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_rels/presentation.xml.rels" ContentType="application/vnd.openxmlformats-package.relationships+xml"/>
  <Override PartName="/ppt/media/image27.png" ContentType="image/png"/>
  <Override PartName="/ppt/media/image25.bmp" ContentType="image/bmp"/>
  <Override PartName="/ppt/media/image22.png" ContentType="image/png"/>
  <Override PartName="/ppt/media/image24.bmp" ContentType="image/bmp"/>
  <Override PartName="/ppt/media/image20.bmp" ContentType="image/bmp"/>
  <Override PartName="/ppt/media/image19.png" ContentType="image/png"/>
  <Override PartName="/ppt/media/image21.bmp" ContentType="image/bmp"/>
  <Override PartName="/ppt/media/image18.jpeg" ContentType="image/jpeg"/>
  <Override PartName="/ppt/media/image17.png" ContentType="image/png"/>
  <Override PartName="/ppt/media/image16.jpeg" ContentType="image/jpeg"/>
  <Override PartName="/ppt/media/image15.jpeg" ContentType="image/jpeg"/>
  <Override PartName="/ppt/media/image14.png" ContentType="image/png"/>
  <Override PartName="/ppt/media/image1.png" ContentType="image/png"/>
  <Override PartName="/ppt/media/image4.bmp" ContentType="image/bmp"/>
  <Override PartName="/ppt/media/image31.png" ContentType="image/png"/>
  <Override PartName="/ppt/media/image11.png" ContentType="image/png"/>
  <Override PartName="/ppt/media/image9.png" ContentType="image/png"/>
  <Override PartName="/ppt/media/image39.png" ContentType="image/png"/>
  <Override PartName="/ppt/media/image41.png" ContentType="image/png"/>
  <Override PartName="/ppt/media/image34.png" ContentType="image/png"/>
  <Override PartName="/ppt/media/image7.bmp" ContentType="image/bmp"/>
  <Override PartName="/ppt/media/image12.png" ContentType="image/png"/>
  <Override PartName="/ppt/media/image36.png" ContentType="image/png"/>
  <Override PartName="/ppt/media/image37.png" ContentType="image/png"/>
  <Override PartName="/ppt/media/image40.png" ContentType="image/png"/>
  <Override PartName="/ppt/media/image30.png" ContentType="image/png"/>
  <Override PartName="/ppt/media/image33.bmp" ContentType="image/bmp"/>
  <Override PartName="/ppt/media/image43.png" ContentType="image/png"/>
  <Override PartName="/ppt/media/image8.bmp" ContentType="image/bmp"/>
  <Override PartName="/ppt/media/image38.bmp" ContentType="image/bmp"/>
  <Override PartName="/ppt/media/image23.png" ContentType="image/png"/>
  <Override PartName="/ppt/media/image13.jpeg" ContentType="image/jpeg"/>
  <Override PartName="/ppt/media/image44.png" ContentType="image/png"/>
  <Override PartName="/ppt/media/image10.bmp" ContentType="image/bmp"/>
  <Override PartName="/ppt/media/image2.png" ContentType="image/png"/>
  <Override PartName="/ppt/media/image35.bmp" ContentType="image/bmp"/>
  <Override PartName="/ppt/media/image32.png" ContentType="image/png"/>
  <Override PartName="/ppt/media/image5.bmp" ContentType="image/bmp"/>
  <Override PartName="/ppt/media/image28.bmp" ContentType="image/bmp"/>
  <Override PartName="/ppt/media/image42.jpeg" ContentType="image/jpeg"/>
  <Override PartName="/ppt/media/image6.bmp" ContentType="image/bmp"/>
  <Override PartName="/ppt/media/image3.png" ContentType="image/png"/>
  <Override PartName="/ppt/media/image29.bmp" ContentType="image/bmp"/>
  <Override PartName="/ppt/media/image26.png" ContentType="image/png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70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s/slide2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28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slide30.xml" ContentType="application/vnd.openxmlformats-officedocument.presentationml.slide+xml"/>
  <Override PartName="/ppt/slides/slide28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slide" Target="slides/slide3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2182760" cy="514296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Picture 10" descr="A picture containing text, red, sign, orange&#10;&#10;Description automatically generated"/>
          <p:cNvPicPr/>
          <p:nvPr/>
        </p:nvPicPr>
        <p:blipFill>
          <a:blip r:embed="rId2"/>
          <a:stretch/>
        </p:blipFill>
        <p:spPr>
          <a:xfrm>
            <a:off x="10582200" y="5243760"/>
            <a:ext cx="1348560" cy="134856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1637280" y="753120"/>
            <a:ext cx="7849080" cy="3930120"/>
          </a:xfrm>
          <a:prstGeom prst="rect">
            <a:avLst/>
          </a:prstGeom>
          <a:noFill/>
          <a:ln w="66600">
            <a:solidFill>
              <a:srgbClr val="6a1f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27" descr=""/>
          <p:cNvPicPr/>
          <p:nvPr/>
        </p:nvPicPr>
        <p:blipFill>
          <a:blip r:embed="rId3"/>
          <a:stretch/>
        </p:blipFill>
        <p:spPr>
          <a:xfrm>
            <a:off x="7681680" y="1234080"/>
            <a:ext cx="3838680" cy="3679200"/>
          </a:xfrm>
          <a:prstGeom prst="rect">
            <a:avLst/>
          </a:prstGeom>
          <a:ln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6719040"/>
            <a:ext cx="12182760" cy="143640"/>
          </a:xfrm>
          <a:prstGeom prst="rect">
            <a:avLst/>
          </a:prstGeom>
          <a:gradFill rotWithShape="0">
            <a:gsLst>
              <a:gs pos="30000">
                <a:srgbClr val="d6001c"/>
              </a:gs>
              <a:gs pos="100000">
                <a:srgbClr val="6a1f7a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Line 2"/>
          <p:cNvSpPr/>
          <p:nvPr/>
        </p:nvSpPr>
        <p:spPr>
          <a:xfrm>
            <a:off x="6047640" y="1399680"/>
            <a:ext cx="360" cy="4593600"/>
          </a:xfrm>
          <a:prstGeom prst="line">
            <a:avLst/>
          </a:prstGeom>
          <a:ln w="19080">
            <a:solidFill>
              <a:srgbClr val="c4c7cf"/>
            </a:solidFill>
            <a:rou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0"/>
            <a:ext cx="4767840" cy="684864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1166760" y="2958480"/>
            <a:ext cx="2386440" cy="7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VN" sz="4400" spc="-1" strike="noStrike">
                <a:solidFill>
                  <a:srgbClr val="6a1f7a"/>
                </a:solidFill>
                <a:latin typeface="Arial"/>
                <a:ea typeface="DejaVu Sans"/>
              </a:rPr>
              <a:t>Agenda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828360" y="1931400"/>
            <a:ext cx="3062880" cy="2985840"/>
          </a:xfrm>
          <a:prstGeom prst="rect">
            <a:avLst/>
          </a:prstGeom>
          <a:noFill/>
          <a:ln w="63360">
            <a:solidFill>
              <a:srgbClr val="6a1f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4"/>
          <p:cNvSpPr/>
          <p:nvPr/>
        </p:nvSpPr>
        <p:spPr>
          <a:xfrm>
            <a:off x="0" y="6719040"/>
            <a:ext cx="12182760" cy="143640"/>
          </a:xfrm>
          <a:prstGeom prst="rect">
            <a:avLst/>
          </a:prstGeom>
          <a:gradFill rotWithShape="0">
            <a:gsLst>
              <a:gs pos="30000">
                <a:srgbClr val="d6001c"/>
              </a:gs>
              <a:gs pos="100000">
                <a:srgbClr val="6a1f7a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0" y="6719040"/>
            <a:ext cx="12182760" cy="143640"/>
          </a:xfrm>
          <a:prstGeom prst="rect">
            <a:avLst/>
          </a:prstGeom>
          <a:gradFill rotWithShape="0">
            <a:gsLst>
              <a:gs pos="30000">
                <a:srgbClr val="d6001c"/>
              </a:gs>
              <a:gs pos="100000">
                <a:srgbClr val="6a1f7a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0" y="6719040"/>
            <a:ext cx="12182760" cy="143640"/>
          </a:xfrm>
          <a:prstGeom prst="rect">
            <a:avLst/>
          </a:prstGeom>
          <a:gradFill rotWithShape="0">
            <a:gsLst>
              <a:gs pos="30000">
                <a:srgbClr val="d6001c"/>
              </a:gs>
              <a:gs pos="100000">
                <a:srgbClr val="6a1f7a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0" y="6719040"/>
            <a:ext cx="12182760" cy="143640"/>
          </a:xfrm>
          <a:prstGeom prst="rect">
            <a:avLst/>
          </a:prstGeom>
          <a:gradFill rotWithShape="0">
            <a:gsLst>
              <a:gs pos="30000">
                <a:srgbClr val="d6001c"/>
              </a:gs>
              <a:gs pos="100000">
                <a:srgbClr val="6a1f7a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0" y="0"/>
            <a:ext cx="12182760" cy="514296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CustomShape 2"/>
          <p:cNvSpPr/>
          <p:nvPr/>
        </p:nvSpPr>
        <p:spPr>
          <a:xfrm>
            <a:off x="2915640" y="1431720"/>
            <a:ext cx="6351480" cy="2721960"/>
          </a:xfrm>
          <a:prstGeom prst="rect">
            <a:avLst/>
          </a:prstGeom>
          <a:noFill/>
          <a:ln w="63360">
            <a:solidFill>
              <a:srgbClr val="6a1f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45" name="Picture 7" descr="A picture containing text, red, sign, orange&#10;&#10;Description automatically generated"/>
          <p:cNvPicPr/>
          <p:nvPr/>
        </p:nvPicPr>
        <p:blipFill>
          <a:blip r:embed="rId2"/>
          <a:stretch/>
        </p:blipFill>
        <p:spPr>
          <a:xfrm>
            <a:off x="10991880" y="5744160"/>
            <a:ext cx="948960" cy="948960"/>
          </a:xfrm>
          <a:prstGeom prst="rect">
            <a:avLst/>
          </a:prstGeom>
          <a:ln>
            <a:noFill/>
          </a:ln>
        </p:spPr>
      </p:pic>
      <p:sp>
        <p:nvSpPr>
          <p:cNvPr id="246" name="CustomShape 3"/>
          <p:cNvSpPr/>
          <p:nvPr/>
        </p:nvSpPr>
        <p:spPr>
          <a:xfrm>
            <a:off x="3764880" y="2243520"/>
            <a:ext cx="4636800" cy="109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VN" sz="6600" spc="-1" strike="noStrike">
                <a:solidFill>
                  <a:srgbClr val="6a1f7a"/>
                </a:solidFill>
                <a:latin typeface="Arial"/>
                <a:ea typeface="DejaVu Sans"/>
              </a:rPr>
              <a:t>Thank </a:t>
            </a:r>
            <a:r>
              <a:rPr b="0" lang="en-VN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en-VN" sz="6600" spc="-1" strike="noStrike">
                <a:solidFill>
                  <a:srgbClr val="6a1f7a"/>
                </a:solidFill>
                <a:latin typeface="Arial"/>
                <a:ea typeface="DejaVu Sans"/>
              </a:rPr>
              <a:t>you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4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bmp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5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5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5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5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5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5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jpeg"/><Relationship Id="rId3" Type="http://schemas.openxmlformats.org/officeDocument/2006/relationships/slideLayout" Target="../slideLayouts/slideLayout5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bmp"/><Relationship Id="rId3" Type="http://schemas.openxmlformats.org/officeDocument/2006/relationships/slideLayout" Target="../slideLayouts/slideLayout5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1.bmp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5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bmp"/><Relationship Id="rId3" Type="http://schemas.openxmlformats.org/officeDocument/2006/relationships/image" Target="../media/image25.bmp"/><Relationship Id="rId4" Type="http://schemas.openxmlformats.org/officeDocument/2006/relationships/image" Target="../media/image26.png"/><Relationship Id="rId5" Type="http://schemas.openxmlformats.org/officeDocument/2006/relationships/slideLayout" Target="../slideLayouts/slideLayout5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bmp"/><Relationship Id="rId3" Type="http://schemas.openxmlformats.org/officeDocument/2006/relationships/slideLayout" Target="../slideLayouts/slideLayout52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9.bmp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slideLayout" Target="../slideLayouts/slideLayout52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bmp"/><Relationship Id="rId3" Type="http://schemas.openxmlformats.org/officeDocument/2006/relationships/image" Target="../media/image34.png"/><Relationship Id="rId4" Type="http://schemas.openxmlformats.org/officeDocument/2006/relationships/slideLayout" Target="../slideLayouts/slideLayout5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5.bmp"/><Relationship Id="rId2" Type="http://schemas.openxmlformats.org/officeDocument/2006/relationships/image" Target="../media/image36.png"/><Relationship Id="rId3" Type="http://schemas.openxmlformats.org/officeDocument/2006/relationships/slideLayout" Target="../slideLayouts/slideLayout52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52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8.bmp"/><Relationship Id="rId2" Type="http://schemas.openxmlformats.org/officeDocument/2006/relationships/image" Target="../media/image39.png"/><Relationship Id="rId3" Type="http://schemas.openxmlformats.org/officeDocument/2006/relationships/slideLayout" Target="../slideLayouts/slideLayout52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52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hyperlink" Target="https://kubernetes.io/docs/tasks/tools/#kubectl" TargetMode="External"/><Relationship Id="rId2" Type="http://schemas.openxmlformats.org/officeDocument/2006/relationships/image" Target="../media/image41.png"/><Relationship Id="rId3" Type="http://schemas.openxmlformats.org/officeDocument/2006/relationships/slideLayout" Target="../slideLayouts/slideLayout52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hyperlink" Target="https://docs.k8slens.dev/getting-started/install-lens/" TargetMode="External"/><Relationship Id="rId2" Type="http://schemas.openxmlformats.org/officeDocument/2006/relationships/image" Target="../media/image42.jpeg"/><Relationship Id="rId3" Type="http://schemas.openxmlformats.org/officeDocument/2006/relationships/image" Target="../media/image43.png"/><Relationship Id="rId4" Type="http://schemas.openxmlformats.org/officeDocument/2006/relationships/slideLayout" Target="../slideLayouts/slideLayout52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6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bmp"/><Relationship Id="rId2" Type="http://schemas.openxmlformats.org/officeDocument/2006/relationships/slideLayout" Target="../slideLayouts/slideLayout4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bmp"/><Relationship Id="rId2" Type="http://schemas.openxmlformats.org/officeDocument/2006/relationships/slideLayout" Target="../slideLayouts/slideLayout40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bmp"/><Relationship Id="rId2" Type="http://schemas.openxmlformats.org/officeDocument/2006/relationships/slideLayout" Target="../slideLayouts/slideLayout40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bmp"/><Relationship Id="rId2" Type="http://schemas.openxmlformats.org/officeDocument/2006/relationships/slideLayout" Target="../slideLayouts/slideLayout40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bmp"/><Relationship Id="rId2" Type="http://schemas.openxmlformats.org/officeDocument/2006/relationships/slideLayout" Target="../slideLayouts/slideLayout40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565560" y="6150240"/>
            <a:ext cx="4173840" cy="28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2"/>
          <p:cNvSpPr/>
          <p:nvPr/>
        </p:nvSpPr>
        <p:spPr>
          <a:xfrm>
            <a:off x="1316880" y="1056240"/>
            <a:ext cx="7362000" cy="295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br/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Arial"/>
                <a:ea typeface="DejaVu Sans"/>
              </a:rPr>
              <a:t>Kubernetes</a:t>
            </a:r>
            <a:r>
              <a:rPr b="1" lang="en-US" sz="33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br/>
            <a:br/>
            <a:r>
              <a:rPr b="1" lang="en-US" sz="3000" spc="-1" strike="noStrike">
                <a:solidFill>
                  <a:srgbClr val="ffffff"/>
                </a:solidFill>
                <a:latin typeface="Arial"/>
                <a:ea typeface="DejaVu Sans"/>
              </a:rPr>
              <a:t>Knowledge Sharing and Learning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87" name="CustomShape 3"/>
          <p:cNvSpPr/>
          <p:nvPr/>
        </p:nvSpPr>
        <p:spPr>
          <a:xfrm>
            <a:off x="457200" y="5715000"/>
            <a:ext cx="5935680" cy="3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1400" spc="-1" strike="noStrike">
                <a:solidFill>
                  <a:srgbClr val="3c3e41"/>
                </a:solidFill>
                <a:latin typeface="Arial"/>
                <a:ea typeface="DejaVu Sans"/>
              </a:rPr>
              <a:t>A part of DevOps knowledge sharing and learning courses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686160" y="0"/>
            <a:ext cx="10964520" cy="113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Deployment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457200" y="1600200"/>
            <a:ext cx="5346360" cy="90792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432000" indent="-319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A declarative template for pods and replicaSet</a:t>
            </a:r>
            <a:endParaRPr b="0" lang="en-US" sz="1800" spc="-1" strike="noStrike">
              <a:latin typeface="Arial"/>
            </a:endParaRPr>
          </a:p>
          <a:p>
            <a:pPr marL="432000" indent="-319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Used for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stateless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application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4" name="CustomShape 3"/>
          <p:cNvSpPr/>
          <p:nvPr/>
        </p:nvSpPr>
        <p:spPr>
          <a:xfrm>
            <a:off x="10515600" y="6202080"/>
            <a:ext cx="1591920" cy="41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48779445-D3B6-4C08-9320-85355F67AE49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25" name="" descr=""/>
          <p:cNvPicPr/>
          <p:nvPr/>
        </p:nvPicPr>
        <p:blipFill>
          <a:blip r:embed="rId1"/>
          <a:stretch/>
        </p:blipFill>
        <p:spPr>
          <a:xfrm>
            <a:off x="2067120" y="2800800"/>
            <a:ext cx="3411720" cy="2220840"/>
          </a:xfrm>
          <a:prstGeom prst="rect">
            <a:avLst/>
          </a:prstGeom>
          <a:ln>
            <a:noFill/>
          </a:ln>
        </p:spPr>
      </p:pic>
      <p:pic>
        <p:nvPicPr>
          <p:cNvPr id="326" name="" descr=""/>
          <p:cNvPicPr/>
          <p:nvPr/>
        </p:nvPicPr>
        <p:blipFill>
          <a:blip r:embed="rId2"/>
          <a:stretch/>
        </p:blipFill>
        <p:spPr>
          <a:xfrm>
            <a:off x="6134400" y="1505160"/>
            <a:ext cx="2087640" cy="3516480"/>
          </a:xfrm>
          <a:prstGeom prst="rect">
            <a:avLst/>
          </a:prstGeom>
          <a:ln cap="rnd" w="12600">
            <a:solidFill>
              <a:srgbClr val="3465a4">
                <a:alpha val="50000"/>
              </a:srgbClr>
            </a:solidFill>
            <a:prstDash val="sysDot"/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686160" y="0"/>
            <a:ext cx="10964520" cy="113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StatefulSet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28" name="CustomShape 2"/>
          <p:cNvSpPr/>
          <p:nvPr/>
        </p:nvSpPr>
        <p:spPr>
          <a:xfrm>
            <a:off x="228600" y="1600920"/>
            <a:ext cx="5253120" cy="410832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Similar to “deployment” but:</a:t>
            </a:r>
            <a:endParaRPr b="0" lang="en-US" sz="1800" spc="-1" strike="noStrike">
              <a:latin typeface="Arial"/>
            </a:endParaRPr>
          </a:p>
          <a:p>
            <a:pPr marL="432000" indent="-319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Used for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stateful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application</a:t>
            </a:r>
            <a:endParaRPr b="0" lang="en-US" sz="1800" spc="-1" strike="noStrike">
              <a:latin typeface="Arial"/>
            </a:endParaRPr>
          </a:p>
          <a:p>
            <a:pPr marL="432000" indent="-319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There are 3 sections that can be updated on the fly:</a:t>
            </a:r>
            <a:endParaRPr b="0" lang="en-US" sz="1800" spc="-1" strike="noStrike">
              <a:latin typeface="Arial"/>
            </a:endParaRPr>
          </a:p>
          <a:p>
            <a:pPr lvl="1" marL="864000" indent="-3193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replicas</a:t>
            </a:r>
            <a:endParaRPr b="0" lang="en-US" sz="1800" spc="-1" strike="noStrike">
              <a:latin typeface="Arial"/>
            </a:endParaRPr>
          </a:p>
          <a:p>
            <a:pPr lvl="1" marL="864000" indent="-3193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template</a:t>
            </a:r>
            <a:endParaRPr b="0" lang="en-US" sz="1800" spc="-1" strike="noStrike">
              <a:latin typeface="Arial"/>
            </a:endParaRPr>
          </a:p>
          <a:p>
            <a:pPr lvl="1" marL="864000" indent="-3193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updateStrategy</a:t>
            </a:r>
            <a:endParaRPr b="0" lang="en-US" sz="1800" spc="-1" strike="noStrike">
              <a:latin typeface="Arial"/>
            </a:endParaRPr>
          </a:p>
          <a:p>
            <a:pPr marL="432000" indent="-319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Ordered pod creation/deletion</a:t>
            </a:r>
            <a:endParaRPr b="0" lang="en-US" sz="1800" spc="-1" strike="noStrike">
              <a:latin typeface="Arial"/>
            </a:endParaRPr>
          </a:p>
          <a:p>
            <a:pPr marL="432000" indent="-319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Pod can be accessed by it’s own service.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9" name="CustomShape 3"/>
          <p:cNvSpPr/>
          <p:nvPr/>
        </p:nvSpPr>
        <p:spPr>
          <a:xfrm>
            <a:off x="10515600" y="6202080"/>
            <a:ext cx="1591920" cy="41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0B59E461-D8F4-4EED-9D9D-37DDA8D0D81D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30" name="" descr=""/>
          <p:cNvPicPr/>
          <p:nvPr/>
        </p:nvPicPr>
        <p:blipFill>
          <a:blip r:embed="rId1"/>
          <a:stretch/>
        </p:blipFill>
        <p:spPr>
          <a:xfrm>
            <a:off x="5715000" y="1600200"/>
            <a:ext cx="4794840" cy="410904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>
            <a:off x="686160" y="0"/>
            <a:ext cx="10964520" cy="113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DeamonSet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32" name="CustomShape 2"/>
          <p:cNvSpPr/>
          <p:nvPr/>
        </p:nvSpPr>
        <p:spPr>
          <a:xfrm>
            <a:off x="91440" y="1600920"/>
            <a:ext cx="5391360" cy="410832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Similar to “deployment” but:</a:t>
            </a:r>
            <a:endParaRPr b="0" lang="en-US" sz="1800" spc="-1" strike="noStrike">
              <a:latin typeface="Arial"/>
            </a:endParaRPr>
          </a:p>
          <a:p>
            <a:pPr marL="432000" indent="-319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Every node has one pod (master &amp; worker)</a:t>
            </a:r>
            <a:endParaRPr b="0" lang="en-US" sz="1800" spc="-1" strike="noStrike">
              <a:latin typeface="Arial"/>
            </a:endParaRPr>
          </a:p>
          <a:p>
            <a:pPr marL="432000" indent="-319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Each Pod lifetime depends on it’s node.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Use cases: </a:t>
            </a:r>
            <a:endParaRPr b="0" lang="en-US" sz="1800" spc="-1" strike="noStrike">
              <a:latin typeface="Arial"/>
            </a:endParaRPr>
          </a:p>
          <a:p>
            <a:pPr marL="432000" indent="-319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Install a monitoring agent per node</a:t>
            </a:r>
            <a:endParaRPr b="0" lang="en-US" sz="1800" spc="-1" strike="noStrike">
              <a:latin typeface="Arial"/>
            </a:endParaRPr>
          </a:p>
          <a:p>
            <a:pPr marL="432000" indent="-319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Install a log connector on each node.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 marL="432000" indent="-319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 marL="432000" indent="-319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3" name="CustomShape 3"/>
          <p:cNvSpPr/>
          <p:nvPr/>
        </p:nvSpPr>
        <p:spPr>
          <a:xfrm>
            <a:off x="10515600" y="6202080"/>
            <a:ext cx="1591920" cy="41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829E0B4F-63A8-42E8-ADA2-BE61ADFDA4C6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34" name="" descr=""/>
          <p:cNvPicPr/>
          <p:nvPr/>
        </p:nvPicPr>
        <p:blipFill>
          <a:blip r:embed="rId1"/>
          <a:stretch/>
        </p:blipFill>
        <p:spPr>
          <a:xfrm>
            <a:off x="6688800" y="1554480"/>
            <a:ext cx="4920480" cy="4019760"/>
          </a:xfrm>
          <a:prstGeom prst="rect">
            <a:avLst/>
          </a:prstGeom>
          <a:ln>
            <a:solidFill>
              <a:srgbClr val="3465a4"/>
            </a:solidFill>
            <a:custDash>
              <a:ds d="100000" sp="300000"/>
              <a:ds d="100000" sp="300000"/>
            </a:custDash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686160" y="0"/>
            <a:ext cx="10964520" cy="113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Probes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36" name="CustomShape 2"/>
          <p:cNvSpPr/>
          <p:nvPr/>
        </p:nvSpPr>
        <p:spPr>
          <a:xfrm>
            <a:off x="0" y="1600920"/>
            <a:ext cx="5301000" cy="223704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Probes are health checks that can monitor a container's status and act on it.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- StartupProbes: Indicate when the pod is </a:t>
            </a:r>
            <a:r>
              <a:rPr b="0" lang="en-US" sz="1800" spc="-1" strike="noStrike">
                <a:solidFill>
                  <a:srgbClr val="3465a4"/>
                </a:solidFill>
                <a:latin typeface="Arial"/>
                <a:ea typeface="DejaVu Sans"/>
              </a:rPr>
              <a:t>started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- ReadinessProbes: indicate when to start </a:t>
            </a:r>
            <a:r>
              <a:rPr b="0" lang="en-US" sz="1800" spc="-1" strike="noStrike">
                <a:solidFill>
                  <a:srgbClr val="158466"/>
                </a:solidFill>
                <a:latin typeface="Arial"/>
                <a:ea typeface="DejaVu Sans"/>
              </a:rPr>
              <a:t>serving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- LivenessProbes: indicate when to </a:t>
            </a:r>
            <a:r>
              <a:rPr b="0" lang="en-US" sz="1800" spc="-1" strike="noStrike">
                <a:solidFill>
                  <a:srgbClr val="ffbf00"/>
                </a:solidFill>
                <a:latin typeface="Arial"/>
                <a:ea typeface="DejaVu Sans"/>
              </a:rPr>
              <a:t>restart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the pod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 marL="432000" indent="-319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 marL="432000" indent="-319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7" name="CustomShape 3"/>
          <p:cNvSpPr/>
          <p:nvPr/>
        </p:nvSpPr>
        <p:spPr>
          <a:xfrm>
            <a:off x="10515600" y="6202080"/>
            <a:ext cx="1591920" cy="41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6AD3DC73-022F-4A51-A93D-393825537C40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38" name="" descr=""/>
          <p:cNvPicPr/>
          <p:nvPr/>
        </p:nvPicPr>
        <p:blipFill>
          <a:blip r:embed="rId1"/>
          <a:stretch/>
        </p:blipFill>
        <p:spPr>
          <a:xfrm>
            <a:off x="6858360" y="1554480"/>
            <a:ext cx="1825920" cy="2530800"/>
          </a:xfrm>
          <a:prstGeom prst="rect">
            <a:avLst/>
          </a:prstGeom>
          <a:ln>
            <a:solidFill>
              <a:srgbClr val="3465a4"/>
            </a:solidFill>
            <a:custDash>
              <a:ds d="100000" sp="300000"/>
              <a:ds d="100000" sp="300000"/>
            </a:custDash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ustomShape 1"/>
          <p:cNvSpPr/>
          <p:nvPr/>
        </p:nvSpPr>
        <p:spPr>
          <a:xfrm>
            <a:off x="686160" y="0"/>
            <a:ext cx="10964520" cy="113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Deployment Strategies - Recreate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40" name="CustomShape 2"/>
          <p:cNvSpPr/>
          <p:nvPr/>
        </p:nvSpPr>
        <p:spPr>
          <a:xfrm>
            <a:off x="10515600" y="6202080"/>
            <a:ext cx="1591920" cy="41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891C01E8-802B-413E-AC86-E943FFF7873B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341" name="CustomShape 3"/>
          <p:cNvSpPr/>
          <p:nvPr/>
        </p:nvSpPr>
        <p:spPr>
          <a:xfrm>
            <a:off x="91440" y="1600920"/>
            <a:ext cx="4843800" cy="388296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216000" indent="-21348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Terminate all current pods, create new ones</a:t>
            </a:r>
            <a:endParaRPr b="0" lang="en-US" sz="18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Use case: </a:t>
            </a:r>
            <a:endParaRPr b="0" lang="en-US" sz="18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Not able to have 2 different versions of app at installed the same time (big update)</a:t>
            </a:r>
            <a:endParaRPr b="0" lang="en-US" sz="18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Cons:</a:t>
            </a:r>
            <a:endParaRPr b="0" lang="en-US" sz="18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Introduce a downtime period.</a:t>
            </a:r>
            <a:endParaRPr b="0" lang="en-US" sz="18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Pros:</a:t>
            </a:r>
            <a:endParaRPr b="0" lang="en-US" sz="18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Quick update</a:t>
            </a:r>
            <a:endParaRPr b="0" lang="en-US" sz="1800" spc="-1" strike="noStrike">
              <a:latin typeface="Arial"/>
            </a:endParaRPr>
          </a:p>
          <a:p>
            <a:pPr marL="432000" indent="-319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 marL="432000" indent="-319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42" name="" descr=""/>
          <p:cNvPicPr/>
          <p:nvPr/>
        </p:nvPicPr>
        <p:blipFill>
          <a:blip r:embed="rId1"/>
          <a:stretch/>
        </p:blipFill>
        <p:spPr>
          <a:xfrm>
            <a:off x="5669280" y="2743200"/>
            <a:ext cx="4483440" cy="1511640"/>
          </a:xfrm>
          <a:prstGeom prst="rect">
            <a:avLst/>
          </a:prstGeom>
          <a:ln>
            <a:solidFill>
              <a:srgbClr val="3465a4"/>
            </a:solidFill>
            <a:custDash>
              <a:ds d="100000" sp="300000"/>
              <a:ds d="100000" sp="300000"/>
            </a:custDash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686160" y="0"/>
            <a:ext cx="10964520" cy="113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Deployment Strategies - RollingUpdate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44" name="CustomShape 2"/>
          <p:cNvSpPr/>
          <p:nvPr/>
        </p:nvSpPr>
        <p:spPr>
          <a:xfrm>
            <a:off x="10515600" y="6202080"/>
            <a:ext cx="1591920" cy="41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2341B84A-0D90-4652-933F-4907A0FA5D3B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345" name="CustomShape 3"/>
          <p:cNvSpPr/>
          <p:nvPr/>
        </p:nvSpPr>
        <p:spPr>
          <a:xfrm>
            <a:off x="91440" y="1600920"/>
            <a:ext cx="5666760" cy="388296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216000" indent="-21348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Create a few of new pods, then terminate old ones correspondingly</a:t>
            </a:r>
            <a:endParaRPr b="0" lang="en-US" sz="18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Use case: </a:t>
            </a:r>
            <a:endParaRPr b="0" lang="en-US" sz="18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There is no conflict between old and new versions</a:t>
            </a:r>
            <a:endParaRPr b="0" lang="en-US" sz="18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Cons:</a:t>
            </a:r>
            <a:endParaRPr b="0" lang="en-US" sz="18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There is a period when the old and new application versions serve users at the same time</a:t>
            </a:r>
            <a:endParaRPr b="0" lang="en-US" sz="18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Pros:</a:t>
            </a:r>
            <a:endParaRPr b="0" lang="en-US" sz="18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No downtime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46" name="" descr=""/>
          <p:cNvPicPr/>
          <p:nvPr/>
        </p:nvPicPr>
        <p:blipFill>
          <a:blip r:embed="rId1"/>
          <a:stretch/>
        </p:blipFill>
        <p:spPr>
          <a:xfrm>
            <a:off x="6035040" y="1612080"/>
            <a:ext cx="5492880" cy="3140280"/>
          </a:xfrm>
          <a:prstGeom prst="rect">
            <a:avLst/>
          </a:prstGeom>
          <a:ln>
            <a:solidFill>
              <a:srgbClr val="3465a4"/>
            </a:solidFill>
            <a:custDash>
              <a:ds d="100000" sp="300000"/>
              <a:ds d="100000" sp="300000"/>
            </a:custDash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CustomShape 1"/>
          <p:cNvSpPr/>
          <p:nvPr/>
        </p:nvSpPr>
        <p:spPr>
          <a:xfrm>
            <a:off x="722160" y="0"/>
            <a:ext cx="10964520" cy="113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Resource Request &amp; Limit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48" name="CustomShape 2"/>
          <p:cNvSpPr/>
          <p:nvPr/>
        </p:nvSpPr>
        <p:spPr>
          <a:xfrm>
            <a:off x="127440" y="1600920"/>
            <a:ext cx="5391360" cy="214524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216000" indent="-21312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Symbol"/>
              <a:buChar char="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There are 2 main types of resources: CPU &amp; memory</a:t>
            </a:r>
            <a:endParaRPr b="0" lang="en-US" sz="18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Symbol"/>
              <a:buChar char="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Request: Ensure the minimum amount of resources required for the container</a:t>
            </a:r>
            <a:endParaRPr b="0" lang="en-US" sz="18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Symbol"/>
              <a:buChar char="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Limit: Is the maximum amount of resources that Kubernetes will allow the container to use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9" name="CustomShape 3"/>
          <p:cNvSpPr/>
          <p:nvPr/>
        </p:nvSpPr>
        <p:spPr>
          <a:xfrm>
            <a:off x="10551600" y="6202080"/>
            <a:ext cx="1591920" cy="41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77CD50FE-7F3E-4C93-987D-38E3CBD7EDDF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50" name="" descr=""/>
          <p:cNvPicPr/>
          <p:nvPr/>
        </p:nvPicPr>
        <p:blipFill>
          <a:blip r:embed="rId1"/>
          <a:stretch/>
        </p:blipFill>
        <p:spPr>
          <a:xfrm>
            <a:off x="9052560" y="1566360"/>
            <a:ext cx="2216160" cy="4282920"/>
          </a:xfrm>
          <a:prstGeom prst="rect">
            <a:avLst/>
          </a:prstGeom>
          <a:ln>
            <a:solidFill>
              <a:srgbClr val="3465a4"/>
            </a:solidFill>
            <a:custDash>
              <a:ds d="100000" sp="300000"/>
              <a:ds d="100000" sp="300000"/>
            </a:custDash>
          </a:ln>
        </p:spPr>
      </p:pic>
      <p:pic>
        <p:nvPicPr>
          <p:cNvPr id="351" name="" descr=""/>
          <p:cNvPicPr/>
          <p:nvPr/>
        </p:nvPicPr>
        <p:blipFill>
          <a:blip r:embed="rId2"/>
          <a:stretch/>
        </p:blipFill>
        <p:spPr>
          <a:xfrm>
            <a:off x="6309360" y="1554480"/>
            <a:ext cx="1958760" cy="3159000"/>
          </a:xfrm>
          <a:prstGeom prst="rect">
            <a:avLst/>
          </a:prstGeom>
          <a:ln>
            <a:solidFill>
              <a:srgbClr val="3465a4"/>
            </a:solidFill>
            <a:custDash>
              <a:ds d="100000" sp="300000"/>
              <a:ds d="100000" sp="300000"/>
            </a:custDash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6160" y="0"/>
            <a:ext cx="10964520" cy="113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Cronjob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53" name="CustomShape 2"/>
          <p:cNvSpPr/>
          <p:nvPr/>
        </p:nvSpPr>
        <p:spPr>
          <a:xfrm>
            <a:off x="457200" y="1600200"/>
            <a:ext cx="3880800" cy="90792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432000" indent="-319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Automatic action triggered in every scheduled time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4" name="CustomShape 3"/>
          <p:cNvSpPr/>
          <p:nvPr/>
        </p:nvSpPr>
        <p:spPr>
          <a:xfrm>
            <a:off x="10515600" y="6202080"/>
            <a:ext cx="1591920" cy="41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A3EAAC7C-E77D-402E-9879-A5B57BD3E87D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55" name="" descr=""/>
          <p:cNvPicPr/>
          <p:nvPr/>
        </p:nvPicPr>
        <p:blipFill>
          <a:blip r:embed="rId1"/>
          <a:stretch/>
        </p:blipFill>
        <p:spPr>
          <a:xfrm>
            <a:off x="8056440" y="2057400"/>
            <a:ext cx="3880800" cy="3652200"/>
          </a:xfrm>
          <a:prstGeom prst="rect">
            <a:avLst/>
          </a:prstGeom>
          <a:ln cap="rnd">
            <a:solidFill>
              <a:srgbClr val="3465a4"/>
            </a:solidFill>
            <a:prstDash val="sysDot"/>
          </a:ln>
        </p:spPr>
      </p:pic>
      <p:pic>
        <p:nvPicPr>
          <p:cNvPr id="356" name="" descr=""/>
          <p:cNvPicPr/>
          <p:nvPr/>
        </p:nvPicPr>
        <p:blipFill>
          <a:blip r:embed="rId2"/>
          <a:stretch/>
        </p:blipFill>
        <p:spPr>
          <a:xfrm>
            <a:off x="5029200" y="2057400"/>
            <a:ext cx="2225160" cy="365256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686160" y="0"/>
            <a:ext cx="10964520" cy="113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Network - Service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58" name="CustomShape 2"/>
          <p:cNvSpPr/>
          <p:nvPr/>
        </p:nvSpPr>
        <p:spPr>
          <a:xfrm>
            <a:off x="457560" y="1371960"/>
            <a:ext cx="5478840" cy="525096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193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A logical collection of pods</a:t>
            </a:r>
            <a:endParaRPr b="0" lang="en-US" sz="1800" spc="-1" strike="noStrike">
              <a:latin typeface="Arial"/>
            </a:endParaRPr>
          </a:p>
          <a:p>
            <a:pPr marL="432000" indent="-3193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Roles:</a:t>
            </a:r>
            <a:endParaRPr b="0" lang="en-US" sz="1800" spc="-1" strike="noStrike">
              <a:latin typeface="Arial"/>
            </a:endParaRPr>
          </a:p>
          <a:p>
            <a:pPr lvl="1" marL="864000" indent="-3193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Enable network access to pods</a:t>
            </a:r>
            <a:endParaRPr b="0" lang="en-US" sz="1800" spc="-1" strike="noStrike">
              <a:latin typeface="Arial"/>
            </a:endParaRPr>
          </a:p>
          <a:p>
            <a:pPr lvl="1" marL="864000" indent="-3193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Load balancing</a:t>
            </a:r>
            <a:endParaRPr b="0" lang="en-US" sz="1800" spc="-1" strike="noStrike">
              <a:latin typeface="Arial"/>
            </a:endParaRPr>
          </a:p>
          <a:p>
            <a:pPr marL="432000" indent="-3193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Types:</a:t>
            </a:r>
            <a:endParaRPr b="0" lang="en-US" sz="1800" spc="-1" strike="noStrike">
              <a:latin typeface="Arial"/>
            </a:endParaRPr>
          </a:p>
          <a:p>
            <a:pPr lvl="1" marL="864000" indent="-3193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ClusterIP: provide internal access inside cluster only</a:t>
            </a:r>
            <a:endParaRPr b="0" lang="en-US" sz="1800" spc="-1" strike="noStrike">
              <a:latin typeface="Arial"/>
            </a:endParaRPr>
          </a:p>
          <a:p>
            <a:pPr lvl="1" marL="864000" indent="-3193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NodePort: </a:t>
            </a:r>
            <a:endParaRPr b="0" lang="en-US" sz="1800" spc="-1" strike="noStrike">
              <a:latin typeface="Arial"/>
            </a:endParaRPr>
          </a:p>
          <a:p>
            <a:pPr lvl="2" marL="1296000" indent="-2833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Provide an unique fixed cluster node port for external access</a:t>
            </a:r>
            <a:endParaRPr b="0" lang="en-US" sz="1800" spc="-1" strike="noStrike">
              <a:latin typeface="Arial"/>
            </a:endParaRPr>
          </a:p>
          <a:p>
            <a:pPr lvl="2" marL="1296000" indent="-2833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Not recommended due to security (expose access to cluster)</a:t>
            </a:r>
            <a:endParaRPr b="0" lang="en-US" sz="1800" spc="-1" strike="noStrike">
              <a:latin typeface="Arial"/>
            </a:endParaRPr>
          </a:p>
          <a:p>
            <a:pPr lvl="1" marL="864000" indent="-3193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LoadBalacer: Integrate with cloud providers for external access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9" name="CustomShape 3"/>
          <p:cNvSpPr/>
          <p:nvPr/>
        </p:nvSpPr>
        <p:spPr>
          <a:xfrm>
            <a:off x="10515600" y="6202080"/>
            <a:ext cx="1591920" cy="41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85AA577F-6CB3-485A-94CA-3B897B96051A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60" name="" descr=""/>
          <p:cNvPicPr/>
          <p:nvPr/>
        </p:nvPicPr>
        <p:blipFill>
          <a:blip r:embed="rId1"/>
          <a:stretch/>
        </p:blipFill>
        <p:spPr>
          <a:xfrm>
            <a:off x="5943600" y="1268640"/>
            <a:ext cx="3485160" cy="4678200"/>
          </a:xfrm>
          <a:prstGeom prst="rect">
            <a:avLst/>
          </a:prstGeom>
          <a:ln>
            <a:noFill/>
          </a:ln>
        </p:spPr>
      </p:pic>
      <p:pic>
        <p:nvPicPr>
          <p:cNvPr id="361" name="" descr=""/>
          <p:cNvPicPr/>
          <p:nvPr/>
        </p:nvPicPr>
        <p:blipFill>
          <a:blip r:embed="rId2"/>
          <a:stretch/>
        </p:blipFill>
        <p:spPr>
          <a:xfrm>
            <a:off x="9706320" y="1419480"/>
            <a:ext cx="2401920" cy="4287960"/>
          </a:xfrm>
          <a:prstGeom prst="rect">
            <a:avLst/>
          </a:prstGeom>
          <a:ln cap="rnd" w="12600">
            <a:solidFill>
              <a:srgbClr val="3465a4"/>
            </a:solidFill>
            <a:prstDash val="sysDot"/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CustomShape 1"/>
          <p:cNvSpPr/>
          <p:nvPr/>
        </p:nvSpPr>
        <p:spPr>
          <a:xfrm>
            <a:off x="686160" y="0"/>
            <a:ext cx="10964520" cy="113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Network - Service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63" name="CustomShape 2"/>
          <p:cNvSpPr/>
          <p:nvPr/>
        </p:nvSpPr>
        <p:spPr>
          <a:xfrm>
            <a:off x="10515600" y="6202080"/>
            <a:ext cx="1591920" cy="41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44C63ABC-B4F0-4781-8CF6-04B1C7F98D5E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64" name="" descr=""/>
          <p:cNvPicPr/>
          <p:nvPr/>
        </p:nvPicPr>
        <p:blipFill>
          <a:blip r:embed="rId1"/>
          <a:stretch/>
        </p:blipFill>
        <p:spPr>
          <a:xfrm>
            <a:off x="3434040" y="3972240"/>
            <a:ext cx="1668960" cy="1964160"/>
          </a:xfrm>
          <a:prstGeom prst="rect">
            <a:avLst/>
          </a:prstGeom>
          <a:ln>
            <a:solidFill>
              <a:srgbClr val="3465a4"/>
            </a:solidFill>
            <a:prstDash val="dot"/>
          </a:ln>
        </p:spPr>
      </p:pic>
      <p:pic>
        <p:nvPicPr>
          <p:cNvPr id="365" name="" descr=""/>
          <p:cNvPicPr/>
          <p:nvPr/>
        </p:nvPicPr>
        <p:blipFill>
          <a:blip r:embed="rId2"/>
          <a:stretch/>
        </p:blipFill>
        <p:spPr>
          <a:xfrm>
            <a:off x="228600" y="1828800"/>
            <a:ext cx="3193200" cy="4326480"/>
          </a:xfrm>
          <a:prstGeom prst="rect">
            <a:avLst/>
          </a:prstGeom>
          <a:ln>
            <a:noFill/>
          </a:ln>
        </p:spPr>
      </p:pic>
      <p:pic>
        <p:nvPicPr>
          <p:cNvPr id="366" name="" descr=""/>
          <p:cNvPicPr/>
          <p:nvPr/>
        </p:nvPicPr>
        <p:blipFill>
          <a:blip r:embed="rId3"/>
          <a:stretch/>
        </p:blipFill>
        <p:spPr>
          <a:xfrm>
            <a:off x="6445080" y="1828800"/>
            <a:ext cx="3377520" cy="4336200"/>
          </a:xfrm>
          <a:prstGeom prst="rect">
            <a:avLst/>
          </a:prstGeom>
          <a:ln>
            <a:noFill/>
          </a:ln>
        </p:spPr>
      </p:pic>
      <p:pic>
        <p:nvPicPr>
          <p:cNvPr id="367" name="" descr=""/>
          <p:cNvPicPr/>
          <p:nvPr/>
        </p:nvPicPr>
        <p:blipFill>
          <a:blip r:embed="rId4"/>
          <a:stretch/>
        </p:blipFill>
        <p:spPr>
          <a:xfrm>
            <a:off x="9829800" y="3972240"/>
            <a:ext cx="1668960" cy="1964160"/>
          </a:xfrm>
          <a:prstGeom prst="rect">
            <a:avLst/>
          </a:prstGeom>
          <a:ln>
            <a:solidFill>
              <a:srgbClr val="3465a4"/>
            </a:solidFill>
            <a:prstDash val="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838080" y="405360"/>
            <a:ext cx="10283760" cy="52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d6001c"/>
                </a:solidFill>
                <a:latin typeface="Arial"/>
                <a:ea typeface="DejaVu Sans"/>
              </a:rPr>
              <a:t>Definition of Scope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838440" y="2012040"/>
            <a:ext cx="5030640" cy="364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Aimed at providing readers “main features of Kubernetes used in real projects”.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838080" y="1399680"/>
            <a:ext cx="5030640" cy="47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3c3e41"/>
                </a:solidFill>
                <a:latin typeface="Arial"/>
                <a:ea typeface="DejaVu Sans"/>
              </a:rPr>
              <a:t>Inclusions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91" name="CustomShape 4"/>
          <p:cNvSpPr/>
          <p:nvPr/>
        </p:nvSpPr>
        <p:spPr>
          <a:xfrm>
            <a:off x="6240960" y="1399680"/>
            <a:ext cx="5030640" cy="47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3c3e41"/>
                </a:solidFill>
                <a:latin typeface="Arial"/>
                <a:ea typeface="DejaVu Sans"/>
              </a:rPr>
              <a:t>Exclusions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92" name="CustomShape 5"/>
          <p:cNvSpPr/>
          <p:nvPr/>
        </p:nvSpPr>
        <p:spPr>
          <a:xfrm>
            <a:off x="6240960" y="2021400"/>
            <a:ext cx="5866200" cy="129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K8s cluster setup</a:t>
            </a:r>
            <a:endParaRPr b="0" lang="en-US" sz="1800" spc="-1" strike="noStrike">
              <a:latin typeface="Arial"/>
            </a:endParaRPr>
          </a:p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K8s utilities setup ( CLI, user interaction tools)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ustomShape 1"/>
          <p:cNvSpPr/>
          <p:nvPr/>
        </p:nvSpPr>
        <p:spPr>
          <a:xfrm>
            <a:off x="686160" y="0"/>
            <a:ext cx="10964520" cy="113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Network - Ingress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69" name="CustomShape 2"/>
          <p:cNvSpPr/>
          <p:nvPr/>
        </p:nvSpPr>
        <p:spPr>
          <a:xfrm>
            <a:off x="228600" y="1600200"/>
            <a:ext cx="3652200" cy="159480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432000" indent="-319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Provide access to application by providing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readable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human URL with http/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https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protocols and routing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rules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CustomShape 3"/>
          <p:cNvSpPr/>
          <p:nvPr/>
        </p:nvSpPr>
        <p:spPr>
          <a:xfrm>
            <a:off x="10515600" y="6202080"/>
            <a:ext cx="1591920" cy="41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AE49DE8A-68FE-4595-A1E6-46F06B599D6E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71" name="" descr=""/>
          <p:cNvPicPr/>
          <p:nvPr/>
        </p:nvPicPr>
        <p:blipFill>
          <a:blip r:embed="rId1"/>
          <a:stretch/>
        </p:blipFill>
        <p:spPr>
          <a:xfrm>
            <a:off x="8258400" y="1600200"/>
            <a:ext cx="3852000" cy="4338000"/>
          </a:xfrm>
          <a:prstGeom prst="rect">
            <a:avLst/>
          </a:prstGeom>
          <a:ln>
            <a:solidFill>
              <a:srgbClr val="3465a4"/>
            </a:solidFill>
            <a:prstDash val="dot"/>
          </a:ln>
        </p:spPr>
      </p:pic>
      <p:pic>
        <p:nvPicPr>
          <p:cNvPr id="372" name="" descr=""/>
          <p:cNvPicPr/>
          <p:nvPr/>
        </p:nvPicPr>
        <p:blipFill>
          <a:blip r:embed="rId2"/>
          <a:stretch/>
        </p:blipFill>
        <p:spPr>
          <a:xfrm>
            <a:off x="4064400" y="1600200"/>
            <a:ext cx="4070880" cy="4338000"/>
          </a:xfrm>
          <a:prstGeom prst="rect">
            <a:avLst/>
          </a:prstGeom>
          <a:ln>
            <a:solidFill>
              <a:srgbClr val="3465a4"/>
            </a:solidFill>
            <a:prstDash val="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CustomShape 1"/>
          <p:cNvSpPr/>
          <p:nvPr/>
        </p:nvSpPr>
        <p:spPr>
          <a:xfrm>
            <a:off x="686160" y="0"/>
            <a:ext cx="10964520" cy="113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1800" spc="-1" strike="noStrike">
                <a:solidFill>
                  <a:srgbClr val="3465a4"/>
                </a:solidFill>
                <a:latin typeface="Arial"/>
                <a:ea typeface="Noto Sans CJK SC"/>
              </a:rPr>
              <a:t>Configuration data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 - ConfigMap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4" name="CustomShape 2"/>
          <p:cNvSpPr/>
          <p:nvPr/>
        </p:nvSpPr>
        <p:spPr>
          <a:xfrm>
            <a:off x="228600" y="1600200"/>
            <a:ext cx="4793760" cy="227916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432000" indent="-319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Key-value pairs of data</a:t>
            </a:r>
            <a:endParaRPr b="0" lang="en-US" sz="1800" spc="-1" strike="noStrike">
              <a:latin typeface="Arial"/>
            </a:endParaRPr>
          </a:p>
          <a:p>
            <a:pPr marL="432000" indent="-319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Manage pods configuration data</a:t>
            </a:r>
            <a:endParaRPr b="0" lang="en-US" sz="1800" spc="-1" strike="noStrike">
              <a:latin typeface="Arial"/>
            </a:endParaRPr>
          </a:p>
          <a:p>
            <a:pPr lvl="1" marL="864000" indent="-3193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Environment variables</a:t>
            </a:r>
            <a:endParaRPr b="0" lang="en-US" sz="1800" spc="-1" strike="noStrike">
              <a:latin typeface="Arial"/>
            </a:endParaRPr>
          </a:p>
          <a:p>
            <a:pPr lvl="1" marL="864000" indent="-3193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Configuration files</a:t>
            </a:r>
            <a:endParaRPr b="0" lang="en-US" sz="1800" spc="-1" strike="noStrike">
              <a:latin typeface="Arial"/>
            </a:endParaRPr>
          </a:p>
          <a:p>
            <a:pPr marL="432000" indent="-319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Used for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non-sensitive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data (plain text)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10515600" y="6202080"/>
            <a:ext cx="1591920" cy="41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AF8F027D-11DB-48C5-AD83-616C6F063F6F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76" name="" descr=""/>
          <p:cNvPicPr/>
          <p:nvPr/>
        </p:nvPicPr>
        <p:blipFill>
          <a:blip r:embed="rId1"/>
          <a:stretch/>
        </p:blipFill>
        <p:spPr>
          <a:xfrm>
            <a:off x="228600" y="4114800"/>
            <a:ext cx="2945520" cy="1983600"/>
          </a:xfrm>
          <a:prstGeom prst="rect">
            <a:avLst/>
          </a:prstGeom>
          <a:ln>
            <a:noFill/>
          </a:ln>
        </p:spPr>
      </p:pic>
      <p:pic>
        <p:nvPicPr>
          <p:cNvPr id="377" name="" descr=""/>
          <p:cNvPicPr/>
          <p:nvPr/>
        </p:nvPicPr>
        <p:blipFill>
          <a:blip r:embed="rId2"/>
          <a:stretch/>
        </p:blipFill>
        <p:spPr>
          <a:xfrm>
            <a:off x="6629400" y="1771920"/>
            <a:ext cx="2154960" cy="1421640"/>
          </a:xfrm>
          <a:prstGeom prst="rect">
            <a:avLst/>
          </a:prstGeom>
          <a:ln>
            <a:solidFill>
              <a:srgbClr val="3465a4"/>
            </a:solidFill>
            <a:prstDash val="dot"/>
          </a:ln>
        </p:spPr>
      </p:pic>
      <p:pic>
        <p:nvPicPr>
          <p:cNvPr id="378" name="" descr=""/>
          <p:cNvPicPr/>
          <p:nvPr/>
        </p:nvPicPr>
        <p:blipFill>
          <a:blip r:embed="rId3"/>
          <a:stretch/>
        </p:blipFill>
        <p:spPr>
          <a:xfrm>
            <a:off x="9258480" y="1828800"/>
            <a:ext cx="1937160" cy="382284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CustomShape 1"/>
          <p:cNvSpPr/>
          <p:nvPr/>
        </p:nvSpPr>
        <p:spPr>
          <a:xfrm>
            <a:off x="686160" y="0"/>
            <a:ext cx="10964520" cy="113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1800" spc="-1" strike="noStrike">
                <a:solidFill>
                  <a:srgbClr val="3465a4"/>
                </a:solidFill>
                <a:latin typeface="Arial"/>
                <a:ea typeface="Noto Sans CJK SC"/>
              </a:rPr>
              <a:t>Configuration data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 - Secret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0" name="CustomShape 2"/>
          <p:cNvSpPr/>
          <p:nvPr/>
        </p:nvSpPr>
        <p:spPr>
          <a:xfrm>
            <a:off x="228600" y="1600200"/>
            <a:ext cx="5022360" cy="250776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432000" indent="-319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Key-value pairs of data</a:t>
            </a:r>
            <a:endParaRPr b="0" lang="en-US" sz="1800" spc="-1" strike="noStrike">
              <a:latin typeface="Arial"/>
            </a:endParaRPr>
          </a:p>
          <a:p>
            <a:pPr marL="432000" indent="-319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Manage pods configuration data</a:t>
            </a:r>
            <a:endParaRPr b="0" lang="en-US" sz="1800" spc="-1" strike="noStrike">
              <a:latin typeface="Arial"/>
            </a:endParaRPr>
          </a:p>
          <a:p>
            <a:pPr lvl="1" marL="864000" indent="-3193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Environment variables</a:t>
            </a:r>
            <a:endParaRPr b="0" lang="en-US" sz="1800" spc="-1" strike="noStrike">
              <a:latin typeface="Arial"/>
            </a:endParaRPr>
          </a:p>
          <a:p>
            <a:pPr lvl="1" marL="864000" indent="-3193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Secret files</a:t>
            </a:r>
            <a:endParaRPr b="0" lang="en-US" sz="1800" spc="-1" strike="noStrike">
              <a:latin typeface="Arial"/>
            </a:endParaRPr>
          </a:p>
          <a:p>
            <a:pPr marL="432000" indent="-319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Used for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sensitive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data (base64–encoded)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1" name="CustomShape 3"/>
          <p:cNvSpPr/>
          <p:nvPr/>
        </p:nvSpPr>
        <p:spPr>
          <a:xfrm>
            <a:off x="10515600" y="6202080"/>
            <a:ext cx="1591920" cy="41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B38525BA-3727-457E-87AB-55A1294763E7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82" name="" descr=""/>
          <p:cNvPicPr/>
          <p:nvPr/>
        </p:nvPicPr>
        <p:blipFill>
          <a:blip r:embed="rId1"/>
          <a:stretch/>
        </p:blipFill>
        <p:spPr>
          <a:xfrm>
            <a:off x="6858000" y="1595520"/>
            <a:ext cx="1936080" cy="1173960"/>
          </a:xfrm>
          <a:prstGeom prst="rect">
            <a:avLst/>
          </a:prstGeom>
          <a:ln>
            <a:solidFill>
              <a:srgbClr val="3465a4"/>
            </a:solidFill>
            <a:prstDash val="dot"/>
          </a:ln>
        </p:spPr>
      </p:pic>
      <p:pic>
        <p:nvPicPr>
          <p:cNvPr id="383" name="" descr=""/>
          <p:cNvPicPr/>
          <p:nvPr/>
        </p:nvPicPr>
        <p:blipFill>
          <a:blip r:embed="rId2"/>
          <a:stretch/>
        </p:blipFill>
        <p:spPr>
          <a:xfrm>
            <a:off x="486000" y="4343400"/>
            <a:ext cx="2478960" cy="1983600"/>
          </a:xfrm>
          <a:prstGeom prst="rect">
            <a:avLst/>
          </a:prstGeom>
          <a:ln>
            <a:noFill/>
          </a:ln>
        </p:spPr>
      </p:pic>
      <p:pic>
        <p:nvPicPr>
          <p:cNvPr id="384" name="" descr=""/>
          <p:cNvPicPr/>
          <p:nvPr/>
        </p:nvPicPr>
        <p:blipFill>
          <a:blip r:embed="rId3"/>
          <a:stretch/>
        </p:blipFill>
        <p:spPr>
          <a:xfrm>
            <a:off x="9372600" y="1600200"/>
            <a:ext cx="1937160" cy="4042080"/>
          </a:xfrm>
          <a:prstGeom prst="rect">
            <a:avLst/>
          </a:prstGeom>
          <a:ln cap="rnd">
            <a:solidFill>
              <a:srgbClr val="3465a4"/>
            </a:solidFill>
            <a:prstDash val="sys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CustomShape 1"/>
          <p:cNvSpPr/>
          <p:nvPr/>
        </p:nvSpPr>
        <p:spPr>
          <a:xfrm>
            <a:off x="686160" y="0"/>
            <a:ext cx="10964520" cy="113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1800" spc="-1" strike="noStrike">
                <a:solidFill>
                  <a:srgbClr val="3465a4"/>
                </a:solidFill>
                <a:latin typeface="Arial"/>
                <a:ea typeface="Noto Sans CJK SC"/>
              </a:rPr>
              <a:t>Persistent Storage – Persistent Volume, Persistent Volume Claim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6" name="CustomShape 2"/>
          <p:cNvSpPr/>
          <p:nvPr/>
        </p:nvSpPr>
        <p:spPr>
          <a:xfrm>
            <a:off x="-228600" y="1371600"/>
            <a:ext cx="4108680" cy="502308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432000" indent="-319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Persistent volume:</a:t>
            </a:r>
            <a:endParaRPr b="0" lang="en-US" sz="1800" spc="-1" strike="noStrike">
              <a:latin typeface="Arial"/>
            </a:endParaRPr>
          </a:p>
          <a:p>
            <a:pPr lvl="1" marL="864000" indent="-3193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Static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storage allocated in a cluster</a:t>
            </a:r>
            <a:endParaRPr b="0" lang="en-US" sz="1800" spc="-1" strike="noStrike">
              <a:latin typeface="Arial"/>
            </a:endParaRPr>
          </a:p>
          <a:p>
            <a:pPr lvl="1" marL="864000" indent="-3193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Independent from pod’s lifecycle</a:t>
            </a:r>
            <a:endParaRPr b="0" lang="en-US" sz="1800" spc="-1" strike="noStrike">
              <a:latin typeface="Arial"/>
            </a:endParaRPr>
          </a:p>
          <a:p>
            <a:pPr lvl="1" marL="864000" indent="-3193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Provisioned by cluster admin</a:t>
            </a:r>
            <a:endParaRPr b="0" lang="en-US" sz="1800" spc="-1" strike="noStrike">
              <a:latin typeface="Arial"/>
            </a:endParaRPr>
          </a:p>
          <a:p>
            <a:pPr marL="432000" indent="-319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Persistent volume claim:</a:t>
            </a:r>
            <a:endParaRPr b="0" lang="en-US" sz="1800" spc="-1" strike="noStrike">
              <a:latin typeface="Arial"/>
            </a:endParaRPr>
          </a:p>
          <a:p>
            <a:pPr lvl="1" marL="864000" indent="-3193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Dynamic storage request</a:t>
            </a:r>
            <a:endParaRPr b="0" lang="en-US" sz="1800" spc="-1" strike="noStrike">
              <a:latin typeface="Arial"/>
            </a:endParaRPr>
          </a:p>
          <a:p>
            <a:pPr lvl="1" marL="864000" indent="-3193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Depending on pod’s lifecycle</a:t>
            </a:r>
            <a:endParaRPr b="0" lang="en-US" sz="1800" spc="-1" strike="noStrike">
              <a:latin typeface="Arial"/>
            </a:endParaRPr>
          </a:p>
          <a:p>
            <a:pPr lvl="1" marL="864000" indent="-3193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Asked by pods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7" name="CustomShape 3"/>
          <p:cNvSpPr/>
          <p:nvPr/>
        </p:nvSpPr>
        <p:spPr>
          <a:xfrm>
            <a:off x="10515600" y="6202080"/>
            <a:ext cx="1591920" cy="41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8A335B8A-EABA-4C4B-B087-BF44D5C318D2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88" name="" descr=""/>
          <p:cNvPicPr/>
          <p:nvPr/>
        </p:nvPicPr>
        <p:blipFill>
          <a:blip r:embed="rId1"/>
          <a:stretch/>
        </p:blipFill>
        <p:spPr>
          <a:xfrm>
            <a:off x="4114800" y="1371600"/>
            <a:ext cx="3793680" cy="479484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  <p:pic>
        <p:nvPicPr>
          <p:cNvPr id="389" name="" descr=""/>
          <p:cNvPicPr/>
          <p:nvPr/>
        </p:nvPicPr>
        <p:blipFill>
          <a:blip r:embed="rId2"/>
          <a:stretch/>
        </p:blipFill>
        <p:spPr>
          <a:xfrm>
            <a:off x="8353800" y="1371600"/>
            <a:ext cx="3299040" cy="4794840"/>
          </a:xfrm>
          <a:prstGeom prst="rect">
            <a:avLst/>
          </a:prstGeom>
          <a:ln cap="rnd">
            <a:solidFill>
              <a:srgbClr val="3465a4"/>
            </a:solidFill>
            <a:prstDash val="sys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CustomShape 1"/>
          <p:cNvSpPr/>
          <p:nvPr/>
        </p:nvSpPr>
        <p:spPr>
          <a:xfrm>
            <a:off x="686160" y="0"/>
            <a:ext cx="10964520" cy="113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1800" spc="-1" strike="noStrike">
                <a:solidFill>
                  <a:srgbClr val="3465a4"/>
                </a:solidFill>
                <a:latin typeface="Arial"/>
                <a:ea typeface="Noto Sans CJK SC"/>
              </a:rPr>
              <a:t>Persistent Storage – Persistent Volume, Persistent Volume Claim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1" name="CustomShape 2"/>
          <p:cNvSpPr/>
          <p:nvPr/>
        </p:nvSpPr>
        <p:spPr>
          <a:xfrm>
            <a:off x="10515600" y="6202080"/>
            <a:ext cx="1591920" cy="41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E685647E-BFB1-4CC2-AB0F-D638F05F9E38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92" name="" descr=""/>
          <p:cNvPicPr/>
          <p:nvPr/>
        </p:nvPicPr>
        <p:blipFill>
          <a:blip r:embed="rId1"/>
          <a:stretch/>
        </p:blipFill>
        <p:spPr>
          <a:xfrm>
            <a:off x="2743200" y="1142640"/>
            <a:ext cx="3318120" cy="5252400"/>
          </a:xfrm>
          <a:prstGeom prst="rect">
            <a:avLst/>
          </a:prstGeom>
          <a:ln>
            <a:solidFill>
              <a:srgbClr val="3465a4"/>
            </a:solidFill>
            <a:prstDash val="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CustomShape 1"/>
          <p:cNvSpPr/>
          <p:nvPr/>
        </p:nvSpPr>
        <p:spPr>
          <a:xfrm>
            <a:off x="686160" y="0"/>
            <a:ext cx="10964520" cy="113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1800" spc="-1" strike="noStrike">
                <a:solidFill>
                  <a:srgbClr val="3465a4"/>
                </a:solidFill>
                <a:latin typeface="Arial"/>
                <a:ea typeface="Noto Sans CJK SC"/>
              </a:rPr>
              <a:t>Persistent Storage – Storage Class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4" name="CustomShape 2"/>
          <p:cNvSpPr/>
          <p:nvPr/>
        </p:nvSpPr>
        <p:spPr>
          <a:xfrm>
            <a:off x="228600" y="1371600"/>
            <a:ext cx="3422520" cy="342252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432000" indent="-3193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Similar to PV, but providing a way to </a:t>
            </a:r>
            <a:r>
              <a:rPr b="0" lang="en-US" sz="1800" spc="-1" strike="noStrike">
                <a:solidFill>
                  <a:srgbClr val="bf0041"/>
                </a:solidFill>
                <a:latin typeface="Arial"/>
                <a:ea typeface="DejaVu Sans"/>
              </a:rPr>
              <a:t>dynamically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provision PV in a cluster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5" name="CustomShape 3"/>
          <p:cNvSpPr/>
          <p:nvPr/>
        </p:nvSpPr>
        <p:spPr>
          <a:xfrm>
            <a:off x="10515600" y="6202080"/>
            <a:ext cx="1591920" cy="41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16194544-19B7-46AA-8E36-960677242478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96" name="" descr=""/>
          <p:cNvPicPr/>
          <p:nvPr/>
        </p:nvPicPr>
        <p:blipFill>
          <a:blip r:embed="rId1"/>
          <a:stretch/>
        </p:blipFill>
        <p:spPr>
          <a:xfrm>
            <a:off x="3762720" y="1371600"/>
            <a:ext cx="4232520" cy="456516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  <p:pic>
        <p:nvPicPr>
          <p:cNvPr id="397" name="" descr=""/>
          <p:cNvPicPr/>
          <p:nvPr/>
        </p:nvPicPr>
        <p:blipFill>
          <a:blip r:embed="rId2"/>
          <a:stretch/>
        </p:blipFill>
        <p:spPr>
          <a:xfrm>
            <a:off x="8321040" y="1371600"/>
            <a:ext cx="3090960" cy="456768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CustomShape 1"/>
          <p:cNvSpPr/>
          <p:nvPr/>
        </p:nvSpPr>
        <p:spPr>
          <a:xfrm>
            <a:off x="686160" y="0"/>
            <a:ext cx="10964520" cy="113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1800" spc="-1" strike="noStrike">
                <a:solidFill>
                  <a:srgbClr val="3465a4"/>
                </a:solidFill>
                <a:latin typeface="Arial"/>
                <a:ea typeface="Noto Sans CJK SC"/>
              </a:rPr>
              <a:t>Persistent Storage – Volume Claim Templates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9" name="CustomShape 2"/>
          <p:cNvSpPr/>
          <p:nvPr/>
        </p:nvSpPr>
        <p:spPr>
          <a:xfrm>
            <a:off x="228600" y="1371600"/>
            <a:ext cx="5070600" cy="155016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432000" indent="-319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Similar to PVC but:</a:t>
            </a:r>
            <a:endParaRPr b="0" lang="en-US" sz="1800" spc="-1" strike="noStrike">
              <a:latin typeface="Arial"/>
            </a:endParaRPr>
          </a:p>
          <a:p>
            <a:pPr marL="432000" indent="-319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Used for stateful app (DB)</a:t>
            </a:r>
            <a:endParaRPr b="0" lang="en-US" sz="1800" spc="-1" strike="noStrike">
              <a:latin typeface="Arial"/>
            </a:endParaRPr>
          </a:p>
          <a:p>
            <a:pPr marL="432000" indent="-319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Each pod can have it’s own allocated pvc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0" name="CustomShape 3"/>
          <p:cNvSpPr/>
          <p:nvPr/>
        </p:nvSpPr>
        <p:spPr>
          <a:xfrm>
            <a:off x="10515600" y="6202080"/>
            <a:ext cx="1591920" cy="41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FEAE57D1-69D9-4998-A60E-B8A944B85C63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401" name="" descr=""/>
          <p:cNvPicPr/>
          <p:nvPr/>
        </p:nvPicPr>
        <p:blipFill>
          <a:blip r:embed="rId1"/>
          <a:stretch/>
        </p:blipFill>
        <p:spPr>
          <a:xfrm>
            <a:off x="5945040" y="1421640"/>
            <a:ext cx="3653640" cy="4609440"/>
          </a:xfrm>
          <a:prstGeom prst="rect">
            <a:avLst/>
          </a:prstGeom>
          <a:ln>
            <a:solidFill>
              <a:srgbClr val="3465a4"/>
            </a:solidFill>
            <a:custDash>
              <a:ds d="100000" sp="300000"/>
              <a:ds d="100000" sp="300000"/>
            </a:custDash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CustomShape 1"/>
          <p:cNvSpPr/>
          <p:nvPr/>
        </p:nvSpPr>
        <p:spPr>
          <a:xfrm>
            <a:off x="686160" y="0"/>
            <a:ext cx="10964520" cy="113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4 - Kubernetes User Interaction</a:t>
            </a:r>
            <a:br/>
            <a:br/>
            <a:r>
              <a:rPr b="1" lang="en-US" sz="1800" spc="-1" strike="noStrike">
                <a:solidFill>
                  <a:srgbClr val="3465a4"/>
                </a:solidFill>
                <a:latin typeface="Arial"/>
                <a:ea typeface="Noto Sans CJK SC"/>
              </a:rPr>
              <a:t>Command line - kubectl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3" name="CustomShape 2"/>
          <p:cNvSpPr/>
          <p:nvPr/>
        </p:nvSpPr>
        <p:spPr>
          <a:xfrm>
            <a:off x="685800" y="1600200"/>
            <a:ext cx="7450560" cy="90972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432000" indent="-319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Command line tool (refer to “</a:t>
            </a:r>
            <a:r>
              <a:rPr b="0" lang="en-US" sz="1800" spc="-1" strike="noStrike" u="sng">
                <a:solidFill>
                  <a:srgbClr val="0094d5"/>
                </a:solidFill>
                <a:highlight>
                  <a:srgbClr val="eeeeee"/>
                </a:highlight>
                <a:uFillTx/>
                <a:latin typeface="Arial"/>
                <a:ea typeface="DejaVu Sans"/>
                <a:hlinkClick r:id="rId1"/>
              </a:rPr>
              <a:t>install kubectl</a:t>
            </a:r>
            <a:r>
              <a:rPr b="0" lang="en-US" sz="1800" spc="-1" strike="noStrike">
                <a:solidFill>
                  <a:srgbClr val="3c3e41"/>
                </a:solidFill>
                <a:highlight>
                  <a:srgbClr val="eeeeee"/>
                </a:highlight>
                <a:latin typeface="Arial"/>
                <a:ea typeface="DejaVu Sans"/>
              </a:rPr>
              <a:t>” for the installation)</a:t>
            </a:r>
            <a:endParaRPr b="0" lang="en-US" sz="1800" spc="-1" strike="noStrike">
              <a:latin typeface="Arial"/>
            </a:endParaRPr>
          </a:p>
          <a:p>
            <a:pPr marL="432000" indent="-319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highlight>
                  <a:srgbClr val="eeeeee"/>
                </a:highlight>
                <a:latin typeface="Arial"/>
                <a:ea typeface="DejaVu Sans"/>
              </a:rPr>
              <a:t>Communicate with K8s resources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404" name="CustomShape 3"/>
          <p:cNvSpPr/>
          <p:nvPr/>
        </p:nvSpPr>
        <p:spPr>
          <a:xfrm>
            <a:off x="10515600" y="6202080"/>
            <a:ext cx="1591920" cy="41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3725A758-6FB9-4C7E-82AB-E0C39FDE598D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405" name="" descr=""/>
          <p:cNvPicPr/>
          <p:nvPr/>
        </p:nvPicPr>
        <p:blipFill>
          <a:blip r:embed="rId2"/>
          <a:stretch/>
        </p:blipFill>
        <p:spPr>
          <a:xfrm>
            <a:off x="724320" y="2971800"/>
            <a:ext cx="4528800" cy="171288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CustomShape 1"/>
          <p:cNvSpPr/>
          <p:nvPr/>
        </p:nvSpPr>
        <p:spPr>
          <a:xfrm>
            <a:off x="686160" y="0"/>
            <a:ext cx="10964520" cy="113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4 - Kubernetes User Interaction</a:t>
            </a:r>
            <a:br/>
            <a:br/>
            <a:r>
              <a:rPr b="1" lang="en-US" sz="1800" spc="-1" strike="noStrike">
                <a:solidFill>
                  <a:srgbClr val="3465a4"/>
                </a:solidFill>
                <a:latin typeface="Arial"/>
                <a:ea typeface="Noto Sans CJK SC"/>
              </a:rPr>
              <a:t>User interface - Lens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7" name="CustomShape 2"/>
          <p:cNvSpPr/>
          <p:nvPr/>
        </p:nvSpPr>
        <p:spPr>
          <a:xfrm>
            <a:off x="228600" y="1371600"/>
            <a:ext cx="8453520" cy="90972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216000" indent="-21456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Symbol"/>
              <a:buChar char="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User interface tool (refer “</a:t>
            </a:r>
            <a:r>
              <a:rPr b="0" lang="en-US" sz="1800" spc="-1" strike="noStrike" u="sng">
                <a:solidFill>
                  <a:srgbClr val="0094d5"/>
                </a:solidFill>
                <a:highlight>
                  <a:srgbClr val="eeeeee"/>
                </a:highlight>
                <a:uFillTx/>
                <a:latin typeface="Arial"/>
                <a:ea typeface="DejaVu Sans"/>
                <a:hlinkClick r:id="rId1"/>
              </a:rPr>
              <a:t>Install Lens</a:t>
            </a:r>
            <a:r>
              <a:rPr b="0" lang="en-US" sz="1800" spc="-1" strike="noStrike">
                <a:solidFill>
                  <a:srgbClr val="3c3e41"/>
                </a:solidFill>
                <a:highlight>
                  <a:srgbClr val="eeeeee"/>
                </a:highlight>
                <a:latin typeface="Arial"/>
                <a:ea typeface="DejaVu Sans"/>
              </a:rPr>
              <a:t>” for the installation)</a:t>
            </a:r>
            <a:endParaRPr b="0" lang="en-US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Symbol"/>
              <a:buChar char=""/>
            </a:pPr>
            <a:r>
              <a:rPr b="0" lang="en-US" sz="1800" spc="-1" strike="noStrike">
                <a:solidFill>
                  <a:srgbClr val="3c3e41"/>
                </a:solidFill>
                <a:highlight>
                  <a:srgbClr val="eeeeee"/>
                </a:highlight>
                <a:latin typeface="Arial"/>
                <a:ea typeface="DejaVu Sans"/>
              </a:rPr>
              <a:t>Communicate with K8s resources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8" name="CustomShape 3"/>
          <p:cNvSpPr/>
          <p:nvPr/>
        </p:nvSpPr>
        <p:spPr>
          <a:xfrm>
            <a:off x="10515600" y="6202080"/>
            <a:ext cx="1591920" cy="41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2B1D1919-75BD-42B7-8194-4F5DDB548091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409" name="" descr=""/>
          <p:cNvPicPr/>
          <p:nvPr/>
        </p:nvPicPr>
        <p:blipFill>
          <a:blip r:embed="rId2"/>
          <a:stretch/>
        </p:blipFill>
        <p:spPr>
          <a:xfrm>
            <a:off x="228600" y="2355480"/>
            <a:ext cx="8453520" cy="221184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  <p:pic>
        <p:nvPicPr>
          <p:cNvPr id="410" name="" descr=""/>
          <p:cNvPicPr/>
          <p:nvPr/>
        </p:nvPicPr>
        <p:blipFill>
          <a:blip r:embed="rId3"/>
          <a:stretch/>
        </p:blipFill>
        <p:spPr>
          <a:xfrm>
            <a:off x="8828640" y="1141560"/>
            <a:ext cx="3028680" cy="525456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CustomShape 1"/>
          <p:cNvSpPr/>
          <p:nvPr/>
        </p:nvSpPr>
        <p:spPr>
          <a:xfrm>
            <a:off x="3429000" y="376920"/>
            <a:ext cx="5701680" cy="52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DejaVu Sans"/>
              </a:rPr>
              <a:t>Question and Answer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12" name="CustomShape 2"/>
          <p:cNvSpPr/>
          <p:nvPr/>
        </p:nvSpPr>
        <p:spPr>
          <a:xfrm>
            <a:off x="10515600" y="6202080"/>
            <a:ext cx="1591920" cy="41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31BF43A9-C126-4465-9F94-9266D9C58AAE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413" name="" descr=""/>
          <p:cNvPicPr/>
          <p:nvPr/>
        </p:nvPicPr>
        <p:blipFill>
          <a:blip r:embed="rId1"/>
          <a:stretch/>
        </p:blipFill>
        <p:spPr>
          <a:xfrm>
            <a:off x="4114800" y="2105280"/>
            <a:ext cx="4641480" cy="3146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5809320" y="1506960"/>
            <a:ext cx="5206680" cy="383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43080" indent="-33840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Arial"/>
              <a:buAutoNum type="arabicPeriod"/>
            </a:pPr>
            <a:r>
              <a:rPr b="1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Kubernetes Overview</a:t>
            </a:r>
            <a:endParaRPr b="0" lang="en-US" sz="1600" spc="-1" strike="noStrike">
              <a:latin typeface="Arial"/>
            </a:endParaRPr>
          </a:p>
          <a:p>
            <a:pPr lvl="1" marL="800280" indent="-338400">
              <a:lnSpc>
                <a:spcPct val="90000"/>
              </a:lnSpc>
              <a:spcBef>
                <a:spcPts val="499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Benefits of Kubernetes</a:t>
            </a:r>
            <a:endParaRPr b="0" lang="en-US" sz="1600" spc="-1" strike="noStrike">
              <a:latin typeface="Arial"/>
            </a:endParaRPr>
          </a:p>
          <a:p>
            <a:pPr lvl="1" marL="800280" indent="-338400">
              <a:lnSpc>
                <a:spcPct val="90000"/>
              </a:lnSpc>
              <a:spcBef>
                <a:spcPts val="499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What is Kubernetes</a:t>
            </a:r>
            <a:endParaRPr b="0" lang="en-US" sz="1600" spc="-1" strike="noStrike">
              <a:latin typeface="Arial"/>
            </a:endParaRPr>
          </a:p>
          <a:p>
            <a:pPr marL="343080" indent="-33840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Arial"/>
              <a:buAutoNum type="arabicPeriod"/>
            </a:pPr>
            <a:r>
              <a:rPr b="1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Kubernetes Architecture</a:t>
            </a:r>
            <a:endParaRPr b="0" lang="en-US" sz="1600" spc="-1" strike="noStrike">
              <a:latin typeface="Arial"/>
            </a:endParaRPr>
          </a:p>
          <a:p>
            <a:pPr marL="343080" indent="-33840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Arial"/>
              <a:buAutoNum type="arabicPeriod"/>
            </a:pPr>
            <a:r>
              <a:rPr b="1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Primary Kubernetes Objects</a:t>
            </a:r>
            <a:endParaRPr b="0" lang="en-US" sz="1600" spc="-1" strike="noStrike">
              <a:latin typeface="Arial"/>
            </a:endParaRPr>
          </a:p>
          <a:p>
            <a:pPr lvl="1" marL="800280" indent="-338400">
              <a:lnSpc>
                <a:spcPct val="90000"/>
              </a:lnSpc>
              <a:spcBef>
                <a:spcPts val="1134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Deployment, StatefulSet, DaemonSet</a:t>
            </a:r>
            <a:endParaRPr b="0" lang="en-US" sz="1600" spc="-1" strike="noStrike">
              <a:latin typeface="Arial"/>
            </a:endParaRPr>
          </a:p>
          <a:p>
            <a:pPr lvl="1" marL="800280" indent="-338400">
              <a:lnSpc>
                <a:spcPct val="90000"/>
              </a:lnSpc>
              <a:spcBef>
                <a:spcPts val="1134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Probes, Deployment Strategies</a:t>
            </a:r>
            <a:endParaRPr b="0" lang="en-US" sz="1600" spc="-1" strike="noStrike">
              <a:latin typeface="Arial"/>
            </a:endParaRPr>
          </a:p>
          <a:p>
            <a:pPr lvl="1" marL="800280" indent="-338400">
              <a:lnSpc>
                <a:spcPct val="90000"/>
              </a:lnSpc>
              <a:spcBef>
                <a:spcPts val="1134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Resource Request and Limit</a:t>
            </a:r>
            <a:endParaRPr b="0" lang="en-US" sz="1600" spc="-1" strike="noStrike">
              <a:latin typeface="Arial"/>
            </a:endParaRPr>
          </a:p>
          <a:p>
            <a:pPr lvl="1" marL="800280" indent="-338400">
              <a:lnSpc>
                <a:spcPct val="90000"/>
              </a:lnSpc>
              <a:spcBef>
                <a:spcPts val="1134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CronJob</a:t>
            </a:r>
            <a:endParaRPr b="0" lang="en-US" sz="1600" spc="-1" strike="noStrike">
              <a:latin typeface="Arial"/>
            </a:endParaRPr>
          </a:p>
          <a:p>
            <a:pPr lvl="1" marL="800280" indent="-338400">
              <a:lnSpc>
                <a:spcPct val="90000"/>
              </a:lnSpc>
              <a:spcBef>
                <a:spcPts val="1134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Network</a:t>
            </a:r>
            <a:endParaRPr b="0" lang="en-US" sz="1600" spc="-1" strike="noStrike">
              <a:latin typeface="Arial"/>
            </a:endParaRPr>
          </a:p>
          <a:p>
            <a:pPr lvl="1" marL="800280" indent="-338400">
              <a:lnSpc>
                <a:spcPct val="90000"/>
              </a:lnSpc>
              <a:spcBef>
                <a:spcPts val="1134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Configuration data</a:t>
            </a:r>
            <a:endParaRPr b="0" lang="en-US" sz="1600" spc="-1" strike="noStrike">
              <a:latin typeface="Arial"/>
            </a:endParaRPr>
          </a:p>
          <a:p>
            <a:pPr lvl="1" marL="800280" indent="-338400">
              <a:lnSpc>
                <a:spcPct val="90000"/>
              </a:lnSpc>
              <a:spcBef>
                <a:spcPts val="1134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Persistent Storage</a:t>
            </a:r>
            <a:endParaRPr b="0" lang="en-US" sz="1600" spc="-1" strike="noStrike">
              <a:latin typeface="Arial"/>
            </a:endParaRPr>
          </a:p>
          <a:p>
            <a:pPr marL="343080" indent="-33840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Arial"/>
              <a:buAutoNum type="arabicPeriod"/>
            </a:pPr>
            <a:r>
              <a:rPr b="1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Kubernetes User Interaction</a:t>
            </a:r>
            <a:endParaRPr b="0" lang="en-US" sz="1600" spc="-1" strike="noStrike">
              <a:latin typeface="Arial"/>
            </a:endParaRPr>
          </a:p>
          <a:p>
            <a:pPr lvl="1" marL="800280" indent="-338400">
              <a:lnSpc>
                <a:spcPct val="90000"/>
              </a:lnSpc>
              <a:spcBef>
                <a:spcPts val="1134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K8s CLI</a:t>
            </a:r>
            <a:endParaRPr b="0" lang="en-US" sz="1600" spc="-1" strike="noStrike">
              <a:latin typeface="Arial"/>
            </a:endParaRPr>
          </a:p>
          <a:p>
            <a:pPr lvl="1" marL="800280" indent="-338400">
              <a:lnSpc>
                <a:spcPct val="90000"/>
              </a:lnSpc>
              <a:spcBef>
                <a:spcPts val="1134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External tool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686160" y="0"/>
            <a:ext cx="10964520" cy="113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1- Kubernetes Overview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Benefits of Kubernetes – High Availability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6761520" y="1600200"/>
            <a:ext cx="5346360" cy="90216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 u="sng">
                <a:solidFill>
                  <a:srgbClr val="3c3e41"/>
                </a:solidFill>
                <a:uFillTx/>
                <a:latin typeface="Arial"/>
                <a:ea typeface="DejaVu Sans"/>
              </a:rPr>
              <a:t>Kubernetes – auto scaling</a:t>
            </a:r>
            <a:endParaRPr b="0" lang="en-US" sz="1800" spc="-1" strike="noStrike">
              <a:latin typeface="Arial"/>
            </a:endParaRPr>
          </a:p>
          <a:p>
            <a:pPr marL="432000" indent="-31932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Provide </a:t>
            </a:r>
            <a:r>
              <a:rPr b="0" lang="en-US" sz="1800" spc="-1" strike="noStrike" u="sng">
                <a:solidFill>
                  <a:srgbClr val="3c3e41"/>
                </a:solidFill>
                <a:uFillTx/>
                <a:latin typeface="Arial"/>
                <a:ea typeface="DejaVu Sans"/>
              </a:rPr>
              <a:t>HPA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, VPA, CA (not recommended)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6" name="CustomShape 3"/>
          <p:cNvSpPr/>
          <p:nvPr/>
        </p:nvSpPr>
        <p:spPr>
          <a:xfrm>
            <a:off x="10515600" y="6202080"/>
            <a:ext cx="1591920" cy="41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AA50C9E6-B8A1-4052-9242-12D361F02C73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297" name="CustomShape 4"/>
          <p:cNvSpPr/>
          <p:nvPr/>
        </p:nvSpPr>
        <p:spPr>
          <a:xfrm>
            <a:off x="132120" y="1600200"/>
            <a:ext cx="5346360" cy="902160"/>
          </a:xfrm>
          <a:prstGeom prst="rect">
            <a:avLst/>
          </a:prstGeom>
          <a:noFill/>
          <a:ln cap="rnd">
            <a:solidFill>
              <a:srgbClr val="d6001c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 u="sng">
                <a:solidFill>
                  <a:srgbClr val="3c3e41"/>
                </a:solidFill>
                <a:uFillTx/>
                <a:latin typeface="Arial"/>
                <a:ea typeface="DejaVu Sans"/>
              </a:rPr>
              <a:t>Docker</a:t>
            </a:r>
            <a:endParaRPr b="0" lang="en-US" sz="1800" spc="-1" strike="noStrike">
              <a:latin typeface="Arial"/>
            </a:endParaRPr>
          </a:p>
          <a:p>
            <a:pPr marL="432000" indent="-31932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NOT able to manage auto-scaling itself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98" name="" descr=""/>
          <p:cNvPicPr/>
          <p:nvPr/>
        </p:nvPicPr>
        <p:blipFill>
          <a:blip r:embed="rId1"/>
          <a:stretch/>
        </p:blipFill>
        <p:spPr>
          <a:xfrm>
            <a:off x="1828800" y="2696040"/>
            <a:ext cx="7326000" cy="323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686160" y="0"/>
            <a:ext cx="10964520" cy="113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1- Kubernetes Overview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Benefits of Kubernetes – High Availability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00" name="CustomShape 2"/>
          <p:cNvSpPr/>
          <p:nvPr/>
        </p:nvSpPr>
        <p:spPr>
          <a:xfrm>
            <a:off x="5593320" y="1611360"/>
            <a:ext cx="6514560" cy="90216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 u="sng">
                <a:solidFill>
                  <a:srgbClr val="3c3e41"/>
                </a:solidFill>
                <a:uFillTx/>
                <a:latin typeface="Arial"/>
                <a:ea typeface="DejaVu Sans"/>
              </a:rPr>
              <a:t>Kubernetes – zero downtime deployment</a:t>
            </a:r>
            <a:endParaRPr b="0" lang="en-US" sz="1800" spc="-1" strike="noStrike">
              <a:latin typeface="Arial"/>
            </a:endParaRPr>
          </a:p>
          <a:p>
            <a:pPr marL="432000" indent="-31932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Deployment strategies: rolling update, recreate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1" name="CustomShape 3"/>
          <p:cNvSpPr/>
          <p:nvPr/>
        </p:nvSpPr>
        <p:spPr>
          <a:xfrm>
            <a:off x="10515600" y="6202080"/>
            <a:ext cx="1591920" cy="41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23EE7E91-1CB5-47D3-9751-92F1404F2FA1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302" name="CustomShape 4"/>
          <p:cNvSpPr/>
          <p:nvPr/>
        </p:nvSpPr>
        <p:spPr>
          <a:xfrm>
            <a:off x="0" y="1600200"/>
            <a:ext cx="5478480" cy="902160"/>
          </a:xfrm>
          <a:prstGeom prst="rect">
            <a:avLst/>
          </a:prstGeom>
          <a:noFill/>
          <a:ln cap="rnd">
            <a:solidFill>
              <a:srgbClr val="d6001c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 u="sng">
                <a:solidFill>
                  <a:srgbClr val="3c3e41"/>
                </a:solidFill>
                <a:uFillTx/>
                <a:latin typeface="Arial"/>
                <a:ea typeface="DejaVu Sans"/>
              </a:rPr>
              <a:t>Docker</a:t>
            </a:r>
            <a:endParaRPr b="0" lang="en-US" sz="1800" spc="-1" strike="noStrike">
              <a:latin typeface="Arial"/>
            </a:endParaRPr>
          </a:p>
          <a:p>
            <a:pPr marL="432000" indent="-31932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Introduce a downtime where there is an update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03" name="" descr=""/>
          <p:cNvPicPr/>
          <p:nvPr/>
        </p:nvPicPr>
        <p:blipFill>
          <a:blip r:embed="rId1"/>
          <a:stretch/>
        </p:blipFill>
        <p:spPr>
          <a:xfrm>
            <a:off x="360" y="2692080"/>
            <a:ext cx="11878920" cy="3607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6160" y="0"/>
            <a:ext cx="10964520" cy="113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1- Kubernetes Overview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Benefits of Kubernetes – High Availability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5593320" y="1611360"/>
            <a:ext cx="6514560" cy="90216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 u="sng">
                <a:solidFill>
                  <a:srgbClr val="3c3e41"/>
                </a:solidFill>
                <a:uFillTx/>
                <a:latin typeface="Arial"/>
                <a:ea typeface="DejaVu Sans"/>
              </a:rPr>
              <a:t>Kubernetes – auto healing capability</a:t>
            </a:r>
            <a:endParaRPr b="0" lang="en-US" sz="1800" spc="-1" strike="noStrike">
              <a:latin typeface="Arial"/>
            </a:endParaRPr>
          </a:p>
          <a:p>
            <a:pPr marL="432000" indent="-31932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Probes: detect failure and recover applications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10515600" y="6202080"/>
            <a:ext cx="1591920" cy="41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22907E72-458C-462C-9530-4145B6245672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307" name="CustomShape 4"/>
          <p:cNvSpPr/>
          <p:nvPr/>
        </p:nvSpPr>
        <p:spPr>
          <a:xfrm>
            <a:off x="0" y="1600200"/>
            <a:ext cx="5478480" cy="902160"/>
          </a:xfrm>
          <a:prstGeom prst="rect">
            <a:avLst/>
          </a:prstGeom>
          <a:noFill/>
          <a:ln cap="rnd">
            <a:solidFill>
              <a:srgbClr val="d6001c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 u="sng">
                <a:solidFill>
                  <a:srgbClr val="3c3e41"/>
                </a:solidFill>
                <a:uFillTx/>
                <a:latin typeface="Arial"/>
                <a:ea typeface="DejaVu Sans"/>
              </a:rPr>
              <a:t>Docker</a:t>
            </a:r>
            <a:endParaRPr b="0" lang="en-US" sz="1800" spc="-1" strike="noStrike">
              <a:latin typeface="Arial"/>
            </a:endParaRPr>
          </a:p>
          <a:p>
            <a:pPr marL="432000" indent="-31932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NOT able to get failed applications back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08" name="" descr=""/>
          <p:cNvPicPr/>
          <p:nvPr/>
        </p:nvPicPr>
        <p:blipFill>
          <a:blip r:embed="rId1"/>
          <a:stretch/>
        </p:blipFill>
        <p:spPr>
          <a:xfrm>
            <a:off x="1600200" y="2743200"/>
            <a:ext cx="8278560" cy="3884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686160" y="0"/>
            <a:ext cx="10964520" cy="113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1- Kubernetes Overview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Benefits of Kubernetes – Monitoring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10" name="CustomShape 2"/>
          <p:cNvSpPr/>
          <p:nvPr/>
        </p:nvSpPr>
        <p:spPr>
          <a:xfrm>
            <a:off x="5257800" y="1604520"/>
            <a:ext cx="6926400" cy="90216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 u="sng">
                <a:solidFill>
                  <a:srgbClr val="3c3e41"/>
                </a:solidFill>
                <a:uFillTx/>
                <a:latin typeface="Arial"/>
                <a:ea typeface="DejaVu Sans"/>
              </a:rPr>
              <a:t>Kubernetes – Kubernetes APIs</a:t>
            </a:r>
            <a:endParaRPr b="0" lang="en-US" sz="1800" spc="-1" strike="noStrike">
              <a:latin typeface="Arial"/>
            </a:endParaRPr>
          </a:p>
          <a:p>
            <a:pPr marL="432000" indent="-31932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Provide metrics and built in functions to integrate with 3</a:t>
            </a:r>
            <a:r>
              <a:rPr b="0" lang="en-US" sz="1800" spc="-1" strike="noStrike" baseline="33000">
                <a:solidFill>
                  <a:srgbClr val="3c3e41"/>
                </a:solidFill>
                <a:latin typeface="Arial"/>
                <a:ea typeface="DejaVu Sans"/>
              </a:rPr>
              <a:t>rd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tools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1" name="CustomShape 3"/>
          <p:cNvSpPr/>
          <p:nvPr/>
        </p:nvSpPr>
        <p:spPr>
          <a:xfrm>
            <a:off x="10515600" y="6202080"/>
            <a:ext cx="1591920" cy="41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6D5442F9-BAC7-408F-91A1-D9ACB568DC4F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312" name="CustomShape 4"/>
          <p:cNvSpPr/>
          <p:nvPr/>
        </p:nvSpPr>
        <p:spPr>
          <a:xfrm>
            <a:off x="0" y="1600200"/>
            <a:ext cx="4792680" cy="902160"/>
          </a:xfrm>
          <a:prstGeom prst="rect">
            <a:avLst/>
          </a:prstGeom>
          <a:noFill/>
          <a:ln cap="rnd">
            <a:solidFill>
              <a:srgbClr val="d6001c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3c3e41"/>
                </a:solidFill>
                <a:uFillTx/>
                <a:latin typeface="Arial"/>
                <a:ea typeface="DejaVu Sans"/>
              </a:rPr>
              <a:t>Docker</a:t>
            </a:r>
            <a:endParaRPr b="0" lang="en-US" sz="1800" spc="-1" strike="noStrike">
              <a:latin typeface="Arial"/>
            </a:endParaRPr>
          </a:p>
          <a:p>
            <a:pPr marL="432000" indent="-31932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Challenges of setting up monitoring tools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13" name="" descr=""/>
          <p:cNvPicPr/>
          <p:nvPr/>
        </p:nvPicPr>
        <p:blipFill>
          <a:blip r:embed="rId1"/>
          <a:stretch/>
        </p:blipFill>
        <p:spPr>
          <a:xfrm>
            <a:off x="685800" y="2972160"/>
            <a:ext cx="10516680" cy="3420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>
          <a:xfrm>
            <a:off x="686160" y="0"/>
            <a:ext cx="10964520" cy="113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1- Kubernetes Overview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What is Kubernetes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15" name="CustomShape 2"/>
          <p:cNvSpPr/>
          <p:nvPr/>
        </p:nvSpPr>
        <p:spPr>
          <a:xfrm>
            <a:off x="0" y="1376280"/>
            <a:ext cx="5021640" cy="204516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432000" indent="-319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Found by Google</a:t>
            </a:r>
            <a:endParaRPr b="0" lang="en-US" sz="1800" spc="-1" strike="noStrike">
              <a:latin typeface="Arial"/>
            </a:endParaRPr>
          </a:p>
          <a:p>
            <a:pPr marL="432000" indent="-319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Open source</a:t>
            </a:r>
            <a:endParaRPr b="0" lang="en-US" sz="1800" spc="-1" strike="noStrike">
              <a:latin typeface="Arial"/>
            </a:endParaRPr>
          </a:p>
          <a:p>
            <a:pPr marL="432000" indent="-31932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Container orchestrator</a:t>
            </a:r>
            <a:endParaRPr b="0" lang="en-US" sz="1800" spc="-1" strike="noStrike">
              <a:latin typeface="Arial"/>
            </a:endParaRPr>
          </a:p>
          <a:p>
            <a:pPr marL="432000" indent="-31932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Automate manual processes (deployment,  scaling, management of containerized applications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6" name="CustomShape 3"/>
          <p:cNvSpPr/>
          <p:nvPr/>
        </p:nvSpPr>
        <p:spPr>
          <a:xfrm>
            <a:off x="10515600" y="6202080"/>
            <a:ext cx="1591920" cy="41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954BA439-C711-49F1-B224-7A84EFE3D0A1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17" name="" descr=""/>
          <p:cNvPicPr/>
          <p:nvPr/>
        </p:nvPicPr>
        <p:blipFill>
          <a:blip r:embed="rId1"/>
          <a:stretch/>
        </p:blipFill>
        <p:spPr>
          <a:xfrm>
            <a:off x="5104080" y="1371600"/>
            <a:ext cx="6764400" cy="4621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686160" y="0"/>
            <a:ext cx="10964520" cy="113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2 - Kubernetes Architecture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19" name="CustomShape 2"/>
          <p:cNvSpPr/>
          <p:nvPr/>
        </p:nvSpPr>
        <p:spPr>
          <a:xfrm>
            <a:off x="0" y="1376280"/>
            <a:ext cx="2964240" cy="90216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432000" indent="-319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Control plane (master)</a:t>
            </a:r>
            <a:endParaRPr b="0" lang="en-US" sz="1800" spc="-1" strike="noStrike">
              <a:latin typeface="Arial"/>
            </a:endParaRPr>
          </a:p>
          <a:p>
            <a:pPr marL="432000" indent="-319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Nodes (worker)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0" name="CustomShape 3"/>
          <p:cNvSpPr/>
          <p:nvPr/>
        </p:nvSpPr>
        <p:spPr>
          <a:xfrm>
            <a:off x="10515600" y="6202080"/>
            <a:ext cx="1591920" cy="41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B76F748B-076A-4A0F-957B-EF5C2E8930D0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21" name="" descr=""/>
          <p:cNvPicPr/>
          <p:nvPr/>
        </p:nvPicPr>
        <p:blipFill>
          <a:blip r:embed="rId1"/>
          <a:stretch/>
        </p:blipFill>
        <p:spPr>
          <a:xfrm>
            <a:off x="3200400" y="1371600"/>
            <a:ext cx="8679240" cy="4793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c3e41"/>
      </a:dk2>
      <a:lt2>
        <a:srgbClr val="c9ccd4"/>
      </a:lt2>
      <a:accent1>
        <a:srgbClr val="d6001c"/>
      </a:accent1>
      <a:accent2>
        <a:srgbClr val="6a1f7a"/>
      </a:accent2>
      <a:accent3>
        <a:srgbClr val="ea0f6b"/>
      </a:accent3>
      <a:accent4>
        <a:srgbClr val="f4ad33"/>
      </a:accent4>
      <a:accent5>
        <a:srgbClr val="0094d5"/>
      </a:accent5>
      <a:accent6>
        <a:srgbClr val="c9ccd4"/>
      </a:accent6>
      <a:hlink>
        <a:srgbClr val="0094d5"/>
      </a:hlink>
      <a:folHlink>
        <a:srgbClr val="6f71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c3e41"/>
      </a:dk2>
      <a:lt2>
        <a:srgbClr val="c9ccd4"/>
      </a:lt2>
      <a:accent1>
        <a:srgbClr val="d6001c"/>
      </a:accent1>
      <a:accent2>
        <a:srgbClr val="6a1f7a"/>
      </a:accent2>
      <a:accent3>
        <a:srgbClr val="ea0f6b"/>
      </a:accent3>
      <a:accent4>
        <a:srgbClr val="f4ad33"/>
      </a:accent4>
      <a:accent5>
        <a:srgbClr val="0094d5"/>
      </a:accent5>
      <a:accent6>
        <a:srgbClr val="c9ccd4"/>
      </a:accent6>
      <a:hlink>
        <a:srgbClr val="0094d5"/>
      </a:hlink>
      <a:folHlink>
        <a:srgbClr val="6f71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c3e41"/>
      </a:dk2>
      <a:lt2>
        <a:srgbClr val="c9ccd4"/>
      </a:lt2>
      <a:accent1>
        <a:srgbClr val="d6001c"/>
      </a:accent1>
      <a:accent2>
        <a:srgbClr val="6a1f7a"/>
      </a:accent2>
      <a:accent3>
        <a:srgbClr val="ea0f6b"/>
      </a:accent3>
      <a:accent4>
        <a:srgbClr val="f4ad33"/>
      </a:accent4>
      <a:accent5>
        <a:srgbClr val="0094d5"/>
      </a:accent5>
      <a:accent6>
        <a:srgbClr val="c9ccd4"/>
      </a:accent6>
      <a:hlink>
        <a:srgbClr val="0094d5"/>
      </a:hlink>
      <a:folHlink>
        <a:srgbClr val="6f71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c3e41"/>
      </a:dk2>
      <a:lt2>
        <a:srgbClr val="c9ccd4"/>
      </a:lt2>
      <a:accent1>
        <a:srgbClr val="d6001c"/>
      </a:accent1>
      <a:accent2>
        <a:srgbClr val="6a1f7a"/>
      </a:accent2>
      <a:accent3>
        <a:srgbClr val="ea0f6b"/>
      </a:accent3>
      <a:accent4>
        <a:srgbClr val="f4ad33"/>
      </a:accent4>
      <a:accent5>
        <a:srgbClr val="0094d5"/>
      </a:accent5>
      <a:accent6>
        <a:srgbClr val="c9ccd4"/>
      </a:accent6>
      <a:hlink>
        <a:srgbClr val="0094d5"/>
      </a:hlink>
      <a:folHlink>
        <a:srgbClr val="6f71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c3e41"/>
      </a:dk2>
      <a:lt2>
        <a:srgbClr val="c9ccd4"/>
      </a:lt2>
      <a:accent1>
        <a:srgbClr val="d6001c"/>
      </a:accent1>
      <a:accent2>
        <a:srgbClr val="6a1f7a"/>
      </a:accent2>
      <a:accent3>
        <a:srgbClr val="ea0f6b"/>
      </a:accent3>
      <a:accent4>
        <a:srgbClr val="f4ad33"/>
      </a:accent4>
      <a:accent5>
        <a:srgbClr val="0094d5"/>
      </a:accent5>
      <a:accent6>
        <a:srgbClr val="c9ccd4"/>
      </a:accent6>
      <a:hlink>
        <a:srgbClr val="0094d5"/>
      </a:hlink>
      <a:folHlink>
        <a:srgbClr val="6f71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c3e41"/>
      </a:dk2>
      <a:lt2>
        <a:srgbClr val="c9ccd4"/>
      </a:lt2>
      <a:accent1>
        <a:srgbClr val="d6001c"/>
      </a:accent1>
      <a:accent2>
        <a:srgbClr val="6a1f7a"/>
      </a:accent2>
      <a:accent3>
        <a:srgbClr val="ea0f6b"/>
      </a:accent3>
      <a:accent4>
        <a:srgbClr val="f4ad33"/>
      </a:accent4>
      <a:accent5>
        <a:srgbClr val="0094d5"/>
      </a:accent5>
      <a:accent6>
        <a:srgbClr val="c9ccd4"/>
      </a:accent6>
      <a:hlink>
        <a:srgbClr val="0094d5"/>
      </a:hlink>
      <a:folHlink>
        <a:srgbClr val="6f71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c3e41"/>
      </a:dk2>
      <a:lt2>
        <a:srgbClr val="c9ccd4"/>
      </a:lt2>
      <a:accent1>
        <a:srgbClr val="d6001c"/>
      </a:accent1>
      <a:accent2>
        <a:srgbClr val="6a1f7a"/>
      </a:accent2>
      <a:accent3>
        <a:srgbClr val="ea0f6b"/>
      </a:accent3>
      <a:accent4>
        <a:srgbClr val="f4ad33"/>
      </a:accent4>
      <a:accent5>
        <a:srgbClr val="0094d5"/>
      </a:accent5>
      <a:accent6>
        <a:srgbClr val="c9ccd4"/>
      </a:accent6>
      <a:hlink>
        <a:srgbClr val="0094d5"/>
      </a:hlink>
      <a:folHlink>
        <a:srgbClr val="6f71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BFDEF1931EEB439C6294D651060CE8" ma:contentTypeVersion="13" ma:contentTypeDescription="Create a new document." ma:contentTypeScope="" ma:versionID="df06643acc7b8d36755e9a2a8d3e177a">
  <xsd:schema xmlns:xsd="http://www.w3.org/2001/XMLSchema" xmlns:xs="http://www.w3.org/2001/XMLSchema" xmlns:p="http://schemas.microsoft.com/office/2006/metadata/properties" xmlns:ns2="7e608d60-e9da-41b6-9961-87182863fd29" xmlns:ns3="8192536b-0766-48aa-a1af-e941848b3971" targetNamespace="http://schemas.microsoft.com/office/2006/metadata/properties" ma:root="true" ma:fieldsID="79ff13225457710543c548512a9c435e" ns2:_="" ns3:_="">
    <xsd:import namespace="7e608d60-e9da-41b6-9961-87182863fd29"/>
    <xsd:import namespace="8192536b-0766-48aa-a1af-e941848b397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608d60-e9da-41b6-9961-87182863fd2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a1b56dd4-9104-4de5-8714-e2496ec077d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92536b-0766-48aa-a1af-e941848b397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3d01d849-ed92-41d1-999b-1fd60f3b1707}" ma:internalName="TaxCatchAll" ma:showField="CatchAllData" ma:web="8192536b-0766-48aa-a1af-e941848b397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e608d60-e9da-41b6-9961-87182863fd29">
      <Terms xmlns="http://schemas.microsoft.com/office/infopath/2007/PartnerControls"/>
    </lcf76f155ced4ddcb4097134ff3c332f>
    <TaxCatchAll xmlns="8192536b-0766-48aa-a1af-e941848b3971" xsi:nil="true"/>
  </documentManagement>
</p:properties>
</file>

<file path=customXml/itemProps1.xml><?xml version="1.0" encoding="utf-8"?>
<ds:datastoreItem xmlns:ds="http://schemas.openxmlformats.org/officeDocument/2006/customXml" ds:itemID="{F919276A-3D42-45D5-B57B-67CFD19FD6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C58332-ADEF-4DB6-9C99-8FBA17C8EC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608d60-e9da-41b6-9961-87182863fd29"/>
    <ds:schemaRef ds:uri="8192536b-0766-48aa-a1af-e941848b39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66C3307-F054-4959-9144-4D96D0E24931}">
  <ds:schemaRefs>
    <ds:schemaRef ds:uri="140670e8-552e-4ed4-90a8-2e1fc7c78fb9"/>
    <ds:schemaRef ds:uri="http://purl.org/dc/dcmitype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56ab9554-5316-4a60-82cf-ec0d3d01c713"/>
    <ds:schemaRef ds:uri="http://schemas.microsoft.com/sharepoint/v3"/>
    <ds:schemaRef ds:uri="http://schemas.microsoft.com/office/2006/metadata/properties"/>
    <ds:schemaRef ds:uri="http://purl.org/dc/terms/"/>
    <ds:schemaRef ds:uri="7e608d60-e9da-41b6-9961-87182863fd29"/>
    <ds:schemaRef ds:uri="8192536b-0766-48aa-a1af-e941848b397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NTG</Template>
  <TotalTime>1336</TotalTime>
  <Application>LibreOffice/6.4.7.2$Linux_X86_64 LibreOffice_project/40$Build-2</Application>
  <Words>634</Words>
  <Paragraphs>106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2022-06-07T02:52:35Z</dcterms:created>
  <dc:creator>Hien Trang Ngoc</dc:creator>
  <dc:description/>
  <dc:language>en-US</dc:language>
  <cp:lastModifiedBy/>
  <dcterms:modified xsi:type="dcterms:W3CDTF">2023-06-03T10:18:31Z</dcterms:modified>
  <cp:revision>346</cp:revision>
  <dc:subject/>
  <dc:title>Title of the  presentation (style 1)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lianceAssetId">
    <vt:lpwstr/>
  </property>
  <property fmtid="{D5CDD505-2E9C-101B-9397-08002B2CF9AE}" pid="4" name="ContentTypeId">
    <vt:lpwstr>0x010100409ED3CD6D966B46B07A514663589B2D</vt:lpwstr>
  </property>
  <property fmtid="{D5CDD505-2E9C-101B-9397-08002B2CF9AE}" pid="5" name="MediaServiceImageTags">
    <vt:lpwstr/>
  </property>
  <property fmtid="{D5CDD505-2E9C-101B-9397-08002B2CF9AE}" pid="6" name="Notes">
    <vt:i4>2</vt:i4>
  </property>
  <property fmtid="{D5CDD505-2E9C-101B-9397-08002B2CF9AE}" pid="7" name="Order">
    <vt:i4>2154200</vt:i4>
  </property>
  <property fmtid="{D5CDD505-2E9C-101B-9397-08002B2CF9AE}" pid="8" name="PresentationFormat">
    <vt:lpwstr>Widescreen</vt:lpwstr>
  </property>
  <property fmtid="{D5CDD505-2E9C-101B-9397-08002B2CF9AE}" pid="9" name="Slides">
    <vt:i4>32</vt:i4>
  </property>
</Properties>
</file>