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media/image22.png" ContentType="image/png"/>
  <Override PartName="/ppt/media/image20.png" ContentType="image/png"/>
  <Override PartName="/ppt/media/image21.png" ContentType="image/png"/>
  <Override PartName="/ppt/media/image19.png" ContentType="image/png"/>
  <Override PartName="/ppt/media/image18.jpeg" ContentType="image/jpeg"/>
  <Override PartName="/ppt/media/image17.png" ContentType="image/png"/>
  <Override PartName="/ppt/media/image16.jpeg" ContentType="image/jpeg"/>
  <Override PartName="/ppt/media/image15.jpeg" ContentType="image/jpe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42.jpeg" ContentType="image/jpeg"/>
  <Override PartName="/ppt/media/image11.png" ContentType="image/png"/>
  <Override PartName="/ppt/media/image2.png" ContentType="image/png"/>
  <Override PartName="/ppt/media/image32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3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44.png" ContentType="image/png"/>
  <Override PartName="/ppt/media/image13.jpeg" ContentType="image/jpeg"/>
  <Override PartName="/ppt/media/image23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80600" cy="51408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10" descr="A picture containing text, red, sign, orange&#10;&#10;Description automatically generated"/>
          <p:cNvPicPr/>
          <p:nvPr/>
        </p:nvPicPr>
        <p:blipFill>
          <a:blip r:embed="rId2"/>
          <a:stretch/>
        </p:blipFill>
        <p:spPr>
          <a:xfrm>
            <a:off x="10582200" y="5243760"/>
            <a:ext cx="1346400" cy="13464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1637280" y="753120"/>
            <a:ext cx="7846920" cy="3927960"/>
          </a:xfrm>
          <a:prstGeom prst="rect">
            <a:avLst/>
          </a:prstGeom>
          <a:noFill/>
          <a:ln w="66600">
            <a:solidFill>
              <a:srgbClr val="6a1f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7" descr=""/>
          <p:cNvPicPr/>
          <p:nvPr/>
        </p:nvPicPr>
        <p:blipFill>
          <a:blip r:embed="rId3"/>
          <a:stretch/>
        </p:blipFill>
        <p:spPr>
          <a:xfrm>
            <a:off x="7681680" y="1234080"/>
            <a:ext cx="3836520" cy="367704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719040"/>
            <a:ext cx="12180600" cy="14148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2"/>
          <p:cNvSpPr/>
          <p:nvPr/>
        </p:nvSpPr>
        <p:spPr>
          <a:xfrm>
            <a:off x="6047640" y="1399680"/>
            <a:ext cx="360" cy="4593600"/>
          </a:xfrm>
          <a:prstGeom prst="line">
            <a:avLst/>
          </a:prstGeom>
          <a:ln w="19080">
            <a:solidFill>
              <a:srgbClr val="c4c7cf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4765680" cy="68464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1166760" y="2958480"/>
            <a:ext cx="238428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VN" sz="4400" spc="-1" strike="noStrike">
                <a:solidFill>
                  <a:srgbClr val="6a1f7a"/>
                </a:solidFill>
                <a:latin typeface="Arial"/>
                <a:ea typeface="DejaVu Sans"/>
              </a:rPr>
              <a:t>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828360" y="1931400"/>
            <a:ext cx="3060720" cy="2983680"/>
          </a:xfrm>
          <a:prstGeom prst="rect">
            <a:avLst/>
          </a:prstGeom>
          <a:noFill/>
          <a:ln w="63360">
            <a:solidFill>
              <a:srgbClr val="6a1f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0" y="6719040"/>
            <a:ext cx="12180600" cy="14148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6719040"/>
            <a:ext cx="12180600" cy="14148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6719040"/>
            <a:ext cx="12180600" cy="14148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0" y="6719040"/>
            <a:ext cx="12180600" cy="14148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0" y="0"/>
            <a:ext cx="12180600" cy="51408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2"/>
          <p:cNvSpPr/>
          <p:nvPr/>
        </p:nvSpPr>
        <p:spPr>
          <a:xfrm>
            <a:off x="2915640" y="1431720"/>
            <a:ext cx="6349320" cy="2719800"/>
          </a:xfrm>
          <a:prstGeom prst="rect">
            <a:avLst/>
          </a:prstGeom>
          <a:noFill/>
          <a:ln w="63360">
            <a:solidFill>
              <a:srgbClr val="6a1f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5" name="Picture 7" descr="A picture containing text, red, sign, orange&#10;&#10;Description automatically generated"/>
          <p:cNvPicPr/>
          <p:nvPr/>
        </p:nvPicPr>
        <p:blipFill>
          <a:blip r:embed="rId2"/>
          <a:stretch/>
        </p:blipFill>
        <p:spPr>
          <a:xfrm>
            <a:off x="10991880" y="5744160"/>
            <a:ext cx="946800" cy="946800"/>
          </a:xfrm>
          <a:prstGeom prst="rect">
            <a:avLst/>
          </a:prstGeom>
          <a:ln>
            <a:noFill/>
          </a:ln>
        </p:spPr>
      </p:pic>
      <p:sp>
        <p:nvSpPr>
          <p:cNvPr id="246" name="CustomShape 3"/>
          <p:cNvSpPr/>
          <p:nvPr/>
        </p:nvSpPr>
        <p:spPr>
          <a:xfrm>
            <a:off x="3764880" y="2243520"/>
            <a:ext cx="463464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VN" sz="6600" spc="-1" strike="noStrike">
                <a:solidFill>
                  <a:srgbClr val="6a1f7a"/>
                </a:solidFill>
                <a:latin typeface="Arial"/>
                <a:ea typeface="DejaVu Sans"/>
              </a:rPr>
              <a:t>Thank </a:t>
            </a:r>
            <a:r>
              <a:rPr b="0" lang="en-V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VN" sz="6600" spc="-1" strike="noStrike">
                <a:solidFill>
                  <a:srgbClr val="6a1f7a"/>
                </a:solidFill>
                <a:latin typeface="Arial"/>
                <a:ea typeface="DejaVu Sans"/>
              </a:rPr>
              <a:t>you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5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5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5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5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5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5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5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5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slideLayout" Target="../slideLayouts/slideLayout5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5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5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5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5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5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5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5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kubernetes.io/docs/tasks/tools/#kubectl" TargetMode="External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5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image" Target="../media/image43.png"/><Relationship Id="rId3" Type="http://schemas.openxmlformats.org/officeDocument/2006/relationships/hyperlink" Target="https://docs.k8slens.dev/getting-started/install-lens/" TargetMode="External"/><Relationship Id="rId4" Type="http://schemas.openxmlformats.org/officeDocument/2006/relationships/slideLayout" Target="../slideLayouts/slideLayout5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565560" y="6150240"/>
            <a:ext cx="4171680" cy="2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2"/>
          <p:cNvSpPr/>
          <p:nvPr/>
        </p:nvSpPr>
        <p:spPr>
          <a:xfrm>
            <a:off x="1316880" y="1056240"/>
            <a:ext cx="7359840" cy="29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br/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Kubernetes</a:t>
            </a:r>
            <a:r>
              <a:rPr b="1" lang="en-US" sz="33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br/>
            <a:br/>
            <a:r>
              <a:rPr b="1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Knowledge Sharing and Learning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457200" y="5715000"/>
            <a:ext cx="5933520" cy="3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400" spc="-1" strike="noStrike">
                <a:solidFill>
                  <a:srgbClr val="3c3e41"/>
                </a:solidFill>
                <a:latin typeface="Arial"/>
                <a:ea typeface="DejaVu Sans"/>
              </a:rPr>
              <a:t>A part of DevOps knowledge sharing and learning courses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Compiled and presented by Nguyen Canh Hat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686160" y="0"/>
            <a:ext cx="10962360" cy="11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Deployment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457200" y="1600200"/>
            <a:ext cx="5344200" cy="905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17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 declarative template for pods and replicaSet</a:t>
            </a:r>
            <a:endParaRPr b="0" lang="en-US" sz="1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Used for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stateless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application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10515600" y="6202080"/>
            <a:ext cx="158976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9AB32F1B-2BAB-406B-A279-7AE9C8DB61D7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25" name="Picture 324" descr=""/>
          <p:cNvPicPr/>
          <p:nvPr/>
        </p:nvPicPr>
        <p:blipFill>
          <a:blip r:embed="rId1"/>
          <a:stretch/>
        </p:blipFill>
        <p:spPr>
          <a:xfrm>
            <a:off x="2067120" y="2800800"/>
            <a:ext cx="3409560" cy="2218680"/>
          </a:xfrm>
          <a:prstGeom prst="rect">
            <a:avLst/>
          </a:prstGeom>
          <a:ln>
            <a:noFill/>
          </a:ln>
        </p:spPr>
      </p:pic>
      <p:pic>
        <p:nvPicPr>
          <p:cNvPr id="326" name="Picture 325" descr=""/>
          <p:cNvPicPr/>
          <p:nvPr/>
        </p:nvPicPr>
        <p:blipFill>
          <a:blip r:embed="rId2"/>
          <a:stretch/>
        </p:blipFill>
        <p:spPr>
          <a:xfrm>
            <a:off x="6134400" y="1695240"/>
            <a:ext cx="3716280" cy="3603960"/>
          </a:xfrm>
          <a:prstGeom prst="rect">
            <a:avLst/>
          </a:prstGeom>
          <a:ln cap="rnd" w="12600">
            <a:solidFill>
              <a:srgbClr val="3465a4">
                <a:alpha val="50000"/>
              </a:srgbClr>
            </a:solidFill>
            <a:prstDash val="sysDot"/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686160" y="0"/>
            <a:ext cx="10962360" cy="11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StatefulSet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228600" y="1600920"/>
            <a:ext cx="5250960" cy="41061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Similar to “deployment” but:</a:t>
            </a:r>
            <a:endParaRPr b="0" lang="en-US" sz="1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Used for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stateful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application</a:t>
            </a:r>
            <a:endParaRPr b="0" lang="en-US" sz="1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There are 3 sections that can be updated on the fly:</a:t>
            </a:r>
            <a:endParaRPr b="0" lang="en-US" sz="1800" spc="-1" strike="noStrike">
              <a:latin typeface="Arial"/>
            </a:endParaRPr>
          </a:p>
          <a:p>
            <a:pPr lvl="1" marL="864000" indent="-31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replicas</a:t>
            </a:r>
            <a:endParaRPr b="0" lang="en-US" sz="1800" spc="-1" strike="noStrike">
              <a:latin typeface="Arial"/>
            </a:endParaRPr>
          </a:p>
          <a:p>
            <a:pPr lvl="1" marL="864000" indent="-31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template</a:t>
            </a:r>
            <a:endParaRPr b="0" lang="en-US" sz="1800" spc="-1" strike="noStrike">
              <a:latin typeface="Arial"/>
            </a:endParaRPr>
          </a:p>
          <a:p>
            <a:pPr lvl="1" marL="864000" indent="-31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updateStrategy</a:t>
            </a:r>
            <a:endParaRPr b="0" lang="en-US" sz="1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Ordered pod creation/deletion</a:t>
            </a:r>
            <a:endParaRPr b="0" lang="en-US" sz="1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Pod can be accessed by its own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10515600" y="6202080"/>
            <a:ext cx="158976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6CFE1820-47ED-422E-8548-0C911F3792A9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30" name="Picture 329" descr=""/>
          <p:cNvPicPr/>
          <p:nvPr/>
        </p:nvPicPr>
        <p:blipFill>
          <a:blip r:embed="rId1"/>
          <a:stretch/>
        </p:blipFill>
        <p:spPr>
          <a:xfrm>
            <a:off x="5715000" y="1600200"/>
            <a:ext cx="4792680" cy="410688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686160" y="0"/>
            <a:ext cx="10962360" cy="11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DeamonSet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91440" y="1600920"/>
            <a:ext cx="5389200" cy="41061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Similar to “deployment” but:</a:t>
            </a:r>
            <a:endParaRPr b="0" lang="en-US" sz="1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Every node has one pod (master &amp; worker)</a:t>
            </a:r>
            <a:endParaRPr b="0" lang="en-US" sz="1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Each Pod lifetime depends on its node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 cases: </a:t>
            </a:r>
            <a:endParaRPr b="0" lang="en-US" sz="1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Install a monitoring agent per node</a:t>
            </a:r>
            <a:endParaRPr b="0" lang="en-US" sz="1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Install a log connector on each node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10515600" y="6202080"/>
            <a:ext cx="158976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F52E7AF3-CF1D-48CA-97BF-4468424C6474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34" name="Picture 333" descr=""/>
          <p:cNvPicPr/>
          <p:nvPr/>
        </p:nvPicPr>
        <p:blipFill>
          <a:blip r:embed="rId1"/>
          <a:stretch/>
        </p:blipFill>
        <p:spPr>
          <a:xfrm>
            <a:off x="6688800" y="1554480"/>
            <a:ext cx="4918320" cy="401760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686160" y="0"/>
            <a:ext cx="10962360" cy="11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Probes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0" y="1600920"/>
            <a:ext cx="5298840" cy="22348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Probes are health checks that can monitor a container's status and act on it.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StartupProbes: Indicate when the pod is </a:t>
            </a:r>
            <a:r>
              <a:rPr b="0" lang="en-US" sz="1800" spc="-1" strike="noStrike">
                <a:solidFill>
                  <a:srgbClr val="3465a4"/>
                </a:solidFill>
                <a:latin typeface="Arial"/>
                <a:ea typeface="DejaVu Sans"/>
              </a:rPr>
              <a:t>started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ReadinessProbes: indicate when to start </a:t>
            </a:r>
            <a:r>
              <a:rPr b="0" lang="en-US" sz="1800" spc="-1" strike="noStrike">
                <a:solidFill>
                  <a:srgbClr val="158466"/>
                </a:solidFill>
                <a:latin typeface="Arial"/>
                <a:ea typeface="DejaVu Sans"/>
              </a:rPr>
              <a:t>serving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LivenessProbes: indicate when to </a:t>
            </a:r>
            <a:r>
              <a:rPr b="0" lang="en-US" sz="1800" spc="-1" strike="noStrike">
                <a:solidFill>
                  <a:srgbClr val="ffbf00"/>
                </a:solidFill>
                <a:latin typeface="Arial"/>
                <a:ea typeface="DejaVu Sans"/>
              </a:rPr>
              <a:t>restart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the pod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112680"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112680"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10515600" y="6202080"/>
            <a:ext cx="158976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9E9B1A98-477E-46DF-B18E-00783C4DF425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38" name="Picture 337" descr=""/>
          <p:cNvPicPr/>
          <p:nvPr/>
        </p:nvPicPr>
        <p:blipFill>
          <a:blip r:embed="rId1"/>
          <a:stretch/>
        </p:blipFill>
        <p:spPr>
          <a:xfrm>
            <a:off x="6858360" y="1554480"/>
            <a:ext cx="3290400" cy="315936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686160" y="0"/>
            <a:ext cx="10962360" cy="11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Deployment Strategies - Recreate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10515600" y="6202080"/>
            <a:ext cx="158976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3F889825-4626-41B0-830C-E100B6ECEDCB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91440" y="1600920"/>
            <a:ext cx="4841640" cy="388080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132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Terminate all current pods, create new ones</a:t>
            </a:r>
            <a:endParaRPr b="0" lang="en-US" sz="18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 case: </a:t>
            </a:r>
            <a:endParaRPr b="0" lang="en-US" sz="1800" spc="-1" strike="noStrike"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Not able to have 2 different versions of app at installed the same time (big update)</a:t>
            </a:r>
            <a:endParaRPr b="0" lang="en-US" sz="18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Cons:</a:t>
            </a:r>
            <a:endParaRPr b="0" lang="en-US" sz="1800" spc="-1" strike="noStrike"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Introduce a downtime period.</a:t>
            </a:r>
            <a:endParaRPr b="0" lang="en-US" sz="18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Pros:</a:t>
            </a:r>
            <a:endParaRPr b="0" lang="en-US" sz="1800" spc="-1" strike="noStrike"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Quick update</a:t>
            </a:r>
            <a:endParaRPr b="0" lang="en-US" sz="1800" spc="-1" strike="noStrike">
              <a:latin typeface="Arial"/>
            </a:endParaRPr>
          </a:p>
          <a:p>
            <a:pPr marL="112680"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112680"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342" name="Picture 341" descr=""/>
          <p:cNvPicPr/>
          <p:nvPr/>
        </p:nvPicPr>
        <p:blipFill>
          <a:blip r:embed="rId1"/>
          <a:stretch/>
        </p:blipFill>
        <p:spPr>
          <a:xfrm>
            <a:off x="5669280" y="2743200"/>
            <a:ext cx="4481280" cy="150948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686160" y="0"/>
            <a:ext cx="10962360" cy="11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Deployment Strategies - RollingUpdate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0515600" y="6202080"/>
            <a:ext cx="158976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C961E5DC-7FA8-4758-B7C7-978533D5A6A8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91440" y="1600920"/>
            <a:ext cx="5664600" cy="388080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132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Create a few of new pods, then terminate old ones correspondingly</a:t>
            </a:r>
            <a:endParaRPr b="0" lang="en-US" sz="18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 case: </a:t>
            </a:r>
            <a:endParaRPr b="0" lang="en-US" sz="1800" spc="-1" strike="noStrike"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There is no conflict between old and new versions</a:t>
            </a:r>
            <a:endParaRPr b="0" lang="en-US" sz="18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Cons:</a:t>
            </a:r>
            <a:endParaRPr b="0" lang="en-US" sz="1800" spc="-1" strike="noStrike"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There is a period when the old and new application versions serve users at the same time</a:t>
            </a:r>
            <a:endParaRPr b="0" lang="en-US" sz="18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Pros:</a:t>
            </a:r>
            <a:endParaRPr b="0" lang="en-US" sz="1800" spc="-1" strike="noStrike"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 downtime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46" name="Picture 345" descr=""/>
          <p:cNvPicPr/>
          <p:nvPr/>
        </p:nvPicPr>
        <p:blipFill>
          <a:blip r:embed="rId1"/>
          <a:stretch/>
        </p:blipFill>
        <p:spPr>
          <a:xfrm>
            <a:off x="6035040" y="1612080"/>
            <a:ext cx="5490720" cy="313812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722160" y="0"/>
            <a:ext cx="10962360" cy="11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Resource Request &amp; Limit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127440" y="1600920"/>
            <a:ext cx="5389200" cy="21430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096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There are 2 main types of resources: CPU &amp; memory</a:t>
            </a:r>
            <a:endParaRPr b="0" lang="en-US" sz="18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Request: Ensure the minimum number of resources required for the container</a:t>
            </a:r>
            <a:endParaRPr b="0" lang="en-US" sz="18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Limit: Is the maximum number of resources that Kubernetes will allow the container to use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10551600" y="6202080"/>
            <a:ext cx="158976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E54E6FD4-EAE7-43EA-A1F6-63B2248FEDE7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50" name="Picture 349" descr=""/>
          <p:cNvPicPr/>
          <p:nvPr/>
        </p:nvPicPr>
        <p:blipFill>
          <a:blip r:embed="rId1"/>
          <a:stretch/>
        </p:blipFill>
        <p:spPr>
          <a:xfrm>
            <a:off x="9052560" y="1566360"/>
            <a:ext cx="2214000" cy="428076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  <p:pic>
        <p:nvPicPr>
          <p:cNvPr id="351" name="Picture 350" descr=""/>
          <p:cNvPicPr/>
          <p:nvPr/>
        </p:nvPicPr>
        <p:blipFill>
          <a:blip r:embed="rId2"/>
          <a:stretch/>
        </p:blipFill>
        <p:spPr>
          <a:xfrm>
            <a:off x="6309360" y="1554480"/>
            <a:ext cx="1956600" cy="315684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6160" y="0"/>
            <a:ext cx="10962360" cy="11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Cronjob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457200" y="1600200"/>
            <a:ext cx="3878640" cy="905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17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Automatic action triggered in every scheduled time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10515600" y="6202080"/>
            <a:ext cx="158976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4B87D8CB-0807-4A8C-9930-6A82A3CE5B1B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55" name="Picture 354" descr=""/>
          <p:cNvPicPr/>
          <p:nvPr/>
        </p:nvPicPr>
        <p:blipFill>
          <a:blip r:embed="rId1"/>
          <a:stretch/>
        </p:blipFill>
        <p:spPr>
          <a:xfrm>
            <a:off x="8056440" y="2057400"/>
            <a:ext cx="3878640" cy="3650040"/>
          </a:xfrm>
          <a:prstGeom prst="rect">
            <a:avLst/>
          </a:prstGeom>
          <a:ln cap="rnd">
            <a:solidFill>
              <a:srgbClr val="3465a4"/>
            </a:solidFill>
            <a:prstDash val="sysDot"/>
          </a:ln>
        </p:spPr>
      </p:pic>
      <p:pic>
        <p:nvPicPr>
          <p:cNvPr id="356" name="Picture 355" descr=""/>
          <p:cNvPicPr/>
          <p:nvPr/>
        </p:nvPicPr>
        <p:blipFill>
          <a:blip r:embed="rId2"/>
          <a:stretch/>
        </p:blipFill>
        <p:spPr>
          <a:xfrm>
            <a:off x="5029200" y="2057400"/>
            <a:ext cx="2223000" cy="365040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686160" y="0"/>
            <a:ext cx="10962360" cy="11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Network - Service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457560" y="1371960"/>
            <a:ext cx="5476680" cy="524880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1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 logical collection of pods</a:t>
            </a:r>
            <a:endParaRPr b="0" lang="en-US" sz="1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Roles:</a:t>
            </a:r>
            <a:endParaRPr b="0" lang="en-US" sz="1800" spc="-1" strike="noStrike">
              <a:latin typeface="Arial"/>
            </a:endParaRPr>
          </a:p>
          <a:p>
            <a:pPr lvl="1" marL="864000" indent="-31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Enable network access to pods</a:t>
            </a:r>
            <a:endParaRPr b="0" lang="en-US" sz="1800" spc="-1" strike="noStrike">
              <a:latin typeface="Arial"/>
            </a:endParaRPr>
          </a:p>
          <a:p>
            <a:pPr lvl="1" marL="864000" indent="-31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Load balancing</a:t>
            </a:r>
            <a:endParaRPr b="0" lang="en-US" sz="1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Types:</a:t>
            </a:r>
            <a:endParaRPr b="0" lang="en-US" sz="1800" spc="-1" strike="noStrike">
              <a:latin typeface="Arial"/>
            </a:endParaRPr>
          </a:p>
          <a:p>
            <a:pPr lvl="1" marL="864000" indent="-31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ClusterIP: provide internal access inside cluster only</a:t>
            </a:r>
            <a:endParaRPr b="0" lang="en-US" sz="1800" spc="-1" strike="noStrike">
              <a:latin typeface="Arial"/>
            </a:endParaRPr>
          </a:p>
          <a:p>
            <a:pPr lvl="1" marL="864000" indent="-31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NodePort: </a:t>
            </a:r>
            <a:endParaRPr b="0" lang="en-US" sz="1800" spc="-1" strike="noStrike">
              <a:latin typeface="Arial"/>
            </a:endParaRPr>
          </a:p>
          <a:p>
            <a:pPr lvl="2" marL="1296000" indent="-281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Provide a unique fixed cluster node port for external access</a:t>
            </a:r>
            <a:endParaRPr b="0" lang="en-US" sz="1800" spc="-1" strike="noStrike">
              <a:latin typeface="Arial"/>
            </a:endParaRPr>
          </a:p>
          <a:p>
            <a:pPr lvl="2" marL="1296000" indent="-281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Not recommended due to security (expose access to cluster)</a:t>
            </a:r>
            <a:endParaRPr b="0" lang="en-US" sz="1800" spc="-1" strike="noStrike">
              <a:latin typeface="Arial"/>
            </a:endParaRPr>
          </a:p>
          <a:p>
            <a:pPr lvl="1" marL="864000" indent="-31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LoadBalacer: Integrate with cloud providers for external access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10515600" y="6202080"/>
            <a:ext cx="158976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EA4F6021-51AF-4A38-AC04-181039BD0B82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60" name="Picture 359" descr=""/>
          <p:cNvPicPr/>
          <p:nvPr/>
        </p:nvPicPr>
        <p:blipFill>
          <a:blip r:embed="rId1"/>
          <a:stretch/>
        </p:blipFill>
        <p:spPr>
          <a:xfrm>
            <a:off x="5943600" y="1268640"/>
            <a:ext cx="3483000" cy="4676040"/>
          </a:xfrm>
          <a:prstGeom prst="rect">
            <a:avLst/>
          </a:prstGeom>
          <a:ln>
            <a:noFill/>
          </a:ln>
        </p:spPr>
      </p:pic>
      <p:pic>
        <p:nvPicPr>
          <p:cNvPr id="361" name="Picture 360" descr=""/>
          <p:cNvPicPr/>
          <p:nvPr/>
        </p:nvPicPr>
        <p:blipFill>
          <a:blip r:embed="rId2"/>
          <a:stretch/>
        </p:blipFill>
        <p:spPr>
          <a:xfrm>
            <a:off x="9706320" y="1419480"/>
            <a:ext cx="2399760" cy="4285800"/>
          </a:xfrm>
          <a:prstGeom prst="rect">
            <a:avLst/>
          </a:prstGeom>
          <a:ln cap="rnd" w="12600">
            <a:solidFill>
              <a:srgbClr val="3465a4"/>
            </a:solidFill>
            <a:prstDash val="sysDot"/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686160" y="0"/>
            <a:ext cx="10962360" cy="11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Network - Service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10515600" y="6202080"/>
            <a:ext cx="158976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BEB9FAB4-BFF6-419F-9928-767DD02038DE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64" name="Picture 363" descr=""/>
          <p:cNvPicPr/>
          <p:nvPr/>
        </p:nvPicPr>
        <p:blipFill>
          <a:blip r:embed="rId1"/>
          <a:stretch/>
        </p:blipFill>
        <p:spPr>
          <a:xfrm>
            <a:off x="3434040" y="3972240"/>
            <a:ext cx="1666800" cy="196200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  <p:pic>
        <p:nvPicPr>
          <p:cNvPr id="365" name="Picture 364" descr=""/>
          <p:cNvPicPr/>
          <p:nvPr/>
        </p:nvPicPr>
        <p:blipFill>
          <a:blip r:embed="rId2"/>
          <a:stretch/>
        </p:blipFill>
        <p:spPr>
          <a:xfrm>
            <a:off x="228600" y="1828800"/>
            <a:ext cx="3191040" cy="4324320"/>
          </a:xfrm>
          <a:prstGeom prst="rect">
            <a:avLst/>
          </a:prstGeom>
          <a:ln>
            <a:noFill/>
          </a:ln>
        </p:spPr>
      </p:pic>
      <p:pic>
        <p:nvPicPr>
          <p:cNvPr id="366" name="Picture 365" descr=""/>
          <p:cNvPicPr/>
          <p:nvPr/>
        </p:nvPicPr>
        <p:blipFill>
          <a:blip r:embed="rId3"/>
          <a:stretch/>
        </p:blipFill>
        <p:spPr>
          <a:xfrm>
            <a:off x="6445080" y="1828800"/>
            <a:ext cx="3375360" cy="4334040"/>
          </a:xfrm>
          <a:prstGeom prst="rect">
            <a:avLst/>
          </a:prstGeom>
          <a:ln>
            <a:noFill/>
          </a:ln>
        </p:spPr>
      </p:pic>
      <p:pic>
        <p:nvPicPr>
          <p:cNvPr id="367" name="Picture 366" descr=""/>
          <p:cNvPicPr/>
          <p:nvPr/>
        </p:nvPicPr>
        <p:blipFill>
          <a:blip r:embed="rId4"/>
          <a:stretch/>
        </p:blipFill>
        <p:spPr>
          <a:xfrm>
            <a:off x="9829800" y="3972240"/>
            <a:ext cx="1666800" cy="196200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838080" y="405360"/>
            <a:ext cx="10281600" cy="52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d6001c"/>
                </a:solidFill>
                <a:latin typeface="Arial"/>
                <a:ea typeface="DejaVu Sans"/>
              </a:rPr>
              <a:t>Definition of Scope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838440" y="2012040"/>
            <a:ext cx="5028480" cy="36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Aimed at providing readers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with some 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“main objects of Kubernetes used in real projects”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838080" y="1399680"/>
            <a:ext cx="502848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3c3e41"/>
                </a:solidFill>
                <a:latin typeface="Arial"/>
                <a:ea typeface="DejaVu Sans"/>
              </a:rPr>
              <a:t>Inclusions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6240960" y="1399680"/>
            <a:ext cx="502848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3c3e41"/>
                </a:solidFill>
                <a:latin typeface="Arial"/>
                <a:ea typeface="DejaVu Sans"/>
              </a:rPr>
              <a:t>Exclusions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2" name="CustomShape 5"/>
          <p:cNvSpPr/>
          <p:nvPr/>
        </p:nvSpPr>
        <p:spPr>
          <a:xfrm>
            <a:off x="6240960" y="2021400"/>
            <a:ext cx="5864040" cy="12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K8s cluster setup</a:t>
            </a:r>
            <a:endParaRPr b="0" lang="en-US" sz="18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K8s utilities setup ( CLI, user interaction tools)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686160" y="0"/>
            <a:ext cx="10962360" cy="11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Network - Ingress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228600" y="1600200"/>
            <a:ext cx="3650040" cy="15926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17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Provide access to application by providing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readable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human URL with http/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https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protocols and routing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rules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CustomShape 3"/>
          <p:cNvSpPr/>
          <p:nvPr/>
        </p:nvSpPr>
        <p:spPr>
          <a:xfrm>
            <a:off x="10515600" y="6202080"/>
            <a:ext cx="158976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F7B885FC-A3C7-4C0D-93E0-58D999A74815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71" name="Picture 370" descr=""/>
          <p:cNvPicPr/>
          <p:nvPr/>
        </p:nvPicPr>
        <p:blipFill>
          <a:blip r:embed="rId1"/>
          <a:stretch/>
        </p:blipFill>
        <p:spPr>
          <a:xfrm>
            <a:off x="8258400" y="1600200"/>
            <a:ext cx="3849840" cy="433584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  <p:pic>
        <p:nvPicPr>
          <p:cNvPr id="372" name="Picture 371" descr=""/>
          <p:cNvPicPr/>
          <p:nvPr/>
        </p:nvPicPr>
        <p:blipFill>
          <a:blip r:embed="rId2"/>
          <a:stretch/>
        </p:blipFill>
        <p:spPr>
          <a:xfrm>
            <a:off x="4064400" y="1600200"/>
            <a:ext cx="4068720" cy="433584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686160" y="0"/>
            <a:ext cx="10962360" cy="11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Configuration data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 - ConfigMap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228600" y="1600200"/>
            <a:ext cx="4791600" cy="227700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17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Key-value pairs of data</a:t>
            </a:r>
            <a:endParaRPr b="0" lang="en-US" sz="1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Manage pods configuration data</a:t>
            </a:r>
            <a:endParaRPr b="0" lang="en-US" sz="1800" spc="-1" strike="noStrike">
              <a:latin typeface="Arial"/>
            </a:endParaRPr>
          </a:p>
          <a:p>
            <a:pPr lvl="1" marL="864000" indent="-31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Environment variables</a:t>
            </a:r>
            <a:endParaRPr b="0" lang="en-US" sz="1800" spc="-1" strike="noStrike">
              <a:latin typeface="Arial"/>
            </a:endParaRPr>
          </a:p>
          <a:p>
            <a:pPr lvl="1" marL="864000" indent="-31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Configuration files</a:t>
            </a:r>
            <a:endParaRPr b="0" lang="en-US" sz="1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Used for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non-sensitive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data (plain text)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10515600" y="6202080"/>
            <a:ext cx="158976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56A1557D-831F-4219-9B42-93CC024B4F1D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76" name="Picture 375" descr=""/>
          <p:cNvPicPr/>
          <p:nvPr/>
        </p:nvPicPr>
        <p:blipFill>
          <a:blip r:embed="rId1"/>
          <a:stretch/>
        </p:blipFill>
        <p:spPr>
          <a:xfrm>
            <a:off x="228600" y="4114800"/>
            <a:ext cx="2943360" cy="1981440"/>
          </a:xfrm>
          <a:prstGeom prst="rect">
            <a:avLst/>
          </a:prstGeom>
          <a:ln>
            <a:noFill/>
          </a:ln>
        </p:spPr>
      </p:pic>
      <p:pic>
        <p:nvPicPr>
          <p:cNvPr id="377" name="Picture 376" descr=""/>
          <p:cNvPicPr/>
          <p:nvPr/>
        </p:nvPicPr>
        <p:blipFill>
          <a:blip r:embed="rId2"/>
          <a:stretch/>
        </p:blipFill>
        <p:spPr>
          <a:xfrm>
            <a:off x="6629400" y="1771920"/>
            <a:ext cx="2152800" cy="141948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  <p:pic>
        <p:nvPicPr>
          <p:cNvPr id="378" name="Picture 377" descr=""/>
          <p:cNvPicPr/>
          <p:nvPr/>
        </p:nvPicPr>
        <p:blipFill>
          <a:blip r:embed="rId3"/>
          <a:stretch/>
        </p:blipFill>
        <p:spPr>
          <a:xfrm>
            <a:off x="9258480" y="1828800"/>
            <a:ext cx="1935000" cy="382068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686160" y="0"/>
            <a:ext cx="10962360" cy="11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Configuration data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 - Secret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228600" y="1600200"/>
            <a:ext cx="5020200" cy="250560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17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Key-value pairs of data</a:t>
            </a:r>
            <a:endParaRPr b="0" lang="en-US" sz="1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Manage pods configuration data</a:t>
            </a:r>
            <a:endParaRPr b="0" lang="en-US" sz="1800" spc="-1" strike="noStrike">
              <a:latin typeface="Arial"/>
            </a:endParaRPr>
          </a:p>
          <a:p>
            <a:pPr lvl="1" marL="864000" indent="-31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Environment variables</a:t>
            </a:r>
            <a:endParaRPr b="0" lang="en-US" sz="1800" spc="-1" strike="noStrike">
              <a:latin typeface="Arial"/>
            </a:endParaRPr>
          </a:p>
          <a:p>
            <a:pPr lvl="1" marL="864000" indent="-31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Secret files</a:t>
            </a:r>
            <a:endParaRPr b="0" lang="en-US" sz="1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Used for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sensitive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data (base64–encoded)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1" name="CustomShape 3"/>
          <p:cNvSpPr/>
          <p:nvPr/>
        </p:nvSpPr>
        <p:spPr>
          <a:xfrm>
            <a:off x="10515600" y="6202080"/>
            <a:ext cx="158976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9D271BAE-3F25-45A3-A309-F5F9E49F4565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82" name="Picture 381" descr=""/>
          <p:cNvPicPr/>
          <p:nvPr/>
        </p:nvPicPr>
        <p:blipFill>
          <a:blip r:embed="rId1"/>
          <a:stretch/>
        </p:blipFill>
        <p:spPr>
          <a:xfrm>
            <a:off x="6858000" y="1595520"/>
            <a:ext cx="1933920" cy="117180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  <p:pic>
        <p:nvPicPr>
          <p:cNvPr id="383" name="Picture 382" descr=""/>
          <p:cNvPicPr/>
          <p:nvPr/>
        </p:nvPicPr>
        <p:blipFill>
          <a:blip r:embed="rId2"/>
          <a:stretch/>
        </p:blipFill>
        <p:spPr>
          <a:xfrm>
            <a:off x="486000" y="4343400"/>
            <a:ext cx="2476800" cy="1981440"/>
          </a:xfrm>
          <a:prstGeom prst="rect">
            <a:avLst/>
          </a:prstGeom>
          <a:ln>
            <a:noFill/>
          </a:ln>
        </p:spPr>
      </p:pic>
      <p:pic>
        <p:nvPicPr>
          <p:cNvPr id="384" name="Picture 383" descr=""/>
          <p:cNvPicPr/>
          <p:nvPr/>
        </p:nvPicPr>
        <p:blipFill>
          <a:blip r:embed="rId3"/>
          <a:stretch/>
        </p:blipFill>
        <p:spPr>
          <a:xfrm>
            <a:off x="9372600" y="1600200"/>
            <a:ext cx="1935000" cy="4039920"/>
          </a:xfrm>
          <a:prstGeom prst="rect">
            <a:avLst/>
          </a:prstGeom>
          <a:ln cap="rnd"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686160" y="0"/>
            <a:ext cx="10962360" cy="11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Persistent Storage – Persistent Volume, Persistent Volume Claim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6" name="CustomShape 2"/>
          <p:cNvSpPr/>
          <p:nvPr/>
        </p:nvSpPr>
        <p:spPr>
          <a:xfrm>
            <a:off x="-228600" y="1371600"/>
            <a:ext cx="4106520" cy="50209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17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Persistent volume:</a:t>
            </a:r>
            <a:endParaRPr b="0" lang="en-US" sz="1800" spc="-1" strike="noStrike">
              <a:latin typeface="Arial"/>
            </a:endParaRPr>
          </a:p>
          <a:p>
            <a:pPr lvl="1" marL="864000" indent="-31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Static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storage allocated in a cluster</a:t>
            </a:r>
            <a:endParaRPr b="0" lang="en-US" sz="1800" spc="-1" strike="noStrike">
              <a:latin typeface="Arial"/>
            </a:endParaRPr>
          </a:p>
          <a:p>
            <a:pPr lvl="1" marL="864000" indent="-31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Independent from pod’s lifecycle</a:t>
            </a:r>
            <a:endParaRPr b="0" lang="en-US" sz="1800" spc="-1" strike="noStrike">
              <a:latin typeface="Arial"/>
            </a:endParaRPr>
          </a:p>
          <a:p>
            <a:pPr lvl="1" marL="864000" indent="-31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Provisioned by cluster admin</a:t>
            </a:r>
            <a:endParaRPr b="0" lang="en-US" sz="1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Persistent volume claim:</a:t>
            </a:r>
            <a:endParaRPr b="0" lang="en-US" sz="1800" spc="-1" strike="noStrike">
              <a:latin typeface="Arial"/>
            </a:endParaRPr>
          </a:p>
          <a:p>
            <a:pPr lvl="1" marL="864000" indent="-31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Dynamic storage request</a:t>
            </a:r>
            <a:endParaRPr b="0" lang="en-US" sz="1800" spc="-1" strike="noStrike">
              <a:latin typeface="Arial"/>
            </a:endParaRPr>
          </a:p>
          <a:p>
            <a:pPr lvl="1" marL="864000" indent="-31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Depending on pod’s lifecycle</a:t>
            </a:r>
            <a:endParaRPr b="0" lang="en-US" sz="1800" spc="-1" strike="noStrike">
              <a:latin typeface="Arial"/>
            </a:endParaRPr>
          </a:p>
          <a:p>
            <a:pPr lvl="1" marL="864000" indent="-31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Asked by pods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CustomShape 3"/>
          <p:cNvSpPr/>
          <p:nvPr/>
        </p:nvSpPr>
        <p:spPr>
          <a:xfrm>
            <a:off x="10515600" y="6202080"/>
            <a:ext cx="158976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1DCA70C5-8051-4C52-8CD9-34AA513DD6B4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88" name="Picture 387" descr=""/>
          <p:cNvPicPr/>
          <p:nvPr/>
        </p:nvPicPr>
        <p:blipFill>
          <a:blip r:embed="rId1"/>
          <a:stretch/>
        </p:blipFill>
        <p:spPr>
          <a:xfrm>
            <a:off x="4114800" y="1371600"/>
            <a:ext cx="3791520" cy="479268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  <p:pic>
        <p:nvPicPr>
          <p:cNvPr id="389" name="Picture 388" descr=""/>
          <p:cNvPicPr/>
          <p:nvPr/>
        </p:nvPicPr>
        <p:blipFill>
          <a:blip r:embed="rId2"/>
          <a:stretch/>
        </p:blipFill>
        <p:spPr>
          <a:xfrm>
            <a:off x="8353800" y="1371600"/>
            <a:ext cx="3296880" cy="4792680"/>
          </a:xfrm>
          <a:prstGeom prst="rect">
            <a:avLst/>
          </a:prstGeom>
          <a:ln cap="rnd"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686160" y="0"/>
            <a:ext cx="10962360" cy="11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Persistent Storage – Persistent Volume, Persistent Volume Claim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10515600" y="6202080"/>
            <a:ext cx="158976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2D71CF78-4FAD-4E8B-ABD1-35A673C5C901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92" name="Picture 391" descr=""/>
          <p:cNvPicPr/>
          <p:nvPr/>
        </p:nvPicPr>
        <p:blipFill>
          <a:blip r:embed="rId1"/>
          <a:stretch/>
        </p:blipFill>
        <p:spPr>
          <a:xfrm>
            <a:off x="4315320" y="1159200"/>
            <a:ext cx="3315960" cy="525024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686160" y="0"/>
            <a:ext cx="10962360" cy="11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Persistent Storage – Storage Class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228600" y="1371600"/>
            <a:ext cx="3420360" cy="34203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1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Similar to PV, but providing a way to </a:t>
            </a:r>
            <a:r>
              <a:rPr b="0" lang="en-US" sz="1800" spc="-1" strike="noStrike">
                <a:solidFill>
                  <a:srgbClr val="bf0041"/>
                </a:solidFill>
                <a:latin typeface="Arial"/>
                <a:ea typeface="DejaVu Sans"/>
              </a:rPr>
              <a:t>dynamically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provision PV in a cluster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10515600" y="6202080"/>
            <a:ext cx="158976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A5AC6DCE-52C5-4E0E-8986-31777DC380F0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96" name="Picture 395" descr=""/>
          <p:cNvPicPr/>
          <p:nvPr/>
        </p:nvPicPr>
        <p:blipFill>
          <a:blip r:embed="rId1"/>
          <a:stretch/>
        </p:blipFill>
        <p:spPr>
          <a:xfrm>
            <a:off x="3762720" y="1371600"/>
            <a:ext cx="4230360" cy="456300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  <p:pic>
        <p:nvPicPr>
          <p:cNvPr id="397" name="Picture 396" descr=""/>
          <p:cNvPicPr/>
          <p:nvPr/>
        </p:nvPicPr>
        <p:blipFill>
          <a:blip r:embed="rId2"/>
          <a:stretch/>
        </p:blipFill>
        <p:spPr>
          <a:xfrm>
            <a:off x="8321040" y="1371600"/>
            <a:ext cx="3088800" cy="456552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686160" y="0"/>
            <a:ext cx="10962360" cy="11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Persistent Storage – Volume Claim Templates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9" name="CustomShape 2"/>
          <p:cNvSpPr/>
          <p:nvPr/>
        </p:nvSpPr>
        <p:spPr>
          <a:xfrm>
            <a:off x="228600" y="1371600"/>
            <a:ext cx="5068440" cy="154800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17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Similar to PVC but:</a:t>
            </a:r>
            <a:endParaRPr b="0" lang="en-US" sz="1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Used for stateful app (DB)</a:t>
            </a:r>
            <a:endParaRPr b="0" lang="en-US" sz="1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Each pod can have its own allocated PVC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0" name="CustomShape 3"/>
          <p:cNvSpPr/>
          <p:nvPr/>
        </p:nvSpPr>
        <p:spPr>
          <a:xfrm>
            <a:off x="10515600" y="6202080"/>
            <a:ext cx="158976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EA3980B3-FCEF-4EC3-8397-FBDE73B6F74C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401" name="Picture 400" descr=""/>
          <p:cNvPicPr/>
          <p:nvPr/>
        </p:nvPicPr>
        <p:blipFill>
          <a:blip r:embed="rId1"/>
          <a:stretch/>
        </p:blipFill>
        <p:spPr>
          <a:xfrm>
            <a:off x="5945040" y="1421640"/>
            <a:ext cx="3651480" cy="460728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686160" y="0"/>
            <a:ext cx="10962360" cy="11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4 - Kubernetes User Interaction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Command line - kubectl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685800" y="1280160"/>
            <a:ext cx="7448400" cy="122760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17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Communicate with K8s resource</a:t>
            </a:r>
            <a:endParaRPr b="0" lang="en-US" sz="1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Command line tool (refer to “</a:t>
            </a:r>
            <a:r>
              <a:rPr b="0" lang="en-US" sz="1800" spc="-1" strike="noStrike" u="sng">
                <a:solidFill>
                  <a:srgbClr val="0094d5"/>
                </a:solidFill>
                <a:uFillTx/>
                <a:latin typeface="Arial"/>
                <a:ea typeface="DejaVu Sans"/>
                <a:hlinkClick r:id="rId1"/>
              </a:rPr>
              <a:t>install kubectl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” for the installation”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04" name="CustomShape 3"/>
          <p:cNvSpPr/>
          <p:nvPr/>
        </p:nvSpPr>
        <p:spPr>
          <a:xfrm>
            <a:off x="10515600" y="6202080"/>
            <a:ext cx="158976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5696E01A-A029-4BBC-93FE-453D52B210B7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405" name="Picture 404" descr=""/>
          <p:cNvPicPr/>
          <p:nvPr/>
        </p:nvPicPr>
        <p:blipFill>
          <a:blip r:embed="rId2"/>
          <a:stretch/>
        </p:blipFill>
        <p:spPr>
          <a:xfrm>
            <a:off x="724320" y="2971800"/>
            <a:ext cx="4526640" cy="171072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686160" y="0"/>
            <a:ext cx="10962360" cy="11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4 - Kubernetes User Interaction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User interface - Lens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10515600" y="6202080"/>
            <a:ext cx="158976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37FF1B94-8EA8-4BBB-A3D6-D92B2EA63E59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408" name="Picture 408" descr=""/>
          <p:cNvPicPr/>
          <p:nvPr/>
        </p:nvPicPr>
        <p:blipFill>
          <a:blip r:embed="rId1"/>
          <a:stretch/>
        </p:blipFill>
        <p:spPr>
          <a:xfrm>
            <a:off x="228600" y="2926080"/>
            <a:ext cx="8451360" cy="220968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  <p:pic>
        <p:nvPicPr>
          <p:cNvPr id="409" name="Picture 409" descr=""/>
          <p:cNvPicPr/>
          <p:nvPr/>
        </p:nvPicPr>
        <p:blipFill>
          <a:blip r:embed="rId2"/>
          <a:stretch/>
        </p:blipFill>
        <p:spPr>
          <a:xfrm>
            <a:off x="8828640" y="1141560"/>
            <a:ext cx="3026520" cy="525240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  <p:sp>
        <p:nvSpPr>
          <p:cNvPr id="410" name="CustomShape 3"/>
          <p:cNvSpPr/>
          <p:nvPr/>
        </p:nvSpPr>
        <p:spPr>
          <a:xfrm>
            <a:off x="365760" y="1515600"/>
            <a:ext cx="7448400" cy="122760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17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Communicate with K8s resource</a:t>
            </a:r>
            <a:endParaRPr b="0" lang="en-US" sz="1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User 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interface tool (refer to “</a:t>
            </a:r>
            <a:r>
              <a:rPr b="0" lang="en-US" sz="1800" spc="-1" strike="noStrike" u="sng">
                <a:solidFill>
                  <a:srgbClr val="3465a4"/>
                </a:solidFill>
                <a:uFillTx/>
                <a:latin typeface="Arial"/>
                <a:ea typeface="DejaVu Sans"/>
                <a:hlinkClick r:id="rId3"/>
              </a:rPr>
              <a:t>install lens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” for the installation)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3429000" y="376920"/>
            <a:ext cx="5699520" cy="52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DejaVu Sans"/>
              </a:rPr>
              <a:t>Questions and Answers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10515600" y="6202080"/>
            <a:ext cx="158976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83C01CBD-78F8-4B94-A61A-37A06D07718C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413" name="Picture 412" descr=""/>
          <p:cNvPicPr/>
          <p:nvPr/>
        </p:nvPicPr>
        <p:blipFill>
          <a:blip r:embed="rId1"/>
          <a:stretch/>
        </p:blipFill>
        <p:spPr>
          <a:xfrm>
            <a:off x="4114800" y="2105280"/>
            <a:ext cx="4639320" cy="314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5809320" y="1506960"/>
            <a:ext cx="5204520" cy="38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43080" indent="-33624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Kubernetes Overview</a:t>
            </a:r>
            <a:endParaRPr b="0" lang="en-US" sz="1600" spc="-1" strike="noStrike">
              <a:latin typeface="Arial"/>
            </a:endParaRPr>
          </a:p>
          <a:p>
            <a:pPr lvl="1" marL="800280" indent="-336240">
              <a:lnSpc>
                <a:spcPct val="90000"/>
              </a:lnSpc>
              <a:spcBef>
                <a:spcPts val="499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Benefits of Kubernetes </a:t>
            </a:r>
            <a:endParaRPr b="0" lang="en-US" sz="1600" spc="-1" strike="noStrike">
              <a:latin typeface="Arial"/>
            </a:endParaRPr>
          </a:p>
          <a:p>
            <a:pPr lvl="1" marL="800280" indent="-336240">
              <a:lnSpc>
                <a:spcPct val="90000"/>
              </a:lnSpc>
              <a:spcBef>
                <a:spcPts val="499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What is Kubernetes?</a:t>
            </a:r>
            <a:endParaRPr b="0" lang="en-US" sz="1600" spc="-1" strike="noStrike">
              <a:latin typeface="Arial"/>
            </a:endParaRPr>
          </a:p>
          <a:p>
            <a:pPr marL="343080" indent="-33624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Kubernetes Architecture</a:t>
            </a:r>
            <a:endParaRPr b="0" lang="en-US" sz="1600" spc="-1" strike="noStrike">
              <a:latin typeface="Arial"/>
            </a:endParaRPr>
          </a:p>
          <a:p>
            <a:pPr marL="343080" indent="-33624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Primary Kubernetes Objects</a:t>
            </a:r>
            <a:endParaRPr b="0" lang="en-US" sz="1600" spc="-1" strike="noStrike">
              <a:latin typeface="Arial"/>
            </a:endParaRPr>
          </a:p>
          <a:p>
            <a:pPr lvl="1" marL="800280" indent="-33624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Deployment, StatefulSet, DaemonSet</a:t>
            </a:r>
            <a:endParaRPr b="0" lang="en-US" sz="1600" spc="-1" strike="noStrike">
              <a:latin typeface="Arial"/>
            </a:endParaRPr>
          </a:p>
          <a:p>
            <a:pPr lvl="1" marL="800280" indent="-33624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Probes, Deployment Strategies</a:t>
            </a:r>
            <a:endParaRPr b="0" lang="en-US" sz="1600" spc="-1" strike="noStrike">
              <a:latin typeface="Arial"/>
            </a:endParaRPr>
          </a:p>
          <a:p>
            <a:pPr lvl="1" marL="800280" indent="-33624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Resource Request and Limit</a:t>
            </a:r>
            <a:endParaRPr b="0" lang="en-US" sz="1600" spc="-1" strike="noStrike">
              <a:latin typeface="Arial"/>
            </a:endParaRPr>
          </a:p>
          <a:p>
            <a:pPr lvl="1" marL="800280" indent="-33624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CronJob</a:t>
            </a:r>
            <a:endParaRPr b="0" lang="en-US" sz="1600" spc="-1" strike="noStrike">
              <a:latin typeface="Arial"/>
            </a:endParaRPr>
          </a:p>
          <a:p>
            <a:pPr lvl="1" marL="800280" indent="-33624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Network</a:t>
            </a:r>
            <a:endParaRPr b="0" lang="en-US" sz="1600" spc="-1" strike="noStrike">
              <a:latin typeface="Arial"/>
            </a:endParaRPr>
          </a:p>
          <a:p>
            <a:pPr lvl="1" marL="800280" indent="-33624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Configuration data</a:t>
            </a:r>
            <a:endParaRPr b="0" lang="en-US" sz="1600" spc="-1" strike="noStrike">
              <a:latin typeface="Arial"/>
            </a:endParaRPr>
          </a:p>
          <a:p>
            <a:pPr lvl="1" marL="800280" indent="-33624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Persistent Storage</a:t>
            </a:r>
            <a:endParaRPr b="0" lang="en-US" sz="1600" spc="-1" strike="noStrike">
              <a:latin typeface="Arial"/>
            </a:endParaRPr>
          </a:p>
          <a:p>
            <a:pPr marL="343080" indent="-33624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Kubernetes User Interaction</a:t>
            </a:r>
            <a:endParaRPr b="0" lang="en-US" sz="1600" spc="-1" strike="noStrike">
              <a:latin typeface="Arial"/>
            </a:endParaRPr>
          </a:p>
          <a:p>
            <a:pPr lvl="1" marL="800280" indent="-33624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K8s CLI</a:t>
            </a:r>
            <a:endParaRPr b="0" lang="en-US" sz="1600" spc="-1" strike="noStrike">
              <a:latin typeface="Arial"/>
            </a:endParaRPr>
          </a:p>
          <a:p>
            <a:pPr lvl="1" marL="800280" indent="-33624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External tool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686160" y="0"/>
            <a:ext cx="10962360" cy="11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Kubernetes Overview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Benefits of Kubernetes – High Availability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6761520" y="1600200"/>
            <a:ext cx="5344200" cy="90000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Kubernetes – auto scaling</a:t>
            </a:r>
            <a:endParaRPr b="0" lang="en-US" sz="1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Provide </a:t>
            </a: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HPA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, VPA, CA (not recommended)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10515600" y="6202080"/>
            <a:ext cx="158976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CF335B94-9086-4003-ADB3-71B738E39532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132120" y="1600200"/>
            <a:ext cx="5344200" cy="900000"/>
          </a:xfrm>
          <a:prstGeom prst="rect">
            <a:avLst/>
          </a:prstGeom>
          <a:noFill/>
          <a:ln cap="rnd">
            <a:solidFill>
              <a:srgbClr val="d6001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Docker</a:t>
            </a:r>
            <a:endParaRPr b="0" lang="en-US" sz="1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NOT able to manage auto-scaling itself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98" name="Picture 297" descr=""/>
          <p:cNvPicPr/>
          <p:nvPr/>
        </p:nvPicPr>
        <p:blipFill>
          <a:blip r:embed="rId1"/>
          <a:stretch/>
        </p:blipFill>
        <p:spPr>
          <a:xfrm>
            <a:off x="1828800" y="2696040"/>
            <a:ext cx="7323840" cy="323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686160" y="0"/>
            <a:ext cx="10962360" cy="11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Kubernetes Overview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Benefits of Kubernetes – High Availability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5593320" y="1611360"/>
            <a:ext cx="6512400" cy="90000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Kubernetes – zero downtime deployment</a:t>
            </a:r>
            <a:endParaRPr b="0" lang="en-US" sz="1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Deployment strategies: rolling update, recreate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10515600" y="6202080"/>
            <a:ext cx="158976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25B02FED-C038-4706-88BF-3A93AC514E37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302" name="CustomShape 4"/>
          <p:cNvSpPr/>
          <p:nvPr/>
        </p:nvSpPr>
        <p:spPr>
          <a:xfrm>
            <a:off x="0" y="1600200"/>
            <a:ext cx="5476320" cy="900000"/>
          </a:xfrm>
          <a:prstGeom prst="rect">
            <a:avLst/>
          </a:prstGeom>
          <a:noFill/>
          <a:ln cap="rnd">
            <a:solidFill>
              <a:srgbClr val="d6001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Docker</a:t>
            </a:r>
            <a:endParaRPr b="0" lang="en-US" sz="1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Introduce a downtime where there is an update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03" name="Picture 302" descr=""/>
          <p:cNvPicPr/>
          <p:nvPr/>
        </p:nvPicPr>
        <p:blipFill>
          <a:blip r:embed="rId1"/>
          <a:stretch/>
        </p:blipFill>
        <p:spPr>
          <a:xfrm>
            <a:off x="360" y="2692080"/>
            <a:ext cx="11876760" cy="3605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6160" y="0"/>
            <a:ext cx="10962360" cy="11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Kubernetes Overview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Benefits of Kubernetes – High Availability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5593320" y="1611360"/>
            <a:ext cx="6512400" cy="90000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Kubernetes – auto healing capability</a:t>
            </a:r>
            <a:endParaRPr b="0" lang="en-US" sz="1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Probes: detect failure and recover applications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10515600" y="6202080"/>
            <a:ext cx="158976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6C58791A-9BB8-4991-A2E2-BE6A235243CB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0" y="1600200"/>
            <a:ext cx="5476320" cy="900000"/>
          </a:xfrm>
          <a:prstGeom prst="rect">
            <a:avLst/>
          </a:prstGeom>
          <a:noFill/>
          <a:ln cap="rnd">
            <a:solidFill>
              <a:srgbClr val="d6001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Docker</a:t>
            </a:r>
            <a:endParaRPr b="0" lang="en-US" sz="1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NOT able to get failed applications back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08" name="Picture 307" descr=""/>
          <p:cNvPicPr/>
          <p:nvPr/>
        </p:nvPicPr>
        <p:blipFill>
          <a:blip r:embed="rId1"/>
          <a:stretch/>
        </p:blipFill>
        <p:spPr>
          <a:xfrm>
            <a:off x="1600200" y="2743200"/>
            <a:ext cx="8276400" cy="388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686160" y="0"/>
            <a:ext cx="10962360" cy="11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Kubernetes Overview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Benefits of Kubernetes – Monitoring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5257800" y="1604520"/>
            <a:ext cx="6924240" cy="90000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Kubernetes – Kubernetes APIs</a:t>
            </a:r>
            <a:endParaRPr b="0" lang="en-US" sz="1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Provide metrics and built in functions to integrate with 3</a:t>
            </a:r>
            <a:r>
              <a:rPr b="0" lang="en-US" sz="1800" spc="-1" strike="noStrike" baseline="33000">
                <a:solidFill>
                  <a:srgbClr val="3c3e41"/>
                </a:solidFill>
                <a:latin typeface="Arial"/>
                <a:ea typeface="DejaVu Sans"/>
              </a:rPr>
              <a:t>rd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tools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10515600" y="6202080"/>
            <a:ext cx="158976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A7C4D095-3914-4146-B20C-2135ACA756D4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312" name="CustomShape 4"/>
          <p:cNvSpPr/>
          <p:nvPr/>
        </p:nvSpPr>
        <p:spPr>
          <a:xfrm>
            <a:off x="0" y="1600200"/>
            <a:ext cx="4790520" cy="900000"/>
          </a:xfrm>
          <a:prstGeom prst="rect">
            <a:avLst/>
          </a:prstGeom>
          <a:noFill/>
          <a:ln cap="rnd">
            <a:solidFill>
              <a:srgbClr val="d6001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Docker</a:t>
            </a:r>
            <a:endParaRPr b="0" lang="en-US" sz="1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Challenges of setting up monitoring tools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13" name="Picture 312" descr=""/>
          <p:cNvPicPr/>
          <p:nvPr/>
        </p:nvPicPr>
        <p:blipFill>
          <a:blip r:embed="rId1"/>
          <a:stretch/>
        </p:blipFill>
        <p:spPr>
          <a:xfrm>
            <a:off x="685800" y="2972160"/>
            <a:ext cx="10514520" cy="341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686160" y="0"/>
            <a:ext cx="10962360" cy="11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Kubernetes Overview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What is Kubernetes?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0" y="1376280"/>
            <a:ext cx="5019480" cy="204300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17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Found by Google</a:t>
            </a:r>
            <a:endParaRPr b="0" lang="en-US" sz="1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Open source</a:t>
            </a:r>
            <a:endParaRPr b="0" lang="en-US" sz="1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Container orchestrator</a:t>
            </a:r>
            <a:endParaRPr b="0" lang="en-US" sz="1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Automate manual processes (deployment,  scaling, management of containerized applications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10515600" y="6202080"/>
            <a:ext cx="158976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B6984AF6-EB0F-4CA4-9EB4-397410174DF8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17" name="Picture 316" descr=""/>
          <p:cNvPicPr/>
          <p:nvPr/>
        </p:nvPicPr>
        <p:blipFill>
          <a:blip r:embed="rId1"/>
          <a:stretch/>
        </p:blipFill>
        <p:spPr>
          <a:xfrm>
            <a:off x="5104080" y="1371600"/>
            <a:ext cx="6762240" cy="4619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686160" y="0"/>
            <a:ext cx="10962360" cy="11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2 - Kubernetes Architecture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0" y="1376280"/>
            <a:ext cx="2962080" cy="90000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17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Control plane (master)</a:t>
            </a:r>
            <a:endParaRPr b="0" lang="en-US" sz="1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Nodes (worker)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10515600" y="6202080"/>
            <a:ext cx="158976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72A06C73-D0BE-4153-BB85-49983719EF79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21" name="Picture 320" descr=""/>
          <p:cNvPicPr/>
          <p:nvPr/>
        </p:nvPicPr>
        <p:blipFill>
          <a:blip r:embed="rId1"/>
          <a:stretch/>
        </p:blipFill>
        <p:spPr>
          <a:xfrm>
            <a:off x="3200400" y="1371600"/>
            <a:ext cx="8677080" cy="479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NTG</Template>
  <TotalTime>1433</TotalTime>
  <Application>LibreOffice/6.4.7.2$Linux_X86_64 LibreOffice_project/40$Build-2</Application>
  <Words>982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2022-06-07T02:52:35Z</dcterms:created>
  <dc:creator>Hien Trang Ngoc</dc:creator>
  <dc:description/>
  <dc:language>en-US</dc:language>
  <cp:lastModifiedBy/>
  <dcterms:modified xsi:type="dcterms:W3CDTF">2023-06-05T14:16:30Z</dcterms:modified>
  <cp:revision>356</cp:revision>
  <dc:subject/>
  <dc:title>Title of the  presentation (style 1)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lianceAssetId">
    <vt:lpwstr/>
  </property>
  <property fmtid="{D5CDD505-2E9C-101B-9397-08002B2CF9AE}" pid="4" name="ContentTypeId">
    <vt:lpwstr>0x010100409ED3CD6D966B46B07A514663589B2D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MediaServiceImageTags">
    <vt:lpwstr/>
  </property>
  <property fmtid="{D5CDD505-2E9C-101B-9397-08002B2CF9AE}" pid="10" name="Notes">
    <vt:i4>0</vt:i4>
  </property>
  <property fmtid="{D5CDD505-2E9C-101B-9397-08002B2CF9AE}" pid="11" name="Order">
    <vt:i4>2154200</vt:i4>
  </property>
  <property fmtid="{D5CDD505-2E9C-101B-9397-08002B2CF9AE}" pid="12" name="PresentationFormat">
    <vt:lpwstr>Widescreen</vt:lpwstr>
  </property>
  <property fmtid="{D5CDD505-2E9C-101B-9397-08002B2CF9AE}" pid="13" name="ScaleCrop">
    <vt:bool>0</vt:bool>
  </property>
  <property fmtid="{D5CDD505-2E9C-101B-9397-08002B2CF9AE}" pid="14" name="ShareDoc">
    <vt:bool>0</vt:bool>
  </property>
  <property fmtid="{D5CDD505-2E9C-101B-9397-08002B2CF9AE}" pid="15" name="Slides">
    <vt:i4>30</vt:i4>
  </property>
</Properties>
</file>