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61" r:id="rId5"/>
    <p:sldId id="296" r:id="rId6"/>
    <p:sldId id="291" r:id="rId7"/>
    <p:sldId id="278" r:id="rId8"/>
    <p:sldId id="262" r:id="rId9"/>
    <p:sldId id="286" r:id="rId10"/>
    <p:sldId id="280" r:id="rId11"/>
    <p:sldId id="292" r:id="rId12"/>
    <p:sldId id="295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2"/>
    <p:restoredTop sz="94679"/>
  </p:normalViewPr>
  <p:slideViewPr>
    <p:cSldViewPr snapToGrid="0" snapToObjects="1">
      <p:cViewPr>
        <p:scale>
          <a:sx n="92" d="100"/>
          <a:sy n="92" d="100"/>
        </p:scale>
        <p:origin x="128" y="-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2E29E-BF36-4844-A294-25659E1C3DE6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612FC3-6C67-4025-877D-F40CC2C5BBDB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FE78B3DA-F7EA-495C-AAF0-38FB4D879955}" type="parTrans" cxnId="{97C7D6F5-1D5E-404C-A994-E6B454519278}">
      <dgm:prSet/>
      <dgm:spPr/>
      <dgm:t>
        <a:bodyPr/>
        <a:lstStyle/>
        <a:p>
          <a:endParaRPr lang="en-US"/>
        </a:p>
      </dgm:t>
    </dgm:pt>
    <dgm:pt modelId="{725A9955-4267-4B35-81F9-B54CAF58A549}" type="sibTrans" cxnId="{97C7D6F5-1D5E-404C-A994-E6B454519278}">
      <dgm:prSet/>
      <dgm:spPr/>
      <dgm:t>
        <a:bodyPr/>
        <a:lstStyle/>
        <a:p>
          <a:endParaRPr lang="en-US"/>
        </a:p>
      </dgm:t>
    </dgm:pt>
    <dgm:pt modelId="{2096CE6F-CAF4-4369-B5E7-4EDF17CF0669}" type="pres">
      <dgm:prSet presAssocID="{2792E29E-BF36-4844-A294-25659E1C3DE6}" presName="root" presStyleCnt="0">
        <dgm:presLayoutVars>
          <dgm:dir/>
          <dgm:resizeHandles val="exact"/>
        </dgm:presLayoutVars>
      </dgm:prSet>
      <dgm:spPr/>
    </dgm:pt>
    <dgm:pt modelId="{D2FD0415-1105-BD40-821A-C17BAAC25320}" type="pres">
      <dgm:prSet presAssocID="{58612FC3-6C67-4025-877D-F40CC2C5BBDB}" presName="compNode" presStyleCnt="0"/>
      <dgm:spPr/>
    </dgm:pt>
    <dgm:pt modelId="{3759665C-6DE6-634F-9D23-5FECB279DB10}" type="pres">
      <dgm:prSet presAssocID="{58612FC3-6C67-4025-877D-F40CC2C5BBDB}" presName="iconRect" presStyleLbl="node1" presStyleIdx="0" presStyleCnt="1" custFlipHor="1" custScaleX="113037" custScaleY="8367" custLinFactX="100000" custLinFactY="-600000" custLinFactNeighborX="124878" custLinFactNeighborY="-652858"/>
      <dgm:spPr/>
    </dgm:pt>
    <dgm:pt modelId="{25F6EEB1-6606-B042-BBA7-3C9365AA269D}" type="pres">
      <dgm:prSet presAssocID="{58612FC3-6C67-4025-877D-F40CC2C5BBDB}" presName="iconSpace" presStyleCnt="0"/>
      <dgm:spPr/>
    </dgm:pt>
    <dgm:pt modelId="{8C583732-6607-B049-9B4A-39AE20501917}" type="pres">
      <dgm:prSet presAssocID="{58612FC3-6C67-4025-877D-F40CC2C5BBDB}" presName="parTx" presStyleLbl="revTx" presStyleIdx="0" presStyleCnt="2">
        <dgm:presLayoutVars>
          <dgm:chMax val="0"/>
          <dgm:chPref val="0"/>
        </dgm:presLayoutVars>
      </dgm:prSet>
      <dgm:spPr/>
    </dgm:pt>
    <dgm:pt modelId="{1D8F7F79-7A61-3B43-B865-A62102655CA7}" type="pres">
      <dgm:prSet presAssocID="{58612FC3-6C67-4025-877D-F40CC2C5BBDB}" presName="txSpace" presStyleCnt="0"/>
      <dgm:spPr/>
    </dgm:pt>
    <dgm:pt modelId="{611797C5-69D6-B44E-93BC-4CA2D8B80D6C}" type="pres">
      <dgm:prSet presAssocID="{58612FC3-6C67-4025-877D-F40CC2C5BBDB}" presName="desTx" presStyleLbl="revTx" presStyleIdx="1" presStyleCnt="2">
        <dgm:presLayoutVars/>
      </dgm:prSet>
      <dgm:spPr/>
    </dgm:pt>
  </dgm:ptLst>
  <dgm:cxnLst>
    <dgm:cxn modelId="{55298D1A-2E86-9640-90D5-9DDA3F1BB9E7}" type="presOf" srcId="{58612FC3-6C67-4025-877D-F40CC2C5BBDB}" destId="{8C583732-6607-B049-9B4A-39AE20501917}" srcOrd="0" destOrd="0" presId="urn:microsoft.com/office/officeart/2018/5/layout/CenteredIconLabelDescriptionList"/>
    <dgm:cxn modelId="{DBD77E6F-3F28-45DF-96FB-B73F7C156C37}" type="presOf" srcId="{2792E29E-BF36-4844-A294-25659E1C3DE6}" destId="{2096CE6F-CAF4-4369-B5E7-4EDF17CF0669}" srcOrd="0" destOrd="0" presId="urn:microsoft.com/office/officeart/2018/5/layout/CenteredIconLabelDescriptionList"/>
    <dgm:cxn modelId="{97C7D6F5-1D5E-404C-A994-E6B454519278}" srcId="{2792E29E-BF36-4844-A294-25659E1C3DE6}" destId="{58612FC3-6C67-4025-877D-F40CC2C5BBDB}" srcOrd="0" destOrd="0" parTransId="{FE78B3DA-F7EA-495C-AAF0-38FB4D879955}" sibTransId="{725A9955-4267-4B35-81F9-B54CAF58A549}"/>
    <dgm:cxn modelId="{2ABE31A0-B697-CB45-83DA-0CD9F0E762EC}" type="presParOf" srcId="{2096CE6F-CAF4-4369-B5E7-4EDF17CF0669}" destId="{D2FD0415-1105-BD40-821A-C17BAAC25320}" srcOrd="0" destOrd="0" presId="urn:microsoft.com/office/officeart/2018/5/layout/CenteredIconLabelDescriptionList"/>
    <dgm:cxn modelId="{34923FD4-62C7-0C4C-9515-74D8006AEE12}" type="presParOf" srcId="{D2FD0415-1105-BD40-821A-C17BAAC25320}" destId="{3759665C-6DE6-634F-9D23-5FECB279DB10}" srcOrd="0" destOrd="0" presId="urn:microsoft.com/office/officeart/2018/5/layout/CenteredIconLabelDescriptionList"/>
    <dgm:cxn modelId="{2A34673C-AC7D-FA46-97DA-6D045BACD87E}" type="presParOf" srcId="{D2FD0415-1105-BD40-821A-C17BAAC25320}" destId="{25F6EEB1-6606-B042-BBA7-3C9365AA269D}" srcOrd="1" destOrd="0" presId="urn:microsoft.com/office/officeart/2018/5/layout/CenteredIconLabelDescriptionList"/>
    <dgm:cxn modelId="{987505AD-2A11-BD43-BE19-591F288FF81D}" type="presParOf" srcId="{D2FD0415-1105-BD40-821A-C17BAAC25320}" destId="{8C583732-6607-B049-9B4A-39AE20501917}" srcOrd="2" destOrd="0" presId="urn:microsoft.com/office/officeart/2018/5/layout/CenteredIconLabelDescriptionList"/>
    <dgm:cxn modelId="{EF49B032-B2E4-EF49-8826-D6A57D1F58B5}" type="presParOf" srcId="{D2FD0415-1105-BD40-821A-C17BAAC25320}" destId="{1D8F7F79-7A61-3B43-B865-A62102655CA7}" srcOrd="3" destOrd="0" presId="urn:microsoft.com/office/officeart/2018/5/layout/CenteredIconLabelDescriptionList"/>
    <dgm:cxn modelId="{90A7E22D-68AD-E649-AEB9-02D43CDF8C1B}" type="presParOf" srcId="{D2FD0415-1105-BD40-821A-C17BAAC25320}" destId="{611797C5-69D6-B44E-93BC-4CA2D8B80D6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9665C-6DE6-634F-9D23-5FECB279DB10}">
      <dsp:nvSpPr>
        <dsp:cNvPr id="0" name=""/>
        <dsp:cNvSpPr/>
      </dsp:nvSpPr>
      <dsp:spPr>
        <a:xfrm flipH="1">
          <a:off x="8097926" y="0"/>
          <a:ext cx="1709119" cy="105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583732-6607-B049-9B4A-39AE20501917}">
      <dsp:nvSpPr>
        <dsp:cNvPr id="0" name=""/>
        <dsp:cNvSpPr/>
      </dsp:nvSpPr>
      <dsp:spPr>
        <a:xfrm>
          <a:off x="3392331" y="172728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3600" kern="1200" dirty="0"/>
        </a:p>
      </dsp:txBody>
      <dsp:txXfrm>
        <a:off x="3392331" y="1727282"/>
        <a:ext cx="4320000" cy="648000"/>
      </dsp:txXfrm>
    </dsp:sp>
    <dsp:sp modelId="{611797C5-69D6-B44E-93BC-4CA2D8B80D6C}">
      <dsp:nvSpPr>
        <dsp:cNvPr id="0" name=""/>
        <dsp:cNvSpPr/>
      </dsp:nvSpPr>
      <dsp:spPr>
        <a:xfrm>
          <a:off x="3392331" y="2421410"/>
          <a:ext cx="4320000" cy="1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6/18/20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6/18/20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6/18/20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6/18/20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6/18/20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6/18/20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6/18/20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3361C-C0B7-B944-90B8-A369AAFA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/>
              <a:t>An application of support vector machines in bankruptcy prediction model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4B0E-7CA2-5041-BB22-122756B83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Article review</a:t>
            </a:r>
          </a:p>
        </p:txBody>
      </p:sp>
    </p:spTree>
    <p:extLst>
      <p:ext uri="{BB962C8B-B14F-4D97-AF65-F5344CB8AC3E}">
        <p14:creationId xmlns:p14="http://schemas.microsoft.com/office/powerpoint/2010/main" val="390283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098A2-6E99-EE43-9A9B-998EFB01278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24"/>
          <a:stretch/>
        </p:blipFill>
        <p:spPr>
          <a:xfrm>
            <a:off x="20" y="10"/>
            <a:ext cx="6250878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9C63CE-28E3-AB48-8D59-47B834EA786B}"/>
              </a:ext>
            </a:extLst>
          </p:cNvPr>
          <p:cNvSpPr txBox="1"/>
          <p:nvPr/>
        </p:nvSpPr>
        <p:spPr>
          <a:xfrm>
            <a:off x="9013371" y="561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Shape 32105">
            <a:extLst>
              <a:ext uri="{FF2B5EF4-FFF2-40B4-BE49-F238E27FC236}">
                <a16:creationId xmlns:a16="http://schemas.microsoft.com/office/drawing/2014/main" id="{BFBB5D81-79D4-9847-B11F-6CFB58B0E150}"/>
              </a:ext>
            </a:extLst>
          </p:cNvPr>
          <p:cNvSpPr>
            <a:spLocks/>
          </p:cNvSpPr>
          <p:nvPr/>
        </p:nvSpPr>
        <p:spPr bwMode="auto">
          <a:xfrm rot="17510931">
            <a:off x="19801094" y="8377369"/>
            <a:ext cx="28847079" cy="144462"/>
          </a:xfrm>
          <a:custGeom>
            <a:avLst/>
            <a:gdLst>
              <a:gd name="T0" fmla="*/ 0 w 1090803"/>
              <a:gd name="T1" fmla="*/ 0 h 9144"/>
              <a:gd name="T2" fmla="*/ 1090803 w 1090803"/>
              <a:gd name="T3" fmla="*/ 0 h 9144"/>
              <a:gd name="T4" fmla="*/ 1090803 w 1090803"/>
              <a:gd name="T5" fmla="*/ 9144 h 9144"/>
              <a:gd name="T6" fmla="*/ 0 w 1090803"/>
              <a:gd name="T7" fmla="*/ 9144 h 9144"/>
              <a:gd name="T8" fmla="*/ 0 w 1090803"/>
              <a:gd name="T9" fmla="*/ 0 h 9144"/>
              <a:gd name="T10" fmla="*/ 0 w 1090803"/>
              <a:gd name="T11" fmla="*/ 0 h 9144"/>
              <a:gd name="T12" fmla="*/ 1090803 w 1090803"/>
              <a:gd name="T13" fmla="*/ 9144 h 9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090803" h="9144">
                <a:moveTo>
                  <a:pt x="0" y="0"/>
                </a:moveTo>
                <a:lnTo>
                  <a:pt x="1090803" y="0"/>
                </a:lnTo>
                <a:lnTo>
                  <a:pt x="1090803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181717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127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Shape 32106">
            <a:extLst>
              <a:ext uri="{FF2B5EF4-FFF2-40B4-BE49-F238E27FC236}">
                <a16:creationId xmlns:a16="http://schemas.microsoft.com/office/drawing/2014/main" id="{9CC7F70A-B3A1-9E42-904A-66C0C3547798}"/>
              </a:ext>
            </a:extLst>
          </p:cNvPr>
          <p:cNvSpPr>
            <a:spLocks/>
          </p:cNvSpPr>
          <p:nvPr/>
        </p:nvSpPr>
        <p:spPr bwMode="auto">
          <a:xfrm rot="17510931">
            <a:off x="42693705" y="8377860"/>
            <a:ext cx="28849725" cy="144462"/>
          </a:xfrm>
          <a:custGeom>
            <a:avLst/>
            <a:gdLst>
              <a:gd name="T0" fmla="*/ 0 w 1090803"/>
              <a:gd name="T1" fmla="*/ 0 h 9144"/>
              <a:gd name="T2" fmla="*/ 1090803 w 1090803"/>
              <a:gd name="T3" fmla="*/ 0 h 9144"/>
              <a:gd name="T4" fmla="*/ 1090803 w 1090803"/>
              <a:gd name="T5" fmla="*/ 9144 h 9144"/>
              <a:gd name="T6" fmla="*/ 0 w 1090803"/>
              <a:gd name="T7" fmla="*/ 9144 h 9144"/>
              <a:gd name="T8" fmla="*/ 0 w 1090803"/>
              <a:gd name="T9" fmla="*/ 0 h 9144"/>
              <a:gd name="T10" fmla="*/ 0 w 1090803"/>
              <a:gd name="T11" fmla="*/ 0 h 9144"/>
              <a:gd name="T12" fmla="*/ 1090803 w 1090803"/>
              <a:gd name="T13" fmla="*/ 9144 h 9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090803" h="9144">
                <a:moveTo>
                  <a:pt x="0" y="0"/>
                </a:moveTo>
                <a:lnTo>
                  <a:pt x="1090803" y="0"/>
                </a:lnTo>
                <a:lnTo>
                  <a:pt x="1090803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181717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127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hape 32107">
            <a:extLst>
              <a:ext uri="{FF2B5EF4-FFF2-40B4-BE49-F238E27FC236}">
                <a16:creationId xmlns:a16="http://schemas.microsoft.com/office/drawing/2014/main" id="{DCD69175-39DC-F149-B42F-91DFCDC88727}"/>
              </a:ext>
            </a:extLst>
          </p:cNvPr>
          <p:cNvSpPr>
            <a:spLocks/>
          </p:cNvSpPr>
          <p:nvPr/>
        </p:nvSpPr>
        <p:spPr bwMode="auto">
          <a:xfrm rot="17510931">
            <a:off x="65578244" y="8377369"/>
            <a:ext cx="28847079" cy="144462"/>
          </a:xfrm>
          <a:custGeom>
            <a:avLst/>
            <a:gdLst>
              <a:gd name="T0" fmla="*/ 0 w 1090803"/>
              <a:gd name="T1" fmla="*/ 0 h 9144"/>
              <a:gd name="T2" fmla="*/ 1090803 w 1090803"/>
              <a:gd name="T3" fmla="*/ 0 h 9144"/>
              <a:gd name="T4" fmla="*/ 1090803 w 1090803"/>
              <a:gd name="T5" fmla="*/ 9144 h 9144"/>
              <a:gd name="T6" fmla="*/ 0 w 1090803"/>
              <a:gd name="T7" fmla="*/ 9144 h 9144"/>
              <a:gd name="T8" fmla="*/ 0 w 1090803"/>
              <a:gd name="T9" fmla="*/ 0 h 9144"/>
              <a:gd name="T10" fmla="*/ 0 w 1090803"/>
              <a:gd name="T11" fmla="*/ 0 h 9144"/>
              <a:gd name="T12" fmla="*/ 1090803 w 1090803"/>
              <a:gd name="T13" fmla="*/ 9144 h 9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090803" h="9144">
                <a:moveTo>
                  <a:pt x="0" y="0"/>
                </a:moveTo>
                <a:lnTo>
                  <a:pt x="1090803" y="0"/>
                </a:lnTo>
                <a:lnTo>
                  <a:pt x="1090803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181717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127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1513C9-F363-5744-97FF-657CE5B4CE25}"/>
              </a:ext>
            </a:extLst>
          </p:cNvPr>
          <p:cNvSpPr txBox="1"/>
          <p:nvPr/>
        </p:nvSpPr>
        <p:spPr>
          <a:xfrm>
            <a:off x="7215151" y="305597"/>
            <a:ext cx="2781454" cy="1141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7A4C3-9121-8943-B00E-509D85672E09}"/>
              </a:ext>
            </a:extLst>
          </p:cNvPr>
          <p:cNvSpPr txBox="1"/>
          <p:nvPr/>
        </p:nvSpPr>
        <p:spPr>
          <a:xfrm>
            <a:off x="6096000" y="2107741"/>
            <a:ext cx="5332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SVM has higher accuracy than BPN as the training set size gets smaller.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Results of BPN are comparable with SVM in large size of data set.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Small value of d</a:t>
            </a:r>
            <a:r>
              <a:rPr lang="en-US" baseline="30000" dirty="0"/>
              <a:t>2  </a:t>
            </a:r>
            <a:r>
              <a:rPr lang="en-US" dirty="0"/>
              <a:t>would overfit the training data, large value of  would under-fit the training data.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6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D26FC-F79B-CA4D-953F-26D45BB0764D}"/>
              </a:ext>
            </a:extLst>
          </p:cNvPr>
          <p:cNvSpPr txBox="1"/>
          <p:nvPr/>
        </p:nvSpPr>
        <p:spPr>
          <a:xfrm>
            <a:off x="3512580" y="260626"/>
            <a:ext cx="3607748" cy="1141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4200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C6BA6-60F2-6C46-BE3B-CC47E35E4052}"/>
              </a:ext>
            </a:extLst>
          </p:cNvPr>
          <p:cNvSpPr txBox="1"/>
          <p:nvPr/>
        </p:nvSpPr>
        <p:spPr>
          <a:xfrm>
            <a:off x="1492039" y="2214909"/>
            <a:ext cx="82722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SVM is  better than BPN working with small data size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Upper bound C and d</a:t>
            </a:r>
            <a:r>
              <a:rPr lang="en-US" baseline="30000" dirty="0"/>
              <a:t>2 </a:t>
            </a:r>
            <a:r>
              <a:rPr lang="en-US" dirty="0"/>
              <a:t>play important roles in SVM.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9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EE4F-A138-1A4C-9999-503538F5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44" y="2591234"/>
            <a:ext cx="9404723" cy="1400530"/>
          </a:xfrm>
        </p:spPr>
        <p:txBody>
          <a:bodyPr/>
          <a:lstStyle/>
          <a:p>
            <a:pPr algn="ctr"/>
            <a:r>
              <a:rPr lang="en-US" sz="54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0458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17351-6030-3F45-8E66-F782D168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412" y="472666"/>
            <a:ext cx="4179888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5264-A758-2141-A535-154C5138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5" y="2567593"/>
            <a:ext cx="11614824" cy="40277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Bankruptcy prediction model: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Has long been regarded as an important and widely studied issue in academic and business community.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Impacts on lending decisions and profitability of financial institutions.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Earlier studies used statistical techniques such as MDA, logit, and probit.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Recently studies have demonstrated that artificial intelligence such as neural networks (NNs) can be an alternative method.</a:t>
            </a:r>
          </a:p>
          <a:p>
            <a:pPr marL="457200" lvl="1" indent="0">
              <a:buClr>
                <a:schemeClr val="tx2">
                  <a:lumMod val="75000"/>
                </a:schemeClr>
              </a:buClr>
              <a:buNone/>
            </a:pPr>
            <a:endParaRPr lang="en-US" sz="2000" dirty="0"/>
          </a:p>
          <a:p>
            <a:pPr marL="457200" lvl="1" indent="0">
              <a:buClr>
                <a:schemeClr val="tx2">
                  <a:lumMod val="75000"/>
                </a:schemeClr>
              </a:buClr>
              <a:buNone/>
            </a:pPr>
            <a:endParaRPr lang="en-US" sz="2400" dirty="0"/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4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E99A0-5DD4-CD4E-BBD8-67E2CAF1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330" y="484066"/>
            <a:ext cx="5447070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Previous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CFC611-73B7-46FE-8AF5-2A3F19AC1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990825"/>
              </p:ext>
            </p:extLst>
          </p:nvPr>
        </p:nvGraphicFramePr>
        <p:xfrm>
          <a:off x="648930" y="2434191"/>
          <a:ext cx="11104662" cy="398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CE1962E-B8BF-BB4B-8F0E-1E38D889C590}"/>
              </a:ext>
            </a:extLst>
          </p:cNvPr>
          <p:cNvSpPr txBox="1"/>
          <p:nvPr/>
        </p:nvSpPr>
        <p:spPr>
          <a:xfrm>
            <a:off x="648931" y="2434191"/>
            <a:ext cx="111046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	 Statistical methods has restrictive assumptions (such as linearity, normality), it can be vulnerable since the violation of those assumptions occur frequently with financial data.</a:t>
            </a:r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   Comparation between two inductive learning algorithms (ID3 and AQ) and NNs ,the predictive accuracy is 79.5% and 85.3%.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    Comparation between NNs and MDA, with accuracy of 81.81% vs 74.28%.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   Comparation between NNs and logit, with accuracy of 80.46% vs 78.18% for </a:t>
            </a:r>
            <a:r>
              <a:rPr lang="en-US" sz="2000" dirty="0" err="1"/>
              <a:t>samll</a:t>
            </a:r>
            <a:r>
              <a:rPr lang="en-US" sz="2000" dirty="0"/>
              <a:t> test set, 86.64% vs 78.65% for large test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    Comparation between SVM and MDA, NNs, LVQ.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4380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FCE98-F411-974E-8916-1F2344D0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396" y="442735"/>
            <a:ext cx="3951288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SVM  vs  BPN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763D6-F259-FF4A-9C3D-5E3C271E730E}"/>
              </a:ext>
            </a:extLst>
          </p:cNvPr>
          <p:cNvSpPr txBox="1"/>
          <p:nvPr/>
        </p:nvSpPr>
        <p:spPr>
          <a:xfrm>
            <a:off x="266700" y="2474678"/>
            <a:ext cx="11772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/>
              <a:t>SVM has only two free parameters; BPN has a large number of controlling parameters.</a:t>
            </a:r>
          </a:p>
          <a:p>
            <a:pPr>
              <a:buClr>
                <a:schemeClr val="tx1"/>
              </a:buClr>
            </a:pPr>
            <a:endParaRPr lang="en-US" sz="2000" dirty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/>
              <a:t>SVM guarantees the existence of unique, optimal and global solution.</a:t>
            </a:r>
          </a:p>
          <a:p>
            <a:pPr>
              <a:buClr>
                <a:schemeClr val="tx1"/>
              </a:buClr>
            </a:pPr>
            <a:endParaRPr lang="en-US" sz="2000" dirty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/>
              <a:t>SVM has good generalization performance.</a:t>
            </a:r>
          </a:p>
          <a:p>
            <a:pPr>
              <a:buClr>
                <a:schemeClr val="tx1"/>
              </a:buClr>
            </a:pPr>
            <a:endParaRPr lang="en-US" sz="2000" dirty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/>
              <a:t>SVM is capable of extracting the optimal solution with small training set size.</a:t>
            </a:r>
          </a:p>
          <a:p>
            <a:pPr>
              <a:buClr>
                <a:schemeClr val="tx1"/>
              </a:buClr>
            </a:pPr>
            <a:endParaRPr lang="en-US" sz="2000" dirty="0"/>
          </a:p>
          <a:p>
            <a:pPr>
              <a:buClr>
                <a:schemeClr val="tx1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01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49580-E673-EA44-B3B6-0AE40287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417" y="2122595"/>
            <a:ext cx="4413671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Support vector machine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97CC4B3D-EE8B-5541-A3B0-E6E0611415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005" y="2083868"/>
            <a:ext cx="7200743" cy="3042313"/>
          </a:xfrm>
          <a:prstGeom prst="rect">
            <a:avLst/>
          </a:prstGeom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53B093-BF59-7F4D-AE48-36619D5430CF}"/>
              </a:ext>
            </a:extLst>
          </p:cNvPr>
          <p:cNvSpPr txBox="1"/>
          <p:nvPr/>
        </p:nvSpPr>
        <p:spPr>
          <a:xfrm>
            <a:off x="7974959" y="3429000"/>
            <a:ext cx="3842967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Find a hyperplane in a  N-dimensional space that has the maximum margin</a:t>
            </a:r>
          </a:p>
        </p:txBody>
      </p:sp>
    </p:spTree>
    <p:extLst>
      <p:ext uri="{BB962C8B-B14F-4D97-AF65-F5344CB8AC3E}">
        <p14:creationId xmlns:p14="http://schemas.microsoft.com/office/powerpoint/2010/main" val="226738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5DCC-D8A6-8D41-A533-B101F2C2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11" y="437969"/>
            <a:ext cx="5340790" cy="1400530"/>
          </a:xfrm>
        </p:spPr>
        <p:txBody>
          <a:bodyPr/>
          <a:lstStyle/>
          <a:p>
            <a:r>
              <a:rPr lang="en-US" b="1" dirty="0"/>
              <a:t>Research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90B5-0E55-D949-A5DA-ADF3301FE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211" y="2029306"/>
            <a:ext cx="8946541" cy="164976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From Korea Credit Guarantee Fund,1996-1999 2320 medium-size manufacturing firms, 1160 filed for bankruptcy and 1160 didn’t.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1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580C031-B5A1-D84F-AEA8-5A4685BB6B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1" y="581891"/>
            <a:ext cx="5332412" cy="5559878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0ACEA2-7322-2345-AF84-DFE4FF4C166E}"/>
              </a:ext>
            </a:extLst>
          </p:cNvPr>
          <p:cNvSpPr txBox="1"/>
          <p:nvPr/>
        </p:nvSpPr>
        <p:spPr>
          <a:xfrm>
            <a:off x="237339" y="1462003"/>
            <a:ext cx="5621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Overall prediction performance of SVM on the validation set consistently good as the number of training set decrease.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Accuracy using small data set is better than those using large data set.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Performance of SVM is sensitive to the various kernel parameter d</a:t>
            </a:r>
            <a:r>
              <a:rPr lang="en-US" baseline="30000" dirty="0"/>
              <a:t>2  </a:t>
            </a:r>
            <a:r>
              <a:rPr lang="en-US" dirty="0"/>
              <a:t>and upper bound C.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BBD0D4-7EB2-6C46-B4AE-FDFD32636324}"/>
              </a:ext>
            </a:extLst>
          </p:cNvPr>
          <p:cNvSpPr txBox="1"/>
          <p:nvPr/>
        </p:nvSpPr>
        <p:spPr>
          <a:xfrm>
            <a:off x="723900" y="469900"/>
            <a:ext cx="3313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E7B37-3010-AE4D-9108-39E9FAA58C83}"/>
              </a:ext>
            </a:extLst>
          </p:cNvPr>
          <p:cNvSpPr txBox="1"/>
          <p:nvPr/>
        </p:nvSpPr>
        <p:spPr>
          <a:xfrm>
            <a:off x="5486400" y="192901"/>
            <a:ext cx="670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Classification accuracies of various parameters in SVM on various data set size</a:t>
            </a:r>
          </a:p>
        </p:txBody>
      </p:sp>
    </p:spTree>
    <p:extLst>
      <p:ext uri="{BB962C8B-B14F-4D97-AF65-F5344CB8AC3E}">
        <p14:creationId xmlns:p14="http://schemas.microsoft.com/office/powerpoint/2010/main" val="274193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BACC8-8F8E-004D-A11B-D5C511260FD9}"/>
              </a:ext>
            </a:extLst>
          </p:cNvPr>
          <p:cNvSpPr txBox="1"/>
          <p:nvPr/>
        </p:nvSpPr>
        <p:spPr>
          <a:xfrm>
            <a:off x="648931" y="629267"/>
            <a:ext cx="4166510" cy="10217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2CFD3E-BC1A-7D4C-BD41-DDEA9F584D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6691" y="905897"/>
            <a:ext cx="5449889" cy="4741403"/>
          </a:xfrm>
          <a:prstGeom prst="rect">
            <a:avLst/>
          </a:prstGeom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C2D2-A07A-F943-AB2A-741DA7F42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 indent="0"/>
            <a:endParaRPr lang="en-US">
              <a:solidFill>
                <a:srgbClr val="EBEBEB"/>
              </a:solidFill>
            </a:endParaRPr>
          </a:p>
          <a:p>
            <a:pPr marL="457200" lvl="1" indent="0"/>
            <a:endParaRPr lang="en-US">
              <a:solidFill>
                <a:srgbClr val="EBEBE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3D0F9E-CE87-4347-B1E2-02E9C5DDE484}"/>
              </a:ext>
            </a:extLst>
          </p:cNvPr>
          <p:cNvSpPr txBox="1"/>
          <p:nvPr/>
        </p:nvSpPr>
        <p:spPr>
          <a:xfrm>
            <a:off x="-419" y="1923304"/>
            <a:ext cx="5321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Accuracy at both training set and validation set  increase when C increase.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648D60-E2C4-9D42-99C8-9B58886EE845}"/>
              </a:ext>
            </a:extLst>
          </p:cNvPr>
          <p:cNvSpPr txBox="1"/>
          <p:nvPr/>
        </p:nvSpPr>
        <p:spPr>
          <a:xfrm>
            <a:off x="6561703" y="571500"/>
            <a:ext cx="3985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Results of SVM with various  d</a:t>
            </a:r>
            <a:r>
              <a:rPr lang="en-US" sz="1200" b="1" baseline="30000" dirty="0"/>
              <a:t>2</a:t>
            </a:r>
            <a:r>
              <a:rPr lang="en-US" sz="1200" b="1" dirty="0"/>
              <a:t> while C is fixed</a:t>
            </a:r>
          </a:p>
        </p:txBody>
      </p:sp>
    </p:spTree>
    <p:extLst>
      <p:ext uri="{BB962C8B-B14F-4D97-AF65-F5344CB8AC3E}">
        <p14:creationId xmlns:p14="http://schemas.microsoft.com/office/powerpoint/2010/main" val="35913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F68C3DE-97F3-4250-BF84-E332E35BB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659120" y="659121"/>
            <a:ext cx="6858001" cy="5539756"/>
          </a:xfrm>
          <a:custGeom>
            <a:avLst/>
            <a:gdLst>
              <a:gd name="connsiteX0" fmla="*/ 6858001 w 6858001"/>
              <a:gd name="connsiteY0" fmla="*/ 1344715 h 5539756"/>
              <a:gd name="connsiteX1" fmla="*/ 6858001 w 6858001"/>
              <a:gd name="connsiteY1" fmla="*/ 1177 h 5539756"/>
              <a:gd name="connsiteX2" fmla="*/ 6702324 w 6858001"/>
              <a:gd name="connsiteY2" fmla="*/ 26222 h 5539756"/>
              <a:gd name="connsiteX3" fmla="*/ 6547333 w 6858001"/>
              <a:gd name="connsiteY3" fmla="*/ 50091 h 5539756"/>
              <a:gd name="connsiteX4" fmla="*/ 6391657 w 6858001"/>
              <a:gd name="connsiteY4" fmla="*/ 73455 h 5539756"/>
              <a:gd name="connsiteX5" fmla="*/ 6235294 w 6858001"/>
              <a:gd name="connsiteY5" fmla="*/ 93458 h 5539756"/>
              <a:gd name="connsiteX6" fmla="*/ 6079618 w 6858001"/>
              <a:gd name="connsiteY6" fmla="*/ 113629 h 5539756"/>
              <a:gd name="connsiteX7" fmla="*/ 5923255 w 6858001"/>
              <a:gd name="connsiteY7" fmla="*/ 132455 h 5539756"/>
              <a:gd name="connsiteX8" fmla="*/ 5768950 w 6858001"/>
              <a:gd name="connsiteY8" fmla="*/ 148591 h 5539756"/>
              <a:gd name="connsiteX9" fmla="*/ 5612588 w 6858001"/>
              <a:gd name="connsiteY9" fmla="*/ 163887 h 5539756"/>
              <a:gd name="connsiteX10" fmla="*/ 5456911 w 6858001"/>
              <a:gd name="connsiteY10" fmla="*/ 177839 h 5539756"/>
              <a:gd name="connsiteX11" fmla="*/ 5303978 w 6858001"/>
              <a:gd name="connsiteY11" fmla="*/ 189941 h 5539756"/>
              <a:gd name="connsiteX12" fmla="*/ 5148987 w 6858001"/>
              <a:gd name="connsiteY12" fmla="*/ 202044 h 5539756"/>
              <a:gd name="connsiteX13" fmla="*/ 4996054 w 6858001"/>
              <a:gd name="connsiteY13" fmla="*/ 212129 h 5539756"/>
              <a:gd name="connsiteX14" fmla="*/ 4843120 w 6858001"/>
              <a:gd name="connsiteY14" fmla="*/ 220029 h 5539756"/>
              <a:gd name="connsiteX15" fmla="*/ 4690873 w 6858001"/>
              <a:gd name="connsiteY15" fmla="*/ 228266 h 5539756"/>
              <a:gd name="connsiteX16" fmla="*/ 4539997 w 6858001"/>
              <a:gd name="connsiteY16" fmla="*/ 235157 h 5539756"/>
              <a:gd name="connsiteX17" fmla="*/ 4390492 w 6858001"/>
              <a:gd name="connsiteY17" fmla="*/ 240032 h 5539756"/>
              <a:gd name="connsiteX18" fmla="*/ 4240988 w 6858001"/>
              <a:gd name="connsiteY18" fmla="*/ 244234 h 5539756"/>
              <a:gd name="connsiteX19" fmla="*/ 4092855 w 6858001"/>
              <a:gd name="connsiteY19" fmla="*/ 248268 h 5539756"/>
              <a:gd name="connsiteX20" fmla="*/ 3946780 w 6858001"/>
              <a:gd name="connsiteY20" fmla="*/ 250117 h 5539756"/>
              <a:gd name="connsiteX21" fmla="*/ 3800704 w 6858001"/>
              <a:gd name="connsiteY21" fmla="*/ 252134 h 5539756"/>
              <a:gd name="connsiteX22" fmla="*/ 3656686 w 6858001"/>
              <a:gd name="connsiteY22" fmla="*/ 253143 h 5539756"/>
              <a:gd name="connsiteX23" fmla="*/ 3514040 w 6858001"/>
              <a:gd name="connsiteY23" fmla="*/ 252134 h 5539756"/>
              <a:gd name="connsiteX24" fmla="*/ 3372765 w 6858001"/>
              <a:gd name="connsiteY24" fmla="*/ 252134 h 5539756"/>
              <a:gd name="connsiteX25" fmla="*/ 3232862 w 6858001"/>
              <a:gd name="connsiteY25" fmla="*/ 250117 h 5539756"/>
              <a:gd name="connsiteX26" fmla="*/ 3095702 w 6858001"/>
              <a:gd name="connsiteY26" fmla="*/ 247092 h 5539756"/>
              <a:gd name="connsiteX27" fmla="*/ 2959914 w 6858001"/>
              <a:gd name="connsiteY27" fmla="*/ 244234 h 5539756"/>
              <a:gd name="connsiteX28" fmla="*/ 2826868 w 6858001"/>
              <a:gd name="connsiteY28" fmla="*/ 241040 h 5539756"/>
              <a:gd name="connsiteX29" fmla="*/ 2694509 w 6858001"/>
              <a:gd name="connsiteY29" fmla="*/ 236166 h 5539756"/>
              <a:gd name="connsiteX30" fmla="*/ 2564208 w 6858001"/>
              <a:gd name="connsiteY30" fmla="*/ 230955 h 5539756"/>
              <a:gd name="connsiteX31" fmla="*/ 2436649 w 6858001"/>
              <a:gd name="connsiteY31" fmla="*/ 226249 h 5539756"/>
              <a:gd name="connsiteX32" fmla="*/ 2187703 w 6858001"/>
              <a:gd name="connsiteY32" fmla="*/ 212969 h 5539756"/>
              <a:gd name="connsiteX33" fmla="*/ 1949045 w 6858001"/>
              <a:gd name="connsiteY33" fmla="*/ 198850 h 5539756"/>
              <a:gd name="connsiteX34" fmla="*/ 1719988 w 6858001"/>
              <a:gd name="connsiteY34" fmla="*/ 184058 h 5539756"/>
              <a:gd name="connsiteX35" fmla="*/ 1503275 w 6858001"/>
              <a:gd name="connsiteY35" fmla="*/ 167753 h 5539756"/>
              <a:gd name="connsiteX36" fmla="*/ 1296163 w 6858001"/>
              <a:gd name="connsiteY36" fmla="*/ 150776 h 5539756"/>
              <a:gd name="connsiteX37" fmla="*/ 1104139 w 6858001"/>
              <a:gd name="connsiteY37" fmla="*/ 132455 h 5539756"/>
              <a:gd name="connsiteX38" fmla="*/ 923774 w 6858001"/>
              <a:gd name="connsiteY38" fmla="*/ 114469 h 5539756"/>
              <a:gd name="connsiteX39" fmla="*/ 757810 w 6858001"/>
              <a:gd name="connsiteY39" fmla="*/ 96484 h 5539756"/>
              <a:gd name="connsiteX40" fmla="*/ 605563 w 6858001"/>
              <a:gd name="connsiteY40" fmla="*/ 79507 h 5539756"/>
              <a:gd name="connsiteX41" fmla="*/ 470460 w 6858001"/>
              <a:gd name="connsiteY41" fmla="*/ 63370 h 5539756"/>
              <a:gd name="connsiteX42" fmla="*/ 348388 w 6858001"/>
              <a:gd name="connsiteY42" fmla="*/ 48074 h 5539756"/>
              <a:gd name="connsiteX43" fmla="*/ 245518 w 6858001"/>
              <a:gd name="connsiteY43" fmla="*/ 35299 h 5539756"/>
              <a:gd name="connsiteX44" fmla="*/ 159107 w 6858001"/>
              <a:gd name="connsiteY44" fmla="*/ 23197 h 5539756"/>
              <a:gd name="connsiteX45" fmla="*/ 40463 w 6858001"/>
              <a:gd name="connsiteY45" fmla="*/ 5883 h 5539756"/>
              <a:gd name="connsiteX46" fmla="*/ 1 w 6858001"/>
              <a:gd name="connsiteY46" fmla="*/ 0 h 5539756"/>
              <a:gd name="connsiteX47" fmla="*/ 1 w 6858001"/>
              <a:gd name="connsiteY47" fmla="*/ 905405 h 5539756"/>
              <a:gd name="connsiteX48" fmla="*/ 0 w 6858001"/>
              <a:gd name="connsiteY48" fmla="*/ 905405 h 5539756"/>
              <a:gd name="connsiteX49" fmla="*/ 0 w 6858001"/>
              <a:gd name="connsiteY49" fmla="*/ 5539756 h 5539756"/>
              <a:gd name="connsiteX50" fmla="*/ 6858000 w 6858001"/>
              <a:gd name="connsiteY50" fmla="*/ 5539756 h 5539756"/>
              <a:gd name="connsiteX51" fmla="*/ 6858000 w 6858001"/>
              <a:gd name="connsiteY51" fmla="*/ 1344715 h 553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39756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405"/>
                </a:lnTo>
                <a:lnTo>
                  <a:pt x="0" y="905405"/>
                </a:lnTo>
                <a:lnTo>
                  <a:pt x="0" y="5539756"/>
                </a:lnTo>
                <a:lnTo>
                  <a:pt x="6858000" y="5539756"/>
                </a:lnTo>
                <a:lnTo>
                  <a:pt x="6858000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Freeform 27">
            <a:extLst>
              <a:ext uri="{FF2B5EF4-FFF2-40B4-BE49-F238E27FC236}">
                <a16:creationId xmlns:a16="http://schemas.microsoft.com/office/drawing/2014/main" id="{BBAAA9C0-BA35-4F69-844B-76B4AA627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93485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4AADD9-5FFC-9E4B-8C37-87EB16FBB44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18113" y="1003927"/>
            <a:ext cx="4270773" cy="3540860"/>
          </a:xfrm>
          <a:prstGeom prst="rect">
            <a:avLst/>
          </a:prstGeom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BD05FC-6FE7-CC4A-BE0B-EFEEF7373B37}"/>
              </a:ext>
            </a:extLst>
          </p:cNvPr>
          <p:cNvSpPr txBox="1"/>
          <p:nvPr/>
        </p:nvSpPr>
        <p:spPr>
          <a:xfrm>
            <a:off x="6873718" y="1280315"/>
            <a:ext cx="3044192" cy="916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3C7BC-765B-2745-AEFC-12734A50DF74}"/>
              </a:ext>
            </a:extLst>
          </p:cNvPr>
          <p:cNvSpPr txBox="1"/>
          <p:nvPr/>
        </p:nvSpPr>
        <p:spPr>
          <a:xfrm>
            <a:off x="5801892" y="2464475"/>
            <a:ext cx="5321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Accuracy on training set decrease when d</a:t>
            </a:r>
            <a:r>
              <a:rPr lang="en-US" baseline="30000" dirty="0"/>
              <a:t>2 </a:t>
            </a:r>
            <a:r>
              <a:rPr lang="en-US" dirty="0"/>
              <a:t>increase.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Accuracy on validation set increase when d</a:t>
            </a:r>
            <a:r>
              <a:rPr lang="en-US" baseline="30000" dirty="0"/>
              <a:t>2 </a:t>
            </a:r>
            <a:r>
              <a:rPr lang="en-US" dirty="0"/>
              <a:t>increase.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Small value of C</a:t>
            </a:r>
            <a:r>
              <a:rPr lang="en-US" baseline="30000" dirty="0"/>
              <a:t>  </a:t>
            </a:r>
            <a:r>
              <a:rPr lang="en-US" dirty="0"/>
              <a:t>would under-fit the training data, large value of C would overfit the training data.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EA5B1-8AAB-7B49-9C0C-0C00EA8BA4AD}"/>
              </a:ext>
            </a:extLst>
          </p:cNvPr>
          <p:cNvSpPr txBox="1"/>
          <p:nvPr/>
        </p:nvSpPr>
        <p:spPr>
          <a:xfrm>
            <a:off x="897471" y="477098"/>
            <a:ext cx="3985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Results of SVM with various C while d</a:t>
            </a:r>
            <a:r>
              <a:rPr lang="en-US" sz="1200" b="1" baseline="30000" dirty="0">
                <a:solidFill>
                  <a:schemeClr val="bg1"/>
                </a:solidFill>
              </a:rPr>
              <a:t>2</a:t>
            </a:r>
            <a:r>
              <a:rPr lang="en-US" sz="1200" b="1" dirty="0">
                <a:solidFill>
                  <a:schemeClr val="bg1"/>
                </a:solidFill>
              </a:rPr>
              <a:t> is fixed</a:t>
            </a:r>
          </a:p>
        </p:txBody>
      </p:sp>
    </p:spTree>
    <p:extLst>
      <p:ext uri="{BB962C8B-B14F-4D97-AF65-F5344CB8AC3E}">
        <p14:creationId xmlns:p14="http://schemas.microsoft.com/office/powerpoint/2010/main" val="3277532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490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Ion</vt:lpstr>
      <vt:lpstr>An application of support vector machines in bankruptcy prediction model    </vt:lpstr>
      <vt:lpstr>Introduction</vt:lpstr>
      <vt:lpstr>Previous Research</vt:lpstr>
      <vt:lpstr>SVM  vs  BPN</vt:lpstr>
      <vt:lpstr>Support vector machine</vt:lpstr>
      <vt:lpstr>Research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application of support vector machines in bankruptcy prediction model    </dc:title>
  <dc:creator>tangl070@students.strose.edu</dc:creator>
  <cp:lastModifiedBy>tangl070@students.strose.edu</cp:lastModifiedBy>
  <cp:revision>19</cp:revision>
  <dcterms:created xsi:type="dcterms:W3CDTF">2020-06-18T19:01:37Z</dcterms:created>
  <dcterms:modified xsi:type="dcterms:W3CDTF">2020-06-18T21:29:11Z</dcterms:modified>
</cp:coreProperties>
</file>