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86" r:id="rId8"/>
    <p:sldId id="259" r:id="rId9"/>
    <p:sldId id="271" r:id="rId10"/>
    <p:sldId id="261" r:id="rId11"/>
    <p:sldId id="262" r:id="rId12"/>
    <p:sldId id="265" r:id="rId13"/>
    <p:sldId id="264" r:id="rId14"/>
    <p:sldId id="263" r:id="rId15"/>
    <p:sldId id="266" r:id="rId16"/>
    <p:sldId id="267" r:id="rId17"/>
    <p:sldId id="272" r:id="rId18"/>
    <p:sldId id="273" r:id="rId19"/>
    <p:sldId id="284" r:id="rId20"/>
    <p:sldId id="270" r:id="rId21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" name="图片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latin typeface="Arial" panose="020B0604020202020204"/>
              </a:rPr>
              <a:t>单击鼠标编辑标题文字格式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400000" y="2313000"/>
            <a:ext cx="6191640" cy="143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自动化测试框架(PO模型)</a:t>
            </a:r>
            <a:endParaRPr lang="en-US" sz="4400" b="0" strike="noStrike" spc="-1">
              <a:solidFill>
                <a:srgbClr val="FFFFFF"/>
              </a:solidFill>
              <a:latin typeface="苹方-简 中黑体"/>
              <a:ea typeface="宋体" panose="02010600030101010101" pitchFamily="2" charset="-122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59960" y="4562640"/>
            <a:ext cx="1973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讲师：芳 姐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532720" y="4562640"/>
            <a:ext cx="2828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时间：</a:t>
            </a:r>
            <a:r>
              <a:rPr lang="en-US" sz="18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2018-7-12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1" name="Line 4"/>
          <p:cNvSpPr/>
          <p:nvPr/>
        </p:nvSpPr>
        <p:spPr>
          <a:xfrm>
            <a:off x="8350200" y="4661640"/>
            <a:ext cx="360" cy="171000"/>
          </a:xfrm>
          <a:prstGeom prst="line">
            <a:avLst/>
          </a:prstGeom>
          <a:ln w="9360">
            <a:solidFill>
              <a:srgbClr val="59595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3"/>
          <p:cNvSpPr/>
          <p:nvPr/>
        </p:nvSpPr>
        <p:spPr>
          <a:xfrm>
            <a:off x="1127760" y="548640"/>
            <a:ext cx="10048240" cy="55632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Font typeface="+mj-lt"/>
              <a:buAutoNum type="arabicPeriod" startAt="6"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在LoginPage</a:t>
            </a:r>
            <a:r>
              <a:rPr lang="en-US" altLang="zh-CN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.py</a:t>
            </a: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脚本中封装登录元素对象，并集成基础类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class LoginPage(Action):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user_name = "xpath=&gt;//*[@name='username']"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pass_word = "xpath=&gt;//*[@name='password']"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login_Button = "xpath=&gt;//*[@class='login-btn']"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def userNameObj(self, inputContent):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self.input_string(self.user_name, inputContent)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def passwordObj(self, inputContent):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self.input_string(self.pass_word, inputContent)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def loginButton(self):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try: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self.click(self.login_Button)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except Exception as e: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        raise 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2"/>
          <p:cNvSpPr/>
          <p:nvPr/>
        </p:nvSpPr>
        <p:spPr>
          <a:xfrm>
            <a:off x="826135" y="675640"/>
            <a:ext cx="10848975" cy="5674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Font typeface="+mj-lt"/>
              <a:buAutoNum type="arabicPeriod" startAt="7"/>
            </a:pPr>
            <a:r>
              <a:rPr lang="zh-CN" altLang="en-US" sz="1800" b="0" strike="noStrike" spc="-1">
                <a:latin typeface="Arial" panose="020B0604020202020204"/>
                <a:ea typeface="宋体" panose="02010600030101010101" pitchFamily="2" charset="-122"/>
              </a:rPr>
              <a:t>在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pitchFamily="2" charset="-122"/>
              </a:rPr>
              <a:t>case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pitchFamily="2" charset="-122"/>
              </a:rPr>
              <a:t>文件夹下面新建CaseLoginTest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pitchFamily="2" charset="-122"/>
              </a:rPr>
              <a:t>.py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pitchFamily="2" charset="-122"/>
              </a:rPr>
              <a:t>脚本</a:t>
            </a:r>
            <a:endParaRPr lang="zh-CN" altLang="en-US" sz="18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285" y="1032510"/>
            <a:ext cx="7514590" cy="531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1035050" y="1192530"/>
            <a:ext cx="10445750" cy="49644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、</a:t>
            </a: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config</a:t>
            </a: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文件夹下面新建Logger.conf文件，定义日志的模板信息，以及日志的文件位置</a:t>
            </a:r>
            <a:endParaRPr lang="zh-CN" altLang="en-US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2</a:t>
            </a: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、在</a:t>
            </a: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util</a:t>
            </a: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文件夹下面新建</a:t>
            </a: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Log.py</a:t>
            </a:r>
            <a:r>
              <a:rPr lang="zh-CN" altLang="en-US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文件，调用日志的配置文件</a:t>
            </a: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(Logger.conf)</a:t>
            </a: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logging.config.fileConfig(parentDirPath + "\config\Logger.conf")</a:t>
            </a: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# 选择一个日志格式</a:t>
            </a: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logger = logging.getLogger("example02")</a:t>
            </a: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def debug(message):</a:t>
            </a: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# 定义debug级别日志打印方法</a:t>
            </a: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logger.debug(message)</a:t>
            </a: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def info(message):</a:t>
            </a: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# 定义info级别日志打印方法</a:t>
            </a: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logger.info(message)</a:t>
            </a: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def warning(message):</a:t>
            </a: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# 定义warning级别日志打印方法</a:t>
            </a: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    logger.warning(message)</a:t>
            </a: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3" name="CustomShape 1"/>
          <p:cNvSpPr/>
          <p:nvPr/>
        </p:nvSpPr>
        <p:spPr>
          <a:xfrm>
            <a:off x="791845" y="419100"/>
            <a:ext cx="608520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引入日志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1192530"/>
            <a:ext cx="9991090" cy="45580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Font typeface="+mj-lt"/>
              <a:buAutoNum type="arabicPeriod" startAt="9"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在需要打印日志的地方加入日志代码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205" y="1733550"/>
            <a:ext cx="10180955" cy="3390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913765"/>
            <a:ext cx="9991090" cy="50311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Font typeface="+mj-lt"/>
              <a:buAutoNum type="arabicPeriod" startAt="10"/>
            </a:pPr>
            <a:r>
              <a:rPr lang="zh-CN" altLang="en-US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查看运行结果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890" y="1708150"/>
            <a:ext cx="8542655" cy="37331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800" b="1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2800" b="1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800" b="1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800" b="1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POM是selenium webdriver自动化测试实践对象库设计模式</a:t>
            </a:r>
            <a:endParaRPr lang="zh-CN" altLang="en-US" sz="24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4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POM使得测试脚本更易于维护</a:t>
            </a:r>
            <a:endParaRPr lang="zh-CN" altLang="en-US" sz="24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4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POM通过对象库方式进一步优化了元素、用例、数据的维护组织</a:t>
            </a:r>
            <a:endParaRPr lang="zh-CN" altLang="en-US" sz="24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879475" y="1939925"/>
            <a:ext cx="9991090" cy="23698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作业：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、使用</a:t>
            </a: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pom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模型完成登录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446720" y="1887120"/>
            <a:ext cx="329760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404040"/>
                </a:solidFill>
                <a:latin typeface="Arial" panose="020B0604020202020204"/>
                <a:ea typeface="苹方-简 中黑体"/>
              </a:rPr>
              <a:t>Thanks!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240000" y="3194640"/>
            <a:ext cx="57114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2994">
                <a:solidFill>
                  <a:srgbClr val="767171"/>
                </a:solidFill>
                <a:latin typeface="PingFang SC Light"/>
                <a:ea typeface="苹方-简"/>
              </a:rPr>
              <a:t>科技提升投资品质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625" y="1910080"/>
            <a:ext cx="6762115" cy="303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358265" y="573405"/>
            <a:ext cx="608520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latin typeface="Arial" panose="020B0604020202020204"/>
                <a:ea typeface="宋体" panose="02010600030101010101" pitchFamily="2" charset="-122"/>
              </a:rPr>
              <a:t>一、什么是</a:t>
            </a:r>
            <a:r>
              <a:rPr lang="en-US" altLang="zh-CN" sz="2800" b="0" strike="noStrike" spc="-1">
                <a:latin typeface="Arial" panose="020B0604020202020204"/>
                <a:ea typeface="宋体" panose="02010600030101010101" pitchFamily="2" charset="-122"/>
              </a:rPr>
              <a:t>Page Object Mode</a:t>
            </a:r>
            <a:r>
              <a:rPr lang="zh-CN" altLang="en-US" sz="2800" b="0" strike="noStrike" spc="-1">
                <a:latin typeface="Arial" panose="020B0604020202020204"/>
                <a:ea typeface="宋体" panose="02010600030101010101" pitchFamily="2" charset="-122"/>
              </a:rPr>
              <a:t>模式</a:t>
            </a:r>
            <a:endParaRPr lang="zh-CN" altLang="en-US" sz="28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26770" y="1791970"/>
            <a:ext cx="10638790" cy="41592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Page Objects是selenium的一种测试设计模式，主要将每个页面看作是一个class。class的内容主要包括属性和方法，属性不难理解，就是这个页面中的元素对象，比如输入用户名的输入框，输入登陆密码的输入框，登陆按钮，这个页面的url等，而方法，主要是指这个页面可以提供的具体功能。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00000"/>
              </a:lnSpc>
              <a:buNone/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00000"/>
              </a:lnSpc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页面对象模型  是 为Web UI元素创建Object Repository的设计模式  。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00000"/>
              </a:lnSpc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在这个模型下，对于应用程序中的每个网页，应该有相应的页面类。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00000"/>
              </a:lnSpc>
              <a:buNone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此Page类将会找到该Web页面的WebElements，并且还包含对这些WebElements执行操作的页面方法。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2"/>
          <p:cNvSpPr/>
          <p:nvPr/>
        </p:nvSpPr>
        <p:spPr>
          <a:xfrm>
            <a:off x="826770" y="1165860"/>
            <a:ext cx="10638790" cy="4785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从下图看出，采取了POM设计思路和不采取的区别，左侧把测试代码和页面元素都写在一个类文件，如果需要更改页面，那么就要修改页面元素定位，从而要修改这个类中测试代码，这个看起来和混乱。右侧，采取POM后，主要的区别就是，把页面元素和业务逻辑和测试脚本分离出来到两个不同类文件。ClassA只写页面元素定位，和业务逻辑代码操作的封装，ClassB只写测试脚本，不关心如何元素定位，只写调用ClassA的代码去覆盖不同的测试场景。如果前端页面发生变化，只需要修改ClassA的元素定位，而不需要去修改ClassB中的测试脚本代码。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6140" y="3359785"/>
            <a:ext cx="4418965" cy="2799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74700" y="153035"/>
            <a:ext cx="3629660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微软雅黑" panose="020B0503020204020204" charset="-122"/>
                <a:ea typeface="微软雅黑" panose="020B0503020204020204" charset="-122"/>
              </a:rPr>
              <a:t>二、为什么选择</a:t>
            </a:r>
            <a:r>
              <a:rPr lang="en-US" altLang="zh-CN" sz="2000" b="0" strike="noStrike" spc="-1">
                <a:latin typeface="微软雅黑" panose="020B0503020204020204" charset="-122"/>
                <a:ea typeface="微软雅黑" panose="020B0503020204020204" charset="-122"/>
              </a:rPr>
              <a:t>POM</a:t>
            </a:r>
            <a:endParaRPr lang="en-US" altLang="zh-CN" sz="20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03250" y="840105"/>
            <a:ext cx="10842625" cy="52920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      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我们先看一段代码：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driver = webdriver.Chrome()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driver.maximize_window()  # 最大化浏览器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driver.implicitly_wait(8)  # 设置隐式时间等待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driver.get("http://10.1.2.58:8080/login.jsp")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title = driver.title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driver.find_element_by_xpath("//*[@name='username']").send_keys("defang2")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driver.find_element_by_xpath("//*[@name='password']").send_keys("123")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driver.find_element_by_xpath("//*[@class='submit_wrap']").click()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driver.find_element_by_xpath("//*[@id='10000012200328']/a").click()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assert "深圳市金斧子网络科技有限公司-ERP" in driver.title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logging.info("标题"+ driver.title)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time.sleep(5)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assert "德芳客服" in driver.page_source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time.sleep(5)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print(driver.title)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2"/>
          <p:cNvSpPr/>
          <p:nvPr/>
        </p:nvSpPr>
        <p:spPr>
          <a:xfrm>
            <a:off x="688975" y="857885"/>
            <a:ext cx="10157460" cy="479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这是一个简单的小脚本</a:t>
            </a:r>
            <a:r>
              <a:rPr lang="zh-CN" altLang="en-US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，</a:t>
            </a: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脚本维护看起来很简单。但随着时间测试套件的增长。随着你在代码中添加越来越多的行，事情变得艰难。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脚本维护的主要问题是，如果10个不同的脚本使用相同的页面元素，并且该元素中的任何更改，则需要更改所有10个脚本。这是耗时且容易出错的。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更好的脚本维护方法是创建一个单独的类文件，它可以找到Web元素，填充或验证它们。该类可以在使用该元素的所有脚本中重用。将来，如果web元素有变化，我们需要在1个类文件中进行更改，而不是10个不同的脚本。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      在自动化测试中，引入了Page Object Model（POM）：页面对象模式来解决，POM能让我们的测试代码变得可读性更好，高可维护性，高复用性。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6"/>
          <p:cNvSpPr/>
          <p:nvPr/>
        </p:nvSpPr>
        <p:spPr>
          <a:xfrm>
            <a:off x="904875" y="1074420"/>
            <a:ext cx="6076950" cy="48507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1. 把web ui对象仓库从测试脚本分离，业务代码和测试脚本分离。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2. 每一个页面对应一个页面类，页面的元素写到这个页面类中。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3. 页面类主要包括该页面的元素定位，和和这些元素相关的业务操作代码封装的方法。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4. 代码复用，从而减少测试脚本代码量。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5. 层次清晰，同时支持多个编写自动化脚本开发，例如每个人写哪几个页面，不影响他人。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6. 建议页面类和业务逻辑方法都给一个有意义的名称，方便他人快速编写脚本和维护脚本。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6" name="CustomShape 1"/>
          <p:cNvSpPr/>
          <p:nvPr/>
        </p:nvSpPr>
        <p:spPr>
          <a:xfrm>
            <a:off x="800100" y="238760"/>
            <a:ext cx="3629660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微软雅黑" panose="020B0503020204020204" charset="-122"/>
                <a:ea typeface="微软雅黑" panose="020B0503020204020204" charset="-122"/>
              </a:rPr>
              <a:t>三、</a:t>
            </a:r>
            <a:r>
              <a:rPr lang="en-US" sz="2000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POM的优势</a:t>
            </a:r>
            <a:endParaRPr lang="en-US" altLang="zh-CN" sz="20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0960" y="314960"/>
            <a:ext cx="3618865" cy="6228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1182370" y="889000"/>
            <a:ext cx="9921240" cy="52844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代码还是上面的登录用例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那我们如何进行一个改造升级呢？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改造案例思路：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在工程下面新建</a:t>
            </a: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6</a:t>
            </a: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个文件夹目录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case</a:t>
            </a: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：存放测试用例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log</a:t>
            </a: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：存放日志信息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page</a:t>
            </a: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：页面对象库信息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config</a:t>
            </a: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：一些配置文件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base</a:t>
            </a: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：公用的基础类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util</a:t>
            </a: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：公用的方法，比如日志级别设置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我们要分离测试对象（元素对象）和测试脚本（用例脚本），分别创建两个脚本文件，分别为： LoginPage.py 用于定义页面元素对象，每一个元素都封装成组件（可以看做存放页面元素对象的仓库）</a:t>
            </a: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,</a:t>
            </a: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 CaseLoginTest.py 测试用例脚本。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设计实现思想，一切元素和元素的操作组件化定义在Page页面，用例脚本页面，通过调用Page中的组件对象，进行拼凑成一个登录脚本。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6" name="CustomShape 1"/>
          <p:cNvSpPr/>
          <p:nvPr/>
        </p:nvSpPr>
        <p:spPr>
          <a:xfrm>
            <a:off x="800100" y="238760"/>
            <a:ext cx="3629660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微软雅黑" panose="020B0503020204020204" charset="-122"/>
                <a:ea typeface="微软雅黑" panose="020B0503020204020204" charset="-122"/>
              </a:rPr>
              <a:t>四、</a:t>
            </a:r>
            <a:r>
              <a:rPr lang="en-US" sz="2000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POM的</a:t>
            </a:r>
            <a:r>
              <a:rPr lang="zh-CN" altLang="en-US" sz="2000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示例</a:t>
            </a:r>
            <a:endParaRPr lang="zh-CN" altLang="en-US" sz="20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5"/>
          <p:cNvSpPr/>
          <p:nvPr/>
        </p:nvSpPr>
        <p:spPr>
          <a:xfrm>
            <a:off x="734695" y="814705"/>
            <a:ext cx="10480675" cy="5298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公共方法放在BasePage</a:t>
            </a: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.py</a:t>
            </a: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中，定义一个页面基类，让所有页面都继承这个类，封装一些常用的页面操作方法</a:t>
            </a:r>
            <a:endParaRPr lang="zh-CN" altLang="en-US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定义一个浏览器的类，放在browser_engine</a:t>
            </a:r>
            <a:r>
              <a:rPr lang="en-US" altLang="zh-CN" spc="-1">
                <a:latin typeface="Arial" panose="020B0604020202020204"/>
                <a:ea typeface="宋体" panose="02010600030101010101" pitchFamily="2" charset="-122"/>
                <a:sym typeface="+mn-ea"/>
              </a:rPr>
              <a:t>.py</a:t>
            </a: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中，封装打开浏览器初始化的一些动作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305" y="2184400"/>
            <a:ext cx="6138545" cy="4050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95" y="2155825"/>
            <a:ext cx="4657090" cy="4078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3416</Words>
  <Application>WPS 演示</Application>
  <PresentationFormat/>
  <Paragraphs>157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Arial</vt:lpstr>
      <vt:lpstr>Symbol</vt:lpstr>
      <vt:lpstr>苹方-简 中黑体</vt:lpstr>
      <vt:lpstr>微软雅黑</vt:lpstr>
      <vt:lpstr>苹方-简</vt:lpstr>
      <vt:lpstr>PingFang SC Light</vt:lpstr>
      <vt:lpstr>黑体</vt:lpstr>
      <vt:lpstr>Arial Unicode MS</vt:lpstr>
      <vt:lpstr>Calibri</vt:lpstr>
      <vt:lpstr>Segoe Print</vt:lpstr>
      <vt:lpstr>DejaVu Sans</vt:lpstr>
      <vt:lpstr>仿宋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JFZ</dc:creator>
  <cp:lastModifiedBy>Administrator</cp:lastModifiedBy>
  <cp:revision>785</cp:revision>
  <dcterms:created xsi:type="dcterms:W3CDTF">2014-06-02T19:15:00Z</dcterms:created>
  <dcterms:modified xsi:type="dcterms:W3CDTF">2018-07-11T06:11:58Z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Company">
    <vt:lpwstr>linkplus,co.ltd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2052-10.1.0.7400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</Properties>
</file>