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8" r:id="rId6"/>
    <p:sldId id="286" r:id="rId7"/>
    <p:sldId id="259" r:id="rId8"/>
    <p:sldId id="271" r:id="rId9"/>
    <p:sldId id="261" r:id="rId10"/>
    <p:sldId id="262" r:id="rId11"/>
    <p:sldId id="265" r:id="rId12"/>
    <p:sldId id="264" r:id="rId13"/>
    <p:sldId id="263" r:id="rId14"/>
    <p:sldId id="266" r:id="rId15"/>
    <p:sldId id="267" r:id="rId16"/>
    <p:sldId id="272" r:id="rId17"/>
    <p:sldId id="300" r:id="rId18"/>
    <p:sldId id="301" r:id="rId19"/>
    <p:sldId id="302" r:id="rId20"/>
    <p:sldId id="303" r:id="rId21"/>
    <p:sldId id="273" r:id="rId22"/>
    <p:sldId id="284" r:id="rId23"/>
    <p:sldId id="270" r:id="rId24"/>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8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8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8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9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panose="020B0604020202020204"/>
            </a:endParaRPr>
          </a:p>
        </p:txBody>
      </p:sp>
      <p:sp>
        <p:nvSpPr>
          <p:cNvPr id="11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4.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图片 7"/>
          <p:cNvPicPr/>
          <p:nvPr/>
        </p:nvPicPr>
        <p:blipFill>
          <a:blip r:embed="rId13"/>
          <a:stretch>
            <a:fillRect/>
          </a:stretch>
        </p:blipFill>
        <p:spPr>
          <a:xfrm>
            <a:off x="0" y="0"/>
            <a:ext cx="12191400" cy="6857280"/>
          </a:xfrm>
          <a:prstGeom prst="rect">
            <a:avLst/>
          </a:prstGeom>
          <a:ln>
            <a:noFill/>
          </a:ln>
        </p:spPr>
      </p:pic>
      <p:pic>
        <p:nvPicPr>
          <p:cNvPr id="2" name="图片 2"/>
          <p:cNvPicPr/>
          <p:nvPr/>
        </p:nvPicPr>
        <p:blipFill>
          <a:blip r:embed="rId14"/>
          <a:stretch>
            <a:fillRect/>
          </a:stretch>
        </p:blipFill>
        <p:spPr>
          <a:xfrm>
            <a:off x="0" y="0"/>
            <a:ext cx="12191400" cy="6857280"/>
          </a:xfrm>
          <a:prstGeom prst="rect">
            <a:avLst/>
          </a:prstGeom>
          <a:ln>
            <a:noFill/>
          </a:ln>
        </p:spPr>
      </p:pic>
      <p:sp>
        <p:nvSpPr>
          <p:cNvPr id="3" name="PlaceHolder 1"/>
          <p:cNvSpPr>
            <a:spLocks noGrp="1"/>
          </p:cNvSpPr>
          <p:nvPr>
            <p:ph type="title"/>
          </p:nvPr>
        </p:nvSpPr>
        <p:spPr>
          <a:xfrm>
            <a:off x="609480" y="273600"/>
            <a:ext cx="10972080" cy="1144440"/>
          </a:xfrm>
          <a:prstGeom prst="rect">
            <a:avLst/>
          </a:prstGeom>
        </p:spPr>
        <p:txBody>
          <a:bodyPr lIns="0" tIns="0" rIns="0" bIns="0" anchor="ctr"/>
          <a:p>
            <a:r>
              <a:rPr lang="en-US" sz="1800" b="0" strike="noStrike" spc="-1">
                <a:latin typeface="Arial" panose="020B0604020202020204"/>
              </a:rPr>
              <a:t>单击鼠标编辑标题文字格式</a:t>
            </a:r>
            <a:endParaRPr lang="en-US" sz="1800" b="0" strike="noStrike" spc="-1">
              <a:latin typeface="Arial" panose="020B0604020202020204"/>
            </a:endParaRP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图片 6"/>
          <p:cNvPicPr/>
          <p:nvPr/>
        </p:nvPicPr>
        <p:blipFill>
          <a:blip r:embed="rId13"/>
          <a:stretch>
            <a:fillRect/>
          </a:stretch>
        </p:blipFill>
        <p:spPr>
          <a:xfrm>
            <a:off x="0" y="0"/>
            <a:ext cx="12191400" cy="685728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图片 6"/>
          <p:cNvPicPr/>
          <p:nvPr/>
        </p:nvPicPr>
        <p:blipFill>
          <a:blip r:embed="rId13"/>
          <a:stretch>
            <a:fillRect/>
          </a:stretch>
        </p:blipFill>
        <p:spPr>
          <a:xfrm>
            <a:off x="0" y="0"/>
            <a:ext cx="12191400" cy="685728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825365" y="2313305"/>
            <a:ext cx="7041515" cy="14306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0" strike="noStrike" spc="-1">
                <a:solidFill>
                  <a:srgbClr val="FFFFFF"/>
                </a:solidFill>
                <a:latin typeface="苹方-简 中黑体"/>
                <a:ea typeface="宋体" panose="02010600030101010101" pitchFamily="2" charset="-122"/>
              </a:rPr>
              <a:t>自动化测试框架(</a:t>
            </a:r>
            <a:r>
              <a:rPr lang="zh-CN" altLang="en-US" sz="4400" b="0" strike="noStrike" spc="-1">
                <a:solidFill>
                  <a:srgbClr val="FFFFFF"/>
                </a:solidFill>
                <a:latin typeface="苹方-简 中黑体"/>
                <a:ea typeface="宋体" panose="02010600030101010101" pitchFamily="2" charset="-122"/>
              </a:rPr>
              <a:t>数据驱动</a:t>
            </a:r>
            <a:r>
              <a:rPr lang="en-US" sz="4400" b="0" strike="noStrike" spc="-1">
                <a:solidFill>
                  <a:srgbClr val="FFFFFF"/>
                </a:solidFill>
                <a:latin typeface="苹方-简 中黑体"/>
                <a:ea typeface="宋体" panose="02010600030101010101" pitchFamily="2" charset="-122"/>
              </a:rPr>
              <a:t>)</a:t>
            </a:r>
            <a:endParaRPr lang="en-US" sz="4400" b="0" strike="noStrike" spc="-1">
              <a:solidFill>
                <a:srgbClr val="FFFFFF"/>
              </a:solidFill>
              <a:latin typeface="苹方-简 中黑体"/>
              <a:ea typeface="宋体" panose="02010600030101010101" pitchFamily="2" charset="-122"/>
            </a:endParaRPr>
          </a:p>
        </p:txBody>
      </p:sp>
      <p:sp>
        <p:nvSpPr>
          <p:cNvPr id="119" name="CustomShape 2"/>
          <p:cNvSpPr/>
          <p:nvPr/>
        </p:nvSpPr>
        <p:spPr>
          <a:xfrm>
            <a:off x="6159960" y="4562640"/>
            <a:ext cx="197352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45">
                <a:solidFill>
                  <a:srgbClr val="404040"/>
                </a:solidFill>
                <a:latin typeface="微软雅黑" panose="020B0503020204020204" charset="-122"/>
                <a:ea typeface="微软雅黑" panose="020B0503020204020204" charset="-122"/>
              </a:rPr>
              <a:t>讲师：芳 姐</a:t>
            </a:r>
            <a:endParaRPr lang="en-US" sz="1800" b="0" strike="noStrike" spc="-1">
              <a:latin typeface="Arial" panose="020B0604020202020204"/>
            </a:endParaRPr>
          </a:p>
        </p:txBody>
      </p:sp>
      <p:sp>
        <p:nvSpPr>
          <p:cNvPr id="120" name="CustomShape 3"/>
          <p:cNvSpPr/>
          <p:nvPr/>
        </p:nvSpPr>
        <p:spPr>
          <a:xfrm>
            <a:off x="8532720" y="4562640"/>
            <a:ext cx="282852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45">
                <a:solidFill>
                  <a:srgbClr val="404040"/>
                </a:solidFill>
                <a:latin typeface="微软雅黑" panose="020B0503020204020204" charset="-122"/>
                <a:ea typeface="微软雅黑" panose="020B0503020204020204" charset="-122"/>
              </a:rPr>
              <a:t>时间：</a:t>
            </a:r>
            <a:r>
              <a:rPr lang="en-US" sz="1800" b="0" strike="noStrike" spc="-1">
                <a:solidFill>
                  <a:srgbClr val="404040"/>
                </a:solidFill>
                <a:latin typeface="微软雅黑" panose="020B0503020204020204" charset="-122"/>
                <a:ea typeface="微软雅黑" panose="020B0503020204020204" charset="-122"/>
              </a:rPr>
              <a:t>2018-8-9</a:t>
            </a:r>
            <a:endParaRPr lang="en-US" sz="1800" b="0" strike="noStrike" spc="-1">
              <a:latin typeface="Arial" panose="020B0604020202020204"/>
            </a:endParaRPr>
          </a:p>
        </p:txBody>
      </p:sp>
      <p:sp>
        <p:nvSpPr>
          <p:cNvPr id="121" name="Line 4"/>
          <p:cNvSpPr/>
          <p:nvPr/>
        </p:nvSpPr>
        <p:spPr>
          <a:xfrm>
            <a:off x="8350200" y="4661640"/>
            <a:ext cx="360" cy="171000"/>
          </a:xfrm>
          <a:prstGeom prst="line">
            <a:avLst/>
          </a:prstGeom>
          <a:ln w="9360">
            <a:solidFill>
              <a:srgbClr val="595959"/>
            </a:solidFill>
            <a:round/>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2"/>
          <p:cNvSpPr/>
          <p:nvPr/>
        </p:nvSpPr>
        <p:spPr>
          <a:xfrm>
            <a:off x="826135" y="237490"/>
            <a:ext cx="10848975" cy="61131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900">
              <a:lnSpc>
                <a:spcPct val="100000"/>
              </a:lnSpc>
              <a:buFont typeface="+mj-lt"/>
              <a:buNone/>
            </a:pPr>
            <a:r>
              <a:rPr lang="en-US" sz="1800" b="0" strike="noStrike" spc="-1">
                <a:latin typeface="Arial" panose="020B0604020202020204"/>
              </a:rPr>
              <a:t>6、修改testScripts包中的</a:t>
            </a:r>
            <a:r>
              <a:rPr spc="-1">
                <a:solidFill>
                  <a:srgbClr val="000000"/>
                </a:solidFill>
                <a:latin typeface="Arial" panose="020B0604020202020204"/>
                <a:ea typeface="宋体" panose="02010600030101010101" pitchFamily="2" charset="-122"/>
                <a:sym typeface="+mn-ea"/>
              </a:rPr>
              <a:t>TestErpApprovalflow</a:t>
            </a:r>
            <a:r>
              <a:rPr lang="en-US" sz="1800" b="0" strike="noStrike" spc="-1">
                <a:latin typeface="Arial" panose="020B0604020202020204"/>
              </a:rPr>
              <a:t>.py文件 </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from selenium import webdriver</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import time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from appModules.LoginAction import LoginAction</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def testErpLogin():</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try:</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启动谷歌浏览器</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 = webdriver.Chrome(executable_path="E:\\Python36\\chromedriver")</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访问erp首页</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driver.get("https://qa1-erp.jfz.com")</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driver.implicitly_wait(30)</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driver.maximize_window()</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time.sleep(5)</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登录erp</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LoginAction.login(driver, "defang1", "123")</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time.sleep(5)</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assert "德芳理财" in driver.page_source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except Exception as 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raise e</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finally:</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 退出浏览器</a:t>
            </a:r>
            <a:endParaRPr lang="en-US" sz="1800" b="0" strike="noStrike" spc="-1">
              <a:latin typeface="Arial" panose="020B0604020202020204"/>
            </a:endParaRPr>
          </a:p>
          <a:p>
            <a:pPr marL="342900" indent="-342900">
              <a:lnSpc>
                <a:spcPct val="100000"/>
              </a:lnSpc>
              <a:buFont typeface="+mj-lt"/>
              <a:buNone/>
            </a:pPr>
            <a:r>
              <a:rPr lang="en-US" sz="1800" b="0" strike="noStrike" spc="-1">
                <a:latin typeface="Arial" panose="020B0604020202020204"/>
              </a:rPr>
              <a:t>        driver.quit()   </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2"/>
          <p:cNvSpPr/>
          <p:nvPr/>
        </p:nvSpPr>
        <p:spPr>
          <a:xfrm>
            <a:off x="1035050" y="1192530"/>
            <a:ext cx="10445750" cy="496443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b="0" strike="noStrike" spc="-1">
                <a:latin typeface="Arial" panose="020B0604020202020204"/>
                <a:ea typeface="宋体" panose="02010600030101010101" pitchFamily="2" charset="-122"/>
              </a:rPr>
              <a:t>if __name__ == '__main__':</a:t>
            </a: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    testErpLogin()</a:t>
            </a: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    print("登录erp成功")</a:t>
            </a:r>
            <a:endParaRPr b="0" strike="noStrike" spc="-1">
              <a:latin typeface="Arial" panose="020B0604020202020204"/>
              <a:ea typeface="宋体" panose="02010600030101010101" pitchFamily="2" charset="-122"/>
            </a:endParaRPr>
          </a:p>
          <a:p>
            <a:pPr indent="0">
              <a:lnSpc>
                <a:spcPct val="100000"/>
              </a:lnSpc>
              <a:buFont typeface="+mj-lt"/>
              <a:buNone/>
            </a:pP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 </a:t>
            </a:r>
            <a:endParaRPr b="0" strike="noStrike" spc="-1">
              <a:latin typeface="Arial" panose="020B0604020202020204"/>
              <a:ea typeface="宋体" panose="02010600030101010101" pitchFamily="2" charset="-122"/>
            </a:endParaRPr>
          </a:p>
          <a:p>
            <a:pPr indent="0">
              <a:lnSpc>
                <a:spcPct val="100000"/>
              </a:lnSpc>
              <a:buFont typeface="+mj-lt"/>
              <a:buNone/>
            </a:pPr>
            <a:r>
              <a:rPr b="0" strike="noStrike" spc="-1">
                <a:latin typeface="Arial" panose="020B0604020202020204"/>
                <a:ea typeface="宋体" panose="02010600030101010101" pitchFamily="2" charset="-122"/>
              </a:rPr>
              <a:t>比较</a:t>
            </a:r>
            <a:r>
              <a:rPr spc="-1">
                <a:solidFill>
                  <a:srgbClr val="000000"/>
                </a:solidFill>
                <a:latin typeface="Arial" panose="020B0604020202020204"/>
                <a:ea typeface="宋体" panose="02010600030101010101" pitchFamily="2" charset="-122"/>
                <a:sym typeface="+mn-ea"/>
              </a:rPr>
              <a:t>TestErpApprovalflow</a:t>
            </a:r>
            <a:r>
              <a:rPr b="0" strike="noStrike" spc="-1">
                <a:latin typeface="Arial" panose="020B0604020202020204"/>
                <a:ea typeface="宋体" panose="02010600030101010101" pitchFamily="2" charset="-122"/>
              </a:rPr>
              <a:t>.py修改前后的代码，我们可以发现登录操作的多个步骤被一个函数调用替代了，函数为LoginAction.login(driver,"</a:t>
            </a:r>
            <a:r>
              <a:rPr lang="en-US" b="0" strike="noStrike" spc="-1">
                <a:latin typeface="Arial" panose="020B0604020202020204"/>
                <a:ea typeface="宋体" panose="02010600030101010101" pitchFamily="2" charset="-122"/>
              </a:rPr>
              <a:t>defang1</a:t>
            </a:r>
            <a:r>
              <a:rPr b="0" strike="noStrike" spc="-1">
                <a:latin typeface="Arial" panose="020B0604020202020204"/>
                <a:ea typeface="宋体" panose="02010600030101010101" pitchFamily="2" charset="-122"/>
              </a:rPr>
              <a:t>","</a:t>
            </a:r>
            <a:r>
              <a:rPr lang="en-US" b="0" strike="noStrike" spc="-1">
                <a:latin typeface="Arial" panose="020B0604020202020204"/>
                <a:ea typeface="宋体" panose="02010600030101010101" pitchFamily="2" charset="-122"/>
              </a:rPr>
              <a:t>123</a:t>
            </a:r>
            <a:r>
              <a:rPr b="0" strike="noStrike" spc="-1">
                <a:latin typeface="Arial" panose="020B0604020202020204"/>
                <a:ea typeface="宋体" panose="02010600030101010101" pitchFamily="2" charset="-122"/>
              </a:rPr>
              <a:t>")，此种方式实现了业务逻辑的封装，只要调用一个函数就可以实现登录的操作，大大减少了测试脚本的重复编写，从而实现了代码的封装</a:t>
            </a:r>
            <a:endParaRPr b="0" strike="noStrike" spc="-1">
              <a:latin typeface="Arial" panose="020B0604020202020204"/>
              <a:ea typeface="宋体" panose="02010600030101010101" pitchFamily="2" charset="-122"/>
            </a:endParaRPr>
          </a:p>
        </p:txBody>
      </p:sp>
      <p:sp>
        <p:nvSpPr>
          <p:cNvPr id="123" name="CustomShape 1"/>
          <p:cNvSpPr/>
          <p:nvPr/>
        </p:nvSpPr>
        <p:spPr>
          <a:xfrm>
            <a:off x="791845" y="419100"/>
            <a:ext cx="60852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514350" indent="-514350">
              <a:lnSpc>
                <a:spcPct val="100000"/>
              </a:lnSpc>
              <a:buFont typeface="+mj-lt"/>
              <a:buAutoNum type="arabicPeriod" startAt="8"/>
            </a:pPr>
            <a:endParaRPr lang="zh-CN" altLang="en-US" b="0" strike="noStrike" spc="-1">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836930" y="490220"/>
            <a:ext cx="10745470" cy="57232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1800" b="0" strike="noStrike" spc="-1">
                <a:solidFill>
                  <a:srgbClr val="767171"/>
                </a:solidFill>
                <a:latin typeface="Arial" panose="020B0604020202020204"/>
                <a:ea typeface="宋体" panose="02010600030101010101" pitchFamily="2" charset="-122"/>
              </a:rPr>
              <a:t>7、在DataDrivenFrameWork工程中新建一个config文件夹</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en-US" altLang="zh-CN" sz="1800" b="0" strike="noStrike" spc="-1">
                <a:solidFill>
                  <a:srgbClr val="767171"/>
                </a:solidFill>
                <a:latin typeface="Arial" panose="020B0604020202020204"/>
                <a:ea typeface="宋体" panose="02010600030101010101" pitchFamily="2" charset="-122"/>
              </a:rPr>
              <a:t>	</a:t>
            </a:r>
            <a:r>
              <a:rPr lang="zh-CN" altLang="en-US" sz="1800" b="0" strike="noStrike" spc="-1">
                <a:solidFill>
                  <a:srgbClr val="767171"/>
                </a:solidFill>
                <a:latin typeface="Arial" panose="020B0604020202020204"/>
                <a:ea typeface="宋体" panose="02010600030101010101" pitchFamily="2" charset="-122"/>
              </a:rPr>
              <a:t>在config文件夹里面新建一个名叫PageElementLocator.ini的file，用于配置定位页面元素的定位表达式</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[erp_login]</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loginPage.username = xpath&gt;//*[@name="username"]</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loginPage.password = xpath&gt;//input[@name = "password"]</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r>
              <a:rPr lang="zh-CN" altLang="en-US" sz="1800" b="0" strike="noStrike" spc="-1">
                <a:solidFill>
                  <a:srgbClr val="767171"/>
                </a:solidFill>
                <a:latin typeface="Arial" panose="020B0604020202020204"/>
                <a:ea typeface="宋体" panose="02010600030101010101" pitchFamily="2" charset="-122"/>
              </a:rPr>
              <a:t>loginPage.loginbutton = xpath&gt;//*[@class='login-btn']</a:t>
            </a: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913765"/>
            <a:ext cx="9991090" cy="5031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8、在config包中新建VarConfig.py文件</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import os</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获取当前文件所在目录的绝对路径</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parentDirPath = os.path.dirname(os.path.dirname(os.path.abspath(__file__)))</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获取存放页面元素定位表达式文件的绝对路径</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pageElementLocatorPath = parentDirPath + "\\config\\PageElementLocator.ini"</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sym typeface="+mn-ea"/>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733425" y="321945"/>
            <a:ext cx="10772140" cy="570801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9、在util包中新建一个名叫ParseConfigurationFile.py文件</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用于解析存储定位页面元素的定位表达式文件，以便获取定位表达式</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configparser import ConfigParser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config.VarConfig import pageElementLocatorPath</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class ParseConfigFile(object):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__init__(self):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self.cf = ConfigParser()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self.cf.read(pageElementLocatorPath)</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getItemsSection(self, sectionName):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获取配置文件中指定section下面的所有option键值对</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并以字典类型返回给调用者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"""注意：</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使用self.cf.items(sectionName)此种方法获取到的配置文件中</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的options内容均被转换成小写，</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比如LoginPage.frame 被转换成了LoginPage.frame """</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optionsDir = dict(self.cf.items(sectionName))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optionsDir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a:t>
            </a:r>
            <a:endParaRPr lang="zh-CN" altLang="en-US" sz="1800" b="0" strike="noStrike" spc="-1">
              <a:solidFill>
                <a:srgbClr val="767171"/>
              </a:solidFill>
              <a:latin typeface="Arial" panose="020B0604020202020204"/>
              <a:ea typeface="宋体" panose="02010600030101010101" pitchFamily="2" charset="-122"/>
              <a:sym typeface="+mn-ea"/>
            </a:endParaRPr>
          </a:p>
          <a:p>
            <a:pPr>
              <a:lnSpc>
                <a:spcPct val="100000"/>
              </a:lnSpc>
            </a:pPr>
            <a:endParaRPr lang="zh-CN" altLang="en-US" sz="1800" b="0" strike="noStrike"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913765"/>
            <a:ext cx="9991090" cy="5031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def getOptionValue(self, sectionName, optionName):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获取指定section下面的指定option的值</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value = self.cf.get(sectionName, optionName)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value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if __name__ == '__main__':</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pc = ParseConfigFile()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print(pc.getItemsSection("erp_login"))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print(pc.getOptionValue("erp_login", "loginPage.username"))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zh-CN" altLang="en-US" sz="1800" b="0" strike="noStrike"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519430"/>
            <a:ext cx="10643235" cy="56140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10、修改pageObject包中的LoginPage.py文件</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util.ObjectMap import *</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from util.ParseConfigurationFile import ParseConfigFile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class LoginPage(object):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__init__(self, driver):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self.driver = driver</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self.parseCF = ParseConfigFile()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self.loginOptions = self.parseCF.getItemsSection("erp_login")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print(self.loginOptions)</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userNameObj(self):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try:</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从定位表达式配置文件中读取fram的定位表达式</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locateType, locatorExpression = self.loginOptions["loginPage.username".lower()].split("&gt;")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获取登录页面的用户名输入框页面对象，并返回给调用者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elementObj = getElement(self.driver, locateType, locatorExpression)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elementObj</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except Exception as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raise e</a:t>
            </a:r>
            <a:endParaRPr lang="en-US" altLang="zh-CN"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65200" y="913765"/>
            <a:ext cx="9991090" cy="5031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passwordObj(self):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try:</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locateType, locatorExpression = self.loginOptions["loginPage.password".lower()].split("&gt;")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获取登录页面的用户名输入框页面对象，并返回给调用者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elementObj = getElement(self.driver, locateType, locatorExpression)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elementObj</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except Exception as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raise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def loginButton(self):</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try:</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locateType, locatorExpression = self.loginOptions["loginPage.loginbutton".lower()].split("&gt;")</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 获取登录页面的用户名输入框页面对象，并返回给调用者</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elementObj = getElement(self.driver, locateType, locatorExpression)</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return elementObj</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except Exception as e:</a:t>
            </a:r>
            <a:endParaRPr lang="en-US" altLang="zh-CN" spc="-1">
              <a:solidFill>
                <a:srgbClr val="767171"/>
              </a:solidFill>
              <a:latin typeface="Arial" panose="020B0604020202020204"/>
              <a:ea typeface="宋体" panose="02010600030101010101" pitchFamily="2" charset="-122"/>
              <a:sym typeface="+mn-ea"/>
            </a:endParaRPr>
          </a:p>
          <a:p>
            <a:pPr indent="0">
              <a:lnSpc>
                <a:spcPct val="100000"/>
              </a:lnSpc>
              <a:buFont typeface="+mj-lt"/>
              <a:buNone/>
            </a:pPr>
            <a:r>
              <a:rPr lang="en-US" altLang="zh-CN" spc="-1">
                <a:solidFill>
                  <a:srgbClr val="767171"/>
                </a:solidFill>
                <a:latin typeface="Arial" panose="020B0604020202020204"/>
                <a:ea typeface="宋体" panose="02010600030101010101" pitchFamily="2" charset="-122"/>
                <a:sym typeface="+mn-ea"/>
              </a:rPr>
              <a:t>            raise e</a:t>
            </a:r>
            <a:endParaRPr lang="en-US" altLang="zh-CN" spc="-1">
              <a:solidFill>
                <a:srgbClr val="767171"/>
              </a:solidFill>
              <a:latin typeface="Arial" panose="020B0604020202020204"/>
              <a:ea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982345" y="421005"/>
            <a:ext cx="9991090" cy="58019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400" strike="noStrike" spc="-1">
                <a:solidFill>
                  <a:srgbClr val="767171"/>
                </a:solidFill>
                <a:latin typeface="微软雅黑" panose="020B0503020204020204" charset="-122"/>
                <a:ea typeface="微软雅黑" panose="020B0503020204020204" charset="-122"/>
              </a:rPr>
              <a:t>运行查看结果：</a:t>
            </a:r>
            <a:endParaRPr lang="zh-CN" altLang="en-US" sz="2400" strike="noStrike" spc="-1">
              <a:solidFill>
                <a:srgbClr val="767171"/>
              </a:solidFill>
              <a:latin typeface="微软雅黑" panose="020B0503020204020204" charset="-122"/>
              <a:ea typeface="微软雅黑" panose="020B0503020204020204" charset="-122"/>
            </a:endParaRPr>
          </a:p>
          <a:p>
            <a:pPr>
              <a:lnSpc>
                <a:spcPct val="100000"/>
              </a:lnSpc>
            </a:pPr>
            <a:endParaRPr lang="en-US" altLang="zh-CN" sz="2400" strike="noStrike" spc="-1">
              <a:solidFill>
                <a:srgbClr val="767171"/>
              </a:solidFill>
              <a:latin typeface="微软雅黑" panose="020B0503020204020204" charset="-122"/>
              <a:ea typeface="微软雅黑" panose="020B0503020204020204" charset="-122"/>
            </a:endParaRPr>
          </a:p>
          <a:p>
            <a:pPr>
              <a:lnSpc>
                <a:spcPct val="100000"/>
              </a:lnSpc>
            </a:pPr>
            <a:r>
              <a:rPr lang="zh-CN" altLang="en-US" sz="2400" strike="noStrike" spc="-1">
                <a:solidFill>
                  <a:srgbClr val="767171"/>
                </a:solidFill>
                <a:latin typeface="微软雅黑" panose="020B0503020204020204" charset="-122"/>
                <a:ea typeface="微软雅黑" panose="020B0503020204020204" charset="-122"/>
              </a:rPr>
              <a:t>运行TestErpApprovalflow</a:t>
            </a:r>
            <a:r>
              <a:rPr lang="en-US" altLang="zh-CN" sz="2400" strike="noStrike" spc="-1">
                <a:solidFill>
                  <a:srgbClr val="767171"/>
                </a:solidFill>
                <a:latin typeface="微软雅黑" panose="020B0503020204020204" charset="-122"/>
                <a:ea typeface="微软雅黑" panose="020B0503020204020204" charset="-122"/>
              </a:rPr>
              <a:t>.py</a:t>
            </a:r>
            <a:r>
              <a:rPr lang="zh-CN" altLang="en-US" sz="2400" strike="noStrike" spc="-1">
                <a:solidFill>
                  <a:srgbClr val="767171"/>
                </a:solidFill>
                <a:latin typeface="微软雅黑" panose="020B0503020204020204" charset="-122"/>
                <a:ea typeface="微软雅黑" panose="020B0503020204020204" charset="-122"/>
              </a:rPr>
              <a:t>代码</a:t>
            </a:r>
            <a:endParaRPr lang="zh-CN" altLang="en-US" sz="2400" strike="noStrike" spc="-1">
              <a:solidFill>
                <a:srgbClr val="767171"/>
              </a:solidFill>
              <a:latin typeface="微软雅黑" panose="020B0503020204020204" charset="-122"/>
              <a:ea typeface="微软雅黑" panose="020B0503020204020204" charset="-122"/>
            </a:endParaRPr>
          </a:p>
          <a:p>
            <a:pPr>
              <a:lnSpc>
                <a:spcPct val="100000"/>
              </a:lnSpc>
            </a:pPr>
            <a:endParaRPr lang="zh-CN" altLang="en-US" sz="2400" strike="noStrike" spc="-1">
              <a:solidFill>
                <a:srgbClr val="767171"/>
              </a:solidFill>
              <a:latin typeface="微软雅黑" panose="020B0503020204020204" charset="-122"/>
              <a:ea typeface="微软雅黑" panose="020B0503020204020204" charset="-122"/>
            </a:endParaRPr>
          </a:p>
          <a:p>
            <a:pPr>
              <a:lnSpc>
                <a:spcPct val="100000"/>
              </a:lnSpc>
            </a:pPr>
            <a:r>
              <a:rPr lang="en-US" altLang="zh-CN" sz="2400" strike="noStrike" spc="-1">
                <a:solidFill>
                  <a:srgbClr val="767171"/>
                </a:solidFill>
                <a:latin typeface="微软雅黑" panose="020B0503020204020204" charset="-122"/>
                <a:ea typeface="微软雅黑" panose="020B0503020204020204" charset="-122"/>
              </a:rPr>
              <a:t>	</a:t>
            </a:r>
            <a:r>
              <a:rPr lang="zh-CN" altLang="en-US" sz="2400" strike="noStrike" spc="-1">
                <a:solidFill>
                  <a:srgbClr val="767171"/>
                </a:solidFill>
                <a:latin typeface="微软雅黑" panose="020B0503020204020204" charset="-122"/>
                <a:ea typeface="微软雅黑" panose="020B0503020204020204" charset="-122"/>
              </a:rPr>
              <a:t>至此：我们就将定位页面元素的定位表达式跟程序分离出来，并存储在一个专用的配置文件PageElementLocator.ini中进行集中管理，后续如果页面结构变了，只需要修改此文件中的等号后面的定位表达式就可以，提高了脚本维护效率</a:t>
            </a:r>
            <a:endParaRPr lang="zh-CN" altLang="en-US" sz="2400" strike="noStrike" spc="-1">
              <a:solidFill>
                <a:srgbClr val="767171"/>
              </a:solidFill>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7"/>
          <p:cNvSpPr/>
          <p:nvPr/>
        </p:nvSpPr>
        <p:spPr>
          <a:xfrm>
            <a:off x="879475" y="1939925"/>
            <a:ext cx="9991090" cy="23698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800" b="0" strike="noStrike" spc="-1">
                <a:solidFill>
                  <a:srgbClr val="767171"/>
                </a:solidFill>
                <a:latin typeface="Arial" panose="020B0604020202020204"/>
                <a:ea typeface="宋体" panose="02010600030101010101" pitchFamily="2" charset="-122"/>
              </a:rPr>
              <a:t>作业：</a:t>
            </a:r>
            <a:endParaRPr lang="zh-CN" altLang="en-US" sz="2800" b="0" strike="noStrike" spc="-1">
              <a:solidFill>
                <a:srgbClr val="767171"/>
              </a:solidFill>
              <a:latin typeface="Arial" panose="020B0604020202020204"/>
              <a:ea typeface="宋体" panose="02010600030101010101" pitchFamily="2" charset="-122"/>
            </a:endParaRPr>
          </a:p>
          <a:p>
            <a:pPr>
              <a:lnSpc>
                <a:spcPct val="100000"/>
              </a:lnSpc>
            </a:pPr>
            <a:endParaRPr lang="zh-CN" altLang="en-US" sz="2800" b="0" strike="noStrike" spc="-1">
              <a:solidFill>
                <a:srgbClr val="767171"/>
              </a:solidFill>
              <a:latin typeface="Arial" panose="020B0604020202020204"/>
              <a:ea typeface="宋体" panose="02010600030101010101" pitchFamily="2" charset="-122"/>
            </a:endParaRPr>
          </a:p>
          <a:p>
            <a:pPr>
              <a:lnSpc>
                <a:spcPct val="100000"/>
              </a:lnSpc>
            </a:pPr>
            <a:r>
              <a:rPr lang="en-US" altLang="zh-CN" sz="2800" b="0" strike="noStrike" spc="-1">
                <a:solidFill>
                  <a:srgbClr val="767171"/>
                </a:solidFill>
                <a:latin typeface="Arial" panose="020B0604020202020204"/>
                <a:ea typeface="宋体" panose="02010600030101010101" pitchFamily="2" charset="-122"/>
              </a:rPr>
              <a:t>1</a:t>
            </a:r>
            <a:r>
              <a:rPr lang="zh-CN" altLang="en-US" sz="2800" b="0" strike="noStrike" spc="-1">
                <a:solidFill>
                  <a:srgbClr val="767171"/>
                </a:solidFill>
                <a:latin typeface="Arial" panose="020B0604020202020204"/>
                <a:ea typeface="宋体" panose="02010600030101010101" pitchFamily="2" charset="-122"/>
              </a:rPr>
              <a:t>、完成上面的数据驱动框架代码，并思考</a:t>
            </a:r>
            <a:endParaRPr lang="zh-CN" altLang="en-US" sz="2800" b="0" strike="noStrike" spc="-1">
              <a:solidFill>
                <a:srgbClr val="767171"/>
              </a:solidFill>
              <a:latin typeface="Arial" panose="020B0604020202020204"/>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358265" y="573405"/>
            <a:ext cx="60852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800" b="0" strike="noStrike" spc="-1">
                <a:latin typeface="Arial" panose="020B0604020202020204"/>
                <a:ea typeface="宋体" panose="02010600030101010101" pitchFamily="2" charset="-122"/>
              </a:rPr>
              <a:t>什么是数据驱动框架</a:t>
            </a:r>
            <a:endParaRPr lang="zh-CN" altLang="en-US" sz="2800" b="0" strike="noStrike" spc="-1">
              <a:latin typeface="Arial" panose="020B0604020202020204"/>
              <a:ea typeface="宋体" panose="02010600030101010101" pitchFamily="2" charset="-122"/>
            </a:endParaRPr>
          </a:p>
        </p:txBody>
      </p:sp>
      <p:sp>
        <p:nvSpPr>
          <p:cNvPr id="124" name="CustomShape 2"/>
          <p:cNvSpPr/>
          <p:nvPr/>
        </p:nvSpPr>
        <p:spPr>
          <a:xfrm>
            <a:off x="826770" y="1791970"/>
            <a:ext cx="10638790" cy="34385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        使用数据数组、测试数据文件或者数据库等方式作为测试过程输入的自动化测试框架，此框架可以将所有测试数据在自动化测试执行的过程中进行自动加载，动态判断测试结果是否符合预期，并自动输出测试报告。</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en-US" altLang="zh-CN" sz="2000" b="0" strike="noStrike" spc="-1">
                <a:solidFill>
                  <a:srgbClr val="767171"/>
                </a:solidFill>
                <a:latin typeface="微软雅黑" panose="020B0503020204020204" charset="-122"/>
                <a:ea typeface="微软雅黑" panose="020B0503020204020204" charset="-122"/>
                <a:cs typeface="微软雅黑" panose="020B0503020204020204" charset="-122"/>
              </a:rPr>
              <a:t>       </a:t>
            </a: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此框架一般用于在一个测试流程中使用多组不同的测试数据，以此来验证被测试系统是否能够正常工作。</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446720" y="1887120"/>
            <a:ext cx="3297600" cy="1095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6600" b="0" strike="noStrike" spc="-1">
                <a:solidFill>
                  <a:srgbClr val="404040"/>
                </a:solidFill>
                <a:latin typeface="Arial" panose="020B0604020202020204"/>
                <a:ea typeface="苹方-简 中黑体"/>
              </a:rPr>
              <a:t>Thanks!</a:t>
            </a:r>
            <a:endParaRPr lang="en-US" sz="6600" b="0" strike="noStrike" spc="-1">
              <a:latin typeface="Arial" panose="020B0604020202020204"/>
            </a:endParaRPr>
          </a:p>
        </p:txBody>
      </p:sp>
      <p:sp>
        <p:nvSpPr>
          <p:cNvPr id="205" name="CustomShape 2"/>
          <p:cNvSpPr/>
          <p:nvPr/>
        </p:nvSpPr>
        <p:spPr>
          <a:xfrm>
            <a:off x="3240000" y="3194640"/>
            <a:ext cx="5711400" cy="45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400" b="0" strike="noStrike" spc="2994">
                <a:solidFill>
                  <a:srgbClr val="767171"/>
                </a:solidFill>
                <a:latin typeface="PingFang SC Light"/>
                <a:ea typeface="苹方-简"/>
              </a:rPr>
              <a:t>科技提升投资品质</a:t>
            </a:r>
            <a:endParaRPr lang="en-US" sz="24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2"/>
          <p:cNvSpPr/>
          <p:nvPr/>
        </p:nvSpPr>
        <p:spPr>
          <a:xfrm>
            <a:off x="826770" y="1165860"/>
            <a:ext cx="10638790" cy="4785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（1） 在pycharm工具中，新建一个名叫DataDrivenFrameWork的python工程</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（2）在工程中新建4个python package，分别命名为：</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appModules，用于实现可复用的业务逻辑封装方法</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pageObject，用于实现被测试对象的页面对象</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testScripts，用于实现具体的测试脚本逻辑</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util，用于实现测试过程中调用的工具类方法，例如</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读取配置文件，MapObject，页面元素的操作方法，</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a:p>
            <a:pPr>
              <a:lnSpc>
                <a:spcPct val="100000"/>
              </a:lnSpc>
            </a:pPr>
            <a:r>
              <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rPr>
              <a:t>解析excel文件等</a:t>
            </a:r>
            <a:endParaRPr lang="zh-CN" altLang="en-US" sz="2000" b="0" strike="noStrike" spc="-1">
              <a:solidFill>
                <a:srgbClr val="767171"/>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7373620" y="2354580"/>
            <a:ext cx="4190365" cy="2609215"/>
          </a:xfrm>
          <a:prstGeom prst="rect">
            <a:avLst/>
          </a:prstGeom>
        </p:spPr>
      </p:pic>
      <p:sp>
        <p:nvSpPr>
          <p:cNvPr id="123" name="CustomShape 1"/>
          <p:cNvSpPr/>
          <p:nvPr/>
        </p:nvSpPr>
        <p:spPr>
          <a:xfrm>
            <a:off x="1358265" y="573405"/>
            <a:ext cx="60852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800" b="0" strike="noStrike" spc="-1">
                <a:latin typeface="Arial" panose="020B0604020202020204"/>
                <a:ea typeface="宋体" panose="02010600030101010101" pitchFamily="2" charset="-122"/>
              </a:rPr>
              <a:t>1</a:t>
            </a:r>
            <a:r>
              <a:rPr lang="zh-CN" altLang="en-US" sz="2800" b="0" strike="noStrike" spc="-1">
                <a:latin typeface="Arial" panose="020B0604020202020204"/>
                <a:ea typeface="宋体" panose="02010600030101010101" pitchFamily="2" charset="-122"/>
              </a:rPr>
              <a:t>、新建工程文件</a:t>
            </a:r>
            <a:endParaRPr lang="zh-CN" altLang="en-US" sz="2800" b="0" strike="noStrike" spc="-1">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17880" y="230505"/>
            <a:ext cx="682180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000" b="0" strike="noStrike" spc="-1">
                <a:latin typeface="微软雅黑" panose="020B0503020204020204" charset="-122"/>
                <a:ea typeface="微软雅黑" panose="020B0503020204020204" charset="-122"/>
              </a:rPr>
              <a:t>2</a:t>
            </a:r>
            <a:r>
              <a:rPr lang="zh-CN" altLang="en-US" sz="2000" b="0" strike="noStrike" spc="-1">
                <a:latin typeface="微软雅黑" panose="020B0503020204020204" charset="-122"/>
                <a:ea typeface="微软雅黑" panose="020B0503020204020204" charset="-122"/>
              </a:rPr>
              <a:t>、util包中新建一个名叫ObjectMap.py的</a:t>
            </a:r>
            <a:r>
              <a:rPr lang="en-US" altLang="zh-CN" sz="2000" b="0" strike="noStrike" spc="-1">
                <a:latin typeface="微软雅黑" panose="020B0503020204020204" charset="-122"/>
                <a:ea typeface="微软雅黑" panose="020B0503020204020204" charset="-122"/>
              </a:rPr>
              <a:t>Python</a:t>
            </a:r>
            <a:r>
              <a:rPr lang="zh-CN" altLang="en-US" sz="2000" b="0" strike="noStrike" spc="-1">
                <a:latin typeface="微软雅黑" panose="020B0503020204020204" charset="-122"/>
                <a:ea typeface="微软雅黑" panose="020B0503020204020204" charset="-122"/>
              </a:rPr>
              <a:t>文件</a:t>
            </a:r>
            <a:endParaRPr lang="zh-CN" altLang="en-US" sz="2000" b="0" strike="noStrike" spc="-1">
              <a:latin typeface="微软雅黑" panose="020B0503020204020204" charset="-122"/>
              <a:ea typeface="微软雅黑" panose="020B0503020204020204" charset="-122"/>
            </a:endParaRPr>
          </a:p>
        </p:txBody>
      </p:sp>
      <p:sp>
        <p:nvSpPr>
          <p:cNvPr id="127" name="CustomShape 2"/>
          <p:cNvSpPr/>
          <p:nvPr/>
        </p:nvSpPr>
        <p:spPr>
          <a:xfrm>
            <a:off x="603250" y="840105"/>
            <a:ext cx="10842625" cy="52920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000" b="0" strike="noStrike" spc="-1">
                <a:latin typeface="Arial" panose="020B0604020202020204"/>
                <a:ea typeface="宋体" panose="02010600030101010101" pitchFamily="2" charset="-122"/>
              </a:rPr>
              <a:t>      </a:t>
            </a:r>
            <a:r>
              <a:rPr lang="zh-CN" altLang="en-US" sz="2000" b="0" strike="noStrike" spc="-1">
                <a:latin typeface="Arial" panose="020B0604020202020204"/>
                <a:ea typeface="宋体" panose="02010600030101010101" pitchFamily="2" charset="-122"/>
              </a:rPr>
              <a:t>用于实现定位页面元素的公共方法</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from selenium.webdriver.support.wait import WebDriverWait</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def getElement(driver,locateType,locatorExpression):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try:</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element = WebDriverWait(driver, 30).until(lambda x: x.find_element(by=locateType, value=locatorExpression))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return element</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except Exception as e:</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raise e</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获取多个相同页面元素对象，以list返回</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def getElements(driver,locateType,locatorExpression):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try:</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elements = WebDriverWait(driver, 30).until(lambda x: x.find_elements(by=locateType, value=locatorExpression))</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return elements</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except Exception as e:</a:t>
            </a:r>
            <a:endParaRPr lang="zh-CN" altLang="en-US" sz="2000" b="0" strike="noStrike" spc="-1">
              <a:latin typeface="Arial" panose="020B0604020202020204"/>
              <a:ea typeface="宋体" panose="02010600030101010101" pitchFamily="2" charset="-122"/>
            </a:endParaRPr>
          </a:p>
          <a:p>
            <a:pPr>
              <a:lnSpc>
                <a:spcPct val="100000"/>
              </a:lnSpc>
            </a:pPr>
            <a:r>
              <a:rPr lang="zh-CN" altLang="en-US" sz="2000" b="0" strike="noStrike" spc="-1">
                <a:latin typeface="Arial" panose="020B0604020202020204"/>
                <a:ea typeface="宋体" panose="02010600030101010101" pitchFamily="2" charset="-122"/>
              </a:rPr>
              <a:t>        raise e</a:t>
            </a: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a:p>
            <a:pPr>
              <a:lnSpc>
                <a:spcPct val="100000"/>
              </a:lnSpc>
            </a:pPr>
            <a:endParaRPr lang="zh-CN" altLang="en-US" sz="2000" b="0" strike="noStrike" spc="-1">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2"/>
          <p:cNvSpPr/>
          <p:nvPr/>
        </p:nvSpPr>
        <p:spPr>
          <a:xfrm>
            <a:off x="688975" y="523240"/>
            <a:ext cx="10964545" cy="563562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chemeClr val="tx1"/>
                </a:solidFill>
                <a:latin typeface="Arial" panose="020B0604020202020204"/>
              </a:rPr>
              <a:t>3</a:t>
            </a:r>
            <a:r>
              <a:rPr lang="zh-CN" altLang="en-US" sz="2000" b="0" strike="noStrike" spc="-1">
                <a:solidFill>
                  <a:schemeClr val="tx1"/>
                </a:solidFill>
                <a:latin typeface="Arial" panose="020B0604020202020204"/>
                <a:ea typeface="宋体" panose="02010600030101010101" pitchFamily="2" charset="-122"/>
              </a:rPr>
              <a:t>、在</a:t>
            </a:r>
            <a:r>
              <a:rPr sz="2000" b="0" strike="noStrike" spc="-1">
                <a:solidFill>
                  <a:schemeClr val="tx1"/>
                </a:solidFill>
                <a:latin typeface="Arial" panose="020B0604020202020204"/>
              </a:rPr>
              <a:t>pageObjects包中新建LoginPage.py</a:t>
            </a:r>
            <a:r>
              <a:rPr lang="zh-CN" sz="2000" b="0" strike="noStrike" spc="-1">
                <a:solidFill>
                  <a:schemeClr val="tx1"/>
                </a:solidFill>
                <a:latin typeface="Arial" panose="020B0604020202020204"/>
                <a:ea typeface="宋体" panose="02010600030101010101" pitchFamily="2" charset="-122"/>
              </a:rPr>
              <a:t>，用于封装登录页面的元素</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from util.ObjectMap import *</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class LoginPage(object):</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def __init__(self, driver):</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self.driver = driver</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def userNameObj(self):</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try:</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 获取登录页面的用户名输入框页面对象，并返回给调用者</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elementObj = getElement(self.driver, "xpath", '//*[@name="username"]')</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return elementObj</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except Exception as e:</a:t>
            </a: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raise e</a:t>
            </a:r>
            <a:endParaRPr lang="zh-CN" sz="2000" b="0" strike="noStrike" spc="-1">
              <a:solidFill>
                <a:schemeClr val="tx1"/>
              </a:solidFill>
              <a:latin typeface="Arial" panose="020B0604020202020204"/>
              <a:ea typeface="宋体" panose="02010600030101010101" pitchFamily="2" charset="-122"/>
            </a:endParaRPr>
          </a:p>
          <a:p>
            <a:pPr>
              <a:lnSpc>
                <a:spcPct val="100000"/>
              </a:lnSpc>
            </a:pPr>
            <a:endParaRPr lang="zh-CN" sz="2000" b="0" strike="noStrike" spc="-1">
              <a:solidFill>
                <a:schemeClr val="tx1"/>
              </a:solidFill>
              <a:latin typeface="Arial" panose="020B0604020202020204"/>
              <a:ea typeface="宋体" panose="02010600030101010101" pitchFamily="2" charset="-122"/>
            </a:endParaRPr>
          </a:p>
          <a:p>
            <a:pPr>
              <a:lnSpc>
                <a:spcPct val="100000"/>
              </a:lnSpc>
            </a:pPr>
            <a:r>
              <a:rPr lang="zh-CN" sz="2000" b="0" strike="noStrike" spc="-1">
                <a:solidFill>
                  <a:schemeClr val="tx1"/>
                </a:solidFill>
                <a:latin typeface="Arial" panose="020B0604020202020204"/>
                <a:ea typeface="宋体" panose="02010600030101010101" pitchFamily="2" charset="-122"/>
              </a:rPr>
              <a:t>    </a:t>
            </a:r>
            <a:endParaRPr lang="zh-CN" sz="2000" b="0" strike="noStrike" spc="-1">
              <a:solidFill>
                <a:schemeClr val="tx1"/>
              </a:solidFill>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6"/>
          <p:cNvSpPr/>
          <p:nvPr/>
        </p:nvSpPr>
        <p:spPr>
          <a:xfrm>
            <a:off x="904875" y="1074420"/>
            <a:ext cx="10728325" cy="48507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pc="-1">
                <a:latin typeface="Arial" panose="020B0604020202020204"/>
                <a:ea typeface="宋体" panose="02010600030101010101" pitchFamily="2" charset="-122"/>
                <a:sym typeface="+mn-ea"/>
              </a:rPr>
              <a:t># </a:t>
            </a:r>
            <a:r>
              <a:rPr lang="zh-CN" altLang="en-US" spc="-1">
                <a:latin typeface="Arial" panose="020B0604020202020204"/>
                <a:ea typeface="宋体" panose="02010600030101010101" pitchFamily="2" charset="-122"/>
                <a:sym typeface="+mn-ea"/>
              </a:rPr>
              <a:t>密码</a:t>
            </a:r>
            <a:endParaRPr lang="zh-CN" spc="-1">
              <a:latin typeface="Arial" panose="020B0604020202020204"/>
              <a:ea typeface="宋体" panose="02010600030101010101" pitchFamily="2" charset="-122"/>
              <a:sym typeface="+mn-ea"/>
            </a:endParaRPr>
          </a:p>
          <a:p>
            <a:pPr>
              <a:lnSpc>
                <a:spcPct val="100000"/>
              </a:lnSpc>
            </a:pPr>
            <a:r>
              <a:rPr lang="zh-CN" spc="-1">
                <a:latin typeface="Arial" panose="020B0604020202020204"/>
                <a:ea typeface="宋体" panose="02010600030101010101" pitchFamily="2" charset="-122"/>
                <a:sym typeface="+mn-ea"/>
              </a:rPr>
              <a:t>def passwordObj(self):</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try:</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 获取登录页面的用户名输入框页面对象，并返回给调用者</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elementObj = getElement(self.driver, "xpath", '//input[@name = "password"]')</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return elementObj</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except Exception as e:</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raise e</a:t>
            </a:r>
            <a:endParaRPr lang="zh-CN" b="0" strike="noStrike" spc="-1">
              <a:solidFill>
                <a:schemeClr val="tx1"/>
              </a:solidFill>
              <a:latin typeface="Arial" panose="020B0604020202020204"/>
              <a:ea typeface="宋体" panose="02010600030101010101" pitchFamily="2" charset="-122"/>
            </a:endParaRPr>
          </a:p>
          <a:p>
            <a:pPr>
              <a:lnSpc>
                <a:spcPct val="100000"/>
              </a:lnSpc>
            </a:pP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def loginButton(self):</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try:</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 获取登录页面的用户名输入框页面对象，并返回给调用者</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elementObj = getElement(self.driver, "xpath", "//*[@class='login-btn']")</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return elementObj</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except Exception as e:</a:t>
            </a:r>
            <a:endParaRPr lang="zh-CN" b="0" strike="noStrike" spc="-1">
              <a:solidFill>
                <a:schemeClr val="tx1"/>
              </a:solidFill>
              <a:latin typeface="Arial" panose="020B0604020202020204"/>
              <a:ea typeface="宋体" panose="02010600030101010101" pitchFamily="2" charset="-122"/>
            </a:endParaRPr>
          </a:p>
          <a:p>
            <a:pPr>
              <a:lnSpc>
                <a:spcPct val="100000"/>
              </a:lnSpc>
            </a:pPr>
            <a:r>
              <a:rPr lang="zh-CN" spc="-1">
                <a:latin typeface="Arial" panose="020B0604020202020204"/>
                <a:ea typeface="宋体" panose="02010600030101010101" pitchFamily="2" charset="-122"/>
                <a:sym typeface="+mn-ea"/>
              </a:rPr>
              <a:t>            raise e</a:t>
            </a:r>
            <a:endParaRPr lang="en-US" sz="1800" b="0" strike="noStrike" spc="-1">
              <a:solidFill>
                <a:srgbClr val="000000"/>
              </a:solidFill>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7"/>
          <p:cNvSpPr/>
          <p:nvPr/>
        </p:nvSpPr>
        <p:spPr>
          <a:xfrm>
            <a:off x="1182370" y="889000"/>
            <a:ext cx="9921240" cy="5284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b="0" strike="noStrike" spc="-1">
                <a:latin typeface="Arial" panose="020B0604020202020204"/>
                <a:ea typeface="宋体" panose="02010600030101010101" pitchFamily="2" charset="-122"/>
              </a:rPr>
              <a:t>/*</a:t>
            </a:r>
            <a:r>
              <a:rPr lang="zh-CN" altLang="en-US" b="0" strike="noStrike" spc="-1">
                <a:latin typeface="Arial" panose="020B0604020202020204"/>
                <a:ea typeface="宋体" panose="02010600030101010101" pitchFamily="2" charset="-122"/>
              </a:rPr>
              <a:t>用于编写具体的测试操作代码</a:t>
            </a:r>
            <a:r>
              <a:rPr lang="en-US" altLang="zh-CN" b="0" strike="noStrike" spc="-1">
                <a:latin typeface="Arial" panose="020B0604020202020204"/>
                <a:ea typeface="宋体" panose="02010600030101010101" pitchFamily="2" charset="-122"/>
              </a:rPr>
              <a:t>*/</a:t>
            </a:r>
            <a:endParaRPr lang="zh-CN" altLang="en-US" b="0" strike="noStrike" spc="-1">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from selenium import webdriver</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from pageObject.LoginPage import LoginPage</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import time</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def testErpLogin():</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try:</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 启动谷歌浏览器</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 = webdriver.Chrome(executable_path="E:\\Python36\\chromedriver")</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 访问erp首页</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driver.get("https://qa1-erp.jfz.com")</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driver.implicitly_wait(30)</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driver.maximize_window()</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loginPage = LoginPage(driver)</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 输入登录用户名</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loginPage.userNameObj().send_keys("defang1")</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b="0" strike="noStrike" spc="-1">
                <a:solidFill>
                  <a:schemeClr val="tx1"/>
                </a:solidFill>
                <a:latin typeface="Arial" panose="020B0604020202020204"/>
                <a:ea typeface="宋体" panose="02010600030101010101" pitchFamily="2" charset="-122"/>
              </a:rPr>
              <a:t>       </a:t>
            </a:r>
            <a:endParaRPr lang="zh-CN" altLang="en-US" b="0" strike="noStrike" spc="-1">
              <a:solidFill>
                <a:schemeClr val="tx1"/>
              </a:solidFill>
              <a:latin typeface="Arial" panose="020B0604020202020204"/>
              <a:ea typeface="宋体" panose="02010600030101010101" pitchFamily="2" charset="-122"/>
            </a:endParaRPr>
          </a:p>
        </p:txBody>
      </p:sp>
      <p:sp>
        <p:nvSpPr>
          <p:cNvPr id="126" name="CustomShape 1"/>
          <p:cNvSpPr/>
          <p:nvPr/>
        </p:nvSpPr>
        <p:spPr>
          <a:xfrm>
            <a:off x="774700" y="204470"/>
            <a:ext cx="7337425" cy="5168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2000" b="0" strike="noStrike" spc="-1">
                <a:latin typeface="微软雅黑" panose="020B0503020204020204" charset="-122"/>
                <a:ea typeface="微软雅黑" panose="020B0503020204020204" charset="-122"/>
              </a:rPr>
              <a:t>4</a:t>
            </a:r>
            <a:r>
              <a:rPr lang="zh-CN" altLang="en-US" sz="2000" b="0" strike="noStrike" spc="-1">
                <a:latin typeface="微软雅黑" panose="020B0503020204020204" charset="-122"/>
                <a:ea typeface="微软雅黑" panose="020B0503020204020204" charset="-122"/>
              </a:rPr>
              <a:t>、</a:t>
            </a:r>
            <a:r>
              <a:rPr sz="2000" spc="-1">
                <a:solidFill>
                  <a:srgbClr val="000000"/>
                </a:solidFill>
                <a:latin typeface="Arial" panose="020B0604020202020204"/>
                <a:ea typeface="宋体" panose="02010600030101010101" pitchFamily="2" charset="-122"/>
                <a:sym typeface="+mn-ea"/>
              </a:rPr>
              <a:t>在testScripts包中新建一个名叫TestErpApprovalflow.py</a:t>
            </a:r>
            <a:r>
              <a:rPr lang="zh-CN" sz="2000" spc="-1">
                <a:solidFill>
                  <a:srgbClr val="000000"/>
                </a:solidFill>
                <a:latin typeface="Arial" panose="020B0604020202020204"/>
                <a:ea typeface="宋体" panose="02010600030101010101" pitchFamily="2" charset="-122"/>
                <a:sym typeface="+mn-ea"/>
              </a:rPr>
              <a:t>文件</a:t>
            </a:r>
            <a:endParaRPr lang="zh-CN" sz="2000" spc="-1">
              <a:solidFill>
                <a:srgbClr val="000000"/>
              </a:solidFill>
              <a:latin typeface="Arial" panose="020B0604020202020204"/>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5"/>
          <p:cNvSpPr/>
          <p:nvPr/>
        </p:nvSpPr>
        <p:spPr>
          <a:xfrm>
            <a:off x="734695" y="814705"/>
            <a:ext cx="10480675" cy="5298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pc="-1">
                <a:latin typeface="Arial" panose="020B0604020202020204"/>
                <a:ea typeface="宋体" panose="02010600030101010101" pitchFamily="2" charset="-122"/>
                <a:sym typeface="+mn-ea"/>
              </a:rPr>
              <a:t> # 输入登录密码</a:t>
            </a:r>
            <a:endParaRPr lang="zh-CN" altLang="en-US" b="0" strike="noStrike" spc="-1">
              <a:solidFill>
                <a:schemeClr val="tx1"/>
              </a:solidFill>
              <a:latin typeface="Arial" panose="020B0604020202020204"/>
              <a:ea typeface="宋体" panose="02010600030101010101" pitchFamily="2" charset="-122"/>
            </a:endParaRPr>
          </a:p>
          <a:p>
            <a:pPr>
              <a:lnSpc>
                <a:spcPct val="100000"/>
              </a:lnSpc>
            </a:pPr>
            <a:r>
              <a:rPr lang="zh-CN" altLang="en-US" spc="-1">
                <a:latin typeface="Arial" panose="020B0604020202020204"/>
                <a:ea typeface="宋体" panose="02010600030101010101" pitchFamily="2" charset="-122"/>
                <a:sym typeface="+mn-ea"/>
              </a:rPr>
              <a:t>        loginPage.passwordObj().send_keys("123")</a:t>
            </a:r>
            <a:endParaRPr lang="zh-CN" altLang="en-US" spc="-1">
              <a:latin typeface="Arial" panose="020B0604020202020204"/>
              <a:ea typeface="宋体" panose="02010600030101010101" pitchFamily="2" charset="-122"/>
              <a:sym typeface="+mn-ea"/>
            </a:endParaRPr>
          </a:p>
          <a:p>
            <a:pPr>
              <a:lnSpc>
                <a:spcPct val="100000"/>
              </a:lnSpc>
            </a:pPr>
            <a:endParaRPr lang="zh-CN" altLang="en-US" spc="-1">
              <a:latin typeface="Arial" panose="020B0604020202020204"/>
              <a:ea typeface="宋体" panose="02010600030101010101" pitchFamily="2" charset="-122"/>
              <a:sym typeface="+mn-ea"/>
            </a:endParaRPr>
          </a:p>
          <a:p>
            <a:pPr>
              <a:lnSpc>
                <a:spcPct val="100000"/>
              </a:lnSpc>
            </a:pPr>
            <a:r>
              <a:rPr lang="en-US" sz="1800" b="0" strike="noStrike" spc="-1">
                <a:solidFill>
                  <a:srgbClr val="767171"/>
                </a:solidFill>
                <a:latin typeface="Arial" panose="020B0604020202020204"/>
                <a:ea typeface="苹方-简"/>
              </a:rPr>
              <a:t># 点击登录按钮</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loginPage.loginButton().click()</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time.sleep(5)</a:t>
            </a:r>
            <a:endParaRPr lang="en-US" sz="1800" b="0" strike="noStrike" spc="-1">
              <a:solidFill>
                <a:srgbClr val="767171"/>
              </a:solidFill>
              <a:latin typeface="Arial" panose="020B0604020202020204"/>
              <a:ea typeface="苹方-简"/>
            </a:endParaRPr>
          </a:p>
          <a:p>
            <a:pPr>
              <a:lnSpc>
                <a:spcPct val="100000"/>
              </a:lnSpc>
            </a:pP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assert "德芳理财" in driver.page_source</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except Exception as e:</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raise e</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finally:</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 退出浏览器</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driver.quit()</a:t>
            </a:r>
            <a:endParaRPr lang="en-US" sz="1800" b="0" strike="noStrike" spc="-1">
              <a:solidFill>
                <a:srgbClr val="767171"/>
              </a:solidFill>
              <a:latin typeface="Arial" panose="020B0604020202020204"/>
              <a:ea typeface="苹方-简"/>
            </a:endParaRPr>
          </a:p>
          <a:p>
            <a:pPr>
              <a:lnSpc>
                <a:spcPct val="100000"/>
              </a:lnSpc>
            </a:pP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if __name__ == '__main__':</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 </a:t>
            </a:r>
            <a:r>
              <a:rPr lang="zh-CN" altLang="en-US" sz="1800" b="0" strike="noStrike" spc="-1">
                <a:solidFill>
                  <a:srgbClr val="767171"/>
                </a:solidFill>
                <a:latin typeface="Arial" panose="020B0604020202020204"/>
                <a:ea typeface="宋体" panose="02010600030101010101" pitchFamily="2" charset="-122"/>
              </a:rPr>
              <a:t>进行单元测试</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testErpLogin()</a:t>
            </a:r>
            <a:endParaRPr lang="en-US" sz="1800" b="0" strike="noStrike" spc="-1">
              <a:solidFill>
                <a:srgbClr val="767171"/>
              </a:solidFill>
              <a:latin typeface="Arial" panose="020B0604020202020204"/>
              <a:ea typeface="苹方-简"/>
            </a:endParaRPr>
          </a:p>
          <a:p>
            <a:pPr>
              <a:lnSpc>
                <a:spcPct val="100000"/>
              </a:lnSpc>
            </a:pPr>
            <a:r>
              <a:rPr lang="en-US" sz="1800" b="0" strike="noStrike" spc="-1">
                <a:solidFill>
                  <a:srgbClr val="767171"/>
                </a:solidFill>
                <a:latin typeface="Arial" panose="020B0604020202020204"/>
                <a:ea typeface="苹方-简"/>
              </a:rPr>
              <a:t>    print("登录erp成功")</a:t>
            </a:r>
            <a:endParaRPr lang="en-US" sz="1800" b="0" strike="noStrike" spc="-1">
              <a:solidFill>
                <a:srgbClr val="767171"/>
              </a:solidFill>
              <a:latin typeface="Arial" panose="020B0604020202020204"/>
              <a:ea typeface="苹方-简"/>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3"/>
          <p:cNvSpPr/>
          <p:nvPr/>
        </p:nvSpPr>
        <p:spPr>
          <a:xfrm>
            <a:off x="741680" y="548640"/>
            <a:ext cx="10434320" cy="55632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5、在appModules包中新建一个名叫LoginAction.py文件</a:t>
            </a:r>
            <a:endParaRPr lang="zh-CN" altLang="en-US" sz="1800" b="0" strike="noStrike" spc="-1">
              <a:solidFill>
                <a:srgbClr val="767171"/>
              </a:solidFill>
              <a:latin typeface="Arial" panose="020B0604020202020204"/>
              <a:ea typeface="宋体" panose="02010600030101010101" pitchFamily="2" charset="-122"/>
            </a:endParaRPr>
          </a:p>
          <a:p>
            <a:pPr indent="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实现登录模块的封装方法</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import time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from selenium import webdriver</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from pageObject.LoginPage import LoginPage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class LoginAction(object):</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def __init__(self):</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print("登录....")</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@staticmethod</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def login(driver, username, password):</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try:</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 = LoginPage(driver)</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 输入登录用户名</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login.userNameObj().send_keys(username)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 输入登录密码</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login.passwordObj().send_keys(password)</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 点击登录按钮</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login.loginButton().click()</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except Exception as e:</a:t>
            </a:r>
            <a:endParaRPr lang="zh-CN" altLang="en-US" sz="1800" b="0" strike="noStrike" spc="-1">
              <a:solidFill>
                <a:srgbClr val="767171"/>
              </a:solidFill>
              <a:latin typeface="Arial" panose="020B0604020202020204"/>
              <a:ea typeface="宋体" panose="02010600030101010101" pitchFamily="2" charset="-122"/>
            </a:endParaRPr>
          </a:p>
          <a:p>
            <a:pPr marL="342900" indent="-342900">
              <a:lnSpc>
                <a:spcPct val="100000"/>
              </a:lnSpc>
              <a:buFont typeface="+mj-lt"/>
              <a:buNone/>
            </a:pPr>
            <a:r>
              <a:rPr lang="zh-CN" altLang="en-US" sz="1800" b="0" strike="noStrike" spc="-1">
                <a:solidFill>
                  <a:srgbClr val="767171"/>
                </a:solidFill>
                <a:latin typeface="Arial" panose="020B0604020202020204"/>
                <a:ea typeface="宋体" panose="02010600030101010101" pitchFamily="2" charset="-122"/>
              </a:rPr>
              <a:t>            raise e</a:t>
            </a:r>
            <a:endParaRPr lang="zh-CN" altLang="en-US" sz="1800" b="0" strike="noStrike" spc="-1">
              <a:solidFill>
                <a:srgbClr val="767171"/>
              </a:solidFill>
              <a:latin typeface="Arial" panose="020B0604020202020204"/>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7166</Words>
  <Application>WPS 演示</Application>
  <PresentationFormat/>
  <Paragraphs>285</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20</vt:i4>
      </vt:variant>
    </vt:vector>
  </HeadingPairs>
  <TitlesOfParts>
    <vt:vector size="37" baseType="lpstr">
      <vt:lpstr>Arial</vt:lpstr>
      <vt:lpstr>宋体</vt:lpstr>
      <vt:lpstr>Wingdings</vt:lpstr>
      <vt:lpstr>Arial</vt:lpstr>
      <vt:lpstr>Symbol</vt:lpstr>
      <vt:lpstr>苹方-简 中黑体</vt:lpstr>
      <vt:lpstr>微软雅黑</vt:lpstr>
      <vt:lpstr>苹方-简</vt:lpstr>
      <vt:lpstr>黑体</vt:lpstr>
      <vt:lpstr>Arial Unicode MS</vt:lpstr>
      <vt:lpstr>Calibri</vt:lpstr>
      <vt:lpstr>PingFang SC Light</vt:lpstr>
      <vt:lpstr>DejaVu Sans</vt:lpstr>
      <vt:lpstr>Segoe Print</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JFZ</dc:creator>
  <cp:lastModifiedBy>Administrator</cp:lastModifiedBy>
  <cp:revision>793</cp:revision>
  <dcterms:created xsi:type="dcterms:W3CDTF">2014-06-02T19:15:00Z</dcterms:created>
  <dcterms:modified xsi:type="dcterms:W3CDTF">2018-08-09T11:57:13Z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Company">
    <vt:lpwstr>linkplus,co.ltd</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2052-10.1.0.7469</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宽屏</vt:lpwstr>
  </property>
  <property fmtid="{D5CDD505-2E9C-101B-9397-08002B2CF9AE}" pid="11" name="ScaleCrop">
    <vt:bool>false</vt:bool>
  </property>
  <property fmtid="{D5CDD505-2E9C-101B-9397-08002B2CF9AE}" pid="12" name="ShareDoc">
    <vt:bool>false</vt:bool>
  </property>
  <property fmtid="{D5CDD505-2E9C-101B-9397-08002B2CF9AE}" pid="13" name="Slides">
    <vt:i4>15</vt:i4>
  </property>
</Properties>
</file>