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2" r:id="rId3"/>
    <p:sldId id="295" r:id="rId4"/>
    <p:sldId id="319" r:id="rId6"/>
    <p:sldId id="322" r:id="rId7"/>
    <p:sldId id="320" r:id="rId8"/>
    <p:sldId id="321" r:id="rId9"/>
    <p:sldId id="271" r:id="rId10"/>
    <p:sldId id="349" r:id="rId11"/>
    <p:sldId id="350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24" r:id="rId26"/>
    <p:sldId id="270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9D"/>
    <a:srgbClr val="0F00B3"/>
    <a:srgbClr val="2648C8"/>
    <a:srgbClr val="252383"/>
    <a:srgbClr val="35C2FF"/>
    <a:srgbClr val="7957FF"/>
    <a:srgbClr val="2847FF"/>
    <a:srgbClr val="5747FF"/>
    <a:srgbClr val="29E48E"/>
    <a:srgbClr val="1C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234" autoAdjust="0"/>
  </p:normalViewPr>
  <p:slideViewPr>
    <p:cSldViewPr snapToGrid="0" showGuides="1">
      <p:cViewPr varScale="1">
        <p:scale>
          <a:sx n="100" d="100"/>
          <a:sy n="100" d="100"/>
        </p:scale>
        <p:origin x="-984" y="-102"/>
      </p:cViewPr>
      <p:guideLst>
        <p:guide orient="horz" pos="942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432" y="-112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
第二级
第三级
第四级
第五级</a:t>
            </a:r>
            <a:endParaRPr lang="zh-CN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B234878-0408-4E98-8A88-E832B5FC4CDE}" type="datetimeFigureOut">
              <a:rPr lang="zh-CN" altLang="en-US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4D5729B6-3B80-4A0E-B3E9-C88D625DD6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2352-B56B-4221-B6C5-F7E6B7E60A1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12B6-2469-46D7-B5B4-C429B1FA6341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B6895-E22E-4E07-AF0B-DC19982313F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E344-CE9F-485B-A19D-031411130877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34A52-B113-43AB-BC4A-A519C3F044E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00CF7-C6CB-4D68-ABD2-B08DED10787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A2B33-4AA6-4C68-A9D6-2357B865F984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468A-0303-4DDC-8A25-9367EC19514F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E49B4-E36B-4572-BEA3-585024B05A1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829F-3250-46FA-9C2F-011291951FD6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2666-0221-4C3A-9724-3D133A10FDF6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3E98-E5A7-444D-8670-BA56D4C4C24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47F5-490F-4F20-AD65-700A5D7D28C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9E53-7C07-4FCD-B704-578B35DB01EE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D671-E0AC-4183-8A13-2DE13A398CD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B754-518D-45A2-A93D-D68FAD97570C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7EE1-867B-40B6-ABB1-36BD2E6CE607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7E51-6CAF-4BD8-A825-D9A99D57BB3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F38A-15DB-4ED2-8956-AB58A66F83A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9D23-9BB4-43D8-A8AC-D97FBD10492D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28CC-5C34-4370-A20B-22C7EABA634A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13E3-5B32-4690-963B-B1A25A0BEC4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pitchFamily="34" charset="0"/>
              </a:rPr>
              <a:t>单击此处编辑母版标题样式</a:t>
            </a:r>
            <a:endParaRPr lang="zh-CN">
              <a:sym typeface="Calibri Light" panose="020F0302020204030204" pitchFamily="34" charset="0"/>
            </a:endParaRP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  <a:endParaRPr lang="zh-CN">
              <a:sym typeface="Calibri" panose="020F0502020204030204" pitchFamily="34" charset="0"/>
            </a:endParaRP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  <a:endParaRPr lang="zh-CN">
              <a:sym typeface="Calibri" panose="020F0502020204030204" pitchFamily="34" charset="0"/>
            </a:endParaRP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  <a:endParaRPr lang="zh-CN">
              <a:sym typeface="Calibri" panose="020F0502020204030204" pitchFamily="34" charset="0"/>
            </a:endParaRP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  <a:endParaRPr lang="zh-CN">
              <a:sym typeface="Calibri" panose="020F0502020204030204" pitchFamily="34" charset="0"/>
            </a:endParaRP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  <a:endParaRPr lang="zh-CN">
              <a:sym typeface="Calibri" panose="020F0502020204030204" pitchFamily="34" charset="0"/>
            </a:endParaRPr>
          </a:p>
        </p:txBody>
      </p:sp>
      <p:sp>
        <p:nvSpPr>
          <p:cNvPr id="410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DC7D91-1DFF-4C32-851E-D583971B44E3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0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BBA691-E721-4E3D-B881-379F00C5AE8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图片 2" descr="封面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24735" y="1273810"/>
            <a:ext cx="67716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dirty="0">
                <a:solidFill>
                  <a:schemeClr val="bg1"/>
                </a:solidFill>
                <a:latin typeface="苹方-简 中黑体"/>
              </a:rPr>
              <a:t>selenium简介及</a:t>
            </a:r>
            <a:r>
              <a:rPr kumimoji="1" sz="4400" dirty="0">
                <a:solidFill>
                  <a:schemeClr val="bg1"/>
                </a:solidFill>
                <a:latin typeface="苹方-简 中黑体"/>
                <a:sym typeface="+mn-ea"/>
              </a:rPr>
              <a:t>HTML/XML/XPath基础</a:t>
            </a:r>
            <a:endParaRPr kumimoji="1" sz="4400" dirty="0">
              <a:solidFill>
                <a:schemeClr val="bg1"/>
              </a:solidFill>
              <a:latin typeface="苹方-简 中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723" y="3017601"/>
            <a:ext cx="19742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ea typeface="苹方-简 中黑体"/>
              </a:rPr>
              <a:t>讲师：芳姐</a:t>
            </a:r>
            <a:endParaRPr kumimoji="1" lang="zh-CN" altLang="en-US" sz="2000" dirty="0">
              <a:solidFill>
                <a:schemeClr val="bg1"/>
              </a:solidFill>
              <a:ea typeface="苹方-简 中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4026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1.4.2  XML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（3） 接下来4行描述根的4个子元素（收件人、发 件 人、主题、具体 内容）。     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（4）&lt;/ 小 纸条&gt; 定义 根 元素 的 结尾。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上例中的标签没有在任何XML标准中定义过（例如根元素&lt; 小 纸条&gt;、子元素&lt;收件人&gt;和&lt; 发 件 人&gt;）。 XML 允许 开发 人员 定义 自己的 标签 和 自己的 文档 结构。 当然， XML 并不是 讲解 的 重点， 大家 了解 一下 即可。 之所以介绍XML， 是因为要使用XML中的 XPath 技术， 下面 将 详细 进行 介绍。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1.4.3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XPath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进行元素定位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在Selenium中，定位HTML元素经常用到XPath表达式，下面将进行详细的介绍。XPath是在XML文档中查找信息的一种语言，可用来在XML文档中对元素和属性进行导航。XPath是W3CXSLT标准的主要元素，并且XQuery和Xpointer都构建于XPath表达之上。因此，对XPath的理解是很多高级XML应用的基础。XPath使用路径表达式来选取XML文档中的节点或者节点集。这些路径表达式和常规的计算机文件系统中看到的表达式非常相似。虽然XPath用于查找XML的节点，但由于HTML和XML结构类似，所以XPath也经常用于查找HTML文档中的节点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为了使读者更好地了解XPath表达式是什么，这里直接用实例进行说明，列举一些最常用的XPath语法。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536575" y="909955"/>
            <a:ext cx="110261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实例1-1基本的XPath语法类似于在一个文件系统中定位文件，如果路径以斜线“/”开始，那么该路径就表示到一个元素的绝对路径，如表1-1至表1-3所示。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 以 斜线 开始 的 路径 实例（ 一）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/html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目标：选择根元素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5" y="2658745"/>
            <a:ext cx="639064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33602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 1-2 以 斜线 开始 的 路径 实例（ 二）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html/body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136775"/>
            <a:ext cx="6838315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 1-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以 斜线 开始 的 路径 实例（ 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表达式：html/body/div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921510"/>
            <a:ext cx="6800215" cy="266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31570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实例1-2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如果路径以双斜线//开始，则表示选择文档中所有满足双斜线“//”之后规则的元素（无论层级关系），如表1-4和表1-5所示。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表1-4以双斜线开始的路径实例（一）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表达式：</a:t>
            </a:r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//body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目标：选择所有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2887345"/>
            <a:ext cx="713359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 1-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以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斜线 开始 的 路径 实例（ 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/body/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目标：选择所有父元素是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1702435"/>
            <a:ext cx="8180705" cy="308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实例1-3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星号*表示选择所有由星号之前的路径所定位的元素，如表1-6所示。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表1-6以星号开始的路径实例（一）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表达式：//*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目标：选择所有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2283460"/>
            <a:ext cx="11362055" cy="345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实例1-4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方括号中的表达式可以进一步地限定元素，其中数字表示元素在选择集中的位置，而last()函数则表示选择集中的最后一个元素，如表1-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表1-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使用方括号限定元素实例（一）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表达式：html/body/div[1]/div/div/div[2]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" y="2460625"/>
            <a:ext cx="9209405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1-5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可以通过前缀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来指定属性，如表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指定属性实例（一）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表达式：//*[@id='btnSearch']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btnSearch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2379345"/>
            <a:ext cx="9504680" cy="301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指定属性实例（二）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表达式：//*[@class='submit_wrap']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submit_wrap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1682750"/>
            <a:ext cx="9828530" cy="3009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0035"/>
            <a:ext cx="12192000" cy="6858000"/>
          </a:xfrm>
          <a:prstGeom prst="rect">
            <a:avLst/>
          </a:prstGeom>
        </p:spPr>
      </p:pic>
      <p:sp>
        <p:nvSpPr>
          <p:cNvPr id="2" name="文本框 10"/>
          <p:cNvSpPr txBox="1"/>
          <p:nvPr/>
        </p:nvSpPr>
        <p:spPr>
          <a:xfrm>
            <a:off x="965200" y="1339215"/>
            <a:ext cx="109321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718185" y="1844675"/>
            <a:ext cx="10932160" cy="2640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 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是一 系列 基于 Web 的 自动化 测试 工具。 它 提供 了 一系列 测试 函数， 用于 支持 Web 自动化 测试。 这些 函数 非常 灵活， 它们 能够 通过 多种 方式 定位 界面 元素， 并 可以 将 预期 结果 与 系统 实际 表现 进行 比较。 作为 一 款 强大 的 测试 工具， Selenium 具有 以下 几个 特性。 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 可 对 多 浏览器 进行 测试， 如 IE、 Firefox、 Safari、 Chrome、 Android 手机 浏览器 等。 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 支持 多种 语言， 例如 Java、 C#、 Python、 Ruby、 PHP 等。 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 跨 平台， 例如 Windows、 Lunix、 iOS、 Android 等。 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 开源 免费。 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 举个 例子 来 说明 Selenium 的 使用，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3924300"/>
            <a:ext cx="10981055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 1-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以 斜线 开始 的 路径 实例（ 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表达式：//*[@name='username']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'username'的元素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628140"/>
            <a:ext cx="10514330" cy="277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1-6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@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属性值加方括号指定具体值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表达式：//*[@id='subscribe-form']/div[1]/div[2]/input[@name='applyFeePer']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目标：选择属性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subscribe-form，在第一个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的第二个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位置输入属性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值为'applyFeePer'的输入框信息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866900"/>
            <a:ext cx="11562080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1-7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文本信息中的名称为指定元素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表达式：//*[text()='明细']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目标：文本信息中的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2045970"/>
            <a:ext cx="849503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8277" y="1050053"/>
            <a:ext cx="39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  </a:t>
            </a:r>
            <a:endParaRPr lang="zh-CN" altLang="en-US" dirty="0"/>
          </a:p>
        </p:txBody>
      </p:sp>
      <p:sp>
        <p:nvSpPr>
          <p:cNvPr id="5" name="文本框 9"/>
          <p:cNvSpPr txBox="1"/>
          <p:nvPr/>
        </p:nvSpPr>
        <p:spPr>
          <a:xfrm>
            <a:off x="514985" y="1244600"/>
            <a:ext cx="104959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作业</a:t>
            </a:r>
            <a:endParaRPr lang="zh-CN" altLang="en-US" sz="6000" b="1" dirty="0" smtClean="0"/>
          </a:p>
          <a:p>
            <a:pPr algn="l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、安装好</a:t>
            </a:r>
            <a:r>
              <a:rPr lang="en-US" altLang="zh-CN" sz="2000" b="1" dirty="0" smtClean="0"/>
              <a:t>firebug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firepath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http://note.youdao.com/noteshare?id=0fb8ca5284574904e517dcbb8d85e475&amp;sub=BF49F57D13324419896A903FE5FA16DF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、熟悉</a:t>
            </a:r>
            <a:r>
              <a:rPr lang="en-US" altLang="zh-CN" sz="2000" b="1" dirty="0" smtClean="0"/>
              <a:t>HTML</a:t>
            </a:r>
            <a:r>
              <a:rPr lang="zh-CN" altLang="en-US" sz="2000" b="1" dirty="0" smtClean="0"/>
              <a:t>相关知识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、配置好</a:t>
            </a:r>
            <a:r>
              <a:rPr lang="en-US" altLang="zh-CN" sz="2000" b="1" dirty="0" smtClean="0"/>
              <a:t>maven+selenium</a:t>
            </a:r>
            <a:r>
              <a:rPr lang="zh-CN" altLang="en-US" sz="2000" b="1" dirty="0" smtClean="0"/>
              <a:t>环境</a:t>
            </a:r>
            <a:endParaRPr lang="zh-CN" altLang="en-US" sz="2000" b="1" dirty="0" smtClean="0"/>
          </a:p>
          <a:p>
            <a:pPr algn="l"/>
            <a:r>
              <a:rPr lang="zh-CN" altLang="en-US" sz="2000" b="1" dirty="0" smtClean="0"/>
              <a:t>http://note.youdao.com/noteshare?id=c44fa7d8a99e3ba9e2b24148f9f00a32&amp;sub=5CB97C73328C404D8E4B17409DB20938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4</a:t>
            </a:r>
            <a:r>
              <a:rPr lang="zh-CN" altLang="zh-CN" sz="2000" b="1" dirty="0" smtClean="0"/>
              <a:t>、配置好</a:t>
            </a:r>
            <a:r>
              <a:rPr lang="en-US" altLang="zh-CN" sz="2000" b="1" dirty="0" smtClean="0"/>
              <a:t>Python+selenium</a:t>
            </a:r>
            <a:r>
              <a:rPr lang="zh-CN" altLang="en-US" sz="2000" b="1" dirty="0" smtClean="0"/>
              <a:t>开发环境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8697" y="2078759"/>
            <a:ext cx="31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苹方-简 中黑体"/>
              </a:rPr>
              <a:t>Thanks!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ea typeface="苹方-简 中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0721" y="3327335"/>
            <a:ext cx="5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0" dirty="0" smtClean="0">
                <a:solidFill>
                  <a:schemeClr val="bg2">
                    <a:lumMod val="50000"/>
                  </a:schemeClr>
                </a:solidFill>
                <a:latin typeface="PingFang SC Light"/>
                <a:ea typeface="苹方-简"/>
                <a:cs typeface="PingFang SC Light"/>
              </a:rPr>
              <a:t>科技提升投资品质</a:t>
            </a:r>
            <a:endParaRPr kumimoji="1" lang="zh-CN" altLang="en-US" sz="2400" spc="3000" dirty="0">
              <a:solidFill>
                <a:schemeClr val="bg2">
                  <a:lumMod val="50000"/>
                </a:schemeClr>
              </a:solidFill>
              <a:latin typeface="PingFang SC Light"/>
              <a:ea typeface="苹方-简"/>
              <a:cs typeface="PingFang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015" y="1013460"/>
            <a:ext cx="11572240" cy="53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中比如有如上的审批流程，完全手动的话，流程如下：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）进入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登录页面https://qa1-erp.jfz.com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）输入用户名和密码，点击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）正常流程就是不同权限角色进行登录，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）点击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按钮，审批通过之后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）点击退出登录，这样重复多次才会走完一个流程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这看上去是一个简单的流程，假设在测试时，需要在不同浏览器上进行审批流的测试（如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），这样重复很多次数之后让人是不是很崩溃？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如果使用自动化工具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，只需要写少量代码，进行重复操作就可以实现了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工具组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1.2      selenium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由以下组件组成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7515" y="896620"/>
            <a:ext cx="11317605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Selenium 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：新增特性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Selenium 2（ Selenium WebDriver）： 提供 了 极佳 的 特性， 例如面向对象 API， 提供 Selenium 1 的 接口 用于 向下 兼容。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Selenium 1（ Selenium RC 或 Remote Control（ RC））： 支持 更多 的 浏览器， 支持更多的编程 语言（ 如 Java、 JavaScript、 Ruby、 PHP、 Python、 Perl 和 C#）。 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Selenium IDE（ 集成 开发 环境）： Firefox 插件， 提供图形界面来录制和回放脚本。 此插件只是用来做 原型的工具， 并不希望测试 工程师使用此工具来运行大批量 的测试脚本。 此插件需要使用第三方的JavaScript代码库才能支持循环和条件判断。 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　 Selenium -Grid 可以 在多个测试环境以并发的方式执行测试 脚本， 实现 测试脚本的并发执行， 缩短大量测试脚本的执行 时间。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941070" y="1517650"/>
          <a:ext cx="10328910" cy="244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455"/>
                <a:gridCol w="51644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beta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beta2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要求java版本 8以上的版本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系统属性webdriver.firefox.marionette被集成至marionetter服务或firefox驱动中，该版本起将忽略所有相关的Desired Capability设置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通过Mozilla的geckodriver驱动Firefox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当浏览器未指定时，Grid修复了注册时的NPE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支持Edge浏览器，该驱动有ms提供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更新了GeckOdriver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支持由Apple提供的safari驱动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去掉了</a:t>
                      </a:r>
                      <a:r>
                        <a:rPr lang="en-US" altLang="zh-CN"/>
                        <a:t>rc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" y="1071245"/>
            <a:ext cx="107410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1.3  selenium3</a:t>
            </a:r>
            <a:r>
              <a:rPr lang="zh-CN" altLang="en-US" sz="2000"/>
              <a:t>（</a:t>
            </a:r>
            <a:r>
              <a:rPr lang="en-US" altLang="zh-CN" sz="2000"/>
              <a:t>WebDriver</a:t>
            </a:r>
            <a:r>
              <a:rPr lang="zh-CN" altLang="en-US" sz="2000"/>
              <a:t>）支持的浏览器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887730" y="2019935"/>
            <a:ext cx="895921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en-US" altLang="zh-CN" sz="1800"/>
              <a:t>    </a:t>
            </a:r>
            <a:r>
              <a:rPr lang="zh-CN" altLang="en-US" sz="1800"/>
              <a:t>Google Chrome。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　 IE 9以上。 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　 Mac 操作系统 的 Safari 默认 版本 均 支持。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　 Firefox 的 大部分 版本。 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     Opera。 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　 HtmlUnit。 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　 Android 手机 操作系统 的 默认 浏览器。 </a:t>
            </a:r>
            <a:endParaRPr lang="zh-CN" altLang="en-US" sz="1800"/>
          </a:p>
          <a:p>
            <a:pPr marL="171450" indent="-171450">
              <a:buClrTx/>
              <a:buFont typeface="Wingdings" panose="05000000000000000000" charset="0"/>
              <a:buChar char="l"/>
            </a:pPr>
            <a:r>
              <a:rPr lang="zh-CN" altLang="en-US" sz="1800"/>
              <a:t>　 iOS 手机 操作系统 的 默认 浏览器。</a:t>
            </a:r>
            <a:endParaRPr lang="zh-CN" altLang="en-US" sz="18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9465" y="978535"/>
            <a:ext cx="47434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1.4  HTML/XML/XPath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4410" y="1665605"/>
            <a:ext cx="1039050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1.4 .1 HTML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Selenium 是Web测试工具， 在编写Selenium测试时， 大部分时间都要与 HTML打交道， 因此， 能读懂HTML对于使用 Selenium 测试来说至关重要。 HTML（ Hyper Text Markup Language） 指的是超文本标记语言， 它不是一种编程语言， 而是 一种标记语言， HTML包括一套标记标签， 它使用标记标签来描述网页。 Web浏览器的作用是读取HTML文档， 并以网页的形式 显示出它们， 可以说所有网页都是基于HTML的。 不过浏览器不会显示HTML标签， 而是使用标签来解释页面的内容。 例如，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的主页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4432935"/>
            <a:ext cx="9777095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748665" y="1026795"/>
            <a:ext cx="10714355" cy="584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 其实 就是 使用 的 HTML 文档， 但 由 Web 浏览器 将其 解析 成了 我们 看到 的 网页。 可以 在 网页 上 单击 鼠标 右键， 选择“ 查看 源 文件/ 查看 源 代码” 可以 查看 它的 HTML 源 码，格式一般如下：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&lt;h1&gt;我的第一个标题&lt;/h1&gt;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&lt;p&gt;我的第一个段落。&lt;/p&gt;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HTML 标记标签通常被称为 HTML 标签 (HTML tag)。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HTML 标签是由尖括号包围的关键词，比如 &lt;html&gt;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HTML 标签通常是成对出现的，比如 &lt;b&gt; 和 &lt;/b&gt;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标签对中的第一个标签是开始标签，第二个标签是结束标签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开始和结束标签也被称为开放标签和闭合标签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748665" y="1026795"/>
            <a:ext cx="1032319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各 标签 的 作用 如下。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html&gt; 为 文档的根元素， 所有的描述都在&lt;html&gt;&lt;/html&gt; 内部 进行。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 head&gt; 为 文档 的 头 信息， 头 信息 的 元素 大都 不 会在 浏览器 上 显示。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body&gt; 为 文档 的 正文， 其 信息 会 显示 到 浏览器 上。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 head&gt;&lt;/ head&gt; 中 使用 的 标签 &lt; head&gt;&lt;/ head&gt; 中 可以 使用 以下 标签： &lt; title&gt;&lt;/ title&gt; 将 文档 的 题目 放在 浏览器 标题 栏中。&lt; head&gt; 中 只有 该 标签 会 显示 到 浏览器， 其他 则 不会。 &lt; script&gt;&lt;/ script&gt; 在 该 文档 中 要 引用 的 脚本， 例如 JavaScript、 VBScript。 &lt; style&gt;&lt;/ style&gt; 在该文档中要引用的CSS样式， 以 控制 文档 的 格式。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body&gt;&lt;/ body&gt;中使用的标签在&lt; body&gt;&lt;/ body&gt;中可使用的标签分为文本标签、 链接、格式化标签、 图像标签、表格标签、框架标签以及表单标签。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学习资料：https://www.w3cschool.cn/html/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06311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1.4.2  XML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XML（ eXtensible Markup Language） 指可扩展标记语言， 与HTML类似， 但它的 设计宗旨是传输数据， 而非显示数据。 由于XML标签没有预定义（ 与HTML不同， HTML 中 所有 的 标签 都是 预定 义 好的）， 需要 自定义 标签。 为了 说明 什么 是 XML， 先 举 一个 简单 的 例子， 如 下 所示。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程序 清单 1- 1 XML 示例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&lt;? xml version=" 1. 0" encoding=" utf- 8"?&gt;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小 纸条&gt;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&lt; 收件人&gt; 贾 伯 斯&lt;/ 收件人&gt;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&lt; 发 件 人&gt; 比尔&lt;/ 发 件 人&gt;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　&lt; 主题&gt; 问候&lt;/ 主题&gt;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　&lt; 具体 内容&gt; 嗨， 过 些 年 去找 你。&lt;/ 具体 内容&gt; &lt;/ 小 纸条&gt;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 清单 1- 1 中 XML 代码 的 含义 如下。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（1）&lt;? xml version=" 1. 0" encoding=" utf- 8"?&gt; 是 XML 声明， 它 定义 XML 的 版本（ 1. 0 版） 和 所 使用 的 编码（ utf- 8 字符 集）。 不管 是什么 XML， 这 一行 是 必须 有的， 当然， 具体 的 version 和 encoding 可以 与 本例 不同。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（2）&lt; 小 纸条&gt; 描述 文档 的 根 元素， 根 元素 至多 只能 拥有 1 个。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70_Office 主题">
  <a:themeElements>
    <a:clrScheme name="36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36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FF7200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E767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5514</Words>
  <Application>WPS 演示</Application>
  <PresentationFormat>自定义</PresentationFormat>
  <Paragraphs>372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苹方-简 中黑体</vt:lpstr>
      <vt:lpstr>微软雅黑</vt:lpstr>
      <vt:lpstr>Wingdings</vt:lpstr>
      <vt:lpstr>黑体</vt:lpstr>
      <vt:lpstr>Arial Unicode MS</vt:lpstr>
      <vt:lpstr>PingFang SC Light</vt:lpstr>
      <vt:lpstr>苹方-简</vt:lpstr>
      <vt:lpstr>Segoe Print</vt:lpstr>
      <vt:lpstr>370_Office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mike.liu</cp:lastModifiedBy>
  <cp:revision>917</cp:revision>
  <dcterms:created xsi:type="dcterms:W3CDTF">2014-06-02T19:15:00Z</dcterms:created>
  <dcterms:modified xsi:type="dcterms:W3CDTF">2017-11-21T01:24:35Z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