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2" r:id="rId3"/>
    <p:sldId id="295" r:id="rId4"/>
    <p:sldId id="320" r:id="rId6"/>
    <p:sldId id="376" r:id="rId7"/>
    <p:sldId id="321" r:id="rId8"/>
    <p:sldId id="377" r:id="rId9"/>
    <p:sldId id="271" r:id="rId10"/>
    <p:sldId id="349" r:id="rId11"/>
    <p:sldId id="350" r:id="rId12"/>
    <p:sldId id="353" r:id="rId13"/>
    <p:sldId id="368" r:id="rId14"/>
    <p:sldId id="378" r:id="rId15"/>
    <p:sldId id="369" r:id="rId16"/>
    <p:sldId id="394" r:id="rId17"/>
    <p:sldId id="395" r:id="rId18"/>
    <p:sldId id="396" r:id="rId19"/>
    <p:sldId id="356" r:id="rId20"/>
    <p:sldId id="354" r:id="rId21"/>
    <p:sldId id="355" r:id="rId22"/>
    <p:sldId id="370" r:id="rId23"/>
    <p:sldId id="392" r:id="rId24"/>
    <p:sldId id="393" r:id="rId25"/>
    <p:sldId id="324" r:id="rId26"/>
    <p:sldId id="270"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09D"/>
    <a:srgbClr val="0F00B3"/>
    <a:srgbClr val="2648C8"/>
    <a:srgbClr val="252383"/>
    <a:srgbClr val="35C2FF"/>
    <a:srgbClr val="7957FF"/>
    <a:srgbClr val="2847FF"/>
    <a:srgbClr val="5747FF"/>
    <a:srgbClr val="29E48E"/>
    <a:srgbClr val="1CC4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7234" autoAdjust="0"/>
  </p:normalViewPr>
  <p:slideViewPr>
    <p:cSldViewPr snapToGrid="0" showGuides="1">
      <p:cViewPr varScale="1">
        <p:scale>
          <a:sx n="100" d="100"/>
          <a:sy n="100" d="100"/>
        </p:scale>
        <p:origin x="-984" y="-102"/>
      </p:cViewPr>
      <p:guideLst>
        <p:guide orient="horz" pos="1000"/>
        <p:guide pos="7015"/>
      </p:guideLst>
    </p:cSldViewPr>
  </p:slideViewPr>
  <p:notesTextViewPr>
    <p:cViewPr>
      <p:scale>
        <a:sx n="1" d="1"/>
        <a:sy n="1" d="1"/>
      </p:scale>
      <p:origin x="0" y="0"/>
    </p:cViewPr>
  </p:notesTextViewPr>
  <p:notesViewPr>
    <p:cSldViewPr snapToGrid="0">
      <p:cViewPr varScale="1">
        <p:scale>
          <a:sx n="109" d="100"/>
          <a:sy n="109" d="100"/>
        </p:scale>
        <p:origin x="-2432" y="-112"/>
      </p:cViewPr>
      <p:guideLst>
        <p:guide orient="horz" pos="2880"/>
        <p:guide pos="2160"/>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p:cNvSpPr>
          <p:nvPr>
            <p:ph type="sldImg" idx="2"/>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3"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noProof="0"/>
              <a:t>单击此处编辑母版文本样式
第二级
第三级
第四级
第五级</a:t>
            </a:r>
            <a:endParaRPr lang="zh-CN" noProof="0"/>
          </a:p>
        </p:txBody>
      </p:sp>
      <p:sp>
        <p:nvSpPr>
          <p:cNvPr id="5124"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5125" name="Rectangle 5"/>
          <p:cNvSpPr>
            <a:spLocks noGrp="1" noChangeArrowheads="1"/>
          </p:cNvSpPr>
          <p:nvPr>
            <p:ph type="dt" idx="1"/>
          </p:nvPr>
        </p:nvSpPr>
        <p:spPr bwMode="auto">
          <a:xfrm>
            <a:off x="3883025" y="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CB234878-0408-4E98-8A88-E832B5FC4CDE}" type="datetimeFigureOut">
              <a:rPr lang="zh-CN" altLang="en-US"/>
            </a:fld>
            <a:endParaRPr lang="zh-CN" altLang="en-US"/>
          </a:p>
        </p:txBody>
      </p:sp>
      <p:sp>
        <p:nvSpPr>
          <p:cNvPr id="5126"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5127" name="Rectangle 7"/>
          <p:cNvSpPr>
            <a:spLocks noGrp="1" noChangeArrowheads="1"/>
          </p:cNvSpPr>
          <p:nvPr>
            <p:ph type="sldNum" sz="quarter" idx="5"/>
          </p:nvPr>
        </p:nvSpPr>
        <p:spPr bwMode="auto">
          <a:xfrm>
            <a:off x="3883025" y="8686800"/>
            <a:ext cx="29749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4D5729B6-3B80-4A0E-B3E9-C88D625DD66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742950" indent="-28575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11430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6002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2057400" indent="-228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09575" y="754063"/>
            <a:ext cx="5854700" cy="329406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09575" y="754063"/>
            <a:ext cx="5854700" cy="329406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9575" y="754063"/>
            <a:ext cx="5854700" cy="329406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5729B6-3B80-4A0E-B3E9-C88D625DD66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24F22352-B56B-4221-B6C5-F7E6B7E60A1F}"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A91112B6-2469-46D7-B5B4-C429B1FA6341}" type="slidenum">
              <a:rPr lang="zh-CN" altLang="en-US"/>
            </a:fld>
            <a:endParaRPr lang="zh-CN" altLang="en-US" sz="18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9D3B6895-E22E-4E07-AF0B-DC19982313F2}"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6A4EE344-CE9F-485B-A19D-031411130877}" type="slidenum">
              <a:rPr lang="zh-CN" altLang="en-US"/>
            </a:fld>
            <a:endParaRPr lang="zh-CN" altLang="en-US" sz="18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BBB34A52-B113-43AB-BC4A-A519C3F044EB}"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F4900CF7-C6CB-4D68-ABD2-B08DED107875}" type="slidenum">
              <a:rPr lang="zh-CN" altLang="en-US"/>
            </a:fld>
            <a:endParaRPr lang="zh-CN" altLang="en-US" sz="18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A68A2B33-4AA6-4C68-A9D6-2357B865F984}"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1706468A-0303-4DDC-8A25-9367EC19514F}" type="slidenum">
              <a:rPr lang="zh-CN" altLang="en-US"/>
            </a:fld>
            <a:endParaRPr lang="zh-CN" altLang="en-US" sz="18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BC2E49B4-E36B-4572-BEA3-585024B05A12}"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9075829F-3250-46FA-9C2F-011291951FD6}" type="slidenum">
              <a:rPr lang="zh-CN" altLang="en-US"/>
            </a:fld>
            <a:endParaRPr lang="zh-CN" altLang="en-US" sz="18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97482666-0221-4C3A-9724-3D133A10FDF6}"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3103E98-E5A7-444D-8670-BA56D4C4C245}" type="slidenum">
              <a:rPr lang="zh-CN" altLang="en-US"/>
            </a:fld>
            <a:endParaRPr lang="zh-CN" altLang="en-US" sz="18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291147F5-490F-4F20-AD65-700A5D7D28CB}" type="datetime1">
              <a:rPr lang="zh-CN" altLang="en-US"/>
            </a:fld>
            <a:endParaRPr lang="zh-CN" altLang="en-US" sz="1800">
              <a:solidFill>
                <a:srgbClr val="000000"/>
              </a:solidFill>
            </a:endParaRPr>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CD429E53-7C07-4FCD-B704-578B35DB01EE}" type="slidenum">
              <a:rPr lang="zh-CN" altLang="en-US"/>
            </a:fld>
            <a:endParaRPr lang="zh-CN" altLang="en-US" sz="18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F340D671-E0AC-4183-8A13-2DE13A398CDB}" type="datetime1">
              <a:rPr lang="zh-CN" altLang="en-US"/>
            </a:fld>
            <a:endParaRPr lang="zh-CN" altLang="en-US" sz="1800">
              <a:solidFill>
                <a:srgbClr val="000000"/>
              </a:solidFill>
            </a:endParaRPr>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D6BBB754-518D-45A2-A93D-D68FAD97570C}" type="slidenum">
              <a:rPr lang="zh-CN" altLang="en-US"/>
            </a:fld>
            <a:endParaRPr lang="zh-CN" altLang="en-US" sz="180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79CA7EE1-867B-40B6-ABB1-36BD2E6CE607}" type="datetime1">
              <a:rPr lang="zh-CN" altLang="en-US"/>
            </a:fld>
            <a:endParaRPr lang="zh-CN" altLang="en-US" sz="1800">
              <a:solidFill>
                <a:srgbClr val="000000"/>
              </a:solidFill>
            </a:endParaRPr>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8A1B7E51-6CAF-4BD8-A825-D9A99D57BB39}" type="slidenum">
              <a:rPr lang="zh-CN" altLang="en-US"/>
            </a:fld>
            <a:endParaRPr lang="zh-CN" altLang="en-US" sz="18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0464F38A-15DB-4ED2-8956-AB58A66F83AF}"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5F9A9D23-9BB4-43D8-A8AC-D97FBD10492D}" type="slidenum">
              <a:rPr lang="zh-CN" altLang="en-US"/>
            </a:fld>
            <a:endParaRPr lang="zh-CN" altLang="en-US" sz="18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6" name="日期占位符 1"/>
          <p:cNvSpPr>
            <a:spLocks noGrp="1" noChangeArrowheads="1"/>
          </p:cNvSpPr>
          <p:nvPr>
            <p:ph type="dt" sz="half" idx="10"/>
          </p:nvPr>
        </p:nvSpPr>
        <p:spPr/>
        <p:txBody>
          <a:bodyPr/>
          <a:lstStyle>
            <a:lvl1pPr>
              <a:defRPr/>
            </a:lvl1pPr>
          </a:lstStyle>
          <a:p>
            <a:pPr>
              <a:defRPr/>
            </a:pPr>
            <a:fld id="{0C8D28CC-5C34-4370-A20B-22C7EABA634A}" type="datetime1">
              <a:rPr lang="zh-CN" altLang="en-US"/>
            </a:fld>
            <a:endParaRPr lang="zh-CN" altLang="en-US" sz="1800">
              <a:solidFill>
                <a:srgbClr val="000000"/>
              </a:solidFill>
            </a:endParaRPr>
          </a:p>
        </p:txBody>
      </p:sp>
      <p:sp>
        <p:nvSpPr>
          <p:cNvPr id="7"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8" name="灯片编号占位符 3"/>
          <p:cNvSpPr>
            <a:spLocks noGrp="1" noChangeArrowheads="1"/>
          </p:cNvSpPr>
          <p:nvPr>
            <p:ph type="sldNum" sz="quarter" idx="12"/>
          </p:nvPr>
        </p:nvSpPr>
        <p:spPr/>
        <p:txBody>
          <a:bodyPr/>
          <a:lstStyle>
            <a:lvl1pPr>
              <a:defRPr/>
            </a:lvl1pPr>
          </a:lstStyle>
          <a:p>
            <a:pPr>
              <a:defRPr/>
            </a:pPr>
            <a:fld id="{38FC13E3-5B32-4690-963B-B1A25A0BEC40}" type="slidenum">
              <a:rPr lang="zh-CN" altLang="en-US"/>
            </a:fld>
            <a:endParaRPr lang="zh-CN" altLang="en-US" sz="18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sym typeface="Calibri Light" panose="020F0302020204030204" pitchFamily="34" charset="0"/>
              </a:rPr>
              <a:t>单击此处编辑母版标题样式</a:t>
            </a:r>
            <a:endParaRPr lang="zh-CN">
              <a:sym typeface="Calibri Light" panose="020F0302020204030204" pitchFamily="34" charset="0"/>
            </a:endParaRPr>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sym typeface="Calibri" panose="020F0502020204030204" pitchFamily="34" charset="0"/>
              </a:rPr>
              <a:t>单击此处编辑母版文本样式</a:t>
            </a:r>
            <a:endParaRPr lang="zh-CN">
              <a:sym typeface="Calibri" panose="020F0502020204030204" pitchFamily="34" charset="0"/>
            </a:endParaRPr>
          </a:p>
          <a:p>
            <a:pPr lvl="1"/>
            <a:r>
              <a:rPr lang="zh-CN">
                <a:sym typeface="Calibri" panose="020F0502020204030204" pitchFamily="34" charset="0"/>
              </a:rPr>
              <a:t>第二级</a:t>
            </a:r>
            <a:endParaRPr lang="zh-CN">
              <a:sym typeface="Calibri" panose="020F0502020204030204" pitchFamily="34" charset="0"/>
            </a:endParaRPr>
          </a:p>
          <a:p>
            <a:pPr lvl="2"/>
            <a:r>
              <a:rPr lang="zh-CN">
                <a:sym typeface="Calibri" panose="020F0502020204030204" pitchFamily="34" charset="0"/>
              </a:rPr>
              <a:t>第三级</a:t>
            </a:r>
            <a:endParaRPr lang="zh-CN">
              <a:sym typeface="Calibri" panose="020F0502020204030204" pitchFamily="34" charset="0"/>
            </a:endParaRPr>
          </a:p>
          <a:p>
            <a:pPr lvl="3"/>
            <a:r>
              <a:rPr lang="zh-CN">
                <a:sym typeface="Calibri" panose="020F0502020204030204" pitchFamily="34" charset="0"/>
              </a:rPr>
              <a:t>第四级</a:t>
            </a:r>
            <a:endParaRPr lang="zh-CN">
              <a:sym typeface="Calibri" panose="020F0502020204030204" pitchFamily="34" charset="0"/>
            </a:endParaRPr>
          </a:p>
          <a:p>
            <a:pPr lvl="4"/>
            <a:r>
              <a:rPr lang="zh-CN">
                <a:sym typeface="Calibri" panose="020F0502020204030204" pitchFamily="34" charset="0"/>
              </a:rPr>
              <a:t>第五级</a:t>
            </a:r>
            <a:endParaRPr lang="zh-CN">
              <a:sym typeface="Calibri" panose="020F0502020204030204" pitchFamily="34" charset="0"/>
            </a:endParaRPr>
          </a:p>
        </p:txBody>
      </p:sp>
      <p:sp>
        <p:nvSpPr>
          <p:cNvPr id="4100"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FADC7D91-1DFF-4C32-851E-D583971B44E3}" type="datetime1">
              <a:rPr lang="zh-CN" altLang="en-US"/>
            </a:fld>
            <a:endParaRPr lang="zh-CN" altLang="en-US" sz="1800">
              <a:solidFill>
                <a:srgbClr val="000000"/>
              </a:solidFill>
            </a:endParaRPr>
          </a:p>
        </p:txBody>
      </p:sp>
      <p:sp>
        <p:nvSpPr>
          <p:cNvPr id="4101"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14BBA691-E721-4E3D-B881-379F00C5AE89}"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3" name="图片 2" descr="封面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p:txBody>
          <a:bodyPr/>
          <a:lstStyle/>
          <a:p>
            <a:br>
              <a:rPr kumimoji="1" lang="en-US" altLang="zh-CN" dirty="0" smtClean="0"/>
            </a:br>
            <a:endParaRPr kumimoji="1" lang="zh-CN" altLang="en-US" dirty="0"/>
          </a:p>
        </p:txBody>
      </p:sp>
      <p:sp>
        <p:nvSpPr>
          <p:cNvPr id="6" name="文本框 5"/>
          <p:cNvSpPr txBox="1"/>
          <p:nvPr/>
        </p:nvSpPr>
        <p:spPr>
          <a:xfrm>
            <a:off x="2324735" y="1273810"/>
            <a:ext cx="6771640" cy="768350"/>
          </a:xfrm>
          <a:prstGeom prst="rect">
            <a:avLst/>
          </a:prstGeom>
          <a:noFill/>
        </p:spPr>
        <p:txBody>
          <a:bodyPr wrap="square" rtlCol="0">
            <a:spAutoFit/>
          </a:bodyPr>
          <a:lstStyle/>
          <a:p>
            <a:pPr algn="ctr"/>
            <a:r>
              <a:rPr kumimoji="1" sz="4400" dirty="0">
                <a:solidFill>
                  <a:schemeClr val="bg1"/>
                </a:solidFill>
                <a:latin typeface="苹方-简 中黑体"/>
              </a:rPr>
              <a:t>WebDriver API详解</a:t>
            </a:r>
            <a:r>
              <a:rPr kumimoji="1" lang="zh-CN" sz="4400" dirty="0">
                <a:solidFill>
                  <a:schemeClr val="bg1"/>
                </a:solidFill>
                <a:latin typeface="苹方-简 中黑体"/>
              </a:rPr>
              <a:t>二</a:t>
            </a:r>
            <a:endParaRPr kumimoji="1" lang="zh-CN" sz="4400" dirty="0">
              <a:solidFill>
                <a:schemeClr val="bg1"/>
              </a:solidFill>
              <a:latin typeface="苹方-简 中黑体"/>
            </a:endParaRPr>
          </a:p>
        </p:txBody>
      </p:sp>
      <p:sp>
        <p:nvSpPr>
          <p:cNvPr id="8" name="文本框 7"/>
          <p:cNvSpPr txBox="1"/>
          <p:nvPr/>
        </p:nvSpPr>
        <p:spPr>
          <a:xfrm>
            <a:off x="4788723" y="3017601"/>
            <a:ext cx="1974273" cy="398780"/>
          </a:xfrm>
          <a:prstGeom prst="rect">
            <a:avLst/>
          </a:prstGeom>
          <a:noFill/>
        </p:spPr>
        <p:txBody>
          <a:bodyPr wrap="square" rtlCol="0">
            <a:spAutoFit/>
          </a:bodyPr>
          <a:lstStyle/>
          <a:p>
            <a:r>
              <a:rPr kumimoji="1" lang="zh-CN" altLang="en-US" sz="2000" dirty="0" smtClean="0">
                <a:solidFill>
                  <a:schemeClr val="bg1"/>
                </a:solidFill>
                <a:ea typeface="苹方-简 中黑体"/>
              </a:rPr>
              <a:t>讲师：芳姐</a:t>
            </a:r>
            <a:endParaRPr kumimoji="1" lang="zh-CN" altLang="en-US" sz="2000" dirty="0">
              <a:solidFill>
                <a:schemeClr val="bg1"/>
              </a:solidFill>
              <a:ea typeface="苹方-简 中黑体"/>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486650"/>
          </a:xfrm>
          <a:prstGeom prst="rect">
            <a:avLst/>
          </a:prstGeom>
        </p:spPr>
      </p:pic>
      <p:sp>
        <p:nvSpPr>
          <p:cNvPr id="13" name="矩形 12"/>
          <p:cNvSpPr/>
          <p:nvPr/>
        </p:nvSpPr>
        <p:spPr>
          <a:xfrm>
            <a:off x="1916535" y="447240"/>
            <a:ext cx="6760210" cy="398780"/>
          </a:xfrm>
          <a:prstGeom prst="rect">
            <a:avLst/>
          </a:prstGeom>
        </p:spPr>
        <p:txBody>
          <a:bodyPr wrap="none">
            <a:spAutoFit/>
          </a:bodyPr>
          <a:p>
            <a:pPr algn="l"/>
            <a:r>
              <a:rPr lang="zh-CN" sz="2000" b="1" dirty="0" smtClean="0">
                <a:solidFill>
                  <a:schemeClr val="accent2"/>
                </a:solidFill>
                <a:latin typeface="微软雅黑" panose="020B0503020204020204" pitchFamily="34" charset="-122"/>
                <a:ea typeface="微软雅黑" panose="020B0503020204020204" pitchFamily="34" charset="-122"/>
              </a:rPr>
              <a:t>三、</a:t>
            </a:r>
            <a:r>
              <a:rPr sz="2000" b="1" dirty="0" smtClean="0">
                <a:solidFill>
                  <a:schemeClr val="accent2"/>
                </a:solidFill>
                <a:latin typeface="微软雅黑" panose="020B0503020204020204" pitchFamily="34" charset="-122"/>
                <a:ea typeface="微软雅黑" panose="020B0503020204020204" pitchFamily="34" charset="-122"/>
              </a:rPr>
              <a:t>使用TestNg、Apache POI和Excel文件进行数据驱动</a:t>
            </a:r>
            <a:endParaRPr lang="zh-CN" altLang="en-US" sz="2000" b="1" dirty="0" smtClean="0">
              <a:latin typeface="微软雅黑" panose="020B0503020204020204" pitchFamily="34" charset="-122"/>
              <a:ea typeface="微软雅黑" panose="020B0503020204020204" pitchFamily="34" charset="-122"/>
            </a:endParaRPr>
          </a:p>
        </p:txBody>
      </p:sp>
      <p:sp>
        <p:nvSpPr>
          <p:cNvPr id="8" name="Rectangle 2"/>
          <p:cNvSpPr>
            <a:spLocks noChangeArrowheads="1"/>
          </p:cNvSpPr>
          <p:nvPr/>
        </p:nvSpPr>
        <p:spPr bwMode="auto">
          <a:xfrm>
            <a:off x="562610" y="1002030"/>
            <a:ext cx="11067415" cy="5908040"/>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测试逻辑：</a:t>
            </a:r>
            <a:endParaRPr kumimoji="0" 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(1)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打开</a:t>
            </a: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erp</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登录首页</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(2)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输入用户名和密码</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(3)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点击登录按钮</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(4)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登录成功页面是否包含用户姓名信息，包含则认为测试执行成功，否则认为测试执行失败</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测试环境准备：</a:t>
            </a:r>
            <a:endParaRPr kumimoji="0" lang="zh-CN" altLang="en-US"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在</a:t>
            </a:r>
            <a:r>
              <a:rPr kumimoji="0" lang="en-US" altLang="zh-CN"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pom.xml</a:t>
            </a:r>
            <a:r>
              <a:rPr kumimoji="0" lang="zh-CN" altLang="en-US"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配置文件里面进行配置</a:t>
            </a:r>
            <a:endParaRPr kumimoji="0" lang="zh-CN" altLang="en-US"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&lt;dependency&gt;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&lt;groupId&gt;org.apache.poi&lt;/groupId&gt;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&lt;artifactId&gt;poi&lt;/artifactId&gt;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&lt;version&gt;3.16&lt;/version&gt;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&lt;/dependency&gt;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&lt;dependency&gt;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&lt;groupId&gt;org.apache.poi&lt;/groupId&gt;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&lt;artifactId&gt;poi-examples&lt;/artifactId&gt;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&lt;version&gt;3.16&lt;/version&gt;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rPr>
              <a:t>		&lt;/dependency&gt;</a:t>
            </a:r>
            <a:endParaRPr lang="zh-CN" altLang="en-US" sz="1800" dirty="0" smtClean="0">
              <a:ln>
                <a:noFill/>
              </a:ln>
              <a:solidFill>
                <a:srgbClr val="92D050"/>
              </a:solidFill>
              <a:effectLst/>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8" name="Rectangle 2"/>
          <p:cNvSpPr>
            <a:spLocks noChangeArrowheads="1"/>
          </p:cNvSpPr>
          <p:nvPr/>
        </p:nvSpPr>
        <p:spPr bwMode="auto">
          <a:xfrm>
            <a:off x="2017395" y="613410"/>
            <a:ext cx="9287510" cy="5631180"/>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&lt;groupId&gt;org.apache.poi&lt;/groupId&gt;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&lt;artifactId&gt;poi-excelant&lt;/artifactId&gt;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&lt;version&gt;3.16&lt;/version&gt;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&lt;groupId&gt;org.apache.poi&lt;/groupId&gt;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&lt;artifactId&gt;poi-ooxml&lt;/artifactId&gt;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&lt;version&gt;3.16&lt;/version&gt;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&lt;groupId&gt;org.apache.poi&lt;/groupId&gt;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&lt;artifactId&gt;poi-ooxml-schemas&lt;/artifactId&gt;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&lt;version&gt;3.16&lt;/version&gt;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&lt;groupId&gt;org.apache.poi&lt;/groupId&gt;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&lt;artifactId&gt;poi-scratchpad&lt;/artifactId&gt;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&lt;version&gt;3.16&lt;/version&gt;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7" name="TextBox 6"/>
          <p:cNvSpPr txBox="1"/>
          <p:nvPr/>
        </p:nvSpPr>
        <p:spPr>
          <a:xfrm>
            <a:off x="133350" y="1365359"/>
            <a:ext cx="2771799" cy="460375"/>
          </a:xfrm>
          <a:prstGeom prst="rect">
            <a:avLst/>
          </a:prstGeom>
          <a:noFill/>
        </p:spPr>
        <p:txBody>
          <a:bodyPr wrap="square" rtlCol="0">
            <a:spAutoFit/>
          </a:bodyPr>
          <a:p>
            <a:pPr marL="0" indent="0">
              <a:buFont typeface="Wingdings" panose="05000000000000000000" pitchFamily="2" charset="2"/>
              <a:buNone/>
            </a:pPr>
            <a:r>
              <a:rPr lang="en-US" altLang="zh-CN" sz="2400" dirty="0"/>
              <a:t>pom.xml</a:t>
            </a:r>
            <a:endParaRPr lang="en-US" altLang="zh-CN"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8" name="Rectangle 2"/>
          <p:cNvSpPr>
            <a:spLocks noChangeArrowheads="1"/>
          </p:cNvSpPr>
          <p:nvPr/>
        </p:nvSpPr>
        <p:spPr bwMode="auto">
          <a:xfrm>
            <a:off x="1649730" y="458788"/>
            <a:ext cx="9287510" cy="593915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Java</a:t>
            </a:r>
            <a:r>
              <a:rPr kumimoji="0" lang="zh-CN" altLang="zh-CN" sz="20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测试代码</a:t>
            </a:r>
            <a:endParaRPr kumimoji="0" sz="20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 </a:t>
            </a: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@DataProvider(name="testData")</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public static Object[][] data() throws IOException</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//调用类中的静态方法getTestData，获取Excel文件的测试数据</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return getTestData("D:\\Selenium_Automated\\testdata", "testdata.xlsx", "testdata");</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@Test(dataProvider="testData")</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public void testSearch(String user1,String user2,String Result) {</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//打开erp首页</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driver.get(baseUrl);</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//使用数据库测试数据库表中每个数据行的前两列数据作为登录用户名和密码</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 文本框内输入用户名</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driver.findElement(By.name("username")).sendKeys(user1);</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 文本框内输入密码</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driver.findElement(By.name("password")).sendKeys(user2);</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 点击登录</a:t>
            </a:r>
            <a:endPar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driver.findElement(By.className("submit_wrap")).click();</a:t>
            </a:r>
            <a:endParaRPr kumimoji="0" lang="zh-CN" altLang="zh-CN" sz="18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810500"/>
          </a:xfrm>
          <a:prstGeom prst="rect">
            <a:avLst/>
          </a:prstGeom>
        </p:spPr>
      </p:pic>
      <p:sp>
        <p:nvSpPr>
          <p:cNvPr id="10" name="Rectangle 1"/>
          <p:cNvSpPr>
            <a:spLocks noChangeArrowheads="1"/>
          </p:cNvSpPr>
          <p:nvPr/>
        </p:nvSpPr>
        <p:spPr bwMode="auto">
          <a:xfrm>
            <a:off x="1988290" y="1074987"/>
            <a:ext cx="8892480" cy="529272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endParaRPr sz="1400" dirty="0" smtClean="0">
              <a:ln>
                <a:noFill/>
              </a:ln>
              <a:solidFill>
                <a:schemeClr val="accent2"/>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2"/>
                </a:solidFill>
                <a:effectLst/>
                <a:cs typeface="Courier New" panose="02070309020205020404" pitchFamily="49" charset="0"/>
                <a:sym typeface="+mn-ea"/>
              </a:rPr>
              <a:t>        </a:t>
            </a:r>
            <a:r>
              <a:rPr sz="1800" dirty="0" smtClean="0">
                <a:ln>
                  <a:noFill/>
                </a:ln>
                <a:solidFill>
                  <a:schemeClr val="accent1"/>
                </a:solidFill>
                <a:effectLst/>
                <a:cs typeface="Courier New" panose="02070309020205020404" pitchFamily="49" charset="0"/>
                <a:sym typeface="+mn-ea"/>
              </a:rPr>
              <a:t>//判断搜索结果页面是否包含测试数据中期望的关键词</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Assert.assertTrue(driver.getPageSource().contains(Result));</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@BeforeMethod</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public void beforeMethod() {</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System.setProperty("webdriver.chrome.driver", "D:\\Selenium_Automated\\driver\\chromedriver.exe");</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driver = new ChromeDriver();</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//设定等待时间为5秒</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driver.manage().timeouts().implicitlyWait(5, TimeUnit.SECONDS);</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@AfterMethod</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public void afterMethod() {</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//关闭打开的浏览器</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driver.quit();</a:t>
            </a:r>
            <a:endParaRPr sz="18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chemeClr val="accent1"/>
                </a:solidFill>
                <a:effectLst/>
                <a:cs typeface="Courier New" panose="02070309020205020404" pitchFamily="49" charset="0"/>
                <a:sym typeface="+mn-ea"/>
              </a:rPr>
              <a:t>    }</a:t>
            </a:r>
            <a:endParaRPr sz="1800" dirty="0" smtClean="0">
              <a:ln>
                <a:noFill/>
              </a:ln>
              <a:solidFill>
                <a:schemeClr val="accent1"/>
              </a:solidFill>
              <a:effectLst/>
              <a:cs typeface="Courier New" panose="02070309020205020404" pitchFamily="49" charset="0"/>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627620"/>
          </a:xfrm>
          <a:prstGeom prst="rect">
            <a:avLst/>
          </a:prstGeom>
        </p:spPr>
      </p:pic>
      <p:sp>
        <p:nvSpPr>
          <p:cNvPr id="10" name="Rectangle 1"/>
          <p:cNvSpPr>
            <a:spLocks noChangeArrowheads="1"/>
          </p:cNvSpPr>
          <p:nvPr/>
        </p:nvSpPr>
        <p:spPr bwMode="auto">
          <a:xfrm>
            <a:off x="1698625" y="528320"/>
            <a:ext cx="9877425" cy="6000750"/>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2"/>
                </a:solidFill>
                <a:effectLst/>
                <a:cs typeface="Courier New" panose="02070309020205020404" pitchFamily="49" charset="0"/>
                <a:sym typeface="+mn-ea"/>
              </a:rPr>
              <a:t>       </a:t>
            </a:r>
            <a:r>
              <a:rPr sz="1600" dirty="0" smtClean="0">
                <a:ln>
                  <a:noFill/>
                </a:ln>
                <a:solidFill>
                  <a:schemeClr val="accent1"/>
                </a:solidFill>
                <a:effectLst/>
                <a:cs typeface="Courier New" panose="02070309020205020404" pitchFamily="49" charset="0"/>
                <a:sym typeface="+mn-ea"/>
              </a:rPr>
              <a:t>  //从Excel文件获取测试数据的静态方法</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public static Object[][] getTestData(String filePath,String FileName,String sheetName) throws IOException{</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//根据参数传入的数据文件路径和文件名称，组合出Excel数据文件的绝对路径，声明一个File文件对象</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File file = new File(filePath + "\\" + FileName);</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//创建FileInputStream对象用于读取Excel文件</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FileInputStream inputStream = new FileInputStream(file);</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//声明workbook对象</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Workbook Workbook = null;</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//获取文件名参数的扩展名，判断是.xlsx文件还是.xls文件</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String fileExtensionName = FileName.substring(FileName.indexOf("."));</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//判断文件类型如果是.xlsx，则使用XSSFWORKbook对象进行实例化</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//判断文件类型如果是.xls，则使用ssfworkbook对象进行实例化</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if (fileExtensionName.equals(".xlsx")) {</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Workbook = new XSSFWorkbook(inputStream);</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 else if (fileExtensionName.equals(".xls")) {</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Workbook = new HSSFWorkbook(inputStream);</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//通过sheetName参数，声称Sheet对象</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Sheet Sheet = Workbook.getSheet(sheetName);</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//获取Excel数据文件Sheet1中数据的行数，getLastRowNum()方法获取数据的最后一行行号</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//getFirstRowNum()方法获取数据的第一行行号，相减之后得出数据的行数，Excel文件的行号和列号都是从0开始</a:t>
            </a:r>
            <a:endParaRPr sz="16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600" dirty="0" smtClean="0">
                <a:ln>
                  <a:noFill/>
                </a:ln>
                <a:solidFill>
                  <a:schemeClr val="accent1"/>
                </a:solidFill>
                <a:effectLst/>
                <a:cs typeface="Courier New" panose="02070309020205020404" pitchFamily="49" charset="0"/>
                <a:sym typeface="+mn-ea"/>
              </a:rPr>
              <a:t>        int rowCount = Sheet.getLastRowNum() - Sheet.getFirstRowNum();</a:t>
            </a:r>
            <a:endParaRPr sz="1600" dirty="0" smtClean="0">
              <a:ln>
                <a:noFill/>
              </a:ln>
              <a:solidFill>
                <a:schemeClr val="accent1"/>
              </a:solidFill>
              <a:effectLst/>
              <a:cs typeface="Courier New" panose="02070309020205020404" pitchFamily="49" charset="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810500"/>
          </a:xfrm>
          <a:prstGeom prst="rect">
            <a:avLst/>
          </a:prstGeom>
        </p:spPr>
      </p:pic>
      <p:sp>
        <p:nvSpPr>
          <p:cNvPr id="10" name="Rectangle 1"/>
          <p:cNvSpPr>
            <a:spLocks noChangeArrowheads="1"/>
          </p:cNvSpPr>
          <p:nvPr/>
        </p:nvSpPr>
        <p:spPr bwMode="auto">
          <a:xfrm>
            <a:off x="1891770" y="505074"/>
            <a:ext cx="8892480" cy="6123940"/>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//创建名为records的list对象来存储从Excel数据文件读取的数据</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List&lt;Object[] &gt; records = new ArrayList&lt;Object[] &gt;();</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//循环遍历Excel数据文件的所有数据，除了第一行，第一行是数据列名称</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for (int i = 1; i &lt; rowCount + 1; i++) {</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//使用getShow方法获取行对象</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Row row = Sheet.getRow(i);</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//声明一个数组，存储Excel数据文件每行中的3个数据，数组的大小用getLastCellNum()方法进行动态声明，实现测试数据个数和数组大小一致</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String fields[] = new String[row.getLastCellNum()];</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for (int j = 0; j &lt; row.getLastCellNum(); j++) {</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//使用getCell()和getStringCellValue()方法获取Excel文件中的单元格数据</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////先设置getCell的类型，然后就可以把纯数字作为String类型读进来了：</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row.getCell(j).setCellType(Cell.CELL_TYPE_STRING);</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fields[j] = row.getCell(j).getStringCellValue();</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//函数返回指定单元格的字符串内容</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//将fields的数据对象存入records的list中</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records.add(fields);</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//定义返回值，即Object[][]</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 将存储测试数据的List转换为一个Object的二维数组</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Object[][] results = new Object[records.size()][];</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 设置二位数组每行的值，每行是一个Object对象</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for (int i = 0; i &lt; records.size(); i++) {</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results[i] = records.get(i);</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a:t>
            </a:r>
            <a:endParaRPr sz="1400" dirty="0" smtClean="0">
              <a:ln>
                <a:noFill/>
              </a:ln>
              <a:solidFill>
                <a:schemeClr val="accent1"/>
              </a:solidFill>
              <a:effectLst/>
              <a:cs typeface="Courier New" panose="02070309020205020404" pitchFamily="49"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sz="1400" dirty="0" smtClean="0">
                <a:ln>
                  <a:noFill/>
                </a:ln>
                <a:solidFill>
                  <a:schemeClr val="accent1"/>
                </a:solidFill>
                <a:effectLst/>
                <a:cs typeface="Courier New" panose="02070309020205020404" pitchFamily="49" charset="0"/>
                <a:sym typeface="+mn-ea"/>
              </a:rPr>
              <a:t>        return results;</a:t>
            </a:r>
            <a:endParaRPr sz="1400" dirty="0" smtClean="0">
              <a:ln>
                <a:noFill/>
              </a:ln>
              <a:solidFill>
                <a:schemeClr val="accent1"/>
              </a:solidFill>
              <a:effectLst/>
              <a:cs typeface="Courier New" panose="02070309020205020404" pitchFamily="49" charset="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810500"/>
          </a:xfrm>
          <a:prstGeom prst="rect">
            <a:avLst/>
          </a:prstGeom>
        </p:spPr>
      </p:pic>
      <p:pic>
        <p:nvPicPr>
          <p:cNvPr id="3" name="图片 2"/>
          <p:cNvPicPr>
            <a:picLocks noChangeAspect="1"/>
          </p:cNvPicPr>
          <p:nvPr/>
        </p:nvPicPr>
        <p:blipFill>
          <a:blip r:embed="rId2"/>
          <a:stretch>
            <a:fillRect/>
          </a:stretch>
        </p:blipFill>
        <p:spPr>
          <a:xfrm>
            <a:off x="760730" y="2649220"/>
            <a:ext cx="11141710" cy="3479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525"/>
            <a:ext cx="12192000" cy="7715250"/>
          </a:xfrm>
          <a:prstGeom prst="rect">
            <a:avLst/>
          </a:prstGeom>
        </p:spPr>
      </p:pic>
      <p:sp>
        <p:nvSpPr>
          <p:cNvPr id="5" name="Rectangle 3"/>
          <p:cNvSpPr>
            <a:spLocks noChangeArrowheads="1"/>
          </p:cNvSpPr>
          <p:nvPr/>
        </p:nvSpPr>
        <p:spPr bwMode="auto">
          <a:xfrm>
            <a:off x="404495" y="618173"/>
            <a:ext cx="11594465" cy="646239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测试逻辑：</a:t>
            </a:r>
            <a:endParaRPr kumimoji="0" lang="zh-CN" i="0" u="none" strike="noStrike" cap="none" normalizeH="0" baseline="0" dirty="0" smtClean="0">
              <a:ln>
                <a:noFill/>
              </a:ln>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92D050"/>
                </a:solidFill>
                <a:effectLst/>
                <a:latin typeface="宋体" panose="02010600030101010101" pitchFamily="2" charset="-122"/>
                <a:cs typeface="宋体" panose="02010600030101010101" pitchFamily="2" charset="-122"/>
                <a:sym typeface="+mn-ea"/>
              </a:rPr>
              <a:t>(1) </a:t>
            </a:r>
            <a:r>
              <a:rPr lang="zh-CN" altLang="en-US" dirty="0" smtClean="0">
                <a:ln>
                  <a:noFill/>
                </a:ln>
                <a:solidFill>
                  <a:srgbClr val="92D050"/>
                </a:solidFill>
                <a:effectLst/>
                <a:latin typeface="宋体" panose="02010600030101010101" pitchFamily="2" charset="-122"/>
                <a:cs typeface="宋体" panose="02010600030101010101" pitchFamily="2" charset="-122"/>
                <a:sym typeface="+mn-ea"/>
              </a:rPr>
              <a:t>打开</a:t>
            </a:r>
            <a:r>
              <a:rPr lang="en-US" altLang="zh-CN" dirty="0" smtClean="0">
                <a:ln>
                  <a:noFill/>
                </a:ln>
                <a:solidFill>
                  <a:srgbClr val="92D050"/>
                </a:solidFill>
                <a:effectLst/>
                <a:latin typeface="宋体" panose="02010600030101010101" pitchFamily="2" charset="-122"/>
                <a:cs typeface="宋体" panose="02010600030101010101" pitchFamily="2" charset="-122"/>
                <a:sym typeface="+mn-ea"/>
              </a:rPr>
              <a:t>erp</a:t>
            </a:r>
            <a:r>
              <a:rPr lang="zh-CN" altLang="en-US" dirty="0" smtClean="0">
                <a:ln>
                  <a:noFill/>
                </a:ln>
                <a:solidFill>
                  <a:srgbClr val="92D050"/>
                </a:solidFill>
                <a:effectLst/>
                <a:latin typeface="宋体" panose="02010600030101010101" pitchFamily="2" charset="-122"/>
                <a:cs typeface="宋体" panose="02010600030101010101" pitchFamily="2" charset="-122"/>
                <a:sym typeface="+mn-ea"/>
              </a:rPr>
              <a:t>登录首页</a:t>
            </a:r>
            <a:endParaRPr kumimoji="0" lang="zh-CN" altLang="en-US"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92D050"/>
                </a:solidFill>
                <a:effectLst/>
                <a:latin typeface="宋体" panose="02010600030101010101" pitchFamily="2" charset="-122"/>
                <a:cs typeface="宋体" panose="02010600030101010101" pitchFamily="2" charset="-122"/>
                <a:sym typeface="+mn-ea"/>
              </a:rPr>
              <a:t>(2) </a:t>
            </a:r>
            <a:r>
              <a:rPr lang="zh-CN" altLang="en-US" dirty="0" smtClean="0">
                <a:ln>
                  <a:noFill/>
                </a:ln>
                <a:solidFill>
                  <a:srgbClr val="92D050"/>
                </a:solidFill>
                <a:effectLst/>
                <a:latin typeface="宋体" panose="02010600030101010101" pitchFamily="2" charset="-122"/>
                <a:cs typeface="宋体" panose="02010600030101010101" pitchFamily="2" charset="-122"/>
                <a:sym typeface="+mn-ea"/>
              </a:rPr>
              <a:t>输入用户名和密码</a:t>
            </a:r>
            <a:endParaRPr kumimoji="0" lang="zh-CN" altLang="en-US"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92D050"/>
                </a:solidFill>
                <a:effectLst/>
                <a:latin typeface="宋体" panose="02010600030101010101" pitchFamily="2" charset="-122"/>
                <a:cs typeface="宋体" panose="02010600030101010101" pitchFamily="2" charset="-122"/>
                <a:sym typeface="+mn-ea"/>
              </a:rPr>
              <a:t>(3) </a:t>
            </a:r>
            <a:r>
              <a:rPr lang="zh-CN" altLang="en-US" dirty="0" smtClean="0">
                <a:ln>
                  <a:noFill/>
                </a:ln>
                <a:solidFill>
                  <a:srgbClr val="92D050"/>
                </a:solidFill>
                <a:effectLst/>
                <a:latin typeface="宋体" panose="02010600030101010101" pitchFamily="2" charset="-122"/>
                <a:cs typeface="宋体" panose="02010600030101010101" pitchFamily="2" charset="-122"/>
                <a:sym typeface="+mn-ea"/>
              </a:rPr>
              <a:t>点击登录按钮</a:t>
            </a:r>
            <a:endParaRPr kumimoji="0" lang="zh-CN" altLang="en-US"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ln>
                  <a:noFill/>
                </a:ln>
                <a:solidFill>
                  <a:srgbClr val="92D050"/>
                </a:solidFill>
                <a:effectLst/>
                <a:latin typeface="宋体" panose="02010600030101010101" pitchFamily="2" charset="-122"/>
                <a:cs typeface="宋体" panose="02010600030101010101" pitchFamily="2" charset="-122"/>
                <a:sym typeface="+mn-ea"/>
              </a:rPr>
              <a:t>(4) </a:t>
            </a:r>
            <a:r>
              <a:rPr lang="zh-CN" altLang="en-US" dirty="0" smtClean="0">
                <a:ln>
                  <a:noFill/>
                </a:ln>
                <a:solidFill>
                  <a:srgbClr val="92D050"/>
                </a:solidFill>
                <a:effectLst/>
                <a:latin typeface="宋体" panose="02010600030101010101" pitchFamily="2" charset="-122"/>
                <a:cs typeface="宋体" panose="02010600030101010101" pitchFamily="2" charset="-122"/>
                <a:sym typeface="+mn-ea"/>
              </a:rPr>
              <a:t>登录成功页面是否包含用户姓名信息，包含则认为测试执行成功，否则认为测试执行失败</a:t>
            </a:r>
            <a:endParaRPr kumimoji="0" lang="zh-CN" altLang="en-US"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dirty="0" smtClean="0">
                <a:ln>
                  <a:noFill/>
                </a:ln>
                <a:solidFill>
                  <a:schemeClr val="accent2"/>
                </a:solidFill>
                <a:effectLst/>
                <a:latin typeface="宋体" panose="02010600030101010101" pitchFamily="2" charset="-122"/>
                <a:cs typeface="宋体" panose="02010600030101010101" pitchFamily="2" charset="-122"/>
                <a:sym typeface="+mn-ea"/>
              </a:rPr>
              <a:t>测试环境准备：</a:t>
            </a:r>
            <a:endParaRPr lang="zh-CN" altLang="en-US" dirty="0" smtClean="0">
              <a:ln>
                <a:noFill/>
              </a:ln>
              <a:solidFill>
                <a:schemeClr val="accent2"/>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(1) </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已经安装好</a:t>
            </a: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mysql</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数据库</a:t>
            </a: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(2) </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在</a:t>
            </a: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pom.xml</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配置文件里面配置好</a:t>
            </a: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MySQL</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驱动的信息</a:t>
            </a: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&lt;groupId&gt;mysql&lt;/groupId&gt;</a:t>
            </a:r>
            <a:endPar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&lt;artifactId&gt;mysql-connector-java&lt;/artifactId&gt;</a:t>
            </a:r>
            <a:endPar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&lt;version&gt;6.0.6&lt;/version&gt;</a:t>
            </a:r>
            <a:endPar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&lt;/dependency&gt;</a:t>
            </a:r>
            <a:endPar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(3)</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创建一个测试数据库</a:t>
            </a: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create database testdb;</a:t>
            </a:r>
            <a:endPar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(4) </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执行如下</a:t>
            </a: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sql</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语句创建测试数据表</a:t>
            </a: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CREATE TABLE testdata (Movie_Name char(30),Movie_Property char(30),Excpect_result char(30));</a:t>
            </a: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(5)</a:t>
            </a:r>
            <a:r>
              <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插入测试数据</a:t>
            </a: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INSERT into testdata(Movie_Name,Movie_Property,Excpect_result) VALUES("defang3","123","德芳运维");</a:t>
            </a:r>
            <a:endParaRPr kumimoji="0" lang="zh-CN" altLang="en-US"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7" name="TextBox 6"/>
          <p:cNvSpPr txBox="1"/>
          <p:nvPr/>
        </p:nvSpPr>
        <p:spPr>
          <a:xfrm>
            <a:off x="2778125" y="158115"/>
            <a:ext cx="5802630" cy="460375"/>
          </a:xfrm>
          <a:prstGeom prst="rect">
            <a:avLst/>
          </a:prstGeom>
          <a:noFill/>
        </p:spPr>
        <p:txBody>
          <a:bodyPr wrap="square" rtlCol="0">
            <a:spAutoFit/>
          </a:bodyPr>
          <a:p>
            <a:pPr marL="0" indent="0">
              <a:buFont typeface="Wingdings" panose="05000000000000000000" pitchFamily="2" charset="2"/>
              <a:buNone/>
            </a:pPr>
            <a:r>
              <a:rPr lang="zh-CN" altLang="en-US" sz="2400" dirty="0"/>
              <a:t>三</a:t>
            </a:r>
            <a:r>
              <a:rPr lang="en-US" altLang="zh-CN" sz="2400" dirty="0"/>
              <a:t>.</a:t>
            </a:r>
            <a:r>
              <a:rPr lang="zh-CN" altLang="en-US" sz="2400" dirty="0"/>
              <a:t>使用</a:t>
            </a:r>
            <a:r>
              <a:rPr lang="en-US" altLang="zh-CN" sz="2400" dirty="0"/>
              <a:t>mysql</a:t>
            </a:r>
            <a:r>
              <a:rPr lang="zh-CN" altLang="en-US" sz="2400" dirty="0"/>
              <a:t>数据库实现数据驱动测试</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5" name="文本框 9"/>
          <p:cNvSpPr txBox="1"/>
          <p:nvPr/>
        </p:nvSpPr>
        <p:spPr>
          <a:xfrm>
            <a:off x="1725930" y="198120"/>
            <a:ext cx="9838690" cy="5754370"/>
          </a:xfrm>
          <a:prstGeom prst="rect">
            <a:avLst/>
          </a:prstGeom>
          <a:solidFill>
            <a:schemeClr val="tx1"/>
          </a:solidFill>
        </p:spPr>
        <p:txBody>
          <a:bodyPr wrap="square" rtlCol="0">
            <a:spAutoFit/>
          </a:bodyPr>
          <a:p>
            <a:r>
              <a:rPr lang="en-US" altLang="zh-CN" sz="1600" dirty="0" smtClean="0">
                <a:solidFill>
                  <a:schemeClr val="accent2"/>
                </a:solidFill>
                <a:latin typeface="微软雅黑" panose="020B0503020204020204" pitchFamily="34" charset="-122"/>
                <a:ea typeface="微软雅黑" panose="020B0503020204020204" pitchFamily="34" charset="-122"/>
              </a:rPr>
              <a:t>Java</a:t>
            </a:r>
            <a:r>
              <a:rPr lang="zh-CN" altLang="en-US" sz="1600" dirty="0" smtClean="0">
                <a:solidFill>
                  <a:schemeClr val="accent2"/>
                </a:solidFill>
                <a:latin typeface="微软雅黑" panose="020B0503020204020204" pitchFamily="34" charset="-122"/>
                <a:ea typeface="微软雅黑" panose="020B0503020204020204" pitchFamily="34" charset="-122"/>
              </a:rPr>
              <a:t>代码：</a:t>
            </a:r>
            <a:endParaRPr lang="zh-CN" altLang="en-US" sz="1600" dirty="0" smtClean="0">
              <a:solidFill>
                <a:schemeClr val="accent2"/>
              </a:solidFill>
              <a:latin typeface="微软雅黑" panose="020B0503020204020204" pitchFamily="34" charset="-122"/>
              <a:ea typeface="微软雅黑" panose="020B0503020204020204" pitchFamily="34" charset="-122"/>
            </a:endParaRPr>
          </a:p>
          <a:p>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public WebDriver driver;</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String baseUrl = "http://10.1.2.211:8080/login.jsp";</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//使用注解DataProvider，将数据集合命名为“testData”</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@DataProvider(name = "testData")</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public static Object[][] words() throws IOException {</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//调用类中的静态方法getTestData，获取MySQL数据库中的测试数据</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return getTestData("testdata");</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@Test(dataProvider = "testData")</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public void testSearch (String user1,String user2,String Result) {</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//打开erp首页</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driver.get(baseUrl);</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//使用数据库测试数据库表中每个数据行的前两列数据作为登录用户名和密码</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 文本框内输入用户名</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driver.findElement(By.name("username")).sendKeys(user1);</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 文本框内输入密码</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driver.findElement(By.name("password")).sendKeys(user2);</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 点击登录</a:t>
            </a:r>
            <a:endParaRPr lang="zh-CN" altLang="en-US" sz="1600" dirty="0" smtClean="0">
              <a:solidFill>
                <a:schemeClr val="accent1"/>
              </a:solidFill>
              <a:latin typeface="微软雅黑" panose="020B0503020204020204" pitchFamily="34" charset="-122"/>
              <a:ea typeface="微软雅黑" panose="020B0503020204020204" pitchFamily="34" charset="-122"/>
            </a:endParaRPr>
          </a:p>
          <a:p>
            <a:r>
              <a:rPr lang="zh-CN" altLang="en-US" sz="1600" dirty="0" smtClean="0">
                <a:solidFill>
                  <a:schemeClr val="accent1"/>
                </a:solidFill>
                <a:latin typeface="微软雅黑" panose="020B0503020204020204" pitchFamily="34" charset="-122"/>
                <a:ea typeface="微软雅黑" panose="020B0503020204020204" pitchFamily="34" charset="-122"/>
              </a:rPr>
              <a:t>        driver.findElement(By.className("submit_wrap")).click();</a:t>
            </a:r>
            <a:endParaRPr lang="zh-CN" altLang="en-US" sz="1600"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900670"/>
          </a:xfrm>
          <a:prstGeom prst="rect">
            <a:avLst/>
          </a:prstGeom>
        </p:spPr>
      </p:pic>
      <p:sp>
        <p:nvSpPr>
          <p:cNvPr id="7" name="Rectangle 3"/>
          <p:cNvSpPr>
            <a:spLocks noChangeArrowheads="1"/>
          </p:cNvSpPr>
          <p:nvPr/>
        </p:nvSpPr>
        <p:spPr bwMode="auto">
          <a:xfrm>
            <a:off x="1858010" y="427673"/>
            <a:ext cx="9091930" cy="649287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//判断搜索结果页面是否包含测试数据中期望的关键词</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Assert.assertTrue(driver.getPageSource().contains(Result));</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@BeforeMethod public void beforeMethod(){</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System.setProperty("webdriver.chrome.driver", "D:\\Selenium_Automated\\driver\\chromedriver.exe");</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driver = new  ChromeDriver();</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@AfterMethod public void afterMethod(){</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driver.quit();</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public static Object [][] getTestData(String tablename) throws IOException{</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//声明MySQL数据库的驱动</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String driver = "com.mysql.jdbc.Driver";</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//声明本地数据库的IP地址和数据库名称</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String url = "jdbc:mysql://10.1.2.71:3306/testdb";</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//声明数据库的用户名</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String user = "root";</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//声明数据库用户名的登录密码</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String password = "testjfz";</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//声明存储测试数据的list对象</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List&lt;Object[] &gt; records = new ArrayList&lt;Object[] &gt;();</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try {</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//设定驱动</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rPr>
              <a:t>            Class.forName(driver);</a:t>
            </a:r>
            <a:endParaRPr kumimoji="0" lang="zh-CN" sz="1600" i="0" u="none" strike="noStrike" cap="none" normalizeH="0" baseline="0" dirty="0" smtClean="0">
              <a:ln>
                <a:noFill/>
              </a:ln>
              <a:solidFill>
                <a:schemeClr val="accent1"/>
              </a:solidFill>
              <a:effectLst/>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280035"/>
            <a:ext cx="12192000" cy="6858000"/>
          </a:xfrm>
          <a:prstGeom prst="rect">
            <a:avLst/>
          </a:prstGeom>
        </p:spPr>
      </p:pic>
      <p:pic>
        <p:nvPicPr>
          <p:cNvPr id="2" name="图片 1"/>
          <p:cNvPicPr>
            <a:picLocks noChangeAspect="1"/>
          </p:cNvPicPr>
          <p:nvPr/>
        </p:nvPicPr>
        <p:blipFill>
          <a:blip r:embed="rId2"/>
          <a:stretch>
            <a:fillRect/>
          </a:stretch>
        </p:blipFill>
        <p:spPr>
          <a:xfrm>
            <a:off x="2034540" y="1536700"/>
            <a:ext cx="8123555" cy="494284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819390"/>
          </a:xfrm>
          <a:prstGeom prst="rect">
            <a:avLst/>
          </a:prstGeom>
        </p:spPr>
      </p:pic>
      <p:sp>
        <p:nvSpPr>
          <p:cNvPr id="16" name="Rectangle 7"/>
          <p:cNvSpPr>
            <a:spLocks noChangeArrowheads="1"/>
          </p:cNvSpPr>
          <p:nvPr/>
        </p:nvSpPr>
        <p:spPr bwMode="auto">
          <a:xfrm>
            <a:off x="1327150" y="227965"/>
            <a:ext cx="10410825" cy="723201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//如果数据库链接可用，打印数据库连接成功的信息</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if(!conn.isClosed())</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System.out.println("连接数据库成功！");</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//创建statement对象</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Statement statement = conn.createStatement();</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//使用函数参数拼接要执行的sql语句，此语句用来获取数据表的所有数据行</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String sql = "SELECT * FROM " + tablename;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//声明Resultset对象，存取执行sql语句返回的数据结果集</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ResultSet rs = statement.executeQuery(sql);</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//声明一个ResultSetMetadata对象</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ResultSetMetaData rsMetaData = rs.getMetaData();</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//调用ResultSetMetadata对象的getcolumncount方法获取数据行的列数</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int cols = rsMetaData.getColumnCount();</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//使用next方法遍历数据结构集中的所有数据行</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while (rs.next()) {</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//声明一个字符型数据，数组大小使用数据行的列个数进行声明</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String fields[] = new String[cols];</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int col = 0;</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//遍历所有数据行中的所有列数据，并存储在字符数组中</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for (int colIdx = 0; colIdx &lt; cols; colIdx++) {</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fields[col] = rs.getString(colIdx+1);</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col++;</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//将每一行的数据存储到字符数据后，存储到records中</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records.add(fields);</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//输出数据行中的前三列内容，用于验证数据库内容是否正确取出</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System.out.println(rs.getString(1) + " " + rs.getString(2) + " " +      rs.getString(3));</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819390"/>
          </a:xfrm>
          <a:prstGeom prst="rect">
            <a:avLst/>
          </a:prstGeom>
        </p:spPr>
      </p:pic>
      <p:sp>
        <p:nvSpPr>
          <p:cNvPr id="16" name="Rectangle 7"/>
          <p:cNvSpPr>
            <a:spLocks noChangeArrowheads="1"/>
          </p:cNvSpPr>
          <p:nvPr/>
        </p:nvSpPr>
        <p:spPr bwMode="auto">
          <a:xfrm>
            <a:off x="1240155" y="1386840"/>
            <a:ext cx="10410825" cy="526224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//关闭数据结果集对象</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rs.close();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//关闭数据库链接</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conn.close();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 catch (ClassNotFoundException 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System.out.println("未能找到MySQL的驱动类！");</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e.printStackTrace();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 catch(SQLException 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e.printStackTrace();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 catch (Exception 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e.printStackTrace();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//定义函数返回值，即Object[][]</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//将存储测试数据的list转换成为一个object的二维数组</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Object[][] results = new Object[records.size()][];</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//设置二维数组每行的值，每行是一个Object对象</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for (int i = 0; i&lt; records.size(); i++){</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results[i] = records.get(i);</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rPr>
              <a:t>            return results;</a:t>
            </a:r>
            <a:endParaRPr kumimoji="0" sz="1600" b="0" i="0" u="none" strike="noStrike" cap="none" normalizeH="0" baseline="0" dirty="0" smtClean="0">
              <a:ln>
                <a:noFill/>
              </a:ln>
              <a:solidFill>
                <a:schemeClr val="accent1"/>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819390"/>
          </a:xfrm>
          <a:prstGeom prst="rect">
            <a:avLst/>
          </a:prstGeom>
        </p:spPr>
      </p:pic>
      <p:pic>
        <p:nvPicPr>
          <p:cNvPr id="3" name="图片 2"/>
          <p:cNvPicPr>
            <a:picLocks noChangeAspect="1"/>
          </p:cNvPicPr>
          <p:nvPr/>
        </p:nvPicPr>
        <p:blipFill>
          <a:blip r:embed="rId2"/>
          <a:stretch>
            <a:fillRect/>
          </a:stretch>
        </p:blipFill>
        <p:spPr>
          <a:xfrm>
            <a:off x="1281430" y="1762125"/>
            <a:ext cx="9628505" cy="333311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p:nvSpPr>
        <p:spPr>
          <a:xfrm>
            <a:off x="3798277" y="1050053"/>
            <a:ext cx="3928905" cy="369332"/>
          </a:xfrm>
          <a:prstGeom prst="rect">
            <a:avLst/>
          </a:prstGeom>
        </p:spPr>
        <p:txBody>
          <a:bodyPr wrap="square">
            <a:spAutoFit/>
          </a:bodyPr>
          <a:lstStyle/>
          <a:p>
            <a:pPr algn="ctr"/>
            <a:r>
              <a:rPr lang="zh-CN" altLang="en-US" dirty="0"/>
              <a:t>  </a:t>
            </a:r>
            <a:endParaRPr lang="zh-CN" altLang="en-US" dirty="0"/>
          </a:p>
        </p:txBody>
      </p:sp>
      <p:sp>
        <p:nvSpPr>
          <p:cNvPr id="5" name="文本框 9"/>
          <p:cNvSpPr txBox="1"/>
          <p:nvPr/>
        </p:nvSpPr>
        <p:spPr>
          <a:xfrm>
            <a:off x="514985" y="1244600"/>
            <a:ext cx="10495915" cy="1938020"/>
          </a:xfrm>
          <a:prstGeom prst="rect">
            <a:avLst/>
          </a:prstGeom>
          <a:noFill/>
        </p:spPr>
        <p:txBody>
          <a:bodyPr wrap="square" rtlCol="0">
            <a:spAutoFit/>
          </a:bodyPr>
          <a:lstStyle/>
          <a:p>
            <a:pPr algn="ctr"/>
            <a:r>
              <a:rPr lang="zh-CN" altLang="en-US" sz="6000" b="1" dirty="0" smtClean="0"/>
              <a:t>作业</a:t>
            </a:r>
            <a:endParaRPr lang="zh-CN" altLang="en-US" sz="6000" b="1" dirty="0" smtClean="0"/>
          </a:p>
          <a:p>
            <a:pPr algn="l"/>
            <a:r>
              <a:rPr lang="en-US" altLang="zh-CN" sz="2000" b="1" dirty="0" smtClean="0"/>
              <a:t>1</a:t>
            </a:r>
            <a:r>
              <a:rPr lang="zh-CN" altLang="en-US" sz="2000" b="1" dirty="0" smtClean="0"/>
              <a:t>、</a:t>
            </a:r>
            <a:r>
              <a:rPr lang="en-US" altLang="zh-CN" sz="2000" b="1" dirty="0" smtClean="0"/>
              <a:t>Java</a:t>
            </a:r>
            <a:r>
              <a:rPr lang="zh-CN" altLang="en-US" sz="2000" b="1" dirty="0" smtClean="0"/>
              <a:t>代码实现</a:t>
            </a:r>
            <a:r>
              <a:rPr lang="en-US" altLang="zh-CN" sz="2000" b="1" dirty="0" smtClean="0"/>
              <a:t>TestNg</a:t>
            </a:r>
            <a:r>
              <a:rPr lang="zh-CN" altLang="en-US" sz="2000" b="1" dirty="0" smtClean="0"/>
              <a:t>实现数据驱动</a:t>
            </a:r>
            <a:endParaRPr lang="zh-CN" altLang="en-US" sz="2000" b="1" dirty="0" smtClean="0"/>
          </a:p>
          <a:p>
            <a:pPr algn="l"/>
            <a:r>
              <a:rPr lang="en-US" altLang="zh-CN" sz="2000" b="1" dirty="0" smtClean="0"/>
              <a:t>2</a:t>
            </a:r>
            <a:r>
              <a:rPr lang="zh-CN" altLang="en-US" sz="2000" b="1" dirty="0" smtClean="0"/>
              <a:t>、</a:t>
            </a:r>
            <a:r>
              <a:rPr lang="en-US" altLang="zh-CN" sz="2000" b="1" dirty="0" smtClean="0"/>
              <a:t>Java</a:t>
            </a:r>
            <a:r>
              <a:rPr lang="zh-CN" altLang="en-US" sz="2000" b="1" dirty="0" smtClean="0"/>
              <a:t>代码实现</a:t>
            </a:r>
            <a:r>
              <a:rPr lang="en-US" altLang="zh-CN" sz="2000" b="1" dirty="0" smtClean="0"/>
              <a:t>TestNg+Excel</a:t>
            </a:r>
            <a:r>
              <a:rPr lang="zh-CN" altLang="en-US" sz="2000" b="1" dirty="0" smtClean="0"/>
              <a:t>实现数据驱动</a:t>
            </a:r>
            <a:endParaRPr lang="zh-CN" altLang="en-US" sz="2000" b="1" dirty="0" smtClean="0"/>
          </a:p>
          <a:p>
            <a:pPr algn="l"/>
            <a:r>
              <a:rPr lang="en-US" altLang="zh-CN" sz="2000" b="1" dirty="0" smtClean="0"/>
              <a:t>3</a:t>
            </a:r>
            <a:r>
              <a:rPr lang="zh-CN" altLang="en-US" sz="2000" b="1" dirty="0" smtClean="0"/>
              <a:t>、</a:t>
            </a:r>
            <a:r>
              <a:rPr lang="en-US" altLang="zh-CN" sz="2000" b="1" dirty="0" smtClean="0"/>
              <a:t>Java</a:t>
            </a:r>
            <a:r>
              <a:rPr lang="zh-CN" altLang="en-US" sz="2000" b="1" dirty="0" smtClean="0"/>
              <a:t>代码实现</a:t>
            </a:r>
            <a:r>
              <a:rPr lang="en-US" altLang="zh-CN" sz="2000" b="1" dirty="0" smtClean="0"/>
              <a:t>MySQL</a:t>
            </a:r>
            <a:r>
              <a:rPr lang="zh-CN" altLang="en-US" sz="2000" b="1" dirty="0" smtClean="0"/>
              <a:t>数据库实现数据驱动</a:t>
            </a:r>
            <a:endParaRPr lang="zh-CN" altLang="en-US" sz="20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488697" y="2078759"/>
            <a:ext cx="3144677" cy="1015663"/>
          </a:xfrm>
          <a:prstGeom prst="rect">
            <a:avLst/>
          </a:prstGeom>
          <a:noFill/>
        </p:spPr>
        <p:txBody>
          <a:bodyPr wrap="square" rtlCol="0">
            <a:spAutoFit/>
          </a:bodyPr>
          <a:lstStyle/>
          <a:p>
            <a:r>
              <a:rPr kumimoji="1" lang="en-US" altLang="zh-CN" sz="6000" dirty="0" smtClean="0">
                <a:solidFill>
                  <a:schemeClr val="tx1">
                    <a:lumMod val="75000"/>
                    <a:lumOff val="25000"/>
                  </a:schemeClr>
                </a:solidFill>
                <a:ea typeface="苹方-简 中黑体"/>
              </a:rPr>
              <a:t>Thanks!</a:t>
            </a:r>
            <a:endParaRPr kumimoji="1" lang="zh-CN" altLang="en-US" sz="6000" dirty="0">
              <a:solidFill>
                <a:schemeClr val="tx1">
                  <a:lumMod val="75000"/>
                  <a:lumOff val="25000"/>
                </a:schemeClr>
              </a:solidFill>
              <a:ea typeface="苹方-简 中黑体"/>
            </a:endParaRPr>
          </a:p>
        </p:txBody>
      </p:sp>
      <p:sp>
        <p:nvSpPr>
          <p:cNvPr id="6" name="文本框 5"/>
          <p:cNvSpPr txBox="1"/>
          <p:nvPr/>
        </p:nvSpPr>
        <p:spPr>
          <a:xfrm>
            <a:off x="3210721" y="3327335"/>
            <a:ext cx="5371850" cy="461665"/>
          </a:xfrm>
          <a:prstGeom prst="rect">
            <a:avLst/>
          </a:prstGeom>
          <a:noFill/>
        </p:spPr>
        <p:txBody>
          <a:bodyPr wrap="square" rtlCol="0">
            <a:spAutoFit/>
          </a:bodyPr>
          <a:lstStyle/>
          <a:p>
            <a:r>
              <a:rPr kumimoji="1" lang="zh-CN" altLang="en-US" sz="2400" spc="3000" dirty="0" smtClean="0">
                <a:solidFill>
                  <a:schemeClr val="bg2">
                    <a:lumMod val="50000"/>
                  </a:schemeClr>
                </a:solidFill>
                <a:latin typeface="PingFang SC Light"/>
                <a:ea typeface="苹方-简"/>
                <a:cs typeface="PingFang SC Light"/>
              </a:rPr>
              <a:t>科技提升投资品质</a:t>
            </a:r>
            <a:endParaRPr kumimoji="1" lang="zh-CN" altLang="en-US" sz="2400" spc="3000" dirty="0">
              <a:solidFill>
                <a:schemeClr val="bg2">
                  <a:lumMod val="50000"/>
                </a:schemeClr>
              </a:solidFill>
              <a:latin typeface="PingFang SC Light"/>
              <a:ea typeface="苹方-简"/>
              <a:cs typeface="PingFang SC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60" y="0"/>
            <a:ext cx="13832840" cy="8143240"/>
          </a:xfrm>
          <a:prstGeom prst="rect">
            <a:avLst/>
          </a:prstGeom>
        </p:spPr>
      </p:pic>
      <p:sp>
        <p:nvSpPr>
          <p:cNvPr id="6" name="文本框 5"/>
          <p:cNvSpPr txBox="1"/>
          <p:nvPr/>
        </p:nvSpPr>
        <p:spPr>
          <a:xfrm>
            <a:off x="554990" y="1051560"/>
            <a:ext cx="10741025" cy="953135"/>
          </a:xfrm>
          <a:prstGeom prst="rect">
            <a:avLst/>
          </a:prstGeom>
          <a:noFill/>
        </p:spPr>
        <p:txBody>
          <a:bodyPr wrap="square" rtlCol="0">
            <a:spAutoFit/>
          </a:bodyPr>
          <a:lstStyle/>
          <a:p>
            <a:pPr marL="0" indent="0" latinLnBrk="0">
              <a:lnSpc>
                <a:spcPct val="200000"/>
              </a:lnSpc>
              <a:buFont typeface="Arial" panose="020B0604020202020204" pitchFamily="34" charset="0"/>
              <a:buNone/>
            </a:pPr>
            <a:r>
              <a:rPr lang="zh-CN" altLang="en-US" sz="2800"/>
              <a:t>一、什么是数据驱动</a:t>
            </a:r>
            <a:endParaRPr lang="en-US" altLang="zh-CN" sz="2800"/>
          </a:p>
        </p:txBody>
      </p:sp>
      <p:sp>
        <p:nvSpPr>
          <p:cNvPr id="7" name="TextBox 6"/>
          <p:cNvSpPr txBox="1"/>
          <p:nvPr/>
        </p:nvSpPr>
        <p:spPr>
          <a:xfrm>
            <a:off x="1043940" y="2480310"/>
            <a:ext cx="10653395" cy="5015865"/>
          </a:xfrm>
          <a:prstGeom prst="rect">
            <a:avLst/>
          </a:prstGeom>
          <a:noFill/>
        </p:spPr>
        <p:txBody>
          <a:bodyPr wrap="square" rtlCol="0">
            <a:spAutoFit/>
          </a:bodyPr>
          <a:p>
            <a:pPr marL="0" indent="0">
              <a:buFont typeface="Wingdings" panose="05000000000000000000" pitchFamily="2" charset="2"/>
              <a:buNone/>
            </a:pPr>
            <a:r>
              <a:rPr lang="en-US" altLang="zh-CN" sz="2000" dirty="0" smtClean="0"/>
              <a:t>      </a:t>
            </a:r>
            <a:r>
              <a:rPr lang="zh-CN" altLang="en-US" sz="2000" dirty="0" smtClean="0"/>
              <a:t>相同的测试脚本使用不同的测试数据来执行，测试数据和测试行为进行了完全的分离，这样的测试脚本设计模式称为数据驱动。 例如，测试网站的登录功能，自动化测试工程师想验证不同的用户名和密码在网站登录时的系统影响结果，就可以使用数据驱动模式来进行自动化测试。 </a:t>
            </a:r>
            <a:endParaRPr lang="zh-CN" altLang="en-US" sz="2000" dirty="0" smtClean="0"/>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r>
              <a:rPr lang="zh-CN" altLang="en-US" sz="2000" dirty="0" smtClean="0"/>
              <a:t>实施数据驱动测试的步骤如下： </a:t>
            </a:r>
            <a:endParaRPr lang="zh-CN" altLang="en-US" sz="2000" dirty="0" smtClean="0"/>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r>
              <a:rPr lang="zh-CN" altLang="en-US" sz="2000" dirty="0" smtClean="0"/>
              <a:t>（1） 编写测试脚本，脚本需要支持程序对象、文件或者数据库读入测试数据。</a:t>
            </a:r>
            <a:endParaRPr lang="zh-CN" altLang="en-US" sz="2000" dirty="0" smtClean="0"/>
          </a:p>
          <a:p>
            <a:pPr marL="0" indent="0">
              <a:buFont typeface="Wingdings" panose="05000000000000000000" pitchFamily="2" charset="2"/>
              <a:buNone/>
            </a:pPr>
            <a:r>
              <a:rPr lang="zh-CN" altLang="en-US" sz="2000" dirty="0" smtClean="0"/>
              <a:t> </a:t>
            </a:r>
            <a:endParaRPr lang="zh-CN" altLang="en-US" sz="2000" dirty="0" smtClean="0"/>
          </a:p>
          <a:p>
            <a:pPr marL="0" indent="0">
              <a:buFont typeface="Wingdings" panose="05000000000000000000" pitchFamily="2" charset="2"/>
              <a:buNone/>
            </a:pPr>
            <a:r>
              <a:rPr lang="zh-CN" altLang="en-US" sz="2000" dirty="0" smtClean="0"/>
              <a:t>（2） 将测试脚本使用的测试数据存入程序对象、 文件或者数据库等外部介质中。</a:t>
            </a:r>
            <a:endParaRPr lang="zh-CN" altLang="en-US" sz="2000" dirty="0" smtClean="0"/>
          </a:p>
          <a:p>
            <a:pPr marL="0" indent="0">
              <a:buFont typeface="Wingdings" panose="05000000000000000000" pitchFamily="2" charset="2"/>
              <a:buNone/>
            </a:pPr>
            <a:r>
              <a:rPr lang="zh-CN" altLang="en-US" sz="2000" dirty="0" smtClean="0"/>
              <a:t> </a:t>
            </a:r>
            <a:endParaRPr lang="zh-CN" altLang="en-US" sz="2000" dirty="0" smtClean="0"/>
          </a:p>
          <a:p>
            <a:pPr marL="0" indent="0">
              <a:buFont typeface="Wingdings" panose="05000000000000000000" pitchFamily="2" charset="2"/>
              <a:buNone/>
            </a:pPr>
            <a:r>
              <a:rPr lang="zh-CN" altLang="en-US" sz="2000" dirty="0" smtClean="0"/>
              <a:t>（3） 运行脚本，循环调用存储在外部介质的测试数据。 </a:t>
            </a:r>
            <a:endParaRPr lang="zh-CN" altLang="en-US" sz="2000" dirty="0" smtClean="0"/>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r>
              <a:rPr lang="zh-CN" altLang="en-US" sz="2000" dirty="0" smtClean="0"/>
              <a:t>（4） 验证所有的测试结果是否符合期望的结果。</a:t>
            </a:r>
            <a:endParaRPr lang="zh-CN" altLang="en-US" sz="2000" dirty="0" smtClean="0"/>
          </a:p>
          <a:p>
            <a:pPr marL="0" indent="0">
              <a:buFont typeface="Wingdings" panose="05000000000000000000" pitchFamily="2" charset="2"/>
              <a:buNone/>
            </a:pPr>
            <a:endParaRPr lang="zh-CN" altLang="en-US" sz="2000" dirty="0" smtClean="0"/>
          </a:p>
          <a:p>
            <a:pPr marL="0" indent="0">
              <a:buFont typeface="Wingdings" panose="05000000000000000000" pitchFamily="2" charset="2"/>
              <a:buNone/>
            </a:pPr>
            <a:endParaRPr lang="zh-CN"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60" y="0"/>
            <a:ext cx="13832840" cy="8143240"/>
          </a:xfrm>
          <a:prstGeom prst="rect">
            <a:avLst/>
          </a:prstGeom>
        </p:spPr>
      </p:pic>
      <p:sp>
        <p:nvSpPr>
          <p:cNvPr id="6" name="文本框 5"/>
          <p:cNvSpPr txBox="1"/>
          <p:nvPr/>
        </p:nvSpPr>
        <p:spPr>
          <a:xfrm>
            <a:off x="1535430" y="154940"/>
            <a:ext cx="10741025" cy="953135"/>
          </a:xfrm>
          <a:prstGeom prst="rect">
            <a:avLst/>
          </a:prstGeom>
          <a:noFill/>
        </p:spPr>
        <p:txBody>
          <a:bodyPr wrap="square" rtlCol="0">
            <a:spAutoFit/>
          </a:bodyPr>
          <a:lstStyle/>
          <a:p>
            <a:pPr marL="0" indent="0" latinLnBrk="0">
              <a:lnSpc>
                <a:spcPct val="200000"/>
              </a:lnSpc>
              <a:buFont typeface="Arial" panose="020B0604020202020204" pitchFamily="34" charset="0"/>
              <a:buNone/>
            </a:pPr>
            <a:r>
              <a:rPr lang="zh-CN" sz="2800" dirty="0" smtClean="0">
                <a:ln>
                  <a:noFill/>
                </a:ln>
                <a:solidFill>
                  <a:schemeClr val="accent2"/>
                </a:solidFill>
                <a:effectLst/>
                <a:latin typeface="宋体" panose="02010600030101010101" pitchFamily="2" charset="-122"/>
                <a:cs typeface="宋体" panose="02010600030101010101" pitchFamily="2" charset="-122"/>
                <a:sym typeface="+mn-ea"/>
              </a:rPr>
              <a:t>二、</a:t>
            </a:r>
            <a:r>
              <a:rPr sz="2800" dirty="0" smtClean="0">
                <a:ln>
                  <a:noFill/>
                </a:ln>
                <a:solidFill>
                  <a:schemeClr val="accent2"/>
                </a:solidFill>
                <a:effectLst/>
                <a:latin typeface="宋体" panose="02010600030101010101" pitchFamily="2" charset="-122"/>
                <a:cs typeface="宋体" panose="02010600030101010101" pitchFamily="2" charset="-122"/>
                <a:sym typeface="+mn-ea"/>
              </a:rPr>
              <a:t>使用TestNG进行数据驱动</a:t>
            </a:r>
            <a:endParaRPr sz="2800" dirty="0" smtClean="0">
              <a:ln>
                <a:noFill/>
              </a:ln>
              <a:solidFill>
                <a:schemeClr val="accent2"/>
              </a:solidFill>
              <a:effectLst/>
              <a:latin typeface="宋体" panose="02010600030101010101" pitchFamily="2" charset="-122"/>
              <a:cs typeface="宋体" panose="02010600030101010101" pitchFamily="2" charset="-122"/>
              <a:sym typeface="+mn-ea"/>
            </a:endParaRPr>
          </a:p>
        </p:txBody>
      </p:sp>
      <p:sp>
        <p:nvSpPr>
          <p:cNvPr id="8" name="Rectangle 2"/>
          <p:cNvSpPr>
            <a:spLocks noChangeArrowheads="1"/>
          </p:cNvSpPr>
          <p:nvPr/>
        </p:nvSpPr>
        <p:spPr bwMode="auto">
          <a:xfrm>
            <a:off x="788670" y="1107758"/>
            <a:ext cx="11067415" cy="618553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测试逻辑：</a:t>
            </a:r>
            <a:endParaRPr kumimoji="0" 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(1)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打开</a:t>
            </a: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erp</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登录首页</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(2)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输入用户名和密码</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(3)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点击登录按钮</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(4) </a:t>
            </a: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登录成功页面是否包含用户姓名信息，包含则认为测试执行成功，否则认为测试执行失败</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Java</a:t>
            </a:r>
            <a:r>
              <a:rPr kumimoji="0" lang="zh-CN" altLang="en-US"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代码：</a:t>
            </a:r>
            <a:endParaRPr kumimoji="0" lang="zh-CN" altLang="en-US"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public class DdataProviderTest {</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private static WebDriver driver;</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@DataProvider(name = "user")</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public static Object[][] words()</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return new Object[][] {</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{"defang1","123456","德芳理财"},</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{"defang2","123","德芳客服"},</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{"defang3","123","德芳运维"}</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a:t>
            </a:r>
            <a:endParaRPr kumimoji="0" lang="zh-CN" altLang="en-US"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972425"/>
          </a:xfrm>
          <a:prstGeom prst="rect">
            <a:avLst/>
          </a:prstGeom>
        </p:spPr>
      </p:pic>
      <p:sp>
        <p:nvSpPr>
          <p:cNvPr id="2" name="Rectangle 2"/>
          <p:cNvSpPr>
            <a:spLocks noChangeArrowheads="1"/>
          </p:cNvSpPr>
          <p:nvPr/>
        </p:nvSpPr>
        <p:spPr bwMode="auto">
          <a:xfrm>
            <a:off x="1649095" y="818515"/>
            <a:ext cx="10419715" cy="6462395"/>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@Test(dataProvider = "user")</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public void test(String user1,String user2,String SearchResult)</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System.setProperty("webdriver.chrome.driver", "D:\\Selenium_Automated\\driver\\chromedriver.exe");</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driver = new ChromeDriver();</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//设定等待时间为10秒</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driver.manage().timeouts().implicitlyWait(10, TimeUnit.SECONDS);</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driver.get("http://10.1.2.211:8080/login.jsp");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 文本框内输入用户名</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driver.findElement( By.name( "username" ) ).sendKeys( user1 );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 文本框内输入密码</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driver.findElement( By.name( "password" ) ).sendKeys( user2 );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 点击登录</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driver.findElement( By.className( "submit_wrap" ) ).click();</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try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Thread.sleep(3000);</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 catch</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(InterruptedException e)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e.printStackTrace();</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rPr>
              <a:t>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7972425"/>
          </a:xfrm>
          <a:prstGeom prst="rect">
            <a:avLst/>
          </a:prstGeom>
        </p:spPr>
      </p:pic>
      <p:sp>
        <p:nvSpPr>
          <p:cNvPr id="2" name="Rectangle 2"/>
          <p:cNvSpPr>
            <a:spLocks noChangeArrowheads="1"/>
          </p:cNvSpPr>
          <p:nvPr/>
        </p:nvSpPr>
        <p:spPr bwMode="auto">
          <a:xfrm>
            <a:off x="1195705" y="889953"/>
            <a:ext cx="10419715" cy="2861310"/>
          </a:xfrm>
          <a:prstGeom prst="rect">
            <a:avLst/>
          </a:prstGeom>
          <a:solidFill>
            <a:srgbClr val="4040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rgbClr val="92D050"/>
                </a:solidFill>
                <a:effectLst/>
                <a:latin typeface="宋体" panose="02010600030101010101" pitchFamily="2" charset="-122"/>
                <a:cs typeface="宋体" panose="02010600030101010101" pitchFamily="2" charset="-122"/>
                <a:sym typeface="+mn-ea"/>
              </a:rPr>
              <a:t>       //判断搜索结果页面是否包含测试数据中期望的关键词</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rgbClr val="92D050"/>
                </a:solidFill>
                <a:effectLst/>
                <a:latin typeface="宋体" panose="02010600030101010101" pitchFamily="2" charset="-122"/>
                <a:cs typeface="宋体" panose="02010600030101010101" pitchFamily="2" charset="-122"/>
                <a:sym typeface="+mn-ea"/>
              </a:rPr>
              <a:t>        Assert.assertTrue(driver.getPageSource().contains(SearchResult));</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rgbClr val="92D050"/>
                </a:solidFill>
                <a:effectLst/>
                <a:latin typeface="宋体" panose="02010600030101010101" pitchFamily="2" charset="-122"/>
                <a:cs typeface="宋体" panose="02010600030101010101" pitchFamily="2" charset="-122"/>
                <a:sym typeface="+mn-ea"/>
              </a:rPr>
              <a:t>        driver.quit();</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rgbClr val="92D050"/>
                </a:solidFill>
                <a:effectLst/>
                <a:latin typeface="宋体" panose="02010600030101010101" pitchFamily="2" charset="-122"/>
                <a:cs typeface="宋体" panose="02010600030101010101" pitchFamily="2" charset="-122"/>
                <a:sym typeface="+mn-ea"/>
              </a:rPr>
              <a:t>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rgbClr val="92D050"/>
                </a:solidFill>
                <a:effectLst/>
                <a:latin typeface="宋体" panose="02010600030101010101" pitchFamily="2" charset="-122"/>
                <a:cs typeface="宋体" panose="02010600030101010101" pitchFamily="2" charset="-122"/>
                <a:sym typeface="+mn-ea"/>
              </a:rPr>
              <a:t>  </a:t>
            </a: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sz="1800" dirty="0" smtClean="0">
                <a:ln>
                  <a:noFill/>
                </a:ln>
                <a:solidFill>
                  <a:srgbClr val="92D050"/>
                </a:solidFill>
                <a:effectLst/>
                <a:latin typeface="宋体" panose="02010600030101010101" pitchFamily="2" charset="-122"/>
                <a:cs typeface="宋体" panose="02010600030101010101" pitchFamily="2" charset="-122"/>
                <a:sym typeface="+mn-ea"/>
              </a:rPr>
              <a:t>}</a:t>
            </a:r>
            <a:endParaRPr sz="1800" dirty="0" smtClean="0">
              <a:ln>
                <a:noFill/>
              </a:ln>
              <a:solidFill>
                <a:srgbClr val="92D050"/>
              </a:solidFill>
              <a:effectLst/>
              <a:latin typeface="宋体" panose="02010600030101010101" pitchFamily="2" charset="-122"/>
              <a:cs typeface="宋体" panose="02010600030101010101" pitchFamily="2" charset="-122"/>
              <a:sym typeface="+mn-ea"/>
            </a:endParaRPr>
          </a:p>
          <a:p>
            <a:pPr marL="0" marR="0" lvl="0" indent="0" algn="l" defTabSz="914400" rtl="0" eaLnBrk="1" fontAlgn="base" latinLnBrk="0" hangingPunct="1">
              <a:lnSpc>
                <a:spcPct val="100000"/>
              </a:lnSpc>
              <a:spcBef>
                <a:spcPct val="0"/>
              </a:spcBef>
              <a:spcAft>
                <a:spcPct val="0"/>
              </a:spcAft>
              <a:buClrTx/>
              <a:buSzTx/>
              <a:buFontTx/>
              <a:buNone/>
            </a:pPr>
            <a:endParaRPr kumimoji="0" sz="1800" b="0" i="0" u="none" strike="noStrike" cap="none" normalizeH="0" baseline="0" dirty="0" smtClean="0">
              <a:ln>
                <a:noFill/>
              </a:ln>
              <a:solidFill>
                <a:srgbClr val="92D050"/>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rPr>
              <a:t>测试结果：</a:t>
            </a:r>
            <a:endParaRPr kumimoji="0" lang="zh-CN"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800" b="0" i="0" u="none" strike="noStrike" cap="none" normalizeH="0" baseline="0" dirty="0" smtClean="0">
              <a:ln>
                <a:noFill/>
              </a:ln>
              <a:solidFill>
                <a:schemeClr val="accent2"/>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1195705" y="3608070"/>
            <a:ext cx="10420350" cy="34423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5830" y="0"/>
            <a:ext cx="11266170" cy="6858000"/>
          </a:xfrm>
          <a:prstGeom prst="rect">
            <a:avLst/>
          </a:prstGeom>
        </p:spPr>
      </p:pic>
      <p:sp>
        <p:nvSpPr>
          <p:cNvPr id="5" name="文本框 9"/>
          <p:cNvSpPr txBox="1"/>
          <p:nvPr/>
        </p:nvSpPr>
        <p:spPr>
          <a:xfrm>
            <a:off x="748665" y="1026795"/>
            <a:ext cx="10714355" cy="398780"/>
          </a:xfrm>
          <a:prstGeom prst="rect">
            <a:avLst/>
          </a:prstGeom>
          <a:noFill/>
        </p:spPr>
        <p:txBody>
          <a:bodyPr wrap="square" rtlCol="0">
            <a:spAutoFit/>
          </a:bodyPr>
          <a:p>
            <a:endParaRPr lang="zh-CN" altLang="en-US" sz="2000" dirty="0" smtClean="0">
              <a:latin typeface="微软雅黑" panose="020B0503020204020204" pitchFamily="34" charset="-122"/>
              <a:ea typeface="微软雅黑" panose="020B0503020204020204" pitchFamily="34" charset="-122"/>
            </a:endParaRPr>
          </a:p>
        </p:txBody>
      </p:sp>
      <p:sp>
        <p:nvSpPr>
          <p:cNvPr id="8" name="TextBox 7"/>
          <p:cNvSpPr txBox="1"/>
          <p:nvPr/>
        </p:nvSpPr>
        <p:spPr>
          <a:xfrm>
            <a:off x="843280" y="1300480"/>
            <a:ext cx="10088245" cy="5077460"/>
          </a:xfrm>
          <a:prstGeom prst="rect">
            <a:avLst/>
          </a:prstGeom>
          <a:noFill/>
        </p:spPr>
        <p:txBody>
          <a:bodyPr wrap="square" rtlCol="0">
            <a:spAutoFit/>
          </a:bodyPr>
          <a:p>
            <a:pPr marL="0" indent="0">
              <a:buFont typeface="Wingdings" panose="05000000000000000000" pitchFamily="2" charset="2"/>
              <a:buNone/>
            </a:pPr>
            <a:r>
              <a:rPr lang="zh-CN" altLang="en-US" dirty="0" smtClean="0">
                <a:solidFill>
                  <a:schemeClr val="accent2"/>
                </a:solidFill>
              </a:rPr>
              <a:t>代码解释：</a:t>
            </a:r>
            <a:endParaRPr lang="zh-CN" altLang="en-US" dirty="0" smtClean="0"/>
          </a:p>
          <a:p>
            <a:pPr marL="0" indent="0">
              <a:buFont typeface="Wingdings" panose="05000000000000000000" pitchFamily="2" charset="2"/>
              <a:buNone/>
            </a:pPr>
            <a:r>
              <a:rPr lang="zh-CN" altLang="en-US" dirty="0"/>
              <a:t>     测试脚本会自动打开三次浏览器，分别输入三组不同词作为用户名进行登录，并且三次的结果均断言成功。</a:t>
            </a:r>
            <a:endParaRPr lang="zh-CN" altLang="en-US" dirty="0"/>
          </a:p>
          <a:p>
            <a:pPr marL="0" indent="0">
              <a:buFont typeface="Wingdings" panose="05000000000000000000" pitchFamily="2" charset="2"/>
              <a:buNone/>
            </a:pPr>
            <a:r>
              <a:rPr lang="zh-CN" altLang="en-US" dirty="0"/>
              <a:t>  @DataProvider(name = "user")</a:t>
            </a:r>
            <a:endParaRPr lang="zh-CN" altLang="en-US" dirty="0"/>
          </a:p>
          <a:p>
            <a:pPr marL="0" indent="0">
              <a:buFont typeface="Wingdings" panose="05000000000000000000" pitchFamily="2" charset="2"/>
              <a:buNone/>
            </a:pPr>
            <a:r>
              <a:rPr lang="zh-CN" altLang="en-US" dirty="0"/>
              <a:t>    public static Object[][] words()</a:t>
            </a:r>
            <a:endParaRPr lang="zh-CN" altLang="en-US" dirty="0"/>
          </a:p>
          <a:p>
            <a:pPr marL="0" indent="0">
              <a:buFont typeface="Wingdings" panose="05000000000000000000" pitchFamily="2" charset="2"/>
              <a:buNone/>
            </a:pPr>
            <a:r>
              <a:rPr lang="zh-CN" altLang="en-US" dirty="0"/>
              <a:t>    {</a:t>
            </a:r>
            <a:endParaRPr lang="zh-CN" altLang="en-US" dirty="0"/>
          </a:p>
          <a:p>
            <a:pPr marL="0" indent="0">
              <a:buFont typeface="Wingdings" panose="05000000000000000000" pitchFamily="2" charset="2"/>
              <a:buNone/>
            </a:pPr>
            <a:r>
              <a:rPr lang="zh-CN" altLang="en-US" dirty="0"/>
              <a:t>        return new Object[][] {</a:t>
            </a:r>
            <a:endParaRPr lang="zh-CN" altLang="en-US" dirty="0"/>
          </a:p>
          <a:p>
            <a:pPr marL="0" indent="0">
              <a:buFont typeface="Wingdings" panose="05000000000000000000" pitchFamily="2" charset="2"/>
              <a:buNone/>
            </a:pPr>
            <a:r>
              <a:rPr lang="zh-CN" altLang="en-US" dirty="0"/>
              <a:t>                {"defang1","123456","德芳理财"},</a:t>
            </a:r>
            <a:endParaRPr lang="zh-CN" altLang="en-US" dirty="0"/>
          </a:p>
          <a:p>
            <a:pPr marL="0" indent="0">
              <a:buFont typeface="Wingdings" panose="05000000000000000000" pitchFamily="2" charset="2"/>
              <a:buNone/>
            </a:pPr>
            <a:r>
              <a:rPr lang="zh-CN" altLang="en-US" dirty="0"/>
              <a:t>                {"defang2","123","德芳客服"},</a:t>
            </a:r>
            <a:endParaRPr lang="zh-CN" altLang="en-US" dirty="0"/>
          </a:p>
          <a:p>
            <a:pPr marL="0" indent="0">
              <a:buFont typeface="Wingdings" panose="05000000000000000000" pitchFamily="2" charset="2"/>
              <a:buNone/>
            </a:pPr>
            <a:r>
              <a:rPr lang="zh-CN" altLang="en-US" dirty="0"/>
              <a:t>                {"defang3","123","德芳运维"}</a:t>
            </a:r>
            <a:endParaRPr lang="zh-CN" altLang="en-US" dirty="0"/>
          </a:p>
          <a:p>
            <a:pPr marL="0" indent="0">
              <a:buFont typeface="Wingdings" panose="05000000000000000000" pitchFamily="2" charset="2"/>
              <a:buNone/>
            </a:pPr>
            <a:r>
              <a:rPr lang="zh-CN" altLang="en-US" dirty="0"/>
              <a:t>        };</a:t>
            </a:r>
            <a:endParaRPr lang="zh-CN" altLang="en-US" dirty="0"/>
          </a:p>
          <a:p>
            <a:pPr marL="0" indent="0">
              <a:buFont typeface="Wingdings" panose="05000000000000000000" pitchFamily="2" charset="2"/>
              <a:buNone/>
            </a:pPr>
            <a:endParaRPr lang="zh-CN" altLang="en-US" dirty="0"/>
          </a:p>
          <a:p>
            <a:pPr marL="0" indent="0">
              <a:buFont typeface="Wingdings" panose="05000000000000000000" pitchFamily="2" charset="2"/>
              <a:buNone/>
            </a:pPr>
            <a:r>
              <a:rPr lang="zh-CN" altLang="en-US" dirty="0"/>
              <a:t>    }</a:t>
            </a:r>
            <a:endParaRPr lang="zh-CN" altLang="en-US" dirty="0"/>
          </a:p>
          <a:p>
            <a:pPr marL="0" indent="0">
              <a:buFont typeface="Wingdings" panose="05000000000000000000" pitchFamily="2" charset="2"/>
              <a:buNone/>
            </a:pPr>
            <a:r>
              <a:rPr lang="zh-CN" altLang="en-US" dirty="0"/>
              <a:t>     使用</a:t>
            </a:r>
            <a:r>
              <a:rPr lang="en-US" altLang="zh-CN" dirty="0"/>
              <a:t>@</a:t>
            </a:r>
            <a:r>
              <a:rPr lang="zh-CN" altLang="en-US" dirty="0">
                <a:sym typeface="+mn-ea"/>
              </a:rPr>
              <a:t>DataProvider注解定义当前方法中的返回对象作为测试脚本的测试数据集，并且将测试数据集命名为</a:t>
            </a:r>
            <a:r>
              <a:rPr lang="en-US" altLang="zh-CN" dirty="0">
                <a:sym typeface="+mn-ea"/>
              </a:rPr>
              <a:t>“user”</a:t>
            </a:r>
            <a:r>
              <a:rPr lang="zh-CN" altLang="en-US" dirty="0">
                <a:sym typeface="+mn-ea"/>
              </a:rPr>
              <a:t>。</a:t>
            </a:r>
            <a:endParaRPr lang="zh-CN" altLang="en-US" dirty="0">
              <a:sym typeface="+mn-ea"/>
            </a:endParaRPr>
          </a:p>
          <a:p>
            <a:pPr marL="0" indent="0">
              <a:buFont typeface="Wingdings" panose="05000000000000000000" pitchFamily="2" charset="2"/>
              <a:buNone/>
            </a:pPr>
            <a:r>
              <a:rPr lang="zh-CN" altLang="en-US" dirty="0">
                <a:sym typeface="+mn-ea"/>
              </a:rPr>
              <a:t>    </a:t>
            </a:r>
            <a:endParaRPr lang="zh-CN" altLang="en-US" dirty="0">
              <a:sym typeface="+mn-ea"/>
            </a:endParaRPr>
          </a:p>
          <a:p>
            <a:pPr marL="0" indent="0">
              <a:buFont typeface="Wingdings" panose="05000000000000000000" pitchFamily="2" charset="2"/>
              <a:buNone/>
            </a:pPr>
            <a:r>
              <a:rPr lang="zh-CN" altLang="en-US" dirty="0">
                <a:sym typeface="+mn-ea"/>
              </a:rPr>
              <a:t>       @Test(dataProvider = "user")</a:t>
            </a:r>
            <a:endParaRPr lang="zh-CN" altLang="en-US" dirty="0">
              <a:sym typeface="+mn-ea"/>
            </a:endParaRPr>
          </a:p>
          <a:p>
            <a:pPr marL="0" indent="0">
              <a:buFont typeface="Wingdings" panose="05000000000000000000" pitchFamily="2" charset="2"/>
              <a:buNone/>
            </a:pPr>
            <a:r>
              <a:rPr lang="zh-CN" altLang="en-US" dirty="0">
                <a:sym typeface="+mn-ea"/>
              </a:rPr>
              <a:t>    public void test(String user1,String user2,String SearchResult)</a:t>
            </a:r>
            <a:endParaRPr lang="zh-CN" altLang="en-US" dirty="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795" y="499110"/>
            <a:ext cx="12192000" cy="7495540"/>
          </a:xfrm>
          <a:prstGeom prst="rect">
            <a:avLst/>
          </a:prstGeom>
        </p:spPr>
      </p:pic>
      <p:sp>
        <p:nvSpPr>
          <p:cNvPr id="6" name="矩形 5"/>
          <p:cNvSpPr/>
          <p:nvPr/>
        </p:nvSpPr>
        <p:spPr>
          <a:xfrm>
            <a:off x="752580" y="1834715"/>
            <a:ext cx="10547350" cy="5631180"/>
          </a:xfrm>
          <a:prstGeom prst="rect">
            <a:avLst/>
          </a:prstGeom>
        </p:spPr>
        <p:txBody>
          <a:bodyPr wrap="none">
            <a:spAutoFit/>
          </a:bodyPr>
          <a:p>
            <a:pPr algn="l"/>
            <a:r>
              <a:rPr lang="en-US"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上述代码表示测试方法中的三个参数分别使用</a:t>
            </a:r>
            <a:r>
              <a:rPr lang="en-US" altLang="zh-CN" b="1" dirty="0" smtClean="0">
                <a:latin typeface="微软雅黑" panose="020B0503020204020204" pitchFamily="34" charset="-122"/>
                <a:ea typeface="微软雅黑" panose="020B0503020204020204" pitchFamily="34" charset="-122"/>
              </a:rPr>
              <a:t>user</a:t>
            </a:r>
            <a:r>
              <a:rPr lang="zh-CN" altLang="en-US" b="1" dirty="0" smtClean="0">
                <a:latin typeface="微软雅黑" panose="020B0503020204020204" pitchFamily="34" charset="-122"/>
                <a:ea typeface="微软雅黑" panose="020B0503020204020204" pitchFamily="34" charset="-122"/>
              </a:rPr>
              <a:t>测试数据集中的每个一维数组中的数据进行赋值。</a:t>
            </a:r>
            <a:endParaRPr lang="zh-CN" altLang="en-US" b="1" dirty="0" smtClean="0">
              <a:latin typeface="微软雅黑" panose="020B0503020204020204" pitchFamily="34" charset="-122"/>
              <a:ea typeface="微软雅黑" panose="020B0503020204020204" pitchFamily="34" charset="-122"/>
            </a:endParaRPr>
          </a:p>
          <a:p>
            <a:pPr algn="l"/>
            <a:r>
              <a:rPr lang="zh-CN" altLang="en-US" b="1" dirty="0" smtClean="0">
                <a:latin typeface="微软雅黑" panose="020B0503020204020204" pitchFamily="34" charset="-122"/>
                <a:ea typeface="微软雅黑" panose="020B0503020204020204" pitchFamily="34" charset="-122"/>
              </a:rPr>
              <a:t>此测试方法会被调用三次，分别使用测试数据集中的三组数据，如下显示：</a:t>
            </a:r>
            <a:endParaRPr lang="zh-CN" altLang="en-US" b="1" dirty="0" smtClean="0">
              <a:latin typeface="微软雅黑" panose="020B0503020204020204" pitchFamily="34" charset="-122"/>
              <a:ea typeface="微软雅黑" panose="020B0503020204020204" pitchFamily="34" charset="-122"/>
            </a:endParaRPr>
          </a:p>
          <a:p>
            <a:pPr algn="l"/>
            <a:endParaRPr lang="zh-CN" altLang="en-US" b="1" dirty="0" smtClean="0">
              <a:latin typeface="微软雅黑" panose="020B0503020204020204" pitchFamily="34" charset="-122"/>
              <a:ea typeface="微软雅黑" panose="020B0503020204020204" pitchFamily="34" charset="-122"/>
            </a:endParaRPr>
          </a:p>
          <a:p>
            <a:pPr algn="l"/>
            <a:r>
              <a:rPr lang="zh-CN" altLang="en-US" b="1" dirty="0" smtClean="0">
                <a:latin typeface="微软雅黑" panose="020B0503020204020204" pitchFamily="34" charset="-122"/>
                <a:ea typeface="微软雅黑" panose="020B0503020204020204" pitchFamily="34" charset="-122"/>
              </a:rPr>
              <a:t>     第一次调用使用的参数值：</a:t>
            </a:r>
            <a:endParaRPr lang="zh-CN" altLang="en-US" b="1" dirty="0" smtClean="0">
              <a:latin typeface="微软雅黑" panose="020B0503020204020204" pitchFamily="34" charset="-122"/>
              <a:ea typeface="微软雅黑" panose="020B0503020204020204" pitchFamily="34" charset="-122"/>
            </a:endParaRPr>
          </a:p>
          <a:p>
            <a:pPr algn="l"/>
            <a:endParaRPr lang="zh-CN" altLang="en-US" b="1" dirty="0" smtClean="0">
              <a:latin typeface="微软雅黑" panose="020B0503020204020204" pitchFamily="34" charset="-122"/>
              <a:ea typeface="微软雅黑" panose="020B0503020204020204" pitchFamily="34" charset="-122"/>
            </a:endParaRPr>
          </a:p>
          <a:p>
            <a:pPr algn="l"/>
            <a:r>
              <a:rPr lang="zh-CN" altLang="en-US" b="1" dirty="0" smtClean="0">
                <a:latin typeface="微软雅黑" panose="020B0503020204020204" pitchFamily="34" charset="-122"/>
                <a:ea typeface="微软雅黑" panose="020B0503020204020204" pitchFamily="34" charset="-122"/>
              </a:rPr>
              <a:t>              user1</a:t>
            </a:r>
            <a:r>
              <a:rPr lang="en-US" altLang="zh-CN" b="1" dirty="0" smtClean="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sym typeface="+mn-ea"/>
              </a:rPr>
              <a:t>"</a:t>
            </a:r>
            <a:r>
              <a:rPr lang="en-US" altLang="zh-CN" b="1" dirty="0" smtClean="0">
                <a:latin typeface="微软雅黑" panose="020B0503020204020204" pitchFamily="34" charset="-122"/>
                <a:ea typeface="微软雅黑" panose="020B0503020204020204" pitchFamily="34" charset="-122"/>
              </a:rPr>
              <a:t>defang1</a:t>
            </a:r>
            <a:r>
              <a:rPr lang="en-US" altLang="zh-CN" b="1" dirty="0" smtClean="0">
                <a:latin typeface="微软雅黑" panose="020B0503020204020204" pitchFamily="34" charset="-122"/>
                <a:ea typeface="微软雅黑" panose="020B0503020204020204" pitchFamily="34" charset="-122"/>
                <a:sym typeface="+mn-ea"/>
              </a:rPr>
              <a:t>"</a:t>
            </a:r>
            <a:endParaRPr lang="en-US" altLang="zh-CN" b="1" dirty="0" smtClean="0">
              <a:latin typeface="微软雅黑" panose="020B0503020204020204" pitchFamily="34" charset="-122"/>
              <a:ea typeface="微软雅黑" panose="020B0503020204020204" pitchFamily="34" charset="-122"/>
            </a:endParaRPr>
          </a:p>
          <a:p>
            <a:pPr algn="l"/>
            <a:r>
              <a:rPr lang="en-US" altLang="zh-CN" b="1" dirty="0" smtClean="0">
                <a:latin typeface="微软雅黑" panose="020B0503020204020204" pitchFamily="34" charset="-122"/>
                <a:ea typeface="微软雅黑" panose="020B0503020204020204" pitchFamily="34" charset="-122"/>
              </a:rPr>
              <a:t>              user2="123456"</a:t>
            </a:r>
            <a:endParaRPr lang="en-US" altLang="zh-CN" b="1" dirty="0" smtClean="0">
              <a:latin typeface="微软雅黑" panose="020B0503020204020204" pitchFamily="34" charset="-122"/>
              <a:ea typeface="微软雅黑" panose="020B0503020204020204" pitchFamily="34" charset="-122"/>
            </a:endParaRPr>
          </a:p>
          <a:p>
            <a:pPr algn="l"/>
            <a:r>
              <a:rPr lang="en-US" altLang="zh-CN" b="1" dirty="0" smtClean="0">
                <a:latin typeface="微软雅黑" panose="020B0503020204020204" pitchFamily="34" charset="-122"/>
                <a:ea typeface="微软雅黑" panose="020B0503020204020204" pitchFamily="34" charset="-122"/>
              </a:rPr>
              <a:t>              SearchResult="德芳理财"</a:t>
            </a:r>
            <a:endParaRPr lang="en-US" altLang="zh-CN" b="1" dirty="0" smtClean="0">
              <a:latin typeface="微软雅黑" panose="020B0503020204020204" pitchFamily="34" charset="-122"/>
              <a:ea typeface="微软雅黑" panose="020B0503020204020204" pitchFamily="34" charset="-122"/>
            </a:endParaRPr>
          </a:p>
          <a:p>
            <a:pPr algn="l"/>
            <a:endParaRPr lang="en-US" altLang="zh-CN" b="1" dirty="0" smtClean="0">
              <a:latin typeface="微软雅黑" panose="020B0503020204020204" pitchFamily="34" charset="-122"/>
              <a:ea typeface="微软雅黑" panose="020B0503020204020204" pitchFamily="34" charset="-122"/>
            </a:endParaRPr>
          </a:p>
          <a:p>
            <a:pPr algn="l"/>
            <a:r>
              <a:rPr lang="zh-CN" altLang="en-US" b="1" dirty="0" smtClean="0">
                <a:latin typeface="微软雅黑" panose="020B0503020204020204" pitchFamily="34" charset="-122"/>
                <a:ea typeface="微软雅黑" panose="020B0503020204020204" pitchFamily="34" charset="-122"/>
                <a:sym typeface="+mn-ea"/>
              </a:rPr>
              <a:t>    第二次调用使用的参数值：</a:t>
            </a:r>
            <a:endParaRPr lang="zh-CN" altLang="en-US" b="1" dirty="0" smtClean="0">
              <a:latin typeface="微软雅黑" panose="020B0503020204020204" pitchFamily="34" charset="-122"/>
              <a:ea typeface="微软雅黑" panose="020B0503020204020204" pitchFamily="34" charset="-122"/>
            </a:endParaRPr>
          </a:p>
          <a:p>
            <a:pPr algn="l"/>
            <a:endParaRPr lang="zh-CN" altLang="en-US" b="1" dirty="0" smtClean="0">
              <a:latin typeface="微软雅黑" panose="020B0503020204020204" pitchFamily="34" charset="-122"/>
              <a:ea typeface="微软雅黑" panose="020B0503020204020204" pitchFamily="34" charset="-122"/>
            </a:endParaRPr>
          </a:p>
          <a:p>
            <a:pPr algn="l"/>
            <a:r>
              <a:rPr lang="zh-CN" altLang="en-US" b="1" dirty="0" smtClean="0">
                <a:latin typeface="微软雅黑" panose="020B0503020204020204" pitchFamily="34" charset="-122"/>
                <a:ea typeface="微软雅黑" panose="020B0503020204020204" pitchFamily="34" charset="-122"/>
                <a:sym typeface="+mn-ea"/>
              </a:rPr>
              <a:t>              user1</a:t>
            </a:r>
            <a:r>
              <a:rPr lang="en-US" altLang="zh-CN" b="1" dirty="0" smtClean="0">
                <a:latin typeface="微软雅黑" panose="020B0503020204020204" pitchFamily="34" charset="-122"/>
                <a:ea typeface="微软雅黑" panose="020B0503020204020204" pitchFamily="34" charset="-122"/>
                <a:sym typeface="+mn-ea"/>
              </a:rPr>
              <a:t>="defang2"</a:t>
            </a:r>
            <a:endParaRPr lang="en-US" altLang="zh-CN" b="1" dirty="0" smtClean="0">
              <a:latin typeface="微软雅黑" panose="020B0503020204020204" pitchFamily="34" charset="-122"/>
              <a:ea typeface="微软雅黑" panose="020B0503020204020204" pitchFamily="34" charset="-122"/>
            </a:endParaRPr>
          </a:p>
          <a:p>
            <a:pPr algn="l"/>
            <a:r>
              <a:rPr lang="en-US" altLang="zh-CN" b="1" dirty="0" smtClean="0">
                <a:latin typeface="微软雅黑" panose="020B0503020204020204" pitchFamily="34" charset="-122"/>
                <a:ea typeface="微软雅黑" panose="020B0503020204020204" pitchFamily="34" charset="-122"/>
                <a:sym typeface="+mn-ea"/>
              </a:rPr>
              <a:t>              user2="123"</a:t>
            </a:r>
            <a:endParaRPr lang="en-US" altLang="zh-CN" b="1" dirty="0" smtClean="0">
              <a:latin typeface="微软雅黑" panose="020B0503020204020204" pitchFamily="34" charset="-122"/>
              <a:ea typeface="微软雅黑" panose="020B0503020204020204" pitchFamily="34" charset="-122"/>
            </a:endParaRPr>
          </a:p>
          <a:p>
            <a:pPr algn="l"/>
            <a:r>
              <a:rPr lang="en-US" altLang="zh-CN" b="1" dirty="0" smtClean="0">
                <a:latin typeface="微软雅黑" panose="020B0503020204020204" pitchFamily="34" charset="-122"/>
                <a:ea typeface="微软雅黑" panose="020B0503020204020204" pitchFamily="34" charset="-122"/>
                <a:sym typeface="+mn-ea"/>
              </a:rPr>
              <a:t>              SearchResult="德芳</a:t>
            </a:r>
            <a:r>
              <a:rPr lang="zh-CN" altLang="zh-CN" b="1" dirty="0" smtClean="0">
                <a:latin typeface="微软雅黑" panose="020B0503020204020204" pitchFamily="34" charset="-122"/>
                <a:ea typeface="微软雅黑" panose="020B0503020204020204" pitchFamily="34" charset="-122"/>
                <a:sym typeface="+mn-ea"/>
              </a:rPr>
              <a:t>客服</a:t>
            </a:r>
            <a:r>
              <a:rPr lang="en-US" altLang="zh-CN" b="1" dirty="0" smtClean="0">
                <a:latin typeface="微软雅黑" panose="020B0503020204020204" pitchFamily="34" charset="-122"/>
                <a:ea typeface="微软雅黑" panose="020B0503020204020204" pitchFamily="34" charset="-122"/>
                <a:sym typeface="+mn-ea"/>
              </a:rPr>
              <a:t>"</a:t>
            </a:r>
            <a:endParaRPr lang="en-US" altLang="zh-CN" b="1" dirty="0" smtClean="0">
              <a:latin typeface="微软雅黑" panose="020B0503020204020204" pitchFamily="34" charset="-122"/>
              <a:ea typeface="微软雅黑" panose="020B0503020204020204" pitchFamily="34" charset="-122"/>
            </a:endParaRPr>
          </a:p>
          <a:p>
            <a:pPr algn="l"/>
            <a:endParaRPr lang="en-US" altLang="zh-CN" b="1" dirty="0" smtClean="0">
              <a:latin typeface="微软雅黑" panose="020B0503020204020204" pitchFamily="34" charset="-122"/>
              <a:ea typeface="微软雅黑" panose="020B0503020204020204" pitchFamily="34" charset="-122"/>
            </a:endParaRPr>
          </a:p>
          <a:p>
            <a:pPr algn="l"/>
            <a:r>
              <a:rPr lang="zh-CN" altLang="en-US" b="1" dirty="0" smtClean="0">
                <a:latin typeface="微软雅黑" panose="020B0503020204020204" pitchFamily="34" charset="-122"/>
                <a:ea typeface="微软雅黑" panose="020B0503020204020204" pitchFamily="34" charset="-122"/>
                <a:sym typeface="+mn-ea"/>
              </a:rPr>
              <a:t>    第三次调用使用的参数值：</a:t>
            </a:r>
            <a:endParaRPr lang="zh-CN" altLang="en-US" b="1" dirty="0" smtClean="0">
              <a:latin typeface="微软雅黑" panose="020B0503020204020204" pitchFamily="34" charset="-122"/>
              <a:ea typeface="微软雅黑" panose="020B0503020204020204" pitchFamily="34" charset="-122"/>
            </a:endParaRPr>
          </a:p>
          <a:p>
            <a:pPr algn="l"/>
            <a:endParaRPr lang="zh-CN" altLang="en-US" b="1" dirty="0" smtClean="0">
              <a:latin typeface="微软雅黑" panose="020B0503020204020204" pitchFamily="34" charset="-122"/>
              <a:ea typeface="微软雅黑" panose="020B0503020204020204" pitchFamily="34" charset="-122"/>
            </a:endParaRPr>
          </a:p>
          <a:p>
            <a:pPr algn="l"/>
            <a:r>
              <a:rPr lang="zh-CN" altLang="en-US" b="1" dirty="0" smtClean="0">
                <a:latin typeface="微软雅黑" panose="020B0503020204020204" pitchFamily="34" charset="-122"/>
                <a:ea typeface="微软雅黑" panose="020B0503020204020204" pitchFamily="34" charset="-122"/>
                <a:sym typeface="+mn-ea"/>
              </a:rPr>
              <a:t>              user1</a:t>
            </a:r>
            <a:r>
              <a:rPr lang="en-US" altLang="zh-CN" b="1" dirty="0" smtClean="0">
                <a:latin typeface="微软雅黑" panose="020B0503020204020204" pitchFamily="34" charset="-122"/>
                <a:ea typeface="微软雅黑" panose="020B0503020204020204" pitchFamily="34" charset="-122"/>
                <a:sym typeface="+mn-ea"/>
              </a:rPr>
              <a:t>="defang3"</a:t>
            </a:r>
            <a:endParaRPr lang="en-US" altLang="zh-CN" b="1" dirty="0" smtClean="0">
              <a:latin typeface="微软雅黑" panose="020B0503020204020204" pitchFamily="34" charset="-122"/>
              <a:ea typeface="微软雅黑" panose="020B0503020204020204" pitchFamily="34" charset="-122"/>
            </a:endParaRPr>
          </a:p>
          <a:p>
            <a:pPr algn="l"/>
            <a:r>
              <a:rPr lang="en-US" altLang="zh-CN" b="1" dirty="0" smtClean="0">
                <a:latin typeface="微软雅黑" panose="020B0503020204020204" pitchFamily="34" charset="-122"/>
                <a:ea typeface="微软雅黑" panose="020B0503020204020204" pitchFamily="34" charset="-122"/>
                <a:sym typeface="+mn-ea"/>
              </a:rPr>
              <a:t>              user2="123"</a:t>
            </a:r>
            <a:endParaRPr lang="en-US" altLang="zh-CN" b="1" dirty="0" smtClean="0">
              <a:latin typeface="微软雅黑" panose="020B0503020204020204" pitchFamily="34" charset="-122"/>
              <a:ea typeface="微软雅黑" panose="020B0503020204020204" pitchFamily="34" charset="-122"/>
            </a:endParaRPr>
          </a:p>
          <a:p>
            <a:pPr algn="l"/>
            <a:r>
              <a:rPr lang="en-US" altLang="zh-CN" b="1" dirty="0" smtClean="0">
                <a:latin typeface="微软雅黑" panose="020B0503020204020204" pitchFamily="34" charset="-122"/>
                <a:ea typeface="微软雅黑" panose="020B0503020204020204" pitchFamily="34" charset="-122"/>
                <a:sym typeface="+mn-ea"/>
              </a:rPr>
              <a:t>              SearchResult="德芳</a:t>
            </a:r>
            <a:r>
              <a:rPr lang="zh-CN" altLang="en-US" b="1" dirty="0" smtClean="0">
                <a:latin typeface="微软雅黑" panose="020B0503020204020204" pitchFamily="34" charset="-122"/>
                <a:ea typeface="微软雅黑" panose="020B0503020204020204" pitchFamily="34" charset="-122"/>
                <a:sym typeface="+mn-ea"/>
              </a:rPr>
              <a:t>运维</a:t>
            </a:r>
            <a:r>
              <a:rPr lang="en-US" altLang="zh-CN" b="1" dirty="0" smtClean="0">
                <a:latin typeface="微软雅黑" panose="020B0503020204020204" pitchFamily="34" charset="-122"/>
                <a:ea typeface="微软雅黑" panose="020B0503020204020204" pitchFamily="34" charset="-122"/>
                <a:sym typeface="+mn-ea"/>
              </a:rPr>
              <a:t>"</a:t>
            </a:r>
            <a:endParaRPr lang="en-US" altLang="zh-CN"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内容页.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685"/>
            <a:ext cx="12192000" cy="8001000"/>
          </a:xfrm>
          <a:prstGeom prst="rect">
            <a:avLst/>
          </a:prstGeom>
        </p:spPr>
      </p:pic>
      <p:sp>
        <p:nvSpPr>
          <p:cNvPr id="14" name="TextBox 13"/>
          <p:cNvSpPr txBox="1"/>
          <p:nvPr/>
        </p:nvSpPr>
        <p:spPr>
          <a:xfrm>
            <a:off x="1340485" y="1465580"/>
            <a:ext cx="9460230" cy="2861310"/>
          </a:xfrm>
          <a:prstGeom prst="rect">
            <a:avLst/>
          </a:prstGeom>
          <a:noFill/>
        </p:spPr>
        <p:txBody>
          <a:bodyPr wrap="square" rtlCol="0">
            <a:spAutoFit/>
          </a:bodyPr>
          <a:p>
            <a:pPr marL="0" indent="0">
              <a:buFont typeface="Wingdings" panose="05000000000000000000" pitchFamily="2" charset="2"/>
              <a:buNone/>
            </a:pPr>
            <a:r>
              <a:rPr lang="en-US" dirty="0" smtClean="0"/>
              <a:t>       </a:t>
            </a:r>
            <a:r>
              <a:rPr dirty="0" smtClean="0"/>
              <a:t>其中， searchWord1 和 searchWord2 分别作为</a:t>
            </a:r>
            <a:r>
              <a:rPr lang="zh-CN" dirty="0" smtClean="0"/>
              <a:t>登录</a:t>
            </a:r>
            <a:r>
              <a:rPr dirty="0" smtClean="0"/>
              <a:t>框输入的</a:t>
            </a:r>
            <a:r>
              <a:rPr lang="zh-CN" dirty="0" smtClean="0"/>
              <a:t>用户名进行输入</a:t>
            </a:r>
            <a:r>
              <a:rPr dirty="0" smtClean="0"/>
              <a:t>， SearchResult 用来 判断</a:t>
            </a:r>
            <a:r>
              <a:rPr lang="zh-CN" dirty="0" smtClean="0"/>
              <a:t>登录成功之后，页面是否包含期望的用户名关键词</a:t>
            </a:r>
            <a:r>
              <a:rPr dirty="0" smtClean="0"/>
              <a:t>。</a:t>
            </a:r>
            <a:endParaRPr dirty="0" smtClean="0"/>
          </a:p>
          <a:p>
            <a:pPr marL="0" indent="0">
              <a:buFont typeface="Wingdings" panose="05000000000000000000" pitchFamily="2" charset="2"/>
              <a:buNone/>
            </a:pPr>
            <a:endParaRPr dirty="0" smtClean="0"/>
          </a:p>
          <a:p>
            <a:pPr marL="0" indent="0">
              <a:buFont typeface="Wingdings" panose="05000000000000000000" pitchFamily="2" charset="2"/>
              <a:buNone/>
            </a:pPr>
            <a:endParaRPr dirty="0" smtClean="0"/>
          </a:p>
          <a:p>
            <a:pPr marL="0" indent="0">
              <a:buFont typeface="Wingdings" panose="05000000000000000000" pitchFamily="2" charset="2"/>
              <a:buNone/>
            </a:pPr>
            <a:r>
              <a:rPr dirty="0" smtClean="0"/>
              <a:t>       Assert. assertTrue( driver. getPageSource(). contains( SearchResult)); </a:t>
            </a:r>
            <a:endParaRPr dirty="0" smtClean="0"/>
          </a:p>
          <a:p>
            <a:pPr marL="0" indent="0">
              <a:buFont typeface="Wingdings" panose="05000000000000000000" pitchFamily="2" charset="2"/>
              <a:buNone/>
            </a:pPr>
            <a:r>
              <a:rPr dirty="0" smtClean="0"/>
              <a:t> 此代码行用于判断</a:t>
            </a:r>
            <a:r>
              <a:rPr lang="zh-CN" dirty="0" smtClean="0"/>
              <a:t>登录成功</a:t>
            </a:r>
            <a:r>
              <a:rPr dirty="0" smtClean="0"/>
              <a:t>的 页面 中 是否 包含 测试 数据 中 期望 的 关键 词。</a:t>
            </a:r>
            <a:endParaRPr dirty="0" smtClean="0"/>
          </a:p>
          <a:p>
            <a:pPr marL="0" indent="0">
              <a:buFont typeface="Wingdings" panose="05000000000000000000" pitchFamily="2" charset="2"/>
              <a:buNone/>
            </a:pPr>
            <a:endParaRPr dirty="0" smtClean="0"/>
          </a:p>
          <a:p>
            <a:pPr marL="0" indent="0">
              <a:buFont typeface="Wingdings" panose="05000000000000000000" pitchFamily="2" charset="2"/>
              <a:buNone/>
            </a:pPr>
            <a:endParaRPr dirty="0" smtClean="0"/>
          </a:p>
          <a:p>
            <a:pPr marL="0" indent="0">
              <a:buFont typeface="Wingdings" panose="05000000000000000000" pitchFamily="2" charset="2"/>
              <a:buNone/>
            </a:pPr>
            <a:endParaRPr dirty="0" smtClean="0"/>
          </a:p>
          <a:p>
            <a:pPr marL="0" indent="0">
              <a:buFont typeface="Wingdings" panose="05000000000000000000" pitchFamily="2" charset="2"/>
              <a:buNone/>
            </a:pPr>
            <a:endParaRPr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70_Office 主题">
  <a:themeElements>
    <a:clrScheme name="369_Office 主题 1">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fontScheme name="36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69_Office 主题 1">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FF7200"/>
      </a:accent2>
      <a:accent3>
        <a:srgbClr val="FFFFFF"/>
      </a:accent3>
      <a:accent4>
        <a:srgbClr val="000000"/>
      </a:accent4>
      <a:accent5>
        <a:srgbClr val="B5CBE7"/>
      </a:accent5>
      <a:accent6>
        <a:srgbClr val="E76700"/>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11236</Words>
  <Application>WPS 演示</Application>
  <PresentationFormat>自定义</PresentationFormat>
  <Paragraphs>404</Paragraphs>
  <Slides>24</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 Light</vt:lpstr>
      <vt:lpstr>Calibri</vt:lpstr>
      <vt:lpstr>苹方-简 中黑体</vt:lpstr>
      <vt:lpstr>微软雅黑</vt:lpstr>
      <vt:lpstr>Courier New</vt:lpstr>
      <vt:lpstr>PingFang SC Light</vt:lpstr>
      <vt:lpstr>苹方-简</vt:lpstr>
      <vt:lpstr>黑体</vt:lpstr>
      <vt:lpstr>Arial Unicode MS</vt:lpstr>
      <vt:lpstr>Segoe Print</vt:lpstr>
      <vt:lpstr>370_Office 主题</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linkplus,co.ltd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JFZ</dc:creator>
  <cp:lastModifiedBy>mike.liu</cp:lastModifiedBy>
  <cp:revision>952</cp:revision>
  <dcterms:created xsi:type="dcterms:W3CDTF">2014-06-02T19:15:00Z</dcterms:created>
  <dcterms:modified xsi:type="dcterms:W3CDTF">2018-01-31T07:44:21Z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2052-10.8.0.6370</vt:lpwstr>
  </property>
</Properties>
</file>