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92" r:id="rId3"/>
    <p:sldId id="295" r:id="rId4"/>
    <p:sldId id="319" r:id="rId6"/>
    <p:sldId id="322" r:id="rId7"/>
    <p:sldId id="320" r:id="rId8"/>
    <p:sldId id="321" r:id="rId9"/>
    <p:sldId id="271" r:id="rId10"/>
    <p:sldId id="349" r:id="rId11"/>
    <p:sldId id="350" r:id="rId12"/>
    <p:sldId id="353" r:id="rId13"/>
    <p:sldId id="354" r:id="rId14"/>
    <p:sldId id="355" r:id="rId15"/>
    <p:sldId id="356" r:id="rId16"/>
    <p:sldId id="357" r:id="rId17"/>
    <p:sldId id="358" r:id="rId18"/>
    <p:sldId id="359" r:id="rId19"/>
    <p:sldId id="365" r:id="rId20"/>
    <p:sldId id="368" r:id="rId21"/>
    <p:sldId id="369" r:id="rId22"/>
    <p:sldId id="370" r:id="rId23"/>
    <p:sldId id="371" r:id="rId24"/>
    <p:sldId id="372" r:id="rId25"/>
    <p:sldId id="373" r:id="rId26"/>
    <p:sldId id="374" r:id="rId27"/>
    <p:sldId id="375" r:id="rId28"/>
    <p:sldId id="324" r:id="rId29"/>
    <p:sldId id="270" r:id="rId3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09D"/>
    <a:srgbClr val="0F00B3"/>
    <a:srgbClr val="2648C8"/>
    <a:srgbClr val="252383"/>
    <a:srgbClr val="35C2FF"/>
    <a:srgbClr val="7957FF"/>
    <a:srgbClr val="2847FF"/>
    <a:srgbClr val="5747FF"/>
    <a:srgbClr val="29E48E"/>
    <a:srgbClr val="1CC4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7234" autoAdjust="0"/>
  </p:normalViewPr>
  <p:slideViewPr>
    <p:cSldViewPr snapToGrid="0" showGuides="1">
      <p:cViewPr varScale="1">
        <p:scale>
          <a:sx n="100" d="100"/>
          <a:sy n="100" d="100"/>
        </p:scale>
        <p:origin x="-984" y="-102"/>
      </p:cViewPr>
      <p:guideLst>
        <p:guide orient="horz" pos="942"/>
        <p:guide pos="7035"/>
      </p:guideLst>
    </p:cSldViewPr>
  </p:slideViewPr>
  <p:notesTextViewPr>
    <p:cViewPr>
      <p:scale>
        <a:sx n="1" d="1"/>
        <a:sy n="1" d="1"/>
      </p:scale>
      <p:origin x="0" y="0"/>
    </p:cViewPr>
  </p:notesTextViewPr>
  <p:notesViewPr>
    <p:cSldViewPr snapToGrid="0">
      <p:cViewPr varScale="1">
        <p:scale>
          <a:sx n="109" d="100"/>
          <a:sy n="109" d="100"/>
        </p:scale>
        <p:origin x="-2432" y="-112"/>
      </p:cViewPr>
      <p:guideLst>
        <p:guide orient="horz" pos="2880"/>
        <p:guide pos="2137"/>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Rot="1" noChangeAspect="1" noChangeArrowheads="1"/>
          </p:cNvSpPr>
          <p:nvPr>
            <p:ph type="sldImg" idx="2"/>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3" name="Rectangle 3"/>
          <p:cNvSpPr>
            <a:spLocks noGrp="1" noChangeArrowheads="1"/>
          </p:cNvSpPr>
          <p:nvPr>
            <p:ph type="body" sz="quarter" idx="3"/>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noProof="0"/>
              <a:t>单击此处编辑母版文本样式
第二级
第三级
第四级
第五级</a:t>
            </a:r>
            <a:endParaRPr lang="zh-CN" noProof="0"/>
          </a:p>
        </p:txBody>
      </p:sp>
      <p:sp>
        <p:nvSpPr>
          <p:cNvPr id="5124" name="Rectangle 4"/>
          <p:cNvSpPr>
            <a:spLocks noGrp="1"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zh-CN" altLang="en-US"/>
          </a:p>
        </p:txBody>
      </p:sp>
      <p:sp>
        <p:nvSpPr>
          <p:cNvPr id="5125" name="Rectangle 5"/>
          <p:cNvSpPr>
            <a:spLocks noGrp="1" noChangeArrowheads="1"/>
          </p:cNvSpPr>
          <p:nvPr>
            <p:ph type="dt" idx="1"/>
          </p:nvPr>
        </p:nvSpPr>
        <p:spPr bwMode="auto">
          <a:xfrm>
            <a:off x="3883025" y="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a:defRPr/>
            </a:pPr>
            <a:fld id="{CB234878-0408-4E98-8A88-E832B5FC4CDE}" type="datetimeFigureOut">
              <a:rPr lang="zh-CN" altLang="en-US"/>
            </a:fld>
            <a:endParaRPr lang="zh-CN" altLang="en-US"/>
          </a:p>
        </p:txBody>
      </p:sp>
      <p:sp>
        <p:nvSpPr>
          <p:cNvPr id="5126" name="Rectangle 6"/>
          <p:cNvSpPr>
            <a:spLocks noGrp="1"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zh-CN" altLang="en-US"/>
          </a:p>
        </p:txBody>
      </p:sp>
      <p:sp>
        <p:nvSpPr>
          <p:cNvPr id="5127" name="Rectangle 7"/>
          <p:cNvSpPr>
            <a:spLocks noGrp="1" noChangeArrowheads="1"/>
          </p:cNvSpPr>
          <p:nvPr>
            <p:ph type="sldNum" sz="quarter" idx="5"/>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a:defRPr/>
            </a:pPr>
            <a:fld id="{4D5729B6-3B80-4A0E-B3E9-C88D625DD66C}"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09575" y="754063"/>
            <a:ext cx="5854700" cy="3294062"/>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24F22352-B56B-4221-B6C5-F7E6B7E60A1F}"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A91112B6-2469-46D7-B5B4-C429B1FA6341}" type="slidenum">
              <a:rPr lang="zh-CN" altLang="en-US"/>
            </a:fld>
            <a:endParaRPr lang="zh-CN" altLang="en-US" sz="1800">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9D3B6895-E22E-4E07-AF0B-DC19982313F2}"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6A4EE344-CE9F-485B-A19D-031411130877}" type="slidenum">
              <a:rPr lang="zh-CN" altLang="en-US"/>
            </a:fld>
            <a:endParaRPr lang="zh-CN" altLang="en-US" sz="180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BBB34A52-B113-43AB-BC4A-A519C3F044EB}"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F4900CF7-C6CB-4D68-ABD2-B08DED107875}" type="slidenum">
              <a:rPr lang="zh-CN" altLang="en-US"/>
            </a:fld>
            <a:endParaRPr lang="zh-CN" altLang="en-US" sz="180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A68A2B33-4AA6-4C68-A9D6-2357B865F984}"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1706468A-0303-4DDC-8A25-9367EC19514F}" type="slidenum">
              <a:rPr lang="zh-CN" altLang="en-US"/>
            </a:fld>
            <a:endParaRPr lang="zh-CN" altLang="en-US" sz="180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BC2E49B4-E36B-4572-BEA3-585024B05A12}"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9075829F-3250-46FA-9C2F-011291951FD6}" type="slidenum">
              <a:rPr lang="zh-CN" altLang="en-US"/>
            </a:fld>
            <a:endParaRPr lang="zh-CN" altLang="en-US" sz="180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1"/>
          <p:cNvSpPr>
            <a:spLocks noGrp="1" noChangeArrowheads="1"/>
          </p:cNvSpPr>
          <p:nvPr>
            <p:ph type="dt" sz="half" idx="10"/>
          </p:nvPr>
        </p:nvSpPr>
        <p:spPr/>
        <p:txBody>
          <a:bodyPr/>
          <a:lstStyle>
            <a:lvl1pPr>
              <a:defRPr/>
            </a:lvl1pPr>
          </a:lstStyle>
          <a:p>
            <a:pPr>
              <a:defRPr/>
            </a:pPr>
            <a:fld id="{97482666-0221-4C3A-9724-3D133A10FDF6}" type="datetime1">
              <a:rPr lang="zh-CN" altLang="en-US"/>
            </a:fld>
            <a:endParaRPr lang="zh-CN" altLang="en-US" sz="1800">
              <a:solidFill>
                <a:srgbClr val="000000"/>
              </a:solidFill>
            </a:endParaRPr>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93103E98-E5A7-444D-8670-BA56D4C4C245}" type="slidenum">
              <a:rPr lang="zh-CN" altLang="en-US"/>
            </a:fld>
            <a:endParaRPr lang="zh-CN" altLang="en-US" sz="1800">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1"/>
          <p:cNvSpPr>
            <a:spLocks noGrp="1" noChangeArrowheads="1"/>
          </p:cNvSpPr>
          <p:nvPr>
            <p:ph type="dt" sz="half" idx="10"/>
          </p:nvPr>
        </p:nvSpPr>
        <p:spPr/>
        <p:txBody>
          <a:bodyPr/>
          <a:lstStyle>
            <a:lvl1pPr>
              <a:defRPr/>
            </a:lvl1pPr>
          </a:lstStyle>
          <a:p>
            <a:pPr>
              <a:defRPr/>
            </a:pPr>
            <a:fld id="{291147F5-490F-4F20-AD65-700A5D7D28CB}" type="datetime1">
              <a:rPr lang="zh-CN" altLang="en-US"/>
            </a:fld>
            <a:endParaRPr lang="zh-CN" altLang="en-US" sz="1800">
              <a:solidFill>
                <a:srgbClr val="000000"/>
              </a:solidFill>
            </a:endParaRPr>
          </a:p>
        </p:txBody>
      </p:sp>
      <p:sp>
        <p:nvSpPr>
          <p:cNvPr id="8"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p:txBody>
          <a:bodyPr/>
          <a:lstStyle>
            <a:lvl1pPr>
              <a:defRPr/>
            </a:lvl1pPr>
          </a:lstStyle>
          <a:p>
            <a:pPr>
              <a:defRPr/>
            </a:pPr>
            <a:fld id="{CD429E53-7C07-4FCD-B704-578B35DB01EE}" type="slidenum">
              <a:rPr lang="zh-CN" altLang="en-US"/>
            </a:fld>
            <a:endParaRPr lang="zh-CN" altLang="en-US" sz="1800">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1"/>
          <p:cNvSpPr>
            <a:spLocks noGrp="1" noChangeArrowheads="1"/>
          </p:cNvSpPr>
          <p:nvPr>
            <p:ph type="dt" sz="half" idx="10"/>
          </p:nvPr>
        </p:nvSpPr>
        <p:spPr/>
        <p:txBody>
          <a:bodyPr/>
          <a:lstStyle>
            <a:lvl1pPr>
              <a:defRPr/>
            </a:lvl1pPr>
          </a:lstStyle>
          <a:p>
            <a:pPr>
              <a:defRPr/>
            </a:pPr>
            <a:fld id="{F340D671-E0AC-4183-8A13-2DE13A398CDB}" type="datetime1">
              <a:rPr lang="zh-CN" altLang="en-US"/>
            </a:fld>
            <a:endParaRPr lang="zh-CN" altLang="en-US" sz="1800">
              <a:solidFill>
                <a:srgbClr val="000000"/>
              </a:solidFill>
            </a:endParaRPr>
          </a:p>
        </p:txBody>
      </p:sp>
      <p:sp>
        <p:nvSpPr>
          <p:cNvPr id="4"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p:txBody>
          <a:bodyPr/>
          <a:lstStyle>
            <a:lvl1pPr>
              <a:defRPr/>
            </a:lvl1pPr>
          </a:lstStyle>
          <a:p>
            <a:pPr>
              <a:defRPr/>
            </a:pPr>
            <a:fld id="{D6BBB754-518D-45A2-A93D-D68FAD97570C}" type="slidenum">
              <a:rPr lang="zh-CN" altLang="en-US"/>
            </a:fld>
            <a:endParaRPr lang="zh-CN" altLang="en-US" sz="1800">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p:txBody>
          <a:bodyPr/>
          <a:lstStyle>
            <a:lvl1pPr>
              <a:defRPr/>
            </a:lvl1pPr>
          </a:lstStyle>
          <a:p>
            <a:pPr>
              <a:defRPr/>
            </a:pPr>
            <a:fld id="{79CA7EE1-867B-40B6-ABB1-36BD2E6CE607}" type="datetime1">
              <a:rPr lang="zh-CN" altLang="en-US"/>
            </a:fld>
            <a:endParaRPr lang="zh-CN" altLang="en-US" sz="1800">
              <a:solidFill>
                <a:srgbClr val="000000"/>
              </a:solidFill>
            </a:endParaRPr>
          </a:p>
        </p:txBody>
      </p:sp>
      <p:sp>
        <p:nvSpPr>
          <p:cNvPr id="3"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p:txBody>
          <a:bodyPr/>
          <a:lstStyle>
            <a:lvl1pPr>
              <a:defRPr/>
            </a:lvl1pPr>
          </a:lstStyle>
          <a:p>
            <a:pPr>
              <a:defRPr/>
            </a:pPr>
            <a:fld id="{8A1B7E51-6CAF-4BD8-A825-D9A99D57BB39}" type="slidenum">
              <a:rPr lang="zh-CN" altLang="en-US"/>
            </a:fld>
            <a:endParaRPr lang="zh-CN" altLang="en-US" sz="1800">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1"/>
          <p:cNvSpPr>
            <a:spLocks noGrp="1" noChangeArrowheads="1"/>
          </p:cNvSpPr>
          <p:nvPr>
            <p:ph type="dt" sz="half" idx="10"/>
          </p:nvPr>
        </p:nvSpPr>
        <p:spPr/>
        <p:txBody>
          <a:bodyPr/>
          <a:lstStyle>
            <a:lvl1pPr>
              <a:defRPr/>
            </a:lvl1pPr>
          </a:lstStyle>
          <a:p>
            <a:pPr>
              <a:defRPr/>
            </a:pPr>
            <a:fld id="{0464F38A-15DB-4ED2-8956-AB58A66F83AF}" type="datetime1">
              <a:rPr lang="zh-CN" altLang="en-US"/>
            </a:fld>
            <a:endParaRPr lang="zh-CN" altLang="en-US" sz="1800">
              <a:solidFill>
                <a:srgbClr val="000000"/>
              </a:solidFill>
            </a:endParaRPr>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5F9A9D23-9BB4-43D8-A8AC-D97FBD10492D}" type="slidenum">
              <a:rPr lang="zh-CN" altLang="en-US"/>
            </a:fld>
            <a:endParaRPr lang="zh-CN" altLang="en-US" sz="1800">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6" name="日期占位符 1"/>
          <p:cNvSpPr>
            <a:spLocks noGrp="1" noChangeArrowheads="1"/>
          </p:cNvSpPr>
          <p:nvPr>
            <p:ph type="dt" sz="half" idx="10"/>
          </p:nvPr>
        </p:nvSpPr>
        <p:spPr/>
        <p:txBody>
          <a:bodyPr/>
          <a:lstStyle>
            <a:lvl1pPr>
              <a:defRPr/>
            </a:lvl1pPr>
          </a:lstStyle>
          <a:p>
            <a:pPr>
              <a:defRPr/>
            </a:pPr>
            <a:fld id="{0C8D28CC-5C34-4370-A20B-22C7EABA634A}" type="datetime1">
              <a:rPr lang="zh-CN" altLang="en-US"/>
            </a:fld>
            <a:endParaRPr lang="zh-CN" altLang="en-US" sz="1800">
              <a:solidFill>
                <a:srgbClr val="000000"/>
              </a:solidFill>
            </a:endParaRPr>
          </a:p>
        </p:txBody>
      </p:sp>
      <p:sp>
        <p:nvSpPr>
          <p:cNvPr id="7"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8" name="灯片编号占位符 3"/>
          <p:cNvSpPr>
            <a:spLocks noGrp="1" noChangeArrowheads="1"/>
          </p:cNvSpPr>
          <p:nvPr>
            <p:ph type="sldNum" sz="quarter" idx="12"/>
          </p:nvPr>
        </p:nvSpPr>
        <p:spPr/>
        <p:txBody>
          <a:bodyPr/>
          <a:lstStyle>
            <a:lvl1pPr>
              <a:defRPr/>
            </a:lvl1pPr>
          </a:lstStyle>
          <a:p>
            <a:pPr>
              <a:defRPr/>
            </a:pPr>
            <a:fld id="{38FC13E3-5B32-4690-963B-B1A25A0BEC40}" type="slidenum">
              <a:rPr lang="zh-CN" altLang="en-US"/>
            </a:fld>
            <a:endParaRPr lang="zh-CN" altLang="en-US" sz="18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4098"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sym typeface="Calibri Light" panose="020F0302020204030204" pitchFamily="34" charset="0"/>
              </a:rPr>
              <a:t>单击此处编辑母版标题样式</a:t>
            </a:r>
            <a:endParaRPr lang="zh-CN">
              <a:sym typeface="Calibri Light" panose="020F0302020204030204" pitchFamily="34" charset="0"/>
            </a:endParaRPr>
          </a:p>
        </p:txBody>
      </p:sp>
      <p:sp>
        <p:nvSpPr>
          <p:cNvPr id="4099"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sym typeface="Calibri" panose="020F0502020204030204" pitchFamily="34" charset="0"/>
              </a:rPr>
              <a:t>单击此处编辑母版文本样式</a:t>
            </a:r>
            <a:endParaRPr lang="zh-CN">
              <a:sym typeface="Calibri" panose="020F0502020204030204" pitchFamily="34" charset="0"/>
            </a:endParaRPr>
          </a:p>
          <a:p>
            <a:pPr lvl="1"/>
            <a:r>
              <a:rPr lang="zh-CN">
                <a:sym typeface="Calibri" panose="020F0502020204030204" pitchFamily="34" charset="0"/>
              </a:rPr>
              <a:t>第二级</a:t>
            </a:r>
            <a:endParaRPr lang="zh-CN">
              <a:sym typeface="Calibri" panose="020F0502020204030204" pitchFamily="34" charset="0"/>
            </a:endParaRPr>
          </a:p>
          <a:p>
            <a:pPr lvl="2"/>
            <a:r>
              <a:rPr lang="zh-CN">
                <a:sym typeface="Calibri" panose="020F0502020204030204" pitchFamily="34" charset="0"/>
              </a:rPr>
              <a:t>第三级</a:t>
            </a:r>
            <a:endParaRPr lang="zh-CN">
              <a:sym typeface="Calibri" panose="020F0502020204030204" pitchFamily="34" charset="0"/>
            </a:endParaRPr>
          </a:p>
          <a:p>
            <a:pPr lvl="3"/>
            <a:r>
              <a:rPr lang="zh-CN">
                <a:sym typeface="Calibri" panose="020F0502020204030204" pitchFamily="34" charset="0"/>
              </a:rPr>
              <a:t>第四级</a:t>
            </a:r>
            <a:endParaRPr lang="zh-CN">
              <a:sym typeface="Calibri" panose="020F0502020204030204" pitchFamily="34" charset="0"/>
            </a:endParaRPr>
          </a:p>
          <a:p>
            <a:pPr lvl="4"/>
            <a:r>
              <a:rPr lang="zh-CN">
                <a:sym typeface="Calibri" panose="020F0502020204030204" pitchFamily="34" charset="0"/>
              </a:rPr>
              <a:t>第五级</a:t>
            </a:r>
            <a:endParaRPr lang="zh-CN">
              <a:sym typeface="Calibri" panose="020F0502020204030204" pitchFamily="34" charset="0"/>
            </a:endParaRPr>
          </a:p>
        </p:txBody>
      </p:sp>
      <p:sp>
        <p:nvSpPr>
          <p:cNvPr id="4100" name="日期占位符 1"/>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FADC7D91-1DFF-4C32-851E-D583971B44E3}" type="datetime1">
              <a:rPr lang="zh-CN" altLang="en-US"/>
            </a:fld>
            <a:endParaRPr lang="zh-CN" altLang="en-US" sz="1800">
              <a:solidFill>
                <a:srgbClr val="000000"/>
              </a:solidFill>
            </a:endParaRPr>
          </a:p>
        </p:txBody>
      </p:sp>
      <p:sp>
        <p:nvSpPr>
          <p:cNvPr id="4101" name="页脚占位符 2"/>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4102" name="灯片编号占位符 3"/>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14BBA691-E721-4E3D-B881-379F00C5AE89}"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3" name="图片 2" descr="封面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ctrTitle"/>
          </p:nvPr>
        </p:nvSpPr>
        <p:spPr/>
        <p:txBody>
          <a:bodyPr/>
          <a:lstStyle/>
          <a:p>
            <a:br>
              <a:rPr kumimoji="1" lang="en-US" altLang="zh-CN" dirty="0" smtClean="0"/>
            </a:br>
            <a:endParaRPr kumimoji="1" lang="zh-CN" altLang="en-US" dirty="0"/>
          </a:p>
        </p:txBody>
      </p:sp>
      <p:sp>
        <p:nvSpPr>
          <p:cNvPr id="6" name="文本框 5"/>
          <p:cNvSpPr txBox="1"/>
          <p:nvPr/>
        </p:nvSpPr>
        <p:spPr>
          <a:xfrm>
            <a:off x="2324735" y="1273810"/>
            <a:ext cx="6771640" cy="768350"/>
          </a:xfrm>
          <a:prstGeom prst="rect">
            <a:avLst/>
          </a:prstGeom>
          <a:noFill/>
        </p:spPr>
        <p:txBody>
          <a:bodyPr wrap="square" rtlCol="0">
            <a:spAutoFit/>
          </a:bodyPr>
          <a:lstStyle/>
          <a:p>
            <a:pPr algn="ctr"/>
            <a:r>
              <a:rPr kumimoji="1" lang="zh-CN" sz="4400" dirty="0">
                <a:solidFill>
                  <a:schemeClr val="bg1"/>
                </a:solidFill>
                <a:latin typeface="苹方-简 中黑体"/>
              </a:rPr>
              <a:t>单元测试框架</a:t>
            </a:r>
            <a:r>
              <a:rPr kumimoji="1" lang="en-US" altLang="zh-CN" sz="4400" dirty="0">
                <a:solidFill>
                  <a:schemeClr val="bg1"/>
                </a:solidFill>
                <a:latin typeface="苹方-简 中黑体"/>
              </a:rPr>
              <a:t>-TestNg</a:t>
            </a:r>
            <a:endParaRPr kumimoji="1" lang="en-US" altLang="zh-CN" sz="4400" dirty="0">
              <a:solidFill>
                <a:schemeClr val="bg1"/>
              </a:solidFill>
              <a:latin typeface="苹方-简 中黑体"/>
            </a:endParaRPr>
          </a:p>
        </p:txBody>
      </p:sp>
      <p:sp>
        <p:nvSpPr>
          <p:cNvPr id="8" name="文本框 7"/>
          <p:cNvSpPr txBox="1"/>
          <p:nvPr/>
        </p:nvSpPr>
        <p:spPr>
          <a:xfrm>
            <a:off x="4788723" y="3017601"/>
            <a:ext cx="1974273" cy="398780"/>
          </a:xfrm>
          <a:prstGeom prst="rect">
            <a:avLst/>
          </a:prstGeom>
          <a:noFill/>
        </p:spPr>
        <p:txBody>
          <a:bodyPr wrap="square" rtlCol="0">
            <a:spAutoFit/>
          </a:bodyPr>
          <a:lstStyle/>
          <a:p>
            <a:r>
              <a:rPr kumimoji="1" lang="zh-CN" altLang="en-US" sz="2000" dirty="0" smtClean="0">
                <a:solidFill>
                  <a:schemeClr val="bg1"/>
                </a:solidFill>
                <a:ea typeface="苹方-简 中黑体"/>
              </a:rPr>
              <a:t>讲师：芳姐</a:t>
            </a:r>
            <a:endParaRPr kumimoji="1" lang="zh-CN" altLang="en-US" sz="2000" dirty="0">
              <a:solidFill>
                <a:schemeClr val="bg1"/>
              </a:solidFill>
              <a:ea typeface="苹方-简 中黑体"/>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graphicFrame>
        <p:nvGraphicFramePr>
          <p:cNvPr id="9" name="表格 8"/>
          <p:cNvGraphicFramePr/>
          <p:nvPr/>
        </p:nvGraphicFramePr>
        <p:xfrm>
          <a:off x="429260" y="1446530"/>
          <a:ext cx="11207115" cy="5176520"/>
        </p:xfrm>
        <a:graphic>
          <a:graphicData uri="http://schemas.openxmlformats.org/drawingml/2006/table">
            <a:tbl>
              <a:tblPr firstRow="1" bandRow="1">
                <a:tableStyleId>{5C22544A-7EE6-4342-B048-85BDC9FD1C3A}</a:tableStyleId>
              </a:tblPr>
              <a:tblGrid>
                <a:gridCol w="4450715"/>
                <a:gridCol w="6756400"/>
              </a:tblGrid>
              <a:tr h="547370">
                <a:tc>
                  <a:txBody>
                    <a:bodyPr/>
                    <a:p>
                      <a:pPr>
                        <a:buNone/>
                      </a:pPr>
                      <a:r>
                        <a:rPr lang="zh-CN" altLang="en-US"/>
                        <a:t>注解</a:t>
                      </a:r>
                      <a:endParaRPr lang="zh-CN" altLang="en-US"/>
                    </a:p>
                  </a:txBody>
                  <a:tcPr/>
                </a:tc>
                <a:tc>
                  <a:txBody>
                    <a:bodyPr/>
                    <a:p>
                      <a:pPr>
                        <a:buNone/>
                      </a:pPr>
                      <a:r>
                        <a:rPr lang="zh-CN" altLang="en-US"/>
                        <a:t>描述</a:t>
                      </a:r>
                      <a:endParaRPr lang="zh-CN" altLang="en-US"/>
                    </a:p>
                  </a:txBody>
                  <a:tcPr/>
                </a:tc>
              </a:tr>
              <a:tr h="363855">
                <a:tc>
                  <a:txBody>
                    <a:bodyPr/>
                    <a:p>
                      <a:pPr>
                        <a:buNone/>
                      </a:pPr>
                      <a:r>
                        <a:rPr lang="zh-CN" altLang="en-US" sz="2000"/>
                        <a:t>@AfterMethod</a:t>
                      </a:r>
                      <a:endParaRPr lang="zh-CN" altLang="en-US" sz="2000"/>
                    </a:p>
                  </a:txBody>
                  <a:tcPr/>
                </a:tc>
                <a:tc>
                  <a:txBody>
                    <a:bodyPr/>
                    <a:p>
                      <a:pPr>
                        <a:buNone/>
                      </a:pPr>
                      <a:r>
                        <a:rPr lang="zh-CN" altLang="en-US" sz="2000"/>
                        <a:t>表示此注解的方法会在每个测试方法运行结束后执行</a:t>
                      </a:r>
                      <a:endParaRPr lang="zh-CN" altLang="en-US" sz="2000"/>
                    </a:p>
                  </a:txBody>
                  <a:tcPr/>
                </a:tc>
              </a:tr>
              <a:tr h="431800">
                <a:tc>
                  <a:txBody>
                    <a:bodyPr/>
                    <a:p>
                      <a:pPr>
                        <a:buNone/>
                      </a:pPr>
                      <a:r>
                        <a:rPr lang="zh-CN" altLang="en-US" sz="2000"/>
                        <a:t>@DataProvider</a:t>
                      </a:r>
                      <a:endParaRPr lang="zh-CN" altLang="en-US" sz="2000"/>
                    </a:p>
                  </a:txBody>
                  <a:tcPr/>
                </a:tc>
                <a:tc>
                  <a:txBody>
                    <a:bodyPr/>
                    <a:p>
                      <a:pPr>
                        <a:buNone/>
                      </a:pPr>
                      <a:r>
                        <a:rPr lang="zh-CN" altLang="en-US" sz="2000"/>
                        <a:t>标志着一个方法，提供数据的一个测试方法。注解的方法必须返回一个Object[] []，其中每个对象[]的测试方法的参数列表中可以分配。该@Test 方法，希望从这个DataProvider的接收数据，需要使用一个dataProvider名称等于这个注解的名字。</a:t>
                      </a:r>
                      <a:endParaRPr lang="zh-CN" altLang="en-US" sz="2000"/>
                    </a:p>
                  </a:txBody>
                  <a:tcPr/>
                </a:tc>
              </a:tr>
              <a:tr h="547370">
                <a:tc>
                  <a:txBody>
                    <a:bodyPr/>
                    <a:p>
                      <a:pPr>
                        <a:buNone/>
                      </a:pPr>
                      <a:r>
                        <a:rPr lang="zh-CN" altLang="en-US" sz="2000"/>
                        <a:t>@Factory</a:t>
                      </a:r>
                      <a:endParaRPr lang="zh-CN" altLang="en-US" sz="2000"/>
                    </a:p>
                  </a:txBody>
                  <a:tcPr/>
                </a:tc>
                <a:tc>
                  <a:txBody>
                    <a:bodyPr/>
                    <a:p>
                      <a:pPr>
                        <a:buNone/>
                      </a:pPr>
                      <a:r>
                        <a:rPr lang="zh-CN" altLang="en-US" sz="2000"/>
                        <a:t>作为一个工厂，返回TestNG的测试类的对象将被用于标记的方法。该方法必须返回Object[]。</a:t>
                      </a:r>
                      <a:endParaRPr lang="zh-CN" altLang="en-US" sz="2000"/>
                    </a:p>
                  </a:txBody>
                  <a:tcPr/>
                </a:tc>
              </a:tr>
              <a:tr h="547370">
                <a:tc>
                  <a:txBody>
                    <a:bodyPr/>
                    <a:p>
                      <a:pPr>
                        <a:buNone/>
                      </a:pPr>
                      <a:r>
                        <a:rPr lang="zh-CN" altLang="en-US" sz="2000"/>
                        <a:t>@Listeners</a:t>
                      </a:r>
                      <a:endParaRPr lang="zh-CN" altLang="en-US" sz="2000"/>
                    </a:p>
                  </a:txBody>
                  <a:tcPr/>
                </a:tc>
                <a:tc>
                  <a:txBody>
                    <a:bodyPr/>
                    <a:p>
                      <a:pPr>
                        <a:buNone/>
                      </a:pPr>
                      <a:r>
                        <a:rPr lang="zh-CN" altLang="en-US" sz="2000"/>
                        <a:t>定义一个测试类的监听器。</a:t>
                      </a:r>
                      <a:endParaRPr lang="zh-CN" altLang="en-US" sz="2000"/>
                    </a:p>
                  </a:txBody>
                  <a:tcPr/>
                </a:tc>
              </a:tr>
              <a:tr h="547370">
                <a:tc>
                  <a:txBody>
                    <a:bodyPr/>
                    <a:p>
                      <a:pPr>
                        <a:buNone/>
                      </a:pPr>
                      <a:r>
                        <a:rPr lang="zh-CN" altLang="en-US" sz="2000"/>
                        <a:t>@Parameters</a:t>
                      </a:r>
                      <a:endParaRPr lang="zh-CN" altLang="en-US" sz="2000"/>
                    </a:p>
                  </a:txBody>
                  <a:tcPr/>
                </a:tc>
                <a:tc>
                  <a:txBody>
                    <a:bodyPr/>
                    <a:p>
                      <a:pPr>
                        <a:buNone/>
                      </a:pPr>
                      <a:r>
                        <a:rPr lang="zh-CN" altLang="en-US" sz="2000"/>
                        <a:t>介绍如何将参数传递给@Test方法。</a:t>
                      </a:r>
                      <a:endParaRPr lang="zh-CN" altLang="en-US" sz="2000"/>
                    </a:p>
                  </a:txBody>
                  <a:tcPr/>
                </a:tc>
              </a:tr>
              <a:tr h="547370">
                <a:tc>
                  <a:txBody>
                    <a:bodyPr/>
                    <a:p>
                      <a:pPr>
                        <a:buNone/>
                      </a:pPr>
                      <a:r>
                        <a:rPr lang="zh-CN" altLang="en-US" sz="2000"/>
                        <a:t>@Test</a:t>
                      </a:r>
                      <a:endParaRPr lang="zh-CN" altLang="en-US" sz="2000"/>
                    </a:p>
                  </a:txBody>
                  <a:tcPr/>
                </a:tc>
                <a:tc>
                  <a:txBody>
                    <a:bodyPr/>
                    <a:p>
                      <a:pPr>
                        <a:buNone/>
                      </a:pPr>
                      <a:r>
                        <a:rPr lang="zh-CN" altLang="en-US" sz="2000"/>
                        <a:t>表示此注解的方法会被认为一个测试方法，即一个测试用例</a:t>
                      </a:r>
                      <a:endParaRPr lang="zh-CN" altLang="en-US" sz="200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3" name="文本框 2"/>
          <p:cNvSpPr txBox="1"/>
          <p:nvPr/>
        </p:nvSpPr>
        <p:spPr>
          <a:xfrm>
            <a:off x="936625" y="1111250"/>
            <a:ext cx="7331710" cy="398780"/>
          </a:xfrm>
          <a:prstGeom prst="rect">
            <a:avLst/>
          </a:prstGeom>
          <a:noFill/>
        </p:spPr>
        <p:txBody>
          <a:bodyPr wrap="square" rtlCol="0">
            <a:spAutoFit/>
          </a:bodyPr>
          <a:p>
            <a:pPr algn="l"/>
            <a:r>
              <a:rPr lang="zh-CN" altLang="en-US" sz="2000"/>
              <a:t>使用注解编写TestNg测试示例：</a:t>
            </a:r>
            <a:endParaRPr lang="zh-CN" altLang="en-US" sz="2000"/>
          </a:p>
        </p:txBody>
      </p:sp>
      <p:pic>
        <p:nvPicPr>
          <p:cNvPr id="7" name="图片 6"/>
          <p:cNvPicPr>
            <a:picLocks noChangeAspect="1"/>
          </p:cNvPicPr>
          <p:nvPr/>
        </p:nvPicPr>
        <p:blipFill>
          <a:blip r:embed="rId2"/>
          <a:stretch>
            <a:fillRect/>
          </a:stretch>
        </p:blipFill>
        <p:spPr>
          <a:xfrm>
            <a:off x="806450" y="1664335"/>
            <a:ext cx="11026140" cy="503428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6" name="图片 5"/>
          <p:cNvPicPr>
            <a:picLocks noChangeAspect="1"/>
          </p:cNvPicPr>
          <p:nvPr/>
        </p:nvPicPr>
        <p:blipFill>
          <a:blip r:embed="rId2"/>
          <a:stretch>
            <a:fillRect/>
          </a:stretch>
        </p:blipFill>
        <p:spPr>
          <a:xfrm>
            <a:off x="1004570" y="1627505"/>
            <a:ext cx="9047480" cy="4085590"/>
          </a:xfrm>
          <a:prstGeom prst="rect">
            <a:avLst/>
          </a:prstGeom>
        </p:spPr>
      </p:pic>
      <p:sp>
        <p:nvSpPr>
          <p:cNvPr id="3" name="文本框 2"/>
          <p:cNvSpPr txBox="1"/>
          <p:nvPr/>
        </p:nvSpPr>
        <p:spPr>
          <a:xfrm>
            <a:off x="570865" y="927735"/>
            <a:ext cx="11325860" cy="6247130"/>
          </a:xfrm>
          <a:prstGeom prst="rect">
            <a:avLst/>
          </a:prstGeom>
          <a:noFill/>
        </p:spPr>
        <p:txBody>
          <a:bodyPr wrap="square" rtlCol="0">
            <a:spAutoFit/>
          </a:bodyPr>
          <a:p>
            <a:pPr algn="l"/>
            <a:r>
              <a:rPr lang="zh-CN" altLang="en-US" sz="2000"/>
              <a:t>运行结果：</a:t>
            </a:r>
            <a:endParaRPr lang="zh-CN" altLang="en-US" sz="2000"/>
          </a:p>
          <a:p>
            <a:pPr algn="l"/>
            <a:endParaRPr lang="zh-CN" altLang="en-US" sz="2000"/>
          </a:p>
          <a:p>
            <a:pPr algn="l"/>
            <a:endParaRPr lang="zh-CN" altLang="en-US" sz="2000"/>
          </a:p>
          <a:p>
            <a:pPr algn="l"/>
            <a:endParaRPr lang="zh-CN" altLang="en-US" sz="2000"/>
          </a:p>
          <a:p>
            <a:pPr algn="l"/>
            <a:endParaRPr lang="zh-CN" altLang="en-US" sz="2000"/>
          </a:p>
          <a:p>
            <a:pPr algn="l"/>
            <a:endParaRPr lang="zh-CN" altLang="en-US" sz="2000"/>
          </a:p>
          <a:p>
            <a:pPr algn="l"/>
            <a:endParaRPr lang="zh-CN" altLang="en-US" sz="2000"/>
          </a:p>
          <a:p>
            <a:pPr algn="l"/>
            <a:endParaRPr lang="zh-CN" altLang="en-US" sz="2000"/>
          </a:p>
          <a:p>
            <a:pPr algn="l"/>
            <a:endParaRPr lang="zh-CN" altLang="en-US" sz="2000"/>
          </a:p>
          <a:p>
            <a:pPr algn="l"/>
            <a:endParaRPr lang="zh-CN" altLang="en-US" sz="2000"/>
          </a:p>
          <a:p>
            <a:pPr algn="l"/>
            <a:endParaRPr lang="zh-CN" altLang="en-US" sz="2000"/>
          </a:p>
          <a:p>
            <a:pPr algn="l"/>
            <a:endParaRPr lang="zh-CN" altLang="en-US" sz="2000"/>
          </a:p>
          <a:p>
            <a:pPr algn="l"/>
            <a:endParaRPr lang="zh-CN" altLang="en-US" sz="2000"/>
          </a:p>
          <a:p>
            <a:pPr algn="l"/>
            <a:endParaRPr lang="zh-CN" altLang="en-US" sz="2000"/>
          </a:p>
          <a:p>
            <a:pPr algn="l"/>
            <a:endParaRPr lang="zh-CN" altLang="en-US" sz="2000"/>
          </a:p>
          <a:p>
            <a:pPr algn="l"/>
            <a:endParaRPr lang="zh-CN" altLang="en-US" sz="2000"/>
          </a:p>
          <a:p>
            <a:pPr algn="l"/>
            <a:r>
              <a:rPr lang="zh-CN" altLang="en-US" sz="2000"/>
              <a:t>       每个含有注解的类方法如果被调用，均会打印出对应的注解含义，从执行的结果可以分辨出不同的注解方法会在何时被调用，从此实例可以更好的理解注解的执行含义，以后的项目中会经常用到这些。</a:t>
            </a:r>
            <a:endParaRPr lang="zh-CN" altLang="en-US" sz="2000"/>
          </a:p>
          <a:p>
            <a:pPr algn="l"/>
            <a:endParaRPr lang="zh-CN" altLang="en-US" sz="2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237490" y="1373505"/>
            <a:ext cx="11257915" cy="1630045"/>
          </a:xfrm>
          <a:prstGeom prst="rect">
            <a:avLst/>
          </a:prstGeom>
          <a:noFill/>
        </p:spPr>
        <p:txBody>
          <a:bodyPr wrap="square" rtlCol="0">
            <a:spAutoFit/>
          </a:bodyPr>
          <a:p>
            <a:r>
              <a:rPr sz="2000">
                <a:latin typeface="微软雅黑" panose="020B0503020204020204" pitchFamily="34" charset="-122"/>
                <a:ea typeface="微软雅黑" panose="020B0503020204020204" pitchFamily="34" charset="-122"/>
                <a:sym typeface="+mn-ea"/>
              </a:rPr>
              <a:t>在自动化测试的执行过程中，通常会产生批量运行多个测试用例的需求，此需要称为运行测试集合（Test Suite）。TestNg的测试用例可以是相互独立的，也可以按照特定的顺序来执行。</a:t>
            </a:r>
            <a:endParaRPr sz="2000">
              <a:latin typeface="微软雅黑" panose="020B0503020204020204" pitchFamily="34" charset="-122"/>
              <a:ea typeface="微软雅黑" panose="020B0503020204020204" pitchFamily="34" charset="-122"/>
              <a:sym typeface="+mn-ea"/>
            </a:endParaRPr>
          </a:p>
          <a:p>
            <a:r>
              <a:rPr sz="2000">
                <a:latin typeface="微软雅黑" panose="020B0503020204020204" pitchFamily="34" charset="-122"/>
                <a:ea typeface="微软雅黑" panose="020B0503020204020204" pitchFamily="34" charset="-122"/>
                <a:sym typeface="+mn-ea"/>
              </a:rPr>
              <a:t>    通过TestNg.xml的配置，可实现运行多个测试用例的不同组合。</a:t>
            </a:r>
            <a:endParaRPr sz="2000">
              <a:latin typeface="微软雅黑" panose="020B0503020204020204" pitchFamily="34" charset="-122"/>
              <a:ea typeface="微软雅黑" panose="020B0503020204020204" pitchFamily="34" charset="-122"/>
              <a:sym typeface="+mn-ea"/>
            </a:endParaRPr>
          </a:p>
          <a:p>
            <a:r>
              <a:rPr sz="2000">
                <a:latin typeface="微软雅黑" panose="020B0503020204020204" pitchFamily="34" charset="-122"/>
                <a:ea typeface="微软雅黑" panose="020B0503020204020204" pitchFamily="34" charset="-122"/>
                <a:sym typeface="+mn-ea"/>
              </a:rPr>
              <a:t>     操作步骤如下：</a:t>
            </a:r>
            <a:endParaRPr sz="2000">
              <a:latin typeface="微软雅黑" panose="020B0503020204020204" pitchFamily="34" charset="-122"/>
              <a:ea typeface="微软雅黑" panose="020B0503020204020204" pitchFamily="34" charset="-122"/>
              <a:sym typeface="+mn-ea"/>
            </a:endParaRPr>
          </a:p>
          <a:p>
            <a:r>
              <a:rPr sz="2000">
                <a:latin typeface="微软雅黑" panose="020B0503020204020204" pitchFamily="34" charset="-122"/>
                <a:ea typeface="微软雅黑" panose="020B0503020204020204" pitchFamily="34" charset="-122"/>
                <a:sym typeface="+mn-ea"/>
              </a:rPr>
              <a:t>（1）在工程名字上面点击鼠标右键，在弹出的快捷菜单中选择New—&gt;“file”的命令，如下图</a:t>
            </a:r>
            <a:endParaRPr sz="2000">
              <a:latin typeface="微软雅黑" panose="020B0503020204020204" pitchFamily="34" charset="-122"/>
              <a:ea typeface="微软雅黑" panose="020B0503020204020204" pitchFamily="34" charset="-122"/>
              <a:sym typeface="+mn-ea"/>
            </a:endParaRPr>
          </a:p>
        </p:txBody>
      </p:sp>
      <p:sp>
        <p:nvSpPr>
          <p:cNvPr id="3" name="文本框 9"/>
          <p:cNvSpPr txBox="1"/>
          <p:nvPr/>
        </p:nvSpPr>
        <p:spPr>
          <a:xfrm>
            <a:off x="536575" y="909955"/>
            <a:ext cx="11026140" cy="398780"/>
          </a:xfrm>
          <a:prstGeom prst="rect">
            <a:avLst/>
          </a:prstGeom>
          <a:noFill/>
        </p:spPr>
        <p:txBody>
          <a:bodyPr wrap="square" rtlCol="0">
            <a:spAutoFit/>
          </a:bodyPr>
          <a:p>
            <a:r>
              <a:rPr sz="2000" dirty="0" smtClean="0">
                <a:latin typeface="微软雅黑" panose="020B0503020204020204" pitchFamily="34" charset="-122"/>
                <a:ea typeface="微软雅黑" panose="020B0503020204020204" pitchFamily="34" charset="-122"/>
              </a:rPr>
              <a:t>2.6  测试集合</a:t>
            </a:r>
            <a:endParaRPr sz="2000" dirty="0" smtClean="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2193925" y="3114040"/>
            <a:ext cx="5990590" cy="340931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304800" y="919480"/>
            <a:ext cx="11315700" cy="398780"/>
          </a:xfrm>
          <a:prstGeom prst="rect">
            <a:avLst/>
          </a:prstGeom>
          <a:noFill/>
        </p:spPr>
        <p:txBody>
          <a:bodyPr wrap="square" rtlCol="0">
            <a:spAutoFit/>
          </a:bodyPr>
          <a:p>
            <a:r>
              <a:rPr lang="en-US" sz="2000" dirty="0" smtClean="0">
                <a:latin typeface="微软雅黑" panose="020B0503020204020204" pitchFamily="34" charset="-122"/>
                <a:ea typeface="微软雅黑" panose="020B0503020204020204" pitchFamily="34" charset="-122"/>
              </a:rPr>
              <a:t>（2）在new file输入框输入文档的名称：testng.xml</a:t>
            </a:r>
            <a:endParaRPr lang="en-US" sz="2000" dirty="0" smtClean="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555115" y="1496060"/>
            <a:ext cx="7942580" cy="465709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466725" y="1383030"/>
            <a:ext cx="11257915" cy="4092575"/>
          </a:xfrm>
          <a:prstGeom prst="rect">
            <a:avLst/>
          </a:prstGeom>
          <a:noFill/>
        </p:spPr>
        <p:txBody>
          <a:bodyPr wrap="square" rtlCol="0">
            <a:spAutoFit/>
          </a:bodyPr>
          <a:p>
            <a:r>
              <a:rPr sz="2000" b="1" dirty="0" smtClean="0">
                <a:latin typeface="微软雅黑" panose="020B0503020204020204" pitchFamily="34" charset="-122"/>
                <a:ea typeface="微软雅黑" panose="020B0503020204020204" pitchFamily="34" charset="-122"/>
              </a:rPr>
              <a:t>（</a:t>
            </a:r>
            <a:r>
              <a:rPr lang="en-US" sz="2000" b="1" dirty="0" smtClean="0">
                <a:latin typeface="微软雅黑" panose="020B0503020204020204" pitchFamily="34" charset="-122"/>
                <a:ea typeface="微软雅黑" panose="020B0503020204020204" pitchFamily="34" charset="-122"/>
              </a:rPr>
              <a:t>3</a:t>
            </a:r>
            <a:r>
              <a:rPr sz="2000" b="1" dirty="0" smtClean="0">
                <a:latin typeface="微软雅黑" panose="020B0503020204020204" pitchFamily="34" charset="-122"/>
                <a:ea typeface="微软雅黑" panose="020B0503020204020204" pitchFamily="34" charset="-122"/>
              </a:rPr>
              <a:t>）在testng.xml的文件编辑区域输入如下内容并保存。其中，suite name是自定义的测试集合名称；test name定义测试名称；classes定义被运行的测试类，本示例中定义了当前工程中的两个测试类FirstTestngDemo和Annotation</a:t>
            </a:r>
            <a:endParaRPr sz="2000" b="1" dirty="0" smtClean="0">
              <a:latin typeface="微软雅黑" panose="020B0503020204020204" pitchFamily="34" charset="-122"/>
              <a:ea typeface="微软雅黑" panose="020B0503020204020204" pitchFamily="34" charset="-122"/>
            </a:endParaRPr>
          </a:p>
          <a:p>
            <a:r>
              <a:rPr sz="2000" b="1" dirty="0" smtClean="0">
                <a:latin typeface="微软雅黑" panose="020B0503020204020204" pitchFamily="34" charset="-122"/>
                <a:ea typeface="微软雅黑" panose="020B0503020204020204" pitchFamily="34" charset="-122"/>
              </a:rPr>
              <a:t>&lt;?xml version="1.0" encoding="UTF-8"?&gt;</a:t>
            </a:r>
            <a:endParaRPr sz="2000" b="1" dirty="0" smtClean="0">
              <a:latin typeface="微软雅黑" panose="020B0503020204020204" pitchFamily="34" charset="-122"/>
              <a:ea typeface="微软雅黑" panose="020B0503020204020204" pitchFamily="34" charset="-122"/>
            </a:endParaRPr>
          </a:p>
          <a:p>
            <a:r>
              <a:rPr sz="2000" b="1" dirty="0" smtClean="0">
                <a:latin typeface="微软雅黑" panose="020B0503020204020204" pitchFamily="34" charset="-122"/>
                <a:ea typeface="微软雅黑" panose="020B0503020204020204" pitchFamily="34" charset="-122"/>
              </a:rPr>
              <a:t>&lt;!DOCTYPE suite SYSTEM "http://testng.org/testng-1.0.dtd" &gt;</a:t>
            </a:r>
            <a:endParaRPr sz="2000" b="1" dirty="0" smtClean="0">
              <a:latin typeface="微软雅黑" panose="020B0503020204020204" pitchFamily="34" charset="-122"/>
              <a:ea typeface="微软雅黑" panose="020B0503020204020204" pitchFamily="34" charset="-122"/>
            </a:endParaRPr>
          </a:p>
          <a:p>
            <a:r>
              <a:rPr sz="2000" b="1" dirty="0" smtClean="0">
                <a:latin typeface="微软雅黑" panose="020B0503020204020204" pitchFamily="34" charset="-122"/>
                <a:ea typeface="微软雅黑" panose="020B0503020204020204" pitchFamily="34" charset="-122"/>
              </a:rPr>
              <a:t>&lt;suite name="Suite2"&gt;</a:t>
            </a:r>
            <a:endParaRPr sz="2000" b="1" dirty="0" smtClean="0">
              <a:latin typeface="微软雅黑" panose="020B0503020204020204" pitchFamily="34" charset="-122"/>
              <a:ea typeface="微软雅黑" panose="020B0503020204020204" pitchFamily="34" charset="-122"/>
            </a:endParaRPr>
          </a:p>
          <a:p>
            <a:r>
              <a:rPr sz="2000" b="1" dirty="0" smtClean="0">
                <a:latin typeface="微软雅黑" panose="020B0503020204020204" pitchFamily="34" charset="-122"/>
                <a:ea typeface="微软雅黑" panose="020B0503020204020204" pitchFamily="34" charset="-122"/>
              </a:rPr>
              <a:t>    &lt;test name="test2"&gt;</a:t>
            </a:r>
            <a:endParaRPr sz="2000" b="1" dirty="0" smtClean="0">
              <a:latin typeface="微软雅黑" panose="020B0503020204020204" pitchFamily="34" charset="-122"/>
              <a:ea typeface="微软雅黑" panose="020B0503020204020204" pitchFamily="34" charset="-122"/>
            </a:endParaRPr>
          </a:p>
          <a:p>
            <a:r>
              <a:rPr sz="2000" b="1" dirty="0" smtClean="0">
                <a:latin typeface="微软雅黑" panose="020B0503020204020204" pitchFamily="34" charset="-122"/>
                <a:ea typeface="微软雅黑" panose="020B0503020204020204" pitchFamily="34" charset="-122"/>
              </a:rPr>
              <a:t>        &lt;classes&gt;</a:t>
            </a:r>
            <a:endParaRPr sz="2000" b="1" dirty="0" smtClean="0">
              <a:latin typeface="微软雅黑" panose="020B0503020204020204" pitchFamily="34" charset="-122"/>
              <a:ea typeface="微软雅黑" panose="020B0503020204020204" pitchFamily="34" charset="-122"/>
            </a:endParaRPr>
          </a:p>
          <a:p>
            <a:r>
              <a:rPr sz="2000" b="1" dirty="0" smtClean="0">
                <a:latin typeface="微软雅黑" panose="020B0503020204020204" pitchFamily="34" charset="-122"/>
                <a:ea typeface="微软雅黑" panose="020B0503020204020204" pitchFamily="34" charset="-122"/>
              </a:rPr>
              <a:t>            &lt;class name="cn.TestScripts.FirstTestngDemo"/&gt;</a:t>
            </a:r>
            <a:endParaRPr sz="2000" b="1" dirty="0" smtClean="0">
              <a:latin typeface="微软雅黑" panose="020B0503020204020204" pitchFamily="34" charset="-122"/>
              <a:ea typeface="微软雅黑" panose="020B0503020204020204" pitchFamily="34" charset="-122"/>
            </a:endParaRPr>
          </a:p>
          <a:p>
            <a:r>
              <a:rPr sz="2000" b="1" dirty="0" smtClean="0">
                <a:latin typeface="微软雅黑" panose="020B0503020204020204" pitchFamily="34" charset="-122"/>
                <a:ea typeface="微软雅黑" panose="020B0503020204020204" pitchFamily="34" charset="-122"/>
              </a:rPr>
              <a:t>            &lt;class name="cn.TestScripts.Annotation"/&gt;</a:t>
            </a:r>
            <a:endParaRPr sz="2000" b="1" dirty="0" smtClean="0">
              <a:latin typeface="微软雅黑" panose="020B0503020204020204" pitchFamily="34" charset="-122"/>
              <a:ea typeface="微软雅黑" panose="020B0503020204020204" pitchFamily="34" charset="-122"/>
            </a:endParaRPr>
          </a:p>
          <a:p>
            <a:r>
              <a:rPr sz="2000" b="1" dirty="0" smtClean="0">
                <a:latin typeface="微软雅黑" panose="020B0503020204020204" pitchFamily="34" charset="-122"/>
                <a:ea typeface="微软雅黑" panose="020B0503020204020204" pitchFamily="34" charset="-122"/>
              </a:rPr>
              <a:t>        &lt;/classes&gt;</a:t>
            </a:r>
            <a:endParaRPr sz="2000" b="1" dirty="0" smtClean="0">
              <a:latin typeface="微软雅黑" panose="020B0503020204020204" pitchFamily="34" charset="-122"/>
              <a:ea typeface="微软雅黑" panose="020B0503020204020204" pitchFamily="34" charset="-122"/>
            </a:endParaRPr>
          </a:p>
          <a:p>
            <a:r>
              <a:rPr sz="2000" b="1" dirty="0" smtClean="0">
                <a:latin typeface="微软雅黑" panose="020B0503020204020204" pitchFamily="34" charset="-122"/>
                <a:ea typeface="微软雅黑" panose="020B0503020204020204" pitchFamily="34" charset="-122"/>
              </a:rPr>
              <a:t>    &lt;/test&gt;</a:t>
            </a:r>
            <a:endParaRPr sz="2000" b="1" dirty="0" smtClean="0">
              <a:latin typeface="微软雅黑" panose="020B0503020204020204" pitchFamily="34" charset="-122"/>
              <a:ea typeface="微软雅黑" panose="020B0503020204020204" pitchFamily="34" charset="-122"/>
            </a:endParaRPr>
          </a:p>
          <a:p>
            <a:r>
              <a:rPr sz="2000" b="1" dirty="0" smtClean="0">
                <a:latin typeface="微软雅黑" panose="020B0503020204020204" pitchFamily="34" charset="-122"/>
                <a:ea typeface="微软雅黑" panose="020B0503020204020204" pitchFamily="34" charset="-122"/>
              </a:rPr>
              <a:t>&lt;/suite&gt;</a:t>
            </a:r>
            <a:endParaRPr sz="20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304800" y="919480"/>
            <a:ext cx="11257915" cy="398780"/>
          </a:xfrm>
          <a:prstGeom prst="rect">
            <a:avLst/>
          </a:prstGeom>
          <a:noFill/>
        </p:spPr>
        <p:txBody>
          <a:bodyPr wrap="square" rtlCol="0">
            <a:spAutoFit/>
          </a:bodyPr>
          <a:p>
            <a:r>
              <a:rPr sz="2000" dirty="0" smtClean="0">
                <a:latin typeface="微软雅黑" panose="020B0503020204020204" pitchFamily="34" charset="-122"/>
                <a:ea typeface="微软雅黑" panose="020B0503020204020204" pitchFamily="34" charset="-122"/>
                <a:sym typeface="+mn-ea"/>
              </a:rPr>
              <a:t>（</a:t>
            </a:r>
            <a:r>
              <a:rPr lang="en-US" sz="2000" dirty="0" smtClean="0">
                <a:latin typeface="微软雅黑" panose="020B0503020204020204" pitchFamily="34" charset="-122"/>
                <a:ea typeface="微软雅黑" panose="020B0503020204020204" pitchFamily="34" charset="-122"/>
                <a:sym typeface="+mn-ea"/>
              </a:rPr>
              <a:t>4</a:t>
            </a:r>
            <a:r>
              <a:rPr sz="2000" dirty="0" smtClean="0">
                <a:latin typeface="微软雅黑" panose="020B0503020204020204" pitchFamily="34" charset="-122"/>
                <a:ea typeface="微软雅黑" panose="020B0503020204020204" pitchFamily="34" charset="-122"/>
                <a:sym typeface="+mn-ea"/>
              </a:rPr>
              <a:t>） 单击testng.xml，右键选择Run ‘D:\workspace\Selenium_Automated’</a:t>
            </a:r>
            <a:endParaRPr sz="2000" dirty="0" smtClean="0">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2"/>
          <a:stretch>
            <a:fillRect/>
          </a:stretch>
        </p:blipFill>
        <p:spPr>
          <a:xfrm>
            <a:off x="1270000" y="1827530"/>
            <a:ext cx="7238365" cy="372364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304800" y="919480"/>
            <a:ext cx="11257915" cy="5692775"/>
          </a:xfrm>
          <a:prstGeom prst="rect">
            <a:avLst/>
          </a:prstGeom>
          <a:noFill/>
        </p:spPr>
        <p:txBody>
          <a:bodyPr wrap="square" rtlCol="0">
            <a:spAutoFit/>
          </a:bodyPr>
          <a:p>
            <a:r>
              <a:rPr sz="1400" b="1" dirty="0" smtClean="0">
                <a:latin typeface="微软雅黑" panose="020B0503020204020204" pitchFamily="34" charset="-122"/>
                <a:ea typeface="微软雅黑" panose="020B0503020204020204" pitchFamily="34" charset="-122"/>
              </a:rPr>
              <a:t>运行测试结果：</a:t>
            </a:r>
            <a:endParaRPr sz="1400" b="1" dirty="0" smtClean="0">
              <a:latin typeface="微软雅黑" panose="020B0503020204020204" pitchFamily="34" charset="-122"/>
              <a:ea typeface="微软雅黑" panose="020B0503020204020204" pitchFamily="34" charset="-122"/>
            </a:endParaRPr>
          </a:p>
          <a:p>
            <a:endParaRPr sz="1400" b="1" dirty="0" smtClean="0">
              <a:latin typeface="微软雅黑" panose="020B0503020204020204" pitchFamily="34" charset="-122"/>
              <a:ea typeface="微软雅黑" panose="020B0503020204020204" pitchFamily="34" charset="-122"/>
            </a:endParaRPr>
          </a:p>
          <a:p>
            <a:r>
              <a:rPr sz="1400" b="1" dirty="0" smtClean="0">
                <a:latin typeface="微软雅黑" panose="020B0503020204020204" pitchFamily="34" charset="-122"/>
                <a:ea typeface="微软雅黑" panose="020B0503020204020204" pitchFamily="34" charset="-122"/>
              </a:rPr>
              <a:t>[TestNG] Running:</a:t>
            </a:r>
            <a:endParaRPr sz="1400" b="1" dirty="0" smtClean="0">
              <a:latin typeface="微软雅黑" panose="020B0503020204020204" pitchFamily="34" charset="-122"/>
              <a:ea typeface="微软雅黑" panose="020B0503020204020204" pitchFamily="34" charset="-122"/>
            </a:endParaRPr>
          </a:p>
          <a:p>
            <a:r>
              <a:rPr sz="1400" b="1" dirty="0" smtClean="0">
                <a:latin typeface="微软雅黑" panose="020B0503020204020204" pitchFamily="34" charset="-122"/>
                <a:ea typeface="微软雅黑" panose="020B0503020204020204" pitchFamily="34" charset="-122"/>
              </a:rPr>
              <a:t>  D:\workspace\Selenium_Automated\src\testng.xml</a:t>
            </a:r>
            <a:endParaRPr sz="1400" b="1" dirty="0" smtClean="0">
              <a:latin typeface="微软雅黑" panose="020B0503020204020204" pitchFamily="34" charset="-122"/>
              <a:ea typeface="微软雅黑" panose="020B0503020204020204" pitchFamily="34" charset="-122"/>
            </a:endParaRPr>
          </a:p>
          <a:p>
            <a:r>
              <a:rPr sz="1400" b="1" dirty="0" smtClean="0">
                <a:latin typeface="微软雅黑" panose="020B0503020204020204" pitchFamily="34" charset="-122"/>
                <a:ea typeface="微软雅黑" panose="020B0503020204020204" pitchFamily="34" charset="-122"/>
              </a:rPr>
              <a:t>当前测试集合（Suite）中的所有测试程序开始执行之前执行</a:t>
            </a:r>
            <a:endParaRPr sz="1400" b="1" dirty="0" smtClean="0">
              <a:latin typeface="微软雅黑" panose="020B0503020204020204" pitchFamily="34" charset="-122"/>
              <a:ea typeface="微软雅黑" panose="020B0503020204020204" pitchFamily="34" charset="-122"/>
            </a:endParaRPr>
          </a:p>
          <a:p>
            <a:r>
              <a:rPr sz="1400" b="1" dirty="0" smtClean="0">
                <a:latin typeface="微软雅黑" panose="020B0503020204020204" pitchFamily="34" charset="-122"/>
                <a:ea typeface="微软雅黑" panose="020B0503020204020204" pitchFamily="34" charset="-122"/>
              </a:rPr>
              <a:t>在测试类中的Test开始运行前执行</a:t>
            </a:r>
            <a:endParaRPr sz="1400" b="1" dirty="0" smtClean="0">
              <a:latin typeface="微软雅黑" panose="020B0503020204020204" pitchFamily="34" charset="-122"/>
              <a:ea typeface="微软雅黑" panose="020B0503020204020204" pitchFamily="34" charset="-122"/>
            </a:endParaRPr>
          </a:p>
          <a:p>
            <a:r>
              <a:rPr sz="1400" b="1" dirty="0" smtClean="0">
                <a:latin typeface="微软雅黑" panose="020B0503020204020204" pitchFamily="34" charset="-122"/>
                <a:ea typeface="微软雅黑" panose="020B0503020204020204" pitchFamily="34" charset="-122"/>
              </a:rPr>
              <a:t>Starting ChromeDriver 2.29.461591 (62ebf098771772160f391d75e589dc567915b233) on port 42174</a:t>
            </a:r>
            <a:endParaRPr sz="1400" b="1" dirty="0" smtClean="0">
              <a:latin typeface="微软雅黑" panose="020B0503020204020204" pitchFamily="34" charset="-122"/>
              <a:ea typeface="微软雅黑" panose="020B0503020204020204" pitchFamily="34" charset="-122"/>
            </a:endParaRPr>
          </a:p>
          <a:p>
            <a:r>
              <a:rPr sz="1400" b="1" dirty="0" smtClean="0">
                <a:latin typeface="微软雅黑" panose="020B0503020204020204" pitchFamily="34" charset="-122"/>
                <a:ea typeface="微软雅黑" panose="020B0503020204020204" pitchFamily="34" charset="-122"/>
              </a:rPr>
              <a:t>Only local connections are allowed.</a:t>
            </a:r>
            <a:endParaRPr sz="1400" b="1" dirty="0" smtClean="0">
              <a:latin typeface="微软雅黑" panose="020B0503020204020204" pitchFamily="34" charset="-122"/>
              <a:ea typeface="微软雅黑" panose="020B0503020204020204" pitchFamily="34" charset="-122"/>
            </a:endParaRPr>
          </a:p>
          <a:p>
            <a:r>
              <a:rPr sz="1400" b="1" dirty="0" smtClean="0">
                <a:latin typeface="微软雅黑" panose="020B0503020204020204" pitchFamily="34" charset="-122"/>
                <a:ea typeface="微软雅黑" panose="020B0503020204020204" pitchFamily="34" charset="-122"/>
              </a:rPr>
              <a:t>在当前测试类的第一个测试方法开始调用前执行</a:t>
            </a:r>
            <a:endParaRPr sz="1400" b="1" dirty="0" smtClean="0">
              <a:latin typeface="微软雅黑" panose="020B0503020204020204" pitchFamily="34" charset="-122"/>
              <a:ea typeface="微软雅黑" panose="020B0503020204020204" pitchFamily="34" charset="-122"/>
            </a:endParaRPr>
          </a:p>
          <a:p>
            <a:r>
              <a:rPr sz="1400" b="1" dirty="0" smtClean="0">
                <a:latin typeface="微软雅黑" panose="020B0503020204020204" pitchFamily="34" charset="-122"/>
                <a:ea typeface="微软雅黑" panose="020B0503020204020204" pitchFamily="34" charset="-122"/>
              </a:rPr>
              <a:t>在每个测试方法开始运行前执行</a:t>
            </a:r>
            <a:endParaRPr sz="1400" b="1" dirty="0" smtClean="0">
              <a:latin typeface="微软雅黑" panose="020B0503020204020204" pitchFamily="34" charset="-122"/>
              <a:ea typeface="微软雅黑" panose="020B0503020204020204" pitchFamily="34" charset="-122"/>
            </a:endParaRPr>
          </a:p>
          <a:p>
            <a:r>
              <a:rPr sz="1400" b="1" dirty="0" smtClean="0">
                <a:latin typeface="微软雅黑" panose="020B0503020204020204" pitchFamily="34" charset="-122"/>
                <a:ea typeface="微软雅黑" panose="020B0503020204020204" pitchFamily="34" charset="-122"/>
              </a:rPr>
              <a:t>测试用例1被执行</a:t>
            </a:r>
            <a:endParaRPr sz="1400" b="1" dirty="0" smtClean="0">
              <a:latin typeface="微软雅黑" panose="020B0503020204020204" pitchFamily="34" charset="-122"/>
              <a:ea typeface="微软雅黑" panose="020B0503020204020204" pitchFamily="34" charset="-122"/>
            </a:endParaRPr>
          </a:p>
          <a:p>
            <a:r>
              <a:rPr sz="1400" b="1" dirty="0" smtClean="0">
                <a:latin typeface="微软雅黑" panose="020B0503020204020204" pitchFamily="34" charset="-122"/>
                <a:ea typeface="微软雅黑" panose="020B0503020204020204" pitchFamily="34" charset="-122"/>
              </a:rPr>
              <a:t>在每个测试方法运行结束后执行</a:t>
            </a:r>
            <a:endParaRPr sz="1400" b="1" dirty="0" smtClean="0">
              <a:latin typeface="微软雅黑" panose="020B0503020204020204" pitchFamily="34" charset="-122"/>
              <a:ea typeface="微软雅黑" panose="020B0503020204020204" pitchFamily="34" charset="-122"/>
            </a:endParaRPr>
          </a:p>
          <a:p>
            <a:r>
              <a:rPr sz="1400" b="1" dirty="0" smtClean="0">
                <a:latin typeface="微软雅黑" panose="020B0503020204020204" pitchFamily="34" charset="-122"/>
                <a:ea typeface="微软雅黑" panose="020B0503020204020204" pitchFamily="34" charset="-122"/>
              </a:rPr>
              <a:t>在每个测试方法开始运行前执行</a:t>
            </a:r>
            <a:endParaRPr sz="1400" b="1" dirty="0" smtClean="0">
              <a:latin typeface="微软雅黑" panose="020B0503020204020204" pitchFamily="34" charset="-122"/>
              <a:ea typeface="微软雅黑" panose="020B0503020204020204" pitchFamily="34" charset="-122"/>
            </a:endParaRPr>
          </a:p>
          <a:p>
            <a:r>
              <a:rPr sz="1400" b="1" dirty="0" smtClean="0">
                <a:latin typeface="微软雅黑" panose="020B0503020204020204" pitchFamily="34" charset="-122"/>
                <a:ea typeface="微软雅黑" panose="020B0503020204020204" pitchFamily="34" charset="-122"/>
              </a:rPr>
              <a:t>测试用例2被执行</a:t>
            </a:r>
            <a:endParaRPr sz="1400" b="1" dirty="0" smtClean="0">
              <a:latin typeface="微软雅黑" panose="020B0503020204020204" pitchFamily="34" charset="-122"/>
              <a:ea typeface="微软雅黑" panose="020B0503020204020204" pitchFamily="34" charset="-122"/>
            </a:endParaRPr>
          </a:p>
          <a:p>
            <a:r>
              <a:rPr sz="1400" b="1" dirty="0" smtClean="0">
                <a:latin typeface="微软雅黑" panose="020B0503020204020204" pitchFamily="34" charset="-122"/>
                <a:ea typeface="微软雅黑" panose="020B0503020204020204" pitchFamily="34" charset="-122"/>
              </a:rPr>
              <a:t>在每个测试方法运行结束后执行</a:t>
            </a:r>
            <a:endParaRPr sz="1400" b="1" dirty="0" smtClean="0">
              <a:latin typeface="微软雅黑" panose="020B0503020204020204" pitchFamily="34" charset="-122"/>
              <a:ea typeface="微软雅黑" panose="020B0503020204020204" pitchFamily="34" charset="-122"/>
            </a:endParaRPr>
          </a:p>
          <a:p>
            <a:r>
              <a:rPr sz="1400" b="1" dirty="0" smtClean="0">
                <a:latin typeface="微软雅黑" panose="020B0503020204020204" pitchFamily="34" charset="-122"/>
                <a:ea typeface="微软雅黑" panose="020B0503020204020204" pitchFamily="34" charset="-122"/>
              </a:rPr>
              <a:t>在当前测试类的最后一个测试方法结束运行后执行</a:t>
            </a:r>
            <a:endParaRPr sz="1400" b="1" dirty="0" smtClean="0">
              <a:latin typeface="微软雅黑" panose="020B0503020204020204" pitchFamily="34" charset="-122"/>
              <a:ea typeface="微软雅黑" panose="020B0503020204020204" pitchFamily="34" charset="-122"/>
            </a:endParaRPr>
          </a:p>
          <a:p>
            <a:r>
              <a:rPr sz="1400" b="1" dirty="0" smtClean="0">
                <a:latin typeface="微软雅黑" panose="020B0503020204020204" pitchFamily="34" charset="-122"/>
                <a:ea typeface="微软雅黑" panose="020B0503020204020204" pitchFamily="34" charset="-122"/>
              </a:rPr>
              <a:t>在测试类中的Test运行结束后执行</a:t>
            </a:r>
            <a:endParaRPr sz="1400" b="1" dirty="0" smtClean="0">
              <a:latin typeface="微软雅黑" panose="020B0503020204020204" pitchFamily="34" charset="-122"/>
              <a:ea typeface="微软雅黑" panose="020B0503020204020204" pitchFamily="34" charset="-122"/>
            </a:endParaRPr>
          </a:p>
          <a:p>
            <a:r>
              <a:rPr sz="1400" b="1" dirty="0" smtClean="0">
                <a:latin typeface="微软雅黑" panose="020B0503020204020204" pitchFamily="34" charset="-122"/>
                <a:ea typeface="微软雅黑" panose="020B0503020204020204" pitchFamily="34" charset="-122"/>
              </a:rPr>
              <a:t>在当前测试结合（Suite）中的所有测试程序运行结束之后执行</a:t>
            </a:r>
            <a:endParaRPr sz="1400" b="1" dirty="0" smtClean="0">
              <a:latin typeface="微软雅黑" panose="020B0503020204020204" pitchFamily="34" charset="-122"/>
              <a:ea typeface="微软雅黑" panose="020B0503020204020204" pitchFamily="34" charset="-122"/>
            </a:endParaRPr>
          </a:p>
          <a:p>
            <a:endParaRPr sz="1400" b="1" dirty="0" smtClean="0">
              <a:latin typeface="微软雅黑" panose="020B0503020204020204" pitchFamily="34" charset="-122"/>
              <a:ea typeface="微软雅黑" panose="020B0503020204020204" pitchFamily="34" charset="-122"/>
            </a:endParaRPr>
          </a:p>
          <a:p>
            <a:r>
              <a:rPr sz="1400" b="1" dirty="0" smtClean="0">
                <a:latin typeface="微软雅黑" panose="020B0503020204020204" pitchFamily="34" charset="-122"/>
                <a:ea typeface="微软雅黑" panose="020B0503020204020204" pitchFamily="34" charset="-122"/>
              </a:rPr>
              <a:t>===============================================</a:t>
            </a:r>
            <a:endParaRPr sz="1400" b="1" dirty="0" smtClean="0">
              <a:latin typeface="微软雅黑" panose="020B0503020204020204" pitchFamily="34" charset="-122"/>
              <a:ea typeface="微软雅黑" panose="020B0503020204020204" pitchFamily="34" charset="-122"/>
            </a:endParaRPr>
          </a:p>
          <a:p>
            <a:r>
              <a:rPr sz="1400" b="1" dirty="0" smtClean="0">
                <a:latin typeface="微软雅黑" panose="020B0503020204020204" pitchFamily="34" charset="-122"/>
                <a:ea typeface="微软雅黑" panose="020B0503020204020204" pitchFamily="34" charset="-122"/>
              </a:rPr>
              <a:t>Suite2</a:t>
            </a:r>
            <a:endParaRPr sz="1400" b="1" dirty="0" smtClean="0">
              <a:latin typeface="微软雅黑" panose="020B0503020204020204" pitchFamily="34" charset="-122"/>
              <a:ea typeface="微软雅黑" panose="020B0503020204020204" pitchFamily="34" charset="-122"/>
            </a:endParaRPr>
          </a:p>
          <a:p>
            <a:r>
              <a:rPr sz="1400" b="1" dirty="0" smtClean="0">
                <a:latin typeface="微软雅黑" panose="020B0503020204020204" pitchFamily="34" charset="-122"/>
                <a:ea typeface="微软雅黑" panose="020B0503020204020204" pitchFamily="34" charset="-122"/>
              </a:rPr>
              <a:t>Total tests run: 3, Failures: 0, Skips: 0</a:t>
            </a:r>
            <a:endParaRPr sz="1400" b="1" dirty="0" smtClean="0">
              <a:latin typeface="微软雅黑" panose="020B0503020204020204" pitchFamily="34" charset="-122"/>
              <a:ea typeface="微软雅黑" panose="020B0503020204020204" pitchFamily="34" charset="-122"/>
            </a:endParaRPr>
          </a:p>
          <a:p>
            <a:r>
              <a:rPr sz="1400" b="1" dirty="0" smtClean="0">
                <a:latin typeface="微软雅黑" panose="020B0503020204020204" pitchFamily="34" charset="-122"/>
                <a:ea typeface="微软雅黑" panose="020B0503020204020204" pitchFamily="34" charset="-122"/>
              </a:rPr>
              <a:t>===============================================</a:t>
            </a:r>
            <a:endParaRPr sz="1400" b="1" dirty="0" smtClean="0">
              <a:latin typeface="微软雅黑" panose="020B0503020204020204" pitchFamily="34" charset="-122"/>
              <a:ea typeface="微软雅黑" panose="020B0503020204020204" pitchFamily="34" charset="-122"/>
            </a:endParaRPr>
          </a:p>
          <a:p>
            <a:endParaRPr sz="1400" b="1" dirty="0" smtClean="0">
              <a:latin typeface="微软雅黑" panose="020B0503020204020204" pitchFamily="34" charset="-122"/>
              <a:ea typeface="微软雅黑" panose="020B0503020204020204" pitchFamily="34" charset="-122"/>
            </a:endParaRPr>
          </a:p>
          <a:p>
            <a:endParaRPr sz="1400" b="1" dirty="0" smtClean="0">
              <a:latin typeface="微软雅黑" panose="020B0503020204020204" pitchFamily="34" charset="-122"/>
              <a:ea typeface="微软雅黑" panose="020B0503020204020204" pitchFamily="34" charset="-122"/>
            </a:endParaRPr>
          </a:p>
          <a:p>
            <a:r>
              <a:rPr sz="1400" b="1" dirty="0" smtClean="0">
                <a:latin typeface="微软雅黑" panose="020B0503020204020204" pitchFamily="34" charset="-122"/>
                <a:ea typeface="微软雅黑" panose="020B0503020204020204" pitchFamily="34" charset="-122"/>
              </a:rPr>
              <a:t>Process finished with exit code 0</a:t>
            </a:r>
            <a:endParaRPr sz="14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304800" y="919480"/>
            <a:ext cx="11257915" cy="5939155"/>
          </a:xfrm>
          <a:prstGeom prst="rect">
            <a:avLst/>
          </a:prstGeom>
          <a:noFill/>
        </p:spPr>
        <p:txBody>
          <a:bodyPr wrap="square" rtlCol="0">
            <a:spAutoFit/>
          </a:bodyPr>
          <a:p>
            <a:r>
              <a:rPr sz="2000" dirty="0" smtClean="0">
                <a:latin typeface="微软雅黑" panose="020B0503020204020204" pitchFamily="34" charset="-122"/>
                <a:ea typeface="微软雅黑" panose="020B0503020204020204" pitchFamily="34" charset="-122"/>
                <a:sym typeface="+mn-ea"/>
              </a:rPr>
              <a:t>2.7 测试用例的分组</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TestNG使用group关键字进行分组，用来执行多个Test的测试用例。</a:t>
            </a:r>
            <a:endParaRPr sz="2000" dirty="0" smtClean="0">
              <a:latin typeface="微软雅黑" panose="020B0503020204020204" pitchFamily="34" charset="-122"/>
              <a:ea typeface="微软雅黑" panose="020B0503020204020204" pitchFamily="34" charset="-122"/>
              <a:sym typeface="+mn-ea"/>
            </a:endParaRPr>
          </a:p>
          <a:p>
            <a:r>
              <a:rPr lang="zh-CN" sz="2000" dirty="0" smtClean="0">
                <a:latin typeface="微软雅黑" panose="020B0503020204020204" pitchFamily="34" charset="-122"/>
                <a:ea typeface="微软雅黑" panose="020B0503020204020204" pitchFamily="34" charset="-122"/>
                <a:sym typeface="+mn-ea"/>
              </a:rPr>
              <a:t>示例如下：</a:t>
            </a:r>
            <a:endParaRPr sz="2000" dirty="0" smtClean="0">
              <a:latin typeface="微软雅黑" panose="020B0503020204020204" pitchFamily="34" charset="-122"/>
              <a:ea typeface="微软雅黑" panose="020B0503020204020204" pitchFamily="34" charset="-122"/>
              <a:sym typeface="+mn-ea"/>
            </a:endParaRPr>
          </a:p>
          <a:p>
            <a:r>
              <a:rPr sz="1600" dirty="0" smtClean="0">
                <a:latin typeface="微软雅黑" panose="020B0503020204020204" pitchFamily="34" charset="-122"/>
                <a:ea typeface="微软雅黑" panose="020B0503020204020204" pitchFamily="34" charset="-122"/>
                <a:sym typeface="+mn-ea"/>
              </a:rPr>
              <a:t> @Test(groups = {"合同管理"})</a:t>
            </a:r>
            <a:endParaRPr sz="1600" dirty="0" smtClean="0">
              <a:latin typeface="微软雅黑" panose="020B0503020204020204" pitchFamily="34" charset="-122"/>
              <a:ea typeface="微软雅黑" panose="020B0503020204020204" pitchFamily="34" charset="-122"/>
              <a:sym typeface="+mn-ea"/>
            </a:endParaRPr>
          </a:p>
          <a:p>
            <a:r>
              <a:rPr sz="1600" dirty="0" smtClean="0">
                <a:latin typeface="微软雅黑" panose="020B0503020204020204" pitchFamily="34" charset="-122"/>
                <a:ea typeface="微软雅黑" panose="020B0503020204020204" pitchFamily="34" charset="-122"/>
                <a:sym typeface="+mn-ea"/>
              </a:rPr>
              <a:t>public   void   generateContractadd()</a:t>
            </a:r>
            <a:endParaRPr sz="1600" dirty="0" smtClean="0">
              <a:latin typeface="微软雅黑" panose="020B0503020204020204" pitchFamily="34" charset="-122"/>
              <a:ea typeface="微软雅黑" panose="020B0503020204020204" pitchFamily="34" charset="-122"/>
              <a:sym typeface="+mn-ea"/>
            </a:endParaRPr>
          </a:p>
          <a:p>
            <a:endParaRPr sz="1600" dirty="0" smtClean="0">
              <a:latin typeface="微软雅黑" panose="020B0503020204020204" pitchFamily="34" charset="-122"/>
              <a:ea typeface="微软雅黑" panose="020B0503020204020204" pitchFamily="34" charset="-122"/>
              <a:sym typeface="+mn-ea"/>
            </a:endParaRPr>
          </a:p>
          <a:p>
            <a:r>
              <a:rPr sz="1600" dirty="0" smtClean="0">
                <a:latin typeface="微软雅黑" panose="020B0503020204020204" pitchFamily="34" charset="-122"/>
                <a:ea typeface="微软雅黑" panose="020B0503020204020204" pitchFamily="34" charset="-122"/>
                <a:sym typeface="+mn-ea"/>
              </a:rPr>
              <a:t>//更新合同</a:t>
            </a:r>
            <a:endParaRPr sz="1600" dirty="0" smtClean="0">
              <a:latin typeface="微软雅黑" panose="020B0503020204020204" pitchFamily="34" charset="-122"/>
              <a:ea typeface="微软雅黑" panose="020B0503020204020204" pitchFamily="34" charset="-122"/>
              <a:sym typeface="+mn-ea"/>
            </a:endParaRPr>
          </a:p>
          <a:p>
            <a:r>
              <a:rPr sz="1600" dirty="0" smtClean="0">
                <a:latin typeface="微软雅黑" panose="020B0503020204020204" pitchFamily="34" charset="-122"/>
                <a:ea typeface="微软雅黑" panose="020B0503020204020204" pitchFamily="34" charset="-122"/>
                <a:sym typeface="+mn-ea"/>
              </a:rPr>
              <a:t>@Test(groups = {"合同管理"})</a:t>
            </a:r>
            <a:endParaRPr sz="1600" dirty="0" smtClean="0">
              <a:latin typeface="微软雅黑" panose="020B0503020204020204" pitchFamily="34" charset="-122"/>
              <a:ea typeface="微软雅黑" panose="020B0503020204020204" pitchFamily="34" charset="-122"/>
              <a:sym typeface="+mn-ea"/>
            </a:endParaRPr>
          </a:p>
          <a:p>
            <a:r>
              <a:rPr sz="1600" dirty="0" smtClean="0">
                <a:latin typeface="微软雅黑" panose="020B0503020204020204" pitchFamily="34" charset="-122"/>
                <a:ea typeface="微软雅黑" panose="020B0503020204020204" pitchFamily="34" charset="-122"/>
                <a:sym typeface="+mn-ea"/>
              </a:rPr>
              <a:t>public  void generateContractupdate()</a:t>
            </a:r>
            <a:endParaRPr sz="1600" dirty="0" smtClean="0">
              <a:latin typeface="微软雅黑" panose="020B0503020204020204" pitchFamily="34" charset="-122"/>
              <a:ea typeface="微软雅黑" panose="020B0503020204020204" pitchFamily="34" charset="-122"/>
              <a:sym typeface="+mn-ea"/>
            </a:endParaRPr>
          </a:p>
          <a:p>
            <a:endParaRPr sz="1600" dirty="0" smtClean="0">
              <a:latin typeface="微软雅黑" panose="020B0503020204020204" pitchFamily="34" charset="-122"/>
              <a:ea typeface="微软雅黑" panose="020B0503020204020204" pitchFamily="34" charset="-122"/>
              <a:sym typeface="+mn-ea"/>
            </a:endParaRPr>
          </a:p>
          <a:p>
            <a:r>
              <a:rPr sz="1600" dirty="0" smtClean="0">
                <a:latin typeface="微软雅黑" panose="020B0503020204020204" pitchFamily="34" charset="-122"/>
                <a:ea typeface="微软雅黑" panose="020B0503020204020204" pitchFamily="34" charset="-122"/>
                <a:sym typeface="+mn-ea"/>
              </a:rPr>
              <a:t>//上传资产证明</a:t>
            </a:r>
            <a:endParaRPr sz="1600" dirty="0" smtClean="0">
              <a:latin typeface="微软雅黑" panose="020B0503020204020204" pitchFamily="34" charset="-122"/>
              <a:ea typeface="微软雅黑" panose="020B0503020204020204" pitchFamily="34" charset="-122"/>
              <a:sym typeface="+mn-ea"/>
            </a:endParaRPr>
          </a:p>
          <a:p>
            <a:r>
              <a:rPr sz="1600" dirty="0" smtClean="0">
                <a:latin typeface="微软雅黑" panose="020B0503020204020204" pitchFamily="34" charset="-122"/>
                <a:ea typeface="微软雅黑" panose="020B0503020204020204" pitchFamily="34" charset="-122"/>
                <a:sym typeface="+mn-ea"/>
              </a:rPr>
              <a:t>  @Test(groups = {"附件管理"})</a:t>
            </a:r>
            <a:endParaRPr sz="1600" dirty="0" smtClean="0">
              <a:latin typeface="微软雅黑" panose="020B0503020204020204" pitchFamily="34" charset="-122"/>
              <a:ea typeface="微软雅黑" panose="020B0503020204020204" pitchFamily="34" charset="-122"/>
              <a:sym typeface="+mn-ea"/>
            </a:endParaRPr>
          </a:p>
          <a:p>
            <a:r>
              <a:rPr sz="1600" dirty="0" smtClean="0">
                <a:latin typeface="微软雅黑" panose="020B0503020204020204" pitchFamily="34" charset="-122"/>
                <a:ea typeface="微软雅黑" panose="020B0503020204020204" pitchFamily="34" charset="-122"/>
                <a:sym typeface="+mn-ea"/>
              </a:rPr>
              <a:t>  public void AssetProof() {</a:t>
            </a:r>
            <a:endParaRPr sz="1600" dirty="0" smtClean="0">
              <a:latin typeface="微软雅黑" panose="020B0503020204020204" pitchFamily="34" charset="-122"/>
              <a:ea typeface="微软雅黑" panose="020B0503020204020204" pitchFamily="34" charset="-122"/>
              <a:sym typeface="+mn-ea"/>
            </a:endParaRPr>
          </a:p>
          <a:p>
            <a:endParaRPr sz="1600" dirty="0" smtClean="0">
              <a:latin typeface="微软雅黑" panose="020B0503020204020204" pitchFamily="34" charset="-122"/>
              <a:ea typeface="微软雅黑" panose="020B0503020204020204" pitchFamily="34" charset="-122"/>
              <a:sym typeface="+mn-ea"/>
            </a:endParaRPr>
          </a:p>
          <a:p>
            <a:r>
              <a:rPr sz="1600" dirty="0" smtClean="0">
                <a:latin typeface="微软雅黑" panose="020B0503020204020204" pitchFamily="34" charset="-122"/>
                <a:ea typeface="微软雅黑" panose="020B0503020204020204" pitchFamily="34" charset="-122"/>
                <a:sym typeface="+mn-ea"/>
              </a:rPr>
              <a:t>//上传风险揭示书</a:t>
            </a:r>
            <a:endParaRPr sz="1600" dirty="0" smtClean="0">
              <a:latin typeface="微软雅黑" panose="020B0503020204020204" pitchFamily="34" charset="-122"/>
              <a:ea typeface="微软雅黑" panose="020B0503020204020204" pitchFamily="34" charset="-122"/>
              <a:sym typeface="+mn-ea"/>
            </a:endParaRPr>
          </a:p>
          <a:p>
            <a:r>
              <a:rPr sz="1600" dirty="0" smtClean="0">
                <a:latin typeface="微软雅黑" panose="020B0503020204020204" pitchFamily="34" charset="-122"/>
                <a:ea typeface="微软雅黑" panose="020B0503020204020204" pitchFamily="34" charset="-122"/>
                <a:sym typeface="+mn-ea"/>
              </a:rPr>
              <a:t>  @Test(groups = {"附件管理"})</a:t>
            </a:r>
            <a:endParaRPr sz="1600" dirty="0" smtClean="0">
              <a:latin typeface="微软雅黑" panose="020B0503020204020204" pitchFamily="34" charset="-122"/>
              <a:ea typeface="微软雅黑" panose="020B0503020204020204" pitchFamily="34" charset="-122"/>
              <a:sym typeface="+mn-ea"/>
            </a:endParaRPr>
          </a:p>
          <a:p>
            <a:r>
              <a:rPr sz="1600" dirty="0" smtClean="0">
                <a:latin typeface="微软雅黑" panose="020B0503020204020204" pitchFamily="34" charset="-122"/>
                <a:ea typeface="微软雅黑" panose="020B0503020204020204" pitchFamily="34" charset="-122"/>
                <a:sym typeface="+mn-ea"/>
              </a:rPr>
              <a:t>  </a:t>
            </a:r>
            <a:endParaRPr sz="1600" dirty="0" smtClean="0">
              <a:latin typeface="微软雅黑" panose="020B0503020204020204" pitchFamily="34" charset="-122"/>
              <a:ea typeface="微软雅黑" panose="020B0503020204020204" pitchFamily="34" charset="-122"/>
              <a:sym typeface="+mn-ea"/>
            </a:endParaRPr>
          </a:p>
          <a:p>
            <a:r>
              <a:rPr sz="1600" dirty="0" smtClean="0">
                <a:latin typeface="微软雅黑" panose="020B0503020204020204" pitchFamily="34" charset="-122"/>
                <a:ea typeface="微软雅黑" panose="020B0503020204020204" pitchFamily="34" charset="-122"/>
                <a:sym typeface="+mn-ea"/>
              </a:rPr>
              <a:t>  public void RiskStatement() </a:t>
            </a:r>
            <a:endParaRPr sz="1600" dirty="0" smtClean="0">
              <a:latin typeface="微软雅黑" panose="020B0503020204020204" pitchFamily="34" charset="-122"/>
              <a:ea typeface="微软雅黑" panose="020B0503020204020204" pitchFamily="34" charset="-122"/>
              <a:sym typeface="+mn-ea"/>
            </a:endParaRPr>
          </a:p>
          <a:p>
            <a:endParaRPr sz="1600" dirty="0" smtClean="0">
              <a:latin typeface="微软雅黑" panose="020B0503020204020204" pitchFamily="34" charset="-122"/>
              <a:ea typeface="微软雅黑" panose="020B0503020204020204" pitchFamily="34" charset="-122"/>
              <a:sym typeface="+mn-ea"/>
            </a:endParaRPr>
          </a:p>
          <a:p>
            <a:r>
              <a:rPr sz="1600" dirty="0" smtClean="0">
                <a:latin typeface="微软雅黑" panose="020B0503020204020204" pitchFamily="34" charset="-122"/>
                <a:ea typeface="微软雅黑" panose="020B0503020204020204" pitchFamily="34" charset="-122"/>
                <a:sym typeface="+mn-ea"/>
              </a:rPr>
              <a:t>//上传风险测评书</a:t>
            </a:r>
            <a:endParaRPr sz="1600" dirty="0" smtClean="0">
              <a:latin typeface="微软雅黑" panose="020B0503020204020204" pitchFamily="34" charset="-122"/>
              <a:ea typeface="微软雅黑" panose="020B0503020204020204" pitchFamily="34" charset="-122"/>
              <a:sym typeface="+mn-ea"/>
            </a:endParaRPr>
          </a:p>
          <a:p>
            <a:r>
              <a:rPr sz="1600" dirty="0" smtClean="0">
                <a:latin typeface="微软雅黑" panose="020B0503020204020204" pitchFamily="34" charset="-122"/>
                <a:ea typeface="微软雅黑" panose="020B0503020204020204" pitchFamily="34" charset="-122"/>
                <a:sym typeface="+mn-ea"/>
              </a:rPr>
              <a:t>  @Test(groups = {"附件管理"})</a:t>
            </a:r>
            <a:endParaRPr sz="1600" dirty="0" smtClean="0">
              <a:latin typeface="微软雅黑" panose="020B0503020204020204" pitchFamily="34" charset="-122"/>
              <a:ea typeface="微软雅黑" panose="020B0503020204020204" pitchFamily="34" charset="-122"/>
              <a:sym typeface="+mn-ea"/>
            </a:endParaRPr>
          </a:p>
          <a:p>
            <a:r>
              <a:rPr sz="1600" dirty="0" smtClean="0">
                <a:latin typeface="微软雅黑" panose="020B0503020204020204" pitchFamily="34" charset="-122"/>
                <a:ea typeface="微软雅黑" panose="020B0503020204020204" pitchFamily="34" charset="-122"/>
                <a:sym typeface="+mn-ea"/>
              </a:rPr>
              <a:t>  </a:t>
            </a:r>
            <a:endParaRPr sz="1600" dirty="0" smtClean="0">
              <a:latin typeface="微软雅黑" panose="020B0503020204020204" pitchFamily="34" charset="-122"/>
              <a:ea typeface="微软雅黑" panose="020B0503020204020204" pitchFamily="34" charset="-122"/>
              <a:sym typeface="+mn-ea"/>
            </a:endParaRPr>
          </a:p>
          <a:p>
            <a:r>
              <a:rPr sz="1600" dirty="0" smtClean="0">
                <a:latin typeface="微软雅黑" panose="020B0503020204020204" pitchFamily="34" charset="-122"/>
                <a:ea typeface="微软雅黑" panose="020B0503020204020204" pitchFamily="34" charset="-122"/>
                <a:sym typeface="+mn-ea"/>
              </a:rPr>
              <a:t>public void RiskEvaluate()</a:t>
            </a:r>
            <a:endParaRPr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304800" y="919480"/>
            <a:ext cx="11257915" cy="5631180"/>
          </a:xfrm>
          <a:prstGeom prst="rect">
            <a:avLst/>
          </a:prstGeom>
          <a:noFill/>
        </p:spPr>
        <p:txBody>
          <a:bodyPr wrap="square" rtlCol="0">
            <a:spAutoFit/>
          </a:bodyPr>
          <a:p>
            <a:r>
              <a:rPr lang="en-US" sz="2000" dirty="0" smtClean="0">
                <a:latin typeface="微软雅黑" panose="020B0503020204020204" pitchFamily="34" charset="-122"/>
                <a:ea typeface="微软雅黑" panose="020B0503020204020204" pitchFamily="34" charset="-122"/>
                <a:sym typeface="+mn-ea"/>
              </a:rPr>
              <a:t>t</a:t>
            </a:r>
            <a:r>
              <a:rPr sz="2000" dirty="0" smtClean="0">
                <a:latin typeface="微软雅黑" panose="020B0503020204020204" pitchFamily="34" charset="-122"/>
                <a:ea typeface="微软雅黑" panose="020B0503020204020204" pitchFamily="34" charset="-122"/>
                <a:sym typeface="+mn-ea"/>
              </a:rPr>
              <a:t>estng.xml的内容配置如下：</a:t>
            </a:r>
            <a:endParaRPr sz="2000" dirty="0" smtClean="0">
              <a:latin typeface="微软雅黑" panose="020B0503020204020204" pitchFamily="34" charset="-122"/>
              <a:ea typeface="微软雅黑" panose="020B0503020204020204" pitchFamily="34" charset="-122"/>
              <a:sym typeface="+mn-ea"/>
            </a:endParaRPr>
          </a:p>
          <a:p>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&lt;?xml version="1.0" encoding="UTF-8"?&gt;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&lt;!DOCTYPE suite SYSTEM "http://testng.org/testng-1.0.dtd" &gt;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&lt;suite name="Suite1"&gt;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&lt;test name="ThrirftsignContractTest"&gt;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&lt;groups&gt;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&lt;run&gt;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&lt;include name="合同管理"/&gt;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&lt;/run&gt;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&lt;/groups&gt;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&lt;classes&gt;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&lt;class name="com.jfz.erp.online.purchase.thrifttestng.ThrirftsignContractTest"/&gt;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&lt;/classes&gt;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&lt;/test&gt;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&lt;/suite&gt;</a:t>
            </a:r>
            <a:endParaRPr sz="2000" dirty="0" smtClean="0">
              <a:latin typeface="微软雅黑" panose="020B0503020204020204" pitchFamily="34" charset="-122"/>
              <a:ea typeface="微软雅黑" panose="020B0503020204020204" pitchFamily="34" charset="-122"/>
              <a:sym typeface="+mn-ea"/>
            </a:endParaRPr>
          </a:p>
          <a:p>
            <a:endParaRPr sz="2000" dirty="0" smtClean="0">
              <a:latin typeface="微软雅黑" panose="020B0503020204020204" pitchFamily="34" charset="-122"/>
              <a:ea typeface="微软雅黑" panose="020B0503020204020204" pitchFamily="34" charset="-122"/>
              <a:sym typeface="+mn-ea"/>
            </a:endParaRPr>
          </a:p>
          <a:p>
            <a:r>
              <a:rPr lang="zh-CN" altLang="en-US" sz="2000" dirty="0" smtClean="0">
                <a:latin typeface="微软雅黑" panose="020B0503020204020204" pitchFamily="34" charset="-122"/>
                <a:ea typeface="微软雅黑" panose="020B0503020204020204" pitchFamily="34" charset="-122"/>
                <a:sym typeface="+mn-ea"/>
              </a:rPr>
              <a:t>运行查看结果</a:t>
            </a:r>
            <a:endParaRPr lang="zh-CN" altLang="en-US" sz="2000" dirty="0" smtClean="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280035"/>
            <a:ext cx="12192000" cy="6858000"/>
          </a:xfrm>
          <a:prstGeom prst="rect">
            <a:avLst/>
          </a:prstGeom>
        </p:spPr>
      </p:pic>
      <p:sp>
        <p:nvSpPr>
          <p:cNvPr id="2" name="文本框 10"/>
          <p:cNvSpPr txBox="1"/>
          <p:nvPr/>
        </p:nvSpPr>
        <p:spPr>
          <a:xfrm>
            <a:off x="965200" y="1339215"/>
            <a:ext cx="10932160" cy="460375"/>
          </a:xfrm>
          <a:prstGeom prst="rect">
            <a:avLst/>
          </a:prstGeom>
          <a:noFill/>
        </p:spPr>
        <p:txBody>
          <a:bodyPr wrap="square" rtlCol="0">
            <a:spAutoFit/>
          </a:bodyPr>
          <a:lstStyle/>
          <a:p>
            <a:pPr marL="0" indent="0">
              <a:buFont typeface="Arial" panose="020B0604020202020204" pitchFamily="34" charset="0"/>
              <a:buNone/>
            </a:pPr>
            <a:r>
              <a:rPr kumimoji="1" sz="2400" dirty="0">
                <a:solidFill>
                  <a:schemeClr val="tx1">
                    <a:lumMod val="75000"/>
                    <a:lumOff val="25000"/>
                  </a:schemeClr>
                </a:solidFill>
                <a:latin typeface="微软雅黑" panose="020B0503020204020204" pitchFamily="34" charset="-122"/>
                <a:ea typeface="微软雅黑" panose="020B0503020204020204" pitchFamily="34" charset="-122"/>
              </a:rPr>
              <a:t>一、 什么是单元测试</a:t>
            </a:r>
            <a:endParaRPr kumimoji="1"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10"/>
          <p:cNvSpPr txBox="1"/>
          <p:nvPr/>
        </p:nvSpPr>
        <p:spPr>
          <a:xfrm>
            <a:off x="737235" y="2124710"/>
            <a:ext cx="10932160" cy="4523105"/>
          </a:xfrm>
          <a:prstGeom prst="rect">
            <a:avLst/>
          </a:prstGeom>
          <a:noFill/>
        </p:spPr>
        <p:txBody>
          <a:bodyPr wrap="square" rtlCol="0">
            <a:spAutoFit/>
          </a:bodyPr>
          <a:p>
            <a:pPr marL="0" indent="0">
              <a:buFont typeface="Arial" panose="020B0604020202020204" pitchFamily="34" charset="0"/>
              <a:buNone/>
            </a:pPr>
            <a:r>
              <a:rPr kumimoji="1" lang="en-US" dirty="0">
                <a:solidFill>
                  <a:schemeClr val="tx1">
                    <a:lumMod val="75000"/>
                    <a:lumOff val="25000"/>
                  </a:schemeClr>
                </a:solidFill>
                <a:latin typeface="微软雅黑" panose="020B0503020204020204" pitchFamily="34" charset="-122"/>
                <a:ea typeface="微软雅黑" panose="020B0503020204020204" pitchFamily="34" charset="-122"/>
              </a:rPr>
              <a:t> 单元测试（unit Testing）是指在计算机编程中，针对程序模块（软件设计的最小单位）来进行正确性校验的测试工作。</a:t>
            </a:r>
            <a:endParaRPr kumimoji="1" 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kumimoji="1" 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kumimoji="1" lang="en-US" dirty="0">
                <a:solidFill>
                  <a:schemeClr val="tx1">
                    <a:lumMod val="75000"/>
                    <a:lumOff val="25000"/>
                  </a:schemeClr>
                </a:solidFill>
                <a:latin typeface="微软雅黑" panose="020B0503020204020204" pitchFamily="34" charset="-122"/>
                <a:ea typeface="微软雅黑" panose="020B0503020204020204" pitchFamily="34" charset="-122"/>
              </a:rPr>
              <a:t>单元测试的特点如下：</a:t>
            </a:r>
            <a:endParaRPr kumimoji="1" 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kumimoji="1" 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kumimoji="1" lang="en-US" dirty="0">
                <a:solidFill>
                  <a:schemeClr val="tx1">
                    <a:lumMod val="75000"/>
                    <a:lumOff val="25000"/>
                  </a:schemeClr>
                </a:solidFill>
                <a:latin typeface="微软雅黑" panose="020B0503020204020204" pitchFamily="34" charset="-122"/>
                <a:ea typeface="微软雅黑" panose="020B0503020204020204" pitchFamily="34" charset="-122"/>
              </a:rPr>
              <a:t>  ● 程序单元是应用的最小可测试部件，通常采用基于类或者类的方法进行测试。</a:t>
            </a:r>
            <a:endParaRPr kumimoji="1" 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kumimoji="1" 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kumimoji="1" lang="en-US" dirty="0">
                <a:solidFill>
                  <a:schemeClr val="tx1">
                    <a:lumMod val="75000"/>
                    <a:lumOff val="25000"/>
                  </a:schemeClr>
                </a:solidFill>
                <a:latin typeface="微软雅黑" panose="020B0503020204020204" pitchFamily="34" charset="-122"/>
                <a:ea typeface="微软雅黑" panose="020B0503020204020204" pitchFamily="34" charset="-122"/>
              </a:rPr>
              <a:t>  ● 程序单元和其它单元是相互独立的</a:t>
            </a:r>
            <a:endParaRPr kumimoji="1" 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kumimoji="1" 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kumimoji="1" lang="en-US" dirty="0">
                <a:solidFill>
                  <a:schemeClr val="tx1">
                    <a:lumMod val="75000"/>
                    <a:lumOff val="25000"/>
                  </a:schemeClr>
                </a:solidFill>
                <a:latin typeface="微软雅黑" panose="020B0503020204020204" pitchFamily="34" charset="-122"/>
                <a:ea typeface="微软雅黑" panose="020B0503020204020204" pitchFamily="34" charset="-122"/>
              </a:rPr>
              <a:t>  ● 单元测试的执行速度很快</a:t>
            </a:r>
            <a:endParaRPr kumimoji="1" 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kumimoji="1" 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kumimoji="1" lang="en-US" dirty="0">
                <a:solidFill>
                  <a:schemeClr val="tx1">
                    <a:lumMod val="75000"/>
                    <a:lumOff val="25000"/>
                  </a:schemeClr>
                </a:solidFill>
                <a:latin typeface="微软雅黑" panose="020B0503020204020204" pitchFamily="34" charset="-122"/>
                <a:ea typeface="微软雅黑" panose="020B0503020204020204" pitchFamily="34" charset="-122"/>
              </a:rPr>
              <a:t>  ● 单元测试发现的问题，相对容易定位</a:t>
            </a:r>
            <a:endParaRPr kumimoji="1" 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kumimoji="1" 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kumimoji="1" lang="en-US" dirty="0">
                <a:solidFill>
                  <a:schemeClr val="tx1">
                    <a:lumMod val="75000"/>
                    <a:lumOff val="25000"/>
                  </a:schemeClr>
                </a:solidFill>
                <a:latin typeface="微软雅黑" panose="020B0503020204020204" pitchFamily="34" charset="-122"/>
                <a:ea typeface="微软雅黑" panose="020B0503020204020204" pitchFamily="34" charset="-122"/>
              </a:rPr>
              <a:t>  ● 单元测试通常由开发人员来完成</a:t>
            </a:r>
            <a:endParaRPr kumimoji="1" 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kumimoji="1" 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kumimoji="1" lang="en-US" dirty="0">
                <a:solidFill>
                  <a:schemeClr val="tx1">
                    <a:lumMod val="75000"/>
                    <a:lumOff val="25000"/>
                  </a:schemeClr>
                </a:solidFill>
                <a:latin typeface="微软雅黑" panose="020B0503020204020204" pitchFamily="34" charset="-122"/>
                <a:ea typeface="微软雅黑" panose="020B0503020204020204" pitchFamily="34" charset="-122"/>
              </a:rPr>
              <a:t>  ● 通过了解代码的实现逻辑进行测试，通常称之为白盒测试</a:t>
            </a:r>
            <a:endParaRPr kumimoji="1"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304800" y="919480"/>
            <a:ext cx="11257915" cy="5939155"/>
          </a:xfrm>
          <a:prstGeom prst="rect">
            <a:avLst/>
          </a:prstGeom>
          <a:noFill/>
        </p:spPr>
        <p:txBody>
          <a:bodyPr wrap="square" rtlCol="0">
            <a:spAutoFit/>
          </a:bodyPr>
          <a:p>
            <a:r>
              <a:rPr sz="2000" dirty="0" smtClean="0">
                <a:latin typeface="微软雅黑" panose="020B0503020204020204" pitchFamily="34" charset="-122"/>
                <a:ea typeface="微软雅黑" panose="020B0503020204020204" pitchFamily="34" charset="-122"/>
                <a:sym typeface="+mn-ea"/>
              </a:rPr>
              <a:t>同时执行两个分组中的所有测试用例，请将testng.xml修改为如下内容</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&lt;?xml version="1.0" encoding="UTF-8"?&gt;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&lt;!DOCTYPE suite SYSTEM "http://testng.org/testng-1.0.dtd" &gt;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&lt;suite name="Suite1"&gt;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&lt;test name="ThrirftsignContractTest"&gt;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&lt;groups&gt;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&lt;define name = "All"&gt;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&lt;include name="合同管理"/&gt;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&lt;include name="附件管理"/&gt;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&lt;/define&gt;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&lt;run&gt;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&lt;include name="All"/&gt;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&lt;/run&gt;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&lt;/groups&gt;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&lt;classes&gt;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&lt;class name="com.jfz.erp.online.purchase.thrifttestng.ThrirftsignContractTest"/&gt;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&lt;/classes&gt;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  &lt;/test&gt;</a:t>
            </a:r>
            <a:endParaRPr sz="2000" dirty="0" smtClean="0">
              <a:latin typeface="微软雅黑" panose="020B0503020204020204" pitchFamily="34" charset="-122"/>
              <a:ea typeface="微软雅黑" panose="020B0503020204020204" pitchFamily="34" charset="-122"/>
              <a:sym typeface="+mn-ea"/>
            </a:endParaRPr>
          </a:p>
          <a:p>
            <a:r>
              <a:rPr sz="2000" dirty="0" smtClean="0">
                <a:latin typeface="微软雅黑" panose="020B0503020204020204" pitchFamily="34" charset="-122"/>
                <a:ea typeface="微软雅黑" panose="020B0503020204020204" pitchFamily="34" charset="-122"/>
                <a:sym typeface="+mn-ea"/>
              </a:rPr>
              <a:t>&lt;/suite&gt;</a:t>
            </a:r>
            <a:endParaRPr sz="2000" dirty="0" smtClean="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304800" y="919480"/>
            <a:ext cx="11257915" cy="737235"/>
          </a:xfrm>
          <a:prstGeom prst="rect">
            <a:avLst/>
          </a:prstGeom>
          <a:noFill/>
        </p:spPr>
        <p:txBody>
          <a:bodyPr wrap="square" rtlCol="0">
            <a:spAutoFit/>
          </a:bodyPr>
          <a:p>
            <a:r>
              <a:rPr sz="1400" dirty="0" smtClean="0">
                <a:latin typeface="微软雅黑" panose="020B0503020204020204" pitchFamily="34" charset="-122"/>
                <a:ea typeface="微软雅黑" panose="020B0503020204020204" pitchFamily="34" charset="-122"/>
                <a:sym typeface="+mn-ea"/>
              </a:rPr>
              <a:t>2.8  依赖测试</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某些复杂的测试场景需要按照某个特定顺序执行测试用例，以此保证某个测试用例被执行之后才执行其它测试用例，此测试场景运行需求称为依赖测试。通过依赖测试，可在不同测试方法间共享数据和程序状态。testNg支持依赖测试，使用dependsOnMethods参数来实现。</a:t>
            </a:r>
            <a:endParaRPr sz="1400" dirty="0" smtClean="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2"/>
          <a:stretch>
            <a:fillRect/>
          </a:stretch>
        </p:blipFill>
        <p:spPr>
          <a:xfrm>
            <a:off x="440055" y="1724025"/>
            <a:ext cx="11122660" cy="509206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304800" y="919480"/>
            <a:ext cx="11257915" cy="2553335"/>
          </a:xfrm>
          <a:prstGeom prst="rect">
            <a:avLst/>
          </a:prstGeom>
          <a:noFill/>
        </p:spPr>
        <p:txBody>
          <a:bodyPr wrap="square" rtlCol="0">
            <a:spAutoFit/>
          </a:bodyPr>
          <a:p>
            <a:r>
              <a:rPr lang="zh-CN" sz="2000" dirty="0" smtClean="0">
                <a:latin typeface="微软雅黑" panose="020B0503020204020204" pitchFamily="34" charset="-122"/>
                <a:ea typeface="微软雅黑" panose="020B0503020204020204" pitchFamily="34" charset="-122"/>
                <a:sym typeface="+mn-ea"/>
              </a:rPr>
              <a:t>（</a:t>
            </a:r>
            <a:r>
              <a:rPr lang="en-US" altLang="zh-CN" sz="2000" dirty="0" smtClean="0">
                <a:latin typeface="微软雅黑" panose="020B0503020204020204" pitchFamily="34" charset="-122"/>
                <a:ea typeface="微软雅黑" panose="020B0503020204020204" pitchFamily="34" charset="-122"/>
                <a:sym typeface="+mn-ea"/>
              </a:rPr>
              <a:t>1</a:t>
            </a:r>
            <a:r>
              <a:rPr lang="zh-CN" altLang="en-US" sz="2000" dirty="0" smtClean="0">
                <a:latin typeface="微软雅黑" panose="020B0503020204020204" pitchFamily="34" charset="-122"/>
                <a:ea typeface="微软雅黑" panose="020B0503020204020204" pitchFamily="34" charset="-122"/>
                <a:sym typeface="+mn-ea"/>
              </a:rPr>
              <a:t>）</a:t>
            </a:r>
            <a:r>
              <a:rPr lang="zh-CN" sz="2000" dirty="0" smtClean="0">
                <a:latin typeface="微软雅黑" panose="020B0503020204020204" pitchFamily="34" charset="-122"/>
                <a:ea typeface="微软雅黑" panose="020B0503020204020204" pitchFamily="34" charset="-122"/>
                <a:sym typeface="+mn-ea"/>
              </a:rPr>
              <a:t>查看运行结果</a:t>
            </a:r>
            <a:endParaRPr lang="zh-CN" sz="2000" dirty="0" smtClean="0">
              <a:latin typeface="微软雅黑" panose="020B0503020204020204" pitchFamily="34" charset="-122"/>
              <a:ea typeface="微软雅黑" panose="020B0503020204020204" pitchFamily="34" charset="-122"/>
              <a:sym typeface="+mn-ea"/>
            </a:endParaRPr>
          </a:p>
          <a:p>
            <a:endParaRPr lang="zh-CN" sz="2000" dirty="0" smtClean="0">
              <a:latin typeface="微软雅黑" panose="020B0503020204020204" pitchFamily="34" charset="-122"/>
              <a:ea typeface="微软雅黑" panose="020B0503020204020204" pitchFamily="34" charset="-122"/>
              <a:sym typeface="+mn-ea"/>
            </a:endParaRPr>
          </a:p>
          <a:p>
            <a:r>
              <a:rPr lang="zh-CN" sz="2000" dirty="0" smtClean="0">
                <a:latin typeface="微软雅黑" panose="020B0503020204020204" pitchFamily="34" charset="-122"/>
                <a:ea typeface="微软雅黑" panose="020B0503020204020204" pitchFamily="34" charset="-122"/>
                <a:sym typeface="+mn-ea"/>
              </a:rPr>
              <a:t>（</a:t>
            </a:r>
            <a:r>
              <a:rPr lang="en-US" altLang="zh-CN" sz="2000" dirty="0" smtClean="0">
                <a:latin typeface="微软雅黑" panose="020B0503020204020204" pitchFamily="34" charset="-122"/>
                <a:ea typeface="微软雅黑" panose="020B0503020204020204" pitchFamily="34" charset="-122"/>
                <a:sym typeface="+mn-ea"/>
              </a:rPr>
              <a:t>2</a:t>
            </a:r>
            <a:r>
              <a:rPr lang="zh-CN" altLang="en-US" sz="2000" dirty="0" smtClean="0">
                <a:latin typeface="微软雅黑" panose="020B0503020204020204" pitchFamily="34" charset="-122"/>
                <a:ea typeface="微软雅黑" panose="020B0503020204020204" pitchFamily="34" charset="-122"/>
                <a:sym typeface="+mn-ea"/>
              </a:rPr>
              <a:t>）</a:t>
            </a:r>
            <a:r>
              <a:rPr lang="zh-CN" sz="2000" dirty="0" smtClean="0">
                <a:latin typeface="微软雅黑" panose="020B0503020204020204" pitchFamily="34" charset="-122"/>
                <a:ea typeface="微软雅黑" panose="020B0503020204020204" pitchFamily="34" charset="-122"/>
                <a:sym typeface="+mn-ea"/>
              </a:rPr>
              <a:t>更多说明：</a:t>
            </a:r>
            <a:endParaRPr lang="zh-CN" sz="2000" dirty="0" smtClean="0">
              <a:latin typeface="微软雅黑" panose="020B0503020204020204" pitchFamily="34" charset="-122"/>
              <a:ea typeface="微软雅黑" panose="020B0503020204020204" pitchFamily="34" charset="-122"/>
              <a:sym typeface="+mn-ea"/>
            </a:endParaRPr>
          </a:p>
          <a:p>
            <a:r>
              <a:rPr lang="zh-CN" sz="2000" dirty="0" smtClean="0">
                <a:latin typeface="微软雅黑" panose="020B0503020204020204" pitchFamily="34" charset="-122"/>
                <a:ea typeface="微软雅黑" panose="020B0503020204020204" pitchFamily="34" charset="-122"/>
                <a:sym typeface="+mn-ea"/>
              </a:rPr>
              <a:t>     此测试代码中共有3个测试方法，分别实现了测试逻辑是打款浏览器，用户登录和关闭浏览器，此测试逻辑在测试工作中很常见，且必须按照固定顺序执行，否则测试用例就会无非执行成功。FpLogin方法使用了参数dependsOnMethods = {"OpenBrowser"},表示在OpenBrowser测试方法被调用后才能执行FpLogin方法；tearDown方法使用了参数@Test (dependsOnMethods = "FpLogin") ，表示在FpLogin测试方法被调用后才能执行tearDown方法。</a:t>
            </a:r>
            <a:endParaRPr lang="zh-CN" sz="2000" dirty="0" smtClean="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304800" y="919480"/>
            <a:ext cx="11257915" cy="5692775"/>
          </a:xfrm>
          <a:prstGeom prst="rect">
            <a:avLst/>
          </a:prstGeom>
          <a:noFill/>
        </p:spPr>
        <p:txBody>
          <a:bodyPr wrap="square" rtlCol="0">
            <a:spAutoFit/>
          </a:bodyPr>
          <a:p>
            <a:r>
              <a:rPr sz="1400" dirty="0" smtClean="0">
                <a:latin typeface="微软雅黑" panose="020B0503020204020204" pitchFamily="34" charset="-122"/>
                <a:ea typeface="微软雅黑" panose="020B0503020204020204" pitchFamily="34" charset="-122"/>
                <a:sym typeface="+mn-ea"/>
              </a:rPr>
              <a:t>2.9  特定顺序执行测试用例</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使用参数priority可实现按照特定熟悉执行测试用例</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测试代码：</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//新建合同</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@Test(priority = 1)</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public   void   generateContractadd()</a:t>
            </a:r>
            <a:endParaRPr sz="1400" dirty="0" smtClean="0">
              <a:latin typeface="微软雅黑" panose="020B0503020204020204" pitchFamily="34" charset="-122"/>
              <a:ea typeface="微软雅黑" panose="020B0503020204020204" pitchFamily="34" charset="-122"/>
              <a:sym typeface="+mn-ea"/>
            </a:endParaRPr>
          </a:p>
          <a:p>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//更新合同</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@Test(priority = 2)</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public  void generateContractupdate()</a:t>
            </a:r>
            <a:endParaRPr sz="1400" dirty="0" smtClean="0">
              <a:latin typeface="微软雅黑" panose="020B0503020204020204" pitchFamily="34" charset="-122"/>
              <a:ea typeface="微软雅黑" panose="020B0503020204020204" pitchFamily="34" charset="-122"/>
              <a:sym typeface="+mn-ea"/>
            </a:endParaRPr>
          </a:p>
          <a:p>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//上传资产证明</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@Test(priority = 3)</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public void AssetProof() {</a:t>
            </a:r>
            <a:endParaRPr sz="1400" dirty="0" smtClean="0">
              <a:latin typeface="微软雅黑" panose="020B0503020204020204" pitchFamily="34" charset="-122"/>
              <a:ea typeface="微软雅黑" panose="020B0503020204020204" pitchFamily="34" charset="-122"/>
              <a:sym typeface="+mn-ea"/>
            </a:endParaRPr>
          </a:p>
          <a:p>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//上传风险揭示书</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@Test(priority = 4)</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public void RiskStatement() </a:t>
            </a:r>
            <a:endParaRPr sz="1400" dirty="0" smtClean="0">
              <a:latin typeface="微软雅黑" panose="020B0503020204020204" pitchFamily="34" charset="-122"/>
              <a:ea typeface="微软雅黑" panose="020B0503020204020204" pitchFamily="34" charset="-122"/>
              <a:sym typeface="+mn-ea"/>
            </a:endParaRPr>
          </a:p>
          <a:p>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//上传风险测评书</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@Test(priority = 5)</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public void RiskEvaluate()</a:t>
            </a:r>
            <a:endParaRPr sz="1400" dirty="0" smtClean="0">
              <a:latin typeface="微软雅黑" panose="020B0503020204020204" pitchFamily="34" charset="-122"/>
              <a:ea typeface="微软雅黑" panose="020B0503020204020204" pitchFamily="34" charset="-122"/>
              <a:sym typeface="+mn-ea"/>
            </a:endParaRPr>
          </a:p>
          <a:p>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运行结果：</a:t>
            </a:r>
            <a:endParaRPr sz="1400" dirty="0" smtClean="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304800" y="919480"/>
            <a:ext cx="11257915" cy="5692775"/>
          </a:xfrm>
          <a:prstGeom prst="rect">
            <a:avLst/>
          </a:prstGeom>
          <a:noFill/>
        </p:spPr>
        <p:txBody>
          <a:bodyPr wrap="square" rtlCol="0">
            <a:spAutoFit/>
          </a:bodyPr>
          <a:p>
            <a:r>
              <a:rPr sz="1400" dirty="0" smtClean="0">
                <a:latin typeface="微软雅黑" panose="020B0503020204020204" pitchFamily="34" charset="-122"/>
                <a:ea typeface="微软雅黑" panose="020B0503020204020204" pitchFamily="34" charset="-122"/>
                <a:sym typeface="+mn-ea"/>
              </a:rPr>
              <a:t>2.10  跳过某个测试</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使用参数enabled=false来跳过某测试方法</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测试代码：</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//新建合同</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@Test(priority = 1)</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public   void   generateContractadd()</a:t>
            </a:r>
            <a:endParaRPr sz="1400" dirty="0" smtClean="0">
              <a:latin typeface="微软雅黑" panose="020B0503020204020204" pitchFamily="34" charset="-122"/>
              <a:ea typeface="微软雅黑" panose="020B0503020204020204" pitchFamily="34" charset="-122"/>
              <a:sym typeface="+mn-ea"/>
            </a:endParaRPr>
          </a:p>
          <a:p>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//更新合同</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@Test(priority = 2)</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public  void generateContractupdate()</a:t>
            </a:r>
            <a:endParaRPr sz="1400" dirty="0" smtClean="0">
              <a:latin typeface="微软雅黑" panose="020B0503020204020204" pitchFamily="34" charset="-122"/>
              <a:ea typeface="微软雅黑" panose="020B0503020204020204" pitchFamily="34" charset="-122"/>
              <a:sym typeface="+mn-ea"/>
            </a:endParaRPr>
          </a:p>
          <a:p>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//上传资产证明</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@Test(priority = 3)</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public void AssetProof() {</a:t>
            </a:r>
            <a:endParaRPr sz="1400" dirty="0" smtClean="0">
              <a:latin typeface="微软雅黑" panose="020B0503020204020204" pitchFamily="34" charset="-122"/>
              <a:ea typeface="微软雅黑" panose="020B0503020204020204" pitchFamily="34" charset="-122"/>
              <a:sym typeface="+mn-ea"/>
            </a:endParaRPr>
          </a:p>
          <a:p>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//上传风险揭示书</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@Test (priority = 4,enabled = false)</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public void RiskStatement() </a:t>
            </a:r>
            <a:endParaRPr sz="1400" dirty="0" smtClean="0">
              <a:latin typeface="微软雅黑" panose="020B0503020204020204" pitchFamily="34" charset="-122"/>
              <a:ea typeface="微软雅黑" panose="020B0503020204020204" pitchFamily="34" charset="-122"/>
              <a:sym typeface="+mn-ea"/>
            </a:endParaRPr>
          </a:p>
          <a:p>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//上传风险测评书</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@Test(priority = 5)</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public void RiskEvaluate()</a:t>
            </a:r>
            <a:endParaRPr sz="1400" dirty="0" smtClean="0">
              <a:latin typeface="微软雅黑" panose="020B0503020204020204" pitchFamily="34" charset="-122"/>
              <a:ea typeface="微软雅黑" panose="020B0503020204020204" pitchFamily="34" charset="-122"/>
              <a:sym typeface="+mn-ea"/>
            </a:endParaRPr>
          </a:p>
          <a:p>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运行测试结果：</a:t>
            </a:r>
            <a:endParaRPr sz="1400" dirty="0" smtClean="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304800" y="919480"/>
            <a:ext cx="11257915" cy="5908040"/>
          </a:xfrm>
          <a:prstGeom prst="rect">
            <a:avLst/>
          </a:prstGeom>
          <a:noFill/>
        </p:spPr>
        <p:txBody>
          <a:bodyPr wrap="square" rtlCol="0">
            <a:spAutoFit/>
          </a:bodyPr>
          <a:p>
            <a:r>
              <a:rPr sz="1400" dirty="0" smtClean="0">
                <a:latin typeface="微软雅黑" panose="020B0503020204020204" pitchFamily="34" charset="-122"/>
                <a:ea typeface="微软雅黑" panose="020B0503020204020204" pitchFamily="34" charset="-122"/>
                <a:sym typeface="+mn-ea"/>
              </a:rPr>
              <a:t>2.11 断言</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TestNg允许在测试执行过程中对测试程序变量的中间状态进行断言（Assert）判断，从而辅助判断测试用例的执行是成功还是失败</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TestNg中常用的断言方法如下：</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 assertTrue: 判断是否为true</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 assertFa：判断是否为false</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 assertSame：判断引用地址是否相同</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 assertNotSame：判断引用地址是否不相同</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 assertNull：判断是否为null</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 assertNotNull:判断是否不为null</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 assertEquals：判断是否相等，object类型的对象需要实现hashcode及equals方法</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 assertNotEquals：判断是否不相等</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 assertEqualsNoOrder：判断忽略顺序是否相等</a:t>
            </a:r>
            <a:endParaRPr sz="1400" dirty="0" smtClean="0">
              <a:latin typeface="微软雅黑" panose="020B0503020204020204" pitchFamily="34" charset="-122"/>
              <a:ea typeface="微软雅黑" panose="020B0503020204020204" pitchFamily="34" charset="-122"/>
              <a:sym typeface="+mn-ea"/>
            </a:endParaRPr>
          </a:p>
          <a:p>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下面用测试实例来说明断言的使用方法</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测试用例：</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Assert.assertEquals("新增合同成功!", message);</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Assert.assertEquals("更新合同成功!", message);</a:t>
            </a:r>
            <a:endParaRPr sz="1400" dirty="0" smtClean="0">
              <a:latin typeface="微软雅黑" panose="020B0503020204020204" pitchFamily="34" charset="-122"/>
              <a:ea typeface="微软雅黑" panose="020B0503020204020204" pitchFamily="34" charset="-122"/>
              <a:sym typeface="+mn-ea"/>
            </a:endParaRPr>
          </a:p>
          <a:p>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 文本框内输入用户名</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WebElement input_txt=driver.findElement(By.name("username"));</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Assert.assertTrue(input_txt.isDisplayed());</a:t>
            </a:r>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input_txt.sendKeys("defang1");</a:t>
            </a:r>
            <a:endParaRPr sz="1400" dirty="0" smtClean="0">
              <a:latin typeface="微软雅黑" panose="020B0503020204020204" pitchFamily="34" charset="-122"/>
              <a:ea typeface="微软雅黑" panose="020B0503020204020204" pitchFamily="34" charset="-122"/>
              <a:sym typeface="+mn-ea"/>
            </a:endParaRPr>
          </a:p>
          <a:p>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input_txt.isDisplayed()：用例判断用户名输入框是否在页面存在，若显示则此函数返回值为true，若无显示则返回值为false。</a:t>
            </a:r>
            <a:endParaRPr sz="1400" dirty="0" smtClean="0">
              <a:latin typeface="微软雅黑" panose="020B0503020204020204" pitchFamily="34" charset="-122"/>
              <a:ea typeface="微软雅黑" panose="020B0503020204020204" pitchFamily="34" charset="-122"/>
              <a:sym typeface="+mn-ea"/>
            </a:endParaRPr>
          </a:p>
          <a:p>
            <a:endParaRPr sz="1400" dirty="0" smtClean="0">
              <a:latin typeface="微软雅黑" panose="020B0503020204020204" pitchFamily="34" charset="-122"/>
              <a:ea typeface="微软雅黑" panose="020B0503020204020204" pitchFamily="34" charset="-122"/>
              <a:sym typeface="+mn-ea"/>
            </a:endParaRPr>
          </a:p>
          <a:p>
            <a:r>
              <a:rPr sz="1400" dirty="0" smtClean="0">
                <a:latin typeface="微软雅黑" panose="020B0503020204020204" pitchFamily="34" charset="-122"/>
                <a:ea typeface="微软雅黑" panose="020B0503020204020204" pitchFamily="34" charset="-122"/>
                <a:sym typeface="+mn-ea"/>
              </a:rPr>
              <a:t>Assert.assertTrue(input_txt.isDisplayed());用来判断input_txt.isDisplayed()：函数返回值是否为true。若函数返回实际值为true，则断言测试用例执行成功，测试程序会继续执行后续语句；否则当前测试用例会被设定为执行失败。</a:t>
            </a:r>
            <a:endParaRPr sz="1400" dirty="0" smtClean="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p:nvSpPr>
        <p:spPr>
          <a:xfrm>
            <a:off x="3798277" y="1050053"/>
            <a:ext cx="3928905" cy="369332"/>
          </a:xfrm>
          <a:prstGeom prst="rect">
            <a:avLst/>
          </a:prstGeom>
        </p:spPr>
        <p:txBody>
          <a:bodyPr wrap="square">
            <a:spAutoFit/>
          </a:bodyPr>
          <a:lstStyle/>
          <a:p>
            <a:pPr algn="ctr"/>
            <a:r>
              <a:rPr lang="zh-CN" altLang="en-US" dirty="0"/>
              <a:t>  </a:t>
            </a:r>
            <a:endParaRPr lang="zh-CN" altLang="en-US" dirty="0"/>
          </a:p>
        </p:txBody>
      </p:sp>
      <p:sp>
        <p:nvSpPr>
          <p:cNvPr id="5" name="文本框 9"/>
          <p:cNvSpPr txBox="1"/>
          <p:nvPr/>
        </p:nvSpPr>
        <p:spPr>
          <a:xfrm>
            <a:off x="514985" y="1244600"/>
            <a:ext cx="10495915" cy="1938020"/>
          </a:xfrm>
          <a:prstGeom prst="rect">
            <a:avLst/>
          </a:prstGeom>
          <a:noFill/>
        </p:spPr>
        <p:txBody>
          <a:bodyPr wrap="square" rtlCol="0">
            <a:spAutoFit/>
          </a:bodyPr>
          <a:lstStyle/>
          <a:p>
            <a:pPr algn="ctr"/>
            <a:r>
              <a:rPr lang="zh-CN" altLang="en-US" sz="6000" b="1" dirty="0" smtClean="0"/>
              <a:t>作业</a:t>
            </a:r>
            <a:endParaRPr lang="zh-CN" altLang="en-US" sz="6000" b="1" dirty="0" smtClean="0"/>
          </a:p>
          <a:p>
            <a:pPr algn="l"/>
            <a:r>
              <a:rPr lang="en-US" altLang="zh-CN" sz="2000" b="1" dirty="0" smtClean="0"/>
              <a:t>1</a:t>
            </a:r>
            <a:r>
              <a:rPr lang="zh-CN" altLang="en-US" sz="2000" b="1" dirty="0" smtClean="0"/>
              <a:t>、</a:t>
            </a:r>
            <a:r>
              <a:rPr lang="en-US" altLang="zh-CN" sz="2000" b="1" dirty="0" smtClean="0"/>
              <a:t>TestNg</a:t>
            </a:r>
            <a:r>
              <a:rPr lang="zh-CN" altLang="en-US" sz="2000" b="1" dirty="0" smtClean="0"/>
              <a:t>测试集合的使用</a:t>
            </a:r>
            <a:endParaRPr lang="zh-CN" altLang="en-US" sz="2000" b="1" dirty="0" smtClean="0"/>
          </a:p>
          <a:p>
            <a:pPr algn="l"/>
            <a:r>
              <a:rPr lang="en-US" altLang="zh-CN" sz="2000" b="1" dirty="0" smtClean="0"/>
              <a:t>2</a:t>
            </a:r>
            <a:r>
              <a:rPr lang="zh-CN" altLang="en-US" sz="2000" b="1" dirty="0" smtClean="0"/>
              <a:t>、</a:t>
            </a:r>
            <a:r>
              <a:rPr lang="en-US" altLang="zh-CN" sz="2000" b="1" dirty="0" smtClean="0"/>
              <a:t>TestNg</a:t>
            </a:r>
            <a:r>
              <a:rPr lang="zh-CN" altLang="en-US" sz="2000" b="1" dirty="0" smtClean="0"/>
              <a:t>分组执行测试用例</a:t>
            </a:r>
            <a:endParaRPr lang="zh-CN" altLang="en-US" sz="2000" b="1" dirty="0" smtClean="0"/>
          </a:p>
          <a:p>
            <a:pPr algn="l"/>
            <a:r>
              <a:rPr lang="en-US" altLang="zh-CN" sz="2000" b="1" dirty="0" smtClean="0"/>
              <a:t>3</a:t>
            </a:r>
            <a:r>
              <a:rPr lang="zh-CN" altLang="zh-CN" sz="2000" b="1" dirty="0" smtClean="0"/>
              <a:t>、</a:t>
            </a:r>
            <a:r>
              <a:rPr lang="en-US" altLang="zh-CN" sz="2000" b="1" dirty="0" smtClean="0"/>
              <a:t>TestNg</a:t>
            </a:r>
            <a:r>
              <a:rPr lang="zh-CN" altLang="en-US" sz="2000" b="1" dirty="0" smtClean="0"/>
              <a:t>（依赖测试，特定顺序，跳过某个测试，断言）的使用</a:t>
            </a:r>
            <a:endParaRPr lang="zh-CN" altLang="en-US" sz="2000" b="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2.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文本框 4"/>
          <p:cNvSpPr txBox="1"/>
          <p:nvPr/>
        </p:nvSpPr>
        <p:spPr>
          <a:xfrm>
            <a:off x="4488697" y="2078759"/>
            <a:ext cx="3144677" cy="1015663"/>
          </a:xfrm>
          <a:prstGeom prst="rect">
            <a:avLst/>
          </a:prstGeom>
          <a:noFill/>
        </p:spPr>
        <p:txBody>
          <a:bodyPr wrap="square" rtlCol="0">
            <a:spAutoFit/>
          </a:bodyPr>
          <a:lstStyle/>
          <a:p>
            <a:r>
              <a:rPr kumimoji="1" lang="en-US" altLang="zh-CN" sz="6000" dirty="0" smtClean="0">
                <a:solidFill>
                  <a:schemeClr val="tx1">
                    <a:lumMod val="75000"/>
                    <a:lumOff val="25000"/>
                  </a:schemeClr>
                </a:solidFill>
                <a:ea typeface="苹方-简 中黑体"/>
              </a:rPr>
              <a:t>Thanks!</a:t>
            </a:r>
            <a:endParaRPr kumimoji="1" lang="zh-CN" altLang="en-US" sz="6000" dirty="0">
              <a:solidFill>
                <a:schemeClr val="tx1">
                  <a:lumMod val="75000"/>
                  <a:lumOff val="25000"/>
                </a:schemeClr>
              </a:solidFill>
              <a:ea typeface="苹方-简 中黑体"/>
            </a:endParaRPr>
          </a:p>
        </p:txBody>
      </p:sp>
      <p:sp>
        <p:nvSpPr>
          <p:cNvPr id="6" name="文本框 5"/>
          <p:cNvSpPr txBox="1"/>
          <p:nvPr/>
        </p:nvSpPr>
        <p:spPr>
          <a:xfrm>
            <a:off x="3210721" y="3327335"/>
            <a:ext cx="5371850" cy="461665"/>
          </a:xfrm>
          <a:prstGeom prst="rect">
            <a:avLst/>
          </a:prstGeom>
          <a:noFill/>
        </p:spPr>
        <p:txBody>
          <a:bodyPr wrap="square" rtlCol="0">
            <a:spAutoFit/>
          </a:bodyPr>
          <a:lstStyle/>
          <a:p>
            <a:r>
              <a:rPr kumimoji="1" lang="zh-CN" altLang="en-US" sz="2400" spc="3000" dirty="0" smtClean="0">
                <a:solidFill>
                  <a:schemeClr val="bg2">
                    <a:lumMod val="50000"/>
                  </a:schemeClr>
                </a:solidFill>
                <a:latin typeface="PingFang SC Light"/>
                <a:ea typeface="苹方-简"/>
                <a:cs typeface="PingFang SC Light"/>
              </a:rPr>
              <a:t>科技提升投资品质</a:t>
            </a:r>
            <a:endParaRPr kumimoji="1" lang="zh-CN" altLang="en-US" sz="2400" spc="3000" dirty="0">
              <a:solidFill>
                <a:schemeClr val="bg2">
                  <a:lumMod val="50000"/>
                </a:schemeClr>
              </a:solidFill>
              <a:latin typeface="PingFang SC Light"/>
              <a:ea typeface="苹方-简"/>
              <a:cs typeface="PingFang SC Ligh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4" name="文本框 10"/>
          <p:cNvSpPr txBox="1"/>
          <p:nvPr/>
        </p:nvSpPr>
        <p:spPr>
          <a:xfrm>
            <a:off x="965200" y="943610"/>
            <a:ext cx="10932160" cy="460375"/>
          </a:xfrm>
          <a:prstGeom prst="rect">
            <a:avLst/>
          </a:prstGeom>
          <a:noFill/>
        </p:spPr>
        <p:txBody>
          <a:bodyPr wrap="square" rtlCol="0">
            <a:spAutoFit/>
          </a:bodyPr>
          <a:p>
            <a:pPr marL="0" indent="0">
              <a:buFont typeface="Arial" panose="020B0604020202020204" pitchFamily="34" charset="0"/>
              <a:buNone/>
            </a:pPr>
            <a:r>
              <a:rPr kumimoji="1" sz="2400" dirty="0">
                <a:solidFill>
                  <a:schemeClr val="tx1">
                    <a:lumMod val="75000"/>
                    <a:lumOff val="25000"/>
                  </a:schemeClr>
                </a:solidFill>
                <a:latin typeface="微软雅黑" panose="020B0503020204020204" pitchFamily="34" charset="-122"/>
                <a:ea typeface="微软雅黑" panose="020B0503020204020204" pitchFamily="34" charset="-122"/>
              </a:rPr>
              <a:t>二、TestNg单元测试框架</a:t>
            </a:r>
            <a:endParaRPr kumimoji="1"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10"/>
          <p:cNvSpPr txBox="1"/>
          <p:nvPr/>
        </p:nvSpPr>
        <p:spPr>
          <a:xfrm>
            <a:off x="492760" y="1595755"/>
            <a:ext cx="11404600" cy="5262245"/>
          </a:xfrm>
          <a:prstGeom prst="rect">
            <a:avLst/>
          </a:prstGeom>
          <a:noFill/>
        </p:spPr>
        <p:txBody>
          <a:bodyPr wrap="square" rtlCol="0">
            <a:spAutoFit/>
          </a:bodyPr>
          <a:p>
            <a:pPr marL="0" indent="0">
              <a:buFont typeface="Arial" panose="020B0604020202020204" pitchFamily="34" charset="0"/>
              <a:buNone/>
            </a:pPr>
            <a:r>
              <a:rPr kumimoji="1" sz="2400" dirty="0">
                <a:solidFill>
                  <a:schemeClr val="tx1">
                    <a:lumMod val="75000"/>
                    <a:lumOff val="25000"/>
                  </a:schemeClr>
                </a:solidFill>
                <a:latin typeface="微软雅黑" panose="020B0503020204020204" pitchFamily="34" charset="-122"/>
                <a:ea typeface="微软雅黑" panose="020B0503020204020204" pitchFamily="34" charset="-122"/>
              </a:rPr>
              <a:t>Testng单元测试框架比Junit单元测试框架更强大，它提供了更多的扩展功能。目前，很大一部分自动化自动化测试工程师已经开始转向使用Testng单元测试框架来运行更复杂的自动化测试用例。</a:t>
            </a:r>
            <a:endParaRPr kumimoji="1"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kumimoji="1"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kumimoji="1"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kumimoji="1" sz="2400" dirty="0">
                <a:solidFill>
                  <a:schemeClr val="tx1">
                    <a:lumMod val="75000"/>
                    <a:lumOff val="25000"/>
                  </a:schemeClr>
                </a:solidFill>
                <a:latin typeface="微软雅黑" panose="020B0503020204020204" pitchFamily="34" charset="-122"/>
                <a:ea typeface="微软雅黑" panose="020B0503020204020204" pitchFamily="34" charset="-122"/>
              </a:rPr>
              <a:t>    2.1 什么是Testng</a:t>
            </a:r>
            <a:endParaRPr kumimoji="1"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kumimoji="1" sz="2400" dirty="0">
                <a:solidFill>
                  <a:schemeClr val="tx1">
                    <a:lumMod val="75000"/>
                    <a:lumOff val="25000"/>
                  </a:schemeClr>
                </a:solidFill>
                <a:latin typeface="微软雅黑" panose="020B0503020204020204" pitchFamily="34" charset="-122"/>
                <a:ea typeface="微软雅黑" panose="020B0503020204020204" pitchFamily="34" charset="-122"/>
              </a:rPr>
              <a:t>            TestNg是一种单元测试框架，由Cedric Beust创建。其灵感来自JUnit和NUnit的，但引入了一些新的功能，使其功能更强大，使用更方便。</a:t>
            </a:r>
            <a:endParaRPr kumimoji="1"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kumimoji="1" sz="2400" dirty="0">
                <a:solidFill>
                  <a:schemeClr val="tx1">
                    <a:lumMod val="75000"/>
                    <a:lumOff val="25000"/>
                  </a:schemeClr>
                </a:solidFill>
                <a:latin typeface="微软雅黑" panose="020B0503020204020204" pitchFamily="34" charset="-122"/>
                <a:ea typeface="微软雅黑" panose="020B0503020204020204" pitchFamily="34" charset="-122"/>
              </a:rPr>
              <a:t>TestNG是一个开源自动化测试框架;NG表示下一代的意思（Next Generation）。 TestNG是类似于JUnit（特别是JUnit 4），但它不是一个JUnit扩展。它的灵感来源于JUnit。它的目的是优于JUnit的，尤其是当测试集成的类。 TestNG的创造者是Cedric Beust（塞德里克·博伊斯特）</a:t>
            </a:r>
            <a:endParaRPr kumimoji="1"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kumimoji="1" sz="2400" dirty="0">
                <a:solidFill>
                  <a:schemeClr val="tx1">
                    <a:lumMod val="75000"/>
                    <a:lumOff val="25000"/>
                  </a:schemeClr>
                </a:solidFill>
                <a:latin typeface="微软雅黑" panose="020B0503020204020204" pitchFamily="34" charset="-122"/>
                <a:ea typeface="微软雅黑" panose="020B0503020204020204" pitchFamily="34" charset="-122"/>
              </a:rPr>
              <a:t>TestNG消除了大部分的旧框架的限制，使开发人员能够编写更加灵活和强大的测试。 因为它在很大程度上借鉴了Java注解（JDK5.0引入的）来定义的测试，它也可以告诉你如何使用这个新功能在真实的Java语言生产环境中。</a:t>
            </a:r>
            <a:endParaRPr kumimoji="1"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6" name="文本框 5"/>
          <p:cNvSpPr txBox="1"/>
          <p:nvPr/>
        </p:nvSpPr>
        <p:spPr>
          <a:xfrm>
            <a:off x="437515" y="1228725"/>
            <a:ext cx="11317605" cy="4399915"/>
          </a:xfrm>
          <a:prstGeom prst="rect">
            <a:avLst/>
          </a:prstGeom>
          <a:noFill/>
        </p:spPr>
        <p:txBody>
          <a:bodyPr wrap="square" rtlCol="0">
            <a:spAutoFit/>
          </a:bodyPr>
          <a:lstStyle/>
          <a:p>
            <a:pPr marL="171450" indent="-171450" latinLnBrk="0">
              <a:lnSpc>
                <a:spcPct val="200000"/>
              </a:lnSpc>
              <a:buFont typeface="Arial" panose="020B0604020202020204" pitchFamily="34" charset="0"/>
              <a:buChar char="•"/>
            </a:pPr>
            <a:r>
              <a:rPr sz="2000">
                <a:latin typeface="微软雅黑" panose="020B0503020204020204" pitchFamily="34" charset="-122"/>
                <a:ea typeface="微软雅黑" panose="020B0503020204020204" pitchFamily="34" charset="-122"/>
                <a:sym typeface="+mn-ea"/>
              </a:rPr>
              <a:t> 2.2 TestNg的优点</a:t>
            </a:r>
            <a:endParaRPr sz="20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sz="2000">
                <a:latin typeface="微软雅黑" panose="020B0503020204020204" pitchFamily="34" charset="-122"/>
                <a:ea typeface="微软雅黑" panose="020B0503020204020204" pitchFamily="34" charset="-122"/>
                <a:sym typeface="+mn-ea"/>
              </a:rPr>
              <a:t>TestNg具有以下优点：</a:t>
            </a:r>
            <a:endParaRPr sz="20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sz="2000">
                <a:latin typeface="微软雅黑" panose="020B0503020204020204" pitchFamily="34" charset="-122"/>
                <a:ea typeface="微软雅黑" panose="020B0503020204020204" pitchFamily="34" charset="-122"/>
                <a:sym typeface="+mn-ea"/>
              </a:rPr>
              <a:t>（1） 漂亮的HTML格式测试报告</a:t>
            </a:r>
            <a:endParaRPr sz="20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sz="2000">
                <a:latin typeface="微软雅黑" panose="020B0503020204020204" pitchFamily="34" charset="-122"/>
                <a:ea typeface="微软雅黑" panose="020B0503020204020204" pitchFamily="34" charset="-122"/>
                <a:sym typeface="+mn-ea"/>
              </a:rPr>
              <a:t>（2）支持并发测试</a:t>
            </a:r>
            <a:endParaRPr sz="20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sz="2000">
                <a:latin typeface="微软雅黑" panose="020B0503020204020204" pitchFamily="34" charset="-122"/>
                <a:ea typeface="微软雅黑" panose="020B0503020204020204" pitchFamily="34" charset="-122"/>
                <a:sym typeface="+mn-ea"/>
              </a:rPr>
              <a:t>（3）参数化测试更简单</a:t>
            </a:r>
            <a:endParaRPr sz="20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sz="2000">
                <a:latin typeface="微软雅黑" panose="020B0503020204020204" pitchFamily="34" charset="-122"/>
                <a:ea typeface="微软雅黑" panose="020B0503020204020204" pitchFamily="34" charset="-122"/>
                <a:sym typeface="+mn-ea"/>
              </a:rPr>
              <a:t>（4）支持输出日志</a:t>
            </a:r>
            <a:endParaRPr sz="20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sz="2000">
                <a:latin typeface="微软雅黑" panose="020B0503020204020204" pitchFamily="34" charset="-122"/>
                <a:ea typeface="微软雅黑" panose="020B0503020204020204" pitchFamily="34" charset="-122"/>
                <a:sym typeface="+mn-ea"/>
              </a:rPr>
              <a:t>（5）支持更多功能的注释</a:t>
            </a:r>
            <a:endParaRPr sz="200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文本框 1"/>
          <p:cNvSpPr txBox="1"/>
          <p:nvPr/>
        </p:nvSpPr>
        <p:spPr>
          <a:xfrm>
            <a:off x="897255" y="1083310"/>
            <a:ext cx="10589895" cy="4399915"/>
          </a:xfrm>
          <a:prstGeom prst="rect">
            <a:avLst/>
          </a:prstGeom>
          <a:noFill/>
        </p:spPr>
        <p:txBody>
          <a:bodyPr wrap="square" rtlCol="0" anchor="t">
            <a:spAutoFit/>
          </a:bodyPr>
          <a:p>
            <a:pPr marL="171450" indent="-171450" latinLnBrk="0">
              <a:lnSpc>
                <a:spcPct val="200000"/>
              </a:lnSpc>
              <a:buFont typeface="Arial" panose="020B0604020202020204" pitchFamily="34" charset="0"/>
              <a:buChar char="•"/>
            </a:pPr>
            <a:r>
              <a:rPr sz="2000">
                <a:latin typeface="微软雅黑" panose="020B0503020204020204" pitchFamily="34" charset="-122"/>
                <a:ea typeface="微软雅黑" panose="020B0503020204020204" pitchFamily="34" charset="-122"/>
                <a:sym typeface="+mn-ea"/>
              </a:rPr>
              <a:t>2.3 编写TestNg测试用例的步骤</a:t>
            </a:r>
            <a:endParaRPr sz="20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sz="2000">
                <a:latin typeface="微软雅黑" panose="020B0503020204020204" pitchFamily="34" charset="-122"/>
                <a:ea typeface="微软雅黑" panose="020B0503020204020204" pitchFamily="34" charset="-122"/>
                <a:sym typeface="+mn-ea"/>
              </a:rPr>
              <a:t>   编写TestNg测试用例的步骤如下：</a:t>
            </a:r>
            <a:endParaRPr sz="20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sz="2000">
                <a:latin typeface="微软雅黑" panose="020B0503020204020204" pitchFamily="34" charset="-122"/>
                <a:ea typeface="微软雅黑" panose="020B0503020204020204" pitchFamily="34" charset="-122"/>
                <a:sym typeface="+mn-ea"/>
              </a:rPr>
              <a:t>第一步：使用idea生成TestNg的测试框架</a:t>
            </a:r>
            <a:endParaRPr sz="20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sz="2000">
                <a:latin typeface="微软雅黑" panose="020B0503020204020204" pitchFamily="34" charset="-122"/>
                <a:ea typeface="微软雅黑" panose="020B0503020204020204" pitchFamily="34" charset="-122"/>
                <a:sym typeface="+mn-ea"/>
              </a:rPr>
              <a:t>第二步：在生成的程序框架中编写测试代码逻辑</a:t>
            </a:r>
            <a:endParaRPr sz="20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sz="2000">
                <a:latin typeface="微软雅黑" panose="020B0503020204020204" pitchFamily="34" charset="-122"/>
                <a:ea typeface="微软雅黑" panose="020B0503020204020204" pitchFamily="34" charset="-122"/>
                <a:sym typeface="+mn-ea"/>
              </a:rPr>
              <a:t>第三步：根据测试代码逻辑，插入TestNg注解标签</a:t>
            </a:r>
            <a:endParaRPr sz="20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sz="2000">
                <a:latin typeface="微软雅黑" panose="020B0503020204020204" pitchFamily="34" charset="-122"/>
                <a:ea typeface="微软雅黑" panose="020B0503020204020204" pitchFamily="34" charset="-122"/>
                <a:sym typeface="+mn-ea"/>
              </a:rPr>
              <a:t>第四部：配置testng.xml文件，设定测试类、测试方法、测试分组的执行信息。</a:t>
            </a:r>
            <a:endParaRPr sz="20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sz="2000">
                <a:latin typeface="微软雅黑" panose="020B0503020204020204" pitchFamily="34" charset="-122"/>
                <a:ea typeface="微软雅黑" panose="020B0503020204020204" pitchFamily="34" charset="-122"/>
                <a:sym typeface="+mn-ea"/>
              </a:rPr>
              <a:t>第五步：执行TestNg的测试程序。</a:t>
            </a:r>
            <a:endParaRPr sz="200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文本框 1"/>
          <p:cNvSpPr txBox="1"/>
          <p:nvPr/>
        </p:nvSpPr>
        <p:spPr>
          <a:xfrm>
            <a:off x="1004570" y="893445"/>
            <a:ext cx="10390505" cy="5631180"/>
          </a:xfrm>
          <a:prstGeom prst="rect">
            <a:avLst/>
          </a:prstGeom>
          <a:noFill/>
        </p:spPr>
        <p:txBody>
          <a:bodyPr wrap="square" rtlCol="0">
            <a:spAutoFit/>
          </a:bodyPr>
          <a:p>
            <a:pPr marL="171450" indent="-171450" latinLnBrk="0">
              <a:lnSpc>
                <a:spcPct val="20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   2.4  在TestNg中运行第一个WebDriver测试用例</a:t>
            </a:r>
            <a:endParaRPr lang="zh-CN" altLang="en-US" sz="2000">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运行过程如下：</a:t>
            </a:r>
            <a:endParaRPr lang="zh-CN" altLang="en-US" sz="2000">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（1）启动idea，新建一个Java工程，命名为“Selenium_Automated”，配置好运行WebDriver的相关jar文件，上一节已经配置好。</a:t>
            </a:r>
            <a:endParaRPr lang="zh-CN" altLang="en-US" sz="2000">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（2）在src下面新建一个包名为“cn.TestScripts”</a:t>
            </a:r>
            <a:endParaRPr lang="zh-CN" altLang="en-US" sz="2000">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（3）在包下面新建类，比如：“firstTestngDemo”，在idea里面新建testng类，没有eclipse那么方便，在eclipse里面会帮你生成一些注释方法，在idea里面需要自己去添加注释方法</a:t>
            </a:r>
            <a:endParaRPr lang="zh-CN" altLang="en-US" sz="2000">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 比如：@BeforeMethod   //注解的方法将每个测试方法之前运行</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6" name="文本框 5"/>
          <p:cNvSpPr txBox="1"/>
          <p:nvPr/>
        </p:nvSpPr>
        <p:spPr>
          <a:xfrm>
            <a:off x="915670" y="891540"/>
            <a:ext cx="11017885" cy="2306955"/>
          </a:xfrm>
          <a:prstGeom prst="rect">
            <a:avLst/>
          </a:prstGeom>
          <a:noFill/>
        </p:spPr>
        <p:txBody>
          <a:bodyPr wrap="square" rtlCol="0">
            <a:spAutoFit/>
          </a:bodyPr>
          <a:p>
            <a:pPr marL="171450" indent="-171450" latinLnBrk="0">
              <a:lnSpc>
                <a:spcPct val="200000"/>
              </a:lnSpc>
              <a:buFont typeface="Arial" panose="020B0604020202020204" pitchFamily="34" charset="0"/>
              <a:buChar char="•"/>
            </a:pPr>
            <a:r>
              <a:rPr>
                <a:latin typeface="微软雅黑" panose="020B0503020204020204" pitchFamily="34" charset="-122"/>
                <a:ea typeface="微软雅黑" panose="020B0503020204020204" pitchFamily="34" charset="-122"/>
              </a:rPr>
              <a:t>（4） 运行测试方法</a:t>
            </a:r>
            <a:endParaRPr>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endParaRPr>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r>
              <a:rPr>
                <a:latin typeface="微软雅黑" panose="020B0503020204020204" pitchFamily="34" charset="-122"/>
                <a:ea typeface="微软雅黑" panose="020B0503020204020204" pitchFamily="34" charset="-122"/>
              </a:rPr>
              <a:t>（5）查看运行的结果</a:t>
            </a:r>
            <a:endParaRPr>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endParaRPr>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453515" y="2941320"/>
            <a:ext cx="9285605" cy="282829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845820" y="457835"/>
            <a:ext cx="10323195" cy="6554470"/>
          </a:xfrm>
          <a:prstGeom prst="rect">
            <a:avLst/>
          </a:prstGeom>
          <a:noFill/>
        </p:spPr>
        <p:txBody>
          <a:bodyPr wrap="square" rtlCol="0">
            <a:spAutoFit/>
          </a:bodyPr>
          <a:p>
            <a:pPr marL="171450" indent="-171450" latinLnBrk="0">
              <a:lnSpc>
                <a:spcPct val="20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sym typeface="+mn-ea"/>
              </a:rPr>
              <a:t> 2.5 TestNg的常用注解</a:t>
            </a:r>
            <a:endParaRPr lang="zh-CN" altLang="en-US" sz="14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sym typeface="+mn-ea"/>
              </a:rPr>
              <a:t>TestNg的常见测试用例组织结构如下：</a:t>
            </a:r>
            <a:endParaRPr lang="zh-CN" altLang="en-US" sz="14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sym typeface="+mn-ea"/>
              </a:rPr>
              <a:t>  ● Test Suite由一个或者多个Test组成</a:t>
            </a:r>
            <a:endParaRPr lang="zh-CN" altLang="en-US" sz="14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sym typeface="+mn-ea"/>
              </a:rPr>
              <a:t>  ● Test由一个或者多个测试class组成</a:t>
            </a:r>
            <a:endParaRPr lang="zh-CN" altLang="en-US" sz="14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sym typeface="+mn-ea"/>
              </a:rPr>
              <a:t>  ● 一个测试class由一个或者多个方法组成</a:t>
            </a:r>
            <a:endParaRPr lang="zh-CN" altLang="en-US" sz="14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sym typeface="+mn-ea"/>
              </a:rPr>
              <a:t>在testing.xml中的配置层级结构如下：</a:t>
            </a:r>
            <a:endParaRPr lang="zh-CN" altLang="en-US" sz="14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sym typeface="+mn-ea"/>
              </a:rPr>
              <a:t>&lt;suite name="Suite2"&gt;</a:t>
            </a:r>
            <a:endParaRPr lang="zh-CN" altLang="en-US" sz="14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sym typeface="+mn-ea"/>
              </a:rPr>
              <a:t>    &lt;test name="test2"&gt;</a:t>
            </a:r>
            <a:endParaRPr lang="zh-CN" altLang="en-US" sz="14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sym typeface="+mn-ea"/>
              </a:rPr>
              <a:t>        &lt;classes&gt;</a:t>
            </a:r>
            <a:endParaRPr lang="zh-CN" altLang="en-US" sz="14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sym typeface="+mn-ea"/>
              </a:rPr>
              <a:t>            &lt;class name="cn.TestScripts.FirstTestngDemo"/&gt;</a:t>
            </a:r>
            <a:endParaRPr lang="zh-CN" altLang="en-US" sz="14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sym typeface="+mn-ea"/>
              </a:rPr>
              <a:t>            &lt;class name="cn.TestScripts.Annotation"/&gt;</a:t>
            </a:r>
            <a:endParaRPr lang="zh-CN" altLang="en-US" sz="14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sym typeface="+mn-ea"/>
              </a:rPr>
              <a:t>        &lt;/classes&gt;</a:t>
            </a:r>
            <a:endParaRPr lang="zh-CN" altLang="en-US" sz="14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sym typeface="+mn-ea"/>
              </a:rPr>
              <a:t>    &lt;/test&gt;</a:t>
            </a:r>
            <a:endParaRPr lang="zh-CN" altLang="en-US" sz="14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sym typeface="+mn-ea"/>
              </a:rPr>
              <a:t>&lt;/suite&gt;</a:t>
            </a:r>
            <a:endParaRPr lang="zh-CN" altLang="en-US" sz="1400">
              <a:latin typeface="微软雅黑" panose="020B0503020204020204" pitchFamily="34" charset="-122"/>
              <a:ea typeface="微软雅黑" panose="020B0503020204020204" pitchFamily="34" charset="-122"/>
              <a:sym typeface="+mn-ea"/>
            </a:endParaRPr>
          </a:p>
          <a:p>
            <a:pPr marL="171450" indent="-171450" latinLnBrk="0">
              <a:lnSpc>
                <a:spcPct val="20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sym typeface="+mn-ea"/>
              </a:rPr>
              <a:t>       运行不同层级的测试用例时，可通过不同注解实现测试前的初始化工作、测试用例执行工作和测试后的清理工作。</a:t>
            </a:r>
            <a:endParaRPr lang="zh-CN" altLang="en-US" sz="140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graphicFrame>
        <p:nvGraphicFramePr>
          <p:cNvPr id="4" name="表格 3"/>
          <p:cNvGraphicFramePr/>
          <p:nvPr/>
        </p:nvGraphicFramePr>
        <p:xfrm>
          <a:off x="429260" y="1147445"/>
          <a:ext cx="11207115" cy="5176520"/>
        </p:xfrm>
        <a:graphic>
          <a:graphicData uri="http://schemas.openxmlformats.org/drawingml/2006/table">
            <a:tbl>
              <a:tblPr firstRow="1" bandRow="1">
                <a:tableStyleId>{5C22544A-7EE6-4342-B048-85BDC9FD1C3A}</a:tableStyleId>
              </a:tblPr>
              <a:tblGrid>
                <a:gridCol w="4450715"/>
                <a:gridCol w="6756400"/>
              </a:tblGrid>
              <a:tr h="547370">
                <a:tc>
                  <a:txBody>
                    <a:bodyPr/>
                    <a:p>
                      <a:pPr>
                        <a:buNone/>
                      </a:pPr>
                      <a:r>
                        <a:rPr lang="zh-CN" altLang="en-US"/>
                        <a:t>注解</a:t>
                      </a:r>
                      <a:endParaRPr lang="zh-CN" altLang="en-US"/>
                    </a:p>
                  </a:txBody>
                  <a:tcPr/>
                </a:tc>
                <a:tc>
                  <a:txBody>
                    <a:bodyPr/>
                    <a:p>
                      <a:pPr>
                        <a:buNone/>
                      </a:pPr>
                      <a:r>
                        <a:rPr lang="zh-CN" altLang="en-US"/>
                        <a:t>描述</a:t>
                      </a:r>
                      <a:endParaRPr lang="zh-CN" altLang="en-US"/>
                    </a:p>
                  </a:txBody>
                  <a:tcPr/>
                </a:tc>
              </a:tr>
              <a:tr h="363855">
                <a:tc>
                  <a:txBody>
                    <a:bodyPr/>
                    <a:p>
                      <a:pPr>
                        <a:buNone/>
                      </a:pPr>
                      <a:r>
                        <a:rPr lang="zh-CN" altLang="en-US"/>
                        <a:t>@BeforeSuite </a:t>
                      </a:r>
                      <a:endParaRPr lang="zh-CN" altLang="en-US"/>
                    </a:p>
                  </a:txBody>
                  <a:tcPr/>
                </a:tc>
                <a:tc>
                  <a:txBody>
                    <a:bodyPr/>
                    <a:p>
                      <a:pPr>
                        <a:buNone/>
                      </a:pPr>
                      <a:r>
                        <a:rPr lang="zh-CN" altLang="en-US" sz="1400"/>
                        <a:t>表示此注解的方法会在当前测试集合（suite）中的任一测试用例开始运行之前执行</a:t>
                      </a:r>
                      <a:endParaRPr lang="zh-CN" altLang="en-US" sz="1400"/>
                    </a:p>
                  </a:txBody>
                  <a:tcPr/>
                </a:tc>
              </a:tr>
              <a:tr h="431800">
                <a:tc>
                  <a:txBody>
                    <a:bodyPr/>
                    <a:p>
                      <a:pPr>
                        <a:buNone/>
                      </a:pPr>
                      <a:r>
                        <a:rPr lang="zh-CN" altLang="en-US"/>
                        <a:t>@AfterSuite</a:t>
                      </a:r>
                      <a:endParaRPr lang="zh-CN" altLang="en-US"/>
                    </a:p>
                  </a:txBody>
                  <a:tcPr/>
                </a:tc>
                <a:tc>
                  <a:txBody>
                    <a:bodyPr/>
                    <a:p>
                      <a:pPr>
                        <a:buNone/>
                      </a:pPr>
                      <a:r>
                        <a:rPr lang="zh-CN" altLang="en-US" sz="1400"/>
                        <a:t>表示此注解的方法会在当前测试集合（Suite）中的所有测试程序运行结束之后执行</a:t>
                      </a:r>
                      <a:endParaRPr lang="zh-CN" altLang="en-US" sz="1400"/>
                    </a:p>
                  </a:txBody>
                  <a:tcPr/>
                </a:tc>
              </a:tr>
              <a:tr h="547370">
                <a:tc>
                  <a:txBody>
                    <a:bodyPr/>
                    <a:p>
                      <a:pPr>
                        <a:buNone/>
                      </a:pPr>
                      <a:r>
                        <a:rPr lang="zh-CN" altLang="en-US"/>
                        <a:t>@BeforeClass</a:t>
                      </a:r>
                      <a:endParaRPr lang="zh-CN" altLang="en-US"/>
                    </a:p>
                  </a:txBody>
                  <a:tcPr/>
                </a:tc>
                <a:tc>
                  <a:txBody>
                    <a:bodyPr/>
                    <a:p>
                      <a:pPr>
                        <a:buNone/>
                      </a:pPr>
                      <a:r>
                        <a:rPr lang="zh-CN" altLang="en-US" sz="1400"/>
                        <a:t>表示此注解的方法会在当前测试类的任一测试用例开始运行前执行</a:t>
                      </a:r>
                      <a:endParaRPr lang="zh-CN" altLang="en-US" sz="1400"/>
                    </a:p>
                  </a:txBody>
                  <a:tcPr/>
                </a:tc>
              </a:tr>
              <a:tr h="547370">
                <a:tc>
                  <a:txBody>
                    <a:bodyPr/>
                    <a:p>
                      <a:pPr>
                        <a:buNone/>
                      </a:pPr>
                      <a:r>
                        <a:rPr lang="zh-CN" altLang="en-US"/>
                        <a:t>@AfterClass</a:t>
                      </a:r>
                      <a:endParaRPr lang="zh-CN" altLang="en-US"/>
                    </a:p>
                  </a:txBody>
                  <a:tcPr/>
                </a:tc>
                <a:tc>
                  <a:txBody>
                    <a:bodyPr/>
                    <a:p>
                      <a:pPr>
                        <a:buNone/>
                      </a:pPr>
                      <a:r>
                        <a:rPr lang="zh-CN" altLang="en-US" sz="1400"/>
                        <a:t>表示此注解的方法会在当前测试类的任一测试用例开始运行后执行</a:t>
                      </a:r>
                      <a:endParaRPr lang="zh-CN" altLang="en-US" sz="1400"/>
                    </a:p>
                  </a:txBody>
                  <a:tcPr/>
                </a:tc>
              </a:tr>
              <a:tr h="547370">
                <a:tc>
                  <a:txBody>
                    <a:bodyPr/>
                    <a:p>
                      <a:pPr>
                        <a:buNone/>
                      </a:pPr>
                      <a:r>
                        <a:rPr lang="zh-CN" altLang="en-US"/>
                        <a:t>@BeforeTest</a:t>
                      </a:r>
                      <a:endParaRPr lang="zh-CN" altLang="en-US"/>
                    </a:p>
                  </a:txBody>
                  <a:tcPr/>
                </a:tc>
                <a:tc>
                  <a:txBody>
                    <a:bodyPr/>
                    <a:p>
                      <a:pPr>
                        <a:buNone/>
                      </a:pPr>
                      <a:r>
                        <a:rPr lang="zh-CN" altLang="en-US" sz="1400"/>
                        <a:t>表示此注解的方法会在Test中任一测试用例开始运行前执行</a:t>
                      </a:r>
                      <a:endParaRPr lang="zh-CN" altLang="en-US" sz="1400"/>
                    </a:p>
                  </a:txBody>
                  <a:tcPr/>
                </a:tc>
              </a:tr>
              <a:tr h="547370">
                <a:tc>
                  <a:txBody>
                    <a:bodyPr/>
                    <a:p>
                      <a:pPr>
                        <a:buNone/>
                      </a:pPr>
                      <a:r>
                        <a:rPr lang="zh-CN" altLang="en-US"/>
                        <a:t>@AfterTest</a:t>
                      </a:r>
                      <a:endParaRPr lang="zh-CN" altLang="en-US"/>
                    </a:p>
                  </a:txBody>
                  <a:tcPr/>
                </a:tc>
                <a:tc>
                  <a:txBody>
                    <a:bodyPr/>
                    <a:p>
                      <a:pPr>
                        <a:buNone/>
                      </a:pPr>
                      <a:r>
                        <a:rPr lang="zh-CN" altLang="en-US" sz="1400"/>
                        <a:t>表示此注解的方法会在Test中任一测试用例运行结束后执行</a:t>
                      </a:r>
                      <a:endParaRPr lang="zh-CN" altLang="en-US" sz="1400"/>
                    </a:p>
                  </a:txBody>
                  <a:tcPr/>
                </a:tc>
              </a:tr>
              <a:tr h="547370">
                <a:tc>
                  <a:txBody>
                    <a:bodyPr/>
                    <a:p>
                      <a:pPr>
                        <a:buNone/>
                      </a:pPr>
                      <a:r>
                        <a:rPr lang="zh-CN" altLang="en-US"/>
                        <a:t>@BeforeGroups</a:t>
                      </a:r>
                      <a:endParaRPr lang="zh-CN" altLang="en-US"/>
                    </a:p>
                  </a:txBody>
                  <a:tcPr/>
                </a:tc>
                <a:tc>
                  <a:txBody>
                    <a:bodyPr/>
                    <a:p>
                      <a:pPr>
                        <a:buNone/>
                      </a:pPr>
                      <a:r>
                        <a:rPr lang="zh-CN" altLang="en-US" sz="1400"/>
                        <a:t>表示此注解的方法会在分组测试用例的任一测试用例开始运行前执行</a:t>
                      </a:r>
                      <a:endParaRPr lang="zh-CN" altLang="en-US" sz="1400"/>
                    </a:p>
                  </a:txBody>
                  <a:tcPr/>
                </a:tc>
              </a:tr>
              <a:tr h="547370">
                <a:tc>
                  <a:txBody>
                    <a:bodyPr/>
                    <a:p>
                      <a:pPr>
                        <a:buNone/>
                      </a:pPr>
                      <a:r>
                        <a:rPr lang="zh-CN" altLang="en-US"/>
                        <a:t>@AfterGroups</a:t>
                      </a:r>
                      <a:endParaRPr lang="zh-CN" altLang="en-US"/>
                    </a:p>
                  </a:txBody>
                  <a:tcPr/>
                </a:tc>
                <a:tc>
                  <a:txBody>
                    <a:bodyPr/>
                    <a:p>
                      <a:pPr>
                        <a:buNone/>
                      </a:pPr>
                      <a:r>
                        <a:rPr lang="zh-CN" altLang="en-US" sz="1400"/>
                        <a:t>表示此注解的方法会在分组测试用例的所有测试用例运行结束后执行</a:t>
                      </a:r>
                      <a:endParaRPr lang="zh-CN" altLang="en-US" sz="1400"/>
                    </a:p>
                  </a:txBody>
                  <a:tcPr/>
                </a:tc>
              </a:tr>
              <a:tr h="547370">
                <a:tc>
                  <a:txBody>
                    <a:bodyPr/>
                    <a:p>
                      <a:pPr>
                        <a:buNone/>
                      </a:pPr>
                      <a:r>
                        <a:rPr lang="zh-CN" altLang="en-US"/>
                        <a:t>@BeforeMethod</a:t>
                      </a:r>
                      <a:endParaRPr lang="zh-CN" altLang="en-US"/>
                    </a:p>
                  </a:txBody>
                  <a:tcPr/>
                </a:tc>
                <a:tc>
                  <a:txBody>
                    <a:bodyPr/>
                    <a:p>
                      <a:pPr>
                        <a:buNone/>
                      </a:pPr>
                      <a:r>
                        <a:rPr lang="zh-CN" altLang="en-US" sz="1400"/>
                        <a:t>表示此注解的方法会在每个测试方法开始运行前执行</a:t>
                      </a:r>
                      <a:endParaRPr lang="zh-CN" altLang="en-US" sz="140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370_Office 主题">
  <a:themeElements>
    <a:clrScheme name="369_Office 主题 1">
      <a:dk1>
        <a:srgbClr val="000000"/>
      </a:dk1>
      <a:lt1>
        <a:srgbClr val="FFFFFF"/>
      </a:lt1>
      <a:dk2>
        <a:srgbClr val="44546A"/>
      </a:dk2>
      <a:lt2>
        <a:srgbClr val="E7E6E6"/>
      </a:lt2>
      <a:accent1>
        <a:srgbClr val="5B9BD5"/>
      </a:accent1>
      <a:accent2>
        <a:srgbClr val="FF7200"/>
      </a:accent2>
      <a:accent3>
        <a:srgbClr val="FFFFFF"/>
      </a:accent3>
      <a:accent4>
        <a:srgbClr val="000000"/>
      </a:accent4>
      <a:accent5>
        <a:srgbClr val="B5CBE7"/>
      </a:accent5>
      <a:accent6>
        <a:srgbClr val="E76700"/>
      </a:accent6>
      <a:hlink>
        <a:srgbClr val="0563C1"/>
      </a:hlink>
      <a:folHlink>
        <a:srgbClr val="954F72"/>
      </a:folHlink>
    </a:clrScheme>
    <a:fontScheme name="36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69_Office 主题 1">
        <a:dk1>
          <a:srgbClr val="000000"/>
        </a:dk1>
        <a:lt1>
          <a:srgbClr val="FFFFFF"/>
        </a:lt1>
        <a:dk2>
          <a:srgbClr val="44546A"/>
        </a:dk2>
        <a:lt2>
          <a:srgbClr val="E7E6E6"/>
        </a:lt2>
        <a:accent1>
          <a:srgbClr val="5B9BD5"/>
        </a:accent1>
        <a:accent2>
          <a:srgbClr val="FF7200"/>
        </a:accent2>
        <a:accent3>
          <a:srgbClr val="FFFFFF"/>
        </a:accent3>
        <a:accent4>
          <a:srgbClr val="000000"/>
        </a:accent4>
        <a:accent5>
          <a:srgbClr val="B5CBE7"/>
        </a:accent5>
        <a:accent6>
          <a:srgbClr val="E76700"/>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FF7200"/>
      </a:accent2>
      <a:accent3>
        <a:srgbClr val="FFFFFF"/>
      </a:accent3>
      <a:accent4>
        <a:srgbClr val="000000"/>
      </a:accent4>
      <a:accent5>
        <a:srgbClr val="B5CBE7"/>
      </a:accent5>
      <a:accent6>
        <a:srgbClr val="E76700"/>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7215</Words>
  <Application>WPS 演示</Application>
  <PresentationFormat>自定义</PresentationFormat>
  <Paragraphs>379</Paragraphs>
  <Slides>27</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宋体</vt:lpstr>
      <vt:lpstr>Wingdings</vt:lpstr>
      <vt:lpstr>Calibri Light</vt:lpstr>
      <vt:lpstr>Calibri</vt:lpstr>
      <vt:lpstr>苹方-简 中黑体</vt:lpstr>
      <vt:lpstr>微软雅黑</vt:lpstr>
      <vt:lpstr>PingFang SC Light</vt:lpstr>
      <vt:lpstr>苹方-简</vt:lpstr>
      <vt:lpstr>黑体</vt:lpstr>
      <vt:lpstr>Arial Unicode MS</vt:lpstr>
      <vt:lpstr>Segoe Print</vt:lpstr>
      <vt:lpstr>370_Office 主题</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linkplus,co.ltd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JFZ</dc:creator>
  <cp:lastModifiedBy>mike.liu</cp:lastModifiedBy>
  <cp:revision>929</cp:revision>
  <dcterms:created xsi:type="dcterms:W3CDTF">2014-06-02T19:15:00Z</dcterms:created>
  <dcterms:modified xsi:type="dcterms:W3CDTF">2017-12-08T09:11:50Z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2052-10.8.0.6370</vt:lpwstr>
  </property>
</Properties>
</file>