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2" r:id="rId3"/>
    <p:sldId id="295" r:id="rId4"/>
    <p:sldId id="319" r:id="rId6"/>
    <p:sldId id="322" r:id="rId7"/>
    <p:sldId id="320" r:id="rId8"/>
    <p:sldId id="321" r:id="rId9"/>
    <p:sldId id="271" r:id="rId10"/>
    <p:sldId id="349" r:id="rId11"/>
    <p:sldId id="350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5" r:id="rId20"/>
    <p:sldId id="324" r:id="rId21"/>
    <p:sldId id="270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9D"/>
    <a:srgbClr val="0F00B3"/>
    <a:srgbClr val="2648C8"/>
    <a:srgbClr val="252383"/>
    <a:srgbClr val="35C2FF"/>
    <a:srgbClr val="7957FF"/>
    <a:srgbClr val="2847FF"/>
    <a:srgbClr val="5747FF"/>
    <a:srgbClr val="29E48E"/>
    <a:srgbClr val="1CC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234" autoAdjust="0"/>
  </p:normalViewPr>
  <p:slideViewPr>
    <p:cSldViewPr snapToGrid="0" showGuides="1">
      <p:cViewPr varScale="1">
        <p:scale>
          <a:sx n="100" d="100"/>
          <a:sy n="100" d="100"/>
        </p:scale>
        <p:origin x="-984" y="-102"/>
      </p:cViewPr>
      <p:guideLst>
        <p:guide orient="horz" pos="942"/>
        <p:guide pos="70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432" y="-112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
第二级
第三级
第四级
第五级</a:t>
            </a:r>
            <a:endParaRPr lang="zh-CN" noProof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B234878-0408-4E98-8A88-E832B5FC4CDE}" type="datetimeFigureOut">
              <a:rPr lang="zh-CN" altLang="en-US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4D5729B6-3B80-4A0E-B3E9-C88D625DD66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2352-B56B-4221-B6C5-F7E6B7E60A1F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112B6-2469-46D7-B5B4-C429B1FA6341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B6895-E22E-4E07-AF0B-DC19982313F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E344-CE9F-485B-A19D-031411130877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34A52-B113-43AB-BC4A-A519C3F044E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00CF7-C6CB-4D68-ABD2-B08DED107875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A2B33-4AA6-4C68-A9D6-2357B865F984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6468A-0303-4DDC-8A25-9367EC19514F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E49B4-E36B-4572-BEA3-585024B05A1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829F-3250-46FA-9C2F-011291951FD6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82666-0221-4C3A-9724-3D133A10FDF6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3E98-E5A7-444D-8670-BA56D4C4C245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147F5-490F-4F20-AD65-700A5D7D28C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9E53-7C07-4FCD-B704-578B35DB01EE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0D671-E0AC-4183-8A13-2DE13A398CD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B754-518D-45A2-A93D-D68FAD97570C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A7EE1-867B-40B6-ABB1-36BD2E6CE607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B7E51-6CAF-4BD8-A825-D9A99D57BB39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F38A-15DB-4ED2-8956-AB58A66F83AF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A9D23-9BB4-43D8-A8AC-D97FBD10492D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D28CC-5C34-4370-A20B-22C7EABA634A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C13E3-5B32-4690-963B-B1A25A0BEC40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Calibri Light" panose="020F0302020204030204" pitchFamily="34" charset="0"/>
              </a:rPr>
              <a:t>单击此处编辑母版标题样式</a:t>
            </a:r>
            <a:endParaRPr lang="zh-CN">
              <a:sym typeface="Calibri Light" panose="020F0302020204030204" pitchFamily="34" charset="0"/>
            </a:endParaRP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单击此处编辑母版文本样式</a:t>
            </a:r>
            <a:endParaRPr lang="zh-CN">
              <a:sym typeface="Calibri" panose="020F0502020204030204" pitchFamily="34" charset="0"/>
            </a:endParaRPr>
          </a:p>
          <a:p>
            <a:pPr lvl="1"/>
            <a:r>
              <a:rPr lang="zh-CN">
                <a:sym typeface="Calibri" panose="020F0502020204030204" pitchFamily="34" charset="0"/>
              </a:rPr>
              <a:t>第二级</a:t>
            </a:r>
            <a:endParaRPr lang="zh-CN">
              <a:sym typeface="Calibri" panose="020F0502020204030204" pitchFamily="34" charset="0"/>
            </a:endParaRPr>
          </a:p>
          <a:p>
            <a:pPr lvl="2"/>
            <a:r>
              <a:rPr lang="zh-CN">
                <a:sym typeface="Calibri" panose="020F0502020204030204" pitchFamily="34" charset="0"/>
              </a:rPr>
              <a:t>第三级</a:t>
            </a:r>
            <a:endParaRPr lang="zh-CN">
              <a:sym typeface="Calibri" panose="020F0502020204030204" pitchFamily="34" charset="0"/>
            </a:endParaRPr>
          </a:p>
          <a:p>
            <a:pPr lvl="3"/>
            <a:r>
              <a:rPr lang="zh-CN">
                <a:sym typeface="Calibri" panose="020F0502020204030204" pitchFamily="34" charset="0"/>
              </a:rPr>
              <a:t>第四级</a:t>
            </a:r>
            <a:endParaRPr lang="zh-CN">
              <a:sym typeface="Calibri" panose="020F0502020204030204" pitchFamily="34" charset="0"/>
            </a:endParaRPr>
          </a:p>
          <a:p>
            <a:pPr lvl="4"/>
            <a:r>
              <a:rPr lang="zh-CN">
                <a:sym typeface="Calibri" panose="020F0502020204030204" pitchFamily="34" charset="0"/>
              </a:rPr>
              <a:t>第五级</a:t>
            </a:r>
            <a:endParaRPr lang="zh-CN">
              <a:sym typeface="Calibri" panose="020F0502020204030204" pitchFamily="34" charset="0"/>
            </a:endParaRPr>
          </a:p>
        </p:txBody>
      </p:sp>
      <p:sp>
        <p:nvSpPr>
          <p:cNvPr id="410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DC7D91-1DFF-4C32-851E-D583971B44E3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10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BBA691-E721-4E3D-B881-379F00C5AE89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图片 2" descr="封面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24735" y="1273810"/>
            <a:ext cx="6771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dirty="0">
                <a:solidFill>
                  <a:schemeClr val="bg1"/>
                </a:solidFill>
                <a:latin typeface="苹方-简 中黑体"/>
              </a:rPr>
              <a:t>selenium</a:t>
            </a:r>
            <a:r>
              <a:rPr kumimoji="1" lang="zh-CN" sz="4400" dirty="0">
                <a:solidFill>
                  <a:schemeClr val="bg1"/>
                </a:solidFill>
                <a:latin typeface="苹方-简 中黑体"/>
              </a:rPr>
              <a:t>原理</a:t>
            </a:r>
            <a:r>
              <a:rPr kumimoji="1" sz="4400" dirty="0">
                <a:solidFill>
                  <a:schemeClr val="bg1"/>
                </a:solidFill>
                <a:latin typeface="苹方-简 中黑体"/>
              </a:rPr>
              <a:t>及</a:t>
            </a:r>
            <a:r>
              <a:rPr kumimoji="1" lang="zh-CN" sz="4400" dirty="0">
                <a:solidFill>
                  <a:schemeClr val="bg1"/>
                </a:solidFill>
                <a:latin typeface="苹方-简 中黑体"/>
              </a:rPr>
              <a:t>脚本</a:t>
            </a:r>
            <a:endParaRPr kumimoji="1" lang="zh-CN" sz="4400" dirty="0">
              <a:solidFill>
                <a:schemeClr val="bg1"/>
              </a:solidFill>
              <a:latin typeface="苹方-简 中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8723" y="3017601"/>
            <a:ext cx="19742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ea typeface="苹方-简 中黑体"/>
              </a:rPr>
              <a:t>讲师：芳姐</a:t>
            </a:r>
            <a:endParaRPr kumimoji="1" lang="zh-CN" altLang="en-US" sz="2000" dirty="0">
              <a:solidFill>
                <a:schemeClr val="bg1"/>
              </a:solidFill>
              <a:ea typeface="苹方-简 中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402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查看源码的方法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1463040"/>
            <a:ext cx="10123805" cy="5250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536575" y="909955"/>
            <a:ext cx="11026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35" y="504825"/>
            <a:ext cx="7771130" cy="584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427990" y="918845"/>
            <a:ext cx="11336020" cy="6216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   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从代码角度去解释启动firefox的过程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为了更好去描述和理解这个过程，我们举例，通过查找源码的方式去理解Selnium启动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谷歌浏览器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System.setProperty("webdriver.chrome.driver", "D:\\Selenium_Automated\\driver\\chromedriver.exe");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按下Ctrl+鼠标悬停在setProperty上方，点击鼠标左键，可以看到Java中setProperty的源码。自己去阅读下代码中关于setProperty的介绍。其实就是设置指定键对值的系统属性。上面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webdriver.chrome.driver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就是键，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D:\\Selenium_Automated\\driver\\chromedriver.exe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就是值。这样就把geckodriver设置成为系统的全局变量！这个时候driver就相当于一个静态变量，存放在内存里，直到driver关闭。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所谓的 system porperty，system 指的是 JRE (runtime)system，不是指 OS。 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设置指定键指示的系统属性,可以利用系统属性来加载多个驱动。所以，上面这行代码，就是通过键和值指定chrome的驱动位置。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WebDriver driver =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ChromeDriver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点击查看WebDriver发现是一个接口，它的备注这样写的：WebDriver是一个测试的主要接口，它展现了一个理想化的web浏览器，它主要包括三个目录。1）控制浏览器本身 2）查找和选择元素 3）调试程序，比如异常处理。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driver这里是一个实例对象，学习了Java中类和对象，就应该不难理解。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new 是一个关键字，Java中通过new这个关键字，可以在内存中开辟一块空间，用来加载变量。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237490" y="1373505"/>
            <a:ext cx="1125791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ChromeDriver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(),是WebDriver这个接口在chrome上的一个实现具体类。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ChromeDriver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类里面，还包含一些firefox浏览器的一些选项设置。这行代码的意思用一句话来讲：初始化一个chrome类型的driver实例对象。这里除了chrome，还有IE，Safari,Firefox等对应的driver启动方法，你可以查看*\Selenium-Java-src\org\openqa\selenium,可以找到这些接口文件。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driver.manage().window().maximize();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这里driver，就是指上面我们初始化的firefox的实例对象，就是类似一个真实浏览器。manage是Options这个接口的一个方法，window().maximize()，window也是一个接口，这个接口下，有maximize这个方法，也就是最大化浏览器，window下也有全屏，设置窗口大小的方法。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driver.manage().timeouts().implicitlyWait(8, TimeUnit.SECONDS);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manage上面提到是一个方法，直接来看timeouts，timeouts是接口Timeouts的一个实例对象，它的左右是针对webdriver实例管理超时的一个接口。implicitlyWait是一个隐式等待，当在一定时间内，如果还没有找到页面元素，就报超时。参数有两个，第一个是8，第二个是时间单位，这里选择秒，所以这里是8秒后超时。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3157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driver.get(baseUrl);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这里的get方法的作用是，在当前浏览器窗口，加载一个新的web页面，是通过http get发生请求完成的。参数类型是String，一般是url。get方法就是打开一个网页的作用。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driver.quit();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退出有quit和close两种，这里quit表示退出当前浏览器，关闭这个浏览器有关联的所有窗口。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Navigation接口介绍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Navigation接口，主要包括平时浏览器的前进，后退，打开网址，刷新当前页操作。在Navigation接口下，我能找到下面四个方法：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back()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forward()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to(String url)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to(URL url)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refresh()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先来解释下他们的作用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back()：浏览器上地址栏前面向左的箭头，即后退操作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forward()：浏览器上地址栏前面向右边的箭头，即前进操作，或者转到下一页。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to(String url)：在当前网页打开一个新的网页，这个和新的tab打开是有区别的to(URL url)：也是一样，就是url被作为一个URL对象传入，这个不怎么使用，这里不介绍。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refresh()：浏览器刷新按钮操作，或者等同于按下F5。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下面用一个示例来演示上面几个方法的使用。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//to(String url)在当前页打开新的网页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driver.navigate().to("http://10.1.2.211:8080/erp/crm/buydetailFinal/get.ht?id=20000119546391");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//back（）后退到之前的购买记录页面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driver.navigate().back();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//forward()前进到新打开的网页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driver.navigate().forward();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Thread.sleep( 2000 );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//刷新当前页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driver.navigate().refresh();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12579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selenium import webdriver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 = webdriver.Chrome()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driver.maximize_window()  # 最大化浏览器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driver.implicitly_wait(8)  # 设置隐式时间等待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driver.get("http://10.1.2.58:8080/login.jsp")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 = driver.title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#if (title == "深圳市金斧子网络科技有限公司-ERP"):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   print("测试成功，结果和预期结果匹配！")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assert "深圳市金斧子网络科技有限公司-ERP" in driver.title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print("标题"+ driver.title)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#driver.quit()</a:t>
            </a:r>
            <a:endParaRPr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98277" y="1050053"/>
            <a:ext cx="39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  </a:t>
            </a:r>
            <a:endParaRPr lang="zh-CN" altLang="en-US" dirty="0"/>
          </a:p>
        </p:txBody>
      </p:sp>
      <p:sp>
        <p:nvSpPr>
          <p:cNvPr id="5" name="文本框 9"/>
          <p:cNvSpPr txBox="1"/>
          <p:nvPr/>
        </p:nvSpPr>
        <p:spPr>
          <a:xfrm>
            <a:off x="514985" y="1244600"/>
            <a:ext cx="104959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/>
              <a:t>作业</a:t>
            </a:r>
            <a:endParaRPr lang="zh-CN" altLang="en-US" sz="6000" b="1" dirty="0" smtClean="0"/>
          </a:p>
          <a:p>
            <a:pPr algn="l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、完成登录的脚本（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Python</a:t>
            </a:r>
            <a:r>
              <a:rPr lang="zh-CN" altLang="en-US" sz="2000" b="1" dirty="0" smtClean="0"/>
              <a:t>）</a:t>
            </a:r>
            <a:endParaRPr lang="zh-CN" altLang="en-US" sz="2000" b="1" dirty="0" smtClean="0"/>
          </a:p>
          <a:p>
            <a:pPr algn="l"/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、熟悉怎么去查看源码</a:t>
            </a:r>
            <a:endParaRPr lang="zh-CN" altLang="en-US" sz="2000" b="1" dirty="0" smtClean="0"/>
          </a:p>
          <a:p>
            <a:pPr algn="l"/>
            <a:r>
              <a:rPr lang="en-US" altLang="zh-CN" sz="2000" b="1" dirty="0" smtClean="0"/>
              <a:t>3</a:t>
            </a:r>
            <a:r>
              <a:rPr lang="zh-CN" altLang="zh-CN" sz="2000" b="1" dirty="0" smtClean="0"/>
              <a:t>、关键字驱动已经更新到</a:t>
            </a:r>
            <a:r>
              <a:rPr lang="en-US" altLang="zh-CN" sz="2000" b="1" dirty="0" smtClean="0"/>
              <a:t>GitHub</a:t>
            </a:r>
            <a:r>
              <a:rPr lang="zh-CN" altLang="en-US" sz="2000" b="1" dirty="0" smtClean="0"/>
              <a:t>：http://gitlab.jfz.net/liudefang/Selenium_Automated/tree/master</a:t>
            </a: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88697" y="2078759"/>
            <a:ext cx="31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苹方-简 中黑体"/>
              </a:rPr>
              <a:t>Thanks!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ea typeface="苹方-简 中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0721" y="3327335"/>
            <a:ext cx="5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pc="3000" dirty="0" smtClean="0">
                <a:solidFill>
                  <a:schemeClr val="bg2">
                    <a:lumMod val="50000"/>
                  </a:schemeClr>
                </a:solidFill>
                <a:latin typeface="PingFang SC Light"/>
                <a:ea typeface="苹方-简"/>
                <a:cs typeface="PingFang SC Light"/>
              </a:rPr>
              <a:t>科技提升投资品质</a:t>
            </a:r>
            <a:endParaRPr kumimoji="1" lang="zh-CN" altLang="en-US" sz="2400" spc="3000" dirty="0">
              <a:solidFill>
                <a:schemeClr val="bg2">
                  <a:lumMod val="50000"/>
                </a:schemeClr>
              </a:solidFill>
              <a:latin typeface="PingFang SC Light"/>
              <a:ea typeface="苹方-简"/>
              <a:cs typeface="PingFang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0035"/>
            <a:ext cx="12192000" cy="6858000"/>
          </a:xfrm>
          <a:prstGeom prst="rect">
            <a:avLst/>
          </a:prstGeom>
        </p:spPr>
      </p:pic>
      <p:sp>
        <p:nvSpPr>
          <p:cNvPr id="2" name="文本框 10"/>
          <p:cNvSpPr txBox="1"/>
          <p:nvPr/>
        </p:nvSpPr>
        <p:spPr>
          <a:xfrm>
            <a:off x="965200" y="1339215"/>
            <a:ext cx="10932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selenium3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718185" y="1844675"/>
            <a:ext cx="109321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kumimoji="1"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webdriver</a:t>
            </a:r>
            <a:endParaRPr kumimoj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在Selenium 2.0 </a:t>
            </a:r>
            <a:r>
              <a:rPr kumimoji="1"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主推的是WebDriver,Selenium又名Selenium Webdriver</a:t>
            </a:r>
            <a:endParaRPr kumimoj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Selenium2</a:t>
            </a:r>
            <a:r>
              <a:rPr kumimoji="1"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</a:t>
            </a: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将浏览器原生的API封装成WebDriver API，可以直接操作浏览器页面里的元素，甚至操作浏览器本身（截屏，窗口大小，启动，关闭，安装插件，配置证书之类的）,所以就像真正的用户在操作一样。</a:t>
            </a:r>
            <a:endParaRPr kumimoj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Webdriver的一个简单的架构图，如下图所示：</a:t>
            </a:r>
            <a:endParaRPr kumimoj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0" y="1304925"/>
            <a:ext cx="7190740" cy="424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7515" y="896620"/>
            <a:ext cx="1131760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webdriver工作原理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webdriver是按照server–client的经典设计模式设计的: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server端就是remote server，可以是任意的浏览器：我们的脚本启动浏览器后，该浏览器就是remote server，它的职责就是等待client发送请求并做出相应；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ent端简单说来就是我们的测试代码：我们测试代码中的一些行为，比如打开浏览器，转跳到特定的url等操作是以http请求的方式发送给被server端（也就是被测浏览器）server接受请求，并执行相应操作，并在response中返回执行状态、返回值等信息；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简单介绍一下webdriver的工作原理：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）启动浏览器后，selenium-webdriver会将目标浏览器绑定到特定的端口，启动后的浏览器则作为webdriver的remote server。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7255" y="1083310"/>
            <a:ext cx="10589895" cy="5569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）客户端(也就是测试脚本)，借助ComandExecutor发送HTTP请求给sever端（通信协议：The WebDriver Wire Protocol，在HTTP request的body中，会以WebDriver Wire协议规定的JSON格式的字符串来告诉Selenium我们希望浏览器接下来做什么事情）。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Sever端需要依赖原生的浏览器组件，转化Web Service的命令为浏览器native的调用来完成操作。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WebDriver Wire Protocol是Selenium自己设计定义的协议，这套协议非常之强大，几乎可以操作浏览器做任何事情，包括打开、关闭、最大化、最小化、元素定位、元素点击、上传文件等。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WebDriver Wire协议是通用的，也就是说不管FirefoxDriver还是ChromeDriver，启动之后都会在某一个端口启动基于这套协议的Web Service。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7725" y="891540"/>
            <a:ext cx="47434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4410" y="1665605"/>
            <a:ext cx="103905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具体步骤如下：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，配置好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 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工具中，新建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 配置好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）配置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0" y="2097405"/>
            <a:ext cx="7057390" cy="408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5670" y="881380"/>
            <a:ext cx="1101788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3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第一个脚本代码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FirstTestngDemo 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WebDriver driver;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String  baseUrl = "http://10.1.2.211:8080/login.jsp"; //访问登录的网址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@BeforeMethod   //注解的方法将每个测试方法之前运行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setUp() throws Exception 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// 设定连接chrome浏览器驱动程序所在的磁盘位置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System.setProperty("webdriver.chrome.driver", "D:\\Selenium_Automated\\driver\\chromedriver.exe");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driver = new ChromeDriver();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/设置隐性等待时间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driver.manage().timeouts().implicitlyWait(8, TimeUnit.SECONDS);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driver.get(baseUrl + "");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}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748665" y="901065"/>
            <a:ext cx="1032319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@Test       //标记一个类或方法作为测试的一部分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public void FpLogin() throws Exception {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driver.manage().window().maximize();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文本框内输入用户名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driver.findElement(By.name("username")).sendKeys("defang1");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文本框内输入密码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driver.findElement(By.name("password")).sendKeys("123456");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点击登录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driver.findElement(By.className("submit_wrap")).click();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String title = driver.getTitle();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System.out.print("当前的标题是：" + driver.getTitle());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Assert.assertEquals("深圳市金斧子网络科技有限公司-ERP",title);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04800" y="919480"/>
            <a:ext cx="106311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@AfterMethod        //被注释的方法将被运行后，每个测试方法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public void tearDown() throws Exception {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driver.quit();             //关闭浏览器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70_Office 主题">
  <a:themeElements>
    <a:clrScheme name="36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FF7200"/>
      </a:accent2>
      <a:accent3>
        <a:srgbClr val="FFFFFF"/>
      </a:accent3>
      <a:accent4>
        <a:srgbClr val="000000"/>
      </a:accent4>
      <a:accent5>
        <a:srgbClr val="B5CBE7"/>
      </a:accent5>
      <a:accent6>
        <a:srgbClr val="E76700"/>
      </a:accent6>
      <a:hlink>
        <a:srgbClr val="0563C1"/>
      </a:hlink>
      <a:folHlink>
        <a:srgbClr val="954F72"/>
      </a:folHlink>
    </a:clrScheme>
    <a:fontScheme name="36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6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FF7200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E767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FF7200"/>
      </a:accent2>
      <a:accent3>
        <a:srgbClr val="FFFFFF"/>
      </a:accent3>
      <a:accent4>
        <a:srgbClr val="000000"/>
      </a:accent4>
      <a:accent5>
        <a:srgbClr val="B5CBE7"/>
      </a:accent5>
      <a:accent6>
        <a:srgbClr val="E767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5166</Words>
  <Application>WPS 演示</Application>
  <PresentationFormat>自定义</PresentationFormat>
  <Paragraphs>173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Calibri</vt:lpstr>
      <vt:lpstr>苹方-简 中黑体</vt:lpstr>
      <vt:lpstr>微软雅黑</vt:lpstr>
      <vt:lpstr>PingFang SC Light</vt:lpstr>
      <vt:lpstr>苹方-简</vt:lpstr>
      <vt:lpstr>黑体</vt:lpstr>
      <vt:lpstr>Arial Unicode MS</vt:lpstr>
      <vt:lpstr>Segoe Print</vt:lpstr>
      <vt:lpstr>370_Office 主题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mike.liu</cp:lastModifiedBy>
  <cp:revision>923</cp:revision>
  <dcterms:created xsi:type="dcterms:W3CDTF">2014-06-02T19:15:00Z</dcterms:created>
  <dcterms:modified xsi:type="dcterms:W3CDTF">2017-11-29T10:55:22Z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