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2" r:id="rId3"/>
    <p:sldId id="295" r:id="rId4"/>
    <p:sldId id="320" r:id="rId6"/>
    <p:sldId id="321" r:id="rId7"/>
    <p:sldId id="271" r:id="rId8"/>
    <p:sldId id="349" r:id="rId9"/>
    <p:sldId id="350" r:id="rId10"/>
    <p:sldId id="353" r:id="rId11"/>
    <p:sldId id="368" r:id="rId12"/>
    <p:sldId id="369" r:id="rId13"/>
    <p:sldId id="370" r:id="rId14"/>
    <p:sldId id="354" r:id="rId15"/>
    <p:sldId id="355" r:id="rId16"/>
    <p:sldId id="356" r:id="rId17"/>
    <p:sldId id="324" r:id="rId18"/>
    <p:sldId id="270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9D"/>
    <a:srgbClr val="0F00B3"/>
    <a:srgbClr val="2648C8"/>
    <a:srgbClr val="252383"/>
    <a:srgbClr val="35C2FF"/>
    <a:srgbClr val="7957FF"/>
    <a:srgbClr val="2847FF"/>
    <a:srgbClr val="5747FF"/>
    <a:srgbClr val="29E48E"/>
    <a:srgbClr val="1C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234" autoAdjust="0"/>
  </p:normalViewPr>
  <p:slideViewPr>
    <p:cSldViewPr snapToGrid="0" showGuides="1">
      <p:cViewPr varScale="1">
        <p:scale>
          <a:sx n="100" d="100"/>
          <a:sy n="100" d="100"/>
        </p:scale>
        <p:origin x="-984" y="-102"/>
      </p:cViewPr>
      <p:guideLst>
        <p:guide orient="horz" pos="959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432" y="-112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
第二级
第三级
第四级
第五级</a:t>
            </a:r>
            <a:endParaRPr lang="zh-CN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B234878-0408-4E98-8A88-E832B5FC4CDE}" type="datetimeFigureOut">
              <a:rPr lang="zh-CN" altLang="en-US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4D5729B6-3B80-4A0E-B3E9-C88D625DD6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5729B6-3B80-4A0E-B3E9-C88D625DD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2352-B56B-4221-B6C5-F7E6B7E60A1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12B6-2469-46D7-B5B4-C429B1FA6341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B6895-E22E-4E07-AF0B-DC19982313F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E344-CE9F-485B-A19D-031411130877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34A52-B113-43AB-BC4A-A519C3F044E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00CF7-C6CB-4D68-ABD2-B08DED10787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A2B33-4AA6-4C68-A9D6-2357B865F984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468A-0303-4DDC-8A25-9367EC19514F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E49B4-E36B-4572-BEA3-585024B05A12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829F-3250-46FA-9C2F-011291951FD6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82666-0221-4C3A-9724-3D133A10FDF6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3E98-E5A7-444D-8670-BA56D4C4C245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47F5-490F-4F20-AD65-700A5D7D28C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9E53-7C07-4FCD-B704-578B35DB01EE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D671-E0AC-4183-8A13-2DE13A398CDB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B754-518D-45A2-A93D-D68FAD97570C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7EE1-867B-40B6-ABB1-36BD2E6CE607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B7E51-6CAF-4BD8-A825-D9A99D57BB3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F38A-15DB-4ED2-8956-AB58A66F83AF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9D23-9BB4-43D8-A8AC-D97FBD10492D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28CC-5C34-4370-A20B-22C7EABA634A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13E3-5B32-4690-963B-B1A25A0BEC40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  <a:endParaRPr lang="zh-CN">
              <a:sym typeface="Calibri Light" panose="020F0302020204030204" pitchFamily="34" charset="0"/>
            </a:endParaRP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  <a:endParaRPr lang="zh-CN">
              <a:sym typeface="Calibri" panose="020F0502020204030204" pitchFamily="34" charset="0"/>
            </a:endParaRP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  <a:endParaRPr lang="zh-CN">
              <a:sym typeface="Calibri" panose="020F0502020204030204" pitchFamily="34" charset="0"/>
            </a:endParaRP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  <a:endParaRPr lang="zh-CN">
              <a:sym typeface="Calibri" panose="020F0502020204030204" pitchFamily="34" charset="0"/>
            </a:endParaRP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  <a:endParaRPr lang="zh-CN">
              <a:sym typeface="Calibri" panose="020F0502020204030204" pitchFamily="34" charset="0"/>
            </a:endParaRP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  <a:endParaRPr lang="zh-CN">
              <a:sym typeface="Calibri" panose="020F0502020204030204" pitchFamily="34" charset="0"/>
            </a:endParaRPr>
          </a:p>
        </p:txBody>
      </p:sp>
      <p:sp>
        <p:nvSpPr>
          <p:cNvPr id="410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DC7D91-1DFF-4C32-851E-D583971B44E3}" type="datetime1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0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BBA691-E721-4E3D-B881-379F00C5AE89}" type="slidenum">
              <a:rPr lang="zh-CN" altLang="en-US"/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3" name="图片 2" descr="封面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24735" y="1273810"/>
            <a:ext cx="6771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dirty="0">
                <a:solidFill>
                  <a:schemeClr val="bg1"/>
                </a:solidFill>
                <a:latin typeface="苹方-简 中黑体"/>
              </a:rPr>
              <a:t>WebDriver API详解一</a:t>
            </a:r>
            <a:endParaRPr kumimoji="1" sz="4400" dirty="0">
              <a:solidFill>
                <a:schemeClr val="bg1"/>
              </a:solidFill>
              <a:latin typeface="苹方-简 中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723" y="3017601"/>
            <a:ext cx="19742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ea typeface="苹方-简 中黑体"/>
              </a:rPr>
              <a:t>讲师：芳姐</a:t>
            </a:r>
            <a:endParaRPr kumimoji="1" lang="zh-CN" altLang="en-US" sz="2000" dirty="0">
              <a:solidFill>
                <a:schemeClr val="bg1"/>
              </a:solidFill>
              <a:ea typeface="苹方-简 中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1050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986385" y="732086"/>
            <a:ext cx="8892480" cy="673925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time.sleep(5)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driver.switch_to.frame("iframe89892232323")  </a:t>
            </a: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进入到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里面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driver.find_element_by_xpath("html/body/div[1]/div/div/div[2]/div/div/div/div[2]/div/div[1]/ul/li[1]/div[1]").click()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  得到当前窗口的句柄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now_handle = driver.current_window_handle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print("当前窗口句柄："+now_handle)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 得到所有窗口的句柄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all_handles = driver.window_handles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#循环遍历所有新打开的窗口句柄，也就是说不包括主窗口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for handle in all_handles: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   if handle != now_handle: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       driver.switch_to.window(handle)  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进入到新的窗口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       print("新的窗口句柄:" + handle)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time.sleep(5)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driver.switch_to.frame("frameDetail")  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切换进入到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iframe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里面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driver.find_element_by_xpath("//*[@id='protocol-form']//a[@class='btn btn-default btn-view']").click()</a:t>
            </a:r>
            <a:endParaRPr kumimoji="0" 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driver.switch_to.default_content()   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返回到主窗口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切换到新窗口的另外一种方法：</a:t>
            </a: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6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print("++++",driver.window_handles[-1])  </a:t>
            </a:r>
            <a:r>
              <a:rPr lang="en-US" altLang="zh-CN" sz="1600" dirty="0" smtClean="0">
                <a:ln>
                  <a:noFill/>
                </a:ln>
                <a:solidFill>
                  <a:schemeClr val="accent2"/>
                </a:solidFill>
                <a:effectLst/>
                <a:cs typeface="Courier New" panose="02070309020205020404" pitchFamily="49" charset="0"/>
                <a:sym typeface="+mn-ea"/>
              </a:rPr>
              <a:t>#获取当前打开的窗口</a:t>
            </a:r>
            <a:endParaRPr lang="en-US" altLang="zh-CN" sz="1600" dirty="0" smtClean="0">
              <a:ln>
                <a:noFill/>
              </a:ln>
              <a:solidFill>
                <a:schemeClr val="accent2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dirty="0" smtClean="0">
              <a:ln>
                <a:noFill/>
              </a:ln>
              <a:solidFill>
                <a:schemeClr val="accent2"/>
              </a:solidFill>
              <a:effectLst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n>
                  <a:noFill/>
                </a:ln>
                <a:solidFill>
                  <a:srgbClr val="92D050"/>
                </a:solidFill>
                <a:effectLst/>
                <a:cs typeface="Courier New" panose="02070309020205020404" pitchFamily="49" charset="0"/>
                <a:sym typeface="+mn-ea"/>
              </a:rPr>
              <a:t>new_window = driver.window_handles[1]  </a:t>
            </a:r>
            <a:r>
              <a:rPr lang="en-US" altLang="zh-CN" sz="1600" dirty="0" smtClean="0">
                <a:ln>
                  <a:noFill/>
                </a:ln>
                <a:solidFill>
                  <a:schemeClr val="accent2"/>
                </a:solidFill>
                <a:effectLst/>
                <a:cs typeface="Courier New" panose="02070309020205020404" pitchFamily="49" charset="0"/>
                <a:sym typeface="+mn-ea"/>
              </a:rPr>
              <a:t>#获取list里面第二个直接切换</a:t>
            </a:r>
            <a:endParaRPr lang="en-US" altLang="zh-CN" sz="1600" dirty="0" smtClean="0">
              <a:ln>
                <a:noFill/>
              </a:ln>
              <a:solidFill>
                <a:schemeClr val="accent2"/>
              </a:solidFill>
              <a:effectLst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819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5" y="881380"/>
            <a:ext cx="8123555" cy="30568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62126" y="14365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、下拉框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1775" y="177365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1.select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326" y="3759971"/>
            <a:ext cx="169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1.</a:t>
            </a:r>
            <a:r>
              <a:rPr lang="zh-CN" altLang="en-US" dirty="0" smtClean="0"/>
              <a:t>第一种方式</a:t>
            </a:r>
            <a:endParaRPr lang="zh-CN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29257" y="4317712"/>
            <a:ext cx="8856985" cy="58356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直接通过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xpath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定位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altLang="zh-CN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driver.find_element_by_xpath("//*[@id='pageSize']/</a:t>
            </a:r>
            <a:r>
              <a:rPr lang="zh-CN" altLang="zh-CN" sz="1600" b="1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option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kumimoji="0" altLang="zh-CN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kumimoji="0" altLang="zh-CN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").click()</a:t>
            </a:r>
            <a:endParaRPr kumimoji="0" altLang="zh-CN" sz="16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261" y="5137079"/>
            <a:ext cx="20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2.</a:t>
            </a:r>
            <a:r>
              <a:rPr lang="zh-CN" altLang="en-US" dirty="0" smtClean="0"/>
              <a:t>第二种方式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3837" y="5507379"/>
            <a:ext cx="8856985" cy="82994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先定位下拉框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driver.find_element_by_id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altLang="zh-CN" sz="160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pageSize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s.find_element_by_xpath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600" b="1" dirty="0">
                <a:solidFill>
                  <a:srgbClr val="85CD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"//option[@value='</a:t>
            </a:r>
            <a:r>
              <a:rPr lang="en-US" altLang="zh-CN" sz="1600" b="1" dirty="0">
                <a:solidFill>
                  <a:srgbClr val="85CD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zh-CN" sz="1600" b="1" dirty="0">
                <a:solidFill>
                  <a:srgbClr val="85CD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']"</a:t>
            </a:r>
            <a:r>
              <a:rPr lang="zh-CN" altLang="zh-CN" sz="1600" b="1" dirty="0">
                <a:solidFill>
                  <a:srgbClr val="9BC28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600" dirty="0">
                <a:solidFill>
                  <a:srgbClr val="9BC28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.click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260" y="6556483"/>
            <a:ext cx="1837338" cy="36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3.</a:t>
            </a:r>
            <a:r>
              <a:rPr lang="zh-CN" altLang="en-US" dirty="0" smtClean="0"/>
              <a:t>第二种方式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71307" y="6926743"/>
            <a:ext cx="8856985" cy="82994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二次定位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driver.find_element_by_id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altLang="zh-CN" sz="160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pageSize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.find_element_by_xpath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"//option[@value='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']"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.click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536575" y="909955"/>
            <a:ext cx="11026140" cy="56311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点击客户关系管理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driver.find_element_by_xpath("//*[@id='70000000030487']").click()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time.sleep(5)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#点击购买记录菜单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driver.find_element_by_xpath("//*[@name='购买记录']").click()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time.sleep(5)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driver.switch_to.frame(driver.find_element_by_xpath("//iframe[contains(@id,'iframe10000003900200')]"))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直接通过xpath定位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time.sleep(5)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#driver.find_element_by_xpath("//*[@id='pageSize']/option[3]").click()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先定位下拉框</a:t>
            </a:r>
            <a:b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s = driver.find_element_by_id("pageSize")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b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s.find_element_by_xpath("//option[@value='15']").").click()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#二次定位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driver.find_element_by_id("pageSize").find_element_by_xpath("//option[@value='15']").click()</a:t>
            </a:r>
            <a:endParaRPr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006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9551" y="1086633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、下拉框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" y="1832610"/>
            <a:ext cx="2969895" cy="230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选项框的另外一种形式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（这种不叫</a:t>
            </a:r>
            <a:r>
              <a:rPr lang="en-US" altLang="zh-CN" dirty="0" smtClean="0">
                <a:solidFill>
                  <a:schemeClr val="tx1"/>
                </a:solidFill>
              </a:rPr>
              <a:t>select</a:t>
            </a:r>
            <a:r>
              <a:rPr lang="zh-CN" altLang="en-US" dirty="0" smtClean="0">
                <a:solidFill>
                  <a:schemeClr val="tx1"/>
                </a:solidFill>
              </a:rPr>
              <a:t>，跟普通定位一样）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005205"/>
            <a:ext cx="4647565" cy="32854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03625" y="39199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1854" y="4379890"/>
            <a:ext cx="8928992" cy="34150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time.sleep(5)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 先让选项框弹出来</a:t>
            </a:r>
            <a:b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mouse = driver.find_element_by_xpath("//*[@id='app']/div/div/section/header/section/div[2]/div[2]/div/span")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ActionChains(driver).move_to_element(mouse).perform()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# 再点击选项框里面的元素</a:t>
            </a:r>
            <a:b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time.sleep(3)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driver.find_element_by_xpath("//*[text()='客服系统']").click()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15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5" y="238125"/>
            <a:ext cx="7076440" cy="318071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655" y="3774758"/>
            <a:ext cx="11594465" cy="369252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切换到新的弹出框</a:t>
            </a:r>
            <a:endParaRPr kumimoji="0" lang="zh-CN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driver.switch_to.frame(driver.find_element_by_xpath("//iframe[contains(@id,'ligerwindow')]"))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time.sleep(3)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driver.find_element_by_xpath("//*[@id='dataFormSave']").click()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time.sleep(3)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获取到弹出框的文本内容</a:t>
            </a:r>
            <a:endParaRPr kumimoji="0" lang="zh-CN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aElement = driver.find_element_by_class_name("l-dialog-content")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a_text = aElement.text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print("a_text:"+a_text)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assert "执行任务成功!" in a_text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点击确定按钮</a:t>
            </a:r>
            <a:endParaRPr kumimoji="0" lang="zh-CN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driver.find_element_by_css_selector(".l-dialog-btn-inner").click()</a:t>
            </a:r>
            <a:endParaRPr kumimoji="0" lang="zh-CN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98277" y="1050053"/>
            <a:ext cx="3928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  </a:t>
            </a:r>
            <a:endParaRPr lang="zh-CN" altLang="en-US" dirty="0"/>
          </a:p>
        </p:txBody>
      </p:sp>
      <p:sp>
        <p:nvSpPr>
          <p:cNvPr id="5" name="文本框 9"/>
          <p:cNvSpPr txBox="1"/>
          <p:nvPr/>
        </p:nvSpPr>
        <p:spPr>
          <a:xfrm>
            <a:off x="514985" y="1244600"/>
            <a:ext cx="104959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/>
              <a:t>作业</a:t>
            </a:r>
            <a:endParaRPr lang="zh-CN" altLang="en-US" sz="6000" b="1" dirty="0" smtClean="0"/>
          </a:p>
          <a:p>
            <a:pPr algn="l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、联系</a:t>
            </a:r>
            <a:r>
              <a:rPr lang="en-US" altLang="zh-CN" sz="2000" b="1" dirty="0" smtClean="0"/>
              <a:t>iframe</a:t>
            </a:r>
            <a:r>
              <a:rPr lang="zh-CN" altLang="en-US" sz="2000" b="1" dirty="0" smtClean="0"/>
              <a:t>相关的操作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、对弹出的提示信息进行断言</a:t>
            </a:r>
            <a:endParaRPr lang="zh-CN" altLang="en-US" sz="2000" b="1" dirty="0" smtClean="0"/>
          </a:p>
          <a:p>
            <a:pPr algn="l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、多选框的操作</a:t>
            </a: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2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8697" y="2078759"/>
            <a:ext cx="3144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苹方-简 中黑体"/>
              </a:rPr>
              <a:t>Thanks!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ea typeface="苹方-简 中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0721" y="3327335"/>
            <a:ext cx="5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0" dirty="0" smtClean="0">
                <a:solidFill>
                  <a:schemeClr val="bg2">
                    <a:lumMod val="50000"/>
                  </a:schemeClr>
                </a:solidFill>
                <a:latin typeface="PingFang SC Light"/>
                <a:ea typeface="苹方-简"/>
                <a:cs typeface="PingFang SC Light"/>
              </a:rPr>
              <a:t>科技提升投资品质</a:t>
            </a:r>
            <a:endParaRPr kumimoji="1" lang="zh-CN" altLang="en-US" sz="2400" spc="3000" dirty="0">
              <a:solidFill>
                <a:schemeClr val="bg2">
                  <a:lumMod val="50000"/>
                </a:schemeClr>
              </a:solidFill>
              <a:latin typeface="PingFang SC Light"/>
              <a:ea typeface="苹方-简"/>
              <a:cs typeface="PingFang SC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0035"/>
            <a:ext cx="12192000" cy="6858000"/>
          </a:xfrm>
          <a:prstGeom prst="rect">
            <a:avLst/>
          </a:prstGeom>
        </p:spPr>
      </p:pic>
      <p:pic>
        <p:nvPicPr>
          <p:cNvPr id="3" name="图片 2" descr="WebDriver API详解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70" y="1654175"/>
            <a:ext cx="7054850" cy="434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32840" cy="814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" y="704215"/>
            <a:ext cx="10741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/>
              <a:t>一</a:t>
            </a:r>
            <a:r>
              <a:rPr lang="en-US" altLang="zh-CN" sz="2800"/>
              <a:t>. iframe切换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4243070" y="1657350"/>
            <a:ext cx="1967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/>
              <a:t>1. </a:t>
            </a:r>
            <a:r>
              <a:rPr lang="en-US" altLang="zh-CN" sz="2000"/>
              <a:t>1 </a:t>
            </a:r>
            <a:r>
              <a:rPr lang="zh-CN" altLang="zh-CN" sz="2000"/>
              <a:t>查看</a:t>
            </a:r>
            <a:r>
              <a:rPr lang="en-US" altLang="zh-CN" sz="2000"/>
              <a:t>iframe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87270"/>
            <a:ext cx="6171565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471" y="22872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1.Top Window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546" y="4335028"/>
            <a:ext cx="129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2.iframe#i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4743450"/>
            <a:ext cx="6171565" cy="26282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624" y="6465565"/>
            <a:ext cx="21640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3.iframe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name=“home”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72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901" y="1134258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765" y="1957070"/>
            <a:ext cx="6270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/>
              <a:t>Java</a:t>
            </a:r>
            <a:r>
              <a:rPr lang="zh-CN" altLang="en-US" dirty="0" err="1" smtClean="0"/>
              <a:t>代码：</a:t>
            </a:r>
            <a:r>
              <a:rPr lang="en-US" altLang="zh-CN" dirty="0" err="1" smtClean="0"/>
              <a:t>switchTo().frame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name</a:t>
            </a:r>
            <a:r>
              <a:rPr lang="en-US" altLang="zh-CN" dirty="0" err="1" smtClean="0"/>
              <a:t>_or_</a:t>
            </a:r>
            <a:r>
              <a:rPr lang="en-US" altLang="zh-CN" dirty="0" err="1" smtClean="0">
                <a:solidFill>
                  <a:srgbClr val="FF0000"/>
                </a:solidFill>
              </a:rPr>
              <a:t>id</a:t>
            </a:r>
            <a:r>
              <a:rPr lang="en-US" altLang="zh-CN" dirty="0" err="1" smtClean="0"/>
              <a:t>_or_</a:t>
            </a:r>
            <a:r>
              <a:rPr lang="en-US" altLang="zh-CN" dirty="0" err="1" smtClean="0">
                <a:solidFill>
                  <a:srgbClr val="FF0000"/>
                </a:solidFill>
              </a:rPr>
              <a:t>frame_element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 smtClean="0">
                <a:sym typeface="+mn-ea"/>
              </a:rPr>
              <a:t>Python</a:t>
            </a:r>
            <a:r>
              <a:rPr lang="zh-CN" altLang="en-US" dirty="0" err="1" smtClean="0">
                <a:sym typeface="+mn-ea"/>
              </a:rPr>
              <a:t>代码：</a:t>
            </a:r>
            <a:r>
              <a:rPr lang="en-US" altLang="zh-CN" dirty="0" err="1" smtClean="0">
                <a:sym typeface="+mn-ea"/>
              </a:rPr>
              <a:t>switch_to_frame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name</a:t>
            </a:r>
            <a:r>
              <a:rPr lang="en-US" altLang="zh-CN" dirty="0" err="1" smtClean="0">
                <a:sym typeface="+mn-ea"/>
              </a:rPr>
              <a:t>_or_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id</a:t>
            </a:r>
            <a:r>
              <a:rPr lang="en-US" altLang="zh-CN" dirty="0" err="1" smtClean="0">
                <a:sym typeface="+mn-ea"/>
              </a:rPr>
              <a:t>_or_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frame_element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74875" y="1258770"/>
            <a:ext cx="1946275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355" y="3801110"/>
            <a:ext cx="385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4169410"/>
            <a:ext cx="7533640" cy="1781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6496050"/>
            <a:ext cx="1133348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748665" y="1026795"/>
            <a:ext cx="10714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4375" y="449145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frame_element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47775"/>
            <a:ext cx="6323965" cy="32378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828" y="1329937"/>
            <a:ext cx="21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frame_element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" y="5147945"/>
            <a:ext cx="921893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55" y="566420"/>
            <a:ext cx="12192000" cy="74955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9650" y="839670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4.Index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索引定位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29828" y="1726729"/>
            <a:ext cx="57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3.</a:t>
            </a:r>
            <a:r>
              <a:rPr lang="zh-CN" altLang="en-US" dirty="0" smtClean="0"/>
              <a:t>通过页面上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的索引定位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103" y="5732884"/>
            <a:ext cx="882047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/>
              <a:t>driver.switch_to.frame</a:t>
            </a:r>
            <a:r>
              <a:rPr lang="en-US" altLang="zh-CN" dirty="0"/>
              <a:t>(0) </a:t>
            </a:r>
            <a:r>
              <a:rPr lang="en-US" altLang="zh-CN" dirty="0" smtClean="0"/>
              <a:t>  # </a:t>
            </a:r>
            <a:r>
              <a:rPr lang="zh-CN" altLang="en-US" dirty="0" smtClean="0"/>
              <a:t>用</a:t>
            </a:r>
            <a:r>
              <a:rPr lang="en-US" altLang="zh-CN" dirty="0"/>
              <a:t>frame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来定位，第一个是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上面红箭头的这个就是第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driver.switch_to.frame</a:t>
            </a:r>
            <a:r>
              <a:rPr lang="en-US" altLang="zh-CN" dirty="0" smtClean="0"/>
              <a:t>(0)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1943100"/>
            <a:ext cx="2923540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0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22525" y="4491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6" y="1057602"/>
            <a:ext cx="210598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777" y="1510222"/>
            <a:ext cx="1755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一个页面上嵌套</a:t>
            </a:r>
            <a:r>
              <a:rPr lang="en-US" altLang="zh-CN" dirty="0" smtClean="0"/>
              <a:t>f1,f1</a:t>
            </a:r>
            <a:r>
              <a:rPr lang="zh-CN" altLang="en-US" dirty="0" smtClean="0"/>
              <a:t>里面又嵌套</a:t>
            </a:r>
            <a:r>
              <a:rPr lang="en-US" altLang="zh-CN" dirty="0" smtClean="0"/>
              <a:t>f2,</a:t>
            </a:r>
            <a:r>
              <a:rPr lang="zh-CN" altLang="en-US" dirty="0" smtClean="0"/>
              <a:t>该如何切换？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9676" y="1076017"/>
            <a:ext cx="6500590" cy="2267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415" y="1898949"/>
            <a:ext cx="1894032" cy="110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8482" y="125302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Top Windows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2975" y="2268740"/>
            <a:ext cx="14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iframe#f2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57843" y="1142246"/>
            <a:ext cx="3456384" cy="2134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2649" y="18984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i</a:t>
            </a:r>
            <a:r>
              <a:rPr lang="en-US" altLang="zh-CN" dirty="0" smtClean="0"/>
              <a:t>frame#f1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573" y="395592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 smtClean="0"/>
              <a:t>如何切换到</a:t>
            </a:r>
            <a:r>
              <a:rPr lang="en-US" altLang="zh-CN" dirty="0" smtClean="0"/>
              <a:t>iframe#f2?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286" y="5306938"/>
            <a:ext cx="35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2.</a:t>
            </a:r>
            <a:r>
              <a:rPr lang="zh-CN" altLang="en-US" dirty="0" smtClean="0"/>
              <a:t>如何切回到</a:t>
            </a:r>
            <a:r>
              <a:rPr lang="en-US" altLang="zh-CN" dirty="0" smtClean="0"/>
              <a:t>Top Windows?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28925" y="4325903"/>
            <a:ext cx="5832648" cy="283154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 Windows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切换到框架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driver.switch_to_frame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'f1'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从框架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f1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到框架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f2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driver.switch_to_frame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'f2'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en-US" altLang="zh-CN" sz="1600" b="1" dirty="0">
              <a:solidFill>
                <a:srgbClr val="9BC28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dirty="0">
              <a:solidFill>
                <a:srgbClr val="9BC28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跳出所有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frame,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回到主界面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switch_to_default_content()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195" y="7418412"/>
            <a:ext cx="9144000" cy="4572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driver.switch_to.parent_frame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返回上一级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866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13100" y="59202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获取句柄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1" y="1429301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多个窗口时候，该如何识别出想操作的窗口，操作页面元素呢？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0975" y="446341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 smtClean="0"/>
              <a:t>获取当前句柄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7489" y="5290236"/>
            <a:ext cx="8412820" cy="18148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打印当前句柄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//得到当前窗口的句柄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FF666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currentWindow = driver.getWindowHandle();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c_handle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driver.current_window_handle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c_handle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30" y="1267460"/>
            <a:ext cx="9398000" cy="367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容页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05439" y="968712"/>
            <a:ext cx="8412820" cy="575437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打印所有的句柄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//得到所有窗口的句柄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FF666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Set&lt;String&gt; handles = driver.getWindowHandles();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for (String handle : handles) {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System.out.println(handle);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}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String secondWindow = "";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Iterator&lt;String&gt; it = handles.iterator();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while (it.hasNext()) {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String handle = it.next();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if (currentWindow.equals(handle))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continue;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driver = driver.switchTo().window(handle);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all_handle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driver.window_handles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all_handle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handle in all_handles: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if handle != now_handle: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driver.switch_to.window(handle)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print("新的窗口句柄:" + handle)</a:t>
            </a:r>
            <a:endParaRPr kumimoji="0" lang="zh-CN" altLang="zh-CN" sz="160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1374884"/>
            <a:ext cx="27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获取所有的句柄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70_Office 主题">
  <a:themeElements>
    <a:clrScheme name="36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36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FF7200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E767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FF7200"/>
      </a:accent2>
      <a:accent3>
        <a:srgbClr val="FFFFFF"/>
      </a:accent3>
      <a:accent4>
        <a:srgbClr val="000000"/>
      </a:accent4>
      <a:accent5>
        <a:srgbClr val="B5CBE7"/>
      </a:accent5>
      <a:accent6>
        <a:srgbClr val="E7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4032</Words>
  <Application>WPS 演示</Application>
  <PresentationFormat>自定义</PresentationFormat>
  <Paragraphs>199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苹方-简 中黑体</vt:lpstr>
      <vt:lpstr>Wingdings</vt:lpstr>
      <vt:lpstr>微软雅黑</vt:lpstr>
      <vt:lpstr>Courier New</vt:lpstr>
      <vt:lpstr>PingFang SC Light</vt:lpstr>
      <vt:lpstr>苹方-简</vt:lpstr>
      <vt:lpstr>黑体</vt:lpstr>
      <vt:lpstr>Arial Unicode MS</vt:lpstr>
      <vt:lpstr>Segoe Print</vt:lpstr>
      <vt:lpstr>370_Office 主题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mike.liu</cp:lastModifiedBy>
  <cp:revision>934</cp:revision>
  <dcterms:created xsi:type="dcterms:W3CDTF">2014-06-02T19:15:00Z</dcterms:created>
  <dcterms:modified xsi:type="dcterms:W3CDTF">2017-12-28T07:50:37Z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