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71" r:id="rId9"/>
    <p:sldId id="260" r:id="rId10"/>
    <p:sldId id="261" r:id="rId11"/>
    <p:sldId id="262" r:id="rId12"/>
    <p:sldId id="264" r:id="rId13"/>
    <p:sldId id="263" r:id="rId14"/>
    <p:sldId id="265" r:id="rId15"/>
    <p:sldId id="266" r:id="rId16"/>
    <p:sldId id="267" r:id="rId17"/>
    <p:sldId id="272" r:id="rId18"/>
    <p:sldId id="273" r:id="rId19"/>
    <p:sldId id="274" r:id="rId20"/>
    <p:sldId id="284" r:id="rId21"/>
    <p:sldId id="270" r:id="rId22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3.xml"/><Relationship Id="rId13" Type="http://schemas.openxmlformats.org/officeDocument/2006/relationships/image" Target="../media/image4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2" name="图片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p>
            <a:r>
              <a:rPr lang="en-US" sz="1800" b="0" strike="noStrike" spc="-1">
                <a:latin typeface="Arial" panose="020B0604020202020204"/>
              </a:rPr>
              <a:t>单击鼠标编辑标题文字格式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6"/>
          <p:cNvPicPr/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 panose="020B0604020202020204"/>
              </a:rPr>
              <a:t>单击鼠标编辑标题文字格式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单击鼠标编辑大纲文字格式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第二个大纲级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第三大纲级别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第四大纲级别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第五大纲级别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第六大纲级别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第七大纲级别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00000" y="2313000"/>
            <a:ext cx="6191640" cy="1430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苹方-简 中黑体"/>
                <a:ea typeface="宋体" panose="02010600030101010101" pitchFamily="2" charset="-122"/>
              </a:rPr>
              <a:t>自动化测试框架(python)-数据驱动测试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59960" y="4562640"/>
            <a:ext cx="1973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讲师：芳姐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8532720" y="4562640"/>
            <a:ext cx="2828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4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时间：</a:t>
            </a:r>
            <a:r>
              <a:rPr lang="en-US" sz="1800" b="0" strike="noStrike" spc="-1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2018-5-31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21" name="Line 4"/>
          <p:cNvSpPr/>
          <p:nvPr/>
        </p:nvSpPr>
        <p:spPr>
          <a:xfrm>
            <a:off x="8350200" y="4661640"/>
            <a:ext cx="360" cy="171000"/>
          </a:xfrm>
          <a:prstGeom prst="line">
            <a:avLst/>
          </a:prstGeom>
          <a:ln w="9360">
            <a:solidFill>
              <a:srgbClr val="59595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122295" y="565785"/>
            <a:ext cx="5062855" cy="47815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3000" b="0" strike="noStrike" spc="-1">
                <a:latin typeface="Arial" panose="020B0604020202020204"/>
                <a:ea typeface="宋体" panose="02010600030101010101" pitchFamily="2" charset="-122"/>
              </a:rPr>
              <a:t>数据文件进行数据驱动测试</a:t>
            </a:r>
            <a:endParaRPr lang="zh-CN" altLang="en-US" sz="3000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900430" y="1309370"/>
            <a:ext cx="10540365" cy="510921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DataDrivenTest.py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@ddt.ddt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class TestDemo(unittest.TestCase):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@classmethod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def setUpClass(cls):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# 整个测试过程只被调用一次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TestDemo.trStr = ""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def setUp(self):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self.driver = webdriver.Chrome(executable_path="E:\\Python36\\chromedriver")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status = None   # 用户存放测试结果的状态，失败：fail，成功：pass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flag = 0    # 数据驱动测试结果的标志 失败置为：0，成功置为：1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@ddt.file_data("test_data_list.json")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def test_dataDrivenByFile(self, value):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# 决定测试报告中状态单元格中内容的颜色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latin typeface="Arial" panose="020B0604020202020204"/>
              </a:rPr>
              <a:t>        flagDict = {0: 'red', 1: '#00AC4E'}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5"/>
          <p:cNvSpPr/>
          <p:nvPr/>
        </p:nvSpPr>
        <p:spPr>
          <a:xfrm>
            <a:off x="734695" y="814705"/>
            <a:ext cx="10480675" cy="5298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wasteTime = time.time() - start - 3     # 减去强制等待的3秒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''' 每一组数据测试结束后，都将其测试结果信息插入表各行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的HTML代码中，并将这些行HTML代码拼接到表里trstr变量中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等所有测试数据都被测试结束后，传入htmlTemplate()函数中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生成完整测试报告的HTML代码'''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TestDemo.trStr += '''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&lt;tr&gt;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&lt;td&gt;%s&lt;/td&gt;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&lt;td&gt;%s&lt;/td&gt;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&lt;td&gt;%s&lt;/td&gt;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&lt;td&gt;%.2f&lt;/td&gt;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&lt;td style="color: %s"&gt;%s&lt;/td&gt;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&lt;/tr&gt;&lt;br /&gt;''' % (username, expectdata, startTime, wasteTime, flagDict[flag], status)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@classmethod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def tearDownClass(cls):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# 写自定义的HTML测试报告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# 整个测试过程中只被调用一次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htmlTemplate(TestDemo.trStr)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035050" y="1192530"/>
            <a:ext cx="10445750" cy="4536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ReporttestTemplate.py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def htmlTemplate(trData):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htmlStr = '''&lt;!DOCTYPE HTML&gt;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&lt;html&gt;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&lt;head&gt;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&lt;tittle&gt;UI自动化测试报告&lt;/title&gt;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&lt;style&gt;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body {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width: 80%;  /*整个body区域占浏览器的宽度百分比*/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margin: 40px auto;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font-weight:bold;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font-family:'trebuchet MS','Lucida sans',SimSun;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font-size:18px;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color:#000;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}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1192530"/>
            <a:ext cx="9991090" cy="455803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table {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*border-coolapse:collapse; / *合并表格边框 */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border-spacing:0; / *表格的边框宽度 */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width:100%;     / *整个表格相对父元素的宽度 */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}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.tableStyle {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/*border:solid #ggg 1px;*/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border-style:outset;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border-width:2px;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/*border:2px;*/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border-color:blue;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}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.tableStyle tr:hover {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background:rgb(173,216,230);  /*鼠标滑过一行时，动态显示的颜色146,208,80*/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}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1270000"/>
            <a:ext cx="9991090" cy="457644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.tableStyle td,.tableStyle th{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border-left:solid 1px rgb(146,208,80);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border-top:1px solid rgb(146,208,80);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padding:15px;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    text-align:center;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767171"/>
                </a:solidFill>
                <a:latin typeface="Arial" panose="020B0604020202020204"/>
                <a:ea typeface="苹方-简"/>
                <a:sym typeface="+mn-ea"/>
              </a:rPr>
              <a:t>    }</a:t>
            </a:r>
            <a:endParaRPr lang="en-US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.tableStyle th{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padding: 15px;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background-color:rgb(146,208,80);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background-image:-webkit-gradient(linear,left top,left bottom,from(#92D050), to(#A2D668));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/*rgb(146,208,80)*/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}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&lt;/style&gt;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&lt;/head&gt;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&lt;body&gt;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421005"/>
            <a:ext cx="9991090" cy="580199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&lt;center&gt;&lt;h1&gt;测试报告&lt;/h1&gt;&lt;/center&gt;&lt;br /&gt;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&lt;table class= "tableStyle"&gt;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&lt;thead&gt;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&lt;tr&gt;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&lt;th&gt;输入关键词&lt;/th&gt;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&lt;th&gt;预期结果&lt;/th&gt;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&lt;th&gt;开始时间&lt;/th&gt;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&lt;th&gt;耗 时&lt;/th&gt;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&lt;th&gt;Status&lt;/th&gt;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&lt;/tr&gt;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&lt;/thead&gt;'''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endStr = '''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&lt;/table&gt;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&lt;/body&gt;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&lt;/html&gt;'''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# 拼接完整的测试报告HTML页面代码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html = htmlStr + trData + endStr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print(html)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# 生成HTML文件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with open(r"E:\\Python\\DataDrivenProject\\testTemplate.html", "w") as fp: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fp.write(html)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982345" y="532130"/>
            <a:ext cx="9991090" cy="2369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test_data_list.json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[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"defang1||123||德芳理财",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"defang3||123||德芳运维"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]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查看结果：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930275" y="2759075"/>
          <a:ext cx="9904095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96475" imgH="3914775" progId="Paint.Picture">
                  <p:embed/>
                </p:oleObj>
              </mc:Choice>
              <mc:Fallback>
                <p:oleObj name="" r:id="rId1" imgW="9896475" imgH="39147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0275" y="2759075"/>
                        <a:ext cx="9904095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7"/>
          <p:cNvSpPr/>
          <p:nvPr/>
        </p:nvSpPr>
        <p:spPr>
          <a:xfrm>
            <a:off x="879475" y="1939925"/>
            <a:ext cx="9991090" cy="23698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作业：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1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、学习列表，字典的（增，删，改，查）</a:t>
            </a: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2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2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、使用</a:t>
            </a: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ddt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和</a:t>
            </a:r>
            <a:r>
              <a:rPr lang="en-US" altLang="zh-CN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json</a:t>
            </a:r>
            <a:r>
              <a:rPr lang="zh-CN" altLang="en-US" sz="2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数据驱动完成自动化测试用例</a:t>
            </a: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zh-CN" altLang="en-US" sz="1800" b="0" strike="noStrike" spc="-1">
              <a:solidFill>
                <a:srgbClr val="767171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446720" y="1887120"/>
            <a:ext cx="3297600" cy="1095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6600" b="0" strike="noStrike" spc="-1">
                <a:solidFill>
                  <a:srgbClr val="404040"/>
                </a:solidFill>
                <a:latin typeface="Arial" panose="020B0604020202020204"/>
                <a:ea typeface="苹方-简 中黑体"/>
              </a:rPr>
              <a:t>Thanks!</a:t>
            </a:r>
            <a:endParaRPr lang="en-US" sz="6600" b="0" strike="noStrike" spc="-1">
              <a:latin typeface="Arial" panose="020B060402020202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240000" y="3194640"/>
            <a:ext cx="5711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400" b="0" strike="noStrike" spc="2994">
                <a:solidFill>
                  <a:srgbClr val="767171"/>
                </a:solidFill>
                <a:latin typeface="PingFang SC Light"/>
                <a:ea typeface="苹方-简"/>
              </a:rPr>
              <a:t>科技提升投资品质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/>
          <p:cNvPicPr/>
          <p:nvPr/>
        </p:nvPicPr>
        <p:blipFill>
          <a:blip r:embed="rId1"/>
          <a:stretch>
            <a:fillRect/>
          </a:stretch>
        </p:blipFill>
        <p:spPr>
          <a:xfrm>
            <a:off x="3225240" y="2503440"/>
            <a:ext cx="5838120" cy="189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92000" y="419400"/>
            <a:ext cx="2592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 panose="020B0604020202020204"/>
                <a:ea typeface="苹方-简 中黑体"/>
              </a:rPr>
              <a:t>一、数据分离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512000" y="1080000"/>
            <a:ext cx="8981280" cy="864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1、用例设计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  <p:pic>
        <p:nvPicPr>
          <p:cNvPr id="125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944000" y="2129760"/>
            <a:ext cx="7326000" cy="283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74855" y="153335"/>
            <a:ext cx="2592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 panose="020B0604020202020204"/>
                <a:ea typeface="苹方-简 中黑体"/>
              </a:rPr>
              <a:t>一、数据分离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3250" y="840105"/>
            <a:ext cx="10731500" cy="574738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2、参数化</a:t>
            </a:r>
            <a:endParaRPr lang="en-US" sz="20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def login_case(self, username, password, exc_name):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'''这里一定要以test开头'''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self.driver.find_element_by_xpath("//*[@name='username']").send_keys(username)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self.driver.find_element_by_xpath("//*[@name='password']").send_keys(password)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self.driver.find_element_by_xpath("//*[@class='submit_wrap']").click()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self.assertEqual(self.driver.title, '深圳市金斧子网络科技有限公司-ERP', msg='访问erp成功')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time.sleep(5)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def test_login_01(self):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'''理财师登录'''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self.login_case('defang1', '123', '德芳理财')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def test_login_02(self):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'''项目运维登录'''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self.login_case('defang3', '123', '德芳运维')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74855" y="153335"/>
            <a:ext cx="25920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 panose="020B0604020202020204"/>
                <a:ea typeface="苹方-简 中黑体"/>
              </a:rPr>
              <a:t>一、数据分离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03250" y="840105"/>
            <a:ext cx="10731500" cy="53619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chemeClr val="tx1"/>
                </a:solidFill>
                <a:latin typeface="Arial" panose="020B0604020202020204"/>
                <a:ea typeface="苹方-简"/>
              </a:rPr>
              <a:t>3、dict</a:t>
            </a: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chemeClr val="tx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lcs_dic = {"username": "defang1", "password": "123", "exc_name": "德芳理财"}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yw_dic = {"username": "defang3", "password": "123", "exc_name": "德芳运维"}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def login_case(self, username, password, exc_name):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def test_login_01(self):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'''理财师登录'''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self.login_case(lcs_dic["username"], lcs_dic["password"], lcs_dic["exc_name"])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def test_login_02(self):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'''项目运维登录'''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latin typeface="Arial" panose="020B0604020202020204"/>
              </a:rPr>
              <a:t>        self.login_case(yw_dic["username"], yw_dic["password"], yw_dic["exc_name"])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253840" y="1243440"/>
            <a:ext cx="1683720" cy="16837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4248000" y="3024000"/>
            <a:ext cx="388764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595959"/>
                </a:solidFill>
                <a:latin typeface="Arial" panose="020B0604020202020204"/>
                <a:ea typeface="苹方-简 中黑体"/>
              </a:rPr>
              <a:t>使用ddt进行数据驱动</a:t>
            </a:r>
            <a:endParaRPr lang="en-US" sz="2800" b="0" strike="noStrike" spc="-1">
              <a:latin typeface="Arial" panose="020B0604020202020204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64000" y="3809880"/>
            <a:ext cx="10511640" cy="2529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名词解释：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DDT(Data-driven testing)：数据驱动测试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背景：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有些测试用例只是输入参数不一样，其它操作步骤都是一样的，比如登录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如果重复的写这些操作过程，会增加代码量，对应这种多组数据的测试用例，可以用到ddt进行数据驱动</a:t>
            </a:r>
            <a:endParaRPr lang="en-US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75680" y="888840"/>
            <a:ext cx="2574000" cy="546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3000" b="0" strike="noStrike" spc="-1">
                <a:solidFill>
                  <a:srgbClr val="404040"/>
                </a:solidFill>
                <a:latin typeface="Arial" panose="020B0604020202020204"/>
                <a:ea typeface="苹方-简 中黑体"/>
              </a:rPr>
              <a:t>ddt的安装</a:t>
            </a:r>
            <a:endParaRPr lang="en-US" sz="3000" b="0" strike="noStrike" spc="-1">
              <a:latin typeface="Arial" panose="020B0604020202020204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900720" y="1892880"/>
            <a:ext cx="10540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1、安装ddt模块，Windows在cmd里面输入,linux 在命令行终端输入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50600" y="202032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902880" y="2599560"/>
            <a:ext cx="105404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2、输入pip install ddt命令，进行在线安装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752760" y="272700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7" name="CustomShape 6"/>
          <p:cNvSpPr/>
          <p:nvPr/>
        </p:nvSpPr>
        <p:spPr>
          <a:xfrm>
            <a:off x="905040" y="3305880"/>
            <a:ext cx="10540440" cy="912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3、在上面的命令行输入不成功之后，从官网(https://pypi.org/simple/ddt/)下载，在解压文件进行安装，输入：python setup.py install，安装成功如下：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754920" y="3433680"/>
            <a:ext cx="126360" cy="126360"/>
          </a:xfrm>
          <a:prstGeom prst="ellipse">
            <a:avLst/>
          </a:prstGeom>
          <a:solidFill>
            <a:srgbClr val="0000FF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39" name="图片 138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4176000"/>
            <a:ext cx="9572400" cy="239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7"/>
          <p:cNvSpPr/>
          <p:nvPr/>
        </p:nvSpPr>
        <p:spPr>
          <a:xfrm>
            <a:off x="1182370" y="889000"/>
            <a:ext cx="9921240" cy="528447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zh-CN" altLang="en-US" sz="3000" b="0" strike="noStrike" spc="-1">
                <a:latin typeface="Arial" panose="020B0604020202020204"/>
                <a:ea typeface="宋体" panose="02010600030101010101" pitchFamily="2" charset="-122"/>
              </a:rPr>
              <a:t>代码见：</a:t>
            </a:r>
            <a:endParaRPr lang="zh-CN" altLang="en-US" sz="3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000" b="0" strike="noStrike" spc="-1">
                <a:latin typeface="Arial" panose="020B0604020202020204"/>
                <a:ea typeface="宋体" panose="02010600030101010101" pitchFamily="2" charset="-122"/>
              </a:rPr>
              <a:t>ddt数据驱动测试</a:t>
            </a:r>
            <a:r>
              <a:rPr lang="en-US" altLang="zh-CN" sz="3000" b="0" strike="noStrike" spc="-1">
                <a:latin typeface="Arial" panose="020B0604020202020204"/>
                <a:ea typeface="宋体" panose="02010600030101010101" pitchFamily="2" charset="-122"/>
              </a:rPr>
              <a:t>/DataTest.py</a:t>
            </a:r>
            <a:endParaRPr lang="en-US" altLang="zh-CN" sz="3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000" b="0" strike="noStrike" spc="-1">
                <a:latin typeface="Arial" panose="020B0604020202020204"/>
                <a:ea typeface="宋体" panose="02010600030101010101" pitchFamily="2" charset="-122"/>
              </a:rPr>
              <a:t>日志：</a:t>
            </a:r>
            <a:endParaRPr lang="en-US" altLang="zh-CN" sz="3000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logging.basicConfig(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日志级别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level=logging.INFO,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日志格式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时间，代码所在文件名，代码行号，日志级别名字，日志信息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format='%(asctime)s %(filename)s[line:%(lineno)d] %(levelname)s %(message)s',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打印日志的时间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datefmt='%a, %Y-%m-%d %H:%M:%S',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日志文件存放的目录（目录必须存在）及日志文件名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filename='E:\\Python\\DataDrivenProject\\report.log',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# 打开日志文件的方式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    filemode='w'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b="0" strike="noStrike" spc="-1">
                <a:latin typeface="Arial" panose="020B0604020202020204"/>
                <a:ea typeface="宋体" panose="02010600030101010101" pitchFamily="2" charset="-122"/>
              </a:rPr>
              <a:t>)</a:t>
            </a:r>
            <a:endParaRPr lang="en-US" altLang="zh-CN" b="0" strike="noStrike" spc="-1"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3"/>
          <p:cNvSpPr/>
          <p:nvPr/>
        </p:nvSpPr>
        <p:spPr>
          <a:xfrm>
            <a:off x="1136650" y="679450"/>
            <a:ext cx="10048240" cy="505777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@ddt.ddt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class TestDemo(unittest.TestCase):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def setUp(self):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self.driver = webdriver.Chrome(executable_path="E:\\Python36\\chromedriver")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@ddt.data(["defang1", "123", "德芳理财"],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     ["defang3", "123", "德芳运维"])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@ddt.unpack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def test_dataDrivenByObj(self, username, password, expectdata):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try</a:t>
            </a:r>
            <a:r>
              <a:rPr lang="zh-CN" altLang="en-US" sz="1800" b="0" strike="noStrike" spc="-1">
                <a:solidFill>
                  <a:srgbClr val="767171"/>
                </a:solidFill>
                <a:latin typeface="Arial" panose="020B0604020202020204"/>
                <a:ea typeface="宋体" panose="02010600030101010101" pitchFamily="2" charset="-122"/>
              </a:rPr>
              <a:t>：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except Exception as e: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print(e)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logging.error("未知错误，错误信息：" + str(traceback.format_exc()))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else: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767171"/>
                </a:solidFill>
                <a:latin typeface="Arial" panose="020B0604020202020204"/>
                <a:ea typeface="苹方-简"/>
              </a:rPr>
              <a:t>         logging.info("登录'%s',期望'%s',通过" % (username, expectdata))</a:t>
            </a:r>
            <a:endParaRPr lang="en-US" sz="1800" b="0" strike="noStrike" spc="-1">
              <a:solidFill>
                <a:srgbClr val="767171"/>
              </a:solidFill>
              <a:latin typeface="Arial" panose="020B0604020202020204"/>
              <a:ea typeface="苹方-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5250</Words>
  <Application>WPS 演示</Application>
  <PresentationFormat/>
  <Paragraphs>247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Arial</vt:lpstr>
      <vt:lpstr>Symbol</vt:lpstr>
      <vt:lpstr>苹方-简 中黑体</vt:lpstr>
      <vt:lpstr>微软雅黑</vt:lpstr>
      <vt:lpstr>苹方-简</vt:lpstr>
      <vt:lpstr>PingFang SC Light</vt:lpstr>
      <vt:lpstr>黑体</vt:lpstr>
      <vt:lpstr>Arial Unicode MS</vt:lpstr>
      <vt:lpstr>Calibri</vt:lpstr>
      <vt:lpstr>Segoe Print</vt:lpstr>
      <vt:lpstr>DejaVu Sans</vt:lpstr>
      <vt:lpstr>Office Theme</vt:lpstr>
      <vt:lpstr>Office Theme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linkplus,co.ltd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JFZ</dc:creator>
  <cp:lastModifiedBy>Administrator</cp:lastModifiedBy>
  <cp:revision>778</cp:revision>
  <dcterms:created xsi:type="dcterms:W3CDTF">2014-06-02T19:15:00Z</dcterms:created>
  <dcterms:modified xsi:type="dcterms:W3CDTF">2018-05-30T01:33:31Z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Company">
    <vt:lpwstr>linkplus,co.ltd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KSOProductBuildVer">
    <vt:lpwstr>2052-10.1.0.7346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宽屏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