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2" r:id="rId3"/>
    <p:sldId id="295" r:id="rId4"/>
    <p:sldId id="320" r:id="rId6"/>
    <p:sldId id="376" r:id="rId7"/>
    <p:sldId id="321" r:id="rId8"/>
    <p:sldId id="377" r:id="rId9"/>
    <p:sldId id="271" r:id="rId10"/>
    <p:sldId id="349" r:id="rId11"/>
    <p:sldId id="350" r:id="rId12"/>
    <p:sldId id="353" r:id="rId13"/>
    <p:sldId id="368" r:id="rId14"/>
    <p:sldId id="378" r:id="rId15"/>
    <p:sldId id="369" r:id="rId16"/>
    <p:sldId id="370" r:id="rId17"/>
    <p:sldId id="354" r:id="rId18"/>
    <p:sldId id="355" r:id="rId19"/>
    <p:sldId id="356" r:id="rId20"/>
    <p:sldId id="324" r:id="rId21"/>
    <p:sldId id="270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9D"/>
    <a:srgbClr val="0F00B3"/>
    <a:srgbClr val="2648C8"/>
    <a:srgbClr val="252383"/>
    <a:srgbClr val="35C2FF"/>
    <a:srgbClr val="7957FF"/>
    <a:srgbClr val="2847FF"/>
    <a:srgbClr val="5747FF"/>
    <a:srgbClr val="29E48E"/>
    <a:srgbClr val="1CC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234" autoAdjust="0"/>
  </p:normalViewPr>
  <p:slideViewPr>
    <p:cSldViewPr snapToGrid="0" showGuides="1">
      <p:cViewPr varScale="1">
        <p:scale>
          <a:sx n="100" d="100"/>
          <a:sy n="100" d="100"/>
        </p:scale>
        <p:origin x="-984" y="-102"/>
      </p:cViewPr>
      <p:guideLst>
        <p:guide orient="horz" pos="959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432" y="-112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
第二级
第三级
第四级
第五级</a:t>
            </a:r>
            <a:endParaRPr lang="zh-CN" noProof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B234878-0408-4E98-8A88-E832B5FC4CDE}" type="datetimeFigureOut">
              <a:rPr lang="zh-CN" altLang="en-US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4D5729B6-3B80-4A0E-B3E9-C88D625DD66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2352-B56B-4221-B6C5-F7E6B7E60A1F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112B6-2469-46D7-B5B4-C429B1FA6341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B6895-E22E-4E07-AF0B-DC19982313F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E344-CE9F-485B-A19D-031411130877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34A52-B113-43AB-BC4A-A519C3F044E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00CF7-C6CB-4D68-ABD2-B08DED107875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A2B33-4AA6-4C68-A9D6-2357B865F984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6468A-0303-4DDC-8A25-9367EC19514F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E49B4-E36B-4572-BEA3-585024B05A1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829F-3250-46FA-9C2F-011291951FD6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82666-0221-4C3A-9724-3D133A10FDF6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3E98-E5A7-444D-8670-BA56D4C4C245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47F5-490F-4F20-AD65-700A5D7D28C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9E53-7C07-4FCD-B704-578B35DB01EE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0D671-E0AC-4183-8A13-2DE13A398CD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B754-518D-45A2-A93D-D68FAD97570C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A7EE1-867B-40B6-ABB1-36BD2E6CE607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B7E51-6CAF-4BD8-A825-D9A99D57BB3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F38A-15DB-4ED2-8956-AB58A66F83AF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A9D23-9BB4-43D8-A8AC-D97FBD10492D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D28CC-5C34-4370-A20B-22C7EABA634A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C13E3-5B32-4690-963B-B1A25A0BEC4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Calibri Light" panose="020F0302020204030204" pitchFamily="34" charset="0"/>
              </a:rPr>
              <a:t>单击此处编辑母版标题样式</a:t>
            </a:r>
            <a:endParaRPr lang="zh-CN">
              <a:sym typeface="Calibri Light" panose="020F0302020204030204" pitchFamily="34" charset="0"/>
            </a:endParaRP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单击此处编辑母版文本样式</a:t>
            </a:r>
            <a:endParaRPr lang="zh-CN">
              <a:sym typeface="Calibri" panose="020F0502020204030204" pitchFamily="34" charset="0"/>
            </a:endParaRPr>
          </a:p>
          <a:p>
            <a:pPr lvl="1"/>
            <a:r>
              <a:rPr lang="zh-CN">
                <a:sym typeface="Calibri" panose="020F0502020204030204" pitchFamily="34" charset="0"/>
              </a:rPr>
              <a:t>第二级</a:t>
            </a:r>
            <a:endParaRPr lang="zh-CN">
              <a:sym typeface="Calibri" panose="020F0502020204030204" pitchFamily="34" charset="0"/>
            </a:endParaRPr>
          </a:p>
          <a:p>
            <a:pPr lvl="2"/>
            <a:r>
              <a:rPr lang="zh-CN">
                <a:sym typeface="Calibri" panose="020F0502020204030204" pitchFamily="34" charset="0"/>
              </a:rPr>
              <a:t>第三级</a:t>
            </a:r>
            <a:endParaRPr lang="zh-CN">
              <a:sym typeface="Calibri" panose="020F0502020204030204" pitchFamily="34" charset="0"/>
            </a:endParaRPr>
          </a:p>
          <a:p>
            <a:pPr lvl="3"/>
            <a:r>
              <a:rPr lang="zh-CN">
                <a:sym typeface="Calibri" panose="020F0502020204030204" pitchFamily="34" charset="0"/>
              </a:rPr>
              <a:t>第四级</a:t>
            </a:r>
            <a:endParaRPr lang="zh-CN">
              <a:sym typeface="Calibri" panose="020F0502020204030204" pitchFamily="34" charset="0"/>
            </a:endParaRPr>
          </a:p>
          <a:p>
            <a:pPr lvl="4"/>
            <a:r>
              <a:rPr lang="zh-CN">
                <a:sym typeface="Calibri" panose="020F0502020204030204" pitchFamily="34" charset="0"/>
              </a:rPr>
              <a:t>第五级</a:t>
            </a:r>
            <a:endParaRPr lang="zh-CN">
              <a:sym typeface="Calibri" panose="020F0502020204030204" pitchFamily="34" charset="0"/>
            </a:endParaRPr>
          </a:p>
        </p:txBody>
      </p:sp>
      <p:sp>
        <p:nvSpPr>
          <p:cNvPr id="410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DC7D91-1DFF-4C32-851E-D583971B44E3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10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BBA691-E721-4E3D-B881-379F00C5AE8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图片 2" descr="封面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24735" y="1273810"/>
            <a:ext cx="6771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dirty="0">
                <a:solidFill>
                  <a:schemeClr val="bg1"/>
                </a:solidFill>
                <a:latin typeface="苹方-简 中黑体"/>
              </a:rPr>
              <a:t>WebDriver API详解</a:t>
            </a:r>
            <a:r>
              <a:rPr kumimoji="1" lang="zh-CN" sz="4400" dirty="0">
                <a:solidFill>
                  <a:schemeClr val="bg1"/>
                </a:solidFill>
                <a:latin typeface="苹方-简 中黑体"/>
              </a:rPr>
              <a:t>二</a:t>
            </a:r>
            <a:endParaRPr kumimoji="1" lang="zh-CN" sz="4400" dirty="0">
              <a:solidFill>
                <a:schemeClr val="bg1"/>
              </a:solidFill>
              <a:latin typeface="苹方-简 中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8723" y="3017601"/>
            <a:ext cx="19742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ea typeface="苹方-简 中黑体"/>
              </a:rPr>
              <a:t>讲师：芳姐</a:t>
            </a:r>
            <a:endParaRPr kumimoji="1" lang="zh-CN" altLang="en-US" sz="2000" dirty="0">
              <a:solidFill>
                <a:schemeClr val="bg1"/>
              </a:solidFill>
              <a:ea typeface="苹方-简 中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866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3005" y="978100"/>
            <a:ext cx="9977120" cy="609282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使用第三方工具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工具上传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操作步骤见链接：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http://note.youdao.com/noteshare?id=5465df2c248668c5af3f743e965b8e7d&amp;sub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=36D1027AFD664ACC9E0CB0776DFF8B6B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3.2.2 //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先定位到选择文件的元素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WebElement ele = driver.findElement(By.tagName("label"));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ele.click();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模拟操作打开选择文件框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Runtime.getRuntime().exec("D:\\workspace\\Erp-Automated-Test\\upload.exe"+ " "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"chrome" + " " + "D:\\图片\\合同签字页.jpg");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time.sleep(5)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driver.find_element_by_tag_name("label").click()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os.system("D:\\workspace\\Erp-Automated-Test\\upload.exe"+ " "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"chrome" + " " + "D:\\图片\\合同签字页.jpg")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05125" y="969010"/>
            <a:ext cx="9287510" cy="575437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#滚动条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滚动页面的滚动条到页面最下面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((JavascriptExecutor) driver).executeScript( "window.scrollTo(0,document.body.scrollHeight)" 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滚动页面的滚动条到页面的某个元素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WebElement element = driver.findElement( By.xpath( "//*[text()='下载']" ) 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//使用JavaScript的scrollIntoView()函数将滚动条滚动到页面的指定元素位置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((JavascriptExecutor) driver).executeScript( "arguments[0].scrollIntoView();",element 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//使用JavaScript的scrollto函数，使用0和800的横纵坐标参数，将页面的滚动条纵向下滑800个像素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((JavascriptExecutor) driver).executeScript( "window.scrollBy(0,800)" 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350" y="1365359"/>
            <a:ext cx="27717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四</a:t>
            </a:r>
            <a:r>
              <a:rPr lang="en-US" altLang="zh-CN" sz="2400" dirty="0"/>
              <a:t>.</a:t>
            </a:r>
            <a:r>
              <a:rPr lang="zh-CN" altLang="en-US" sz="2400" dirty="0"/>
              <a:t>操作</a:t>
            </a:r>
            <a:r>
              <a:rPr lang="en-US" altLang="zh-CN" sz="2400" dirty="0"/>
              <a:t>web</a:t>
            </a:r>
            <a:r>
              <a:rPr lang="zh-CN" altLang="en-US" sz="2400" dirty="0"/>
              <a:t>页面的滚动条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05125" y="999808"/>
            <a:ext cx="9287510" cy="569277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#滚动条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代码：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滚动页面的滚动条到页面最下面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#进行滚动，滚动到最下方进行操作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driver.execute_script("window.scrollTo(100,document.body.scrollHeight);")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#使用JavaScript的scrollIntoView函数将被遮挡的元素滚动到可见屏幕</a:t>
            </a:r>
            <a:endParaRPr kumimoji="0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#scrollIntoView(true)表示将元素滚动屏幕中间</a:t>
            </a:r>
            <a:endParaRPr kumimoji="0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driver.execute_script("document.getElementById('editOpenDay').scrollIntoView(true);")</a:t>
            </a:r>
            <a:endParaRPr kumimoji="0" sz="20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20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#使用JavaScript的scrollby方法，使用0和800横纵坐标参数</a:t>
            </a:r>
            <a:endParaRPr kumimoji="0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driver.execute_script("window.scrollBy(0,800);")</a:t>
            </a:r>
            <a:endParaRPr kumimoji="0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350" y="1365359"/>
            <a:ext cx="27717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四</a:t>
            </a:r>
            <a:r>
              <a:rPr lang="en-US" altLang="zh-CN" sz="2400" dirty="0"/>
              <a:t>.</a:t>
            </a:r>
            <a:r>
              <a:rPr lang="zh-CN" altLang="en-US" sz="2400" dirty="0"/>
              <a:t>操作</a:t>
            </a:r>
            <a:r>
              <a:rPr lang="en-US" altLang="zh-CN" sz="2400" dirty="0"/>
              <a:t>web</a:t>
            </a:r>
            <a:r>
              <a:rPr lang="zh-CN" altLang="en-US" sz="2400" dirty="0"/>
              <a:t>页面的滚动条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810500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905230" y="249"/>
            <a:ext cx="8892480" cy="784733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ln>
                  <a:noFill/>
                </a:ln>
                <a:solidFill>
                  <a:schemeClr val="accent2"/>
                </a:solidFill>
                <a:effectLst/>
                <a:cs typeface="Courier New" panose="02070309020205020404" pitchFamily="49" charset="0"/>
                <a:sym typeface="+mn-ea"/>
              </a:rPr>
              <a:t>Java</a:t>
            </a:r>
            <a:r>
              <a:rPr lang="zh-CN" altLang="en-US" sz="1400" dirty="0" smtClean="0">
                <a:ln>
                  <a:noFill/>
                </a:ln>
                <a:solidFill>
                  <a:schemeClr val="accent2"/>
                </a:solidFill>
                <a:effectLst/>
                <a:cs typeface="Courier New" panose="02070309020205020404" pitchFamily="49" charset="0"/>
                <a:sym typeface="+mn-ea"/>
              </a:rPr>
              <a:t>代码：</a:t>
            </a:r>
            <a:endParaRPr lang="zh-CN" altLang="en-US" sz="1400" dirty="0" smtClean="0">
              <a:ln>
                <a:noFill/>
              </a:ln>
              <a:solidFill>
                <a:schemeClr val="accent2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chemeClr val="accent2"/>
                </a:solidFill>
                <a:effectLst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WebDriverWait wait = new WebDriverWait( driver,10 );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//使用显示等待，判断页面是否显示搜索框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wait.until( ExpectedConditions.presenceOfElementLocated( By.name( "username"  ) ) 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//调用封装好的函数setAndctrlVClipboardData，将“D20171228001”产品编码使用ctrl+v组合键方式粘贴到搜索框中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setAndctrlVClipboardData("defang3");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/*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封装的粘贴函数，可以将函数的string参数值放入到剪贴板中，然后再使用Robot对象的KeyPress和keyRelease函数来模拟ctrl+v组合键完成粘贴操作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*/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public void setAndctrlVClipboardData(String string){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//声明StringSelection对象，并使用函数的string参数完成实例化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StringSelection stringSelection = new StringSelection( string 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//使用ToolKit对象的setContents方法将字符串放到剪切板中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Toolkit.getDefaultToolkit().getSystemClipboard().setContents( stringSelection,null 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//声明Robot对象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Robot robot = null;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try {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    //生成Robot的对象实例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    robot = new Robot();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} catch (AWTException el) {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    el.printStackTrace();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}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//调用keyPress方法来实现按下Ctrl键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robot.keyPress( KeyEvent.VK_CONTROL);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//调用keyPress方法来实现按下V键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robot.keyPress(KeyEvent.VK_V);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//调用keyRelease方法来实现释放V键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robot.keyRelease(KeyEvent.VK_V);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//调用keyRelease方法来实现释放ctrl键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    robot.keyRelease(KeyEvent.VK_CONTROL);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    }</a:t>
            </a:r>
            <a:endParaRPr lang="zh-CN" altLang="en-US" sz="1400" dirty="0" smtClean="0">
              <a:ln>
                <a:noFill/>
              </a:ln>
              <a:solidFill>
                <a:srgbClr val="92D050"/>
              </a:solidFill>
              <a:effectLst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350" y="1365359"/>
            <a:ext cx="27717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五</a:t>
            </a:r>
            <a:r>
              <a:rPr lang="en-US" altLang="zh-CN" sz="2400" dirty="0"/>
              <a:t>.RoBot</a:t>
            </a:r>
            <a:r>
              <a:rPr lang="zh-CN" altLang="en-US" sz="2400" dirty="0"/>
              <a:t>对象操作键盘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819390"/>
          </a:xfrm>
          <a:prstGeom prst="rect">
            <a:avLst/>
          </a:prstGeom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331082" y="401667"/>
            <a:ext cx="8856985" cy="723201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封装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建和回车键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666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666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public void pressTabKey(){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Robot robot = null;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try {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    robot = new Robot();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} catch (AWTException e){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    e.printStackTrace();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//调用keyPress方法来实现按下tab键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robot.keyPress(KeyEvent.VK_TAB);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//调用keyRelease方法来实现释放Tab键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robot.keyRelease(KeyEvent.VK_TAB);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public void pressEnterKey(){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Robot robot = null;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try {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    robot = new Robot();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}catch (AWTException e){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    e.printStackTrace();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//调用keyPress方法来实现按下Enter键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robot.keyPress(KeyEvent.VK_ENTER);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//调用keyRelease方法来实现释放Enter键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    robot.keyRelease( KeyEvent.VK_ENTER);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kumimoji="0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1598930" y="69850"/>
            <a:ext cx="11026140" cy="67392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sz="1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sz="18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getText():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打开剪贴板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w.OpenClipboard()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获取剪贴板中的数据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 = w.GetClipboardData(win32con.CF_TEXT)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关闭剪贴板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w.CloseClipboard()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返回剪贴板数据个调用者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d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设置剪贴板内容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setText(aString):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打开剪贴板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w.OpenClipboard()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清空剪贴板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w.EmptyClipboard()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将数据astring写入剪贴板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w.SetClipboardData(win32con.CF_UNICODETEXT, aString)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关闭剪贴板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w.CloseClipboard()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0067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61770" y="1921193"/>
            <a:ext cx="9091930" cy="396938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i="0" u="none" strike="noStrike" cap="none" normalizeH="0" baseline="0" dirty="0" smtClean="0">
              <a:ln>
                <a:noFill/>
              </a:ln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#定义即将要设置到剪贴板中的内容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content= 'defang3'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#将content变量中的内容设置到剪贴板中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setText(content)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#从剪贴板中获取刚设置到剪贴板中的内容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getContent = getText()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print(getContent.decode("gbk").encode("utf-8"))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#将焦点切换到用户名输入框中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driver.find_element_by_xpath("//*[@name='username']").click()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#模拟ctrl+v组合键，将从剪贴板中获取到的内容粘贴到用户名输入框中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ActionChains(driver).key_down(Keys.CONTROL).send_keys('v').key_up(Keys.CONTROL).perform()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12192000" cy="771525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450" y="1138873"/>
            <a:ext cx="11594465" cy="618553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#Java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kumimoji="0" lang="zh-CN" i="0" u="none" strike="noStrike" cap="none" normalizeH="0" baseline="0" dirty="0" smtClean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Thread.sleep( 5000 );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String body_string = "测试打款心得信息";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driver.switchTo().frame("ueditor_0");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driver.findElement( By.tagName( "body" ) ).clear();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driver.findElement( By.tagName( "body" ) ).sendKeys( body_string );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driver.switchTo().parentFrame();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Thread.sleep( 5000 );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driver.findElement( By.className( "l-dialog-btn-inner" ) ).click();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代码：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#点击编辑按钮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driver.find_element_by_xpath("//*[text()='编辑']").click()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time.sleep(5)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driver.switch_to.frame("ueditor_0")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driver.find_element_by_tag_name("body").clear()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driver.find_element_by_tag_name("body").send_keys("测试打款心得-Python")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driver.switch_to.parent_frame()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time.sleep(5)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driver.find_element_by_class_name("l-dialog-btn-inner").click()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8125" y="158115"/>
            <a:ext cx="5049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五</a:t>
            </a:r>
            <a:r>
              <a:rPr lang="en-US" altLang="zh-CN" sz="2400" dirty="0"/>
              <a:t>.</a:t>
            </a:r>
            <a:r>
              <a:rPr lang="zh-CN" altLang="en-US" sz="2400" dirty="0"/>
              <a:t>操作富文本框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98277" y="1050053"/>
            <a:ext cx="39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  </a:t>
            </a:r>
            <a:endParaRPr lang="zh-CN" altLang="en-US" dirty="0"/>
          </a:p>
        </p:txBody>
      </p:sp>
      <p:sp>
        <p:nvSpPr>
          <p:cNvPr id="5" name="文本框 9"/>
          <p:cNvSpPr txBox="1"/>
          <p:nvPr/>
        </p:nvSpPr>
        <p:spPr>
          <a:xfrm>
            <a:off x="514985" y="1244600"/>
            <a:ext cx="104959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/>
              <a:t>作业</a:t>
            </a:r>
            <a:endParaRPr lang="zh-CN" altLang="en-US" sz="6000" b="1" dirty="0" smtClean="0"/>
          </a:p>
          <a:p>
            <a:pPr algn="l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代码实现多浏览器操作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Python</a:t>
            </a:r>
            <a:r>
              <a:rPr lang="zh-CN" altLang="en-US" sz="2000" b="1" dirty="0" smtClean="0"/>
              <a:t>代码实现输入日期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、使用</a:t>
            </a:r>
            <a:r>
              <a:rPr lang="en-US" altLang="zh-CN" sz="2000" b="1" dirty="0" smtClean="0"/>
              <a:t>sendkeys</a:t>
            </a:r>
            <a:r>
              <a:rPr lang="zh-CN" altLang="en-US" sz="2000" b="1" dirty="0" smtClean="0"/>
              <a:t>上传文件和第三方工具上传文件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、操作页面的滚动条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、操作富文本框内容</a:t>
            </a: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88697" y="2078759"/>
            <a:ext cx="31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苹方-简 中黑体"/>
              </a:rPr>
              <a:t>Thanks!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ea typeface="苹方-简 中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0721" y="3327335"/>
            <a:ext cx="5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pc="3000" dirty="0" smtClean="0">
                <a:solidFill>
                  <a:schemeClr val="bg2">
                    <a:lumMod val="50000"/>
                  </a:schemeClr>
                </a:solidFill>
                <a:latin typeface="PingFang SC Light"/>
                <a:ea typeface="苹方-简"/>
                <a:cs typeface="PingFang SC Light"/>
              </a:rPr>
              <a:t>科技提升投资品质</a:t>
            </a:r>
            <a:endParaRPr kumimoji="1" lang="zh-CN" altLang="en-US" sz="2400" spc="3000" dirty="0">
              <a:solidFill>
                <a:schemeClr val="bg2">
                  <a:lumMod val="50000"/>
                </a:schemeClr>
              </a:solidFill>
              <a:latin typeface="PingFang SC Light"/>
              <a:ea typeface="苹方-简"/>
              <a:cs typeface="PingFang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0035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1336040"/>
            <a:ext cx="10219055" cy="462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0"/>
            <a:ext cx="13832840" cy="814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200" y="704215"/>
            <a:ext cx="10741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/>
              <a:t>一、多浏览进行兼容性测试</a:t>
            </a:r>
            <a:endParaRPr lang="zh-CN" alt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155471" y="2287272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1.1.Java</a:t>
            </a:r>
            <a:r>
              <a:rPr lang="zh-CN" altLang="en-US" dirty="0" smtClean="0"/>
              <a:t>代码实现</a:t>
            </a:r>
            <a:endParaRPr lang="zh-CN" altLang="en-US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12424" y="1627207"/>
            <a:ext cx="8412820" cy="600075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@Parameters("browser")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@BeforeClass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public void beforTest(String Browser) {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if(Browser.equalsIgnoreCase( "firefox" )) {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System.setProperty( "webdriver.firefox.bin","D:\\Program Files\\Mozilla Firefox\\firefox.exe");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driver = new FirefoxDriver(  );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System.out.println("火狐浏览器实例已经声明");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else if (Browser.equalsIgnoreCase( "ie" )) {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System.setProperty( "webdriver.ie.driver","D:\\workspace\\ERP-KeyWordsFramework\\driver\\IEDriverServer.exe"  );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driver = new InternetExplorerDriver(  );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System.out.println("ie浏览器实例已经声明");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else {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System.setProperty( "webdriver.chrome.driver","D:\\workspace\\ERP-KeyWordsFramework\\driver\\chromedriver.exe");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driver = new ChromeDriver(  );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System.out.println("谷歌浏览器实例已经声明");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0"/>
            <a:ext cx="13832840" cy="814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6890" y="1000760"/>
            <a:ext cx="10741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testng.xml</a:t>
            </a:r>
            <a:r>
              <a:rPr lang="zh-CN" altLang="en-US" sz="280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配置文件</a:t>
            </a:r>
            <a:endParaRPr lang="zh-CN" altLang="en-US" sz="280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45114" y="1953597"/>
            <a:ext cx="8412820" cy="590804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testng.xml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配置文件进行控制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&lt;?xml version="1.0" encoding="UTF-8"?&gt;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&lt;!DOCTYPE suite SYSTEM "http://testng.org/testng-1.0.dtd" 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&lt;suite name="Suite2"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parallel="tests" thread-count="2"&gt;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&lt;test name="FirefoxTest"&gt;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&lt;parameter name="browser" value="firefox" /&gt;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&lt;classes&gt;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&lt;class name="cn.TestScripts.BrowserTest"/&gt;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&lt;/classes&gt;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&lt;/test&gt;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&lt;test name="ChromeTest"&gt;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&lt;parameter name="browser" value="chrome" /&gt;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&lt;classes&gt;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&lt;class name="cn.TestScripts.BrowserTest"/&gt;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&lt;/classes&gt;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&lt;/test&gt;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&lt;/suite&gt;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72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280" y="1388110"/>
            <a:ext cx="2231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1.2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代码实现</a:t>
            </a:r>
            <a:endParaRPr lang="zh-CN" alt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62735" y="1136650"/>
            <a:ext cx="10419715" cy="646239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谷歌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浏览器：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def setUp(self):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'''测试固件setUp的代码，主要用于测试的前期准备工作'''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 = webdriver.Chrome()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print('谷歌浏览器启动')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self.driver.maximize_window()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self.driver.implicitly_wait(8)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self.driver.get("https://qa1-erp.jfz.com")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def tearDown(self):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'''测试结束之后的清理，一般是关闭浏览器'''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self.driver.quit()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def test_firefox(self):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'''这里一定要以test开头'''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self.driver.find_element_by_xpath("//*[@name='username']").send_keys("defang2")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self.driver.find_element_by_xpath("//*[@name='password']").send_keys("123")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self.driver.find_element_by_xpath("//*[@class='submit_wrap']").click()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72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280" y="1388110"/>
            <a:ext cx="2231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1.2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代码实现</a:t>
            </a:r>
            <a:endParaRPr lang="zh-CN" alt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81785" y="723900"/>
            <a:ext cx="10419715" cy="701611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火狐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浏览器：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def setUp(self):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'''测试固件setUp的代码，主要用于测试的前期准备工作'''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 = webdriver.Firefox()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print('火狐浏览器启动')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self.driver.maximize_window()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self.driver.implicitly_wait(8)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self.driver.get("https://qa1-erp.jfz.com")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#用例路径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case_path = os.path.join(os.getcwd(),"testcase")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 all_case():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discover = unittest.defaultTestLoader.discover(case_path,pattern="test*.py",top_level_dir=None)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print("discover")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return discover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__name__ == '__main__':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#unittest.main()       #启动单元测试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runner = unittest.TextTestRunner()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runner.run(all_case())   #运行测试用例</a:t>
            </a:r>
            <a:endParaRPr kumimoji="0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748665" y="1026795"/>
            <a:ext cx="10714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5500" y="323215"/>
            <a:ext cx="318516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二、选择日期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575" y="1300480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2.1 Java</a:t>
            </a:r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440" y="1090295"/>
            <a:ext cx="7923530" cy="537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95" y="499110"/>
            <a:ext cx="12192000" cy="74955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5720" y="1583255"/>
            <a:ext cx="240284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 Python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45" y="3846195"/>
            <a:ext cx="839978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800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26260" y="304365"/>
            <a:ext cx="206248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上传文件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" y="1456055"/>
            <a:ext cx="53676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3.1   </a:t>
            </a:r>
            <a:r>
              <a:rPr dirty="0" smtClean="0"/>
              <a:t>使用 sendKeys 方法 上传 一个 文件 附件</a:t>
            </a:r>
            <a:endParaRPr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rgbClr val="FF0000"/>
                </a:solidFill>
              </a:rPr>
              <a:t>3.1.1  Java</a:t>
            </a:r>
            <a:r>
              <a:rPr lang="zh-CN" altLang="en-US" dirty="0" smtClean="0">
                <a:solidFill>
                  <a:srgbClr val="FF0000"/>
                </a:solidFill>
              </a:rPr>
              <a:t>代码实现</a:t>
            </a: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dirty="0" smtClean="0"/>
              <a:t>//查找页面上name名称为"file"的文件上传框</a:t>
            </a:r>
            <a:endParaRPr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dirty="0" smtClean="0"/>
              <a:t>        WebElement ele = driver.findElement(By.xpath("//input[@name='file']"));</a:t>
            </a:r>
            <a:endParaRPr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dirty="0" smtClean="0"/>
              <a:t>        //在文件上传框的路径框里面输入要上传的文件路径"D:\\图片\\协议主体.jpg"</a:t>
            </a:r>
            <a:endParaRPr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dirty="0" smtClean="0"/>
              <a:t>        ele.sendKeys("D:\\图片\\协议主体.jpg");</a:t>
            </a:r>
            <a:endParaRPr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 smtClean="0"/>
              <a:t>3.1.2 Python</a:t>
            </a:r>
            <a:r>
              <a:rPr lang="zh-CN" altLang="en-US" dirty="0" smtClean="0"/>
              <a:t>代码实现：</a:t>
            </a: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dirty="0" smtClean="0"/>
              <a:t>driver.find_element_by_xpath("//input[@name='file']").send_keys("D:\图片\协议主体.jpg")</a:t>
            </a:r>
            <a:endParaRPr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dirty="0" smtClean="0"/>
              <a:t>assert "下载" in driver.page_source</a:t>
            </a: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dirty="0" smtClean="0"/>
          </a:p>
          <a:p>
            <a:pPr marL="0" indent="0">
              <a:buFont typeface="Wingdings" panose="05000000000000000000" pitchFamily="2" charset="2"/>
              <a:buNone/>
            </a:pPr>
            <a:endParaRPr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1590040"/>
            <a:ext cx="3628390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70_Office 主题">
  <a:themeElements>
    <a:clrScheme name="36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FF7200"/>
      </a:accent2>
      <a:accent3>
        <a:srgbClr val="FFFFFF"/>
      </a:accent3>
      <a:accent4>
        <a:srgbClr val="000000"/>
      </a:accent4>
      <a:accent5>
        <a:srgbClr val="B5CBE7"/>
      </a:accent5>
      <a:accent6>
        <a:srgbClr val="E76700"/>
      </a:accent6>
      <a:hlink>
        <a:srgbClr val="0563C1"/>
      </a:hlink>
      <a:folHlink>
        <a:srgbClr val="954F72"/>
      </a:folHlink>
    </a:clrScheme>
    <a:fontScheme name="36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6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FF7200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E767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FF7200"/>
      </a:accent2>
      <a:accent3>
        <a:srgbClr val="FFFFFF"/>
      </a:accent3>
      <a:accent4>
        <a:srgbClr val="000000"/>
      </a:accent4>
      <a:accent5>
        <a:srgbClr val="B5CBE7"/>
      </a:accent5>
      <a:accent6>
        <a:srgbClr val="E767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8069</Words>
  <Application>WPS 演示</Application>
  <PresentationFormat>自定义</PresentationFormat>
  <Paragraphs>345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Calibri</vt:lpstr>
      <vt:lpstr>苹方-简 中黑体</vt:lpstr>
      <vt:lpstr>微软雅黑</vt:lpstr>
      <vt:lpstr>Courier New</vt:lpstr>
      <vt:lpstr>PingFang SC Light</vt:lpstr>
      <vt:lpstr>苹方-简</vt:lpstr>
      <vt:lpstr>黑体</vt:lpstr>
      <vt:lpstr>Arial Unicode MS</vt:lpstr>
      <vt:lpstr>Segoe Print</vt:lpstr>
      <vt:lpstr>370_Office 主题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mike.liu</cp:lastModifiedBy>
  <cp:revision>944</cp:revision>
  <dcterms:created xsi:type="dcterms:W3CDTF">2014-06-02T19:15:00Z</dcterms:created>
  <dcterms:modified xsi:type="dcterms:W3CDTF">2018-01-18T07:09:02Z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