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2" r:id="rId3"/>
    <p:sldId id="295" r:id="rId4"/>
    <p:sldId id="319" r:id="rId6"/>
    <p:sldId id="322" r:id="rId7"/>
    <p:sldId id="320" r:id="rId8"/>
    <p:sldId id="321" r:id="rId9"/>
    <p:sldId id="271" r:id="rId10"/>
    <p:sldId id="349" r:id="rId11"/>
    <p:sldId id="350" r:id="rId12"/>
    <p:sldId id="353" r:id="rId13"/>
    <p:sldId id="368" r:id="rId14"/>
    <p:sldId id="369" r:id="rId15"/>
    <p:sldId id="370" r:id="rId16"/>
    <p:sldId id="354" r:id="rId17"/>
    <p:sldId id="355" r:id="rId18"/>
    <p:sldId id="356" r:id="rId19"/>
    <p:sldId id="357" r:id="rId20"/>
    <p:sldId id="358" r:id="rId21"/>
    <p:sldId id="360" r:id="rId22"/>
    <p:sldId id="361" r:id="rId23"/>
    <p:sldId id="362" r:id="rId24"/>
    <p:sldId id="363" r:id="rId25"/>
    <p:sldId id="324" r:id="rId26"/>
    <p:sldId id="270"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09D"/>
    <a:srgbClr val="0F00B3"/>
    <a:srgbClr val="2648C8"/>
    <a:srgbClr val="252383"/>
    <a:srgbClr val="35C2FF"/>
    <a:srgbClr val="7957FF"/>
    <a:srgbClr val="2847FF"/>
    <a:srgbClr val="5747FF"/>
    <a:srgbClr val="29E48E"/>
    <a:srgbClr val="1CC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7234" autoAdjust="0"/>
  </p:normalViewPr>
  <p:slideViewPr>
    <p:cSldViewPr snapToGrid="0" showGuides="1">
      <p:cViewPr varScale="1">
        <p:scale>
          <a:sx n="100" d="100"/>
          <a:sy n="100" d="100"/>
        </p:scale>
        <p:origin x="-984" y="-102"/>
      </p:cViewPr>
      <p:guideLst>
        <p:guide orient="horz" pos="942"/>
        <p:guide pos="7015"/>
      </p:guideLst>
    </p:cSldViewPr>
  </p:slideViewPr>
  <p:notesTextViewPr>
    <p:cViewPr>
      <p:scale>
        <a:sx n="1" d="1"/>
        <a:sy n="1" d="1"/>
      </p:scale>
      <p:origin x="0" y="0"/>
    </p:cViewPr>
  </p:notesTextViewPr>
  <p:notesViewPr>
    <p:cSldViewPr snapToGrid="0">
      <p:cViewPr varScale="1">
        <p:scale>
          <a:sx n="109" d="100"/>
          <a:sy n="109" d="100"/>
        </p:scale>
        <p:origin x="-2432" y="-112"/>
      </p:cViewPr>
      <p:guideLst>
        <p:guide orient="horz" pos="2880"/>
        <p:guide pos="2160"/>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
第二级
第三级
第四级
第五级</a:t>
            </a:r>
            <a:endParaRPr lang="zh-CN" noProof="0"/>
          </a:p>
        </p:txBody>
      </p:sp>
      <p:sp>
        <p:nvSpPr>
          <p:cNvPr id="5124"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5"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CB234878-0408-4E98-8A88-E832B5FC4CDE}" type="datetimeFigureOut">
              <a:rPr lang="zh-CN" altLang="en-US"/>
            </a:fld>
            <a:endParaRPr lang="zh-CN" altLang="en-US"/>
          </a:p>
        </p:txBody>
      </p:sp>
      <p:sp>
        <p:nvSpPr>
          <p:cNvPr id="5126"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7"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4D5729B6-3B80-4A0E-B3E9-C88D625DD66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09575" y="754063"/>
            <a:ext cx="5854700" cy="329406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24F22352-B56B-4221-B6C5-F7E6B7E60A1F}"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A91112B6-2469-46D7-B5B4-C429B1FA6341}" type="slidenum">
              <a:rPr lang="zh-CN" altLang="en-US"/>
            </a:fld>
            <a:endParaRPr lang="zh-CN" altLang="en-US" sz="18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9D3B6895-E22E-4E07-AF0B-DC19982313F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6A4EE344-CE9F-485B-A19D-031411130877}" type="slidenum">
              <a:rPr lang="zh-CN" altLang="en-US"/>
            </a:fld>
            <a:endParaRPr lang="zh-CN" altLang="en-US"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BB34A52-B113-43AB-BC4A-A519C3F044EB}"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F4900CF7-C6CB-4D68-ABD2-B08DED107875}" type="slidenum">
              <a:rPr lang="zh-CN" altLang="en-US"/>
            </a:fld>
            <a:endParaRPr lang="zh-CN" altLang="en-US" sz="18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A68A2B33-4AA6-4C68-A9D6-2357B865F984}"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06468A-0303-4DDC-8A25-9367EC19514F}" type="slidenum">
              <a:rPr lang="zh-CN" altLang="en-US"/>
            </a:fld>
            <a:endParaRPr lang="zh-CN" altLang="en-US" sz="18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C2E49B4-E36B-4572-BEA3-585024B05A1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75829F-3250-46FA-9C2F-011291951FD6}" type="slidenum">
              <a:rPr lang="zh-CN" altLang="en-US"/>
            </a:fld>
            <a:endParaRPr lang="zh-CN" altLang="en-US" sz="18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97482666-0221-4C3A-9724-3D133A10FDF6}"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3103E98-E5A7-444D-8670-BA56D4C4C245}" type="slidenum">
              <a:rPr lang="zh-CN" altLang="en-US"/>
            </a:fld>
            <a:endParaRPr lang="zh-CN" altLang="en-US"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291147F5-490F-4F20-AD65-700A5D7D28CB}" type="datetime1">
              <a:rPr lang="zh-CN" altLang="en-US"/>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CD429E53-7C07-4FCD-B704-578B35DB01EE}" type="slidenum">
              <a:rPr lang="zh-CN" altLang="en-US"/>
            </a:fld>
            <a:endParaRPr lang="zh-CN" altLang="en-US"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F340D671-E0AC-4183-8A13-2DE13A398CDB}" type="datetime1">
              <a:rPr lang="zh-CN" altLang="en-US"/>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D6BBB754-518D-45A2-A93D-D68FAD97570C}" type="slidenum">
              <a:rPr lang="zh-CN" altLang="en-US"/>
            </a:fld>
            <a:endParaRPr lang="zh-CN" altLang="en-US" sz="18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79CA7EE1-867B-40B6-ABB1-36BD2E6CE607}" type="datetime1">
              <a:rPr lang="zh-CN" altLang="en-US"/>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8A1B7E51-6CAF-4BD8-A825-D9A99D57BB39}" type="slidenum">
              <a:rPr lang="zh-CN" altLang="en-US"/>
            </a:fld>
            <a:endParaRPr lang="zh-CN" altLang="en-US"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0464F38A-15DB-4ED2-8956-AB58A66F83AF}"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5F9A9D23-9BB4-43D8-A8AC-D97FBD10492D}" type="slidenum">
              <a:rPr lang="zh-CN" altLang="en-US"/>
            </a:fld>
            <a:endParaRPr lang="zh-CN" altLang="en-US"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日期占位符 1"/>
          <p:cNvSpPr>
            <a:spLocks noGrp="1" noChangeArrowheads="1"/>
          </p:cNvSpPr>
          <p:nvPr>
            <p:ph type="dt" sz="half" idx="10"/>
          </p:nvPr>
        </p:nvSpPr>
        <p:spPr/>
        <p:txBody>
          <a:bodyPr/>
          <a:lstStyle>
            <a:lvl1pPr>
              <a:defRPr/>
            </a:lvl1pPr>
          </a:lstStyle>
          <a:p>
            <a:pPr>
              <a:defRPr/>
            </a:pPr>
            <a:fld id="{0C8D28CC-5C34-4370-A20B-22C7EABA634A}" type="datetime1">
              <a:rPr lang="zh-CN" altLang="en-US"/>
            </a:fld>
            <a:endParaRPr lang="zh-CN" altLang="en-US" sz="1800">
              <a:solidFill>
                <a:srgbClr val="000000"/>
              </a:solidFill>
            </a:endParaRPr>
          </a:p>
        </p:txBody>
      </p:sp>
      <p:sp>
        <p:nvSpPr>
          <p:cNvPr id="7"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8" name="灯片编号占位符 3"/>
          <p:cNvSpPr>
            <a:spLocks noGrp="1" noChangeArrowheads="1"/>
          </p:cNvSpPr>
          <p:nvPr>
            <p:ph type="sldNum" sz="quarter" idx="12"/>
          </p:nvPr>
        </p:nvSpPr>
        <p:spPr/>
        <p:txBody>
          <a:bodyPr/>
          <a:lstStyle>
            <a:lvl1pPr>
              <a:defRPr/>
            </a:lvl1pPr>
          </a:lstStyle>
          <a:p>
            <a:pPr>
              <a:defRPr/>
            </a:pPr>
            <a:fld id="{38FC13E3-5B32-4690-963B-B1A25A0BEC40}" type="slidenum">
              <a:rPr lang="zh-CN" altLang="en-US"/>
            </a:fld>
            <a:endParaRPr lang="zh-CN" altLang="en-US"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pitchFamily="34" charset="0"/>
              </a:rPr>
              <a:t>单击此处编辑母版标题样式</a:t>
            </a:r>
            <a:endParaRPr lang="zh-CN">
              <a:sym typeface="Calibri Light" panose="020F0302020204030204" pitchFamily="34" charset="0"/>
            </a:endParaRP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endParaRPr lang="zh-CN">
              <a:sym typeface="Calibri" panose="020F0502020204030204" pitchFamily="34" charset="0"/>
            </a:endParaRPr>
          </a:p>
          <a:p>
            <a:pPr lvl="1"/>
            <a:r>
              <a:rPr lang="zh-CN">
                <a:sym typeface="Calibri" panose="020F0502020204030204" pitchFamily="34" charset="0"/>
              </a:rPr>
              <a:t>第二级</a:t>
            </a:r>
            <a:endParaRPr lang="zh-CN">
              <a:sym typeface="Calibri" panose="020F0502020204030204" pitchFamily="34" charset="0"/>
            </a:endParaRPr>
          </a:p>
          <a:p>
            <a:pPr lvl="2"/>
            <a:r>
              <a:rPr lang="zh-CN">
                <a:sym typeface="Calibri" panose="020F0502020204030204" pitchFamily="34" charset="0"/>
              </a:rPr>
              <a:t>第三级</a:t>
            </a:r>
            <a:endParaRPr lang="zh-CN">
              <a:sym typeface="Calibri" panose="020F0502020204030204" pitchFamily="34" charset="0"/>
            </a:endParaRPr>
          </a:p>
          <a:p>
            <a:pPr lvl="3"/>
            <a:r>
              <a:rPr lang="zh-CN">
                <a:sym typeface="Calibri" panose="020F0502020204030204" pitchFamily="34" charset="0"/>
              </a:rPr>
              <a:t>第四级</a:t>
            </a:r>
            <a:endParaRPr lang="zh-CN">
              <a:sym typeface="Calibri" panose="020F0502020204030204" pitchFamily="34" charset="0"/>
            </a:endParaRPr>
          </a:p>
          <a:p>
            <a:pPr lvl="4"/>
            <a:r>
              <a:rPr lang="zh-CN">
                <a:sym typeface="Calibri" panose="020F0502020204030204" pitchFamily="34" charset="0"/>
              </a:rPr>
              <a:t>第五级</a:t>
            </a:r>
            <a:endParaRPr lang="zh-CN">
              <a:sym typeface="Calibri" panose="020F0502020204030204" pitchFamily="34" charset="0"/>
            </a:endParaRPr>
          </a:p>
        </p:txBody>
      </p:sp>
      <p:sp>
        <p:nvSpPr>
          <p:cNvPr id="4100"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FADC7D91-1DFF-4C32-851E-D583971B44E3}" type="datetime1">
              <a:rPr lang="zh-CN" altLang="en-US"/>
            </a:fld>
            <a:endParaRPr lang="zh-CN" altLang="en-US" sz="1800">
              <a:solidFill>
                <a:srgbClr val="000000"/>
              </a:solidFill>
            </a:endParaRPr>
          </a:p>
        </p:txBody>
      </p:sp>
      <p:sp>
        <p:nvSpPr>
          <p:cNvPr id="4101"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14BBA691-E721-4E3D-B881-379F00C5AE8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图片 2" descr="封面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p:txBody>
          <a:bodyPr/>
          <a:lstStyle/>
          <a:p>
            <a:br>
              <a:rPr kumimoji="1" lang="en-US" altLang="zh-CN" dirty="0" smtClean="0"/>
            </a:br>
            <a:endParaRPr kumimoji="1" lang="zh-CN" altLang="en-US" dirty="0"/>
          </a:p>
        </p:txBody>
      </p:sp>
      <p:sp>
        <p:nvSpPr>
          <p:cNvPr id="6" name="文本框 5"/>
          <p:cNvSpPr txBox="1"/>
          <p:nvPr/>
        </p:nvSpPr>
        <p:spPr>
          <a:xfrm>
            <a:off x="2324735" y="1273810"/>
            <a:ext cx="6771640" cy="768350"/>
          </a:xfrm>
          <a:prstGeom prst="rect">
            <a:avLst/>
          </a:prstGeom>
          <a:noFill/>
        </p:spPr>
        <p:txBody>
          <a:bodyPr wrap="square" rtlCol="0">
            <a:spAutoFit/>
          </a:bodyPr>
          <a:lstStyle/>
          <a:p>
            <a:pPr algn="ctr"/>
            <a:r>
              <a:rPr kumimoji="1" lang="en-US" sz="4400" dirty="0">
                <a:solidFill>
                  <a:schemeClr val="bg1"/>
                </a:solidFill>
                <a:latin typeface="苹方-简 中黑体"/>
              </a:rPr>
              <a:t>unittest</a:t>
            </a:r>
            <a:r>
              <a:rPr kumimoji="1" lang="zh-CN" altLang="en-US" sz="4400" dirty="0">
                <a:solidFill>
                  <a:schemeClr val="bg1"/>
                </a:solidFill>
                <a:latin typeface="苹方-简 中黑体"/>
              </a:rPr>
              <a:t>单元测试框架</a:t>
            </a:r>
            <a:endParaRPr kumimoji="1" lang="zh-CN" altLang="en-US" sz="4400" dirty="0">
              <a:solidFill>
                <a:schemeClr val="bg1"/>
              </a:solidFill>
              <a:latin typeface="苹方-简 中黑体"/>
            </a:endParaRPr>
          </a:p>
        </p:txBody>
      </p:sp>
      <p:sp>
        <p:nvSpPr>
          <p:cNvPr id="8" name="文本框 7"/>
          <p:cNvSpPr txBox="1"/>
          <p:nvPr/>
        </p:nvSpPr>
        <p:spPr>
          <a:xfrm>
            <a:off x="4788723" y="3017601"/>
            <a:ext cx="1974273" cy="398780"/>
          </a:xfrm>
          <a:prstGeom prst="rect">
            <a:avLst/>
          </a:prstGeom>
          <a:noFill/>
        </p:spPr>
        <p:txBody>
          <a:bodyPr wrap="square" rtlCol="0">
            <a:spAutoFit/>
          </a:bodyPr>
          <a:lstStyle/>
          <a:p>
            <a:r>
              <a:rPr kumimoji="1" lang="zh-CN" altLang="en-US" sz="2000" dirty="0" smtClean="0">
                <a:solidFill>
                  <a:schemeClr val="bg1"/>
                </a:solidFill>
                <a:ea typeface="苹方-简 中黑体"/>
              </a:rPr>
              <a:t>讲师：芳姐</a:t>
            </a:r>
            <a:endParaRPr kumimoji="1" lang="zh-CN" altLang="en-US" sz="2000" dirty="0">
              <a:solidFill>
                <a:schemeClr val="bg1"/>
              </a:solidFill>
              <a:ea typeface="苹方-简 中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402695" cy="1630045"/>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1.4 uittest </a:t>
            </a:r>
            <a:r>
              <a:rPr lang="zh-CN" altLang="en-US" sz="2000" b="1" dirty="0" smtClean="0">
                <a:latin typeface="微软雅黑" panose="020B0503020204020204" pitchFamily="34" charset="-122"/>
                <a:ea typeface="微软雅黑" panose="020B0503020204020204" pitchFamily="34" charset="-122"/>
              </a:rPr>
              <a:t>批量执行</a:t>
            </a:r>
            <a:endParaRPr lang="zh-CN" altLang="en-US" sz="2000" b="1"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sym typeface="+mn-ea"/>
              </a:rPr>
              <a:t> </a:t>
            </a:r>
            <a:endParaRPr lang="zh-CN" altLang="en-US" sz="2000"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rPr>
              <a:t>  示例：  </a:t>
            </a:r>
            <a:r>
              <a:rPr lang="en-US" altLang="zh-CN" sz="2000" b="1" dirty="0" smtClean="0">
                <a:latin typeface="微软雅黑" panose="020B0503020204020204" pitchFamily="34" charset="-122"/>
                <a:ea typeface="微软雅黑" panose="020B0503020204020204" pitchFamily="34" charset="-122"/>
              </a:rPr>
              <a:t>testfour</a:t>
            </a:r>
            <a:r>
              <a:rPr lang="zh-CN" altLang="en-US" sz="2000" b="1" dirty="0" smtClean="0">
                <a:latin typeface="微软雅黑" panose="020B0503020204020204" pitchFamily="34" charset="-122"/>
                <a:ea typeface="微软雅黑" panose="020B0503020204020204" pitchFamily="34" charset="-122"/>
              </a:rPr>
              <a:t>文件夹</a:t>
            </a:r>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结果分析</a:t>
            </a:r>
            <a:endParaRPr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402695" cy="2245360"/>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1.5 uittest </a:t>
            </a:r>
            <a:r>
              <a:rPr lang="zh-CN" altLang="en-US" sz="2000" b="1" dirty="0" smtClean="0">
                <a:latin typeface="微软雅黑" panose="020B0503020204020204" pitchFamily="34" charset="-122"/>
                <a:ea typeface="微软雅黑" panose="020B0503020204020204" pitchFamily="34" charset="-122"/>
              </a:rPr>
              <a:t>的断言</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sym typeface="+mn-ea"/>
              </a:rPr>
              <a:t> </a:t>
            </a:r>
            <a:endParaRPr lang="zh-CN" altLang="en-US" sz="2000"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rPr>
              <a:t>  </a:t>
            </a:r>
            <a:r>
              <a:rPr sz="2000" dirty="0" smtClean="0">
                <a:latin typeface="微软雅黑" panose="020B0503020204020204" pitchFamily="34" charset="-122"/>
                <a:ea typeface="微软雅黑" panose="020B0503020204020204" pitchFamily="34" charset="-122"/>
              </a:rPr>
              <a:t>用unittest组件测试用例的时候，断言的方法很多，下面介绍几种常用的断言方法：assertEqual、assert</a:t>
            </a:r>
            <a:endParaRPr sz="2000" dirty="0" smtClean="0">
              <a:latin typeface="微软雅黑" panose="020B0503020204020204" pitchFamily="34" charset="-122"/>
              <a:ea typeface="微软雅黑" panose="020B0503020204020204" pitchFamily="34" charset="-122"/>
            </a:endParaRPr>
          </a:p>
          <a:p>
            <a:r>
              <a:rPr lang="en-US" sz="2000" dirty="0" smtClean="0">
                <a:latin typeface="微软雅黑" panose="020B0503020204020204" pitchFamily="34" charset="-122"/>
                <a:ea typeface="微软雅黑" panose="020B0503020204020204" pitchFamily="34" charset="-122"/>
              </a:rPr>
              <a:t>1.5.1 </a:t>
            </a:r>
            <a:r>
              <a:rPr lang="zh-CN" altLang="en-US" sz="2000" dirty="0" smtClean="0">
                <a:latin typeface="微软雅黑" panose="020B0503020204020204" pitchFamily="34" charset="-122"/>
                <a:ea typeface="微软雅黑" panose="020B0503020204020204" pitchFamily="34" charset="-122"/>
              </a:rPr>
              <a:t>示例</a:t>
            </a:r>
            <a:endParaRPr lang="zh-CN" altLang="en-US"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demo6.py</a:t>
            </a:r>
            <a:endParaRPr lang="zh-CN" altLang="en-US"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402695" cy="2245360"/>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1.5 uittest </a:t>
            </a:r>
            <a:r>
              <a:rPr lang="zh-CN" altLang="en-US" sz="2000" b="1" dirty="0" smtClean="0">
                <a:latin typeface="微软雅黑" panose="020B0503020204020204" pitchFamily="34" charset="-122"/>
                <a:ea typeface="微软雅黑" panose="020B0503020204020204" pitchFamily="34" charset="-122"/>
              </a:rPr>
              <a:t>的断言</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sym typeface="+mn-ea"/>
              </a:rPr>
              <a:t> </a:t>
            </a:r>
            <a:endParaRPr lang="zh-CN" altLang="en-US" sz="2000"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rPr>
              <a:t>  </a:t>
            </a:r>
            <a:r>
              <a:rPr sz="2000" dirty="0" smtClean="0">
                <a:latin typeface="微软雅黑" panose="020B0503020204020204" pitchFamily="34" charset="-122"/>
                <a:ea typeface="微软雅黑" panose="020B0503020204020204" pitchFamily="34" charset="-122"/>
              </a:rPr>
              <a:t>用unittest组件测试用例的时候，断言的方法很多，下面介绍几种常用的断言方法：assertEqual、assert</a:t>
            </a:r>
            <a:endParaRPr sz="2000" dirty="0" smtClean="0">
              <a:latin typeface="微软雅黑" panose="020B0503020204020204" pitchFamily="34" charset="-122"/>
              <a:ea typeface="微软雅黑" panose="020B0503020204020204" pitchFamily="34" charset="-122"/>
            </a:endParaRPr>
          </a:p>
          <a:p>
            <a:r>
              <a:rPr lang="en-US" sz="2000" dirty="0" smtClean="0">
                <a:latin typeface="微软雅黑" panose="020B0503020204020204" pitchFamily="34" charset="-122"/>
                <a:ea typeface="微软雅黑" panose="020B0503020204020204" pitchFamily="34" charset="-122"/>
              </a:rPr>
              <a:t>1.5.1 </a:t>
            </a:r>
            <a:r>
              <a:rPr lang="zh-CN" altLang="en-US" sz="2000" dirty="0" smtClean="0">
                <a:latin typeface="微软雅黑" panose="020B0503020204020204" pitchFamily="34" charset="-122"/>
                <a:ea typeface="微软雅黑" panose="020B0503020204020204" pitchFamily="34" charset="-122"/>
              </a:rPr>
              <a:t>示例</a:t>
            </a:r>
            <a:endParaRPr lang="zh-CN" altLang="en-US"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demo6.py</a:t>
            </a:r>
            <a:endParaRPr lang="zh-CN" altLang="en-US"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402695" cy="5631180"/>
          </a:xfrm>
          <a:prstGeom prst="rect">
            <a:avLst/>
          </a:prstGeom>
          <a:noFill/>
        </p:spPr>
        <p:txBody>
          <a:bodyPr wrap="square" rtlCol="0">
            <a:spAutoFit/>
          </a:bodyPr>
          <a:p>
            <a:r>
              <a:rPr lang="en-US" altLang="zh-CN" sz="2000" dirty="0" smtClean="0">
                <a:latin typeface="微软雅黑" panose="020B0503020204020204" pitchFamily="34" charset="-122"/>
                <a:ea typeface="微软雅黑" panose="020B0503020204020204" pitchFamily="34" charset="-122"/>
                <a:sym typeface="+mn-ea"/>
              </a:rPr>
              <a:t>1.5.2 </a:t>
            </a:r>
            <a:r>
              <a:rPr sz="2000" dirty="0" smtClean="0">
                <a:latin typeface="微软雅黑" panose="020B0503020204020204" pitchFamily="34" charset="-122"/>
                <a:ea typeface="微软雅黑" panose="020B0503020204020204" pitchFamily="34" charset="-122"/>
              </a:rPr>
              <a:t>unittest常用的断言方法</a:t>
            </a:r>
            <a:endParaRPr sz="2000" dirty="0" smtClean="0">
              <a:latin typeface="微软雅黑" panose="020B0503020204020204" pitchFamily="34" charset="-122"/>
              <a:ea typeface="微软雅黑" panose="020B0503020204020204" pitchFamily="34" charset="-122"/>
            </a:endParaRPr>
          </a:p>
          <a:p>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1）.assertEqual(self, first, second,msg=None)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--判断两个参数相等：first == second</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2）.assertNotEqual(self, first, second,msg=None)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--判断两个参数不相等：first ！= second</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3）.assertIn(self, member, container,msg=None)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--判断是字符串是否包含：member in container</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4）.assertNotIn(self, member,container, 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--判断是字符串是否不包含：member not in container</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5）.assertTrue(self, expr, 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--判断是否为真：expr is True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6）.assertFalse(self, expr, 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--判断是否为假：expr is False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7）.assertIsNone(self, obj, 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--判断是否为None：objis 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8）.assertIsNotNone(self, obj,msg=None)</a:t>
            </a:r>
            <a:endParaRPr sz="2000" dirty="0" smtClean="0">
              <a:latin typeface="微软雅黑" panose="020B0503020204020204" pitchFamily="34" charset="-122"/>
              <a:ea typeface="微软雅黑" panose="020B0503020204020204" pitchFamily="34" charset="-122"/>
            </a:endParaRPr>
          </a:p>
          <a:p>
            <a:r>
              <a:rPr sz="2000" dirty="0" smtClean="0">
                <a:latin typeface="微软雅黑" panose="020B0503020204020204" pitchFamily="34" charset="-122"/>
                <a:ea typeface="微软雅黑" panose="020B0503020204020204" pitchFamily="34" charset="-122"/>
              </a:rPr>
              <a:t>--判断是否不为None：obj is not None</a:t>
            </a:r>
            <a:endParaRPr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536575" y="909955"/>
            <a:ext cx="11026140" cy="4399915"/>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rPr>
              <a:t>1.6 unittest</a:t>
            </a:r>
            <a:r>
              <a:rPr lang="zh-CN" altLang="en-US" sz="2000" dirty="0" smtClean="0">
                <a:latin typeface="微软雅黑" panose="020B0503020204020204" pitchFamily="34" charset="-122"/>
                <a:ea typeface="微软雅黑" panose="020B0503020204020204" pitchFamily="34" charset="-122"/>
              </a:rPr>
              <a:t>的装饰器</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@classmethod)</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en-US" altLang="zh-CN" sz="2000" dirty="0" smtClean="0">
                <a:latin typeface="微软雅黑" panose="020B0503020204020204" pitchFamily="34" charset="-122"/>
                <a:ea typeface="微软雅黑" panose="020B0503020204020204" pitchFamily="34" charset="-122"/>
              </a:rPr>
              <a:t>1.6.1  </a:t>
            </a:r>
            <a:r>
              <a:rPr lang="zh-CN" altLang="en-US" sz="2000" dirty="0" smtClean="0">
                <a:latin typeface="微软雅黑" panose="020B0503020204020204" pitchFamily="34" charset="-122"/>
                <a:ea typeface="微软雅黑" panose="020B0503020204020204" pitchFamily="34" charset="-122"/>
              </a:rPr>
              <a:t>用</a:t>
            </a:r>
            <a:r>
              <a:rPr lang="en-US" altLang="zh-CN" sz="2000" dirty="0" smtClean="0">
                <a:latin typeface="微软雅黑" panose="020B0503020204020204" pitchFamily="34" charset="-122"/>
                <a:ea typeface="微软雅黑" panose="020B0503020204020204" pitchFamily="34" charset="-122"/>
              </a:rPr>
              <a:t>setUp</a:t>
            </a:r>
            <a:r>
              <a:rPr lang="zh-CN" altLang="en-US" sz="2000" dirty="0" smtClean="0">
                <a:latin typeface="微软雅黑" panose="020B0503020204020204" pitchFamily="34" charset="-122"/>
                <a:ea typeface="微软雅黑" panose="020B0503020204020204" pitchFamily="34" charset="-122"/>
              </a:rPr>
              <a:t>与</a:t>
            </a:r>
            <a:r>
              <a:rPr lang="en-US" altLang="zh-CN" sz="2000" dirty="0" smtClean="0">
                <a:latin typeface="微软雅黑" panose="020B0503020204020204" pitchFamily="34" charset="-122"/>
                <a:ea typeface="微软雅黑" panose="020B0503020204020204" pitchFamily="34" charset="-122"/>
              </a:rPr>
              <a:t>setUpclass</a:t>
            </a:r>
            <a:r>
              <a:rPr lang="zh-CN" altLang="en-US" sz="2000" dirty="0" smtClean="0">
                <a:latin typeface="微软雅黑" panose="020B0503020204020204" pitchFamily="34" charset="-122"/>
                <a:ea typeface="微软雅黑" panose="020B0503020204020204" pitchFamily="34" charset="-122"/>
              </a:rPr>
              <a:t>区别</a:t>
            </a:r>
            <a:endParaRPr lang="zh-CN" altLang="en-US" sz="2000" dirty="0" smtClean="0">
              <a:latin typeface="微软雅黑" panose="020B0503020204020204" pitchFamily="34" charset="-122"/>
              <a:ea typeface="微软雅黑" panose="020B0503020204020204" pitchFamily="34" charset="-122"/>
            </a:endParaRPr>
          </a:p>
          <a:p>
            <a:pPr marL="0" indent="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setUp()</a:t>
            </a:r>
            <a:r>
              <a:rPr lang="zh-CN" altLang="en-US" sz="2000" dirty="0" smtClean="0">
                <a:latin typeface="微软雅黑" panose="020B0503020204020204" pitchFamily="34" charset="-122"/>
                <a:ea typeface="微软雅黑" panose="020B0503020204020204" pitchFamily="34" charset="-122"/>
              </a:rPr>
              <a:t>：每个测试</a:t>
            </a:r>
            <a:r>
              <a:rPr lang="en-US" altLang="zh-CN" sz="2000" dirty="0" smtClean="0">
                <a:latin typeface="微软雅黑" panose="020B0503020204020204" pitchFamily="34" charset="-122"/>
                <a:ea typeface="微软雅黑" panose="020B0503020204020204" pitchFamily="34" charset="-122"/>
              </a:rPr>
              <a:t>case</a:t>
            </a:r>
            <a:r>
              <a:rPr lang="zh-CN" altLang="en-US" sz="2000" dirty="0" smtClean="0">
                <a:latin typeface="微软雅黑" panose="020B0503020204020204" pitchFamily="34" charset="-122"/>
                <a:ea typeface="微软雅黑" panose="020B0503020204020204" pitchFamily="34" charset="-122"/>
              </a:rPr>
              <a:t>运行前执行</a:t>
            </a:r>
            <a:endParaRPr lang="zh-CN" altLang="en-US" sz="2000" dirty="0" smtClean="0">
              <a:latin typeface="微软雅黑" panose="020B0503020204020204" pitchFamily="34" charset="-122"/>
              <a:ea typeface="微软雅黑" panose="020B0503020204020204" pitchFamily="34" charset="-122"/>
            </a:endParaRPr>
          </a:p>
          <a:p>
            <a:pPr marL="0" indent="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teardown()</a:t>
            </a:r>
            <a:r>
              <a:rPr lang="zh-CN" altLang="en-US" sz="2000" dirty="0" smtClean="0">
                <a:latin typeface="微软雅黑" panose="020B0503020204020204" pitchFamily="34" charset="-122"/>
                <a:ea typeface="微软雅黑" panose="020B0503020204020204" pitchFamily="34" charset="-122"/>
              </a:rPr>
              <a:t>：每个测试</a:t>
            </a:r>
            <a:r>
              <a:rPr lang="en-US" altLang="zh-CN" sz="2000" dirty="0" smtClean="0">
                <a:latin typeface="微软雅黑" panose="020B0503020204020204" pitchFamily="34" charset="-122"/>
                <a:ea typeface="微软雅黑" panose="020B0503020204020204" pitchFamily="34" charset="-122"/>
              </a:rPr>
              <a:t>case</a:t>
            </a:r>
            <a:r>
              <a:rPr lang="zh-CN" altLang="en-US" sz="2000" dirty="0" smtClean="0">
                <a:latin typeface="微软雅黑" panose="020B0503020204020204" pitchFamily="34" charset="-122"/>
                <a:ea typeface="微软雅黑" panose="020B0503020204020204" pitchFamily="34" charset="-122"/>
              </a:rPr>
              <a:t>运行完后执行</a:t>
            </a:r>
            <a:endParaRPr lang="zh-CN" altLang="en-US" sz="2000" dirty="0" smtClean="0">
              <a:latin typeface="微软雅黑" panose="020B0503020204020204" pitchFamily="34" charset="-122"/>
              <a:ea typeface="微软雅黑" panose="020B0503020204020204" pitchFamily="34" charset="-122"/>
            </a:endParaRPr>
          </a:p>
          <a:p>
            <a:pPr marL="0" indent="0">
              <a:buFont typeface="Wingdings" panose="05000000000000000000" charset="0"/>
              <a:buChar char="Ø"/>
            </a:pPr>
            <a:r>
              <a:rPr lang="en-US" altLang="zh-CN" sz="2000" dirty="0" smtClean="0">
                <a:latin typeface="微软雅黑" panose="020B0503020204020204" pitchFamily="34" charset="-122"/>
                <a:ea typeface="微软雅黑" panose="020B0503020204020204" pitchFamily="34" charset="-122"/>
              </a:rPr>
              <a:t> setUpClass():</a:t>
            </a:r>
            <a:r>
              <a:rPr lang="zh-CN" altLang="en-US" sz="2000" dirty="0" smtClean="0">
                <a:latin typeface="微软雅黑" panose="020B0503020204020204" pitchFamily="34" charset="-122"/>
                <a:ea typeface="微软雅黑" panose="020B0503020204020204" pitchFamily="34" charset="-122"/>
              </a:rPr>
              <a:t>必须使用</a:t>
            </a:r>
            <a:r>
              <a:rPr lang="en-US" altLang="zh-CN" sz="2000" dirty="0" smtClean="0">
                <a:latin typeface="微软雅黑" panose="020B0503020204020204" pitchFamily="34" charset="-122"/>
                <a:ea typeface="微软雅黑" panose="020B0503020204020204" pitchFamily="34" charset="-122"/>
              </a:rPr>
              <a:t>@classmethod</a:t>
            </a:r>
            <a:r>
              <a:rPr lang="zh-CN" altLang="en-US" sz="2000" dirty="0" smtClean="0">
                <a:latin typeface="微软雅黑" panose="020B0503020204020204" pitchFamily="34" charset="-122"/>
                <a:ea typeface="微软雅黑" panose="020B0503020204020204" pitchFamily="34" charset="-122"/>
              </a:rPr>
              <a:t>装饰器，所有</a:t>
            </a:r>
            <a:r>
              <a:rPr lang="en-US" altLang="zh-CN" sz="2000" dirty="0" smtClean="0">
                <a:latin typeface="微软雅黑" panose="020B0503020204020204" pitchFamily="34" charset="-122"/>
                <a:ea typeface="微软雅黑" panose="020B0503020204020204" pitchFamily="34" charset="-122"/>
              </a:rPr>
              <a:t>case</a:t>
            </a:r>
            <a:r>
              <a:rPr lang="zh-CN" altLang="en-US" sz="2000" dirty="0" smtClean="0">
                <a:latin typeface="微软雅黑" panose="020B0503020204020204" pitchFamily="34" charset="-122"/>
                <a:ea typeface="微软雅黑" panose="020B0503020204020204" pitchFamily="34" charset="-122"/>
              </a:rPr>
              <a:t>运行前只运行一次</a:t>
            </a:r>
            <a:endParaRPr lang="zh-CN" altLang="en-US" sz="2000" dirty="0" smtClean="0">
              <a:latin typeface="微软雅黑" panose="020B0503020204020204" pitchFamily="34" charset="-122"/>
              <a:ea typeface="微软雅黑" panose="020B0503020204020204" pitchFamily="34" charset="-122"/>
            </a:endParaRPr>
          </a:p>
          <a:p>
            <a:pPr marL="0" indent="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sym typeface="+mn-ea"/>
              </a:rPr>
              <a:t>teardownClass()</a:t>
            </a:r>
            <a:r>
              <a:rPr lang="zh-CN" altLang="en-US" sz="2000" dirty="0" smtClean="0">
                <a:latin typeface="微软雅黑" panose="020B0503020204020204" pitchFamily="34" charset="-122"/>
                <a:ea typeface="微软雅黑" panose="020B0503020204020204" pitchFamily="34" charset="-122"/>
                <a:sym typeface="+mn-ea"/>
              </a:rPr>
              <a:t>：必须使用</a:t>
            </a:r>
            <a:r>
              <a:rPr lang="en-US" altLang="zh-CN" sz="2000" dirty="0" smtClean="0">
                <a:latin typeface="微软雅黑" panose="020B0503020204020204" pitchFamily="34" charset="-122"/>
                <a:ea typeface="微软雅黑" panose="020B0503020204020204" pitchFamily="34" charset="-122"/>
                <a:sym typeface="+mn-ea"/>
              </a:rPr>
              <a:t>@classmethod</a:t>
            </a:r>
            <a:r>
              <a:rPr lang="zh-CN" altLang="en-US" sz="2000" dirty="0" smtClean="0">
                <a:latin typeface="微软雅黑" panose="020B0503020204020204" pitchFamily="34" charset="-122"/>
                <a:ea typeface="微软雅黑" panose="020B0503020204020204" pitchFamily="34" charset="-122"/>
                <a:sym typeface="+mn-ea"/>
              </a:rPr>
              <a:t>装饰器，所有</a:t>
            </a:r>
            <a:r>
              <a:rPr lang="en-US" altLang="zh-CN" sz="2000" dirty="0" smtClean="0">
                <a:latin typeface="微软雅黑" panose="020B0503020204020204" pitchFamily="34" charset="-122"/>
                <a:ea typeface="微软雅黑" panose="020B0503020204020204" pitchFamily="34" charset="-122"/>
                <a:sym typeface="+mn-ea"/>
              </a:rPr>
              <a:t>case</a:t>
            </a:r>
            <a:r>
              <a:rPr lang="zh-CN" altLang="en-US" sz="2000" dirty="0" smtClean="0">
                <a:latin typeface="微软雅黑" panose="020B0503020204020204" pitchFamily="34" charset="-122"/>
                <a:ea typeface="微软雅黑" panose="020B0503020204020204" pitchFamily="34" charset="-122"/>
                <a:sym typeface="+mn-ea"/>
              </a:rPr>
              <a:t>运行完后只运行一次</a:t>
            </a: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en-US" altLang="zh-CN" sz="2000" dirty="0" smtClean="0">
                <a:latin typeface="微软雅黑" panose="020B0503020204020204" pitchFamily="34" charset="-122"/>
                <a:ea typeface="微软雅黑" panose="020B0503020204020204" pitchFamily="34" charset="-122"/>
                <a:sym typeface="+mn-ea"/>
              </a:rPr>
              <a:t>1.6.2  @</a:t>
            </a:r>
            <a:r>
              <a:rPr lang="zh-CN" altLang="en-US" sz="2000" dirty="0" smtClean="0">
                <a:latin typeface="微软雅黑" panose="020B0503020204020204" pitchFamily="34" charset="-122"/>
                <a:ea typeface="微软雅黑" panose="020B0503020204020204" pitchFamily="34" charset="-122"/>
                <a:sym typeface="+mn-ea"/>
              </a:rPr>
              <a:t>是修饰符，</a:t>
            </a:r>
            <a:r>
              <a:rPr lang="en-US" altLang="zh-CN" sz="2000" dirty="0" smtClean="0">
                <a:latin typeface="微软雅黑" panose="020B0503020204020204" pitchFamily="34" charset="-122"/>
                <a:ea typeface="微软雅黑" panose="020B0503020204020204" pitchFamily="34" charset="-122"/>
                <a:sym typeface="+mn-ea"/>
              </a:rPr>
              <a:t>classmethod</a:t>
            </a:r>
            <a:r>
              <a:rPr lang="zh-CN" altLang="en-US" sz="2000" dirty="0" smtClean="0">
                <a:latin typeface="微软雅黑" panose="020B0503020204020204" pitchFamily="34" charset="-122"/>
                <a:ea typeface="微软雅黑" panose="020B0503020204020204" pitchFamily="34" charset="-122"/>
                <a:sym typeface="+mn-ea"/>
              </a:rPr>
              <a:t>是</a:t>
            </a:r>
            <a:r>
              <a:rPr lang="en-US" altLang="zh-CN" sz="2000" dirty="0" smtClean="0">
                <a:latin typeface="微软雅黑" panose="020B0503020204020204" pitchFamily="34" charset="-122"/>
                <a:ea typeface="微软雅黑" panose="020B0503020204020204" pitchFamily="34" charset="-122"/>
                <a:sym typeface="+mn-ea"/>
              </a:rPr>
              <a:t>Python</a:t>
            </a:r>
            <a:r>
              <a:rPr lang="zh-CN" altLang="en-US" sz="2000" dirty="0" smtClean="0">
                <a:latin typeface="微软雅黑" panose="020B0503020204020204" pitchFamily="34" charset="-122"/>
                <a:ea typeface="微软雅黑" panose="020B0503020204020204" pitchFamily="34" charset="-122"/>
                <a:sym typeface="+mn-ea"/>
              </a:rPr>
              <a:t>里的类方法</a:t>
            </a: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en-US" altLang="zh-CN" sz="2000" dirty="0" smtClean="0">
                <a:latin typeface="微软雅黑" panose="020B0503020204020204" pitchFamily="34" charset="-122"/>
                <a:ea typeface="微软雅黑" panose="020B0503020204020204" pitchFamily="34" charset="-122"/>
                <a:sym typeface="+mn-ea"/>
              </a:rPr>
              <a:t>1.6.3 </a:t>
            </a:r>
            <a:r>
              <a:rPr lang="zh-CN" altLang="en-US" sz="2000" dirty="0" smtClean="0">
                <a:latin typeface="微软雅黑" panose="020B0503020204020204" pitchFamily="34" charset="-122"/>
                <a:ea typeface="微软雅黑" panose="020B0503020204020204" pitchFamily="34" charset="-122"/>
                <a:sym typeface="+mn-ea"/>
              </a:rPr>
              <a:t>执行示例</a:t>
            </a: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2000" dirty="0" smtClean="0">
                <a:latin typeface="微软雅黑" panose="020B0503020204020204" pitchFamily="34" charset="-122"/>
                <a:ea typeface="微软雅黑" panose="020B0503020204020204" pitchFamily="34" charset="-122"/>
                <a:sym typeface="+mn-ea"/>
              </a:rPr>
              <a:t>   </a:t>
            </a:r>
            <a:endParaRPr lang="zh-CN" altLang="en-US" sz="20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433820"/>
          </a:xfrm>
          <a:prstGeom prst="rect">
            <a:avLst/>
          </a:prstGeom>
        </p:spPr>
      </p:pic>
      <p:sp>
        <p:nvSpPr>
          <p:cNvPr id="5" name="文本框 9"/>
          <p:cNvSpPr txBox="1"/>
          <p:nvPr/>
        </p:nvSpPr>
        <p:spPr>
          <a:xfrm>
            <a:off x="304800" y="919480"/>
            <a:ext cx="11336020" cy="5692775"/>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1.7  unittest </a:t>
            </a:r>
            <a:r>
              <a:rPr lang="zh-CN" altLang="en-US" sz="2000" b="1" dirty="0" smtClean="0">
                <a:latin typeface="微软雅黑" panose="020B0503020204020204" pitchFamily="34" charset="-122"/>
                <a:ea typeface="微软雅黑" panose="020B0503020204020204" pitchFamily="34" charset="-122"/>
              </a:rPr>
              <a:t>的</a:t>
            </a:r>
            <a:r>
              <a:rPr lang="en-US" altLang="zh-CN" sz="2000" b="1" dirty="0" smtClean="0">
                <a:latin typeface="微软雅黑" panose="020B0503020204020204" pitchFamily="34" charset="-122"/>
                <a:ea typeface="微软雅黑" panose="020B0503020204020204" pitchFamily="34" charset="-122"/>
              </a:rPr>
              <a:t>skip</a:t>
            </a:r>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当测试用例比较多的时候，有些模块有改动时候，会影响部分用例的执行，这个时候希望暂时跳过这些用例，或者前面某个功能运行失败了，后面的几个用例是依赖于这个功能的用例，如果第一步就失败了，后面的用例也就没有必要去执行了，直接跳过就行，节省用例执行时间</a:t>
            </a:r>
            <a:r>
              <a:rPr lang="zh-CN" altLang="en-US" sz="1800" b="1" dirty="0" smtClean="0">
                <a:latin typeface="微软雅黑" panose="020B0503020204020204" pitchFamily="34" charset="-122"/>
                <a:ea typeface="微软雅黑" panose="020B0503020204020204" pitchFamily="34" charset="-122"/>
              </a:rPr>
              <a:t>。</a:t>
            </a:r>
            <a:endParaRPr lang="zh-CN" altLang="en-US" sz="1800" b="1" dirty="0" smtClean="0">
              <a:latin typeface="微软雅黑" panose="020B0503020204020204" pitchFamily="34" charset="-122"/>
              <a:ea typeface="微软雅黑" panose="020B0503020204020204" pitchFamily="34" charset="-122"/>
            </a:endParaRPr>
          </a:p>
          <a:p>
            <a:endParaRPr lang="zh-CN" altLang="en-US" sz="1800" b="1" dirty="0" smtClean="0">
              <a:latin typeface="微软雅黑" panose="020B0503020204020204" pitchFamily="34" charset="-122"/>
              <a:ea typeface="微软雅黑" panose="020B0503020204020204" pitchFamily="34" charset="-122"/>
            </a:endParaRPr>
          </a:p>
          <a:p>
            <a:r>
              <a:rPr lang="zh-CN" altLang="en-US" sz="1800" b="1" dirty="0" smtClean="0">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1.7.1 </a:t>
            </a:r>
            <a:r>
              <a:rPr lang="zh-CN" altLang="en-US" sz="1800" b="1" dirty="0" smtClean="0">
                <a:latin typeface="微软雅黑" panose="020B0503020204020204" pitchFamily="34" charset="-122"/>
                <a:ea typeface="微软雅黑" panose="020B0503020204020204" pitchFamily="34" charset="-122"/>
              </a:rPr>
              <a:t>装饰器</a:t>
            </a:r>
            <a:endParaRPr lang="zh-CN" altLang="en-US" sz="1800" b="1"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a:t>
            </a:r>
            <a:endParaRPr lang="zh-CN" altLang="en-US"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skip</a:t>
            </a:r>
            <a:r>
              <a:rPr lang="zh-CN" altLang="en-US" sz="1800" dirty="0" smtClean="0">
                <a:latin typeface="微软雅黑" panose="020B0503020204020204" pitchFamily="34" charset="-122"/>
                <a:ea typeface="微软雅黑" panose="020B0503020204020204" pitchFamily="34" charset="-122"/>
              </a:rPr>
              <a:t>装饰器一共有四个：</a:t>
            </a:r>
            <a:endParaRPr lang="zh-CN" altLang="en-US" sz="1800"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sz="1800" b="1" dirty="0" smtClean="0">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@unittest.skip(reason)    #</a:t>
            </a:r>
            <a:r>
              <a:rPr lang="zh-CN" altLang="en-US" sz="1800" b="1" dirty="0" smtClean="0">
                <a:latin typeface="微软雅黑" panose="020B0503020204020204" pitchFamily="34" charset="-122"/>
                <a:ea typeface="微软雅黑" panose="020B0503020204020204" pitchFamily="34" charset="-122"/>
              </a:rPr>
              <a:t>无条件跳过用例，</a:t>
            </a:r>
            <a:r>
              <a:rPr lang="en-US" altLang="zh-CN" sz="1800" b="1" dirty="0" smtClean="0">
                <a:latin typeface="微软雅黑" panose="020B0503020204020204" pitchFamily="34" charset="-122"/>
                <a:ea typeface="微软雅黑" panose="020B0503020204020204" pitchFamily="34" charset="-122"/>
              </a:rPr>
              <a:t>reason</a:t>
            </a:r>
            <a:r>
              <a:rPr lang="zh-CN" altLang="en-US" sz="1800" b="1" dirty="0" smtClean="0">
                <a:latin typeface="微软雅黑" panose="020B0503020204020204" pitchFamily="34" charset="-122"/>
                <a:ea typeface="微软雅黑" panose="020B0503020204020204" pitchFamily="34" charset="-122"/>
              </a:rPr>
              <a:t>是说明原因</a:t>
            </a: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en-US" altLang="zh-CN" sz="1800" b="1" dirty="0" smtClean="0">
                <a:latin typeface="微软雅黑" panose="020B0503020204020204" pitchFamily="34" charset="-122"/>
                <a:ea typeface="微软雅黑" panose="020B0503020204020204" pitchFamily="34" charset="-122"/>
              </a:rPr>
              <a:t>@unittest.skipIf</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condition</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reason</a:t>
            </a:r>
            <a:r>
              <a:rPr lang="zh-CN" altLang="en-US" sz="1800" b="1" dirty="0" smtClean="0">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 condition</a:t>
            </a:r>
            <a:r>
              <a:rPr lang="zh-CN" altLang="en-US" sz="1800" b="1" dirty="0" smtClean="0">
                <a:latin typeface="微软雅黑" panose="020B0503020204020204" pitchFamily="34" charset="-122"/>
                <a:ea typeface="微软雅黑" panose="020B0503020204020204" pitchFamily="34" charset="-122"/>
              </a:rPr>
              <a:t>为</a:t>
            </a:r>
            <a:r>
              <a:rPr lang="en-US" altLang="zh-CN" sz="1800" b="1" dirty="0" smtClean="0">
                <a:latin typeface="微软雅黑" panose="020B0503020204020204" pitchFamily="34" charset="-122"/>
                <a:ea typeface="微软雅黑" panose="020B0503020204020204" pitchFamily="34" charset="-122"/>
              </a:rPr>
              <a:t>true</a:t>
            </a:r>
            <a:r>
              <a:rPr lang="zh-CN" altLang="en-US" sz="1800" b="1" dirty="0" smtClean="0">
                <a:latin typeface="微软雅黑" panose="020B0503020204020204" pitchFamily="34" charset="-122"/>
                <a:ea typeface="微软雅黑" panose="020B0503020204020204" pitchFamily="34" charset="-122"/>
              </a:rPr>
              <a:t>的时候跳过</a:t>
            </a: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en-US" altLang="zh-CN" sz="1800" b="1" dirty="0" smtClean="0">
                <a:latin typeface="微软雅黑" panose="020B0503020204020204" pitchFamily="34" charset="-122"/>
                <a:ea typeface="微软雅黑" panose="020B0503020204020204" pitchFamily="34" charset="-122"/>
              </a:rPr>
              <a:t>@unittest.skipUnless</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condition</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reason</a:t>
            </a:r>
            <a:r>
              <a:rPr lang="zh-CN" altLang="en-US" sz="1800" b="1" dirty="0" smtClean="0">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#condition</a:t>
            </a:r>
            <a:r>
              <a:rPr lang="zh-CN" altLang="en-US" sz="1800" b="1" dirty="0" smtClean="0">
                <a:latin typeface="微软雅黑" panose="020B0503020204020204" pitchFamily="34" charset="-122"/>
                <a:ea typeface="微软雅黑" panose="020B0503020204020204" pitchFamily="34" charset="-122"/>
              </a:rPr>
              <a:t>为</a:t>
            </a:r>
            <a:r>
              <a:rPr lang="en-US" altLang="zh-CN" sz="1800" b="1" dirty="0" smtClean="0">
                <a:latin typeface="微软雅黑" panose="020B0503020204020204" pitchFamily="34" charset="-122"/>
                <a:ea typeface="微软雅黑" panose="020B0503020204020204" pitchFamily="34" charset="-122"/>
              </a:rPr>
              <a:t>False</a:t>
            </a:r>
            <a:r>
              <a:rPr lang="zh-CN" altLang="en-US" sz="1800" b="1" dirty="0" smtClean="0">
                <a:latin typeface="微软雅黑" panose="020B0503020204020204" pitchFamily="34" charset="-122"/>
                <a:ea typeface="微软雅黑" panose="020B0503020204020204" pitchFamily="34" charset="-122"/>
              </a:rPr>
              <a:t>的时候跳过</a:t>
            </a: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en-US" altLang="zh-CN" sz="1800" b="1" dirty="0" smtClean="0">
                <a:latin typeface="微软雅黑" panose="020B0503020204020204" pitchFamily="34" charset="-122"/>
                <a:ea typeface="微软雅黑" panose="020B0503020204020204" pitchFamily="34" charset="-122"/>
              </a:rPr>
              <a:t>@unittest.expectedFailure        #</a:t>
            </a:r>
            <a:r>
              <a:rPr lang="zh-CN" altLang="en-US" sz="1800" b="1" dirty="0" smtClean="0">
                <a:latin typeface="微软雅黑" panose="020B0503020204020204" pitchFamily="34" charset="-122"/>
                <a:ea typeface="微软雅黑" panose="020B0503020204020204" pitchFamily="34" charset="-122"/>
              </a:rPr>
              <a:t>断言的时候跳过</a:t>
            </a:r>
            <a:endParaRPr lang="zh-CN" altLang="en-US" sz="18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endParaRPr lang="zh-CN" altLang="en-US" sz="1800" b="1" dirty="0" smtClean="0">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en-US" altLang="zh-CN" sz="1800" b="1" dirty="0" smtClean="0">
                <a:latin typeface="微软雅黑" panose="020B0503020204020204" pitchFamily="34" charset="-122"/>
                <a:ea typeface="微软雅黑" panose="020B0503020204020204" pitchFamily="34" charset="-122"/>
              </a:rPr>
              <a:t>1.7.2 </a:t>
            </a:r>
            <a:r>
              <a:rPr lang="zh-CN" altLang="en-US" sz="1800" b="1" dirty="0" smtClean="0">
                <a:latin typeface="微软雅黑" panose="020B0503020204020204" pitchFamily="34" charset="-122"/>
                <a:ea typeface="微软雅黑" panose="020B0503020204020204" pitchFamily="34" charset="-122"/>
              </a:rPr>
              <a:t>执行案例 </a:t>
            </a:r>
            <a:r>
              <a:rPr lang="en-US" altLang="zh-CN" sz="1800" b="1" dirty="0" smtClean="0">
                <a:latin typeface="微软雅黑" panose="020B0503020204020204" pitchFamily="34" charset="-122"/>
                <a:ea typeface="微软雅黑" panose="020B0503020204020204" pitchFamily="34" charset="-122"/>
              </a:rPr>
              <a:t>demo3.py</a:t>
            </a:r>
            <a:endParaRPr lang="zh-CN" altLang="en-US" sz="1800" b="1" dirty="0" smtClean="0">
              <a:latin typeface="微软雅黑" panose="020B0503020204020204" pitchFamily="34" charset="-122"/>
              <a:ea typeface="微软雅黑" panose="020B0503020204020204" pitchFamily="34" charset="-122"/>
            </a:endParaRPr>
          </a:p>
          <a:p>
            <a:pPr marL="0" indent="0">
              <a:buFont typeface="Wingdings" panose="05000000000000000000" charset="0"/>
              <a:buNone/>
            </a:pPr>
            <a:endParaRPr lang="zh-CN" altLang="en-US" sz="1800" b="1" dirty="0" smtClean="0">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en-US" altLang="zh-CN" sz="1800" b="1" dirty="0" smtClean="0">
                <a:latin typeface="微软雅黑" panose="020B0503020204020204" pitchFamily="34" charset="-122"/>
                <a:ea typeface="微软雅黑" panose="020B0503020204020204" pitchFamily="34" charset="-122"/>
              </a:rPr>
              <a:t>1.7.3  </a:t>
            </a:r>
            <a:r>
              <a:rPr lang="zh-CN" altLang="en-US" sz="1800" b="1" dirty="0" smtClean="0">
                <a:latin typeface="微软雅黑" panose="020B0503020204020204" pitchFamily="34" charset="-122"/>
                <a:ea typeface="微软雅黑" panose="020B0503020204020204" pitchFamily="34" charset="-122"/>
              </a:rPr>
              <a:t>跳过整个测试类</a:t>
            </a:r>
            <a:endParaRPr lang="en-US" altLang="zh-CN" sz="1800" b="1" dirty="0" smtClean="0">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en-US" altLang="zh-CN" sz="1800" b="1" dirty="0" smtClean="0">
                <a:latin typeface="微软雅黑" panose="020B0503020204020204" pitchFamily="34" charset="-122"/>
                <a:ea typeface="微软雅黑" panose="020B0503020204020204" pitchFamily="34" charset="-122"/>
              </a:rPr>
              <a:t>    </a:t>
            </a:r>
            <a:endParaRPr lang="en-US" altLang="zh-CN" sz="1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p:nvPicPr>
        <p:blipFill>
          <a:blip r:embed="rId2"/>
          <a:stretch>
            <a:fillRect/>
          </a:stretch>
        </p:blipFill>
        <p:spPr>
          <a:xfrm>
            <a:off x="2929255" y="71755"/>
            <a:ext cx="6333490" cy="67144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315700" cy="5631180"/>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rPr>
              <a:t>1.8 </a:t>
            </a:r>
            <a:r>
              <a:rPr lang="zh-CN" sz="2000" dirty="0" smtClean="0">
                <a:latin typeface="微软雅黑" panose="020B0503020204020204" pitchFamily="34" charset="-122"/>
                <a:ea typeface="微软雅黑" panose="020B0503020204020204" pitchFamily="34" charset="-122"/>
              </a:rPr>
              <a:t>捕获异常</a:t>
            </a:r>
            <a:endParaRPr lang="zh-CN" sz="2000"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en-US" altLang="zh-CN" sz="2000" b="1" dirty="0" smtClean="0">
                <a:latin typeface="微软雅黑" panose="020B0503020204020204" pitchFamily="34" charset="-122"/>
                <a:ea typeface="微软雅黑" panose="020B0503020204020204" pitchFamily="34" charset="-122"/>
                <a:sym typeface="+mn-ea"/>
              </a:rPr>
              <a:t>1.8.1  </a:t>
            </a:r>
            <a:r>
              <a:rPr lang="zh-CN" altLang="en-US" sz="2000" b="1" dirty="0" smtClean="0">
                <a:latin typeface="微软雅黑" panose="020B0503020204020204" pitchFamily="34" charset="-122"/>
                <a:ea typeface="微软雅黑" panose="020B0503020204020204" pitchFamily="34" charset="-122"/>
                <a:sym typeface="+mn-ea"/>
              </a:rPr>
              <a:t>发生异常</a:t>
            </a:r>
            <a:endParaRPr lang="zh-CN" altLang="en-US"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en-US" altLang="zh-CN" sz="2000" b="1" dirty="0" smtClean="0">
                <a:latin typeface="微软雅黑" panose="020B0503020204020204" pitchFamily="34" charset="-122"/>
                <a:ea typeface="微软雅黑" panose="020B0503020204020204" pitchFamily="34" charset="-122"/>
                <a:sym typeface="+mn-ea"/>
              </a:rPr>
              <a:t>1.8.2 </a:t>
            </a:r>
            <a:r>
              <a:rPr lang="zh-CN" altLang="en-US" sz="2000" b="1" dirty="0" smtClean="0">
                <a:latin typeface="微软雅黑" panose="020B0503020204020204" pitchFamily="34" charset="-122"/>
                <a:ea typeface="微软雅黑" panose="020B0503020204020204" pitchFamily="34" charset="-122"/>
                <a:sym typeface="+mn-ea"/>
              </a:rPr>
              <a:t>捕获异常</a:t>
            </a:r>
            <a:endParaRPr lang="zh-CN" altLang="en-US"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a:t>
            </a:r>
            <a:r>
              <a:rPr lang="en-US" altLang="zh-CN" sz="2000" b="1" dirty="0" smtClean="0">
                <a:latin typeface="微软雅黑" panose="020B0503020204020204" pitchFamily="34" charset="-122"/>
                <a:ea typeface="微软雅黑" panose="020B0503020204020204" pitchFamily="34" charset="-122"/>
                <a:sym typeface="+mn-ea"/>
              </a:rPr>
              <a:t>try</a:t>
            </a:r>
            <a:r>
              <a:rPr lang="zh-CN" altLang="en-US" sz="2000" b="1" dirty="0" smtClean="0">
                <a:latin typeface="微软雅黑" panose="020B0503020204020204" pitchFamily="34" charset="-122"/>
                <a:ea typeface="微软雅黑" panose="020B0503020204020204" pitchFamily="34" charset="-122"/>
                <a:sym typeface="+mn-ea"/>
              </a:rPr>
              <a:t>：</a:t>
            </a:r>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a:t>
            </a:r>
            <a:endParaRPr lang="zh-CN" altLang="en-US"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en-US" altLang="zh-CN" sz="2000" b="1" dirty="0" smtClean="0">
                <a:latin typeface="微软雅黑" panose="020B0503020204020204" pitchFamily="34" charset="-122"/>
                <a:ea typeface="微软雅黑" panose="020B0503020204020204" pitchFamily="34" charset="-122"/>
                <a:sym typeface="+mn-ea"/>
              </a:rPr>
              <a:t>except   </a:t>
            </a:r>
            <a:endParaRPr lang="en-US" altLang="zh-CN"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try:</a:t>
            </a:r>
            <a:endParaRPr lang="zh-CN" altLang="en-US"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self.assertEqual(self.driver.title,'test',msg='访问erp失败')</a:t>
            </a:r>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except AssertionError as msg:</a:t>
            </a:r>
            <a:endParaRPr lang="zh-CN" altLang="en-US" sz="2000" b="1"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            print('msg:%s' % msg)</a:t>
            </a:r>
            <a:endParaRPr lang="zh-CN" altLang="en-US" sz="2000" b="1"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r>
              <a:rPr lang="en-US" altLang="zh-CN" sz="2000" b="1" dirty="0" smtClean="0">
                <a:latin typeface="微软雅黑" panose="020B0503020204020204" pitchFamily="34" charset="-122"/>
                <a:ea typeface="微软雅黑" panose="020B0503020204020204" pitchFamily="34" charset="-122"/>
                <a:sym typeface="+mn-ea"/>
              </a:rPr>
              <a:t>demo4.py</a:t>
            </a:r>
            <a:endParaRPr lang="zh-CN" altLang="en-US" sz="2000" b="1"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939155"/>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sym typeface="+mn-ea"/>
              </a:rPr>
              <a:t>1.8.3  selenium</a:t>
            </a:r>
            <a:r>
              <a:rPr lang="zh-CN" altLang="en-US" sz="2000" dirty="0" smtClean="0">
                <a:latin typeface="微软雅黑" panose="020B0503020204020204" pitchFamily="34" charset="-122"/>
                <a:ea typeface="微软雅黑" panose="020B0503020204020204" pitchFamily="34" charset="-122"/>
                <a:sym typeface="+mn-ea"/>
              </a:rPr>
              <a:t>常见异常</a:t>
            </a:r>
            <a:endParaRPr lang="zh-CN" altLang="en-US" sz="2000" dirty="0" smtClean="0">
              <a:latin typeface="微软雅黑" panose="020B0503020204020204" pitchFamily="34" charset="-122"/>
              <a:ea typeface="微软雅黑" panose="020B0503020204020204" pitchFamily="34" charset="-122"/>
              <a:sym typeface="+mn-ea"/>
            </a:endParaRPr>
          </a:p>
          <a:p>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zh-CN" altLang="en-US" sz="2000" b="1" dirty="0" smtClean="0">
                <a:latin typeface="微软雅黑" panose="020B0503020204020204" pitchFamily="34" charset="-122"/>
                <a:ea typeface="微软雅黑" panose="020B0503020204020204" pitchFamily="34" charset="-122"/>
                <a:sym typeface="+mn-ea"/>
              </a:rPr>
              <a:t> </a:t>
            </a:r>
            <a:r>
              <a:rPr lang="en-US" altLang="zh-CN" sz="2000" b="1" dirty="0" smtClean="0">
                <a:latin typeface="微软雅黑" panose="020B0503020204020204" pitchFamily="34" charset="-122"/>
                <a:ea typeface="微软雅黑" panose="020B0503020204020204" pitchFamily="34" charset="-122"/>
                <a:sym typeface="+mn-ea"/>
              </a:rPr>
              <a:t>NoSuchElementException </a:t>
            </a:r>
            <a:r>
              <a:rPr lang="zh-CN" altLang="en-US" sz="2000" b="1" dirty="0" smtClean="0">
                <a:latin typeface="微软雅黑" panose="020B0503020204020204" pitchFamily="34" charset="-122"/>
                <a:ea typeface="微软雅黑" panose="020B0503020204020204" pitchFamily="34" charset="-122"/>
                <a:sym typeface="+mn-ea"/>
              </a:rPr>
              <a:t>： 没有找到元素</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NoSuchFrameException</a:t>
            </a:r>
            <a:r>
              <a:rPr lang="zh-CN" altLang="en-US" sz="2000" b="1" dirty="0" smtClean="0">
                <a:latin typeface="微软雅黑" panose="020B0503020204020204" pitchFamily="34" charset="-122"/>
                <a:ea typeface="微软雅黑" panose="020B0503020204020204" pitchFamily="34" charset="-122"/>
                <a:sym typeface="+mn-ea"/>
              </a:rPr>
              <a:t>：没有找到</a:t>
            </a:r>
            <a:r>
              <a:rPr lang="en-US" altLang="zh-CN" sz="2000" b="1" dirty="0" smtClean="0">
                <a:latin typeface="微软雅黑" panose="020B0503020204020204" pitchFamily="34" charset="-122"/>
                <a:ea typeface="微软雅黑" panose="020B0503020204020204" pitchFamily="34" charset="-122"/>
                <a:sym typeface="+mn-ea"/>
              </a:rPr>
              <a:t>iframe</a:t>
            </a:r>
            <a:endParaRPr lang="en-US" altLang="zh-CN"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en-US" altLang="zh-CN"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NoSuchWindowException</a:t>
            </a:r>
            <a:r>
              <a:rPr lang="zh-CN" altLang="en-US" sz="2000" b="1" dirty="0" smtClean="0">
                <a:latin typeface="微软雅黑" panose="020B0503020204020204" pitchFamily="34" charset="-122"/>
                <a:ea typeface="微软雅黑" panose="020B0503020204020204" pitchFamily="34" charset="-122"/>
                <a:sym typeface="+mn-ea"/>
              </a:rPr>
              <a:t>：没有找到窗口句柄</a:t>
            </a:r>
            <a:r>
              <a:rPr lang="en-US" altLang="zh-CN" sz="2000" b="1" dirty="0" smtClean="0">
                <a:latin typeface="微软雅黑" panose="020B0503020204020204" pitchFamily="34" charset="-122"/>
                <a:ea typeface="微软雅黑" panose="020B0503020204020204" pitchFamily="34" charset="-122"/>
                <a:sym typeface="+mn-ea"/>
              </a:rPr>
              <a:t>handle</a:t>
            </a:r>
            <a:endParaRPr lang="en-US" altLang="zh-CN"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NoAlertPresentException</a:t>
            </a:r>
            <a:r>
              <a:rPr lang="zh-CN" altLang="en-US" sz="2000" b="1" dirty="0" smtClean="0">
                <a:latin typeface="微软雅黑" panose="020B0503020204020204" pitchFamily="34" charset="-122"/>
                <a:ea typeface="微软雅黑" panose="020B0503020204020204" pitchFamily="34" charset="-122"/>
                <a:sym typeface="+mn-ea"/>
              </a:rPr>
              <a:t>：没有找到</a:t>
            </a:r>
            <a:r>
              <a:rPr lang="en-US" altLang="zh-CN" sz="2000" b="1" dirty="0" smtClean="0">
                <a:latin typeface="微软雅黑" panose="020B0503020204020204" pitchFamily="34" charset="-122"/>
                <a:ea typeface="微软雅黑" panose="020B0503020204020204" pitchFamily="34" charset="-122"/>
                <a:sym typeface="+mn-ea"/>
              </a:rPr>
              <a:t>alert</a:t>
            </a:r>
            <a:r>
              <a:rPr lang="zh-CN" altLang="en-US" sz="2000" b="1" dirty="0" smtClean="0">
                <a:latin typeface="微软雅黑" panose="020B0503020204020204" pitchFamily="34" charset="-122"/>
                <a:ea typeface="微软雅黑" panose="020B0503020204020204" pitchFamily="34" charset="-122"/>
                <a:sym typeface="+mn-ea"/>
              </a:rPr>
              <a:t>弹出框</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NoSuchAttributeException</a:t>
            </a:r>
            <a:r>
              <a:rPr lang="zh-CN" altLang="en-US" sz="2000" b="1" dirty="0" smtClean="0">
                <a:latin typeface="微软雅黑" panose="020B0503020204020204" pitchFamily="34" charset="-122"/>
                <a:ea typeface="微软雅黑" panose="020B0503020204020204" pitchFamily="34" charset="-122"/>
                <a:sym typeface="+mn-ea"/>
              </a:rPr>
              <a:t>：属性错误</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ElmentNotVisibleException</a:t>
            </a:r>
            <a:r>
              <a:rPr lang="zh-CN" altLang="en-US" sz="2000" b="1" dirty="0" smtClean="0">
                <a:latin typeface="微软雅黑" panose="020B0503020204020204" pitchFamily="34" charset="-122"/>
                <a:ea typeface="微软雅黑" panose="020B0503020204020204" pitchFamily="34" charset="-122"/>
                <a:sym typeface="+mn-ea"/>
              </a:rPr>
              <a:t>：元素不可见</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ElmentNotSelectableException:</a:t>
            </a:r>
            <a:r>
              <a:rPr lang="zh-CN" altLang="en-US" sz="2000" b="1" dirty="0" smtClean="0">
                <a:latin typeface="微软雅黑" panose="020B0503020204020204" pitchFamily="34" charset="-122"/>
                <a:ea typeface="微软雅黑" panose="020B0503020204020204" pitchFamily="34" charset="-122"/>
                <a:sym typeface="+mn-ea"/>
              </a:rPr>
              <a:t>元素没有被选中</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en-US" altLang="zh-CN" sz="2000" b="1" dirty="0" smtClean="0">
                <a:latin typeface="微软雅黑" panose="020B0503020204020204" pitchFamily="34" charset="-122"/>
                <a:ea typeface="微软雅黑" panose="020B0503020204020204" pitchFamily="34" charset="-122"/>
                <a:sym typeface="+mn-ea"/>
              </a:rPr>
              <a:t>TimeoutException</a:t>
            </a:r>
            <a:r>
              <a:rPr lang="zh-CN" altLang="en-US" sz="2000" b="1" dirty="0" smtClean="0">
                <a:latin typeface="微软雅黑" panose="020B0503020204020204" pitchFamily="34" charset="-122"/>
                <a:ea typeface="微软雅黑" panose="020B0503020204020204" pitchFamily="34" charset="-122"/>
                <a:sym typeface="+mn-ea"/>
              </a:rPr>
              <a:t>：查找元素超时</a:t>
            </a: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endParaRPr lang="zh-CN" altLang="en-US" sz="2000" b="1"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zh-CN" altLang="en-US" sz="2000" b="1" dirty="0" smtClean="0">
                <a:latin typeface="微软雅黑" panose="020B0503020204020204" pitchFamily="34" charset="-122"/>
                <a:ea typeface="微软雅黑" panose="020B0503020204020204" pitchFamily="34" charset="-122"/>
                <a:sym typeface="+mn-ea"/>
              </a:rPr>
              <a:t>AssertionError </a:t>
            </a:r>
            <a:r>
              <a:rPr lang="zh-CN" altLang="en-US" sz="2000" b="1" dirty="0" smtClean="0">
                <a:latin typeface="微软雅黑" panose="020B0503020204020204" pitchFamily="34" charset="-122"/>
                <a:ea typeface="微软雅黑" panose="020B0503020204020204" pitchFamily="34" charset="-122"/>
                <a:sym typeface="+mn-ea"/>
              </a:rPr>
              <a:t>：断言</a:t>
            </a:r>
            <a:endParaRPr lang="en-US" altLang="zh-CN" sz="2000" b="1"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5384800"/>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sym typeface="+mn-ea"/>
              </a:rPr>
              <a:t>1.9 </a:t>
            </a:r>
            <a:r>
              <a:rPr lang="zh-CN" altLang="en-US" sz="2000" dirty="0" smtClean="0">
                <a:latin typeface="微软雅黑" panose="020B0503020204020204" pitchFamily="34" charset="-122"/>
                <a:ea typeface="微软雅黑" panose="020B0503020204020204" pitchFamily="34" charset="-122"/>
                <a:sym typeface="+mn-ea"/>
              </a:rPr>
              <a:t>异常后截图</a:t>
            </a:r>
            <a:endParaRPr lang="zh-CN" altLang="en-US" sz="2000" dirty="0" smtClean="0">
              <a:latin typeface="微软雅黑" panose="020B0503020204020204" pitchFamily="34" charset="-122"/>
              <a:ea typeface="微软雅黑" panose="020B0503020204020204" pitchFamily="34" charset="-122"/>
              <a:sym typeface="+mn-ea"/>
            </a:endParaRPr>
          </a:p>
          <a:p>
            <a:endParaRPr lang="zh-CN" altLang="en-US" sz="2000" dirty="0" smtClean="0">
              <a:latin typeface="微软雅黑" panose="020B0503020204020204" pitchFamily="34" charset="-122"/>
              <a:ea typeface="微软雅黑" panose="020B0503020204020204" pitchFamily="34" charset="-122"/>
              <a:sym typeface="+mn-ea"/>
            </a:endParaRPr>
          </a:p>
          <a:p>
            <a:r>
              <a:rPr lang="en-US" altLang="zh-CN" sz="2000" dirty="0" smtClean="0">
                <a:latin typeface="微软雅黑" panose="020B0503020204020204" pitchFamily="34" charset="-122"/>
                <a:ea typeface="微软雅黑" panose="020B0503020204020204" pitchFamily="34" charset="-122"/>
                <a:sym typeface="+mn-ea"/>
              </a:rPr>
              <a:t>1.9.1 </a:t>
            </a:r>
            <a:r>
              <a:rPr lang="zh-CN" altLang="en-US" sz="2000" dirty="0" smtClean="0">
                <a:latin typeface="微软雅黑" panose="020B0503020204020204" pitchFamily="34" charset="-122"/>
                <a:ea typeface="微软雅黑" panose="020B0503020204020204" pitchFamily="34" charset="-122"/>
                <a:sym typeface="+mn-ea"/>
              </a:rPr>
              <a:t>截图方法</a:t>
            </a:r>
            <a:endParaRPr lang="zh-CN" altLang="en-US" sz="2000"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sym typeface="+mn-ea"/>
              </a:rPr>
              <a:t> </a:t>
            </a:r>
            <a:r>
              <a:rPr lang="en-US" altLang="zh-CN" sz="2000" dirty="0" smtClean="0">
                <a:latin typeface="微软雅黑" panose="020B0503020204020204" pitchFamily="34" charset="-122"/>
                <a:ea typeface="微软雅黑" panose="020B0503020204020204" pitchFamily="34" charset="-122"/>
                <a:sym typeface="+mn-ea"/>
              </a:rPr>
              <a:t>get_screenshot_as_file(self,filename)</a:t>
            </a:r>
            <a:endParaRPr lang="en-US" altLang="zh-CN"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1800" dirty="0" smtClean="0">
                <a:latin typeface="微软雅黑" panose="020B0503020204020204" pitchFamily="34" charset="-122"/>
                <a:ea typeface="微软雅黑" panose="020B0503020204020204" pitchFamily="34" charset="-122"/>
                <a:sym typeface="+mn-ea"/>
              </a:rPr>
              <a:t>这个方法是获取当前</a:t>
            </a:r>
            <a:r>
              <a:rPr lang="en-US" altLang="zh-CN" sz="1800" dirty="0" smtClean="0">
                <a:latin typeface="微软雅黑" panose="020B0503020204020204" pitchFamily="34" charset="-122"/>
                <a:ea typeface="微软雅黑" panose="020B0503020204020204" pitchFamily="34" charset="-122"/>
                <a:sym typeface="+mn-ea"/>
              </a:rPr>
              <a:t>Windows</a:t>
            </a:r>
            <a:r>
              <a:rPr lang="zh-CN" altLang="en-US" sz="1800" dirty="0" smtClean="0">
                <a:latin typeface="微软雅黑" panose="020B0503020204020204" pitchFamily="34" charset="-122"/>
                <a:ea typeface="微软雅黑" panose="020B0503020204020204" pitchFamily="34" charset="-122"/>
                <a:sym typeface="+mn-ea"/>
              </a:rPr>
              <a:t>的截图，出现</a:t>
            </a:r>
            <a:r>
              <a:rPr lang="en-US" altLang="zh-CN" sz="1800" dirty="0" smtClean="0">
                <a:latin typeface="微软雅黑" panose="020B0503020204020204" pitchFamily="34" charset="-122"/>
                <a:ea typeface="微软雅黑" panose="020B0503020204020204" pitchFamily="34" charset="-122"/>
                <a:sym typeface="+mn-ea"/>
              </a:rPr>
              <a:t>IOError</a:t>
            </a:r>
            <a:r>
              <a:rPr lang="zh-CN" altLang="en-US" sz="1800" dirty="0" smtClean="0">
                <a:latin typeface="微软雅黑" panose="020B0503020204020204" pitchFamily="34" charset="-122"/>
                <a:ea typeface="微软雅黑" panose="020B0503020204020204" pitchFamily="34" charset="-122"/>
                <a:sym typeface="+mn-ea"/>
              </a:rPr>
              <a:t>时候返回</a:t>
            </a:r>
            <a:r>
              <a:rPr lang="en-US" altLang="zh-CN" sz="1800" dirty="0" smtClean="0">
                <a:latin typeface="微软雅黑" panose="020B0503020204020204" pitchFamily="34" charset="-122"/>
                <a:ea typeface="微软雅黑" panose="020B0503020204020204" pitchFamily="34" charset="-122"/>
                <a:sym typeface="+mn-ea"/>
              </a:rPr>
              <a:t>False</a:t>
            </a:r>
            <a:r>
              <a:rPr lang="zh-CN" altLang="en-US" sz="1800" dirty="0" smtClean="0">
                <a:latin typeface="微软雅黑" panose="020B0503020204020204" pitchFamily="34" charset="-122"/>
                <a:ea typeface="微软雅黑" panose="020B0503020204020204" pitchFamily="34" charset="-122"/>
                <a:sym typeface="+mn-ea"/>
              </a:rPr>
              <a:t>，截图成功返回</a:t>
            </a:r>
            <a:r>
              <a:rPr lang="en-US" altLang="zh-CN" sz="1800" dirty="0" smtClean="0">
                <a:latin typeface="微软雅黑" panose="020B0503020204020204" pitchFamily="34" charset="-122"/>
                <a:ea typeface="微软雅黑" panose="020B0503020204020204" pitchFamily="34" charset="-122"/>
                <a:sym typeface="+mn-ea"/>
              </a:rPr>
              <a:t>True</a:t>
            </a:r>
            <a:endParaRPr lang="en-US" altLang="zh-CN"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1800" dirty="0" smtClean="0">
                <a:latin typeface="微软雅黑" panose="020B0503020204020204" pitchFamily="34" charset="-122"/>
                <a:ea typeface="微软雅黑" panose="020B0503020204020204" pitchFamily="34" charset="-122"/>
                <a:sym typeface="+mn-ea"/>
              </a:rPr>
              <a:t>  </a:t>
            </a:r>
            <a:r>
              <a:rPr lang="en-US" altLang="zh-CN" sz="1800" dirty="0" smtClean="0">
                <a:latin typeface="微软雅黑" panose="020B0503020204020204" pitchFamily="34" charset="-122"/>
                <a:ea typeface="微软雅黑" panose="020B0503020204020204" pitchFamily="34" charset="-122"/>
                <a:sym typeface="+mn-ea"/>
              </a:rPr>
              <a:t>filename</a:t>
            </a:r>
            <a:r>
              <a:rPr lang="zh-CN" altLang="en-US" sz="1800" dirty="0" smtClean="0">
                <a:latin typeface="微软雅黑" panose="020B0503020204020204" pitchFamily="34" charset="-122"/>
                <a:ea typeface="微软雅黑" panose="020B0503020204020204" pitchFamily="34" charset="-122"/>
                <a:sym typeface="+mn-ea"/>
              </a:rPr>
              <a:t>参数是保存文件的路径</a:t>
            </a: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1800" dirty="0" smtClean="0">
                <a:latin typeface="微软雅黑" panose="020B0503020204020204" pitchFamily="34" charset="-122"/>
                <a:ea typeface="微软雅黑" panose="020B0503020204020204" pitchFamily="34" charset="-122"/>
                <a:sym typeface="+mn-ea"/>
              </a:rPr>
              <a:t>driver.get_screenshot_as_file(</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exceptionpictures</a:t>
            </a:r>
            <a:r>
              <a:rPr lang="en-US" altLang="zh-CN" sz="1800" dirty="0" smtClean="0">
                <a:latin typeface="微软雅黑" panose="020B0503020204020204" pitchFamily="34" charset="-122"/>
                <a:ea typeface="微软雅黑" panose="020B0503020204020204" pitchFamily="34" charset="-122"/>
                <a:sym typeface="+mn-ea"/>
              </a:rPr>
              <a:t>/</a:t>
            </a:r>
            <a:r>
              <a:rPr lang="zh-CN" altLang="en-US" sz="1800" dirty="0" smtClean="0">
                <a:latin typeface="微软雅黑" panose="020B0503020204020204" pitchFamily="34" charset="-122"/>
                <a:ea typeface="微软雅黑" panose="020B0503020204020204" pitchFamily="34" charset="-122"/>
                <a:sym typeface="+mn-ea"/>
              </a:rPr>
              <a:t>2017-12-20</a:t>
            </a:r>
            <a:r>
              <a:rPr lang="en-US" altLang="zh-CN" sz="1800" dirty="0" smtClean="0">
                <a:latin typeface="微软雅黑" panose="020B0503020204020204" pitchFamily="34" charset="-122"/>
                <a:ea typeface="微软雅黑" panose="020B0503020204020204" pitchFamily="34" charset="-122"/>
                <a:sym typeface="+mn-ea"/>
              </a:rPr>
              <a:t>/15-57-01-668427.png'</a:t>
            </a:r>
            <a:r>
              <a:rPr lang="zh-CN" altLang="en-US" sz="1800" dirty="0" smtClean="0">
                <a:latin typeface="微软雅黑" panose="020B0503020204020204" pitchFamily="34" charset="-122"/>
                <a:ea typeface="微软雅黑" panose="020B0503020204020204" pitchFamily="34" charset="-122"/>
                <a:sym typeface="+mn-ea"/>
              </a:rPr>
              <a:t>)</a:t>
            </a: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sym typeface="+mn-ea"/>
              </a:rPr>
              <a:t>  </a:t>
            </a:r>
            <a:r>
              <a:rPr lang="en-US" altLang="zh-CN" sz="2000" dirty="0" smtClean="0">
                <a:latin typeface="微软雅黑" panose="020B0503020204020204" pitchFamily="34" charset="-122"/>
                <a:ea typeface="微软雅黑" panose="020B0503020204020204" pitchFamily="34" charset="-122"/>
                <a:sym typeface="+mn-ea"/>
              </a:rPr>
              <a:t>get_screenshot_as_base64(self)</a:t>
            </a:r>
            <a:endParaRPr lang="en-US" altLang="zh-CN"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2000" dirty="0" smtClean="0">
                <a:latin typeface="微软雅黑" panose="020B0503020204020204" pitchFamily="34" charset="-122"/>
                <a:ea typeface="微软雅黑" panose="020B0503020204020204" pitchFamily="34" charset="-122"/>
                <a:sym typeface="+mn-ea"/>
              </a:rPr>
              <a:t>   </a:t>
            </a:r>
            <a:r>
              <a:rPr lang="zh-CN" altLang="en-US" sz="1800" dirty="0" smtClean="0">
                <a:latin typeface="微软雅黑" panose="020B0503020204020204" pitchFamily="34" charset="-122"/>
                <a:ea typeface="微软雅黑" panose="020B0503020204020204" pitchFamily="34" charset="-122"/>
                <a:sym typeface="+mn-ea"/>
              </a:rPr>
              <a:t> 这个方法也是获取屏幕截图，保存的是</a:t>
            </a:r>
            <a:r>
              <a:rPr lang="en-US" altLang="zh-CN" sz="1800" dirty="0" smtClean="0">
                <a:latin typeface="微软雅黑" panose="020B0503020204020204" pitchFamily="34" charset="-122"/>
                <a:ea typeface="微软雅黑" panose="020B0503020204020204" pitchFamily="34" charset="-122"/>
                <a:sym typeface="+mn-ea"/>
              </a:rPr>
              <a:t>base64</a:t>
            </a:r>
            <a:r>
              <a:rPr lang="zh-CN" altLang="en-US" sz="1800" dirty="0" smtClean="0">
                <a:latin typeface="微软雅黑" panose="020B0503020204020204" pitchFamily="34" charset="-122"/>
                <a:ea typeface="微软雅黑" panose="020B0503020204020204" pitchFamily="34" charset="-122"/>
                <a:sym typeface="+mn-ea"/>
              </a:rPr>
              <a:t>的编码格式，在</a:t>
            </a:r>
            <a:r>
              <a:rPr lang="en-US" altLang="zh-CN" sz="1800" dirty="0" smtClean="0">
                <a:latin typeface="微软雅黑" panose="020B0503020204020204" pitchFamily="34" charset="-122"/>
                <a:ea typeface="微软雅黑" panose="020B0503020204020204" pitchFamily="34" charset="-122"/>
                <a:sym typeface="+mn-ea"/>
              </a:rPr>
              <a:t>HTML</a:t>
            </a:r>
            <a:r>
              <a:rPr lang="zh-CN" altLang="en-US" sz="1800" dirty="0" smtClean="0">
                <a:latin typeface="微软雅黑" panose="020B0503020204020204" pitchFamily="34" charset="-122"/>
                <a:ea typeface="微软雅黑" panose="020B0503020204020204" pitchFamily="34" charset="-122"/>
                <a:sym typeface="+mn-ea"/>
              </a:rPr>
              <a:t>界面输出截图的时候，会用到。</a:t>
            </a: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1800" dirty="0" smtClean="0">
                <a:latin typeface="微软雅黑" panose="020B0503020204020204" pitchFamily="34" charset="-122"/>
                <a:ea typeface="微软雅黑" panose="020B0503020204020204" pitchFamily="34" charset="-122"/>
                <a:sym typeface="+mn-ea"/>
              </a:rPr>
              <a:t>   </a:t>
            </a:r>
            <a:r>
              <a:rPr lang="en-US" altLang="zh-CN" sz="1800" dirty="0" smtClean="0">
                <a:latin typeface="微软雅黑" panose="020B0503020204020204" pitchFamily="34" charset="-122"/>
                <a:ea typeface="微软雅黑" panose="020B0503020204020204" pitchFamily="34" charset="-122"/>
                <a:sym typeface="+mn-ea"/>
              </a:rPr>
              <a:t>driver.get_</a:t>
            </a:r>
            <a:r>
              <a:rPr lang="en-US" altLang="zh-CN" sz="1800" dirty="0" smtClean="0">
                <a:latin typeface="微软雅黑" panose="020B0503020204020204" pitchFamily="34" charset="-122"/>
                <a:ea typeface="微软雅黑" panose="020B0503020204020204" pitchFamily="34" charset="-122"/>
                <a:sym typeface="+mn-ea"/>
              </a:rPr>
              <a:t>screenshot_as_base64()</a:t>
            </a:r>
            <a:endParaRPr lang="en-US" altLang="zh-CN"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2000" dirty="0" smtClean="0">
              <a:latin typeface="微软雅黑" panose="020B0503020204020204" pitchFamily="34" charset="-122"/>
              <a:ea typeface="微软雅黑" panose="020B0503020204020204" pitchFamily="34" charset="-122"/>
              <a:sym typeface="+mn-ea"/>
            </a:endParaRPr>
          </a:p>
          <a:p>
            <a:pPr marL="342900" indent="-342900">
              <a:buFont typeface="Wingdings" panose="05000000000000000000" charset="0"/>
              <a:buChar char="Ø"/>
            </a:pPr>
            <a:r>
              <a:rPr lang="zh-CN" altLang="en-US" sz="2000" b="1" dirty="0" smtClean="0">
                <a:latin typeface="微软雅黑" panose="020B0503020204020204" pitchFamily="34" charset="-122"/>
                <a:ea typeface="微软雅黑" panose="020B0503020204020204" pitchFamily="34" charset="-122"/>
                <a:sym typeface="+mn-ea"/>
              </a:rPr>
              <a:t> </a:t>
            </a:r>
            <a:r>
              <a:rPr lang="en-US" altLang="zh-CN" sz="2000" b="1" dirty="0" smtClean="0">
                <a:latin typeface="微软雅黑" panose="020B0503020204020204" pitchFamily="34" charset="-122"/>
                <a:ea typeface="微软雅黑" panose="020B0503020204020204" pitchFamily="34" charset="-122"/>
                <a:sym typeface="+mn-ea"/>
              </a:rPr>
              <a:t>get_</a:t>
            </a:r>
            <a:r>
              <a:rPr lang="en-US" altLang="zh-CN" sz="2000" dirty="0" smtClean="0">
                <a:latin typeface="微软雅黑" panose="020B0503020204020204" pitchFamily="34" charset="-122"/>
                <a:ea typeface="微软雅黑" panose="020B0503020204020204" pitchFamily="34" charset="-122"/>
                <a:sym typeface="+mn-ea"/>
              </a:rPr>
              <a:t>screenshot_as_png(self)</a:t>
            </a:r>
            <a:endParaRPr lang="en-US" altLang="zh-CN" sz="20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en-US" altLang="zh-CN" sz="1800" dirty="0" smtClean="0">
                <a:latin typeface="微软雅黑" panose="020B0503020204020204" pitchFamily="34" charset="-122"/>
                <a:ea typeface="微软雅黑" panose="020B0503020204020204" pitchFamily="34" charset="-122"/>
                <a:sym typeface="+mn-ea"/>
              </a:rPr>
              <a:t>  </a:t>
            </a:r>
            <a:r>
              <a:rPr lang="zh-CN" altLang="en-US" sz="1800" dirty="0" smtClean="0">
                <a:latin typeface="微软雅黑" panose="020B0503020204020204" pitchFamily="34" charset="-122"/>
                <a:ea typeface="微软雅黑" panose="020B0503020204020204" pitchFamily="34" charset="-122"/>
                <a:sym typeface="+mn-ea"/>
              </a:rPr>
              <a:t>这个是获取屏幕截图，保存的是二进制数据，很少用到</a:t>
            </a: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en-US" altLang="zh-CN" sz="1800" dirty="0" smtClean="0">
                <a:latin typeface="微软雅黑" panose="020B0503020204020204" pitchFamily="34" charset="-122"/>
                <a:ea typeface="微软雅黑" panose="020B0503020204020204" pitchFamily="34" charset="-122"/>
                <a:sym typeface="+mn-ea"/>
              </a:rPr>
              <a:t>1.9.2 </a:t>
            </a:r>
            <a:r>
              <a:rPr lang="zh-CN" altLang="en-US" sz="1800" dirty="0" smtClean="0">
                <a:latin typeface="微软雅黑" panose="020B0503020204020204" pitchFamily="34" charset="-122"/>
                <a:ea typeface="微软雅黑" panose="020B0503020204020204" pitchFamily="34" charset="-122"/>
                <a:sym typeface="+mn-ea"/>
              </a:rPr>
              <a:t>异常后截图</a:t>
            </a:r>
            <a:endParaRPr lang="zh-CN" altLang="en-US" sz="1800" dirty="0" smtClean="0">
              <a:latin typeface="微软雅黑" panose="020B0503020204020204" pitchFamily="34" charset="-122"/>
              <a:ea typeface="微软雅黑" panose="020B0503020204020204" pitchFamily="34" charset="-122"/>
              <a:sym typeface="+mn-ea"/>
            </a:endParaRPr>
          </a:p>
          <a:p>
            <a:pPr marL="0" indent="0">
              <a:buFont typeface="Wingdings" panose="05000000000000000000" charset="0"/>
              <a:buNone/>
            </a:pPr>
            <a:r>
              <a:rPr lang="zh-CN" altLang="en-US" sz="1800" dirty="0" smtClean="0">
                <a:latin typeface="微软雅黑" panose="020B0503020204020204" pitchFamily="34" charset="-122"/>
                <a:ea typeface="微软雅黑" panose="020B0503020204020204" pitchFamily="34" charset="-122"/>
                <a:sym typeface="+mn-ea"/>
              </a:rPr>
              <a:t>   示例</a:t>
            </a:r>
            <a:r>
              <a:rPr lang="en-US" altLang="zh-CN" sz="1800" dirty="0" smtClean="0">
                <a:latin typeface="微软雅黑" panose="020B0503020204020204" pitchFamily="34" charset="-122"/>
                <a:ea typeface="微软雅黑" panose="020B0503020204020204" pitchFamily="34" charset="-122"/>
                <a:sym typeface="+mn-ea"/>
              </a:rPr>
              <a:t>demo5.py</a:t>
            </a:r>
            <a:endParaRPr lang="en-US" altLang="zh-CN" sz="1800"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80035"/>
            <a:ext cx="12192000" cy="6858000"/>
          </a:xfrm>
          <a:prstGeom prst="rect">
            <a:avLst/>
          </a:prstGeom>
        </p:spPr>
      </p:pic>
      <p:sp>
        <p:nvSpPr>
          <p:cNvPr id="2" name="文本框 10"/>
          <p:cNvSpPr txBox="1"/>
          <p:nvPr/>
        </p:nvSpPr>
        <p:spPr>
          <a:xfrm>
            <a:off x="965200" y="1339215"/>
            <a:ext cx="10932160" cy="460375"/>
          </a:xfrm>
          <a:prstGeom prst="rect">
            <a:avLst/>
          </a:prstGeom>
          <a:noFill/>
        </p:spPr>
        <p:txBody>
          <a:bodyPr wrap="square" rtlCol="0">
            <a:spAutoFit/>
          </a:bodyPr>
          <a:lstStyle/>
          <a:p>
            <a:pPr marL="0" indent="0">
              <a:buFont typeface="Arial" panose="020B0604020202020204" pitchFamily="34" charset="0"/>
              <a:buNone/>
            </a:pPr>
            <a:r>
              <a:rPr kumimoji="1" lang="en-US" sz="2400" dirty="0">
                <a:solidFill>
                  <a:schemeClr val="tx1">
                    <a:lumMod val="75000"/>
                    <a:lumOff val="25000"/>
                  </a:schemeClr>
                </a:solidFill>
                <a:latin typeface="微软雅黑" panose="020B0503020204020204" pitchFamily="34" charset="-122"/>
                <a:ea typeface="微软雅黑" panose="020B0503020204020204" pitchFamily="34" charset="-122"/>
              </a:rPr>
              <a:t>unittest</a:t>
            </a:r>
            <a:endParaRPr kumimoji="1" 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579880" y="2066290"/>
            <a:ext cx="8282305" cy="44926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247015" y="928370"/>
            <a:ext cx="11257915" cy="5939155"/>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2.0 unittest</a:t>
            </a:r>
            <a:r>
              <a:rPr lang="zh-CN" altLang="zh-CN" sz="2000" b="1" dirty="0" smtClean="0">
                <a:latin typeface="微软雅黑" panose="020B0503020204020204" pitchFamily="34" charset="-122"/>
                <a:ea typeface="微软雅黑" panose="020B0503020204020204" pitchFamily="34" charset="-122"/>
              </a:rPr>
              <a:t>生成测试报告</a:t>
            </a:r>
            <a:r>
              <a:rPr lang="en-US" altLang="zh-CN" sz="2000" b="1" dirty="0" smtClean="0">
                <a:latin typeface="微软雅黑" panose="020B0503020204020204" pitchFamily="34" charset="-122"/>
                <a:ea typeface="微软雅黑" panose="020B0503020204020204" pitchFamily="34" charset="-122"/>
              </a:rPr>
              <a:t>HTMLTestRunner</a:t>
            </a:r>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2.0.1 </a:t>
            </a:r>
            <a:r>
              <a:rPr lang="zh-CN" altLang="en-US" sz="2000" b="1" dirty="0" smtClean="0">
                <a:latin typeface="微软雅黑" panose="020B0503020204020204" pitchFamily="34" charset="-122"/>
                <a:ea typeface="微软雅黑" panose="020B0503020204020204" pitchFamily="34" charset="-122"/>
              </a:rPr>
              <a:t>导入</a:t>
            </a:r>
            <a:r>
              <a:rPr lang="en-US" altLang="zh-CN" sz="2000" b="1" dirty="0" smtClean="0">
                <a:latin typeface="微软雅黑" panose="020B0503020204020204" pitchFamily="34" charset="-122"/>
                <a:ea typeface="微软雅黑" panose="020B0503020204020204" pitchFamily="34" charset="-122"/>
              </a:rPr>
              <a:t>htmlTestRunner</a:t>
            </a:r>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2.0.2 </a:t>
            </a:r>
            <a:r>
              <a:rPr lang="zh-CN" altLang="en-US" sz="2000" b="1" dirty="0" smtClean="0">
                <a:latin typeface="微软雅黑" panose="020B0503020204020204" pitchFamily="34" charset="-122"/>
                <a:ea typeface="微软雅黑" panose="020B0503020204020204" pitchFamily="34" charset="-122"/>
              </a:rPr>
              <a:t>示例</a:t>
            </a:r>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2.0.3 </a:t>
            </a:r>
            <a:r>
              <a:rPr lang="zh-CN" altLang="en-US" sz="2000" b="1" dirty="0" smtClean="0">
                <a:latin typeface="微软雅黑" panose="020B0503020204020204" pitchFamily="34" charset="-122"/>
                <a:ea typeface="微软雅黑" panose="020B0503020204020204" pitchFamily="34" charset="-122"/>
              </a:rPr>
              <a:t>生成</a:t>
            </a:r>
            <a:r>
              <a:rPr lang="en-US" altLang="zh-CN" sz="2000" b="1" dirty="0" smtClean="0">
                <a:latin typeface="微软雅黑" panose="020B0503020204020204" pitchFamily="34" charset="-122"/>
                <a:ea typeface="微软雅黑" panose="020B0503020204020204" pitchFamily="34" charset="-122"/>
              </a:rPr>
              <a:t>HTML</a:t>
            </a:r>
            <a:r>
              <a:rPr lang="zh-CN" altLang="en-US" sz="2000" b="1" dirty="0" smtClean="0">
                <a:latin typeface="微软雅黑" panose="020B0503020204020204" pitchFamily="34" charset="-122"/>
                <a:ea typeface="微软雅黑" panose="020B0503020204020204" pitchFamily="34" charset="-122"/>
              </a:rPr>
              <a:t>报告</a:t>
            </a:r>
            <a:endParaRPr lang="zh-CN" altLang="en-US"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u"/>
            </a:pPr>
            <a:r>
              <a:rPr lang="zh-CN" altLang="en-US" sz="2000" b="1" dirty="0" smtClean="0">
                <a:latin typeface="微软雅黑" panose="020B0503020204020204" pitchFamily="34" charset="-122"/>
                <a:ea typeface="微软雅黑" panose="020B0503020204020204" pitchFamily="34" charset="-122"/>
              </a:rPr>
              <a:t>stream=fp：测试报告写入文件的存储区域</a:t>
            </a:r>
            <a:endParaRPr lang="zh-CN" altLang="en-US"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u"/>
            </a:pPr>
            <a:r>
              <a:rPr lang="zh-CN" altLang="en-US" sz="2000" b="1" dirty="0" smtClean="0">
                <a:latin typeface="微软雅黑" panose="020B0503020204020204" pitchFamily="34" charset="-122"/>
                <a:ea typeface="微软雅黑" panose="020B0503020204020204" pitchFamily="34" charset="-122"/>
              </a:rPr>
              <a:t>title='UI自动化测试用例',</a:t>
            </a:r>
            <a:endParaRPr lang="zh-CN" altLang="en-US" sz="2000" b="1" dirty="0" smtClean="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u"/>
            </a:pPr>
            <a:r>
              <a:rPr lang="zh-CN" altLang="en-US" sz="2000" b="1" dirty="0" smtClean="0">
                <a:latin typeface="微软雅黑" panose="020B0503020204020204" pitchFamily="34" charset="-122"/>
                <a:ea typeface="微软雅黑" panose="020B0503020204020204" pitchFamily="34" charset="-122"/>
              </a:rPr>
              <a:t>description='用例执行情况:  测试报告的描述</a:t>
            </a:r>
            <a:endParaRPr lang="en-US" altLang="zh-CN" sz="2000" b="1"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60045" y="2721610"/>
            <a:ext cx="10371455" cy="24193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1014730"/>
          </a:xfrm>
          <a:prstGeom prst="rect">
            <a:avLst/>
          </a:prstGeom>
          <a:noFill/>
        </p:spPr>
        <p:txBody>
          <a:bodyPr wrap="square" rtlCol="0">
            <a:spAutoFit/>
          </a:bodyPr>
          <a:p>
            <a:r>
              <a:rPr lang="zh-CN" altLang="en-US" sz="2000" b="1" dirty="0" smtClean="0">
                <a:latin typeface="微软雅黑" panose="020B0503020204020204" pitchFamily="34" charset="-122"/>
                <a:ea typeface="微软雅黑" panose="020B0503020204020204" pitchFamily="34" charset="-122"/>
              </a:rPr>
              <a:t>report_path：是存放测试报告的地址</a:t>
            </a:r>
            <a:endParaRPr lang="zh-CN" altLang="en-US" sz="2000" b="1" dirty="0" smtClean="0">
              <a:latin typeface="微软雅黑" panose="020B0503020204020204" pitchFamily="34" charset="-122"/>
              <a:ea typeface="微软雅黑" panose="020B0503020204020204" pitchFamily="34" charset="-122"/>
            </a:endParaRPr>
          </a:p>
          <a:p>
            <a:endParaRPr lang="zh-CN" altLang="en-US"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2.0.4 </a:t>
            </a:r>
            <a:r>
              <a:rPr lang="zh-CN" altLang="en-US" sz="2000" b="1" dirty="0" smtClean="0">
                <a:latin typeface="微软雅黑" panose="020B0503020204020204" pitchFamily="34" charset="-122"/>
                <a:ea typeface="微软雅黑" panose="020B0503020204020204" pitchFamily="34" charset="-122"/>
              </a:rPr>
              <a:t>测试报告详情</a:t>
            </a:r>
            <a:endParaRPr lang="zh-CN" altLang="en-US" sz="2000" b="1"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66725" y="2051685"/>
            <a:ext cx="11648440" cy="46856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1257915" cy="706755"/>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sym typeface="+mn-ea"/>
              </a:rPr>
              <a:t>2.1 </a:t>
            </a:r>
            <a:r>
              <a:rPr lang="zh-CN" altLang="en-US" sz="2000" dirty="0" smtClean="0">
                <a:latin typeface="微软雅黑" panose="020B0503020204020204" pitchFamily="34" charset="-122"/>
                <a:ea typeface="微软雅黑" panose="020B0503020204020204" pitchFamily="34" charset="-122"/>
                <a:sym typeface="+mn-ea"/>
              </a:rPr>
              <a:t>发送邮件</a:t>
            </a:r>
            <a:endParaRPr lang="zh-CN" altLang="en-US" sz="2000" dirty="0" smtClean="0">
              <a:latin typeface="微软雅黑" panose="020B0503020204020204" pitchFamily="34" charset="-122"/>
              <a:ea typeface="微软雅黑" panose="020B0503020204020204" pitchFamily="34" charset="-122"/>
              <a:sym typeface="+mn-ea"/>
            </a:endParaRPr>
          </a:p>
          <a:p>
            <a:r>
              <a:rPr lang="zh-CN" altLang="en-US" sz="2000" b="1" dirty="0" smtClean="0">
                <a:latin typeface="微软雅黑" panose="020B0503020204020204" pitchFamily="34" charset="-122"/>
                <a:ea typeface="微软雅黑" panose="020B0503020204020204" pitchFamily="34" charset="-122"/>
                <a:sym typeface="+mn-ea"/>
              </a:rPr>
              <a:t>示例：run_all_case.py</a:t>
            </a:r>
            <a:endParaRPr lang="zh-CN" altLang="en-US" sz="2000" b="1" dirty="0" smtClean="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798277" y="1050053"/>
            <a:ext cx="3928905" cy="369332"/>
          </a:xfrm>
          <a:prstGeom prst="rect">
            <a:avLst/>
          </a:prstGeom>
        </p:spPr>
        <p:txBody>
          <a:bodyPr wrap="square">
            <a:spAutoFit/>
          </a:bodyPr>
          <a:lstStyle/>
          <a:p>
            <a:pPr algn="ctr"/>
            <a:r>
              <a:rPr lang="zh-CN" altLang="en-US" dirty="0"/>
              <a:t>  </a:t>
            </a:r>
            <a:endParaRPr lang="zh-CN" altLang="en-US" dirty="0"/>
          </a:p>
        </p:txBody>
      </p:sp>
      <p:sp>
        <p:nvSpPr>
          <p:cNvPr id="5" name="文本框 9"/>
          <p:cNvSpPr txBox="1"/>
          <p:nvPr/>
        </p:nvSpPr>
        <p:spPr>
          <a:xfrm>
            <a:off x="514985" y="1244600"/>
            <a:ext cx="10495915" cy="1938020"/>
          </a:xfrm>
          <a:prstGeom prst="rect">
            <a:avLst/>
          </a:prstGeom>
          <a:noFill/>
        </p:spPr>
        <p:txBody>
          <a:bodyPr wrap="square" rtlCol="0">
            <a:spAutoFit/>
          </a:bodyPr>
          <a:lstStyle/>
          <a:p>
            <a:pPr algn="ctr"/>
            <a:r>
              <a:rPr lang="zh-CN" altLang="en-US" sz="6000" b="1" dirty="0" smtClean="0"/>
              <a:t>作业</a:t>
            </a:r>
            <a:endParaRPr lang="zh-CN" altLang="en-US" sz="6000" b="1" dirty="0" smtClean="0"/>
          </a:p>
          <a:p>
            <a:pPr algn="l"/>
            <a:r>
              <a:rPr lang="en-US" altLang="zh-CN" sz="2000" b="1" dirty="0" smtClean="0"/>
              <a:t>1</a:t>
            </a:r>
            <a:r>
              <a:rPr lang="zh-CN" altLang="en-US" sz="2000" b="1" dirty="0" smtClean="0"/>
              <a:t>、</a:t>
            </a:r>
            <a:r>
              <a:rPr lang="en-US" altLang="zh-CN" sz="2000" b="1" dirty="0" smtClean="0"/>
              <a:t>unittest</a:t>
            </a:r>
            <a:r>
              <a:rPr lang="zh-CN" altLang="en-US" sz="2000" b="1" dirty="0" smtClean="0"/>
              <a:t>的使用，比如（执行顺序，批量执行，装饰器，断言，</a:t>
            </a:r>
            <a:r>
              <a:rPr lang="en-US" altLang="zh-CN" sz="2000" b="1" dirty="0" smtClean="0"/>
              <a:t>skip</a:t>
            </a:r>
            <a:r>
              <a:rPr lang="zh-CN" altLang="en-US" sz="2000" b="1" dirty="0" smtClean="0"/>
              <a:t>，捕获异常，截图）</a:t>
            </a:r>
            <a:endParaRPr lang="zh-CN" altLang="en-US" sz="2000" b="1" dirty="0" smtClean="0"/>
          </a:p>
          <a:p>
            <a:pPr algn="l"/>
            <a:r>
              <a:rPr lang="en-US" altLang="zh-CN" sz="2000" b="1" dirty="0" smtClean="0"/>
              <a:t>2</a:t>
            </a:r>
            <a:r>
              <a:rPr lang="zh-CN" altLang="en-US" sz="2000" b="1" dirty="0" smtClean="0"/>
              <a:t>、生成</a:t>
            </a:r>
            <a:r>
              <a:rPr lang="en-US" altLang="zh-CN" sz="2000" b="1" dirty="0" smtClean="0"/>
              <a:t>HTML</a:t>
            </a:r>
            <a:r>
              <a:rPr lang="zh-CN" altLang="en-US" sz="2000" b="1" dirty="0" smtClean="0"/>
              <a:t>报告</a:t>
            </a:r>
            <a:endParaRPr lang="zh-CN" altLang="en-US" sz="2000" b="1" dirty="0" smtClean="0"/>
          </a:p>
          <a:p>
            <a:pPr algn="l"/>
            <a:r>
              <a:rPr lang="en-US" altLang="zh-CN" sz="2000" b="1" dirty="0" smtClean="0"/>
              <a:t>3</a:t>
            </a:r>
            <a:r>
              <a:rPr lang="zh-CN" altLang="en-US" sz="2000" b="1" dirty="0" smtClean="0"/>
              <a:t>、发送邮件</a:t>
            </a:r>
            <a:endParaRPr lang="zh-CN" altLang="en-U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488697" y="2078759"/>
            <a:ext cx="3144677" cy="1015663"/>
          </a:xfrm>
          <a:prstGeom prst="rect">
            <a:avLst/>
          </a:prstGeom>
          <a:noFill/>
        </p:spPr>
        <p:txBody>
          <a:bodyPr wrap="square" rtlCol="0">
            <a:spAutoFit/>
          </a:bodyPr>
          <a:lstStyle/>
          <a:p>
            <a:r>
              <a:rPr kumimoji="1" lang="en-US" altLang="zh-CN" sz="6000" dirty="0" smtClean="0">
                <a:solidFill>
                  <a:schemeClr val="tx1">
                    <a:lumMod val="75000"/>
                    <a:lumOff val="25000"/>
                  </a:schemeClr>
                </a:solidFill>
                <a:ea typeface="苹方-简 中黑体"/>
              </a:rPr>
              <a:t>Thanks!</a:t>
            </a:r>
            <a:endParaRPr kumimoji="1" lang="zh-CN" altLang="en-US" sz="6000" dirty="0">
              <a:solidFill>
                <a:schemeClr val="tx1">
                  <a:lumMod val="75000"/>
                  <a:lumOff val="25000"/>
                </a:schemeClr>
              </a:solidFill>
              <a:ea typeface="苹方-简 中黑体"/>
            </a:endParaRPr>
          </a:p>
        </p:txBody>
      </p:sp>
      <p:sp>
        <p:nvSpPr>
          <p:cNvPr id="6" name="文本框 5"/>
          <p:cNvSpPr txBox="1"/>
          <p:nvPr/>
        </p:nvSpPr>
        <p:spPr>
          <a:xfrm>
            <a:off x="3210721" y="3327335"/>
            <a:ext cx="5371850" cy="461665"/>
          </a:xfrm>
          <a:prstGeom prst="rect">
            <a:avLst/>
          </a:prstGeom>
          <a:noFill/>
        </p:spPr>
        <p:txBody>
          <a:bodyPr wrap="square" rtlCol="0">
            <a:spAutoFit/>
          </a:bodyPr>
          <a:lstStyle/>
          <a:p>
            <a:r>
              <a:rPr kumimoji="1" lang="zh-CN" altLang="en-US" sz="2400" spc="3000" dirty="0" smtClean="0">
                <a:solidFill>
                  <a:schemeClr val="bg2">
                    <a:lumMod val="50000"/>
                  </a:schemeClr>
                </a:solidFill>
                <a:latin typeface="PingFang SC Light"/>
                <a:ea typeface="苹方-简"/>
                <a:cs typeface="PingFang SC Light"/>
              </a:rPr>
              <a:t>科技提升投资品质</a:t>
            </a:r>
            <a:endParaRPr kumimoji="1" lang="zh-CN" altLang="en-US" sz="2400" spc="3000" dirty="0">
              <a:solidFill>
                <a:schemeClr val="bg2">
                  <a:lumMod val="50000"/>
                </a:schemeClr>
              </a:solidFill>
              <a:latin typeface="PingFang SC Light"/>
              <a:ea typeface="苹方-简"/>
              <a:cs typeface="PingFang SC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8" name="文本框 7"/>
          <p:cNvSpPr txBox="1"/>
          <p:nvPr/>
        </p:nvSpPr>
        <p:spPr>
          <a:xfrm>
            <a:off x="374015" y="1013460"/>
            <a:ext cx="11572240" cy="5754370"/>
          </a:xfrm>
          <a:prstGeom prst="rect">
            <a:avLst/>
          </a:prstGeom>
          <a:noFill/>
        </p:spPr>
        <p:txBody>
          <a:bodyPr wrap="square" rtlCol="0">
            <a:spAutoFit/>
          </a:bodyPr>
          <a:lstStyle/>
          <a:p>
            <a:pPr marL="171450" indent="-171450" latinLnBrk="0">
              <a:lnSpc>
                <a:spcPct val="200000"/>
              </a:lnSpc>
              <a:buFont typeface="Arial" panose="020B0604020202020204" pitchFamily="34" charset="0"/>
              <a:buChar char="•"/>
            </a:pPr>
            <a:r>
              <a:rPr lang="en-US" sz="2400" b="1">
                <a:latin typeface="微软雅黑" panose="020B0503020204020204" pitchFamily="34" charset="-122"/>
                <a:ea typeface="微软雅黑" panose="020B0503020204020204" pitchFamily="34" charset="-122"/>
              </a:rPr>
              <a:t>1.1 unittest</a:t>
            </a:r>
            <a:r>
              <a:rPr lang="zh-CN" altLang="en-US" sz="2400" b="1">
                <a:latin typeface="微软雅黑" panose="020B0503020204020204" pitchFamily="34" charset="-122"/>
                <a:ea typeface="微软雅黑" panose="020B0503020204020204" pitchFamily="34" charset="-122"/>
              </a:rPr>
              <a:t>的简介</a:t>
            </a:r>
            <a:endParaRPr lang="zh-CN" altLang="en-US" sz="2400" b="1">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     unittest是</a:t>
            </a:r>
            <a:r>
              <a:rPr lang="en-US" altLang="zh-CN" sz="1400">
                <a:latin typeface="微软雅黑" panose="020B0503020204020204" pitchFamily="34" charset="-122"/>
                <a:ea typeface="微软雅黑" panose="020B0503020204020204" pitchFamily="34" charset="-122"/>
              </a:rPr>
              <a:t>python</a:t>
            </a:r>
            <a:r>
              <a:rPr lang="zh-CN" altLang="en-US" sz="1400">
                <a:latin typeface="微软雅黑" panose="020B0503020204020204" pitchFamily="34" charset="-122"/>
                <a:ea typeface="微软雅黑" panose="020B0503020204020204" pitchFamily="34" charset="-122"/>
              </a:rPr>
              <a:t>的单元测试框架，有时候，也做叫做“PyUnit”,是Junit的Python语言版本。</a:t>
            </a:r>
            <a:endParaRPr lang="zh-CN" altLang="en-US"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      unittest支持测试自动化，共享测试用例中的初始化（</a:t>
            </a:r>
            <a:r>
              <a:rPr lang="en-US" altLang="zh-CN" sz="1400">
                <a:latin typeface="微软雅黑" panose="020B0503020204020204" pitchFamily="34" charset="-122"/>
                <a:ea typeface="微软雅黑" panose="020B0503020204020204" pitchFamily="34" charset="-122"/>
              </a:rPr>
              <a:t>setUp</a:t>
            </a:r>
            <a:r>
              <a:rPr lang="zh-CN" altLang="en-US" sz="1400">
                <a:latin typeface="微软雅黑" panose="020B0503020204020204" pitchFamily="34" charset="-122"/>
                <a:ea typeface="微软雅黑" panose="020B0503020204020204" pitchFamily="34" charset="-122"/>
              </a:rPr>
              <a:t>）和关闭退出（</a:t>
            </a:r>
            <a:r>
              <a:rPr lang="en-US" altLang="zh-CN" sz="1400">
                <a:latin typeface="微软雅黑" panose="020B0503020204020204" pitchFamily="34" charset="-122"/>
                <a:ea typeface="微软雅黑" panose="020B0503020204020204" pitchFamily="34" charset="-122"/>
              </a:rPr>
              <a:t>shutDown</a:t>
            </a:r>
            <a:r>
              <a:rPr lang="zh-CN" altLang="en-US" sz="1400">
                <a:latin typeface="微软雅黑" panose="020B0503020204020204" pitchFamily="34" charset="-122"/>
                <a:ea typeface="微软雅黑" panose="020B0503020204020204" pitchFamily="34" charset="-122"/>
              </a:rPr>
              <a:t>）代码块，在unittest中最小单元是test，也就是一个测试用例。集合所有的测试用例并且将测试结果独立地展示在报告框架中的特性，在一组测试中，通过</a:t>
            </a:r>
            <a:r>
              <a:rPr lang="en-US" altLang="zh-CN" sz="1400">
                <a:latin typeface="微软雅黑" panose="020B0503020204020204" pitchFamily="34" charset="-122"/>
                <a:ea typeface="微软雅黑" panose="020B0503020204020204" pitchFamily="34" charset="-122"/>
              </a:rPr>
              <a:t>unittest</a:t>
            </a:r>
            <a:r>
              <a:rPr lang="zh-CN" altLang="en-US" sz="1400">
                <a:latin typeface="微软雅黑" panose="020B0503020204020204" pitchFamily="34" charset="-122"/>
                <a:ea typeface="微软雅黑" panose="020B0503020204020204" pitchFamily="34" charset="-122"/>
              </a:rPr>
              <a:t>框架提供的类很容易支持它的这些特性。</a:t>
            </a:r>
            <a:endParaRPr lang="zh-CN" altLang="en-US"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en-US" altLang="zh-CN" sz="2400" b="1">
                <a:latin typeface="微软雅黑" panose="020B0503020204020204" pitchFamily="34" charset="-122"/>
                <a:ea typeface="微软雅黑" panose="020B0503020204020204" pitchFamily="34" charset="-122"/>
              </a:rPr>
              <a:t>1.2 unittest</a:t>
            </a:r>
            <a:r>
              <a:rPr lang="zh-CN" altLang="en-US" sz="2400" b="1">
                <a:latin typeface="微软雅黑" panose="020B0503020204020204" pitchFamily="34" charset="-122"/>
                <a:ea typeface="微软雅黑" panose="020B0503020204020204" pitchFamily="34" charset="-122"/>
              </a:rPr>
              <a:t>框架的</a:t>
            </a:r>
            <a:r>
              <a:rPr lang="en-US" altLang="zh-CN" sz="2400" b="1">
                <a:latin typeface="微软雅黑" panose="020B0503020204020204" pitchFamily="34" charset="-122"/>
                <a:ea typeface="微软雅黑" panose="020B0503020204020204" pitchFamily="34" charset="-122"/>
              </a:rPr>
              <a:t>4</a:t>
            </a:r>
            <a:r>
              <a:rPr lang="zh-CN" altLang="en-US" sz="2400" b="1">
                <a:latin typeface="微软雅黑" panose="020B0503020204020204" pitchFamily="34" charset="-122"/>
                <a:ea typeface="微软雅黑" panose="020B0503020204020204" pitchFamily="34" charset="-122"/>
              </a:rPr>
              <a:t>个重要概念</a:t>
            </a:r>
            <a:endParaRPr lang="zh-CN" altLang="en-US" sz="2400" b="1">
              <a:latin typeface="微软雅黑" panose="020B0503020204020204" pitchFamily="34" charset="-122"/>
              <a:ea typeface="微软雅黑" panose="020B0503020204020204" pitchFamily="34" charset="-122"/>
            </a:endParaRPr>
          </a:p>
          <a:p>
            <a:pPr marL="285750" indent="-285750" latinLnBrk="0">
              <a:lnSpc>
                <a:spcPct val="200000"/>
              </a:lnSpc>
              <a:buFont typeface="Wingdings" panose="05000000000000000000" charset="0"/>
              <a:buChar char=""/>
            </a:pPr>
            <a:r>
              <a:rPr lang="zh-CN" altLang="en-US" sz="1400">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测试固件（test fixture）</a:t>
            </a:r>
            <a:endParaRPr lang="zh-CN" altLang="en-US" sz="2000" b="1">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一个</a:t>
            </a:r>
            <a:r>
              <a:rPr lang="zh-CN" altLang="en-US" sz="2000">
                <a:latin typeface="微软雅黑" panose="020B0503020204020204" pitchFamily="34" charset="-122"/>
                <a:ea typeface="微软雅黑" panose="020B0503020204020204" pitchFamily="34" charset="-122"/>
                <a:sym typeface="+mn-ea"/>
              </a:rPr>
              <a:t>test fixture代表一个或多个测试执行前的准备动作（</a:t>
            </a:r>
            <a:r>
              <a:rPr lang="en-US" altLang="zh-CN" sz="2000">
                <a:latin typeface="微软雅黑" panose="020B0503020204020204" pitchFamily="34" charset="-122"/>
                <a:ea typeface="微软雅黑" panose="020B0503020204020204" pitchFamily="34" charset="-122"/>
                <a:sym typeface="+mn-ea"/>
              </a:rPr>
              <a:t>setUp</a:t>
            </a:r>
            <a:r>
              <a:rPr lang="zh-CN" altLang="en-US" sz="2000">
                <a:latin typeface="微软雅黑" panose="020B0503020204020204" pitchFamily="34" charset="-122"/>
                <a:ea typeface="微软雅黑" panose="020B0503020204020204" pitchFamily="34" charset="-122"/>
                <a:sym typeface="+mn-ea"/>
              </a:rPr>
              <a:t>）和测试结束后的清理动作（</a:t>
            </a:r>
            <a:r>
              <a:rPr lang="en-US" altLang="zh-CN" sz="2000">
                <a:latin typeface="微软雅黑" panose="020B0503020204020204" pitchFamily="34" charset="-122"/>
                <a:ea typeface="微软雅黑" panose="020B0503020204020204" pitchFamily="34" charset="-122"/>
                <a:sym typeface="+mn-ea"/>
              </a:rPr>
              <a:t>shutDown</a:t>
            </a:r>
            <a:r>
              <a:rPr lang="zh-CN" altLang="en-US" sz="2000">
                <a:latin typeface="微软雅黑" panose="020B0503020204020204" pitchFamily="34" charset="-122"/>
                <a:ea typeface="微软雅黑" panose="020B0503020204020204" pitchFamily="34" charset="-122"/>
                <a:sym typeface="+mn-ea"/>
              </a:rPr>
              <a:t>），例如：打开浏览器输入</a:t>
            </a:r>
            <a:r>
              <a:rPr lang="en-US" altLang="zh-CN" sz="2000">
                <a:latin typeface="微软雅黑" panose="020B0503020204020204" pitchFamily="34" charset="-122"/>
                <a:ea typeface="微软雅黑" panose="020B0503020204020204" pitchFamily="34" charset="-122"/>
                <a:sym typeface="+mn-ea"/>
              </a:rPr>
              <a:t>url</a:t>
            </a:r>
            <a:r>
              <a:rPr lang="zh-CN" altLang="en-US" sz="2000">
                <a:latin typeface="微软雅黑" panose="020B0503020204020204" pitchFamily="34" charset="-122"/>
                <a:ea typeface="微软雅黑" panose="020B0503020204020204" pitchFamily="34" charset="-122"/>
                <a:sym typeface="+mn-ea"/>
              </a:rPr>
              <a:t>，关闭浏览器</a:t>
            </a:r>
            <a:endParaRPr lang="zh-CN" altLang="en-US" sz="2000">
              <a:latin typeface="微软雅黑" panose="020B0503020204020204" pitchFamily="34" charset="-122"/>
              <a:ea typeface="微软雅黑" panose="020B0503020204020204" pitchFamily="34" charset="-122"/>
              <a:sym typeface="+mn-ea"/>
            </a:endParaRPr>
          </a:p>
          <a:p>
            <a:pPr marL="342900" indent="-342900" latinLnBrk="0">
              <a:lnSpc>
                <a:spcPct val="200000"/>
              </a:lnSpc>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 </a:t>
            </a:r>
            <a:r>
              <a:rPr lang="zh-CN" altLang="en-US" sz="2000" b="1">
                <a:latin typeface="微软雅黑" panose="020B0503020204020204" pitchFamily="34" charset="-122"/>
                <a:ea typeface="微软雅黑" panose="020B0503020204020204" pitchFamily="34" charset="-122"/>
                <a:sym typeface="+mn-ea"/>
              </a:rPr>
              <a:t>测试用例（</a:t>
            </a:r>
            <a:r>
              <a:rPr lang="en-US" altLang="zh-CN" sz="2000" b="1">
                <a:latin typeface="微软雅黑" panose="020B0503020204020204" pitchFamily="34" charset="-122"/>
                <a:ea typeface="微软雅黑" panose="020B0503020204020204" pitchFamily="34" charset="-122"/>
                <a:sym typeface="+mn-ea"/>
              </a:rPr>
              <a:t>test case</a:t>
            </a:r>
            <a:r>
              <a:rPr lang="zh-CN" altLang="en-US" sz="2000" b="1">
                <a:latin typeface="微软雅黑" panose="020B0503020204020204" pitchFamily="34" charset="-122"/>
                <a:ea typeface="微软雅黑" panose="020B0503020204020204" pitchFamily="34" charset="-122"/>
                <a:sym typeface="+mn-ea"/>
              </a:rPr>
              <a:t>）</a:t>
            </a:r>
            <a:endParaRPr lang="zh-CN" altLang="en-US" sz="2000" b="1">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文本框 5"/>
          <p:cNvSpPr txBox="1"/>
          <p:nvPr/>
        </p:nvSpPr>
        <p:spPr>
          <a:xfrm>
            <a:off x="437515" y="974090"/>
            <a:ext cx="11317605" cy="5507990"/>
          </a:xfrm>
          <a:prstGeom prst="rect">
            <a:avLst/>
          </a:prstGeom>
          <a:noFill/>
        </p:spPr>
        <p:txBody>
          <a:bodyPr wrap="square" rtlCol="0">
            <a:spAutoFit/>
          </a:bodyPr>
          <a:lstStyle/>
          <a:p>
            <a:pPr marL="171450" indent="-171450" latinLnBrk="0">
              <a:lnSpc>
                <a:spcPct val="200000"/>
              </a:lnSpc>
              <a:buFont typeface="Arial" panose="020B0604020202020204" pitchFamily="34" charset="0"/>
              <a:buChar char="•"/>
            </a:pPr>
            <a:r>
              <a:rPr sz="1600">
                <a:latin typeface="微软雅黑" panose="020B0503020204020204" pitchFamily="34" charset="-122"/>
                <a:ea typeface="微软雅黑" panose="020B0503020204020204" pitchFamily="34" charset="-122"/>
                <a:sym typeface="+mn-ea"/>
              </a:rPr>
              <a:t>  </a:t>
            </a:r>
            <a:r>
              <a:rPr lang="zh-CN" sz="1600">
                <a:latin typeface="微软雅黑" panose="020B0503020204020204" pitchFamily="34" charset="-122"/>
                <a:ea typeface="微软雅黑" panose="020B0503020204020204" pitchFamily="34" charset="-122"/>
                <a:sym typeface="+mn-ea"/>
              </a:rPr>
              <a:t>一个</a:t>
            </a:r>
            <a:r>
              <a:rPr lang="en-US" altLang="zh-CN" sz="1600">
                <a:latin typeface="微软雅黑" panose="020B0503020204020204" pitchFamily="34" charset="-122"/>
                <a:ea typeface="微软雅黑" panose="020B0503020204020204" pitchFamily="34" charset="-122"/>
                <a:sym typeface="+mn-ea"/>
              </a:rPr>
              <a:t>test case</a:t>
            </a:r>
            <a:r>
              <a:rPr lang="zh-CN" altLang="en-US" sz="1600">
                <a:latin typeface="微软雅黑" panose="020B0503020204020204" pitchFamily="34" charset="-122"/>
                <a:ea typeface="微软雅黑" panose="020B0503020204020204" pitchFamily="34" charset="-122"/>
                <a:sym typeface="+mn-ea"/>
              </a:rPr>
              <a:t>就是一个最小测试单元，也就是一个完整的测试流程，针对一组特殊的输入进行特殊的验证和响应。通过继承</a:t>
            </a:r>
            <a:r>
              <a:rPr lang="en-US" altLang="zh-CN" sz="1600">
                <a:latin typeface="微软雅黑" panose="020B0503020204020204" pitchFamily="34" charset="-122"/>
                <a:ea typeface="微软雅黑" panose="020B0503020204020204" pitchFamily="34" charset="-122"/>
                <a:sym typeface="+mn-ea"/>
              </a:rPr>
              <a:t>unittest</a:t>
            </a:r>
            <a:r>
              <a:rPr lang="zh-CN" altLang="en-US" sz="1600">
                <a:latin typeface="微软雅黑" panose="020B0503020204020204" pitchFamily="34" charset="-122"/>
                <a:ea typeface="微软雅黑" panose="020B0503020204020204" pitchFamily="34" charset="-122"/>
                <a:sym typeface="+mn-ea"/>
              </a:rPr>
              <a:t>提供的测试基类（</a:t>
            </a:r>
            <a:r>
              <a:rPr lang="en-US" altLang="zh-CN" sz="1600">
                <a:latin typeface="微软雅黑" panose="020B0503020204020204" pitchFamily="34" charset="-122"/>
                <a:ea typeface="微软雅黑" panose="020B0503020204020204" pitchFamily="34" charset="-122"/>
                <a:sym typeface="+mn-ea"/>
              </a:rPr>
              <a:t>TestCase</a:t>
            </a:r>
            <a:r>
              <a:rPr lang="zh-CN" altLang="en-US" sz="1600">
                <a:latin typeface="微软雅黑" panose="020B0503020204020204" pitchFamily="34" charset="-122"/>
                <a:ea typeface="微软雅黑" panose="020B0503020204020204" pitchFamily="34" charset="-122"/>
                <a:sym typeface="+mn-ea"/>
              </a:rPr>
              <a:t>），可以创建新的测试用例。一个测试用例中，测试固件可以不写，但是至少有一个已test开头的函数。unittest会自动化识别test开头的函数是测试代码，如果你写的函数不是test开头，unittest是不会执行这个函数里面的脚本的</a:t>
            </a:r>
            <a:endParaRPr lang="zh-CN" altLang="en-US" sz="1600">
              <a:latin typeface="微软雅黑" panose="020B0503020204020204" pitchFamily="34" charset="-122"/>
              <a:ea typeface="微软雅黑" panose="020B0503020204020204" pitchFamily="34" charset="-122"/>
              <a:sym typeface="+mn-ea"/>
            </a:endParaRPr>
          </a:p>
          <a:p>
            <a:pPr marL="285750" indent="-285750" latinLnBrk="0">
              <a:lnSpc>
                <a:spcPct val="200000"/>
              </a:lnSpc>
              <a:buFont typeface="Wingdings" panose="05000000000000000000" charset="0"/>
              <a:buChar char=""/>
            </a:pPr>
            <a:r>
              <a:rPr lang="zh-CN" altLang="en-US" sz="2000" b="1">
                <a:latin typeface="微软雅黑" panose="020B0503020204020204" pitchFamily="34" charset="-122"/>
                <a:ea typeface="微软雅黑" panose="020B0503020204020204" pitchFamily="34" charset="-122"/>
                <a:sym typeface="+mn-ea"/>
              </a:rPr>
              <a:t> 测试套件 （</a:t>
            </a:r>
            <a:r>
              <a:rPr lang="en-US" altLang="zh-CN" sz="2000" b="1">
                <a:latin typeface="微软雅黑" panose="020B0503020204020204" pitchFamily="34" charset="-122"/>
                <a:ea typeface="微软雅黑" panose="020B0503020204020204" pitchFamily="34" charset="-122"/>
                <a:sym typeface="+mn-ea"/>
              </a:rPr>
              <a:t>test suite</a:t>
            </a:r>
            <a:r>
              <a:rPr lang="zh-CN" altLang="en-US" sz="2000" b="1">
                <a:latin typeface="微软雅黑" panose="020B0503020204020204" pitchFamily="34" charset="-122"/>
                <a:ea typeface="微软雅黑" panose="020B0503020204020204" pitchFamily="34" charset="-122"/>
                <a:sym typeface="+mn-ea"/>
              </a:rPr>
              <a:t>）</a:t>
            </a:r>
            <a:endParaRPr lang="zh-CN" altLang="en-US" sz="2000" b="1">
              <a:latin typeface="微软雅黑" panose="020B0503020204020204" pitchFamily="34" charset="-122"/>
              <a:ea typeface="微软雅黑" panose="020B0503020204020204" pitchFamily="34" charset="-122"/>
              <a:sym typeface="+mn-ea"/>
            </a:endParaRPr>
          </a:p>
          <a:p>
            <a:pPr marL="0" indent="0" latinLnBrk="0">
              <a:lnSpc>
                <a:spcPct val="200000"/>
              </a:lnSpc>
              <a:buFont typeface="Wingdings" panose="05000000000000000000" charset="0"/>
              <a:buNone/>
            </a:pPr>
            <a:r>
              <a:rPr lang="zh-CN" altLang="en-US" sz="2000" b="1">
                <a:latin typeface="微软雅黑" panose="020B0503020204020204" pitchFamily="34" charset="-122"/>
                <a:ea typeface="微软雅黑" panose="020B0503020204020204" pitchFamily="34" charset="-122"/>
                <a:sym typeface="+mn-ea"/>
              </a:rPr>
              <a:t> </a:t>
            </a:r>
            <a:r>
              <a:rPr lang="zh-CN" altLang="en-US" sz="1600" b="1">
                <a:latin typeface="微软雅黑" panose="020B0503020204020204" pitchFamily="34" charset="-122"/>
                <a:ea typeface="微软雅黑" panose="020B0503020204020204" pitchFamily="34" charset="-122"/>
                <a:sym typeface="+mn-ea"/>
              </a:rPr>
              <a:t>  </a:t>
            </a:r>
            <a:r>
              <a:rPr lang="zh-CN" altLang="en-US" sz="1600">
                <a:latin typeface="微软雅黑" panose="020B0503020204020204" pitchFamily="34" charset="-122"/>
                <a:ea typeface="微软雅黑" panose="020B0503020204020204" pitchFamily="34" charset="-122"/>
                <a:sym typeface="+mn-ea"/>
              </a:rPr>
              <a:t>一个</a:t>
            </a:r>
            <a:r>
              <a:rPr lang="en-US" altLang="zh-CN" sz="1600">
                <a:latin typeface="微软雅黑" panose="020B0503020204020204" pitchFamily="34" charset="-122"/>
                <a:ea typeface="微软雅黑" panose="020B0503020204020204" pitchFamily="34" charset="-122"/>
                <a:sym typeface="+mn-ea"/>
              </a:rPr>
              <a:t>test suite</a:t>
            </a:r>
            <a:r>
              <a:rPr lang="zh-CN" altLang="en-US" sz="1600">
                <a:latin typeface="微软雅黑" panose="020B0503020204020204" pitchFamily="34" charset="-122"/>
                <a:ea typeface="微软雅黑" panose="020B0503020204020204" pitchFamily="34" charset="-122"/>
                <a:sym typeface="+mn-ea"/>
              </a:rPr>
              <a:t>就是一组测试用例，一组测试套件或两者共同组成的集合，它的作用是将测试用例集合到一起，然后一次执行集合中所有的测试用例。</a:t>
            </a:r>
            <a:endParaRPr lang="zh-CN" altLang="en-US" sz="1600">
              <a:latin typeface="微软雅黑" panose="020B0503020204020204" pitchFamily="34" charset="-122"/>
              <a:ea typeface="微软雅黑" panose="020B0503020204020204" pitchFamily="34" charset="-122"/>
              <a:sym typeface="+mn-ea"/>
            </a:endParaRPr>
          </a:p>
          <a:p>
            <a:pPr marL="0" indent="0" latinLnBrk="0">
              <a:lnSpc>
                <a:spcPct val="200000"/>
              </a:lnSpc>
              <a:buFont typeface="Wingdings" panose="05000000000000000000" charset="0"/>
              <a:buNone/>
            </a:pPr>
            <a:endParaRPr lang="zh-CN" altLang="en-US" sz="1600">
              <a:latin typeface="微软雅黑" panose="020B0503020204020204" pitchFamily="34" charset="-122"/>
              <a:ea typeface="微软雅黑" panose="020B0503020204020204" pitchFamily="34" charset="-122"/>
              <a:sym typeface="+mn-ea"/>
            </a:endParaRPr>
          </a:p>
          <a:p>
            <a:pPr marL="0" indent="0" latinLnBrk="0">
              <a:lnSpc>
                <a:spcPct val="200000"/>
              </a:lnSpc>
              <a:buFont typeface="Wingdings" panose="05000000000000000000" charset="0"/>
              <a:buChar char=""/>
            </a:pPr>
            <a:r>
              <a:rPr lang="zh-CN" altLang="en-US" sz="2000">
                <a:latin typeface="微软雅黑" panose="020B0503020204020204" pitchFamily="34" charset="-122"/>
                <a:ea typeface="微软雅黑" panose="020B0503020204020204" pitchFamily="34" charset="-122"/>
                <a:sym typeface="+mn-ea"/>
              </a:rPr>
              <a:t>  测试运行器（</a:t>
            </a:r>
            <a:r>
              <a:rPr lang="en-US" altLang="zh-CN" sz="2000">
                <a:latin typeface="微软雅黑" panose="020B0503020204020204" pitchFamily="34" charset="-122"/>
                <a:ea typeface="微软雅黑" panose="020B0503020204020204" pitchFamily="34" charset="-122"/>
                <a:sym typeface="+mn-ea"/>
              </a:rPr>
              <a:t>test runner</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a:p>
            <a:pPr marL="0" indent="0" latinLnBrk="0">
              <a:lnSpc>
                <a:spcPct val="200000"/>
              </a:lnSpc>
              <a:buFont typeface="Wingdings" panose="05000000000000000000" charset="0"/>
              <a:buNone/>
            </a:pPr>
            <a:r>
              <a:rPr lang="zh-CN" altLang="en-US" sz="2000">
                <a:latin typeface="微软雅黑" panose="020B0503020204020204" pitchFamily="34" charset="-122"/>
                <a:ea typeface="微软雅黑" panose="020B0503020204020204" pitchFamily="34" charset="-122"/>
                <a:sym typeface="+mn-ea"/>
              </a:rPr>
              <a:t>   </a:t>
            </a:r>
            <a:r>
              <a:rPr lang="zh-CN" altLang="en-US" sz="1600">
                <a:latin typeface="微软雅黑" panose="020B0503020204020204" pitchFamily="34" charset="-122"/>
                <a:ea typeface="微软雅黑" panose="020B0503020204020204" pitchFamily="34" charset="-122"/>
                <a:sym typeface="+mn-ea"/>
              </a:rPr>
              <a:t>一个</a:t>
            </a:r>
            <a:r>
              <a:rPr lang="en-US" altLang="zh-CN" sz="1600">
                <a:latin typeface="微软雅黑" panose="020B0503020204020204" pitchFamily="34" charset="-122"/>
                <a:ea typeface="微软雅黑" panose="020B0503020204020204" pitchFamily="34" charset="-122"/>
                <a:sym typeface="+mn-ea"/>
              </a:rPr>
              <a:t>test runner</a:t>
            </a:r>
            <a:r>
              <a:rPr lang="zh-CN" altLang="en-US" sz="1600">
                <a:latin typeface="微软雅黑" panose="020B0503020204020204" pitchFamily="34" charset="-122"/>
                <a:ea typeface="微软雅黑" panose="020B0503020204020204" pitchFamily="34" charset="-122"/>
                <a:sym typeface="+mn-ea"/>
              </a:rPr>
              <a:t>由执行设定的测试用例和将测试结果提供给用户两部分功能组成</a:t>
            </a:r>
            <a:endParaRPr sz="1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文本框 5"/>
          <p:cNvSpPr txBox="1"/>
          <p:nvPr/>
        </p:nvSpPr>
        <p:spPr>
          <a:xfrm>
            <a:off x="584200" y="1071245"/>
            <a:ext cx="10741025" cy="706755"/>
          </a:xfrm>
          <a:prstGeom prst="rect">
            <a:avLst/>
          </a:prstGeom>
          <a:noFill/>
        </p:spPr>
        <p:txBody>
          <a:bodyPr wrap="square" rtlCol="0">
            <a:spAutoFit/>
          </a:bodyPr>
          <a:lstStyle/>
          <a:p>
            <a:pPr marL="171450" indent="-171450" latinLnBrk="0">
              <a:lnSpc>
                <a:spcPct val="200000"/>
              </a:lnSpc>
              <a:buFont typeface="Arial" panose="020B0604020202020204" pitchFamily="34" charset="0"/>
              <a:buChar char="•"/>
            </a:pPr>
            <a:r>
              <a:rPr lang="zh-CN" altLang="en-US" sz="2000"/>
              <a:t>示例</a:t>
            </a:r>
            <a:r>
              <a:rPr lang="en-US" altLang="zh-CN" sz="2000"/>
              <a:t>1</a:t>
            </a:r>
            <a:endParaRPr lang="en-US" altLang="zh-CN" sz="2000"/>
          </a:p>
        </p:txBody>
      </p:sp>
      <p:sp>
        <p:nvSpPr>
          <p:cNvPr id="2" name="文本框 1"/>
          <p:cNvSpPr txBox="1"/>
          <p:nvPr/>
        </p:nvSpPr>
        <p:spPr>
          <a:xfrm>
            <a:off x="887730" y="2019935"/>
            <a:ext cx="8959215" cy="4707890"/>
          </a:xfrm>
          <a:prstGeom prst="rect">
            <a:avLst/>
          </a:prstGeom>
          <a:noFill/>
        </p:spPr>
        <p:txBody>
          <a:bodyPr wrap="square" rtlCol="0" anchor="t">
            <a:spAutoFit/>
          </a:bodyPr>
          <a:p>
            <a:pPr marL="0" indent="0">
              <a:buClrTx/>
              <a:buFont typeface="Wingdings" panose="05000000000000000000" charset="0"/>
              <a:buNone/>
            </a:pPr>
            <a:r>
              <a:rPr lang="zh-CN" altLang="en-US" sz="2000"/>
              <a:t>1. 新建一个testfour.py的文件</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2. 导入unittest模块</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3. 当前测试类继承unittest.TestCase，相当于当前利用unittest创建了一个test case，这个test case是能够被unittest直接识别。</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4. 写setUP(),主要是打开浏览器和打开站点</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5. 写一个test_login（）用例用于登录的代码</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6. 写tearDown(),主要是浏览器退出操作</a:t>
            </a:r>
            <a:endParaRPr lang="zh-CN" altLang="en-US" sz="2000"/>
          </a:p>
          <a:p>
            <a:pPr marL="0" indent="0">
              <a:buClrTx/>
              <a:buFont typeface="Wingdings" panose="05000000000000000000" charset="0"/>
              <a:buNone/>
            </a:pPr>
            <a:endParaRPr lang="zh-CN" altLang="en-US" sz="2000"/>
          </a:p>
          <a:p>
            <a:pPr marL="0" indent="0">
              <a:buClrTx/>
              <a:buFont typeface="Wingdings" panose="05000000000000000000" charset="0"/>
              <a:buNone/>
            </a:pPr>
            <a:r>
              <a:rPr lang="zh-CN" altLang="en-US" sz="2000"/>
              <a:t>相关脚本代码如下：</a:t>
            </a:r>
            <a:endParaRPr lang="zh-CN" altLang="en-US" sz="2000"/>
          </a:p>
          <a:p>
            <a:endParaRPr lang="zh-CN" alt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文本框 5"/>
          <p:cNvSpPr txBox="1"/>
          <p:nvPr/>
        </p:nvSpPr>
        <p:spPr>
          <a:xfrm>
            <a:off x="799465" y="978535"/>
            <a:ext cx="10041890" cy="5262245"/>
          </a:xfrm>
          <a:prstGeom prst="rect">
            <a:avLst/>
          </a:prstGeom>
          <a:noFill/>
        </p:spPr>
        <p:txBody>
          <a:bodyPr wrap="square" rtlCol="0">
            <a:spAutoFit/>
          </a:bodyPr>
          <a:lstStyle/>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import unittest</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import time</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from selenium import webdriver</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class testfour(unittest.TestCase):</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def setUp(self):</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'''测试固件setUp的代码，主要用于测试的前期准备工作'''</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self.driver = webdriver.Chrome()</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self.driver.maximize_window()</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self.driver.implicitly_wait(8)</a:t>
            </a:r>
            <a:endParaRPr sz="1400">
              <a:latin typeface="微软雅黑" panose="020B0503020204020204" pitchFamily="34" charset="-122"/>
              <a:ea typeface="微软雅黑" panose="020B0503020204020204" pitchFamily="34" charset="-122"/>
            </a:endParaRPr>
          </a:p>
          <a:p>
            <a:pPr marL="171450" indent="-171450" latinLnBrk="0">
              <a:lnSpc>
                <a:spcPct val="200000"/>
              </a:lnSpc>
              <a:buFont typeface="Arial" panose="020B0604020202020204" pitchFamily="34" charset="0"/>
              <a:buChar char="•"/>
            </a:pPr>
            <a:r>
              <a:rPr sz="1400">
                <a:latin typeface="微软雅黑" panose="020B0503020204020204" pitchFamily="34" charset="-122"/>
                <a:ea typeface="微软雅黑" panose="020B0503020204020204" pitchFamily="34" charset="-122"/>
              </a:rPr>
              <a:t>        self.driver.get("https://qa1-erp.jfz.com")</a:t>
            </a:r>
            <a:endParaRPr sz="1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748665" y="1026795"/>
            <a:ext cx="10714355" cy="398780"/>
          </a:xfrm>
          <a:prstGeom prst="rect">
            <a:avLst/>
          </a:prstGeom>
          <a:noFill/>
        </p:spPr>
        <p:txBody>
          <a:bodyPr wrap="square" rtlCol="0">
            <a:spAutoFit/>
          </a:bodyPr>
          <a:p>
            <a:endParaRPr lang="zh-CN" altLang="en-US" sz="20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989965" y="1026795"/>
            <a:ext cx="10232390" cy="5631180"/>
          </a:xfrm>
          <a:prstGeom prst="rect">
            <a:avLst/>
          </a:prstGeom>
          <a:noFill/>
        </p:spPr>
        <p:txBody>
          <a:bodyPr wrap="square" rtlCol="0">
            <a:spAutoFit/>
          </a:bodyPr>
          <a:p>
            <a:pPr algn="l"/>
            <a:r>
              <a:rPr lang="zh-CN" altLang="en-US"/>
              <a:t>    def tearDown(self):</a:t>
            </a:r>
            <a:endParaRPr lang="zh-CN" altLang="en-US"/>
          </a:p>
          <a:p>
            <a:pPr algn="l"/>
            <a:r>
              <a:rPr lang="zh-CN" altLang="en-US"/>
              <a:t>        '''测试结束之后的清理，一般是关闭浏览器'''</a:t>
            </a:r>
            <a:endParaRPr lang="zh-CN" altLang="en-US"/>
          </a:p>
          <a:p>
            <a:pPr algn="l"/>
            <a:endParaRPr lang="zh-CN" altLang="en-US"/>
          </a:p>
          <a:p>
            <a:pPr algn="l"/>
            <a:r>
              <a:rPr lang="zh-CN" altLang="en-US"/>
              <a:t>        self.driver.quit()</a:t>
            </a:r>
            <a:endParaRPr lang="zh-CN" altLang="en-US"/>
          </a:p>
          <a:p>
            <a:pPr algn="l"/>
            <a:r>
              <a:rPr lang="zh-CN" altLang="en-US"/>
              <a:t>    def test_login(self):</a:t>
            </a:r>
            <a:endParaRPr lang="zh-CN" altLang="en-US"/>
          </a:p>
          <a:p>
            <a:pPr algn="l"/>
            <a:r>
              <a:rPr lang="zh-CN" altLang="en-US"/>
              <a:t>        '''这里一定要以test开头'''</a:t>
            </a:r>
            <a:endParaRPr lang="zh-CN" altLang="en-US"/>
          </a:p>
          <a:p>
            <a:pPr algn="l"/>
            <a:endParaRPr lang="zh-CN" altLang="en-US"/>
          </a:p>
          <a:p>
            <a:pPr algn="l"/>
            <a:r>
              <a:rPr lang="zh-CN" altLang="en-US"/>
              <a:t>        self.driver.find_element_by_xpath("//*[@name='username']").send_keys("defang2")</a:t>
            </a:r>
            <a:endParaRPr lang="zh-CN" altLang="en-US"/>
          </a:p>
          <a:p>
            <a:pPr algn="l"/>
            <a:r>
              <a:rPr lang="zh-CN" altLang="en-US"/>
              <a:t>        self.driver.find_element_by_xpath("//*[@name='password']").send_keys("123")</a:t>
            </a:r>
            <a:endParaRPr lang="zh-CN" altLang="en-US"/>
          </a:p>
          <a:p>
            <a:pPr algn="l"/>
            <a:r>
              <a:rPr lang="zh-CN" altLang="en-US"/>
              <a:t>        self.driver.find_element_by_xpath("//*[@class='submit_wrap']").click()</a:t>
            </a:r>
            <a:endParaRPr lang="zh-CN" altLang="en-US"/>
          </a:p>
          <a:p>
            <a:pPr algn="l"/>
            <a:r>
              <a:rPr lang="zh-CN" altLang="en-US"/>
              <a:t>        self.assertEqual(self.driver.title,'深圳市金斧子网络科技有限公司-ERP',msg='访问erp失败')</a:t>
            </a:r>
            <a:endParaRPr lang="zh-CN" altLang="en-US"/>
          </a:p>
          <a:p>
            <a:pPr algn="l"/>
            <a:endParaRPr lang="zh-CN" altLang="en-US"/>
          </a:p>
          <a:p>
            <a:pPr algn="l"/>
            <a:r>
              <a:rPr lang="zh-CN" altLang="en-US"/>
              <a:t>        print("标题"+ self.driver.title)</a:t>
            </a:r>
            <a:endParaRPr lang="zh-CN" altLang="en-US"/>
          </a:p>
          <a:p>
            <a:pPr algn="l"/>
            <a:endParaRPr lang="zh-CN" altLang="en-US"/>
          </a:p>
          <a:p>
            <a:pPr algn="l"/>
            <a:r>
              <a:rPr lang="zh-CN" altLang="en-US"/>
              <a:t>        time.sleep(5)</a:t>
            </a:r>
            <a:endParaRPr lang="zh-CN" altLang="en-US"/>
          </a:p>
          <a:p>
            <a:pPr algn="l"/>
            <a:r>
              <a:rPr lang="zh-CN" altLang="en-US"/>
              <a:t>        assert '德芳客服' in  self.driver.page_source</a:t>
            </a:r>
            <a:endParaRPr lang="zh-CN" altLang="en-US"/>
          </a:p>
          <a:p>
            <a:pPr algn="l"/>
            <a:r>
              <a:rPr lang="zh-CN" altLang="en-US"/>
              <a:t>        time.sleep(5)</a:t>
            </a:r>
            <a:endParaRPr lang="zh-CN" altLang="en-US"/>
          </a:p>
          <a:p>
            <a:pPr algn="l"/>
            <a:endParaRPr lang="zh-CN" altLang="en-US"/>
          </a:p>
          <a:p>
            <a:pPr algn="l"/>
            <a:r>
              <a:rPr lang="zh-CN" altLang="en-US"/>
              <a:t>if __name__ == '__main__':</a:t>
            </a:r>
            <a:endParaRPr lang="zh-CN" altLang="en-US"/>
          </a:p>
          <a:p>
            <a:pPr algn="l"/>
            <a:r>
              <a:rPr lang="zh-CN" altLang="en-US"/>
              <a:t>    unittest.main()</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056" y="566420"/>
            <a:ext cx="12192000" cy="6858000"/>
          </a:xfrm>
          <a:prstGeom prst="rect">
            <a:avLst/>
          </a:prstGeom>
        </p:spPr>
      </p:pic>
      <p:sp>
        <p:nvSpPr>
          <p:cNvPr id="5" name="文本框 9"/>
          <p:cNvSpPr txBox="1"/>
          <p:nvPr/>
        </p:nvSpPr>
        <p:spPr>
          <a:xfrm>
            <a:off x="629920" y="2224405"/>
            <a:ext cx="10323195" cy="2861310"/>
          </a:xfrm>
          <a:prstGeom prst="rect">
            <a:avLst/>
          </a:prstGeom>
          <a:noFill/>
        </p:spPr>
        <p:txBody>
          <a:bodyPr wrap="square" rtlCol="0">
            <a:spAutoFit/>
          </a:bodyPr>
          <a:p>
            <a:r>
              <a:rPr lang="en-US" sz="2000" dirty="0" smtClean="0">
                <a:latin typeface="微软雅黑" panose="020B0503020204020204" pitchFamily="34" charset="-122"/>
                <a:ea typeface="微软雅黑" panose="020B0503020204020204" pitchFamily="34" charset="-122"/>
              </a:rPr>
              <a:t>1.2.3  </a:t>
            </a:r>
            <a:r>
              <a:rPr lang="zh-CN" altLang="en-US" sz="2000" dirty="0" smtClean="0">
                <a:latin typeface="微软雅黑" panose="020B0503020204020204" pitchFamily="34" charset="-122"/>
                <a:ea typeface="微软雅黑" panose="020B0503020204020204" pitchFamily="34" charset="-122"/>
              </a:rPr>
              <a:t>单元测试加载方法</a:t>
            </a:r>
            <a:endParaRPr lang="zh-CN" altLang="en-US"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在</a:t>
            </a:r>
            <a:r>
              <a:rPr lang="en-US" altLang="zh-CN" sz="2000" dirty="0" smtClean="0">
                <a:latin typeface="微软雅黑" panose="020B0503020204020204" pitchFamily="34" charset="-122"/>
                <a:ea typeface="微软雅黑" panose="020B0503020204020204" pitchFamily="34" charset="-122"/>
              </a:rPr>
              <a:t>unittest</a:t>
            </a:r>
            <a:r>
              <a:rPr lang="zh-CN" altLang="en-US" sz="2000" dirty="0" smtClean="0">
                <a:latin typeface="微软雅黑" panose="020B0503020204020204" pitchFamily="34" charset="-122"/>
                <a:ea typeface="微软雅黑" panose="020B0503020204020204" pitchFamily="34" charset="-122"/>
              </a:rPr>
              <a:t>单元测试框架中，提供了两种单元测试的加载方法</a:t>
            </a:r>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 直接通过</a:t>
            </a:r>
            <a:r>
              <a:rPr lang="en-US" altLang="zh-CN" sz="2000" dirty="0" smtClean="0">
                <a:latin typeface="微软雅黑" panose="020B0503020204020204" pitchFamily="34" charset="-122"/>
                <a:ea typeface="微软雅黑" panose="020B0503020204020204" pitchFamily="34" charset="-122"/>
              </a:rPr>
              <a:t>unittest.main()</a:t>
            </a:r>
            <a:r>
              <a:rPr lang="zh-CN" altLang="en-US" sz="2000" dirty="0" smtClean="0">
                <a:latin typeface="微软雅黑" panose="020B0503020204020204" pitchFamily="34" charset="-122"/>
                <a:ea typeface="微软雅黑" panose="020B0503020204020204" pitchFamily="34" charset="-122"/>
              </a:rPr>
              <a:t>方法加载单元测试的测试模块，这是一种最简单的加载方法，所有的测试方法执行顺序都是按照方法名的字符串表示的</a:t>
            </a:r>
            <a:r>
              <a:rPr lang="en-US" altLang="zh-CN" sz="2000" dirty="0" smtClean="0">
                <a:latin typeface="微软雅黑" panose="020B0503020204020204" pitchFamily="34" charset="-122"/>
                <a:ea typeface="微软雅黑" panose="020B0503020204020204" pitchFamily="34" charset="-122"/>
              </a:rPr>
              <a:t>ASCII</a:t>
            </a:r>
            <a:r>
              <a:rPr lang="zh-CN" altLang="en-US" sz="2000" dirty="0" smtClean="0">
                <a:latin typeface="微软雅黑" panose="020B0503020204020204" pitchFamily="34" charset="-122"/>
                <a:ea typeface="微软雅黑" panose="020B0503020204020204" pitchFamily="34" charset="-122"/>
              </a:rPr>
              <a:t>码升序排序。</a:t>
            </a:r>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endParaRPr lang="zh-CN" altLang="en-US"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 将所有的单元测试用例（</a:t>
            </a:r>
            <a:r>
              <a:rPr lang="en-US" altLang="zh-CN" sz="2000" dirty="0" smtClean="0">
                <a:latin typeface="微软雅黑" panose="020B0503020204020204" pitchFamily="34" charset="-122"/>
                <a:ea typeface="微软雅黑" panose="020B0503020204020204" pitchFamily="34" charset="-122"/>
              </a:rPr>
              <a:t>Test Case)</a:t>
            </a:r>
            <a:r>
              <a:rPr lang="zh-CN" altLang="en-US" sz="2000" dirty="0" smtClean="0">
                <a:latin typeface="微软雅黑" panose="020B0503020204020204" pitchFamily="34" charset="-122"/>
                <a:ea typeface="微软雅黑" panose="020B0503020204020204" pitchFamily="34" charset="-122"/>
              </a:rPr>
              <a:t>添加到测试套件（</a:t>
            </a:r>
            <a:r>
              <a:rPr lang="en-US" altLang="zh-CN" sz="2000" dirty="0" smtClean="0">
                <a:latin typeface="微软雅黑" panose="020B0503020204020204" pitchFamily="34" charset="-122"/>
                <a:ea typeface="微软雅黑" panose="020B0503020204020204" pitchFamily="34" charset="-122"/>
              </a:rPr>
              <a:t>Test suite)</a:t>
            </a:r>
            <a:r>
              <a:rPr lang="zh-CN" altLang="en-US" sz="2000" dirty="0" smtClean="0">
                <a:latin typeface="微软雅黑" panose="020B0503020204020204" pitchFamily="34" charset="-122"/>
                <a:ea typeface="微软雅黑" panose="020B0503020204020204" pitchFamily="34" charset="-122"/>
              </a:rPr>
              <a:t>集合中，然后一次性加载所有测试对象。</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304800" y="919480"/>
            <a:ext cx="10631170" cy="1938020"/>
          </a:xfrm>
          <a:prstGeom prst="rect">
            <a:avLst/>
          </a:prstGeom>
          <a:noFill/>
        </p:spPr>
        <p:txBody>
          <a:bodyPr wrap="square" rtlCol="0">
            <a:spAutoFit/>
          </a:bodyPr>
          <a:p>
            <a:r>
              <a:rPr lang="en-US" altLang="zh-CN" sz="2000" b="1" dirty="0" smtClean="0">
                <a:latin typeface="微软雅黑" panose="020B0503020204020204" pitchFamily="34" charset="-122"/>
                <a:ea typeface="微软雅黑" panose="020B0503020204020204" pitchFamily="34" charset="-122"/>
              </a:rPr>
              <a:t>1.3  unittest</a:t>
            </a:r>
            <a:r>
              <a:rPr lang="zh-CN" altLang="en-US" sz="2000" b="1" dirty="0" smtClean="0">
                <a:latin typeface="微软雅黑" panose="020B0503020204020204" pitchFamily="34" charset="-122"/>
                <a:ea typeface="微软雅黑" panose="020B0503020204020204" pitchFamily="34" charset="-122"/>
              </a:rPr>
              <a:t>执行顺序</a:t>
            </a:r>
            <a:endParaRPr lang="en-US" altLang="zh-CN" sz="2000" b="1"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       示例</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testdemo</a:t>
            </a:r>
            <a:r>
              <a:rPr lang="en-US" altLang="zh-CN" sz="2000" b="1" dirty="0" smtClean="0">
                <a:latin typeface="微软雅黑" panose="020B0503020204020204" pitchFamily="34" charset="-122"/>
                <a:ea typeface="微软雅黑" panose="020B0503020204020204" pitchFamily="34" charset="-122"/>
              </a:rPr>
              <a:t>.py</a:t>
            </a:r>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结果分析</a:t>
            </a:r>
            <a:endParaRPr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70_Office 主题">
  <a:themeElements>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36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4844</Words>
  <Application>WPS 演示</Application>
  <PresentationFormat>自定义</PresentationFormat>
  <Paragraphs>258</Paragraphs>
  <Slides>24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 Light</vt:lpstr>
      <vt:lpstr>Calibri</vt:lpstr>
      <vt:lpstr>苹方-简 中黑体</vt:lpstr>
      <vt:lpstr>微软雅黑</vt:lpstr>
      <vt:lpstr>Wingdings</vt:lpstr>
      <vt:lpstr>黑体</vt:lpstr>
      <vt:lpstr>Arial Unicode MS</vt:lpstr>
      <vt:lpstr>PingFang SC Light</vt:lpstr>
      <vt:lpstr>苹方-简</vt:lpstr>
      <vt:lpstr>Segoe Print</vt:lpstr>
      <vt:lpstr>370_Office 主题</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JFZ</dc:creator>
  <cp:lastModifiedBy>mike.liu</cp:lastModifiedBy>
  <cp:revision>925</cp:revision>
  <dcterms:created xsi:type="dcterms:W3CDTF">2014-06-02T19:15:00Z</dcterms:created>
  <dcterms:modified xsi:type="dcterms:W3CDTF">2017-12-21T07:59:46Z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