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2192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	<Relationship Id="rId20" Type="http://schemas.openxmlformats.org/officeDocument/2006/relationships/slide" Target="slides/slide15.xml" />
	<Relationship Id="rId21" Type="http://schemas.openxmlformats.org/officeDocument/2006/relationships/slide" Target="slides/slide16.xml" />
	<Relationship Id="rId22" Type="http://schemas.openxmlformats.org/officeDocument/2006/relationships/slide" Target="slides/slide17.xml" />
	<Relationship Id="rId23" Type="http://schemas.openxmlformats.org/officeDocument/2006/relationships/slide" Target="slides/slide18.xml" />
	<Relationship Id="rId24" Type="http://schemas.openxmlformats.org/officeDocument/2006/relationships/slide" Target="slides/slide19.xml" />
	<Relationship Id="rId25" Type="http://schemas.openxmlformats.org/officeDocument/2006/relationships/slide" Target="slides/slide20.xml" />
	<Relationship Id="rId26" Type="http://schemas.openxmlformats.org/officeDocument/2006/relationships/slide" Target="slides/slide21.xml" />
	<Relationship Id="rId27" Type="http://schemas.openxmlformats.org/officeDocument/2006/relationships/slide" Target="slides/slide22.xml" />
	<Relationship Id="rId28" Type="http://schemas.openxmlformats.org/officeDocument/2006/relationships/slide" Target="slides/slide23.xml" />
	<Relationship Id="rId29" Type="http://schemas.openxmlformats.org/officeDocument/2006/relationships/slide" Target="slides/slide24.xml" />
	<Relationship Id="rId30" Type="http://schemas.openxmlformats.org/officeDocument/2006/relationships/slide" Target="slides/slide25.xml" />
	<Relationship Id="rId31" Type="http://schemas.openxmlformats.org/officeDocument/2006/relationships/slide" Target="slides/slide26.xml" />
	<Relationship Id="rId32" Type="http://schemas.openxmlformats.org/officeDocument/2006/relationships/slide" Target="slides/slide27.xml" />
	<Relationship Id="rId33" Type="http://schemas.openxmlformats.org/officeDocument/2006/relationships/slide" Target="slides/slide28.xml" />
	<Relationship Id="rId34" Type="http://schemas.openxmlformats.org/officeDocument/2006/relationships/slide" Target="slides/slide29.xml" />
	<Relationship Id="rId35" Type="http://schemas.openxmlformats.org/officeDocument/2006/relationships/slide" Target="slides/slide30.xml" />
	<Relationship Id="rId36" Type="http://schemas.openxmlformats.org/officeDocument/2006/relationships/slide" Target="slides/slide31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3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4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5.jpeg" />
	<Relationship Id="rId3" Type="http://schemas.openxmlformats.org/officeDocument/2006/relationships/image" Target="../media/image26.jpeg" />
	<Relationship Id="rId4" Type="http://schemas.openxmlformats.org/officeDocument/2006/relationships/image" Target="../media/image27.jpeg" />
	<Relationship Id="rId5" Type="http://schemas.openxmlformats.org/officeDocument/2006/relationships/image" Target="../media/image28.jpeg" />
	<Relationship Id="rId6" Type="http://schemas.openxmlformats.org/officeDocument/2006/relationships/image" Target="../media/image29.jpeg" />
	<Relationship Id="rId7" Type="http://schemas.openxmlformats.org/officeDocument/2006/relationships/image" Target="../media/image30.jpeg" />
	<Relationship Id="rId8" Type="http://schemas.openxmlformats.org/officeDocument/2006/relationships/image" Target="../media/image31.jpeg" />
	<Relationship Id="rId9" Type="http://schemas.openxmlformats.org/officeDocument/2006/relationships/image" Target="../media/image32.jpeg" />
	<Relationship Id="rId10" Type="http://schemas.openxmlformats.org/officeDocument/2006/relationships/image" Target="../media/image33.jpeg" />
	<Relationship Id="rId11" Type="http://schemas.openxmlformats.org/officeDocument/2006/relationships/image" Target="../media/image34.jpeg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5.jpeg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6.jpeg" />
</Relationships>
</file>

<file path=ppt/slides/_rels/slide1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7.jpeg" />
	<Relationship Id="rId3" Type="http://schemas.openxmlformats.org/officeDocument/2006/relationships/image" Target="../media/image38.jpeg" />
	<Relationship Id="rId4" Type="http://schemas.openxmlformats.org/officeDocument/2006/relationships/image" Target="../media/image39.jpeg" />
	<Relationship Id="rId5" Type="http://schemas.openxmlformats.org/officeDocument/2006/relationships/image" Target="../media/image40.jpeg" />
	<Relationship Id="rId6" Type="http://schemas.openxmlformats.org/officeDocument/2006/relationships/image" Target="../media/image41.jpeg" />
</Relationships>
</file>

<file path=ppt/slides/_rels/slide1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2.jpeg" />
</Relationships>
</file>

<file path=ppt/slides/_rels/slide1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3.jpeg" />
</Relationships>
</file>

<file path=ppt/slides/_rels/slide1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4.jpeg" />
</Relationships>
</file>

<file path=ppt/slides/_rels/slide1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5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	<Relationship Id="rId3" Type="http://schemas.openxmlformats.org/officeDocument/2006/relationships/image" Target="../media/image3.jpeg" />
	<Relationship Id="rId4" Type="http://schemas.openxmlformats.org/officeDocument/2006/relationships/image" Target="../media/image4.jpeg" />
	<Relationship Id="rId5" Type="http://schemas.openxmlformats.org/officeDocument/2006/relationships/image" Target="../media/image5.jpeg" />
	<Relationship Id="rId6" Type="http://schemas.openxmlformats.org/officeDocument/2006/relationships/image" Target="../media/image6.jpeg" />
</Relationships>
</file>

<file path=ppt/slides/_rels/slide2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6.jpeg" />
	<Relationship Id="rId3" Type="http://schemas.openxmlformats.org/officeDocument/2006/relationships/image" Target="../media/image47.jpeg" />
</Relationships>
</file>

<file path=ppt/slides/_rels/slide2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8.jpeg" />
</Relationships>
</file>

<file path=ppt/slides/_rels/slide2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9.jpeg" />
	<Relationship Id="rId3" Type="http://schemas.openxmlformats.org/officeDocument/2006/relationships/image" Target="../media/image50.jpeg" />
</Relationships>
</file>

<file path=ppt/slides/_rels/slide2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1.jpeg" />
</Relationships>
</file>

<file path=ppt/slides/_rels/slide2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2.jpeg" />
</Relationships>
</file>

<file path=ppt/slides/_rels/slide2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3.jpeg" />
</Relationships>
</file>

<file path=ppt/slides/_rels/slide2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4.jpeg" />
</Relationships>
</file>

<file path=ppt/slides/_rels/slide2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5.jpeg" />
</Relationships>
</file>

<file path=ppt/slides/_rels/slide2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6.jpeg" />
</Relationships>
</file>

<file path=ppt/slides/_rels/slide2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7.jpeg" />
	<Relationship Id="rId3" Type="http://schemas.openxmlformats.org/officeDocument/2006/relationships/image" Target="../media/image58.jpeg" />
	<Relationship Id="rId4" Type="http://schemas.openxmlformats.org/officeDocument/2006/relationships/image" Target="../media/image59.jpeg" />
	<Relationship Id="rId5" Type="http://schemas.openxmlformats.org/officeDocument/2006/relationships/image" Target="../media/image60.jpeg" />
	<Relationship Id="rId6" Type="http://schemas.openxmlformats.org/officeDocument/2006/relationships/image" Target="../media/image61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_rels/slide3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2.jpeg" />
</Relationships>
</file>

<file path=ppt/slides/_rels/slide3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3.jpeg" />
	<Relationship Id="rId3" Type="http://schemas.openxmlformats.org/officeDocument/2006/relationships/image" Target="../media/image64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	<Relationship Id="rId3" Type="http://schemas.openxmlformats.org/officeDocument/2006/relationships/image" Target="../media/image9.jpeg" />
	<Relationship Id="rId4" Type="http://schemas.openxmlformats.org/officeDocument/2006/relationships/image" Target="../media/image10.jpeg" />
	<Relationship Id="rId5" Type="http://schemas.openxmlformats.org/officeDocument/2006/relationships/image" Target="../media/image11.jpeg" />
	<Relationship Id="rId6" Type="http://schemas.openxmlformats.org/officeDocument/2006/relationships/image" Target="../media/image12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3.jpeg" />
	<Relationship Id="rId3" Type="http://schemas.openxmlformats.org/officeDocument/2006/relationships/image" Target="../media/image14.jpeg" />
	<Relationship Id="rId4" Type="http://schemas.openxmlformats.org/officeDocument/2006/relationships/image" Target="../media/image15.jpeg" />
	<Relationship Id="rId5" Type="http://schemas.openxmlformats.org/officeDocument/2006/relationships/image" Target="../media/image16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7.jpeg" />
	<Relationship Id="rId3" Type="http://schemas.openxmlformats.org/officeDocument/2006/relationships/image" Target="../media/image18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9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0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1.jpeg" />
	<Relationship Id="rId3" Type="http://schemas.openxmlformats.org/officeDocument/2006/relationships/image" Target="../media/image22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-1523" y="2825495"/>
            <a:ext cx="12188952" cy="3180588"/>
          </a:xfrm>
          <a:custGeom>
            <a:avLst/>
            <a:gdLst>
              <a:gd name="connsiteX0" fmla="*/ 0 w 12188952"/>
              <a:gd name="connsiteY0" fmla="*/ 0 h 3180588"/>
              <a:gd name="connsiteX1" fmla="*/ 12188952 w 12188952"/>
              <a:gd name="connsiteY1" fmla="*/ 0 h 3180588"/>
              <a:gd name="connsiteX2" fmla="*/ 12188952 w 12188952"/>
              <a:gd name="connsiteY2" fmla="*/ 3180588 h 3180588"/>
              <a:gd name="connsiteX3" fmla="*/ 0 w 12188952"/>
              <a:gd name="connsiteY3" fmla="*/ 3180588 h 3180588"/>
              <a:gd name="connsiteX4" fmla="*/ 0 w 12188952"/>
              <a:gd name="connsiteY4" fmla="*/ 0 h 3180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88952" h="3180588">
                <a:moveTo>
                  <a:pt x="0" y="0"/>
                </a:moveTo>
                <a:lnTo>
                  <a:pt x="12188952" y="0"/>
                </a:lnTo>
                <a:lnTo>
                  <a:pt x="12188952" y="3180588"/>
                </a:lnTo>
                <a:lnTo>
                  <a:pt x="0" y="3180588"/>
                </a:lnTo>
                <a:lnTo>
                  <a:pt x="0" y="0"/>
                </a:lnTo>
              </a:path>
            </a:pathLst>
          </a:custGeom>
          <a:solidFill>
            <a:srgbClr val="5d5d5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-1523" y="3075432"/>
            <a:ext cx="12188952" cy="2639567"/>
          </a:xfrm>
          <a:custGeom>
            <a:avLst/>
            <a:gdLst>
              <a:gd name="connsiteX0" fmla="*/ 0 w 12188952"/>
              <a:gd name="connsiteY0" fmla="*/ 0 h 2639567"/>
              <a:gd name="connsiteX1" fmla="*/ 12188952 w 12188952"/>
              <a:gd name="connsiteY1" fmla="*/ 0 h 2639567"/>
              <a:gd name="connsiteX2" fmla="*/ 12188952 w 12188952"/>
              <a:gd name="connsiteY2" fmla="*/ 2639567 h 2639567"/>
              <a:gd name="connsiteX3" fmla="*/ 0 w 12188952"/>
              <a:gd name="connsiteY3" fmla="*/ 2639567 h 2639567"/>
              <a:gd name="connsiteX4" fmla="*/ 0 w 12188952"/>
              <a:gd name="connsiteY4" fmla="*/ 0 h 2639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88952" h="2639567">
                <a:moveTo>
                  <a:pt x="0" y="0"/>
                </a:moveTo>
                <a:lnTo>
                  <a:pt x="12188952" y="0"/>
                </a:lnTo>
                <a:lnTo>
                  <a:pt x="12188952" y="2639567"/>
                </a:lnTo>
                <a:lnTo>
                  <a:pt x="0" y="263956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11900"/>
            <a:ext cx="1930400" cy="546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55700" y="3213100"/>
            <a:ext cx="30988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300"/>
              </a:lnSpc>
              <a:tabLst>
							</a:tabLst>
            </a:pPr>
            <a:r>
              <a:rPr lang="en-US" altLang="zh-CN" sz="489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服务化框架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55700" y="4025900"/>
            <a:ext cx="37211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300"/>
              </a:lnSpc>
              <a:tabLst>
							</a:tabLst>
            </a:pPr>
            <a:r>
              <a:rPr lang="en-US" altLang="zh-CN" sz="489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技术选型实践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55700" y="4953000"/>
            <a:ext cx="647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章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耿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-1523" y="3075432"/>
            <a:ext cx="12188952" cy="2639567"/>
          </a:xfrm>
          <a:custGeom>
            <a:avLst/>
            <a:gdLst>
              <a:gd name="connsiteX0" fmla="*/ 0 w 12188952"/>
              <a:gd name="connsiteY0" fmla="*/ 0 h 2639567"/>
              <a:gd name="connsiteX1" fmla="*/ 12188952 w 12188952"/>
              <a:gd name="connsiteY1" fmla="*/ 0 h 2639567"/>
              <a:gd name="connsiteX2" fmla="*/ 12188952 w 12188952"/>
              <a:gd name="connsiteY2" fmla="*/ 2639567 h 2639567"/>
              <a:gd name="connsiteX3" fmla="*/ 0 w 12188952"/>
              <a:gd name="connsiteY3" fmla="*/ 2639567 h 2639567"/>
              <a:gd name="connsiteX4" fmla="*/ 0 w 12188952"/>
              <a:gd name="connsiteY4" fmla="*/ 0 h 2639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88952" h="2639567">
                <a:moveTo>
                  <a:pt x="0" y="0"/>
                </a:moveTo>
                <a:lnTo>
                  <a:pt x="12188952" y="0"/>
                </a:lnTo>
                <a:lnTo>
                  <a:pt x="12188952" y="2639567"/>
                </a:lnTo>
                <a:lnTo>
                  <a:pt x="0" y="263956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32204" y="1772411"/>
            <a:ext cx="1490472" cy="371855"/>
          </a:xfrm>
          <a:custGeom>
            <a:avLst/>
            <a:gdLst>
              <a:gd name="connsiteX0" fmla="*/ 0 w 1490472"/>
              <a:gd name="connsiteY0" fmla="*/ 0 h 371855"/>
              <a:gd name="connsiteX1" fmla="*/ 1490472 w 1490472"/>
              <a:gd name="connsiteY1" fmla="*/ 0 h 371855"/>
              <a:gd name="connsiteX2" fmla="*/ 1490472 w 1490472"/>
              <a:gd name="connsiteY2" fmla="*/ 371855 h 371855"/>
              <a:gd name="connsiteX3" fmla="*/ 0 w 1490472"/>
              <a:gd name="connsiteY3" fmla="*/ 371855 h 371855"/>
              <a:gd name="connsiteX4" fmla="*/ 0 w 1490472"/>
              <a:gd name="connsiteY4" fmla="*/ 0 h 371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90472" h="371855">
                <a:moveTo>
                  <a:pt x="0" y="0"/>
                </a:moveTo>
                <a:lnTo>
                  <a:pt x="1490472" y="0"/>
                </a:lnTo>
                <a:lnTo>
                  <a:pt x="1490472" y="371855"/>
                </a:lnTo>
                <a:lnTo>
                  <a:pt x="0" y="371855"/>
                </a:lnTo>
                <a:lnTo>
                  <a:pt x="0" y="0"/>
                </a:lnTo>
              </a:path>
            </a:pathLst>
          </a:custGeom>
          <a:solidFill>
            <a:srgbClr val="92d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22676" y="1772411"/>
            <a:ext cx="1491996" cy="371855"/>
          </a:xfrm>
          <a:custGeom>
            <a:avLst/>
            <a:gdLst>
              <a:gd name="connsiteX0" fmla="*/ 0 w 1491996"/>
              <a:gd name="connsiteY0" fmla="*/ 0 h 371855"/>
              <a:gd name="connsiteX1" fmla="*/ 1491995 w 1491996"/>
              <a:gd name="connsiteY1" fmla="*/ 0 h 371855"/>
              <a:gd name="connsiteX2" fmla="*/ 1491995 w 1491996"/>
              <a:gd name="connsiteY2" fmla="*/ 371855 h 371855"/>
              <a:gd name="connsiteX3" fmla="*/ 0 w 1491996"/>
              <a:gd name="connsiteY3" fmla="*/ 371855 h 371855"/>
              <a:gd name="connsiteX4" fmla="*/ 0 w 1491996"/>
              <a:gd name="connsiteY4" fmla="*/ 0 h 371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91996" h="371855">
                <a:moveTo>
                  <a:pt x="0" y="0"/>
                </a:moveTo>
                <a:lnTo>
                  <a:pt x="1491995" y="0"/>
                </a:lnTo>
                <a:lnTo>
                  <a:pt x="1491995" y="371855"/>
                </a:lnTo>
                <a:lnTo>
                  <a:pt x="0" y="371855"/>
                </a:lnTo>
                <a:lnTo>
                  <a:pt x="0" y="0"/>
                </a:lnTo>
              </a:path>
            </a:pathLst>
          </a:custGeom>
          <a:solidFill>
            <a:srgbClr val="92d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14671" y="1772411"/>
            <a:ext cx="1490472" cy="371855"/>
          </a:xfrm>
          <a:custGeom>
            <a:avLst/>
            <a:gdLst>
              <a:gd name="connsiteX0" fmla="*/ 0 w 1490472"/>
              <a:gd name="connsiteY0" fmla="*/ 0 h 371855"/>
              <a:gd name="connsiteX1" fmla="*/ 1490472 w 1490472"/>
              <a:gd name="connsiteY1" fmla="*/ 0 h 371855"/>
              <a:gd name="connsiteX2" fmla="*/ 1490472 w 1490472"/>
              <a:gd name="connsiteY2" fmla="*/ 371855 h 371855"/>
              <a:gd name="connsiteX3" fmla="*/ 0 w 1490472"/>
              <a:gd name="connsiteY3" fmla="*/ 371855 h 371855"/>
              <a:gd name="connsiteX4" fmla="*/ 0 w 1490472"/>
              <a:gd name="connsiteY4" fmla="*/ 0 h 371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90472" h="371855">
                <a:moveTo>
                  <a:pt x="0" y="0"/>
                </a:moveTo>
                <a:lnTo>
                  <a:pt x="1490472" y="0"/>
                </a:lnTo>
                <a:lnTo>
                  <a:pt x="1490472" y="371855"/>
                </a:lnTo>
                <a:lnTo>
                  <a:pt x="0" y="371855"/>
                </a:lnTo>
                <a:lnTo>
                  <a:pt x="0" y="0"/>
                </a:lnTo>
              </a:path>
            </a:pathLst>
          </a:custGeom>
          <a:solidFill>
            <a:srgbClr val="92d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05144" y="1772411"/>
            <a:ext cx="1618488" cy="371855"/>
          </a:xfrm>
          <a:custGeom>
            <a:avLst/>
            <a:gdLst>
              <a:gd name="connsiteX0" fmla="*/ 0 w 1618488"/>
              <a:gd name="connsiteY0" fmla="*/ 0 h 371855"/>
              <a:gd name="connsiteX1" fmla="*/ 1618487 w 1618488"/>
              <a:gd name="connsiteY1" fmla="*/ 0 h 371855"/>
              <a:gd name="connsiteX2" fmla="*/ 1618487 w 1618488"/>
              <a:gd name="connsiteY2" fmla="*/ 371855 h 371855"/>
              <a:gd name="connsiteX3" fmla="*/ 0 w 1618488"/>
              <a:gd name="connsiteY3" fmla="*/ 371855 h 371855"/>
              <a:gd name="connsiteX4" fmla="*/ 0 w 1618488"/>
              <a:gd name="connsiteY4" fmla="*/ 0 h 371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18488" h="371855">
                <a:moveTo>
                  <a:pt x="0" y="0"/>
                </a:moveTo>
                <a:lnTo>
                  <a:pt x="1618487" y="0"/>
                </a:lnTo>
                <a:lnTo>
                  <a:pt x="1618487" y="371855"/>
                </a:lnTo>
                <a:lnTo>
                  <a:pt x="0" y="371855"/>
                </a:lnTo>
                <a:lnTo>
                  <a:pt x="0" y="0"/>
                </a:lnTo>
              </a:path>
            </a:pathLst>
          </a:custGeom>
          <a:solidFill>
            <a:srgbClr val="92d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23631" y="1772411"/>
            <a:ext cx="1973580" cy="371855"/>
          </a:xfrm>
          <a:custGeom>
            <a:avLst/>
            <a:gdLst>
              <a:gd name="connsiteX0" fmla="*/ 0 w 1973580"/>
              <a:gd name="connsiteY0" fmla="*/ 0 h 371855"/>
              <a:gd name="connsiteX1" fmla="*/ 1973580 w 1973580"/>
              <a:gd name="connsiteY1" fmla="*/ 0 h 371855"/>
              <a:gd name="connsiteX2" fmla="*/ 1973580 w 1973580"/>
              <a:gd name="connsiteY2" fmla="*/ 371855 h 371855"/>
              <a:gd name="connsiteX3" fmla="*/ 0 w 1973580"/>
              <a:gd name="connsiteY3" fmla="*/ 371855 h 371855"/>
              <a:gd name="connsiteX4" fmla="*/ 0 w 1973580"/>
              <a:gd name="connsiteY4" fmla="*/ 0 h 371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73580" h="371855">
                <a:moveTo>
                  <a:pt x="0" y="0"/>
                </a:moveTo>
                <a:lnTo>
                  <a:pt x="1973580" y="0"/>
                </a:lnTo>
                <a:lnTo>
                  <a:pt x="1973580" y="371855"/>
                </a:lnTo>
                <a:lnTo>
                  <a:pt x="0" y="371855"/>
                </a:lnTo>
                <a:lnTo>
                  <a:pt x="0" y="0"/>
                </a:lnTo>
              </a:path>
            </a:pathLst>
          </a:custGeom>
          <a:solidFill>
            <a:srgbClr val="92d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32204" y="2144267"/>
            <a:ext cx="1490472" cy="640080"/>
          </a:xfrm>
          <a:custGeom>
            <a:avLst/>
            <a:gdLst>
              <a:gd name="connsiteX0" fmla="*/ 0 w 1490472"/>
              <a:gd name="connsiteY0" fmla="*/ 0 h 640080"/>
              <a:gd name="connsiteX1" fmla="*/ 1490472 w 1490472"/>
              <a:gd name="connsiteY1" fmla="*/ 0 h 640080"/>
              <a:gd name="connsiteX2" fmla="*/ 1490472 w 1490472"/>
              <a:gd name="connsiteY2" fmla="*/ 640080 h 640080"/>
              <a:gd name="connsiteX3" fmla="*/ 0 w 1490472"/>
              <a:gd name="connsiteY3" fmla="*/ 640080 h 640080"/>
              <a:gd name="connsiteX4" fmla="*/ 0 w 1490472"/>
              <a:gd name="connsiteY4" fmla="*/ 0 h 6400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90472" h="640080">
                <a:moveTo>
                  <a:pt x="0" y="0"/>
                </a:moveTo>
                <a:lnTo>
                  <a:pt x="1490472" y="0"/>
                </a:lnTo>
                <a:lnTo>
                  <a:pt x="1490472" y="640080"/>
                </a:lnTo>
                <a:lnTo>
                  <a:pt x="0" y="640080"/>
                </a:lnTo>
                <a:lnTo>
                  <a:pt x="0" y="0"/>
                </a:lnTo>
              </a:path>
            </a:pathLst>
          </a:custGeom>
          <a:solidFill>
            <a:srgbClr val="dceed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22676" y="2144267"/>
            <a:ext cx="1491996" cy="640080"/>
          </a:xfrm>
          <a:custGeom>
            <a:avLst/>
            <a:gdLst>
              <a:gd name="connsiteX0" fmla="*/ 0 w 1491996"/>
              <a:gd name="connsiteY0" fmla="*/ 0 h 640080"/>
              <a:gd name="connsiteX1" fmla="*/ 1491995 w 1491996"/>
              <a:gd name="connsiteY1" fmla="*/ 0 h 640080"/>
              <a:gd name="connsiteX2" fmla="*/ 1491995 w 1491996"/>
              <a:gd name="connsiteY2" fmla="*/ 640080 h 640080"/>
              <a:gd name="connsiteX3" fmla="*/ 0 w 1491996"/>
              <a:gd name="connsiteY3" fmla="*/ 640080 h 640080"/>
              <a:gd name="connsiteX4" fmla="*/ 0 w 1491996"/>
              <a:gd name="connsiteY4" fmla="*/ 0 h 6400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91996" h="640080">
                <a:moveTo>
                  <a:pt x="0" y="0"/>
                </a:moveTo>
                <a:lnTo>
                  <a:pt x="1491995" y="0"/>
                </a:lnTo>
                <a:lnTo>
                  <a:pt x="1491995" y="640080"/>
                </a:lnTo>
                <a:lnTo>
                  <a:pt x="0" y="640080"/>
                </a:lnTo>
                <a:lnTo>
                  <a:pt x="0" y="0"/>
                </a:lnTo>
              </a:path>
            </a:pathLst>
          </a:custGeom>
          <a:solidFill>
            <a:srgbClr val="dceed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14671" y="2144267"/>
            <a:ext cx="1490472" cy="640080"/>
          </a:xfrm>
          <a:custGeom>
            <a:avLst/>
            <a:gdLst>
              <a:gd name="connsiteX0" fmla="*/ 0 w 1490472"/>
              <a:gd name="connsiteY0" fmla="*/ 0 h 640080"/>
              <a:gd name="connsiteX1" fmla="*/ 1490472 w 1490472"/>
              <a:gd name="connsiteY1" fmla="*/ 0 h 640080"/>
              <a:gd name="connsiteX2" fmla="*/ 1490472 w 1490472"/>
              <a:gd name="connsiteY2" fmla="*/ 640080 h 640080"/>
              <a:gd name="connsiteX3" fmla="*/ 0 w 1490472"/>
              <a:gd name="connsiteY3" fmla="*/ 640080 h 640080"/>
              <a:gd name="connsiteX4" fmla="*/ 0 w 1490472"/>
              <a:gd name="connsiteY4" fmla="*/ 0 h 6400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90472" h="640080">
                <a:moveTo>
                  <a:pt x="0" y="0"/>
                </a:moveTo>
                <a:lnTo>
                  <a:pt x="1490472" y="0"/>
                </a:lnTo>
                <a:lnTo>
                  <a:pt x="1490472" y="640080"/>
                </a:lnTo>
                <a:lnTo>
                  <a:pt x="0" y="640080"/>
                </a:lnTo>
                <a:lnTo>
                  <a:pt x="0" y="0"/>
                </a:lnTo>
              </a:path>
            </a:pathLst>
          </a:custGeom>
          <a:solidFill>
            <a:srgbClr val="dceed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05144" y="2144267"/>
            <a:ext cx="1618488" cy="640080"/>
          </a:xfrm>
          <a:custGeom>
            <a:avLst/>
            <a:gdLst>
              <a:gd name="connsiteX0" fmla="*/ 0 w 1618488"/>
              <a:gd name="connsiteY0" fmla="*/ 0 h 640080"/>
              <a:gd name="connsiteX1" fmla="*/ 1618487 w 1618488"/>
              <a:gd name="connsiteY1" fmla="*/ 0 h 640080"/>
              <a:gd name="connsiteX2" fmla="*/ 1618487 w 1618488"/>
              <a:gd name="connsiteY2" fmla="*/ 640080 h 640080"/>
              <a:gd name="connsiteX3" fmla="*/ 0 w 1618488"/>
              <a:gd name="connsiteY3" fmla="*/ 640080 h 640080"/>
              <a:gd name="connsiteX4" fmla="*/ 0 w 1618488"/>
              <a:gd name="connsiteY4" fmla="*/ 0 h 6400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18488" h="640080">
                <a:moveTo>
                  <a:pt x="0" y="0"/>
                </a:moveTo>
                <a:lnTo>
                  <a:pt x="1618487" y="0"/>
                </a:lnTo>
                <a:lnTo>
                  <a:pt x="1618487" y="640080"/>
                </a:lnTo>
                <a:lnTo>
                  <a:pt x="0" y="640080"/>
                </a:lnTo>
                <a:lnTo>
                  <a:pt x="0" y="0"/>
                </a:lnTo>
              </a:path>
            </a:pathLst>
          </a:custGeom>
          <a:solidFill>
            <a:srgbClr val="dceed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23631" y="2144267"/>
            <a:ext cx="1973580" cy="640080"/>
          </a:xfrm>
          <a:custGeom>
            <a:avLst/>
            <a:gdLst>
              <a:gd name="connsiteX0" fmla="*/ 0 w 1973580"/>
              <a:gd name="connsiteY0" fmla="*/ 0 h 640080"/>
              <a:gd name="connsiteX1" fmla="*/ 1973580 w 1973580"/>
              <a:gd name="connsiteY1" fmla="*/ 0 h 640080"/>
              <a:gd name="connsiteX2" fmla="*/ 1973580 w 1973580"/>
              <a:gd name="connsiteY2" fmla="*/ 640080 h 640080"/>
              <a:gd name="connsiteX3" fmla="*/ 0 w 1973580"/>
              <a:gd name="connsiteY3" fmla="*/ 640080 h 640080"/>
              <a:gd name="connsiteX4" fmla="*/ 0 w 1973580"/>
              <a:gd name="connsiteY4" fmla="*/ 0 h 6400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73580" h="640080">
                <a:moveTo>
                  <a:pt x="0" y="0"/>
                </a:moveTo>
                <a:lnTo>
                  <a:pt x="1973580" y="0"/>
                </a:lnTo>
                <a:lnTo>
                  <a:pt x="1973580" y="640080"/>
                </a:lnTo>
                <a:lnTo>
                  <a:pt x="0" y="640080"/>
                </a:lnTo>
                <a:lnTo>
                  <a:pt x="0" y="0"/>
                </a:lnTo>
              </a:path>
            </a:pathLst>
          </a:custGeom>
          <a:solidFill>
            <a:srgbClr val="dceed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32204" y="3154679"/>
            <a:ext cx="1490472" cy="370332"/>
          </a:xfrm>
          <a:custGeom>
            <a:avLst/>
            <a:gdLst>
              <a:gd name="connsiteX0" fmla="*/ 0 w 1490472"/>
              <a:gd name="connsiteY0" fmla="*/ 0 h 370332"/>
              <a:gd name="connsiteX1" fmla="*/ 1490472 w 1490472"/>
              <a:gd name="connsiteY1" fmla="*/ 0 h 370332"/>
              <a:gd name="connsiteX2" fmla="*/ 1490472 w 1490472"/>
              <a:gd name="connsiteY2" fmla="*/ 370332 h 370332"/>
              <a:gd name="connsiteX3" fmla="*/ 0 w 1490472"/>
              <a:gd name="connsiteY3" fmla="*/ 370332 h 370332"/>
              <a:gd name="connsiteX4" fmla="*/ 0 w 1490472"/>
              <a:gd name="connsiteY4" fmla="*/ 0 h 3703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90472" h="370332">
                <a:moveTo>
                  <a:pt x="0" y="0"/>
                </a:moveTo>
                <a:lnTo>
                  <a:pt x="1490472" y="0"/>
                </a:lnTo>
                <a:lnTo>
                  <a:pt x="1490472" y="370332"/>
                </a:lnTo>
                <a:lnTo>
                  <a:pt x="0" y="370332"/>
                </a:lnTo>
                <a:lnTo>
                  <a:pt x="0" y="0"/>
                </a:lnTo>
              </a:path>
            </a:pathLst>
          </a:custGeom>
          <a:solidFill>
            <a:srgbClr val="dceed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22676" y="3154679"/>
            <a:ext cx="1491996" cy="370332"/>
          </a:xfrm>
          <a:custGeom>
            <a:avLst/>
            <a:gdLst>
              <a:gd name="connsiteX0" fmla="*/ 0 w 1491996"/>
              <a:gd name="connsiteY0" fmla="*/ 0 h 370332"/>
              <a:gd name="connsiteX1" fmla="*/ 1491995 w 1491996"/>
              <a:gd name="connsiteY1" fmla="*/ 0 h 370332"/>
              <a:gd name="connsiteX2" fmla="*/ 1491995 w 1491996"/>
              <a:gd name="connsiteY2" fmla="*/ 370332 h 370332"/>
              <a:gd name="connsiteX3" fmla="*/ 0 w 1491996"/>
              <a:gd name="connsiteY3" fmla="*/ 370332 h 370332"/>
              <a:gd name="connsiteX4" fmla="*/ 0 w 1491996"/>
              <a:gd name="connsiteY4" fmla="*/ 0 h 3703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91996" h="370332">
                <a:moveTo>
                  <a:pt x="0" y="0"/>
                </a:moveTo>
                <a:lnTo>
                  <a:pt x="1491995" y="0"/>
                </a:lnTo>
                <a:lnTo>
                  <a:pt x="1491995" y="370332"/>
                </a:lnTo>
                <a:lnTo>
                  <a:pt x="0" y="370332"/>
                </a:lnTo>
                <a:lnTo>
                  <a:pt x="0" y="0"/>
                </a:lnTo>
              </a:path>
            </a:pathLst>
          </a:custGeom>
          <a:solidFill>
            <a:srgbClr val="dceed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14671" y="3154679"/>
            <a:ext cx="1490472" cy="370332"/>
          </a:xfrm>
          <a:custGeom>
            <a:avLst/>
            <a:gdLst>
              <a:gd name="connsiteX0" fmla="*/ 0 w 1490472"/>
              <a:gd name="connsiteY0" fmla="*/ 0 h 370332"/>
              <a:gd name="connsiteX1" fmla="*/ 1490472 w 1490472"/>
              <a:gd name="connsiteY1" fmla="*/ 0 h 370332"/>
              <a:gd name="connsiteX2" fmla="*/ 1490472 w 1490472"/>
              <a:gd name="connsiteY2" fmla="*/ 370332 h 370332"/>
              <a:gd name="connsiteX3" fmla="*/ 0 w 1490472"/>
              <a:gd name="connsiteY3" fmla="*/ 370332 h 370332"/>
              <a:gd name="connsiteX4" fmla="*/ 0 w 1490472"/>
              <a:gd name="connsiteY4" fmla="*/ 0 h 3703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90472" h="370332">
                <a:moveTo>
                  <a:pt x="0" y="0"/>
                </a:moveTo>
                <a:lnTo>
                  <a:pt x="1490472" y="0"/>
                </a:lnTo>
                <a:lnTo>
                  <a:pt x="1490472" y="370332"/>
                </a:lnTo>
                <a:lnTo>
                  <a:pt x="0" y="370332"/>
                </a:lnTo>
                <a:lnTo>
                  <a:pt x="0" y="0"/>
                </a:lnTo>
              </a:path>
            </a:pathLst>
          </a:custGeom>
          <a:solidFill>
            <a:srgbClr val="dceed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05144" y="3154679"/>
            <a:ext cx="1618488" cy="370332"/>
          </a:xfrm>
          <a:custGeom>
            <a:avLst/>
            <a:gdLst>
              <a:gd name="connsiteX0" fmla="*/ 0 w 1618488"/>
              <a:gd name="connsiteY0" fmla="*/ 0 h 370332"/>
              <a:gd name="connsiteX1" fmla="*/ 1618487 w 1618488"/>
              <a:gd name="connsiteY1" fmla="*/ 0 h 370332"/>
              <a:gd name="connsiteX2" fmla="*/ 1618487 w 1618488"/>
              <a:gd name="connsiteY2" fmla="*/ 370332 h 370332"/>
              <a:gd name="connsiteX3" fmla="*/ 0 w 1618488"/>
              <a:gd name="connsiteY3" fmla="*/ 370332 h 370332"/>
              <a:gd name="connsiteX4" fmla="*/ 0 w 1618488"/>
              <a:gd name="connsiteY4" fmla="*/ 0 h 3703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18488" h="370332">
                <a:moveTo>
                  <a:pt x="0" y="0"/>
                </a:moveTo>
                <a:lnTo>
                  <a:pt x="1618487" y="0"/>
                </a:lnTo>
                <a:lnTo>
                  <a:pt x="1618487" y="370332"/>
                </a:lnTo>
                <a:lnTo>
                  <a:pt x="0" y="370332"/>
                </a:lnTo>
                <a:lnTo>
                  <a:pt x="0" y="0"/>
                </a:lnTo>
              </a:path>
            </a:pathLst>
          </a:custGeom>
          <a:solidFill>
            <a:srgbClr val="dceed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23631" y="3154679"/>
            <a:ext cx="1973580" cy="370332"/>
          </a:xfrm>
          <a:custGeom>
            <a:avLst/>
            <a:gdLst>
              <a:gd name="connsiteX0" fmla="*/ 0 w 1973580"/>
              <a:gd name="connsiteY0" fmla="*/ 0 h 370332"/>
              <a:gd name="connsiteX1" fmla="*/ 1973580 w 1973580"/>
              <a:gd name="connsiteY1" fmla="*/ 0 h 370332"/>
              <a:gd name="connsiteX2" fmla="*/ 1973580 w 1973580"/>
              <a:gd name="connsiteY2" fmla="*/ 370332 h 370332"/>
              <a:gd name="connsiteX3" fmla="*/ 0 w 1973580"/>
              <a:gd name="connsiteY3" fmla="*/ 370332 h 370332"/>
              <a:gd name="connsiteX4" fmla="*/ 0 w 1973580"/>
              <a:gd name="connsiteY4" fmla="*/ 0 h 3703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73580" h="370332">
                <a:moveTo>
                  <a:pt x="0" y="0"/>
                </a:moveTo>
                <a:lnTo>
                  <a:pt x="1973580" y="0"/>
                </a:lnTo>
                <a:lnTo>
                  <a:pt x="1973580" y="370332"/>
                </a:lnTo>
                <a:lnTo>
                  <a:pt x="0" y="370332"/>
                </a:lnTo>
                <a:lnTo>
                  <a:pt x="0" y="0"/>
                </a:lnTo>
              </a:path>
            </a:pathLst>
          </a:custGeom>
          <a:solidFill>
            <a:srgbClr val="dceed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32204" y="3896867"/>
            <a:ext cx="1490472" cy="370332"/>
          </a:xfrm>
          <a:custGeom>
            <a:avLst/>
            <a:gdLst>
              <a:gd name="connsiteX0" fmla="*/ 0 w 1490472"/>
              <a:gd name="connsiteY0" fmla="*/ 0 h 370332"/>
              <a:gd name="connsiteX1" fmla="*/ 1490472 w 1490472"/>
              <a:gd name="connsiteY1" fmla="*/ 0 h 370332"/>
              <a:gd name="connsiteX2" fmla="*/ 1490472 w 1490472"/>
              <a:gd name="connsiteY2" fmla="*/ 370332 h 370332"/>
              <a:gd name="connsiteX3" fmla="*/ 0 w 1490472"/>
              <a:gd name="connsiteY3" fmla="*/ 370332 h 370332"/>
              <a:gd name="connsiteX4" fmla="*/ 0 w 1490472"/>
              <a:gd name="connsiteY4" fmla="*/ 0 h 3703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90472" h="370332">
                <a:moveTo>
                  <a:pt x="0" y="0"/>
                </a:moveTo>
                <a:lnTo>
                  <a:pt x="1490472" y="0"/>
                </a:lnTo>
                <a:lnTo>
                  <a:pt x="1490472" y="370332"/>
                </a:lnTo>
                <a:lnTo>
                  <a:pt x="0" y="370332"/>
                </a:lnTo>
                <a:lnTo>
                  <a:pt x="0" y="0"/>
                </a:lnTo>
              </a:path>
            </a:pathLst>
          </a:custGeom>
          <a:solidFill>
            <a:srgbClr val="dceed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22676" y="3896867"/>
            <a:ext cx="1491996" cy="370332"/>
          </a:xfrm>
          <a:custGeom>
            <a:avLst/>
            <a:gdLst>
              <a:gd name="connsiteX0" fmla="*/ 0 w 1491996"/>
              <a:gd name="connsiteY0" fmla="*/ 0 h 370332"/>
              <a:gd name="connsiteX1" fmla="*/ 1491995 w 1491996"/>
              <a:gd name="connsiteY1" fmla="*/ 0 h 370332"/>
              <a:gd name="connsiteX2" fmla="*/ 1491995 w 1491996"/>
              <a:gd name="connsiteY2" fmla="*/ 370332 h 370332"/>
              <a:gd name="connsiteX3" fmla="*/ 0 w 1491996"/>
              <a:gd name="connsiteY3" fmla="*/ 370332 h 370332"/>
              <a:gd name="connsiteX4" fmla="*/ 0 w 1491996"/>
              <a:gd name="connsiteY4" fmla="*/ 0 h 3703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91996" h="370332">
                <a:moveTo>
                  <a:pt x="0" y="0"/>
                </a:moveTo>
                <a:lnTo>
                  <a:pt x="1491995" y="0"/>
                </a:lnTo>
                <a:lnTo>
                  <a:pt x="1491995" y="370332"/>
                </a:lnTo>
                <a:lnTo>
                  <a:pt x="0" y="370332"/>
                </a:lnTo>
                <a:lnTo>
                  <a:pt x="0" y="0"/>
                </a:lnTo>
              </a:path>
            </a:pathLst>
          </a:custGeom>
          <a:solidFill>
            <a:srgbClr val="dceed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14671" y="3896867"/>
            <a:ext cx="1490472" cy="370332"/>
          </a:xfrm>
          <a:custGeom>
            <a:avLst/>
            <a:gdLst>
              <a:gd name="connsiteX0" fmla="*/ 0 w 1490472"/>
              <a:gd name="connsiteY0" fmla="*/ 0 h 370332"/>
              <a:gd name="connsiteX1" fmla="*/ 1490472 w 1490472"/>
              <a:gd name="connsiteY1" fmla="*/ 0 h 370332"/>
              <a:gd name="connsiteX2" fmla="*/ 1490472 w 1490472"/>
              <a:gd name="connsiteY2" fmla="*/ 370332 h 370332"/>
              <a:gd name="connsiteX3" fmla="*/ 0 w 1490472"/>
              <a:gd name="connsiteY3" fmla="*/ 370332 h 370332"/>
              <a:gd name="connsiteX4" fmla="*/ 0 w 1490472"/>
              <a:gd name="connsiteY4" fmla="*/ 0 h 3703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90472" h="370332">
                <a:moveTo>
                  <a:pt x="0" y="0"/>
                </a:moveTo>
                <a:lnTo>
                  <a:pt x="1490472" y="0"/>
                </a:lnTo>
                <a:lnTo>
                  <a:pt x="1490472" y="370332"/>
                </a:lnTo>
                <a:lnTo>
                  <a:pt x="0" y="370332"/>
                </a:lnTo>
                <a:lnTo>
                  <a:pt x="0" y="0"/>
                </a:lnTo>
              </a:path>
            </a:pathLst>
          </a:custGeom>
          <a:solidFill>
            <a:srgbClr val="dceed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05144" y="3896867"/>
            <a:ext cx="1618488" cy="370332"/>
          </a:xfrm>
          <a:custGeom>
            <a:avLst/>
            <a:gdLst>
              <a:gd name="connsiteX0" fmla="*/ 0 w 1618488"/>
              <a:gd name="connsiteY0" fmla="*/ 0 h 370332"/>
              <a:gd name="connsiteX1" fmla="*/ 1618487 w 1618488"/>
              <a:gd name="connsiteY1" fmla="*/ 0 h 370332"/>
              <a:gd name="connsiteX2" fmla="*/ 1618487 w 1618488"/>
              <a:gd name="connsiteY2" fmla="*/ 370332 h 370332"/>
              <a:gd name="connsiteX3" fmla="*/ 0 w 1618488"/>
              <a:gd name="connsiteY3" fmla="*/ 370332 h 370332"/>
              <a:gd name="connsiteX4" fmla="*/ 0 w 1618488"/>
              <a:gd name="connsiteY4" fmla="*/ 0 h 3703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18488" h="370332">
                <a:moveTo>
                  <a:pt x="0" y="0"/>
                </a:moveTo>
                <a:lnTo>
                  <a:pt x="1618487" y="0"/>
                </a:lnTo>
                <a:lnTo>
                  <a:pt x="1618487" y="370332"/>
                </a:lnTo>
                <a:lnTo>
                  <a:pt x="0" y="370332"/>
                </a:lnTo>
                <a:lnTo>
                  <a:pt x="0" y="0"/>
                </a:lnTo>
              </a:path>
            </a:pathLst>
          </a:custGeom>
          <a:solidFill>
            <a:srgbClr val="dceed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23631" y="3896867"/>
            <a:ext cx="1973580" cy="370332"/>
          </a:xfrm>
          <a:custGeom>
            <a:avLst/>
            <a:gdLst>
              <a:gd name="connsiteX0" fmla="*/ 0 w 1973580"/>
              <a:gd name="connsiteY0" fmla="*/ 0 h 370332"/>
              <a:gd name="connsiteX1" fmla="*/ 1973580 w 1973580"/>
              <a:gd name="connsiteY1" fmla="*/ 0 h 370332"/>
              <a:gd name="connsiteX2" fmla="*/ 1973580 w 1973580"/>
              <a:gd name="connsiteY2" fmla="*/ 370332 h 370332"/>
              <a:gd name="connsiteX3" fmla="*/ 0 w 1973580"/>
              <a:gd name="connsiteY3" fmla="*/ 370332 h 370332"/>
              <a:gd name="connsiteX4" fmla="*/ 0 w 1973580"/>
              <a:gd name="connsiteY4" fmla="*/ 0 h 3703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73580" h="370332">
                <a:moveTo>
                  <a:pt x="0" y="0"/>
                </a:moveTo>
                <a:lnTo>
                  <a:pt x="1973580" y="0"/>
                </a:lnTo>
                <a:lnTo>
                  <a:pt x="1973580" y="370332"/>
                </a:lnTo>
                <a:lnTo>
                  <a:pt x="0" y="370332"/>
                </a:lnTo>
                <a:lnTo>
                  <a:pt x="0" y="0"/>
                </a:lnTo>
              </a:path>
            </a:pathLst>
          </a:custGeom>
          <a:solidFill>
            <a:srgbClr val="dceed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32204" y="2784348"/>
            <a:ext cx="1490472" cy="370332"/>
          </a:xfrm>
          <a:custGeom>
            <a:avLst/>
            <a:gdLst>
              <a:gd name="connsiteX0" fmla="*/ 0 w 1490472"/>
              <a:gd name="connsiteY0" fmla="*/ 0 h 370332"/>
              <a:gd name="connsiteX1" fmla="*/ 1490472 w 1490472"/>
              <a:gd name="connsiteY1" fmla="*/ 0 h 370332"/>
              <a:gd name="connsiteX2" fmla="*/ 1490472 w 1490472"/>
              <a:gd name="connsiteY2" fmla="*/ 370331 h 370332"/>
              <a:gd name="connsiteX3" fmla="*/ 0 w 1490472"/>
              <a:gd name="connsiteY3" fmla="*/ 370331 h 370332"/>
              <a:gd name="connsiteX4" fmla="*/ 0 w 1490472"/>
              <a:gd name="connsiteY4" fmla="*/ 0 h 3703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90472" h="370332">
                <a:moveTo>
                  <a:pt x="0" y="0"/>
                </a:moveTo>
                <a:lnTo>
                  <a:pt x="1490472" y="0"/>
                </a:lnTo>
                <a:lnTo>
                  <a:pt x="1490472" y="370331"/>
                </a:lnTo>
                <a:lnTo>
                  <a:pt x="0" y="370331"/>
                </a:lnTo>
                <a:lnTo>
                  <a:pt x="0" y="0"/>
                </a:lnTo>
              </a:path>
            </a:pathLst>
          </a:custGeom>
          <a:solidFill>
            <a:srgbClr val="eef8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22676" y="2784348"/>
            <a:ext cx="1491996" cy="370332"/>
          </a:xfrm>
          <a:custGeom>
            <a:avLst/>
            <a:gdLst>
              <a:gd name="connsiteX0" fmla="*/ 0 w 1491996"/>
              <a:gd name="connsiteY0" fmla="*/ 0 h 370332"/>
              <a:gd name="connsiteX1" fmla="*/ 1491995 w 1491996"/>
              <a:gd name="connsiteY1" fmla="*/ 0 h 370332"/>
              <a:gd name="connsiteX2" fmla="*/ 1491995 w 1491996"/>
              <a:gd name="connsiteY2" fmla="*/ 370331 h 370332"/>
              <a:gd name="connsiteX3" fmla="*/ 0 w 1491996"/>
              <a:gd name="connsiteY3" fmla="*/ 370331 h 370332"/>
              <a:gd name="connsiteX4" fmla="*/ 0 w 1491996"/>
              <a:gd name="connsiteY4" fmla="*/ 0 h 3703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91996" h="370332">
                <a:moveTo>
                  <a:pt x="0" y="0"/>
                </a:moveTo>
                <a:lnTo>
                  <a:pt x="1491995" y="0"/>
                </a:lnTo>
                <a:lnTo>
                  <a:pt x="1491995" y="370331"/>
                </a:lnTo>
                <a:lnTo>
                  <a:pt x="0" y="370331"/>
                </a:lnTo>
                <a:lnTo>
                  <a:pt x="0" y="0"/>
                </a:lnTo>
              </a:path>
            </a:pathLst>
          </a:custGeom>
          <a:solidFill>
            <a:srgbClr val="eef8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14671" y="2784348"/>
            <a:ext cx="1490472" cy="370332"/>
          </a:xfrm>
          <a:custGeom>
            <a:avLst/>
            <a:gdLst>
              <a:gd name="connsiteX0" fmla="*/ 0 w 1490472"/>
              <a:gd name="connsiteY0" fmla="*/ 0 h 370332"/>
              <a:gd name="connsiteX1" fmla="*/ 1490472 w 1490472"/>
              <a:gd name="connsiteY1" fmla="*/ 0 h 370332"/>
              <a:gd name="connsiteX2" fmla="*/ 1490472 w 1490472"/>
              <a:gd name="connsiteY2" fmla="*/ 370331 h 370332"/>
              <a:gd name="connsiteX3" fmla="*/ 0 w 1490472"/>
              <a:gd name="connsiteY3" fmla="*/ 370331 h 370332"/>
              <a:gd name="connsiteX4" fmla="*/ 0 w 1490472"/>
              <a:gd name="connsiteY4" fmla="*/ 0 h 3703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90472" h="370332">
                <a:moveTo>
                  <a:pt x="0" y="0"/>
                </a:moveTo>
                <a:lnTo>
                  <a:pt x="1490472" y="0"/>
                </a:lnTo>
                <a:lnTo>
                  <a:pt x="1490472" y="370331"/>
                </a:lnTo>
                <a:lnTo>
                  <a:pt x="0" y="370331"/>
                </a:lnTo>
                <a:lnTo>
                  <a:pt x="0" y="0"/>
                </a:lnTo>
              </a:path>
            </a:pathLst>
          </a:custGeom>
          <a:solidFill>
            <a:srgbClr val="eef8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05144" y="2784348"/>
            <a:ext cx="1618488" cy="370332"/>
          </a:xfrm>
          <a:custGeom>
            <a:avLst/>
            <a:gdLst>
              <a:gd name="connsiteX0" fmla="*/ 0 w 1618488"/>
              <a:gd name="connsiteY0" fmla="*/ 0 h 370332"/>
              <a:gd name="connsiteX1" fmla="*/ 1618487 w 1618488"/>
              <a:gd name="connsiteY1" fmla="*/ 0 h 370332"/>
              <a:gd name="connsiteX2" fmla="*/ 1618487 w 1618488"/>
              <a:gd name="connsiteY2" fmla="*/ 370331 h 370332"/>
              <a:gd name="connsiteX3" fmla="*/ 0 w 1618488"/>
              <a:gd name="connsiteY3" fmla="*/ 370331 h 370332"/>
              <a:gd name="connsiteX4" fmla="*/ 0 w 1618488"/>
              <a:gd name="connsiteY4" fmla="*/ 0 h 3703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18488" h="370332">
                <a:moveTo>
                  <a:pt x="0" y="0"/>
                </a:moveTo>
                <a:lnTo>
                  <a:pt x="1618487" y="0"/>
                </a:lnTo>
                <a:lnTo>
                  <a:pt x="1618487" y="370331"/>
                </a:lnTo>
                <a:lnTo>
                  <a:pt x="0" y="370331"/>
                </a:lnTo>
                <a:lnTo>
                  <a:pt x="0" y="0"/>
                </a:lnTo>
              </a:path>
            </a:pathLst>
          </a:custGeom>
          <a:solidFill>
            <a:srgbClr val="eef8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23631" y="2784348"/>
            <a:ext cx="1973580" cy="370332"/>
          </a:xfrm>
          <a:custGeom>
            <a:avLst/>
            <a:gdLst>
              <a:gd name="connsiteX0" fmla="*/ 0 w 1973580"/>
              <a:gd name="connsiteY0" fmla="*/ 0 h 370332"/>
              <a:gd name="connsiteX1" fmla="*/ 1973580 w 1973580"/>
              <a:gd name="connsiteY1" fmla="*/ 0 h 370332"/>
              <a:gd name="connsiteX2" fmla="*/ 1973580 w 1973580"/>
              <a:gd name="connsiteY2" fmla="*/ 370331 h 370332"/>
              <a:gd name="connsiteX3" fmla="*/ 0 w 1973580"/>
              <a:gd name="connsiteY3" fmla="*/ 370331 h 370332"/>
              <a:gd name="connsiteX4" fmla="*/ 0 w 1973580"/>
              <a:gd name="connsiteY4" fmla="*/ 0 h 3703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73580" h="370332">
                <a:moveTo>
                  <a:pt x="0" y="0"/>
                </a:moveTo>
                <a:lnTo>
                  <a:pt x="1973580" y="0"/>
                </a:lnTo>
                <a:lnTo>
                  <a:pt x="1973580" y="370331"/>
                </a:lnTo>
                <a:lnTo>
                  <a:pt x="0" y="370331"/>
                </a:lnTo>
                <a:lnTo>
                  <a:pt x="0" y="0"/>
                </a:lnTo>
              </a:path>
            </a:pathLst>
          </a:custGeom>
          <a:solidFill>
            <a:srgbClr val="eef8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32204" y="3525011"/>
            <a:ext cx="1490472" cy="371855"/>
          </a:xfrm>
          <a:custGeom>
            <a:avLst/>
            <a:gdLst>
              <a:gd name="connsiteX0" fmla="*/ 0 w 1490472"/>
              <a:gd name="connsiteY0" fmla="*/ 0 h 371855"/>
              <a:gd name="connsiteX1" fmla="*/ 1490472 w 1490472"/>
              <a:gd name="connsiteY1" fmla="*/ 0 h 371855"/>
              <a:gd name="connsiteX2" fmla="*/ 1490472 w 1490472"/>
              <a:gd name="connsiteY2" fmla="*/ 371855 h 371855"/>
              <a:gd name="connsiteX3" fmla="*/ 0 w 1490472"/>
              <a:gd name="connsiteY3" fmla="*/ 371855 h 371855"/>
              <a:gd name="connsiteX4" fmla="*/ 0 w 1490472"/>
              <a:gd name="connsiteY4" fmla="*/ 0 h 371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90472" h="371855">
                <a:moveTo>
                  <a:pt x="0" y="0"/>
                </a:moveTo>
                <a:lnTo>
                  <a:pt x="1490472" y="0"/>
                </a:lnTo>
                <a:lnTo>
                  <a:pt x="1490472" y="371855"/>
                </a:lnTo>
                <a:lnTo>
                  <a:pt x="0" y="371855"/>
                </a:lnTo>
                <a:lnTo>
                  <a:pt x="0" y="0"/>
                </a:lnTo>
              </a:path>
            </a:pathLst>
          </a:custGeom>
          <a:solidFill>
            <a:srgbClr val="eef8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22676" y="3525011"/>
            <a:ext cx="1491996" cy="371855"/>
          </a:xfrm>
          <a:custGeom>
            <a:avLst/>
            <a:gdLst>
              <a:gd name="connsiteX0" fmla="*/ 0 w 1491996"/>
              <a:gd name="connsiteY0" fmla="*/ 0 h 371855"/>
              <a:gd name="connsiteX1" fmla="*/ 1491995 w 1491996"/>
              <a:gd name="connsiteY1" fmla="*/ 0 h 371855"/>
              <a:gd name="connsiteX2" fmla="*/ 1491995 w 1491996"/>
              <a:gd name="connsiteY2" fmla="*/ 371855 h 371855"/>
              <a:gd name="connsiteX3" fmla="*/ 0 w 1491996"/>
              <a:gd name="connsiteY3" fmla="*/ 371855 h 371855"/>
              <a:gd name="connsiteX4" fmla="*/ 0 w 1491996"/>
              <a:gd name="connsiteY4" fmla="*/ 0 h 371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91996" h="371855">
                <a:moveTo>
                  <a:pt x="0" y="0"/>
                </a:moveTo>
                <a:lnTo>
                  <a:pt x="1491995" y="0"/>
                </a:lnTo>
                <a:lnTo>
                  <a:pt x="1491995" y="371855"/>
                </a:lnTo>
                <a:lnTo>
                  <a:pt x="0" y="371855"/>
                </a:lnTo>
                <a:lnTo>
                  <a:pt x="0" y="0"/>
                </a:lnTo>
              </a:path>
            </a:pathLst>
          </a:custGeom>
          <a:solidFill>
            <a:srgbClr val="eef8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14671" y="3525011"/>
            <a:ext cx="1490472" cy="371855"/>
          </a:xfrm>
          <a:custGeom>
            <a:avLst/>
            <a:gdLst>
              <a:gd name="connsiteX0" fmla="*/ 0 w 1490472"/>
              <a:gd name="connsiteY0" fmla="*/ 0 h 371855"/>
              <a:gd name="connsiteX1" fmla="*/ 1490472 w 1490472"/>
              <a:gd name="connsiteY1" fmla="*/ 0 h 371855"/>
              <a:gd name="connsiteX2" fmla="*/ 1490472 w 1490472"/>
              <a:gd name="connsiteY2" fmla="*/ 371855 h 371855"/>
              <a:gd name="connsiteX3" fmla="*/ 0 w 1490472"/>
              <a:gd name="connsiteY3" fmla="*/ 371855 h 371855"/>
              <a:gd name="connsiteX4" fmla="*/ 0 w 1490472"/>
              <a:gd name="connsiteY4" fmla="*/ 0 h 371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90472" h="371855">
                <a:moveTo>
                  <a:pt x="0" y="0"/>
                </a:moveTo>
                <a:lnTo>
                  <a:pt x="1490472" y="0"/>
                </a:lnTo>
                <a:lnTo>
                  <a:pt x="1490472" y="371855"/>
                </a:lnTo>
                <a:lnTo>
                  <a:pt x="0" y="371855"/>
                </a:lnTo>
                <a:lnTo>
                  <a:pt x="0" y="0"/>
                </a:lnTo>
              </a:path>
            </a:pathLst>
          </a:custGeom>
          <a:solidFill>
            <a:srgbClr val="eef8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05144" y="3525011"/>
            <a:ext cx="1618488" cy="371855"/>
          </a:xfrm>
          <a:custGeom>
            <a:avLst/>
            <a:gdLst>
              <a:gd name="connsiteX0" fmla="*/ 0 w 1618488"/>
              <a:gd name="connsiteY0" fmla="*/ 0 h 371855"/>
              <a:gd name="connsiteX1" fmla="*/ 1618487 w 1618488"/>
              <a:gd name="connsiteY1" fmla="*/ 0 h 371855"/>
              <a:gd name="connsiteX2" fmla="*/ 1618487 w 1618488"/>
              <a:gd name="connsiteY2" fmla="*/ 371855 h 371855"/>
              <a:gd name="connsiteX3" fmla="*/ 0 w 1618488"/>
              <a:gd name="connsiteY3" fmla="*/ 371855 h 371855"/>
              <a:gd name="connsiteX4" fmla="*/ 0 w 1618488"/>
              <a:gd name="connsiteY4" fmla="*/ 0 h 371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18488" h="371855">
                <a:moveTo>
                  <a:pt x="0" y="0"/>
                </a:moveTo>
                <a:lnTo>
                  <a:pt x="1618487" y="0"/>
                </a:lnTo>
                <a:lnTo>
                  <a:pt x="1618487" y="371855"/>
                </a:lnTo>
                <a:lnTo>
                  <a:pt x="0" y="371855"/>
                </a:lnTo>
                <a:lnTo>
                  <a:pt x="0" y="0"/>
                </a:lnTo>
              </a:path>
            </a:pathLst>
          </a:custGeom>
          <a:solidFill>
            <a:srgbClr val="eef8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23631" y="3525011"/>
            <a:ext cx="1973580" cy="371855"/>
          </a:xfrm>
          <a:custGeom>
            <a:avLst/>
            <a:gdLst>
              <a:gd name="connsiteX0" fmla="*/ 0 w 1973580"/>
              <a:gd name="connsiteY0" fmla="*/ 0 h 371855"/>
              <a:gd name="connsiteX1" fmla="*/ 1973580 w 1973580"/>
              <a:gd name="connsiteY1" fmla="*/ 0 h 371855"/>
              <a:gd name="connsiteX2" fmla="*/ 1973580 w 1973580"/>
              <a:gd name="connsiteY2" fmla="*/ 371855 h 371855"/>
              <a:gd name="connsiteX3" fmla="*/ 0 w 1973580"/>
              <a:gd name="connsiteY3" fmla="*/ 371855 h 371855"/>
              <a:gd name="connsiteX4" fmla="*/ 0 w 1973580"/>
              <a:gd name="connsiteY4" fmla="*/ 0 h 371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73580" h="371855">
                <a:moveTo>
                  <a:pt x="0" y="0"/>
                </a:moveTo>
                <a:lnTo>
                  <a:pt x="1973580" y="0"/>
                </a:lnTo>
                <a:lnTo>
                  <a:pt x="1973580" y="371855"/>
                </a:lnTo>
                <a:lnTo>
                  <a:pt x="0" y="371855"/>
                </a:lnTo>
                <a:lnTo>
                  <a:pt x="0" y="0"/>
                </a:lnTo>
              </a:path>
            </a:pathLst>
          </a:custGeom>
          <a:solidFill>
            <a:srgbClr val="eef8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31505" y="1766468"/>
            <a:ext cx="8065135" cy="12700"/>
          </a:xfrm>
          <a:custGeom>
            <a:avLst/>
            <a:gdLst>
              <a:gd name="connsiteX0" fmla="*/ 0 w 8065135"/>
              <a:gd name="connsiteY0" fmla="*/ 6350 h 12700"/>
              <a:gd name="connsiteX1" fmla="*/ 8065135 w 8065135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65135" h="12700">
                <a:moveTo>
                  <a:pt x="0" y="6350"/>
                </a:moveTo>
                <a:lnTo>
                  <a:pt x="8065135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31505" y="2124608"/>
            <a:ext cx="8065135" cy="38100"/>
          </a:xfrm>
          <a:custGeom>
            <a:avLst/>
            <a:gdLst>
              <a:gd name="connsiteX0" fmla="*/ 0 w 8065135"/>
              <a:gd name="connsiteY0" fmla="*/ 19050 h 38100"/>
              <a:gd name="connsiteX1" fmla="*/ 8065135 w 8065135"/>
              <a:gd name="connsiteY1" fmla="*/ 1905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65135" h="38100">
                <a:moveTo>
                  <a:pt x="0" y="19050"/>
                </a:moveTo>
                <a:lnTo>
                  <a:pt x="8065135" y="19050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25155" y="1772818"/>
            <a:ext cx="12700" cy="2494280"/>
          </a:xfrm>
          <a:custGeom>
            <a:avLst/>
            <a:gdLst>
              <a:gd name="connsiteX0" fmla="*/ 6350 w 12700"/>
              <a:gd name="connsiteY0" fmla="*/ 0 h 2494280"/>
              <a:gd name="connsiteX1" fmla="*/ 6350 w 12700"/>
              <a:gd name="connsiteY1" fmla="*/ 2494280 h 24942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494280">
                <a:moveTo>
                  <a:pt x="6350" y="0"/>
                </a:moveTo>
                <a:lnTo>
                  <a:pt x="6350" y="249428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16135" y="1772818"/>
            <a:ext cx="12700" cy="2494280"/>
          </a:xfrm>
          <a:custGeom>
            <a:avLst/>
            <a:gdLst>
              <a:gd name="connsiteX0" fmla="*/ 6350 w 12700"/>
              <a:gd name="connsiteY0" fmla="*/ 0 h 2494280"/>
              <a:gd name="connsiteX1" fmla="*/ 6350 w 12700"/>
              <a:gd name="connsiteY1" fmla="*/ 2494280 h 24942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494280">
                <a:moveTo>
                  <a:pt x="6350" y="0"/>
                </a:moveTo>
                <a:lnTo>
                  <a:pt x="6350" y="249428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07750" y="1772818"/>
            <a:ext cx="12700" cy="2494280"/>
          </a:xfrm>
          <a:custGeom>
            <a:avLst/>
            <a:gdLst>
              <a:gd name="connsiteX0" fmla="*/ 6350 w 12700"/>
              <a:gd name="connsiteY0" fmla="*/ 0 h 2494280"/>
              <a:gd name="connsiteX1" fmla="*/ 6350 w 12700"/>
              <a:gd name="connsiteY1" fmla="*/ 2494280 h 24942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494280">
                <a:moveTo>
                  <a:pt x="6350" y="0"/>
                </a:moveTo>
                <a:lnTo>
                  <a:pt x="6350" y="249428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98730" y="1772818"/>
            <a:ext cx="12700" cy="2494280"/>
          </a:xfrm>
          <a:custGeom>
            <a:avLst/>
            <a:gdLst>
              <a:gd name="connsiteX0" fmla="*/ 6350 w 12700"/>
              <a:gd name="connsiteY0" fmla="*/ 0 h 2494280"/>
              <a:gd name="connsiteX1" fmla="*/ 6350 w 12700"/>
              <a:gd name="connsiteY1" fmla="*/ 2494280 h 24942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494280">
                <a:moveTo>
                  <a:pt x="6350" y="0"/>
                </a:moveTo>
                <a:lnTo>
                  <a:pt x="6350" y="249428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16710" y="1772818"/>
            <a:ext cx="12700" cy="2494280"/>
          </a:xfrm>
          <a:custGeom>
            <a:avLst/>
            <a:gdLst>
              <a:gd name="connsiteX0" fmla="*/ 6350 w 12700"/>
              <a:gd name="connsiteY0" fmla="*/ 0 h 2494280"/>
              <a:gd name="connsiteX1" fmla="*/ 6350 w 12700"/>
              <a:gd name="connsiteY1" fmla="*/ 2494280 h 24942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494280">
                <a:moveTo>
                  <a:pt x="6350" y="0"/>
                </a:moveTo>
                <a:lnTo>
                  <a:pt x="6350" y="249428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690290" y="1772818"/>
            <a:ext cx="12700" cy="2494280"/>
          </a:xfrm>
          <a:custGeom>
            <a:avLst/>
            <a:gdLst>
              <a:gd name="connsiteX0" fmla="*/ 6350 w 12700"/>
              <a:gd name="connsiteY0" fmla="*/ 0 h 2494280"/>
              <a:gd name="connsiteX1" fmla="*/ 6350 w 12700"/>
              <a:gd name="connsiteY1" fmla="*/ 2494280 h 24942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494280">
                <a:moveTo>
                  <a:pt x="6350" y="0"/>
                </a:moveTo>
                <a:lnTo>
                  <a:pt x="6350" y="249428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31505" y="2777388"/>
            <a:ext cx="8065135" cy="12700"/>
          </a:xfrm>
          <a:custGeom>
            <a:avLst/>
            <a:gdLst>
              <a:gd name="connsiteX0" fmla="*/ 0 w 8065135"/>
              <a:gd name="connsiteY0" fmla="*/ 6350 h 12700"/>
              <a:gd name="connsiteX1" fmla="*/ 8065135 w 8065135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65135" h="12700">
                <a:moveTo>
                  <a:pt x="0" y="6350"/>
                </a:moveTo>
                <a:lnTo>
                  <a:pt x="8065135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31505" y="3148228"/>
            <a:ext cx="8065135" cy="12700"/>
          </a:xfrm>
          <a:custGeom>
            <a:avLst/>
            <a:gdLst>
              <a:gd name="connsiteX0" fmla="*/ 0 w 8065135"/>
              <a:gd name="connsiteY0" fmla="*/ 6350 h 12700"/>
              <a:gd name="connsiteX1" fmla="*/ 8065135 w 8065135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65135" h="12700">
                <a:moveTo>
                  <a:pt x="0" y="6350"/>
                </a:moveTo>
                <a:lnTo>
                  <a:pt x="8065135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31505" y="3519068"/>
            <a:ext cx="8065135" cy="12700"/>
          </a:xfrm>
          <a:custGeom>
            <a:avLst/>
            <a:gdLst>
              <a:gd name="connsiteX0" fmla="*/ 0 w 8065135"/>
              <a:gd name="connsiteY0" fmla="*/ 6350 h 12700"/>
              <a:gd name="connsiteX1" fmla="*/ 8065135 w 8065135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65135" h="12700">
                <a:moveTo>
                  <a:pt x="0" y="6350"/>
                </a:moveTo>
                <a:lnTo>
                  <a:pt x="8065135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31505" y="3889908"/>
            <a:ext cx="8065135" cy="12700"/>
          </a:xfrm>
          <a:custGeom>
            <a:avLst/>
            <a:gdLst>
              <a:gd name="connsiteX0" fmla="*/ 0 w 8065135"/>
              <a:gd name="connsiteY0" fmla="*/ 6350 h 12700"/>
              <a:gd name="connsiteX1" fmla="*/ 8065135 w 8065135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65135" h="12700">
                <a:moveTo>
                  <a:pt x="0" y="6350"/>
                </a:moveTo>
                <a:lnTo>
                  <a:pt x="8065135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31505" y="4260748"/>
            <a:ext cx="8065135" cy="12700"/>
          </a:xfrm>
          <a:custGeom>
            <a:avLst/>
            <a:gdLst>
              <a:gd name="connsiteX0" fmla="*/ 0 w 8065135"/>
              <a:gd name="connsiteY0" fmla="*/ 6350 h 12700"/>
              <a:gd name="connsiteX1" fmla="*/ 8065135 w 8065135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65135" h="12700">
                <a:moveTo>
                  <a:pt x="0" y="6350"/>
                </a:moveTo>
                <a:lnTo>
                  <a:pt x="8065135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11900"/>
            <a:ext cx="1930400" cy="546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612900" y="927100"/>
            <a:ext cx="38735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3395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常见的开源服务发现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13100" y="1816100"/>
            <a:ext cx="1066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Candara" pitchFamily="18" charset="0"/>
                <a:cs typeface="Candara" pitchFamily="18" charset="0"/>
              </a:rPr>
              <a:t>ZooKeeper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99000" y="1816100"/>
            <a:ext cx="419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Candara" pitchFamily="18" charset="0"/>
                <a:cs typeface="Candara" pitchFamily="18" charset="0"/>
              </a:rPr>
              <a:t>etcd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84900" y="1816100"/>
            <a:ext cx="647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Candara" pitchFamily="18" charset="0"/>
                <a:cs typeface="Candara" pitchFamily="18" charset="0"/>
              </a:rPr>
              <a:t>Consul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10500" y="1816100"/>
            <a:ext cx="673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Candara" pitchFamily="18" charset="0"/>
                <a:cs typeface="Candara" pitchFamily="18" charset="0"/>
              </a:rPr>
              <a:t>Eureka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14500" y="2197100"/>
            <a:ext cx="914400" cy="200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一致性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数据结构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通讯协议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客户端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ndara" pitchFamily="18" charset="0"/>
                <a:cs typeface="Candara" pitchFamily="18" charset="0"/>
              </a:rPr>
              <a:t>CAP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13100" y="2197100"/>
            <a:ext cx="914400" cy="200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强一致性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ndara" pitchFamily="18" charset="0"/>
                <a:cs typeface="Candara" pitchFamily="18" charset="0"/>
              </a:rPr>
              <a:t>paxos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ndara" pitchFamily="18" charset="0"/>
                <a:cs typeface="Candara" pitchFamily="18" charset="0"/>
              </a:rPr>
              <a:t>Tree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ndara" pitchFamily="18" charset="0"/>
                <a:cs typeface="Candara" pitchFamily="18" charset="0"/>
              </a:rPr>
              <a:t>TCP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ndara" pitchFamily="18" charset="0"/>
                <a:cs typeface="Candara" pitchFamily="18" charset="0"/>
              </a:rPr>
              <a:t>ZKClient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ndara" pitchFamily="18" charset="0"/>
                <a:cs typeface="Candara" pitchFamily="18" charset="0"/>
              </a:rPr>
              <a:t>CP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99000" y="2197100"/>
            <a:ext cx="1244600" cy="200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强一致性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ndara" pitchFamily="18" charset="0"/>
                <a:cs typeface="Candara" pitchFamily="18" charset="0"/>
              </a:rPr>
              <a:t>Raft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ndara" pitchFamily="18" charset="0"/>
                <a:cs typeface="Candara" pitchFamily="18" charset="0"/>
              </a:rPr>
              <a:t>K/V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ndara" pitchFamily="18" charset="0"/>
                <a:cs typeface="Candara" pitchFamily="18" charset="0"/>
              </a:rPr>
              <a:t>HTTP</a:t>
            </a:r>
            <a:r>
              <a:rPr lang="en-US" altLang="zh-CN" sz="18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、</a:t>
            </a:r>
            <a:r>
              <a:rPr lang="en-US" altLang="zh-CN" sz="1800" dirty="0" smtClean="0">
                <a:solidFill>
                  <a:srgbClr val="000000"/>
                </a:solidFill>
                <a:latin typeface="Candara" pitchFamily="18" charset="0"/>
                <a:cs typeface="Candara" pitchFamily="18" charset="0"/>
              </a:rPr>
              <a:t>gRPC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ndara" pitchFamily="18" charset="0"/>
                <a:cs typeface="Candara" pitchFamily="18" charset="0"/>
              </a:rPr>
              <a:t>/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ndara" pitchFamily="18" charset="0"/>
                <a:cs typeface="Candara" pitchFamily="18" charset="0"/>
              </a:rPr>
              <a:t>CP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84900" y="2197100"/>
            <a:ext cx="1143000" cy="200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强一致性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ndara" pitchFamily="18" charset="0"/>
                <a:cs typeface="Candara" pitchFamily="18" charset="0"/>
              </a:rPr>
              <a:t>Raft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ndara" pitchFamily="18" charset="0"/>
                <a:cs typeface="Candara" pitchFamily="18" charset="0"/>
              </a:rPr>
              <a:t>K/V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ndara" pitchFamily="18" charset="0"/>
                <a:cs typeface="Candara" pitchFamily="18" charset="0"/>
              </a:rPr>
              <a:t>HTTP</a:t>
            </a:r>
            <a:r>
              <a:rPr lang="en-US" altLang="zh-CN" sz="18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、</a:t>
            </a:r>
            <a:r>
              <a:rPr lang="en-US" altLang="zh-CN" sz="1800" dirty="0" smtClean="0">
                <a:solidFill>
                  <a:srgbClr val="000000"/>
                </a:solidFill>
                <a:latin typeface="Candara" pitchFamily="18" charset="0"/>
                <a:cs typeface="Candara" pitchFamily="18" charset="0"/>
              </a:rPr>
              <a:t>DNS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ndara" pitchFamily="18" charset="0"/>
                <a:cs typeface="Candara" pitchFamily="18" charset="0"/>
              </a:rPr>
              <a:t>/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ndara" pitchFamily="18" charset="0"/>
                <a:cs typeface="Candara" pitchFamily="18" charset="0"/>
              </a:rPr>
              <a:t>CP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10500" y="2197100"/>
            <a:ext cx="1244600" cy="200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弱一致性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ndara" pitchFamily="18" charset="0"/>
                <a:cs typeface="Candara" pitchFamily="18" charset="0"/>
              </a:rPr>
              <a:t>K/V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ndara" pitchFamily="18" charset="0"/>
                <a:cs typeface="Candara" pitchFamily="18" charset="0"/>
              </a:rPr>
              <a:t>HTTP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ndara" pitchFamily="18" charset="0"/>
                <a:cs typeface="Candara" pitchFamily="18" charset="0"/>
              </a:rPr>
              <a:t>Eureka-client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ndara" pitchFamily="18" charset="0"/>
                <a:cs typeface="Candara" pitchFamily="18" charset="0"/>
              </a:rPr>
              <a:t>AP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5765800"/>
            <a:ext cx="2120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00" dirty="0" smtClean="0">
                <a:solidFill>
                  <a:srgbClr val="ffffff"/>
                </a:solidFill>
                <a:latin typeface="幼圆" pitchFamily="18" charset="0"/>
                <a:cs typeface="幼圆" pitchFamily="18" charset="0"/>
              </a:rPr>
              <a:t>其它：</a:t>
            </a:r>
            <a:r>
              <a:rPr lang="en-US" altLang="zh-CN" sz="1800" dirty="0" smtClean="0">
                <a:solidFill>
                  <a:srgbClr val="ffffff"/>
                </a:solidFill>
                <a:latin typeface="Candara" pitchFamily="18" charset="0"/>
                <a:cs typeface="Candara" pitchFamily="18" charset="0"/>
              </a:rPr>
              <a:t>Redis</a:t>
            </a:r>
            <a:r>
              <a:rPr lang="en-US" altLang="zh-CN" sz="1800" dirty="0" smtClean="0">
                <a:solidFill>
                  <a:srgbClr val="ffffff"/>
                </a:solidFill>
                <a:latin typeface="幼圆" pitchFamily="18" charset="0"/>
                <a:cs typeface="幼圆" pitchFamily="18" charset="0"/>
              </a:rPr>
              <a:t>、</a:t>
            </a:r>
            <a:r>
              <a:rPr lang="en-US" altLang="zh-CN" sz="1800" dirty="0" smtClean="0">
                <a:solidFill>
                  <a:srgbClr val="ffffff"/>
                </a:solidFill>
                <a:latin typeface="Candara" pitchFamily="18" charset="0"/>
                <a:cs typeface="Candara" pitchFamily="18" charset="0"/>
              </a:rPr>
              <a:t>MySQL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-1523" y="3075432"/>
            <a:ext cx="12188952" cy="2639567"/>
          </a:xfrm>
          <a:custGeom>
            <a:avLst/>
            <a:gdLst>
              <a:gd name="connsiteX0" fmla="*/ 0 w 12188952"/>
              <a:gd name="connsiteY0" fmla="*/ 0 h 2639567"/>
              <a:gd name="connsiteX1" fmla="*/ 12188952 w 12188952"/>
              <a:gd name="connsiteY1" fmla="*/ 0 h 2639567"/>
              <a:gd name="connsiteX2" fmla="*/ 12188952 w 12188952"/>
              <a:gd name="connsiteY2" fmla="*/ 2639567 h 2639567"/>
              <a:gd name="connsiteX3" fmla="*/ 0 w 12188952"/>
              <a:gd name="connsiteY3" fmla="*/ 2639567 h 2639567"/>
              <a:gd name="connsiteX4" fmla="*/ 0 w 12188952"/>
              <a:gd name="connsiteY4" fmla="*/ 0 h 2639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88952" h="2639567">
                <a:moveTo>
                  <a:pt x="0" y="0"/>
                </a:moveTo>
                <a:lnTo>
                  <a:pt x="12188952" y="0"/>
                </a:lnTo>
                <a:lnTo>
                  <a:pt x="12188952" y="2639567"/>
                </a:lnTo>
                <a:lnTo>
                  <a:pt x="0" y="263956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11900"/>
            <a:ext cx="1930400" cy="546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612900" y="927100"/>
            <a:ext cx="34417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3395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注册中心选型小结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1828800"/>
            <a:ext cx="56896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规模小选择CP，RPC框架可以直接接入数据源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规模大选择AP，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RPC框架不可以直接接入数据源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2832100"/>
            <a:ext cx="65786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存在跨机房，跨地域的尽量不要选有强一致性协议的系统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RPC框架必须要有注册中心不可用的容灾策略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服务状态检测十分重要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-1523" y="3075432"/>
            <a:ext cx="12188952" cy="2639567"/>
          </a:xfrm>
          <a:custGeom>
            <a:avLst/>
            <a:gdLst>
              <a:gd name="connsiteX0" fmla="*/ 0 w 12188952"/>
              <a:gd name="connsiteY0" fmla="*/ 0 h 2639567"/>
              <a:gd name="connsiteX1" fmla="*/ 12188952 w 12188952"/>
              <a:gd name="connsiteY1" fmla="*/ 0 h 2639567"/>
              <a:gd name="connsiteX2" fmla="*/ 12188952 w 12188952"/>
              <a:gd name="connsiteY2" fmla="*/ 2639567 h 2639567"/>
              <a:gd name="connsiteX3" fmla="*/ 0 w 12188952"/>
              <a:gd name="connsiteY3" fmla="*/ 2639567 h 2639567"/>
              <a:gd name="connsiteX4" fmla="*/ 0 w 12188952"/>
              <a:gd name="connsiteY4" fmla="*/ 0 h 2639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88952" h="2639567">
                <a:moveTo>
                  <a:pt x="0" y="0"/>
                </a:moveTo>
                <a:lnTo>
                  <a:pt x="12188952" y="0"/>
                </a:lnTo>
                <a:lnTo>
                  <a:pt x="12188952" y="2639567"/>
                </a:lnTo>
                <a:lnTo>
                  <a:pt x="0" y="263956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62400" y="3032760"/>
            <a:ext cx="1944623" cy="576072"/>
          </a:xfrm>
          <a:custGeom>
            <a:avLst/>
            <a:gdLst>
              <a:gd name="connsiteX0" fmla="*/ 0 w 1944623"/>
              <a:gd name="connsiteY0" fmla="*/ 96011 h 576072"/>
              <a:gd name="connsiteX1" fmla="*/ 96011 w 1944623"/>
              <a:gd name="connsiteY1" fmla="*/ 0 h 576072"/>
              <a:gd name="connsiteX2" fmla="*/ 1848611 w 1944623"/>
              <a:gd name="connsiteY2" fmla="*/ 0 h 576072"/>
              <a:gd name="connsiteX3" fmla="*/ 1944623 w 1944623"/>
              <a:gd name="connsiteY3" fmla="*/ 96011 h 576072"/>
              <a:gd name="connsiteX4" fmla="*/ 1944623 w 1944623"/>
              <a:gd name="connsiteY4" fmla="*/ 480060 h 576072"/>
              <a:gd name="connsiteX5" fmla="*/ 1848611 w 1944623"/>
              <a:gd name="connsiteY5" fmla="*/ 576072 h 576072"/>
              <a:gd name="connsiteX6" fmla="*/ 96011 w 1944623"/>
              <a:gd name="connsiteY6" fmla="*/ 576072 h 576072"/>
              <a:gd name="connsiteX7" fmla="*/ 0 w 1944623"/>
              <a:gd name="connsiteY7" fmla="*/ 480060 h 576072"/>
              <a:gd name="connsiteX8" fmla="*/ 0 w 1944623"/>
              <a:gd name="connsiteY8" fmla="*/ 96011 h 5760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944623" h="576072">
                <a:moveTo>
                  <a:pt x="0" y="96011"/>
                </a:moveTo>
                <a:cubicBezTo>
                  <a:pt x="0" y="43256"/>
                  <a:pt x="42989" y="279"/>
                  <a:pt x="96011" y="0"/>
                </a:cubicBezTo>
                <a:lnTo>
                  <a:pt x="1848611" y="0"/>
                </a:lnTo>
                <a:cubicBezTo>
                  <a:pt x="1901228" y="279"/>
                  <a:pt x="1944217" y="43256"/>
                  <a:pt x="1944623" y="96011"/>
                </a:cubicBezTo>
                <a:lnTo>
                  <a:pt x="1944623" y="480060"/>
                </a:lnTo>
                <a:cubicBezTo>
                  <a:pt x="1944217" y="533349"/>
                  <a:pt x="1901228" y="576338"/>
                  <a:pt x="1848611" y="576072"/>
                </a:cubicBezTo>
                <a:lnTo>
                  <a:pt x="96011" y="576072"/>
                </a:lnTo>
                <a:cubicBezTo>
                  <a:pt x="42989" y="576338"/>
                  <a:pt x="0" y="533349"/>
                  <a:pt x="0" y="480060"/>
                </a:cubicBezTo>
                <a:lnTo>
                  <a:pt x="0" y="96011"/>
                </a:lnTo>
              </a:path>
            </a:pathLst>
          </a:custGeom>
          <a:solidFill>
            <a:srgbClr val="f8c3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62400" y="2142744"/>
            <a:ext cx="1944623" cy="576072"/>
          </a:xfrm>
          <a:custGeom>
            <a:avLst/>
            <a:gdLst>
              <a:gd name="connsiteX0" fmla="*/ 0 w 1944623"/>
              <a:gd name="connsiteY0" fmla="*/ 96011 h 576072"/>
              <a:gd name="connsiteX1" fmla="*/ 96011 w 1944623"/>
              <a:gd name="connsiteY1" fmla="*/ 0 h 576072"/>
              <a:gd name="connsiteX2" fmla="*/ 1848611 w 1944623"/>
              <a:gd name="connsiteY2" fmla="*/ 0 h 576072"/>
              <a:gd name="connsiteX3" fmla="*/ 1944623 w 1944623"/>
              <a:gd name="connsiteY3" fmla="*/ 96011 h 576072"/>
              <a:gd name="connsiteX4" fmla="*/ 1944623 w 1944623"/>
              <a:gd name="connsiteY4" fmla="*/ 480060 h 576072"/>
              <a:gd name="connsiteX5" fmla="*/ 1848611 w 1944623"/>
              <a:gd name="connsiteY5" fmla="*/ 576072 h 576072"/>
              <a:gd name="connsiteX6" fmla="*/ 96011 w 1944623"/>
              <a:gd name="connsiteY6" fmla="*/ 576072 h 576072"/>
              <a:gd name="connsiteX7" fmla="*/ 0 w 1944623"/>
              <a:gd name="connsiteY7" fmla="*/ 480060 h 576072"/>
              <a:gd name="connsiteX8" fmla="*/ 0 w 1944623"/>
              <a:gd name="connsiteY8" fmla="*/ 96011 h 5760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944623" h="576072">
                <a:moveTo>
                  <a:pt x="0" y="96011"/>
                </a:moveTo>
                <a:cubicBezTo>
                  <a:pt x="0" y="42913"/>
                  <a:pt x="42989" y="-76"/>
                  <a:pt x="96011" y="0"/>
                </a:cubicBezTo>
                <a:lnTo>
                  <a:pt x="1848611" y="0"/>
                </a:lnTo>
                <a:cubicBezTo>
                  <a:pt x="1901228" y="-76"/>
                  <a:pt x="1944217" y="42913"/>
                  <a:pt x="1944623" y="96011"/>
                </a:cubicBezTo>
                <a:lnTo>
                  <a:pt x="1944623" y="480060"/>
                </a:lnTo>
                <a:cubicBezTo>
                  <a:pt x="1944217" y="533006"/>
                  <a:pt x="1901228" y="575995"/>
                  <a:pt x="1848611" y="576072"/>
                </a:cubicBezTo>
                <a:lnTo>
                  <a:pt x="96011" y="576072"/>
                </a:lnTo>
                <a:cubicBezTo>
                  <a:pt x="42989" y="575995"/>
                  <a:pt x="0" y="533006"/>
                  <a:pt x="0" y="480060"/>
                </a:cubicBezTo>
                <a:lnTo>
                  <a:pt x="0" y="96011"/>
                </a:lnTo>
              </a:path>
            </a:pathLst>
          </a:custGeom>
          <a:solidFill>
            <a:srgbClr val="f8c3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39255" y="2142744"/>
            <a:ext cx="1944624" cy="576072"/>
          </a:xfrm>
          <a:custGeom>
            <a:avLst/>
            <a:gdLst>
              <a:gd name="connsiteX0" fmla="*/ 0 w 1944624"/>
              <a:gd name="connsiteY0" fmla="*/ 96011 h 576072"/>
              <a:gd name="connsiteX1" fmla="*/ 96011 w 1944624"/>
              <a:gd name="connsiteY1" fmla="*/ 0 h 576072"/>
              <a:gd name="connsiteX2" fmla="*/ 1848612 w 1944624"/>
              <a:gd name="connsiteY2" fmla="*/ 0 h 576072"/>
              <a:gd name="connsiteX3" fmla="*/ 1944624 w 1944624"/>
              <a:gd name="connsiteY3" fmla="*/ 96011 h 576072"/>
              <a:gd name="connsiteX4" fmla="*/ 1944624 w 1944624"/>
              <a:gd name="connsiteY4" fmla="*/ 480060 h 576072"/>
              <a:gd name="connsiteX5" fmla="*/ 1848612 w 1944624"/>
              <a:gd name="connsiteY5" fmla="*/ 576072 h 576072"/>
              <a:gd name="connsiteX6" fmla="*/ 96011 w 1944624"/>
              <a:gd name="connsiteY6" fmla="*/ 576072 h 576072"/>
              <a:gd name="connsiteX7" fmla="*/ 0 w 1944624"/>
              <a:gd name="connsiteY7" fmla="*/ 480060 h 576072"/>
              <a:gd name="connsiteX8" fmla="*/ 0 w 1944624"/>
              <a:gd name="connsiteY8" fmla="*/ 96011 h 5760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944624" h="576072">
                <a:moveTo>
                  <a:pt x="0" y="96011"/>
                </a:moveTo>
                <a:cubicBezTo>
                  <a:pt x="761" y="42913"/>
                  <a:pt x="43751" y="-76"/>
                  <a:pt x="96011" y="0"/>
                </a:cubicBezTo>
                <a:lnTo>
                  <a:pt x="1848612" y="0"/>
                </a:lnTo>
                <a:cubicBezTo>
                  <a:pt x="1901990" y="-76"/>
                  <a:pt x="1944979" y="42913"/>
                  <a:pt x="1944624" y="96011"/>
                </a:cubicBezTo>
                <a:lnTo>
                  <a:pt x="1944624" y="480060"/>
                </a:lnTo>
                <a:cubicBezTo>
                  <a:pt x="1944979" y="533006"/>
                  <a:pt x="1901990" y="575995"/>
                  <a:pt x="1848612" y="576072"/>
                </a:cubicBezTo>
                <a:lnTo>
                  <a:pt x="96011" y="576072"/>
                </a:lnTo>
                <a:cubicBezTo>
                  <a:pt x="43751" y="575995"/>
                  <a:pt x="761" y="533006"/>
                  <a:pt x="0" y="480060"/>
                </a:cubicBezTo>
                <a:lnTo>
                  <a:pt x="0" y="96011"/>
                </a:lnTo>
              </a:path>
            </a:pathLst>
          </a:custGeom>
          <a:solidFill>
            <a:srgbClr val="47b8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62400" y="3933050"/>
            <a:ext cx="1944217" cy="1166748"/>
          </a:xfrm>
          <a:custGeom>
            <a:avLst/>
            <a:gdLst>
              <a:gd name="connsiteX0" fmla="*/ 0 w 1944217"/>
              <a:gd name="connsiteY0" fmla="*/ 584085 h 1166748"/>
              <a:gd name="connsiteX1" fmla="*/ 972108 w 1944217"/>
              <a:gd name="connsiteY1" fmla="*/ 0 h 1166748"/>
              <a:gd name="connsiteX2" fmla="*/ 1944217 w 1944217"/>
              <a:gd name="connsiteY2" fmla="*/ 583374 h 1166748"/>
              <a:gd name="connsiteX3" fmla="*/ 972108 w 1944217"/>
              <a:gd name="connsiteY3" fmla="*/ 1166748 h 1166748"/>
              <a:gd name="connsiteX4" fmla="*/ 0 w 1944217"/>
              <a:gd name="connsiteY4" fmla="*/ 584085 h 1166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44217" h="1166748">
                <a:moveTo>
                  <a:pt x="0" y="584085"/>
                </a:moveTo>
                <a:cubicBezTo>
                  <a:pt x="0" y="261188"/>
                  <a:pt x="435228" y="0"/>
                  <a:pt x="972108" y="0"/>
                </a:cubicBezTo>
                <a:cubicBezTo>
                  <a:pt x="1508988" y="0"/>
                  <a:pt x="1944217" y="261188"/>
                  <a:pt x="1944217" y="583374"/>
                </a:cubicBezTo>
                <a:cubicBezTo>
                  <a:pt x="1944217" y="905561"/>
                  <a:pt x="1508988" y="1166748"/>
                  <a:pt x="972108" y="1166748"/>
                </a:cubicBezTo>
                <a:cubicBezTo>
                  <a:pt x="435228" y="1166748"/>
                  <a:pt x="0" y="905561"/>
                  <a:pt x="0" y="584085"/>
                </a:cubicBezTo>
              </a:path>
            </a:pathLst>
          </a:custGeom>
          <a:solidFill>
            <a:srgbClr val="92d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85544" y="2142744"/>
            <a:ext cx="1943100" cy="576072"/>
          </a:xfrm>
          <a:custGeom>
            <a:avLst/>
            <a:gdLst>
              <a:gd name="connsiteX0" fmla="*/ 0 w 1943100"/>
              <a:gd name="connsiteY0" fmla="*/ 96011 h 576072"/>
              <a:gd name="connsiteX1" fmla="*/ 96011 w 1943100"/>
              <a:gd name="connsiteY1" fmla="*/ 0 h 576072"/>
              <a:gd name="connsiteX2" fmla="*/ 1847088 w 1943100"/>
              <a:gd name="connsiteY2" fmla="*/ 0 h 576072"/>
              <a:gd name="connsiteX3" fmla="*/ 1943100 w 1943100"/>
              <a:gd name="connsiteY3" fmla="*/ 96011 h 576072"/>
              <a:gd name="connsiteX4" fmla="*/ 1943100 w 1943100"/>
              <a:gd name="connsiteY4" fmla="*/ 480060 h 576072"/>
              <a:gd name="connsiteX5" fmla="*/ 1847088 w 1943100"/>
              <a:gd name="connsiteY5" fmla="*/ 576072 h 576072"/>
              <a:gd name="connsiteX6" fmla="*/ 96011 w 1943100"/>
              <a:gd name="connsiteY6" fmla="*/ 576072 h 576072"/>
              <a:gd name="connsiteX7" fmla="*/ 0 w 1943100"/>
              <a:gd name="connsiteY7" fmla="*/ 480060 h 576072"/>
              <a:gd name="connsiteX8" fmla="*/ 0 w 1943100"/>
              <a:gd name="connsiteY8" fmla="*/ 96011 h 5760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943100" h="576072">
                <a:moveTo>
                  <a:pt x="0" y="96011"/>
                </a:moveTo>
                <a:cubicBezTo>
                  <a:pt x="-749" y="42913"/>
                  <a:pt x="42240" y="-76"/>
                  <a:pt x="96011" y="0"/>
                </a:cubicBezTo>
                <a:lnTo>
                  <a:pt x="1847088" y="0"/>
                </a:lnTo>
                <a:cubicBezTo>
                  <a:pt x="1900478" y="-76"/>
                  <a:pt x="1943468" y="42913"/>
                  <a:pt x="1943100" y="96011"/>
                </a:cubicBezTo>
                <a:lnTo>
                  <a:pt x="1943100" y="480060"/>
                </a:lnTo>
                <a:cubicBezTo>
                  <a:pt x="1943468" y="533006"/>
                  <a:pt x="1900478" y="575995"/>
                  <a:pt x="1847088" y="576072"/>
                </a:cubicBezTo>
                <a:lnTo>
                  <a:pt x="96011" y="576072"/>
                </a:lnTo>
                <a:cubicBezTo>
                  <a:pt x="42240" y="575995"/>
                  <a:pt x="-749" y="533006"/>
                  <a:pt x="0" y="480060"/>
                </a:cubicBezTo>
                <a:lnTo>
                  <a:pt x="0" y="96011"/>
                </a:lnTo>
              </a:path>
            </a:pathLst>
          </a:custGeom>
          <a:solidFill>
            <a:srgbClr val="47b8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88592" y="3816096"/>
            <a:ext cx="1944623" cy="576071"/>
          </a:xfrm>
          <a:custGeom>
            <a:avLst/>
            <a:gdLst>
              <a:gd name="connsiteX0" fmla="*/ 0 w 1944623"/>
              <a:gd name="connsiteY0" fmla="*/ 96011 h 576071"/>
              <a:gd name="connsiteX1" fmla="*/ 96011 w 1944623"/>
              <a:gd name="connsiteY1" fmla="*/ 0 h 576071"/>
              <a:gd name="connsiteX2" fmla="*/ 1848611 w 1944623"/>
              <a:gd name="connsiteY2" fmla="*/ 0 h 576071"/>
              <a:gd name="connsiteX3" fmla="*/ 1944623 w 1944623"/>
              <a:gd name="connsiteY3" fmla="*/ 96011 h 576071"/>
              <a:gd name="connsiteX4" fmla="*/ 1944623 w 1944623"/>
              <a:gd name="connsiteY4" fmla="*/ 480059 h 576071"/>
              <a:gd name="connsiteX5" fmla="*/ 1848611 w 1944623"/>
              <a:gd name="connsiteY5" fmla="*/ 576071 h 576071"/>
              <a:gd name="connsiteX6" fmla="*/ 96011 w 1944623"/>
              <a:gd name="connsiteY6" fmla="*/ 576071 h 576071"/>
              <a:gd name="connsiteX7" fmla="*/ 0 w 1944623"/>
              <a:gd name="connsiteY7" fmla="*/ 480059 h 576071"/>
              <a:gd name="connsiteX8" fmla="*/ 0 w 1944623"/>
              <a:gd name="connsiteY8" fmla="*/ 96011 h 5760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944623" h="576071">
                <a:moveTo>
                  <a:pt x="0" y="96011"/>
                </a:moveTo>
                <a:cubicBezTo>
                  <a:pt x="431" y="43535"/>
                  <a:pt x="43421" y="546"/>
                  <a:pt x="96011" y="0"/>
                </a:cubicBezTo>
                <a:lnTo>
                  <a:pt x="1848611" y="0"/>
                </a:lnTo>
                <a:cubicBezTo>
                  <a:pt x="1901659" y="546"/>
                  <a:pt x="1944649" y="43535"/>
                  <a:pt x="1944623" y="96011"/>
                </a:cubicBezTo>
                <a:lnTo>
                  <a:pt x="1944623" y="480059"/>
                </a:lnTo>
                <a:cubicBezTo>
                  <a:pt x="1944649" y="533628"/>
                  <a:pt x="1901659" y="576617"/>
                  <a:pt x="1848611" y="576071"/>
                </a:cubicBezTo>
                <a:lnTo>
                  <a:pt x="96011" y="576071"/>
                </a:lnTo>
                <a:cubicBezTo>
                  <a:pt x="43421" y="576617"/>
                  <a:pt x="431" y="533628"/>
                  <a:pt x="0" y="480059"/>
                </a:cubicBezTo>
                <a:lnTo>
                  <a:pt x="0" y="96011"/>
                </a:lnTo>
              </a:path>
            </a:pathLst>
          </a:custGeom>
          <a:solidFill>
            <a:srgbClr val="47b8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88592" y="4712208"/>
            <a:ext cx="1944623" cy="576071"/>
          </a:xfrm>
          <a:custGeom>
            <a:avLst/>
            <a:gdLst>
              <a:gd name="connsiteX0" fmla="*/ 0 w 1944623"/>
              <a:gd name="connsiteY0" fmla="*/ 96011 h 576071"/>
              <a:gd name="connsiteX1" fmla="*/ 96011 w 1944623"/>
              <a:gd name="connsiteY1" fmla="*/ 0 h 576071"/>
              <a:gd name="connsiteX2" fmla="*/ 1848611 w 1944623"/>
              <a:gd name="connsiteY2" fmla="*/ 0 h 576071"/>
              <a:gd name="connsiteX3" fmla="*/ 1944623 w 1944623"/>
              <a:gd name="connsiteY3" fmla="*/ 96011 h 576071"/>
              <a:gd name="connsiteX4" fmla="*/ 1944623 w 1944623"/>
              <a:gd name="connsiteY4" fmla="*/ 480059 h 576071"/>
              <a:gd name="connsiteX5" fmla="*/ 1848611 w 1944623"/>
              <a:gd name="connsiteY5" fmla="*/ 576071 h 576071"/>
              <a:gd name="connsiteX6" fmla="*/ 96011 w 1944623"/>
              <a:gd name="connsiteY6" fmla="*/ 576071 h 576071"/>
              <a:gd name="connsiteX7" fmla="*/ 0 w 1944623"/>
              <a:gd name="connsiteY7" fmla="*/ 480059 h 576071"/>
              <a:gd name="connsiteX8" fmla="*/ 0 w 1944623"/>
              <a:gd name="connsiteY8" fmla="*/ 96011 h 5760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944623" h="576071">
                <a:moveTo>
                  <a:pt x="0" y="96011"/>
                </a:moveTo>
                <a:cubicBezTo>
                  <a:pt x="431" y="43573"/>
                  <a:pt x="43421" y="596"/>
                  <a:pt x="96011" y="0"/>
                </a:cubicBezTo>
                <a:lnTo>
                  <a:pt x="1848611" y="0"/>
                </a:lnTo>
                <a:cubicBezTo>
                  <a:pt x="1901659" y="596"/>
                  <a:pt x="1944649" y="43573"/>
                  <a:pt x="1944623" y="96011"/>
                </a:cubicBezTo>
                <a:lnTo>
                  <a:pt x="1944623" y="480059"/>
                </a:lnTo>
                <a:cubicBezTo>
                  <a:pt x="1944649" y="533666"/>
                  <a:pt x="1901659" y="576656"/>
                  <a:pt x="1848611" y="576071"/>
                </a:cubicBezTo>
                <a:lnTo>
                  <a:pt x="96011" y="576071"/>
                </a:lnTo>
                <a:cubicBezTo>
                  <a:pt x="43421" y="576656"/>
                  <a:pt x="431" y="533666"/>
                  <a:pt x="0" y="480059"/>
                </a:cubicBezTo>
                <a:lnTo>
                  <a:pt x="0" y="96011"/>
                </a:lnTo>
              </a:path>
            </a:pathLst>
          </a:custGeom>
          <a:solidFill>
            <a:srgbClr val="47b8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39255" y="3816096"/>
            <a:ext cx="1944624" cy="576071"/>
          </a:xfrm>
          <a:custGeom>
            <a:avLst/>
            <a:gdLst>
              <a:gd name="connsiteX0" fmla="*/ 0 w 1944624"/>
              <a:gd name="connsiteY0" fmla="*/ 96011 h 576071"/>
              <a:gd name="connsiteX1" fmla="*/ 96011 w 1944624"/>
              <a:gd name="connsiteY1" fmla="*/ 0 h 576071"/>
              <a:gd name="connsiteX2" fmla="*/ 1848612 w 1944624"/>
              <a:gd name="connsiteY2" fmla="*/ 0 h 576071"/>
              <a:gd name="connsiteX3" fmla="*/ 1944624 w 1944624"/>
              <a:gd name="connsiteY3" fmla="*/ 96011 h 576071"/>
              <a:gd name="connsiteX4" fmla="*/ 1944624 w 1944624"/>
              <a:gd name="connsiteY4" fmla="*/ 480059 h 576071"/>
              <a:gd name="connsiteX5" fmla="*/ 1848612 w 1944624"/>
              <a:gd name="connsiteY5" fmla="*/ 576071 h 576071"/>
              <a:gd name="connsiteX6" fmla="*/ 96011 w 1944624"/>
              <a:gd name="connsiteY6" fmla="*/ 576071 h 576071"/>
              <a:gd name="connsiteX7" fmla="*/ 0 w 1944624"/>
              <a:gd name="connsiteY7" fmla="*/ 480059 h 576071"/>
              <a:gd name="connsiteX8" fmla="*/ 0 w 1944624"/>
              <a:gd name="connsiteY8" fmla="*/ 96011 h 5760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944624" h="576071">
                <a:moveTo>
                  <a:pt x="0" y="96011"/>
                </a:moveTo>
                <a:cubicBezTo>
                  <a:pt x="761" y="43535"/>
                  <a:pt x="43751" y="546"/>
                  <a:pt x="96011" y="0"/>
                </a:cubicBezTo>
                <a:lnTo>
                  <a:pt x="1848612" y="0"/>
                </a:lnTo>
                <a:cubicBezTo>
                  <a:pt x="1901990" y="546"/>
                  <a:pt x="1944979" y="43535"/>
                  <a:pt x="1944624" y="96011"/>
                </a:cubicBezTo>
                <a:lnTo>
                  <a:pt x="1944624" y="480059"/>
                </a:lnTo>
                <a:cubicBezTo>
                  <a:pt x="1944979" y="533628"/>
                  <a:pt x="1901990" y="576617"/>
                  <a:pt x="1848612" y="576071"/>
                </a:cubicBezTo>
                <a:lnTo>
                  <a:pt x="96011" y="576071"/>
                </a:lnTo>
                <a:cubicBezTo>
                  <a:pt x="43751" y="576617"/>
                  <a:pt x="761" y="533628"/>
                  <a:pt x="0" y="480059"/>
                </a:cubicBezTo>
                <a:lnTo>
                  <a:pt x="0" y="96011"/>
                </a:lnTo>
              </a:path>
            </a:pathLst>
          </a:custGeom>
          <a:solidFill>
            <a:srgbClr val="47b8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39255" y="4707635"/>
            <a:ext cx="1944624" cy="576072"/>
          </a:xfrm>
          <a:custGeom>
            <a:avLst/>
            <a:gdLst>
              <a:gd name="connsiteX0" fmla="*/ 0 w 1944624"/>
              <a:gd name="connsiteY0" fmla="*/ 96011 h 576072"/>
              <a:gd name="connsiteX1" fmla="*/ 96011 w 1944624"/>
              <a:gd name="connsiteY1" fmla="*/ 0 h 576072"/>
              <a:gd name="connsiteX2" fmla="*/ 1848612 w 1944624"/>
              <a:gd name="connsiteY2" fmla="*/ 0 h 576072"/>
              <a:gd name="connsiteX3" fmla="*/ 1944624 w 1944624"/>
              <a:gd name="connsiteY3" fmla="*/ 96011 h 576072"/>
              <a:gd name="connsiteX4" fmla="*/ 1944624 w 1944624"/>
              <a:gd name="connsiteY4" fmla="*/ 480060 h 576072"/>
              <a:gd name="connsiteX5" fmla="*/ 1848612 w 1944624"/>
              <a:gd name="connsiteY5" fmla="*/ 576072 h 576072"/>
              <a:gd name="connsiteX6" fmla="*/ 96011 w 1944624"/>
              <a:gd name="connsiteY6" fmla="*/ 576072 h 576072"/>
              <a:gd name="connsiteX7" fmla="*/ 0 w 1944624"/>
              <a:gd name="connsiteY7" fmla="*/ 480060 h 576072"/>
              <a:gd name="connsiteX8" fmla="*/ 0 w 1944624"/>
              <a:gd name="connsiteY8" fmla="*/ 96011 h 5760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944624" h="576072">
                <a:moveTo>
                  <a:pt x="0" y="96011"/>
                </a:moveTo>
                <a:cubicBezTo>
                  <a:pt x="761" y="42354"/>
                  <a:pt x="43751" y="-622"/>
                  <a:pt x="96011" y="0"/>
                </a:cubicBezTo>
                <a:lnTo>
                  <a:pt x="1848612" y="0"/>
                </a:lnTo>
                <a:cubicBezTo>
                  <a:pt x="1901990" y="-622"/>
                  <a:pt x="1944979" y="42354"/>
                  <a:pt x="1944624" y="96011"/>
                </a:cubicBezTo>
                <a:lnTo>
                  <a:pt x="1944624" y="480060"/>
                </a:lnTo>
                <a:cubicBezTo>
                  <a:pt x="1944979" y="532447"/>
                  <a:pt x="1901990" y="575436"/>
                  <a:pt x="1848612" y="576072"/>
                </a:cubicBezTo>
                <a:lnTo>
                  <a:pt x="96011" y="576072"/>
                </a:lnTo>
                <a:cubicBezTo>
                  <a:pt x="43751" y="575436"/>
                  <a:pt x="761" y="532447"/>
                  <a:pt x="0" y="480060"/>
                </a:cubicBezTo>
                <a:lnTo>
                  <a:pt x="0" y="96011"/>
                </a:lnTo>
              </a:path>
            </a:pathLst>
          </a:custGeom>
          <a:solidFill>
            <a:srgbClr val="47b8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3700" y="2120900"/>
            <a:ext cx="1981200" cy="622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3700" y="3797300"/>
            <a:ext cx="1993900" cy="609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63700" y="4699000"/>
            <a:ext cx="1993900" cy="609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311900"/>
            <a:ext cx="1930400" cy="546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49700" y="2120900"/>
            <a:ext cx="1981200" cy="622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949700" y="3009900"/>
            <a:ext cx="1981200" cy="622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949700" y="3911600"/>
            <a:ext cx="1981200" cy="1206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223000" y="2120900"/>
            <a:ext cx="1981200" cy="622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223000" y="3797300"/>
            <a:ext cx="1981200" cy="609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223000" y="4686300"/>
            <a:ext cx="1981200" cy="609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612900" y="927100"/>
            <a:ext cx="43053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3395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完善的服务化框架构成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41800" y="2311400"/>
            <a:ext cx="1371600" cy="246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266700" algn="l"/>
                <a:tab pos="3429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幼圆" pitchFamily="18" charset="0"/>
                <a:cs typeface="幼圆" pitchFamily="18" charset="0"/>
              </a:rPr>
              <a:t>管理端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66700" algn="l"/>
                <a:tab pos="342900" algn="l"/>
                <a:tab pos="4572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幼圆" pitchFamily="18" charset="0"/>
                <a:cs typeface="幼圆" pitchFamily="18" charset="0"/>
              </a:rPr>
              <a:t>服务注册中心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66700" algn="l"/>
                <a:tab pos="3429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幼圆" pitchFamily="18" charset="0"/>
                <a:cs typeface="幼圆" pitchFamily="18" charset="0"/>
              </a:rPr>
              <a:t>统一</a:t>
            </a:r>
            <a:r>
              <a:rPr lang="en-US" altLang="zh-CN" sz="1800" dirty="0" smtClean="0">
                <a:solidFill>
                  <a:srgbClr val="ffffff"/>
                </a:solidFill>
                <a:latin typeface="Candara" pitchFamily="18" charset="0"/>
                <a:cs typeface="Candara" pitchFamily="18" charset="0"/>
              </a:rPr>
              <a:t>RPC</a:t>
            </a:r>
          </a:p>
          <a:p>
            <a:pPr>
              <a:lnSpc>
                <a:spcPts val="2000"/>
              </a:lnSpc>
              <a:tabLst>
                <a:tab pos="266700" algn="l"/>
                <a:tab pos="342900" algn="l"/>
                <a:tab pos="4572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ffffff"/>
                </a:solidFill>
                <a:latin typeface="幼圆" pitchFamily="18" charset="0"/>
                <a:cs typeface="幼圆" pitchFamily="18" charset="0"/>
              </a:rPr>
              <a:t>框架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68500" y="2311400"/>
            <a:ext cx="1358900" cy="280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114300" algn="l"/>
                <a:tab pos="2286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幼圆" pitchFamily="18" charset="0"/>
                <a:cs typeface="幼圆" pitchFamily="18" charset="0"/>
              </a:rPr>
              <a:t>接口文档管理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143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幼圆" pitchFamily="18" charset="0"/>
                <a:cs typeface="幼圆" pitchFamily="18" charset="0"/>
              </a:rPr>
              <a:t>监控中心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143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幼圆" pitchFamily="18" charset="0"/>
                <a:cs typeface="幼圆" pitchFamily="18" charset="0"/>
              </a:rPr>
              <a:t>分布式跟踪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43700" y="2311400"/>
            <a:ext cx="914400" cy="280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2286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幼圆" pitchFamily="18" charset="0"/>
                <a:cs typeface="幼圆" pitchFamily="18" charset="0"/>
              </a:rPr>
              <a:t>配置中心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28600" algn="l"/>
              </a:tabLst>
            </a:pPr>
            <a:r>
              <a:rPr lang="en-US" altLang="zh-CN" sz="1800" dirty="0" smtClean="0">
                <a:solidFill>
                  <a:srgbClr val="ffff00"/>
                </a:solidFill>
                <a:latin typeface="幼圆" pitchFamily="18" charset="0"/>
                <a:cs typeface="幼圆" pitchFamily="18" charset="0"/>
              </a:rPr>
              <a:t>服务治理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00"/>
                </a:solidFill>
                <a:latin typeface="幼圆" pitchFamily="18" charset="0"/>
                <a:cs typeface="幼圆" pitchFamily="18" charset="0"/>
              </a:rPr>
              <a:t>网关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-1523" y="3075432"/>
            <a:ext cx="12188952" cy="2639567"/>
          </a:xfrm>
          <a:custGeom>
            <a:avLst/>
            <a:gdLst>
              <a:gd name="connsiteX0" fmla="*/ 0 w 12188952"/>
              <a:gd name="connsiteY0" fmla="*/ 0 h 2639567"/>
              <a:gd name="connsiteX1" fmla="*/ 12188952 w 12188952"/>
              <a:gd name="connsiteY1" fmla="*/ 0 h 2639567"/>
              <a:gd name="connsiteX2" fmla="*/ 12188952 w 12188952"/>
              <a:gd name="connsiteY2" fmla="*/ 2639567 h 2639567"/>
              <a:gd name="connsiteX3" fmla="*/ 0 w 12188952"/>
              <a:gd name="connsiteY3" fmla="*/ 2639567 h 2639567"/>
              <a:gd name="connsiteX4" fmla="*/ 0 w 12188952"/>
              <a:gd name="connsiteY4" fmla="*/ 0 h 2639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88952" h="2639567">
                <a:moveTo>
                  <a:pt x="0" y="0"/>
                </a:moveTo>
                <a:lnTo>
                  <a:pt x="12188952" y="0"/>
                </a:lnTo>
                <a:lnTo>
                  <a:pt x="12188952" y="2639567"/>
                </a:lnTo>
                <a:lnTo>
                  <a:pt x="0" y="263956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11900"/>
            <a:ext cx="1930400" cy="546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612900" y="927100"/>
            <a:ext cx="8509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3395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网关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1828800"/>
            <a:ext cx="7366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鉴权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限流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2832100"/>
            <a:ext cx="12446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协议转换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Mock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3835400"/>
            <a:ext cx="5562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其它统一处理逻辑（例如请求解析、响应包装）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-1523" y="3075432"/>
            <a:ext cx="12188952" cy="2639567"/>
          </a:xfrm>
          <a:custGeom>
            <a:avLst/>
            <a:gdLst>
              <a:gd name="connsiteX0" fmla="*/ 0 w 12188952"/>
              <a:gd name="connsiteY0" fmla="*/ 0 h 2639567"/>
              <a:gd name="connsiteX1" fmla="*/ 12188952 w 12188952"/>
              <a:gd name="connsiteY1" fmla="*/ 0 h 2639567"/>
              <a:gd name="connsiteX2" fmla="*/ 12188952 w 12188952"/>
              <a:gd name="connsiteY2" fmla="*/ 2639567 h 2639567"/>
              <a:gd name="connsiteX3" fmla="*/ 0 w 12188952"/>
              <a:gd name="connsiteY3" fmla="*/ 2639567 h 2639567"/>
              <a:gd name="connsiteX4" fmla="*/ 0 w 12188952"/>
              <a:gd name="connsiteY4" fmla="*/ 0 h 2639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88952" h="2639567">
                <a:moveTo>
                  <a:pt x="0" y="0"/>
                </a:moveTo>
                <a:lnTo>
                  <a:pt x="12188952" y="0"/>
                </a:lnTo>
                <a:lnTo>
                  <a:pt x="12188952" y="2639567"/>
                </a:lnTo>
                <a:lnTo>
                  <a:pt x="0" y="263956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11900"/>
            <a:ext cx="1930400" cy="546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612900" y="927100"/>
            <a:ext cx="17145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3395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服务治理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1828800"/>
            <a:ext cx="7061200" cy="185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服务路由：权重、IP路由、分组路由、参数路由、机房路由等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调用授权：应用授权、token、黑白名单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动态分组：服务端切分组、客户端切分组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调用限流：服务端限流、客户端限流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3835400"/>
            <a:ext cx="50546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灰度部署：灰度上线、预发标识、接口测试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配置下发：接口配置、全局配置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4838700"/>
            <a:ext cx="42037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服务降级：Mock、熔断、拒绝服务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-1523" y="3075432"/>
            <a:ext cx="12188952" cy="2639567"/>
          </a:xfrm>
          <a:custGeom>
            <a:avLst/>
            <a:gdLst>
              <a:gd name="connsiteX0" fmla="*/ 0 w 12188952"/>
              <a:gd name="connsiteY0" fmla="*/ 0 h 2639567"/>
              <a:gd name="connsiteX1" fmla="*/ 12188952 w 12188952"/>
              <a:gd name="connsiteY1" fmla="*/ 0 h 2639567"/>
              <a:gd name="connsiteX2" fmla="*/ 12188952 w 12188952"/>
              <a:gd name="connsiteY2" fmla="*/ 2639567 h 2639567"/>
              <a:gd name="connsiteX3" fmla="*/ 0 w 12188952"/>
              <a:gd name="connsiteY3" fmla="*/ 2639567 h 2639567"/>
              <a:gd name="connsiteX4" fmla="*/ 0 w 12188952"/>
              <a:gd name="connsiteY4" fmla="*/ 0 h 2639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88952" h="2639567">
                <a:moveTo>
                  <a:pt x="0" y="0"/>
                </a:moveTo>
                <a:lnTo>
                  <a:pt x="12188952" y="0"/>
                </a:lnTo>
                <a:lnTo>
                  <a:pt x="12188952" y="2639567"/>
                </a:lnTo>
                <a:lnTo>
                  <a:pt x="0" y="263956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47088" y="1557527"/>
            <a:ext cx="361188" cy="403860"/>
          </a:xfrm>
          <a:custGeom>
            <a:avLst/>
            <a:gdLst>
              <a:gd name="connsiteX0" fmla="*/ 0 w 361188"/>
              <a:gd name="connsiteY0" fmla="*/ 0 h 403860"/>
              <a:gd name="connsiteX1" fmla="*/ 179832 w 361188"/>
              <a:gd name="connsiteY1" fmla="*/ 0 h 403860"/>
              <a:gd name="connsiteX2" fmla="*/ 361188 w 361188"/>
              <a:gd name="connsiteY2" fmla="*/ 201167 h 403860"/>
              <a:gd name="connsiteX3" fmla="*/ 179832 w 361188"/>
              <a:gd name="connsiteY3" fmla="*/ 403860 h 403860"/>
              <a:gd name="connsiteX4" fmla="*/ 0 w 361188"/>
              <a:gd name="connsiteY4" fmla="*/ 403860 h 403860"/>
              <a:gd name="connsiteX5" fmla="*/ 179832 w 361188"/>
              <a:gd name="connsiteY5" fmla="*/ 201167 h 403860"/>
              <a:gd name="connsiteX6" fmla="*/ 0 w 361188"/>
              <a:gd name="connsiteY6" fmla="*/ 0 h 4038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61188" h="403860">
                <a:moveTo>
                  <a:pt x="0" y="0"/>
                </a:moveTo>
                <a:lnTo>
                  <a:pt x="179832" y="0"/>
                </a:lnTo>
                <a:lnTo>
                  <a:pt x="361188" y="201167"/>
                </a:lnTo>
                <a:lnTo>
                  <a:pt x="179832" y="403860"/>
                </a:lnTo>
                <a:lnTo>
                  <a:pt x="0" y="403860"/>
                </a:lnTo>
                <a:lnTo>
                  <a:pt x="179832" y="201167"/>
                </a:lnTo>
                <a:lnTo>
                  <a:pt x="0" y="0"/>
                </a:lnTo>
              </a:path>
            </a:pathLst>
          </a:custGeom>
          <a:solidFill>
            <a:srgbClr val="92d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47088" y="2205227"/>
            <a:ext cx="361188" cy="403860"/>
          </a:xfrm>
          <a:custGeom>
            <a:avLst/>
            <a:gdLst>
              <a:gd name="connsiteX0" fmla="*/ 0 w 361188"/>
              <a:gd name="connsiteY0" fmla="*/ 0 h 403860"/>
              <a:gd name="connsiteX1" fmla="*/ 179832 w 361188"/>
              <a:gd name="connsiteY1" fmla="*/ 0 h 403860"/>
              <a:gd name="connsiteX2" fmla="*/ 361188 w 361188"/>
              <a:gd name="connsiteY2" fmla="*/ 201167 h 403860"/>
              <a:gd name="connsiteX3" fmla="*/ 179832 w 361188"/>
              <a:gd name="connsiteY3" fmla="*/ 403860 h 403860"/>
              <a:gd name="connsiteX4" fmla="*/ 0 w 361188"/>
              <a:gd name="connsiteY4" fmla="*/ 403860 h 403860"/>
              <a:gd name="connsiteX5" fmla="*/ 179832 w 361188"/>
              <a:gd name="connsiteY5" fmla="*/ 201167 h 403860"/>
              <a:gd name="connsiteX6" fmla="*/ 0 w 361188"/>
              <a:gd name="connsiteY6" fmla="*/ 0 h 4038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61188" h="403860">
                <a:moveTo>
                  <a:pt x="0" y="0"/>
                </a:moveTo>
                <a:lnTo>
                  <a:pt x="179832" y="0"/>
                </a:lnTo>
                <a:lnTo>
                  <a:pt x="361188" y="201167"/>
                </a:lnTo>
                <a:lnTo>
                  <a:pt x="179832" y="403860"/>
                </a:lnTo>
                <a:lnTo>
                  <a:pt x="0" y="403860"/>
                </a:lnTo>
                <a:lnTo>
                  <a:pt x="179832" y="201167"/>
                </a:lnTo>
                <a:lnTo>
                  <a:pt x="0" y="0"/>
                </a:lnTo>
              </a:path>
            </a:pathLst>
          </a:custGeom>
          <a:solidFill>
            <a:srgbClr val="92d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47088" y="2849879"/>
            <a:ext cx="361188" cy="403860"/>
          </a:xfrm>
          <a:custGeom>
            <a:avLst/>
            <a:gdLst>
              <a:gd name="connsiteX0" fmla="*/ 0 w 361188"/>
              <a:gd name="connsiteY0" fmla="*/ 0 h 403860"/>
              <a:gd name="connsiteX1" fmla="*/ 179832 w 361188"/>
              <a:gd name="connsiteY1" fmla="*/ 0 h 403860"/>
              <a:gd name="connsiteX2" fmla="*/ 361188 w 361188"/>
              <a:gd name="connsiteY2" fmla="*/ 201168 h 403860"/>
              <a:gd name="connsiteX3" fmla="*/ 179832 w 361188"/>
              <a:gd name="connsiteY3" fmla="*/ 403860 h 403860"/>
              <a:gd name="connsiteX4" fmla="*/ 0 w 361188"/>
              <a:gd name="connsiteY4" fmla="*/ 403860 h 403860"/>
              <a:gd name="connsiteX5" fmla="*/ 179832 w 361188"/>
              <a:gd name="connsiteY5" fmla="*/ 201168 h 403860"/>
              <a:gd name="connsiteX6" fmla="*/ 0 w 361188"/>
              <a:gd name="connsiteY6" fmla="*/ 0 h 4038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61188" h="403860">
                <a:moveTo>
                  <a:pt x="0" y="0"/>
                </a:moveTo>
                <a:lnTo>
                  <a:pt x="179832" y="0"/>
                </a:lnTo>
                <a:lnTo>
                  <a:pt x="361188" y="201168"/>
                </a:lnTo>
                <a:lnTo>
                  <a:pt x="179832" y="403860"/>
                </a:lnTo>
                <a:lnTo>
                  <a:pt x="0" y="403860"/>
                </a:lnTo>
                <a:lnTo>
                  <a:pt x="179832" y="201168"/>
                </a:lnTo>
                <a:lnTo>
                  <a:pt x="0" y="0"/>
                </a:lnTo>
              </a:path>
            </a:pathLst>
          </a:custGeom>
          <a:solidFill>
            <a:srgbClr val="47b8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47088" y="3489959"/>
            <a:ext cx="361188" cy="403860"/>
          </a:xfrm>
          <a:custGeom>
            <a:avLst/>
            <a:gdLst>
              <a:gd name="connsiteX0" fmla="*/ 0 w 361188"/>
              <a:gd name="connsiteY0" fmla="*/ 0 h 403860"/>
              <a:gd name="connsiteX1" fmla="*/ 179832 w 361188"/>
              <a:gd name="connsiteY1" fmla="*/ 0 h 403860"/>
              <a:gd name="connsiteX2" fmla="*/ 361188 w 361188"/>
              <a:gd name="connsiteY2" fmla="*/ 201168 h 403860"/>
              <a:gd name="connsiteX3" fmla="*/ 179832 w 361188"/>
              <a:gd name="connsiteY3" fmla="*/ 403860 h 403860"/>
              <a:gd name="connsiteX4" fmla="*/ 0 w 361188"/>
              <a:gd name="connsiteY4" fmla="*/ 403860 h 403860"/>
              <a:gd name="connsiteX5" fmla="*/ 179832 w 361188"/>
              <a:gd name="connsiteY5" fmla="*/ 201168 h 403860"/>
              <a:gd name="connsiteX6" fmla="*/ 0 w 361188"/>
              <a:gd name="connsiteY6" fmla="*/ 0 h 4038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61188" h="403860">
                <a:moveTo>
                  <a:pt x="0" y="0"/>
                </a:moveTo>
                <a:lnTo>
                  <a:pt x="179832" y="0"/>
                </a:lnTo>
                <a:lnTo>
                  <a:pt x="361188" y="201168"/>
                </a:lnTo>
                <a:lnTo>
                  <a:pt x="179832" y="403860"/>
                </a:lnTo>
                <a:lnTo>
                  <a:pt x="0" y="403860"/>
                </a:lnTo>
                <a:lnTo>
                  <a:pt x="179832" y="201168"/>
                </a:lnTo>
                <a:lnTo>
                  <a:pt x="0" y="0"/>
                </a:lnTo>
              </a:path>
            </a:pathLst>
          </a:custGeom>
          <a:solidFill>
            <a:srgbClr val="92d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6100" y="1536700"/>
            <a:ext cx="406400" cy="444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6100" y="2184400"/>
            <a:ext cx="406400" cy="444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16100" y="2832100"/>
            <a:ext cx="406400" cy="444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16100" y="3467100"/>
            <a:ext cx="406400" cy="444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6311900"/>
            <a:ext cx="1930400" cy="546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514600" y="1549400"/>
            <a:ext cx="6096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400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前言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14600" y="2197100"/>
            <a:ext cx="2133600" cy="167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400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服务化框架构成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							</a:tabLst>
            </a:pPr>
            <a:r>
              <a:rPr lang="en-US" altLang="zh-CN" sz="2400" dirty="0" smtClean="0">
                <a:solidFill>
                  <a:srgbClr val="47b8c7"/>
                </a:solidFill>
                <a:latin typeface="微软雅黑" pitchFamily="18" charset="0"/>
                <a:cs typeface="微软雅黑" pitchFamily="18" charset="0"/>
              </a:rPr>
              <a:t>京东实践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							</a:tabLst>
            </a:pPr>
            <a:r>
              <a:rPr lang="en-US" altLang="zh-CN" sz="2400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总结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-1523" y="3075432"/>
            <a:ext cx="12188952" cy="2639567"/>
          </a:xfrm>
          <a:custGeom>
            <a:avLst/>
            <a:gdLst>
              <a:gd name="connsiteX0" fmla="*/ 0 w 12188952"/>
              <a:gd name="connsiteY0" fmla="*/ 0 h 2639567"/>
              <a:gd name="connsiteX1" fmla="*/ 12188952 w 12188952"/>
              <a:gd name="connsiteY1" fmla="*/ 0 h 2639567"/>
              <a:gd name="connsiteX2" fmla="*/ 12188952 w 12188952"/>
              <a:gd name="connsiteY2" fmla="*/ 2639567 h 2639567"/>
              <a:gd name="connsiteX3" fmla="*/ 0 w 12188952"/>
              <a:gd name="connsiteY3" fmla="*/ 2639567 h 2639567"/>
              <a:gd name="connsiteX4" fmla="*/ 0 w 12188952"/>
              <a:gd name="connsiteY4" fmla="*/ 0 h 2639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88952" h="2639567">
                <a:moveTo>
                  <a:pt x="0" y="0"/>
                </a:moveTo>
                <a:lnTo>
                  <a:pt x="12188952" y="0"/>
                </a:lnTo>
                <a:lnTo>
                  <a:pt x="12188952" y="2639567"/>
                </a:lnTo>
                <a:lnTo>
                  <a:pt x="0" y="263956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11900"/>
            <a:ext cx="1930400" cy="546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612900" y="927100"/>
            <a:ext cx="48133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3395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第一代SAF背景（2012）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1828800"/>
            <a:ext cx="25146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各个部门框架不统一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已有较多代码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2832100"/>
            <a:ext cx="2463800" cy="185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接口规模在1K左右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服务节点在50K左右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机器规模在8K左右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机房拓扑简单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-1523" y="3075432"/>
            <a:ext cx="12188952" cy="2639567"/>
          </a:xfrm>
          <a:custGeom>
            <a:avLst/>
            <a:gdLst>
              <a:gd name="connsiteX0" fmla="*/ 0 w 12188952"/>
              <a:gd name="connsiteY0" fmla="*/ 0 h 2639567"/>
              <a:gd name="connsiteX1" fmla="*/ 12188952 w 12188952"/>
              <a:gd name="connsiteY1" fmla="*/ 0 h 2639567"/>
              <a:gd name="connsiteX2" fmla="*/ 12188952 w 12188952"/>
              <a:gd name="connsiteY2" fmla="*/ 2639567 h 2639567"/>
              <a:gd name="connsiteX3" fmla="*/ 0 w 12188952"/>
              <a:gd name="connsiteY3" fmla="*/ 2639567 h 2639567"/>
              <a:gd name="connsiteX4" fmla="*/ 0 w 12188952"/>
              <a:gd name="connsiteY4" fmla="*/ 0 h 2639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88952" h="2639567">
                <a:moveTo>
                  <a:pt x="0" y="0"/>
                </a:moveTo>
                <a:lnTo>
                  <a:pt x="12188952" y="0"/>
                </a:lnTo>
                <a:lnTo>
                  <a:pt x="12188952" y="2639567"/>
                </a:lnTo>
                <a:lnTo>
                  <a:pt x="0" y="263956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11900"/>
            <a:ext cx="1930400" cy="546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612900" y="927100"/>
            <a:ext cx="48133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3395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第一代SAF选择（2012）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1828800"/>
            <a:ext cx="8280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RPC框架：dubbo，做配置扩展，以及功能扩展包括rest（resteasy）、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41500" y="2095500"/>
            <a:ext cx="6896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webservice（cxf）、kryo序列化、thrift序列化、调用压缩等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2603500"/>
            <a:ext cx="58293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注册中心：Zookeeper，RPC框架直接接入数据源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监控中心：监控服务+HBase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3606800"/>
            <a:ext cx="4572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管理平台：读取Zookeeper做管理平台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-1523" y="3075432"/>
            <a:ext cx="12188952" cy="2639567"/>
          </a:xfrm>
          <a:custGeom>
            <a:avLst/>
            <a:gdLst>
              <a:gd name="connsiteX0" fmla="*/ 0 w 12188952"/>
              <a:gd name="connsiteY0" fmla="*/ 0 h 2639567"/>
              <a:gd name="connsiteX1" fmla="*/ 12188952 w 12188952"/>
              <a:gd name="connsiteY1" fmla="*/ 0 h 2639567"/>
              <a:gd name="connsiteX2" fmla="*/ 12188952 w 12188952"/>
              <a:gd name="connsiteY2" fmla="*/ 2639567 h 2639567"/>
              <a:gd name="connsiteX3" fmla="*/ 0 w 12188952"/>
              <a:gd name="connsiteY3" fmla="*/ 2639567 h 2639567"/>
              <a:gd name="connsiteX4" fmla="*/ 0 w 12188952"/>
              <a:gd name="connsiteY4" fmla="*/ 0 h 2639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88952" h="2639567">
                <a:moveTo>
                  <a:pt x="0" y="0"/>
                </a:moveTo>
                <a:lnTo>
                  <a:pt x="12188952" y="0"/>
                </a:lnTo>
                <a:lnTo>
                  <a:pt x="12188952" y="2639567"/>
                </a:lnTo>
                <a:lnTo>
                  <a:pt x="0" y="263956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11900"/>
            <a:ext cx="1930400" cy="546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612900" y="927100"/>
            <a:ext cx="46736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3395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第二代JSF背景（2014）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1828800"/>
            <a:ext cx="2006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业务的不断增长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2324100"/>
            <a:ext cx="27686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接口、机器数量级增长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多机房问题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跨语言问题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3835400"/>
            <a:ext cx="1752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服务治理需求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-1523" y="3075432"/>
            <a:ext cx="12188952" cy="2639567"/>
          </a:xfrm>
          <a:custGeom>
            <a:avLst/>
            <a:gdLst>
              <a:gd name="connsiteX0" fmla="*/ 0 w 12188952"/>
              <a:gd name="connsiteY0" fmla="*/ 0 h 2639567"/>
              <a:gd name="connsiteX1" fmla="*/ 12188952 w 12188952"/>
              <a:gd name="connsiteY1" fmla="*/ 0 h 2639567"/>
              <a:gd name="connsiteX2" fmla="*/ 12188952 w 12188952"/>
              <a:gd name="connsiteY2" fmla="*/ 2639567 h 2639567"/>
              <a:gd name="connsiteX3" fmla="*/ 0 w 12188952"/>
              <a:gd name="connsiteY3" fmla="*/ 2639567 h 2639567"/>
              <a:gd name="connsiteX4" fmla="*/ 0 w 12188952"/>
              <a:gd name="connsiteY4" fmla="*/ 0 h 2639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88952" h="2639567">
                <a:moveTo>
                  <a:pt x="0" y="0"/>
                </a:moveTo>
                <a:lnTo>
                  <a:pt x="12188952" y="0"/>
                </a:lnTo>
                <a:lnTo>
                  <a:pt x="12188952" y="2639567"/>
                </a:lnTo>
                <a:lnTo>
                  <a:pt x="0" y="263956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11900"/>
            <a:ext cx="1930400" cy="546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612900" y="927100"/>
            <a:ext cx="46736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3395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第二代JSF选择（2014）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1828800"/>
            <a:ext cx="4572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RPC框架：自研框架，兼容dubbo协议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2324100"/>
            <a:ext cx="6807200" cy="185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注册中心：自研，基于DB作为数据源，前置Index服务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监控中心：监控服务+InfluxDB（后来改为ElasticSearch）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管理端：基于DB，功能更强大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HTTP网关：自研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4838700"/>
            <a:ext cx="43561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开发周期：7人/年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2014.1~2015.1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41500" y="5118100"/>
            <a:ext cx="3302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包括开发、测试、预发、上线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-1523" y="3075432"/>
            <a:ext cx="12188952" cy="2639567"/>
          </a:xfrm>
          <a:custGeom>
            <a:avLst/>
            <a:gdLst>
              <a:gd name="connsiteX0" fmla="*/ 0 w 12188952"/>
              <a:gd name="connsiteY0" fmla="*/ 0 h 2639567"/>
              <a:gd name="connsiteX1" fmla="*/ 12188952 w 12188952"/>
              <a:gd name="connsiteY1" fmla="*/ 0 h 2639567"/>
              <a:gd name="connsiteX2" fmla="*/ 12188952 w 12188952"/>
              <a:gd name="connsiteY2" fmla="*/ 2639567 h 2639567"/>
              <a:gd name="connsiteX3" fmla="*/ 0 w 12188952"/>
              <a:gd name="connsiteY3" fmla="*/ 2639567 h 2639567"/>
              <a:gd name="connsiteX4" fmla="*/ 0 w 12188952"/>
              <a:gd name="connsiteY4" fmla="*/ 0 h 2639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88952" h="2639567">
                <a:moveTo>
                  <a:pt x="0" y="0"/>
                </a:moveTo>
                <a:lnTo>
                  <a:pt x="12188952" y="0"/>
                </a:lnTo>
                <a:lnTo>
                  <a:pt x="12188952" y="2639567"/>
                </a:lnTo>
                <a:lnTo>
                  <a:pt x="0" y="263956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47088" y="1557527"/>
            <a:ext cx="361188" cy="403860"/>
          </a:xfrm>
          <a:custGeom>
            <a:avLst/>
            <a:gdLst>
              <a:gd name="connsiteX0" fmla="*/ 0 w 361188"/>
              <a:gd name="connsiteY0" fmla="*/ 0 h 403860"/>
              <a:gd name="connsiteX1" fmla="*/ 179832 w 361188"/>
              <a:gd name="connsiteY1" fmla="*/ 0 h 403860"/>
              <a:gd name="connsiteX2" fmla="*/ 361188 w 361188"/>
              <a:gd name="connsiteY2" fmla="*/ 201167 h 403860"/>
              <a:gd name="connsiteX3" fmla="*/ 179832 w 361188"/>
              <a:gd name="connsiteY3" fmla="*/ 403860 h 403860"/>
              <a:gd name="connsiteX4" fmla="*/ 0 w 361188"/>
              <a:gd name="connsiteY4" fmla="*/ 403860 h 403860"/>
              <a:gd name="connsiteX5" fmla="*/ 179832 w 361188"/>
              <a:gd name="connsiteY5" fmla="*/ 201167 h 403860"/>
              <a:gd name="connsiteX6" fmla="*/ 0 w 361188"/>
              <a:gd name="connsiteY6" fmla="*/ 0 h 4038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61188" h="403860">
                <a:moveTo>
                  <a:pt x="0" y="0"/>
                </a:moveTo>
                <a:lnTo>
                  <a:pt x="179832" y="0"/>
                </a:lnTo>
                <a:lnTo>
                  <a:pt x="361188" y="201167"/>
                </a:lnTo>
                <a:lnTo>
                  <a:pt x="179832" y="403860"/>
                </a:lnTo>
                <a:lnTo>
                  <a:pt x="0" y="403860"/>
                </a:lnTo>
                <a:lnTo>
                  <a:pt x="179832" y="201167"/>
                </a:lnTo>
                <a:lnTo>
                  <a:pt x="0" y="0"/>
                </a:lnTo>
              </a:path>
            </a:pathLst>
          </a:custGeom>
          <a:solidFill>
            <a:srgbClr val="47b8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47088" y="2205227"/>
            <a:ext cx="361188" cy="403860"/>
          </a:xfrm>
          <a:custGeom>
            <a:avLst/>
            <a:gdLst>
              <a:gd name="connsiteX0" fmla="*/ 0 w 361188"/>
              <a:gd name="connsiteY0" fmla="*/ 0 h 403860"/>
              <a:gd name="connsiteX1" fmla="*/ 179832 w 361188"/>
              <a:gd name="connsiteY1" fmla="*/ 0 h 403860"/>
              <a:gd name="connsiteX2" fmla="*/ 361188 w 361188"/>
              <a:gd name="connsiteY2" fmla="*/ 201167 h 403860"/>
              <a:gd name="connsiteX3" fmla="*/ 179832 w 361188"/>
              <a:gd name="connsiteY3" fmla="*/ 403860 h 403860"/>
              <a:gd name="connsiteX4" fmla="*/ 0 w 361188"/>
              <a:gd name="connsiteY4" fmla="*/ 403860 h 403860"/>
              <a:gd name="connsiteX5" fmla="*/ 179832 w 361188"/>
              <a:gd name="connsiteY5" fmla="*/ 201167 h 403860"/>
              <a:gd name="connsiteX6" fmla="*/ 0 w 361188"/>
              <a:gd name="connsiteY6" fmla="*/ 0 h 4038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61188" h="403860">
                <a:moveTo>
                  <a:pt x="0" y="0"/>
                </a:moveTo>
                <a:lnTo>
                  <a:pt x="179832" y="0"/>
                </a:lnTo>
                <a:lnTo>
                  <a:pt x="361188" y="201167"/>
                </a:lnTo>
                <a:lnTo>
                  <a:pt x="179832" y="403860"/>
                </a:lnTo>
                <a:lnTo>
                  <a:pt x="0" y="403860"/>
                </a:lnTo>
                <a:lnTo>
                  <a:pt x="179832" y="201167"/>
                </a:lnTo>
                <a:lnTo>
                  <a:pt x="0" y="0"/>
                </a:lnTo>
              </a:path>
            </a:pathLst>
          </a:custGeom>
          <a:solidFill>
            <a:srgbClr val="92d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47088" y="2849879"/>
            <a:ext cx="361188" cy="403860"/>
          </a:xfrm>
          <a:custGeom>
            <a:avLst/>
            <a:gdLst>
              <a:gd name="connsiteX0" fmla="*/ 0 w 361188"/>
              <a:gd name="connsiteY0" fmla="*/ 0 h 403860"/>
              <a:gd name="connsiteX1" fmla="*/ 179832 w 361188"/>
              <a:gd name="connsiteY1" fmla="*/ 0 h 403860"/>
              <a:gd name="connsiteX2" fmla="*/ 361188 w 361188"/>
              <a:gd name="connsiteY2" fmla="*/ 201168 h 403860"/>
              <a:gd name="connsiteX3" fmla="*/ 179832 w 361188"/>
              <a:gd name="connsiteY3" fmla="*/ 403860 h 403860"/>
              <a:gd name="connsiteX4" fmla="*/ 0 w 361188"/>
              <a:gd name="connsiteY4" fmla="*/ 403860 h 403860"/>
              <a:gd name="connsiteX5" fmla="*/ 179832 w 361188"/>
              <a:gd name="connsiteY5" fmla="*/ 201168 h 403860"/>
              <a:gd name="connsiteX6" fmla="*/ 0 w 361188"/>
              <a:gd name="connsiteY6" fmla="*/ 0 h 4038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61188" h="403860">
                <a:moveTo>
                  <a:pt x="0" y="0"/>
                </a:moveTo>
                <a:lnTo>
                  <a:pt x="179832" y="0"/>
                </a:lnTo>
                <a:lnTo>
                  <a:pt x="361188" y="201168"/>
                </a:lnTo>
                <a:lnTo>
                  <a:pt x="179832" y="403860"/>
                </a:lnTo>
                <a:lnTo>
                  <a:pt x="0" y="403860"/>
                </a:lnTo>
                <a:lnTo>
                  <a:pt x="179832" y="201168"/>
                </a:lnTo>
                <a:lnTo>
                  <a:pt x="0" y="0"/>
                </a:lnTo>
              </a:path>
            </a:pathLst>
          </a:custGeom>
          <a:solidFill>
            <a:srgbClr val="92d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47088" y="3489959"/>
            <a:ext cx="361188" cy="403860"/>
          </a:xfrm>
          <a:custGeom>
            <a:avLst/>
            <a:gdLst>
              <a:gd name="connsiteX0" fmla="*/ 0 w 361188"/>
              <a:gd name="connsiteY0" fmla="*/ 0 h 403860"/>
              <a:gd name="connsiteX1" fmla="*/ 179832 w 361188"/>
              <a:gd name="connsiteY1" fmla="*/ 0 h 403860"/>
              <a:gd name="connsiteX2" fmla="*/ 361188 w 361188"/>
              <a:gd name="connsiteY2" fmla="*/ 201168 h 403860"/>
              <a:gd name="connsiteX3" fmla="*/ 179832 w 361188"/>
              <a:gd name="connsiteY3" fmla="*/ 403860 h 403860"/>
              <a:gd name="connsiteX4" fmla="*/ 0 w 361188"/>
              <a:gd name="connsiteY4" fmla="*/ 403860 h 403860"/>
              <a:gd name="connsiteX5" fmla="*/ 179832 w 361188"/>
              <a:gd name="connsiteY5" fmla="*/ 201168 h 403860"/>
              <a:gd name="connsiteX6" fmla="*/ 0 w 361188"/>
              <a:gd name="connsiteY6" fmla="*/ 0 h 4038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61188" h="403860">
                <a:moveTo>
                  <a:pt x="0" y="0"/>
                </a:moveTo>
                <a:lnTo>
                  <a:pt x="179832" y="0"/>
                </a:lnTo>
                <a:lnTo>
                  <a:pt x="361188" y="201168"/>
                </a:lnTo>
                <a:lnTo>
                  <a:pt x="179832" y="403860"/>
                </a:lnTo>
                <a:lnTo>
                  <a:pt x="0" y="403860"/>
                </a:lnTo>
                <a:lnTo>
                  <a:pt x="179832" y="201168"/>
                </a:lnTo>
                <a:lnTo>
                  <a:pt x="0" y="0"/>
                </a:lnTo>
              </a:path>
            </a:pathLst>
          </a:custGeom>
          <a:solidFill>
            <a:srgbClr val="92d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6100" y="1536700"/>
            <a:ext cx="406400" cy="444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6100" y="2184400"/>
            <a:ext cx="406400" cy="444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16100" y="2832100"/>
            <a:ext cx="406400" cy="444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16100" y="3467100"/>
            <a:ext cx="406400" cy="444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6311900"/>
            <a:ext cx="1930400" cy="546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514600" y="1549400"/>
            <a:ext cx="6096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400" dirty="0" smtClean="0">
                <a:solidFill>
                  <a:srgbClr val="47b8c7"/>
                </a:solidFill>
                <a:latin typeface="微软雅黑" pitchFamily="18" charset="0"/>
                <a:cs typeface="微软雅黑" pitchFamily="18" charset="0"/>
              </a:rPr>
              <a:t>前言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14600" y="2197100"/>
            <a:ext cx="2133600" cy="167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400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服务化框架构成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							</a:tabLst>
            </a:pPr>
            <a:r>
              <a:rPr lang="en-US" altLang="zh-CN" sz="2400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京东实践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							</a:tabLst>
            </a:pPr>
            <a:r>
              <a:rPr lang="en-US" altLang="zh-CN" sz="2400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总结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-1523" y="3075432"/>
            <a:ext cx="12188952" cy="2639567"/>
          </a:xfrm>
          <a:custGeom>
            <a:avLst/>
            <a:gdLst>
              <a:gd name="connsiteX0" fmla="*/ 0 w 12188952"/>
              <a:gd name="connsiteY0" fmla="*/ 0 h 2639567"/>
              <a:gd name="connsiteX1" fmla="*/ 12188952 w 12188952"/>
              <a:gd name="connsiteY1" fmla="*/ 0 h 2639567"/>
              <a:gd name="connsiteX2" fmla="*/ 12188952 w 12188952"/>
              <a:gd name="connsiteY2" fmla="*/ 2639567 h 2639567"/>
              <a:gd name="connsiteX3" fmla="*/ 0 w 12188952"/>
              <a:gd name="connsiteY3" fmla="*/ 2639567 h 2639567"/>
              <a:gd name="connsiteX4" fmla="*/ 0 w 12188952"/>
              <a:gd name="connsiteY4" fmla="*/ 0 h 2639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88952" h="2639567">
                <a:moveTo>
                  <a:pt x="0" y="0"/>
                </a:moveTo>
                <a:lnTo>
                  <a:pt x="12188952" y="0"/>
                </a:lnTo>
                <a:lnTo>
                  <a:pt x="12188952" y="2639567"/>
                </a:lnTo>
                <a:lnTo>
                  <a:pt x="0" y="263956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11900"/>
            <a:ext cx="1930400" cy="546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68600" y="1600200"/>
            <a:ext cx="6223000" cy="4991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612900" y="927100"/>
            <a:ext cx="23749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3395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JSF架构简图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-1523" y="3075432"/>
            <a:ext cx="12188952" cy="2639567"/>
          </a:xfrm>
          <a:custGeom>
            <a:avLst/>
            <a:gdLst>
              <a:gd name="connsiteX0" fmla="*/ 0 w 12188952"/>
              <a:gd name="connsiteY0" fmla="*/ 0 h 2639567"/>
              <a:gd name="connsiteX1" fmla="*/ 12188952 w 12188952"/>
              <a:gd name="connsiteY1" fmla="*/ 0 h 2639567"/>
              <a:gd name="connsiteX2" fmla="*/ 12188952 w 12188952"/>
              <a:gd name="connsiteY2" fmla="*/ 2639567 h 2639567"/>
              <a:gd name="connsiteX3" fmla="*/ 0 w 12188952"/>
              <a:gd name="connsiteY3" fmla="*/ 2639567 h 2639567"/>
              <a:gd name="connsiteX4" fmla="*/ 0 w 12188952"/>
              <a:gd name="connsiteY4" fmla="*/ 0 h 2639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88952" h="2639567">
                <a:moveTo>
                  <a:pt x="0" y="0"/>
                </a:moveTo>
                <a:lnTo>
                  <a:pt x="12188952" y="0"/>
                </a:lnTo>
                <a:lnTo>
                  <a:pt x="12188952" y="2639567"/>
                </a:lnTo>
                <a:lnTo>
                  <a:pt x="0" y="263956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11900"/>
            <a:ext cx="1930400" cy="546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612900" y="927100"/>
            <a:ext cx="25019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3395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JSF</a:t>
            </a:r>
            <a:r>
              <a:rPr lang="en-US" altLang="zh-CN" sz="33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95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注册中心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1828800"/>
            <a:ext cx="2413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引入Index服务概念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2324100"/>
            <a:ext cx="8864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通过数据库保证数据一致性保证，注册中心无状态，且内存有服务列表全量缓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41500" y="2603500"/>
            <a:ext cx="3302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存，连不上数据库也保证可读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3111500"/>
            <a:ext cx="6324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数据库的数据结构更适合各种维度展示、过滤、分析等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3606800"/>
            <a:ext cx="72136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注册中心就是个JSF服务，监控到压力大即可进行动态水平扩展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服务列表推送逻辑改进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4610100"/>
            <a:ext cx="4013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注册中心与RPC客户端可各种交互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-1523" y="3075432"/>
            <a:ext cx="12188952" cy="2639567"/>
          </a:xfrm>
          <a:custGeom>
            <a:avLst/>
            <a:gdLst>
              <a:gd name="connsiteX0" fmla="*/ 0 w 12188952"/>
              <a:gd name="connsiteY0" fmla="*/ 0 h 2639567"/>
              <a:gd name="connsiteX1" fmla="*/ 12188952 w 12188952"/>
              <a:gd name="connsiteY1" fmla="*/ 0 h 2639567"/>
              <a:gd name="connsiteX2" fmla="*/ 12188952 w 12188952"/>
              <a:gd name="connsiteY2" fmla="*/ 2639567 h 2639567"/>
              <a:gd name="connsiteX3" fmla="*/ 0 w 12188952"/>
              <a:gd name="connsiteY3" fmla="*/ 2639567 h 2639567"/>
              <a:gd name="connsiteX4" fmla="*/ 0 w 12188952"/>
              <a:gd name="connsiteY4" fmla="*/ 0 h 2639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88952" h="2639567">
                <a:moveTo>
                  <a:pt x="0" y="0"/>
                </a:moveTo>
                <a:lnTo>
                  <a:pt x="12188952" y="0"/>
                </a:lnTo>
                <a:lnTo>
                  <a:pt x="12188952" y="2639567"/>
                </a:lnTo>
                <a:lnTo>
                  <a:pt x="0" y="263956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11900"/>
            <a:ext cx="1930400" cy="546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5500" y="1866900"/>
            <a:ext cx="8026400" cy="4597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612900" y="927100"/>
            <a:ext cx="24638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3395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JSF</a:t>
            </a:r>
            <a:r>
              <a:rPr lang="en-US" altLang="zh-CN" sz="33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95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RPC框架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-1523" y="3075432"/>
            <a:ext cx="12188952" cy="2639567"/>
          </a:xfrm>
          <a:custGeom>
            <a:avLst/>
            <a:gdLst>
              <a:gd name="connsiteX0" fmla="*/ 0 w 12188952"/>
              <a:gd name="connsiteY0" fmla="*/ 0 h 2639567"/>
              <a:gd name="connsiteX1" fmla="*/ 12188952 w 12188952"/>
              <a:gd name="connsiteY1" fmla="*/ 0 h 2639567"/>
              <a:gd name="connsiteX2" fmla="*/ 12188952 w 12188952"/>
              <a:gd name="connsiteY2" fmla="*/ 2639567 h 2639567"/>
              <a:gd name="connsiteX3" fmla="*/ 0 w 12188952"/>
              <a:gd name="connsiteY3" fmla="*/ 2639567 h 2639567"/>
              <a:gd name="connsiteX4" fmla="*/ 0 w 12188952"/>
              <a:gd name="connsiteY4" fmla="*/ 0 h 2639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88952" h="2639567">
                <a:moveTo>
                  <a:pt x="0" y="0"/>
                </a:moveTo>
                <a:lnTo>
                  <a:pt x="12188952" y="0"/>
                </a:lnTo>
                <a:lnTo>
                  <a:pt x="12188952" y="2639567"/>
                </a:lnTo>
                <a:lnTo>
                  <a:pt x="0" y="263956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11900"/>
            <a:ext cx="1930400" cy="546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612900" y="927100"/>
            <a:ext cx="24638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3395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JSF</a:t>
            </a:r>
            <a:r>
              <a:rPr lang="en-US" altLang="zh-CN" sz="33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95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RPC框架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1816100"/>
            <a:ext cx="41148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Config：</a:t>
            </a:r>
            <a:r>
              <a:rPr lang="en-US" altLang="zh-CN" sz="2004" b="1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Spring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/API/Annotation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Proxy: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Javassist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/JDK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2832100"/>
            <a:ext cx="3543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Invoker/Filter：内置+自定义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3327400"/>
            <a:ext cx="75565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Client：</a:t>
            </a:r>
            <a:r>
              <a:rPr lang="en-US" altLang="zh-CN" sz="2004" b="1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Failover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/FailFast/TransportPinpoint/MultiClientProxy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调用方式：</a:t>
            </a:r>
            <a:r>
              <a:rPr lang="en-US" altLang="zh-CN" sz="2004" b="1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同步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/异步并行/异步回调/Callback/泛化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4330700"/>
            <a:ext cx="6718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Loadbalance：</a:t>
            </a:r>
            <a:r>
              <a:rPr lang="en-US" altLang="zh-CN" sz="2004" b="1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Random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/Roundrobin/ConsistentHash/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41700" y="4610100"/>
            <a:ext cx="3835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LocalPreference/LeastActiveCall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5118100"/>
            <a:ext cx="73152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路由：参数路由，分组路由，（IP级别路由逻辑在注册中心做）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长连接维护：可用/死亡/亚健康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-1523" y="3075432"/>
            <a:ext cx="12188952" cy="2639567"/>
          </a:xfrm>
          <a:custGeom>
            <a:avLst/>
            <a:gdLst>
              <a:gd name="connsiteX0" fmla="*/ 0 w 12188952"/>
              <a:gd name="connsiteY0" fmla="*/ 0 h 2639567"/>
              <a:gd name="connsiteX1" fmla="*/ 12188952 w 12188952"/>
              <a:gd name="connsiteY1" fmla="*/ 0 h 2639567"/>
              <a:gd name="connsiteX2" fmla="*/ 12188952 w 12188952"/>
              <a:gd name="connsiteY2" fmla="*/ 2639567 h 2639567"/>
              <a:gd name="connsiteX3" fmla="*/ 0 w 12188952"/>
              <a:gd name="connsiteY3" fmla="*/ 2639567 h 2639567"/>
              <a:gd name="connsiteX4" fmla="*/ 0 w 12188952"/>
              <a:gd name="connsiteY4" fmla="*/ 0 h 2639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88952" h="2639567">
                <a:moveTo>
                  <a:pt x="0" y="0"/>
                </a:moveTo>
                <a:lnTo>
                  <a:pt x="12188952" y="0"/>
                </a:lnTo>
                <a:lnTo>
                  <a:pt x="12188952" y="2639567"/>
                </a:lnTo>
                <a:lnTo>
                  <a:pt x="0" y="263956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11900"/>
            <a:ext cx="1930400" cy="546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612900" y="927100"/>
            <a:ext cx="24638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3395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JSF</a:t>
            </a:r>
            <a:r>
              <a:rPr lang="en-US" altLang="zh-CN" sz="33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95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RPC框架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1828800"/>
            <a:ext cx="5397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协议：JSF/SAF(dubbo)/HTTP/Telnet/HTTP2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2235200"/>
            <a:ext cx="3035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18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第三方：REST/Webservice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2692400"/>
            <a:ext cx="65532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序列化：</a:t>
            </a:r>
            <a:r>
              <a:rPr lang="en-US" altLang="zh-CN" sz="2004" b="1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MsgPack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/Hessian/Json/Java/protobuf(c++)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压缩：Snappy/LZMA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3708400"/>
            <a:ext cx="40132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网络：基于Netty4，长连接复用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线程模型：BOSS+WORKER+BIZ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容灾：本地文件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5219700"/>
            <a:ext cx="4013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请求上下文：IP，参数，隐式传参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5715000"/>
            <a:ext cx="5054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事件监听：响应事件，连接事件，状态事件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-1523" y="3075432"/>
            <a:ext cx="12188952" cy="2639567"/>
          </a:xfrm>
          <a:custGeom>
            <a:avLst/>
            <a:gdLst>
              <a:gd name="connsiteX0" fmla="*/ 0 w 12188952"/>
              <a:gd name="connsiteY0" fmla="*/ 0 h 2639567"/>
              <a:gd name="connsiteX1" fmla="*/ 12188952 w 12188952"/>
              <a:gd name="connsiteY1" fmla="*/ 0 h 2639567"/>
              <a:gd name="connsiteX2" fmla="*/ 12188952 w 12188952"/>
              <a:gd name="connsiteY2" fmla="*/ 2639567 h 2639567"/>
              <a:gd name="connsiteX3" fmla="*/ 0 w 12188952"/>
              <a:gd name="connsiteY3" fmla="*/ 2639567 h 2639567"/>
              <a:gd name="connsiteX4" fmla="*/ 0 w 12188952"/>
              <a:gd name="connsiteY4" fmla="*/ 0 h 2639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88952" h="2639567">
                <a:moveTo>
                  <a:pt x="0" y="0"/>
                </a:moveTo>
                <a:lnTo>
                  <a:pt x="12188952" y="0"/>
                </a:lnTo>
                <a:lnTo>
                  <a:pt x="12188952" y="2639567"/>
                </a:lnTo>
                <a:lnTo>
                  <a:pt x="0" y="263956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9100"/>
            <a:ext cx="11823700" cy="5168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612900" y="927100"/>
            <a:ext cx="25019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3395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JSF</a:t>
            </a:r>
            <a:r>
              <a:rPr lang="en-US" altLang="zh-CN" sz="33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95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管理平台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-1523" y="3075432"/>
            <a:ext cx="12188952" cy="2639567"/>
          </a:xfrm>
          <a:custGeom>
            <a:avLst/>
            <a:gdLst>
              <a:gd name="connsiteX0" fmla="*/ 0 w 12188952"/>
              <a:gd name="connsiteY0" fmla="*/ 0 h 2639567"/>
              <a:gd name="connsiteX1" fmla="*/ 12188952 w 12188952"/>
              <a:gd name="connsiteY1" fmla="*/ 0 h 2639567"/>
              <a:gd name="connsiteX2" fmla="*/ 12188952 w 12188952"/>
              <a:gd name="connsiteY2" fmla="*/ 2639567 h 2639567"/>
              <a:gd name="connsiteX3" fmla="*/ 0 w 12188952"/>
              <a:gd name="connsiteY3" fmla="*/ 2639567 h 2639567"/>
              <a:gd name="connsiteX4" fmla="*/ 0 w 12188952"/>
              <a:gd name="connsiteY4" fmla="*/ 0 h 2639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88952" h="2639567">
                <a:moveTo>
                  <a:pt x="0" y="0"/>
                </a:moveTo>
                <a:lnTo>
                  <a:pt x="12188952" y="0"/>
                </a:lnTo>
                <a:lnTo>
                  <a:pt x="12188952" y="2639567"/>
                </a:lnTo>
                <a:lnTo>
                  <a:pt x="0" y="263956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11900"/>
            <a:ext cx="1930400" cy="546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612900" y="927100"/>
            <a:ext cx="27305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3395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JSF</a:t>
            </a:r>
            <a:r>
              <a:rPr lang="en-US" altLang="zh-CN" sz="33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95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HTTP网关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1828800"/>
            <a:ext cx="2057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基于Netty4实现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2324100"/>
            <a:ext cx="49022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方便跨语言通过HTTP+JSON调用JSF服务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解决单点问题，无需自己设置VIP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-1523" y="3075432"/>
            <a:ext cx="12188952" cy="2639567"/>
          </a:xfrm>
          <a:custGeom>
            <a:avLst/>
            <a:gdLst>
              <a:gd name="connsiteX0" fmla="*/ 0 w 12188952"/>
              <a:gd name="connsiteY0" fmla="*/ 0 h 2639567"/>
              <a:gd name="connsiteX1" fmla="*/ 12188952 w 12188952"/>
              <a:gd name="connsiteY1" fmla="*/ 0 h 2639567"/>
              <a:gd name="connsiteX2" fmla="*/ 12188952 w 12188952"/>
              <a:gd name="connsiteY2" fmla="*/ 2639567 h 2639567"/>
              <a:gd name="connsiteX3" fmla="*/ 0 w 12188952"/>
              <a:gd name="connsiteY3" fmla="*/ 2639567 h 2639567"/>
              <a:gd name="connsiteX4" fmla="*/ 0 w 12188952"/>
              <a:gd name="connsiteY4" fmla="*/ 0 h 2639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88952" h="2639567">
                <a:moveTo>
                  <a:pt x="0" y="0"/>
                </a:moveTo>
                <a:lnTo>
                  <a:pt x="12188952" y="0"/>
                </a:lnTo>
                <a:lnTo>
                  <a:pt x="12188952" y="2639567"/>
                </a:lnTo>
                <a:lnTo>
                  <a:pt x="0" y="263956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11900"/>
            <a:ext cx="1930400" cy="546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612900" y="927100"/>
            <a:ext cx="59817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3395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JSF遇见京东弹性云（Docker）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1828800"/>
            <a:ext cx="1244600" cy="185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硬件指标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网络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轻量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快速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-1523" y="3075432"/>
            <a:ext cx="12188952" cy="2639567"/>
          </a:xfrm>
          <a:custGeom>
            <a:avLst/>
            <a:gdLst>
              <a:gd name="connsiteX0" fmla="*/ 0 w 12188952"/>
              <a:gd name="connsiteY0" fmla="*/ 0 h 2639567"/>
              <a:gd name="connsiteX1" fmla="*/ 12188952 w 12188952"/>
              <a:gd name="connsiteY1" fmla="*/ 0 h 2639567"/>
              <a:gd name="connsiteX2" fmla="*/ 12188952 w 12188952"/>
              <a:gd name="connsiteY2" fmla="*/ 2639567 h 2639567"/>
              <a:gd name="connsiteX3" fmla="*/ 0 w 12188952"/>
              <a:gd name="connsiteY3" fmla="*/ 2639567 h 2639567"/>
              <a:gd name="connsiteX4" fmla="*/ 0 w 12188952"/>
              <a:gd name="connsiteY4" fmla="*/ 0 h 2639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88952" h="2639567">
                <a:moveTo>
                  <a:pt x="0" y="0"/>
                </a:moveTo>
                <a:lnTo>
                  <a:pt x="12188952" y="0"/>
                </a:lnTo>
                <a:lnTo>
                  <a:pt x="12188952" y="2639567"/>
                </a:lnTo>
                <a:lnTo>
                  <a:pt x="0" y="263956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11900"/>
            <a:ext cx="1930400" cy="546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612900" y="927100"/>
            <a:ext cx="23749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3395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JSF目前规模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1828800"/>
            <a:ext cx="1752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接口数：万级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2324100"/>
            <a:ext cx="2006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实例数：百万级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2832100"/>
            <a:ext cx="2235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接入IP数：十万级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3835400"/>
            <a:ext cx="3276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框架调用量：每天千亿级别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4343400"/>
            <a:ext cx="50419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监控数据：每天70亿条数据，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800G数据量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HTTP网关：每天百亿级别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-1523" y="3075432"/>
            <a:ext cx="12188952" cy="2639567"/>
          </a:xfrm>
          <a:custGeom>
            <a:avLst/>
            <a:gdLst>
              <a:gd name="connsiteX0" fmla="*/ 0 w 12188952"/>
              <a:gd name="connsiteY0" fmla="*/ 0 h 2639567"/>
              <a:gd name="connsiteX1" fmla="*/ 12188952 w 12188952"/>
              <a:gd name="connsiteY1" fmla="*/ 0 h 2639567"/>
              <a:gd name="connsiteX2" fmla="*/ 12188952 w 12188952"/>
              <a:gd name="connsiteY2" fmla="*/ 2639567 h 2639567"/>
              <a:gd name="connsiteX3" fmla="*/ 0 w 12188952"/>
              <a:gd name="connsiteY3" fmla="*/ 2639567 h 2639567"/>
              <a:gd name="connsiteX4" fmla="*/ 0 w 12188952"/>
              <a:gd name="connsiteY4" fmla="*/ 0 h 2639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88952" h="2639567">
                <a:moveTo>
                  <a:pt x="0" y="0"/>
                </a:moveTo>
                <a:lnTo>
                  <a:pt x="12188952" y="0"/>
                </a:lnTo>
                <a:lnTo>
                  <a:pt x="12188952" y="2639567"/>
                </a:lnTo>
                <a:lnTo>
                  <a:pt x="0" y="263956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47088" y="1557527"/>
            <a:ext cx="361188" cy="403860"/>
          </a:xfrm>
          <a:custGeom>
            <a:avLst/>
            <a:gdLst>
              <a:gd name="connsiteX0" fmla="*/ 0 w 361188"/>
              <a:gd name="connsiteY0" fmla="*/ 0 h 403860"/>
              <a:gd name="connsiteX1" fmla="*/ 179832 w 361188"/>
              <a:gd name="connsiteY1" fmla="*/ 0 h 403860"/>
              <a:gd name="connsiteX2" fmla="*/ 361188 w 361188"/>
              <a:gd name="connsiteY2" fmla="*/ 201167 h 403860"/>
              <a:gd name="connsiteX3" fmla="*/ 179832 w 361188"/>
              <a:gd name="connsiteY3" fmla="*/ 403860 h 403860"/>
              <a:gd name="connsiteX4" fmla="*/ 0 w 361188"/>
              <a:gd name="connsiteY4" fmla="*/ 403860 h 403860"/>
              <a:gd name="connsiteX5" fmla="*/ 179832 w 361188"/>
              <a:gd name="connsiteY5" fmla="*/ 201167 h 403860"/>
              <a:gd name="connsiteX6" fmla="*/ 0 w 361188"/>
              <a:gd name="connsiteY6" fmla="*/ 0 h 4038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61188" h="403860">
                <a:moveTo>
                  <a:pt x="0" y="0"/>
                </a:moveTo>
                <a:lnTo>
                  <a:pt x="179832" y="0"/>
                </a:lnTo>
                <a:lnTo>
                  <a:pt x="361188" y="201167"/>
                </a:lnTo>
                <a:lnTo>
                  <a:pt x="179832" y="403860"/>
                </a:lnTo>
                <a:lnTo>
                  <a:pt x="0" y="403860"/>
                </a:lnTo>
                <a:lnTo>
                  <a:pt x="179832" y="201167"/>
                </a:lnTo>
                <a:lnTo>
                  <a:pt x="0" y="0"/>
                </a:lnTo>
              </a:path>
            </a:pathLst>
          </a:custGeom>
          <a:solidFill>
            <a:srgbClr val="92d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47088" y="2205227"/>
            <a:ext cx="361188" cy="403860"/>
          </a:xfrm>
          <a:custGeom>
            <a:avLst/>
            <a:gdLst>
              <a:gd name="connsiteX0" fmla="*/ 0 w 361188"/>
              <a:gd name="connsiteY0" fmla="*/ 0 h 403860"/>
              <a:gd name="connsiteX1" fmla="*/ 179832 w 361188"/>
              <a:gd name="connsiteY1" fmla="*/ 0 h 403860"/>
              <a:gd name="connsiteX2" fmla="*/ 361188 w 361188"/>
              <a:gd name="connsiteY2" fmla="*/ 201167 h 403860"/>
              <a:gd name="connsiteX3" fmla="*/ 179832 w 361188"/>
              <a:gd name="connsiteY3" fmla="*/ 403860 h 403860"/>
              <a:gd name="connsiteX4" fmla="*/ 0 w 361188"/>
              <a:gd name="connsiteY4" fmla="*/ 403860 h 403860"/>
              <a:gd name="connsiteX5" fmla="*/ 179832 w 361188"/>
              <a:gd name="connsiteY5" fmla="*/ 201167 h 403860"/>
              <a:gd name="connsiteX6" fmla="*/ 0 w 361188"/>
              <a:gd name="connsiteY6" fmla="*/ 0 h 4038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61188" h="403860">
                <a:moveTo>
                  <a:pt x="0" y="0"/>
                </a:moveTo>
                <a:lnTo>
                  <a:pt x="179832" y="0"/>
                </a:lnTo>
                <a:lnTo>
                  <a:pt x="361188" y="201167"/>
                </a:lnTo>
                <a:lnTo>
                  <a:pt x="179832" y="403860"/>
                </a:lnTo>
                <a:lnTo>
                  <a:pt x="0" y="403860"/>
                </a:lnTo>
                <a:lnTo>
                  <a:pt x="179832" y="201167"/>
                </a:lnTo>
                <a:lnTo>
                  <a:pt x="0" y="0"/>
                </a:lnTo>
              </a:path>
            </a:pathLst>
          </a:custGeom>
          <a:solidFill>
            <a:srgbClr val="92d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47088" y="2849879"/>
            <a:ext cx="361188" cy="403860"/>
          </a:xfrm>
          <a:custGeom>
            <a:avLst/>
            <a:gdLst>
              <a:gd name="connsiteX0" fmla="*/ 0 w 361188"/>
              <a:gd name="connsiteY0" fmla="*/ 0 h 403860"/>
              <a:gd name="connsiteX1" fmla="*/ 179832 w 361188"/>
              <a:gd name="connsiteY1" fmla="*/ 0 h 403860"/>
              <a:gd name="connsiteX2" fmla="*/ 361188 w 361188"/>
              <a:gd name="connsiteY2" fmla="*/ 201168 h 403860"/>
              <a:gd name="connsiteX3" fmla="*/ 179832 w 361188"/>
              <a:gd name="connsiteY3" fmla="*/ 403860 h 403860"/>
              <a:gd name="connsiteX4" fmla="*/ 0 w 361188"/>
              <a:gd name="connsiteY4" fmla="*/ 403860 h 403860"/>
              <a:gd name="connsiteX5" fmla="*/ 179832 w 361188"/>
              <a:gd name="connsiteY5" fmla="*/ 201168 h 403860"/>
              <a:gd name="connsiteX6" fmla="*/ 0 w 361188"/>
              <a:gd name="connsiteY6" fmla="*/ 0 h 4038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61188" h="403860">
                <a:moveTo>
                  <a:pt x="0" y="0"/>
                </a:moveTo>
                <a:lnTo>
                  <a:pt x="179832" y="0"/>
                </a:lnTo>
                <a:lnTo>
                  <a:pt x="361188" y="201168"/>
                </a:lnTo>
                <a:lnTo>
                  <a:pt x="179832" y="403860"/>
                </a:lnTo>
                <a:lnTo>
                  <a:pt x="0" y="403860"/>
                </a:lnTo>
                <a:lnTo>
                  <a:pt x="179832" y="201168"/>
                </a:lnTo>
                <a:lnTo>
                  <a:pt x="0" y="0"/>
                </a:lnTo>
              </a:path>
            </a:pathLst>
          </a:custGeom>
          <a:solidFill>
            <a:srgbClr val="92d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47088" y="3489959"/>
            <a:ext cx="361188" cy="403860"/>
          </a:xfrm>
          <a:custGeom>
            <a:avLst/>
            <a:gdLst>
              <a:gd name="connsiteX0" fmla="*/ 0 w 361188"/>
              <a:gd name="connsiteY0" fmla="*/ 0 h 403860"/>
              <a:gd name="connsiteX1" fmla="*/ 179832 w 361188"/>
              <a:gd name="connsiteY1" fmla="*/ 0 h 403860"/>
              <a:gd name="connsiteX2" fmla="*/ 361188 w 361188"/>
              <a:gd name="connsiteY2" fmla="*/ 201168 h 403860"/>
              <a:gd name="connsiteX3" fmla="*/ 179832 w 361188"/>
              <a:gd name="connsiteY3" fmla="*/ 403860 h 403860"/>
              <a:gd name="connsiteX4" fmla="*/ 0 w 361188"/>
              <a:gd name="connsiteY4" fmla="*/ 403860 h 403860"/>
              <a:gd name="connsiteX5" fmla="*/ 179832 w 361188"/>
              <a:gd name="connsiteY5" fmla="*/ 201168 h 403860"/>
              <a:gd name="connsiteX6" fmla="*/ 0 w 361188"/>
              <a:gd name="connsiteY6" fmla="*/ 0 h 4038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61188" h="403860">
                <a:moveTo>
                  <a:pt x="0" y="0"/>
                </a:moveTo>
                <a:lnTo>
                  <a:pt x="179832" y="0"/>
                </a:lnTo>
                <a:lnTo>
                  <a:pt x="361188" y="201168"/>
                </a:lnTo>
                <a:lnTo>
                  <a:pt x="179832" y="403860"/>
                </a:lnTo>
                <a:lnTo>
                  <a:pt x="0" y="403860"/>
                </a:lnTo>
                <a:lnTo>
                  <a:pt x="179832" y="201168"/>
                </a:lnTo>
                <a:lnTo>
                  <a:pt x="0" y="0"/>
                </a:lnTo>
              </a:path>
            </a:pathLst>
          </a:custGeom>
          <a:solidFill>
            <a:srgbClr val="47b8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6100" y="1536700"/>
            <a:ext cx="406400" cy="444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6100" y="2184400"/>
            <a:ext cx="406400" cy="444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16100" y="2832100"/>
            <a:ext cx="406400" cy="444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16100" y="3467100"/>
            <a:ext cx="406400" cy="444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6311900"/>
            <a:ext cx="1930400" cy="546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514600" y="1549400"/>
            <a:ext cx="6096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400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前言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14600" y="2197100"/>
            <a:ext cx="2133600" cy="167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400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服务化框架构成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							</a:tabLst>
            </a:pPr>
            <a:r>
              <a:rPr lang="en-US" altLang="zh-CN" sz="2400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京东实践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							</a:tabLst>
            </a:pPr>
            <a:r>
              <a:rPr lang="en-US" altLang="zh-CN" sz="2400" dirty="0" smtClean="0">
                <a:solidFill>
                  <a:srgbClr val="47b8c7"/>
                </a:solidFill>
                <a:latin typeface="微软雅黑" pitchFamily="18" charset="0"/>
                <a:cs typeface="微软雅黑" pitchFamily="18" charset="0"/>
              </a:rPr>
              <a:t>总结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-1523" y="3075432"/>
            <a:ext cx="12188952" cy="2639567"/>
          </a:xfrm>
          <a:custGeom>
            <a:avLst/>
            <a:gdLst>
              <a:gd name="connsiteX0" fmla="*/ 0 w 12188952"/>
              <a:gd name="connsiteY0" fmla="*/ 0 h 2639567"/>
              <a:gd name="connsiteX1" fmla="*/ 12188952 w 12188952"/>
              <a:gd name="connsiteY1" fmla="*/ 0 h 2639567"/>
              <a:gd name="connsiteX2" fmla="*/ 12188952 w 12188952"/>
              <a:gd name="connsiteY2" fmla="*/ 2639567 h 2639567"/>
              <a:gd name="connsiteX3" fmla="*/ 0 w 12188952"/>
              <a:gd name="connsiteY3" fmla="*/ 2639567 h 2639567"/>
              <a:gd name="connsiteX4" fmla="*/ 0 w 12188952"/>
              <a:gd name="connsiteY4" fmla="*/ 0 h 2639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88952" h="2639567">
                <a:moveTo>
                  <a:pt x="0" y="0"/>
                </a:moveTo>
                <a:lnTo>
                  <a:pt x="12188952" y="0"/>
                </a:lnTo>
                <a:lnTo>
                  <a:pt x="12188952" y="2639567"/>
                </a:lnTo>
                <a:lnTo>
                  <a:pt x="0" y="263956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11900"/>
            <a:ext cx="1930400" cy="546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612900" y="927100"/>
            <a:ext cx="8509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3395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前言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1828800"/>
            <a:ext cx="30353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不讨论为什么要服务化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不讨论微服务和SOA区别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不讨论哪个技术最优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-1523" y="3075432"/>
            <a:ext cx="12188952" cy="2639567"/>
          </a:xfrm>
          <a:custGeom>
            <a:avLst/>
            <a:gdLst>
              <a:gd name="connsiteX0" fmla="*/ 0 w 12188952"/>
              <a:gd name="connsiteY0" fmla="*/ 0 h 2639567"/>
              <a:gd name="connsiteX1" fmla="*/ 12188952 w 12188952"/>
              <a:gd name="connsiteY1" fmla="*/ 0 h 2639567"/>
              <a:gd name="connsiteX2" fmla="*/ 12188952 w 12188952"/>
              <a:gd name="connsiteY2" fmla="*/ 2639567 h 2639567"/>
              <a:gd name="connsiteX3" fmla="*/ 0 w 12188952"/>
              <a:gd name="connsiteY3" fmla="*/ 2639567 h 2639567"/>
              <a:gd name="connsiteX4" fmla="*/ 0 w 12188952"/>
              <a:gd name="connsiteY4" fmla="*/ 0 h 2639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88952" h="2639567">
                <a:moveTo>
                  <a:pt x="0" y="0"/>
                </a:moveTo>
                <a:lnTo>
                  <a:pt x="12188952" y="0"/>
                </a:lnTo>
                <a:lnTo>
                  <a:pt x="12188952" y="2639567"/>
                </a:lnTo>
                <a:lnTo>
                  <a:pt x="0" y="263956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11900"/>
            <a:ext cx="1930400" cy="546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65300" y="1498600"/>
            <a:ext cx="47371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3395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没有最好，只有最适合！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65300" y="3340100"/>
            <a:ext cx="52197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3395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It’s</a:t>
            </a:r>
            <a:r>
              <a:rPr lang="en-US" altLang="zh-CN" sz="33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95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just</a:t>
            </a:r>
            <a:r>
              <a:rPr lang="en-US" altLang="zh-CN" sz="33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95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the</a:t>
            </a:r>
            <a:r>
              <a:rPr lang="en-US" altLang="zh-CN" sz="33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95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beginning！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4651" y="640080"/>
            <a:ext cx="6675119" cy="5577840"/>
          </a:xfrm>
          <a:custGeom>
            <a:avLst/>
            <a:gdLst>
              <a:gd name="connsiteX0" fmla="*/ 0 w 6675119"/>
              <a:gd name="connsiteY0" fmla="*/ 0 h 5577840"/>
              <a:gd name="connsiteX1" fmla="*/ 6675119 w 6675119"/>
              <a:gd name="connsiteY1" fmla="*/ 0 h 5577840"/>
              <a:gd name="connsiteX2" fmla="*/ 6675119 w 6675119"/>
              <a:gd name="connsiteY2" fmla="*/ 5577840 h 5577840"/>
              <a:gd name="connsiteX3" fmla="*/ 0 w 6675119"/>
              <a:gd name="connsiteY3" fmla="*/ 5577840 h 5577840"/>
              <a:gd name="connsiteX4" fmla="*/ 0 w 6675119"/>
              <a:gd name="connsiteY4" fmla="*/ 0 h 5577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675119" h="5577840">
                <a:moveTo>
                  <a:pt x="0" y="0"/>
                </a:moveTo>
                <a:lnTo>
                  <a:pt x="6675119" y="0"/>
                </a:lnTo>
                <a:lnTo>
                  <a:pt x="6675119" y="5577840"/>
                </a:lnTo>
                <a:lnTo>
                  <a:pt x="0" y="557784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200" y="571500"/>
            <a:ext cx="6794500" cy="5715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11900"/>
            <a:ext cx="1930400" cy="546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8077200" y="2755900"/>
            <a:ext cx="15494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3395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谢</a:t>
            </a:r>
            <a:r>
              <a:rPr lang="en-US" altLang="zh-CN" sz="33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95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谢！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-1523" y="3075432"/>
            <a:ext cx="12188952" cy="2639567"/>
          </a:xfrm>
          <a:custGeom>
            <a:avLst/>
            <a:gdLst>
              <a:gd name="connsiteX0" fmla="*/ 0 w 12188952"/>
              <a:gd name="connsiteY0" fmla="*/ 0 h 2639567"/>
              <a:gd name="connsiteX1" fmla="*/ 12188952 w 12188952"/>
              <a:gd name="connsiteY1" fmla="*/ 0 h 2639567"/>
              <a:gd name="connsiteX2" fmla="*/ 12188952 w 12188952"/>
              <a:gd name="connsiteY2" fmla="*/ 2639567 h 2639567"/>
              <a:gd name="connsiteX3" fmla="*/ 0 w 12188952"/>
              <a:gd name="connsiteY3" fmla="*/ 2639567 h 2639567"/>
              <a:gd name="connsiteX4" fmla="*/ 0 w 12188952"/>
              <a:gd name="connsiteY4" fmla="*/ 0 h 2639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88952" h="2639567">
                <a:moveTo>
                  <a:pt x="0" y="0"/>
                </a:moveTo>
                <a:lnTo>
                  <a:pt x="12188952" y="0"/>
                </a:lnTo>
                <a:lnTo>
                  <a:pt x="12188952" y="2639567"/>
                </a:lnTo>
                <a:lnTo>
                  <a:pt x="0" y="263956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47088" y="1557527"/>
            <a:ext cx="361188" cy="403860"/>
          </a:xfrm>
          <a:custGeom>
            <a:avLst/>
            <a:gdLst>
              <a:gd name="connsiteX0" fmla="*/ 0 w 361188"/>
              <a:gd name="connsiteY0" fmla="*/ 0 h 403860"/>
              <a:gd name="connsiteX1" fmla="*/ 179832 w 361188"/>
              <a:gd name="connsiteY1" fmla="*/ 0 h 403860"/>
              <a:gd name="connsiteX2" fmla="*/ 361188 w 361188"/>
              <a:gd name="connsiteY2" fmla="*/ 201167 h 403860"/>
              <a:gd name="connsiteX3" fmla="*/ 179832 w 361188"/>
              <a:gd name="connsiteY3" fmla="*/ 403860 h 403860"/>
              <a:gd name="connsiteX4" fmla="*/ 0 w 361188"/>
              <a:gd name="connsiteY4" fmla="*/ 403860 h 403860"/>
              <a:gd name="connsiteX5" fmla="*/ 179832 w 361188"/>
              <a:gd name="connsiteY5" fmla="*/ 201167 h 403860"/>
              <a:gd name="connsiteX6" fmla="*/ 0 w 361188"/>
              <a:gd name="connsiteY6" fmla="*/ 0 h 4038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61188" h="403860">
                <a:moveTo>
                  <a:pt x="0" y="0"/>
                </a:moveTo>
                <a:lnTo>
                  <a:pt x="179832" y="0"/>
                </a:lnTo>
                <a:lnTo>
                  <a:pt x="361188" y="201167"/>
                </a:lnTo>
                <a:lnTo>
                  <a:pt x="179832" y="403860"/>
                </a:lnTo>
                <a:lnTo>
                  <a:pt x="0" y="403860"/>
                </a:lnTo>
                <a:lnTo>
                  <a:pt x="179832" y="201167"/>
                </a:lnTo>
                <a:lnTo>
                  <a:pt x="0" y="0"/>
                </a:lnTo>
              </a:path>
            </a:pathLst>
          </a:custGeom>
          <a:solidFill>
            <a:srgbClr val="92d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47088" y="2205227"/>
            <a:ext cx="361188" cy="403860"/>
          </a:xfrm>
          <a:custGeom>
            <a:avLst/>
            <a:gdLst>
              <a:gd name="connsiteX0" fmla="*/ 0 w 361188"/>
              <a:gd name="connsiteY0" fmla="*/ 0 h 403860"/>
              <a:gd name="connsiteX1" fmla="*/ 179832 w 361188"/>
              <a:gd name="connsiteY1" fmla="*/ 0 h 403860"/>
              <a:gd name="connsiteX2" fmla="*/ 361188 w 361188"/>
              <a:gd name="connsiteY2" fmla="*/ 201167 h 403860"/>
              <a:gd name="connsiteX3" fmla="*/ 179832 w 361188"/>
              <a:gd name="connsiteY3" fmla="*/ 403860 h 403860"/>
              <a:gd name="connsiteX4" fmla="*/ 0 w 361188"/>
              <a:gd name="connsiteY4" fmla="*/ 403860 h 403860"/>
              <a:gd name="connsiteX5" fmla="*/ 179832 w 361188"/>
              <a:gd name="connsiteY5" fmla="*/ 201167 h 403860"/>
              <a:gd name="connsiteX6" fmla="*/ 0 w 361188"/>
              <a:gd name="connsiteY6" fmla="*/ 0 h 4038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61188" h="403860">
                <a:moveTo>
                  <a:pt x="0" y="0"/>
                </a:moveTo>
                <a:lnTo>
                  <a:pt x="179832" y="0"/>
                </a:lnTo>
                <a:lnTo>
                  <a:pt x="361188" y="201167"/>
                </a:lnTo>
                <a:lnTo>
                  <a:pt x="179832" y="403860"/>
                </a:lnTo>
                <a:lnTo>
                  <a:pt x="0" y="403860"/>
                </a:lnTo>
                <a:lnTo>
                  <a:pt x="179832" y="201167"/>
                </a:lnTo>
                <a:lnTo>
                  <a:pt x="0" y="0"/>
                </a:lnTo>
              </a:path>
            </a:pathLst>
          </a:custGeom>
          <a:solidFill>
            <a:srgbClr val="47b8c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47088" y="2849879"/>
            <a:ext cx="361188" cy="403860"/>
          </a:xfrm>
          <a:custGeom>
            <a:avLst/>
            <a:gdLst>
              <a:gd name="connsiteX0" fmla="*/ 0 w 361188"/>
              <a:gd name="connsiteY0" fmla="*/ 0 h 403860"/>
              <a:gd name="connsiteX1" fmla="*/ 179832 w 361188"/>
              <a:gd name="connsiteY1" fmla="*/ 0 h 403860"/>
              <a:gd name="connsiteX2" fmla="*/ 361188 w 361188"/>
              <a:gd name="connsiteY2" fmla="*/ 201168 h 403860"/>
              <a:gd name="connsiteX3" fmla="*/ 179832 w 361188"/>
              <a:gd name="connsiteY3" fmla="*/ 403860 h 403860"/>
              <a:gd name="connsiteX4" fmla="*/ 0 w 361188"/>
              <a:gd name="connsiteY4" fmla="*/ 403860 h 403860"/>
              <a:gd name="connsiteX5" fmla="*/ 179832 w 361188"/>
              <a:gd name="connsiteY5" fmla="*/ 201168 h 403860"/>
              <a:gd name="connsiteX6" fmla="*/ 0 w 361188"/>
              <a:gd name="connsiteY6" fmla="*/ 0 h 4038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61188" h="403860">
                <a:moveTo>
                  <a:pt x="0" y="0"/>
                </a:moveTo>
                <a:lnTo>
                  <a:pt x="179832" y="0"/>
                </a:lnTo>
                <a:lnTo>
                  <a:pt x="361188" y="201168"/>
                </a:lnTo>
                <a:lnTo>
                  <a:pt x="179832" y="403860"/>
                </a:lnTo>
                <a:lnTo>
                  <a:pt x="0" y="403860"/>
                </a:lnTo>
                <a:lnTo>
                  <a:pt x="179832" y="201168"/>
                </a:lnTo>
                <a:lnTo>
                  <a:pt x="0" y="0"/>
                </a:lnTo>
              </a:path>
            </a:pathLst>
          </a:custGeom>
          <a:solidFill>
            <a:srgbClr val="92d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47088" y="3489959"/>
            <a:ext cx="361188" cy="403860"/>
          </a:xfrm>
          <a:custGeom>
            <a:avLst/>
            <a:gdLst>
              <a:gd name="connsiteX0" fmla="*/ 0 w 361188"/>
              <a:gd name="connsiteY0" fmla="*/ 0 h 403860"/>
              <a:gd name="connsiteX1" fmla="*/ 179832 w 361188"/>
              <a:gd name="connsiteY1" fmla="*/ 0 h 403860"/>
              <a:gd name="connsiteX2" fmla="*/ 361188 w 361188"/>
              <a:gd name="connsiteY2" fmla="*/ 201168 h 403860"/>
              <a:gd name="connsiteX3" fmla="*/ 179832 w 361188"/>
              <a:gd name="connsiteY3" fmla="*/ 403860 h 403860"/>
              <a:gd name="connsiteX4" fmla="*/ 0 w 361188"/>
              <a:gd name="connsiteY4" fmla="*/ 403860 h 403860"/>
              <a:gd name="connsiteX5" fmla="*/ 179832 w 361188"/>
              <a:gd name="connsiteY5" fmla="*/ 201168 h 403860"/>
              <a:gd name="connsiteX6" fmla="*/ 0 w 361188"/>
              <a:gd name="connsiteY6" fmla="*/ 0 h 4038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61188" h="403860">
                <a:moveTo>
                  <a:pt x="0" y="0"/>
                </a:moveTo>
                <a:lnTo>
                  <a:pt x="179832" y="0"/>
                </a:lnTo>
                <a:lnTo>
                  <a:pt x="361188" y="201168"/>
                </a:lnTo>
                <a:lnTo>
                  <a:pt x="179832" y="403860"/>
                </a:lnTo>
                <a:lnTo>
                  <a:pt x="0" y="403860"/>
                </a:lnTo>
                <a:lnTo>
                  <a:pt x="179832" y="201168"/>
                </a:lnTo>
                <a:lnTo>
                  <a:pt x="0" y="0"/>
                </a:lnTo>
              </a:path>
            </a:pathLst>
          </a:custGeom>
          <a:solidFill>
            <a:srgbClr val="92d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6100" y="1536700"/>
            <a:ext cx="406400" cy="444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6100" y="2184400"/>
            <a:ext cx="406400" cy="444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16100" y="2832100"/>
            <a:ext cx="406400" cy="444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16100" y="3467100"/>
            <a:ext cx="406400" cy="444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6311900"/>
            <a:ext cx="1930400" cy="546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514600" y="1549400"/>
            <a:ext cx="6096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400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前言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14600" y="2197100"/>
            <a:ext cx="2133600" cy="167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400" dirty="0" smtClean="0">
                <a:solidFill>
                  <a:srgbClr val="47b8c7"/>
                </a:solidFill>
                <a:latin typeface="微软雅黑" pitchFamily="18" charset="0"/>
                <a:cs typeface="微软雅黑" pitchFamily="18" charset="0"/>
              </a:rPr>
              <a:t>服务化框架构成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							</a:tabLst>
            </a:pPr>
            <a:r>
              <a:rPr lang="en-US" altLang="zh-CN" sz="2400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京东实践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							</a:tabLst>
            </a:pPr>
            <a:r>
              <a:rPr lang="en-US" altLang="zh-CN" sz="2400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总结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-1523" y="3075432"/>
            <a:ext cx="12188952" cy="2639567"/>
          </a:xfrm>
          <a:custGeom>
            <a:avLst/>
            <a:gdLst>
              <a:gd name="connsiteX0" fmla="*/ 0 w 12188952"/>
              <a:gd name="connsiteY0" fmla="*/ 0 h 2639567"/>
              <a:gd name="connsiteX1" fmla="*/ 12188952 w 12188952"/>
              <a:gd name="connsiteY1" fmla="*/ 0 h 2639567"/>
              <a:gd name="connsiteX2" fmla="*/ 12188952 w 12188952"/>
              <a:gd name="connsiteY2" fmla="*/ 2639567 h 2639567"/>
              <a:gd name="connsiteX3" fmla="*/ 0 w 12188952"/>
              <a:gd name="connsiteY3" fmla="*/ 2639567 h 2639567"/>
              <a:gd name="connsiteX4" fmla="*/ 0 w 12188952"/>
              <a:gd name="connsiteY4" fmla="*/ 0 h 2639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88952" h="2639567">
                <a:moveTo>
                  <a:pt x="0" y="0"/>
                </a:moveTo>
                <a:lnTo>
                  <a:pt x="12188952" y="0"/>
                </a:lnTo>
                <a:lnTo>
                  <a:pt x="12188952" y="2639567"/>
                </a:lnTo>
                <a:lnTo>
                  <a:pt x="0" y="263956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62400" y="3032760"/>
            <a:ext cx="1944623" cy="576072"/>
          </a:xfrm>
          <a:custGeom>
            <a:avLst/>
            <a:gdLst>
              <a:gd name="connsiteX0" fmla="*/ 0 w 1944623"/>
              <a:gd name="connsiteY0" fmla="*/ 96011 h 576072"/>
              <a:gd name="connsiteX1" fmla="*/ 96011 w 1944623"/>
              <a:gd name="connsiteY1" fmla="*/ 0 h 576072"/>
              <a:gd name="connsiteX2" fmla="*/ 1848611 w 1944623"/>
              <a:gd name="connsiteY2" fmla="*/ 0 h 576072"/>
              <a:gd name="connsiteX3" fmla="*/ 1944623 w 1944623"/>
              <a:gd name="connsiteY3" fmla="*/ 96011 h 576072"/>
              <a:gd name="connsiteX4" fmla="*/ 1944623 w 1944623"/>
              <a:gd name="connsiteY4" fmla="*/ 480060 h 576072"/>
              <a:gd name="connsiteX5" fmla="*/ 1848611 w 1944623"/>
              <a:gd name="connsiteY5" fmla="*/ 576072 h 576072"/>
              <a:gd name="connsiteX6" fmla="*/ 96011 w 1944623"/>
              <a:gd name="connsiteY6" fmla="*/ 576072 h 576072"/>
              <a:gd name="connsiteX7" fmla="*/ 0 w 1944623"/>
              <a:gd name="connsiteY7" fmla="*/ 480060 h 576072"/>
              <a:gd name="connsiteX8" fmla="*/ 0 w 1944623"/>
              <a:gd name="connsiteY8" fmla="*/ 96011 h 5760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944623" h="576072">
                <a:moveTo>
                  <a:pt x="0" y="96011"/>
                </a:moveTo>
                <a:cubicBezTo>
                  <a:pt x="0" y="43256"/>
                  <a:pt x="42989" y="279"/>
                  <a:pt x="96011" y="0"/>
                </a:cubicBezTo>
                <a:lnTo>
                  <a:pt x="1848611" y="0"/>
                </a:lnTo>
                <a:cubicBezTo>
                  <a:pt x="1901228" y="279"/>
                  <a:pt x="1944217" y="43256"/>
                  <a:pt x="1944623" y="96011"/>
                </a:cubicBezTo>
                <a:lnTo>
                  <a:pt x="1944623" y="480060"/>
                </a:lnTo>
                <a:cubicBezTo>
                  <a:pt x="1944217" y="533349"/>
                  <a:pt x="1901228" y="576338"/>
                  <a:pt x="1848611" y="576072"/>
                </a:cubicBezTo>
                <a:lnTo>
                  <a:pt x="96011" y="576072"/>
                </a:lnTo>
                <a:cubicBezTo>
                  <a:pt x="42989" y="576338"/>
                  <a:pt x="0" y="533349"/>
                  <a:pt x="0" y="480060"/>
                </a:cubicBezTo>
                <a:lnTo>
                  <a:pt x="0" y="96011"/>
                </a:lnTo>
              </a:path>
            </a:pathLst>
          </a:custGeom>
          <a:solidFill>
            <a:srgbClr val="f8c3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62400" y="2142744"/>
            <a:ext cx="1944623" cy="576072"/>
          </a:xfrm>
          <a:custGeom>
            <a:avLst/>
            <a:gdLst>
              <a:gd name="connsiteX0" fmla="*/ 0 w 1944623"/>
              <a:gd name="connsiteY0" fmla="*/ 96011 h 576072"/>
              <a:gd name="connsiteX1" fmla="*/ 96011 w 1944623"/>
              <a:gd name="connsiteY1" fmla="*/ 0 h 576072"/>
              <a:gd name="connsiteX2" fmla="*/ 1848611 w 1944623"/>
              <a:gd name="connsiteY2" fmla="*/ 0 h 576072"/>
              <a:gd name="connsiteX3" fmla="*/ 1944623 w 1944623"/>
              <a:gd name="connsiteY3" fmla="*/ 96011 h 576072"/>
              <a:gd name="connsiteX4" fmla="*/ 1944623 w 1944623"/>
              <a:gd name="connsiteY4" fmla="*/ 480060 h 576072"/>
              <a:gd name="connsiteX5" fmla="*/ 1848611 w 1944623"/>
              <a:gd name="connsiteY5" fmla="*/ 576072 h 576072"/>
              <a:gd name="connsiteX6" fmla="*/ 96011 w 1944623"/>
              <a:gd name="connsiteY6" fmla="*/ 576072 h 576072"/>
              <a:gd name="connsiteX7" fmla="*/ 0 w 1944623"/>
              <a:gd name="connsiteY7" fmla="*/ 480060 h 576072"/>
              <a:gd name="connsiteX8" fmla="*/ 0 w 1944623"/>
              <a:gd name="connsiteY8" fmla="*/ 96011 h 5760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944623" h="576072">
                <a:moveTo>
                  <a:pt x="0" y="96011"/>
                </a:moveTo>
                <a:cubicBezTo>
                  <a:pt x="0" y="42913"/>
                  <a:pt x="42989" y="-76"/>
                  <a:pt x="96011" y="0"/>
                </a:cubicBezTo>
                <a:lnTo>
                  <a:pt x="1848611" y="0"/>
                </a:lnTo>
                <a:cubicBezTo>
                  <a:pt x="1901228" y="-76"/>
                  <a:pt x="1944217" y="42913"/>
                  <a:pt x="1944623" y="96011"/>
                </a:cubicBezTo>
                <a:lnTo>
                  <a:pt x="1944623" y="480060"/>
                </a:lnTo>
                <a:cubicBezTo>
                  <a:pt x="1944217" y="533006"/>
                  <a:pt x="1901228" y="575995"/>
                  <a:pt x="1848611" y="576072"/>
                </a:cubicBezTo>
                <a:lnTo>
                  <a:pt x="96011" y="576072"/>
                </a:lnTo>
                <a:cubicBezTo>
                  <a:pt x="42989" y="575995"/>
                  <a:pt x="0" y="533006"/>
                  <a:pt x="0" y="480060"/>
                </a:cubicBezTo>
                <a:lnTo>
                  <a:pt x="0" y="96011"/>
                </a:lnTo>
              </a:path>
            </a:pathLst>
          </a:custGeom>
          <a:solidFill>
            <a:srgbClr val="f8c3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62400" y="3933050"/>
            <a:ext cx="1944217" cy="1166748"/>
          </a:xfrm>
          <a:custGeom>
            <a:avLst/>
            <a:gdLst>
              <a:gd name="connsiteX0" fmla="*/ 0 w 1944217"/>
              <a:gd name="connsiteY0" fmla="*/ 584085 h 1166748"/>
              <a:gd name="connsiteX1" fmla="*/ 972108 w 1944217"/>
              <a:gd name="connsiteY1" fmla="*/ 0 h 1166748"/>
              <a:gd name="connsiteX2" fmla="*/ 1944217 w 1944217"/>
              <a:gd name="connsiteY2" fmla="*/ 583374 h 1166748"/>
              <a:gd name="connsiteX3" fmla="*/ 972108 w 1944217"/>
              <a:gd name="connsiteY3" fmla="*/ 1166748 h 1166748"/>
              <a:gd name="connsiteX4" fmla="*/ 0 w 1944217"/>
              <a:gd name="connsiteY4" fmla="*/ 584085 h 1166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44217" h="1166748">
                <a:moveTo>
                  <a:pt x="0" y="584085"/>
                </a:moveTo>
                <a:cubicBezTo>
                  <a:pt x="0" y="261188"/>
                  <a:pt x="435228" y="0"/>
                  <a:pt x="972108" y="0"/>
                </a:cubicBezTo>
                <a:cubicBezTo>
                  <a:pt x="1508988" y="0"/>
                  <a:pt x="1944217" y="261188"/>
                  <a:pt x="1944217" y="583374"/>
                </a:cubicBezTo>
                <a:cubicBezTo>
                  <a:pt x="1944217" y="905561"/>
                  <a:pt x="1508988" y="1166748"/>
                  <a:pt x="972108" y="1166748"/>
                </a:cubicBezTo>
                <a:cubicBezTo>
                  <a:pt x="435228" y="1166748"/>
                  <a:pt x="0" y="905561"/>
                  <a:pt x="0" y="584085"/>
                </a:cubicBezTo>
              </a:path>
            </a:pathLst>
          </a:custGeom>
          <a:solidFill>
            <a:srgbClr val="92d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11900"/>
            <a:ext cx="1930400" cy="546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9700" y="2120900"/>
            <a:ext cx="1981200" cy="622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49700" y="3009900"/>
            <a:ext cx="1981200" cy="622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49700" y="3911600"/>
            <a:ext cx="1981200" cy="120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612900" y="927100"/>
            <a:ext cx="43053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3395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基本的服务化框架构成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41800" y="3200400"/>
            <a:ext cx="1371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ffffff"/>
                </a:solidFill>
                <a:latin typeface="幼圆" pitchFamily="18" charset="0"/>
                <a:cs typeface="幼圆" pitchFamily="18" charset="0"/>
              </a:rPr>
              <a:t>服务注册中心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84700" y="2311400"/>
            <a:ext cx="6858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ffffff"/>
                </a:solidFill>
                <a:latin typeface="幼圆" pitchFamily="18" charset="0"/>
                <a:cs typeface="幼圆" pitchFamily="18" charset="0"/>
              </a:rPr>
              <a:t>管理端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99000" y="4254500"/>
            <a:ext cx="457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ffffff"/>
                </a:solidFill>
                <a:latin typeface="幼圆" pitchFamily="18" charset="0"/>
                <a:cs typeface="幼圆" pitchFamily="18" charset="0"/>
              </a:rPr>
              <a:t>统一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08500" y="4508500"/>
            <a:ext cx="8382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00" dirty="0" smtClean="0">
                <a:solidFill>
                  <a:srgbClr val="ffffff"/>
                </a:solidFill>
                <a:latin typeface="Candara" pitchFamily="18" charset="0"/>
                <a:cs typeface="Candara" pitchFamily="18" charset="0"/>
              </a:rPr>
              <a:t>RPC</a:t>
            </a:r>
            <a:r>
              <a:rPr lang="en-US" altLang="zh-CN" sz="1800" dirty="0" smtClean="0">
                <a:solidFill>
                  <a:srgbClr val="ffffff"/>
                </a:solidFill>
                <a:latin typeface="幼圆" pitchFamily="18" charset="0"/>
                <a:cs typeface="幼圆" pitchFamily="18" charset="0"/>
              </a:rPr>
              <a:t>框架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-1523" y="3075432"/>
            <a:ext cx="12188952" cy="2639567"/>
          </a:xfrm>
          <a:custGeom>
            <a:avLst/>
            <a:gdLst>
              <a:gd name="connsiteX0" fmla="*/ 0 w 12188952"/>
              <a:gd name="connsiteY0" fmla="*/ 0 h 2639567"/>
              <a:gd name="connsiteX1" fmla="*/ 12188952 w 12188952"/>
              <a:gd name="connsiteY1" fmla="*/ 0 h 2639567"/>
              <a:gd name="connsiteX2" fmla="*/ 12188952 w 12188952"/>
              <a:gd name="connsiteY2" fmla="*/ 2639567 h 2639567"/>
              <a:gd name="connsiteX3" fmla="*/ 0 w 12188952"/>
              <a:gd name="connsiteY3" fmla="*/ 2639567 h 2639567"/>
              <a:gd name="connsiteX4" fmla="*/ 0 w 12188952"/>
              <a:gd name="connsiteY4" fmla="*/ 0 h 2639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88952" h="2639567">
                <a:moveTo>
                  <a:pt x="0" y="0"/>
                </a:moveTo>
                <a:lnTo>
                  <a:pt x="12188952" y="0"/>
                </a:lnTo>
                <a:lnTo>
                  <a:pt x="12188952" y="2639567"/>
                </a:lnTo>
                <a:lnTo>
                  <a:pt x="0" y="263956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376" y="2493264"/>
            <a:ext cx="1152144" cy="719327"/>
          </a:xfrm>
          <a:custGeom>
            <a:avLst/>
            <a:gdLst>
              <a:gd name="connsiteX0" fmla="*/ 0 w 1152144"/>
              <a:gd name="connsiteY0" fmla="*/ 179831 h 719327"/>
              <a:gd name="connsiteX1" fmla="*/ 792479 w 1152144"/>
              <a:gd name="connsiteY1" fmla="*/ 179831 h 719327"/>
              <a:gd name="connsiteX2" fmla="*/ 792479 w 1152144"/>
              <a:gd name="connsiteY2" fmla="*/ 0 h 719327"/>
              <a:gd name="connsiteX3" fmla="*/ 1152144 w 1152144"/>
              <a:gd name="connsiteY3" fmla="*/ 359663 h 719327"/>
              <a:gd name="connsiteX4" fmla="*/ 792479 w 1152144"/>
              <a:gd name="connsiteY4" fmla="*/ 719327 h 719327"/>
              <a:gd name="connsiteX5" fmla="*/ 792479 w 1152144"/>
              <a:gd name="connsiteY5" fmla="*/ 539495 h 719327"/>
              <a:gd name="connsiteX6" fmla="*/ 0 w 1152144"/>
              <a:gd name="connsiteY6" fmla="*/ 539495 h 719327"/>
              <a:gd name="connsiteX7" fmla="*/ 0 w 1152144"/>
              <a:gd name="connsiteY7" fmla="*/ 179831 h 7193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52144" h="719327">
                <a:moveTo>
                  <a:pt x="0" y="179831"/>
                </a:moveTo>
                <a:lnTo>
                  <a:pt x="792479" y="179831"/>
                </a:lnTo>
                <a:lnTo>
                  <a:pt x="792479" y="0"/>
                </a:lnTo>
                <a:lnTo>
                  <a:pt x="1152144" y="359663"/>
                </a:lnTo>
                <a:lnTo>
                  <a:pt x="792479" y="719327"/>
                </a:lnTo>
                <a:lnTo>
                  <a:pt x="792479" y="539495"/>
                </a:lnTo>
                <a:lnTo>
                  <a:pt x="0" y="539495"/>
                </a:lnTo>
                <a:lnTo>
                  <a:pt x="0" y="179831"/>
                </a:lnTo>
              </a:path>
            </a:pathLst>
          </a:custGeom>
          <a:solidFill>
            <a:srgbClr val="92d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11900"/>
            <a:ext cx="1930400" cy="546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7500" y="2463800"/>
            <a:ext cx="1193800" cy="774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612900" y="927100"/>
            <a:ext cx="34163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3395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RPC框架基本考量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1828800"/>
            <a:ext cx="1498600" cy="234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代码规范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通讯协议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序列化协议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IO模型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负载均衡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48400" y="1828800"/>
            <a:ext cx="4292600" cy="185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学习成本（包括文档数，社区热度）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跨语言需求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可扩展性（接口变更时）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性能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612900" y="927100"/>
            <a:ext cx="47117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3395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常见的开源RPC框架比较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13100" y="1816100"/>
            <a:ext cx="508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Candara" pitchFamily="18" charset="0"/>
                <a:cs typeface="Candara" pitchFamily="18" charset="0"/>
              </a:rPr>
              <a:t>thrift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99000" y="1816100"/>
            <a:ext cx="749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Candara" pitchFamily="18" charset="0"/>
                <a:cs typeface="Candara" pitchFamily="18" charset="0"/>
              </a:rPr>
              <a:t>RESTful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84900" y="1816100"/>
            <a:ext cx="622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Candara" pitchFamily="18" charset="0"/>
                <a:cs typeface="Candara" pitchFamily="18" charset="0"/>
              </a:rPr>
              <a:t>dubbo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10500" y="1816100"/>
            <a:ext cx="508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Candara" pitchFamily="18" charset="0"/>
                <a:cs typeface="Candara" pitchFamily="18" charset="0"/>
              </a:rPr>
              <a:t>gRPC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14500" y="2197100"/>
            <a:ext cx="1143000" cy="300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代码规范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通讯协议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序列化协议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ndara" pitchFamily="18" charset="0"/>
                <a:cs typeface="Candara" pitchFamily="18" charset="0"/>
              </a:rPr>
              <a:t>IO</a:t>
            </a:r>
            <a:r>
              <a:rPr lang="en-US" altLang="zh-CN" sz="18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框架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负载均衡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跨语言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可扩展性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13100" y="2184400"/>
            <a:ext cx="1231900" cy="303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基于</a:t>
            </a:r>
            <a:r>
              <a:rPr lang="en-US" altLang="zh-CN" sz="1800" dirty="0" smtClean="0">
                <a:solidFill>
                  <a:srgbClr val="000000"/>
                </a:solidFill>
                <a:latin typeface="Candara" pitchFamily="18" charset="0"/>
                <a:cs typeface="Candara" pitchFamily="18" charset="0"/>
              </a:rPr>
              <a:t>Thrift</a:t>
            </a:r>
            <a:r>
              <a:rPr lang="en-US" altLang="zh-CN" sz="18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的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ndara" pitchFamily="18" charset="0"/>
                <a:cs typeface="Candara" pitchFamily="18" charset="0"/>
              </a:rPr>
              <a:t>IDL</a:t>
            </a:r>
            <a:r>
              <a:rPr lang="en-US" altLang="zh-CN" sz="18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生成代码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ndara" pitchFamily="18" charset="0"/>
                <a:cs typeface="Candara" pitchFamily="18" charset="0"/>
              </a:rPr>
              <a:t>TCP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ndara" pitchFamily="18" charset="0"/>
                <a:cs typeface="Candara" pitchFamily="18" charset="0"/>
              </a:rPr>
              <a:t>thrift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ndara" pitchFamily="18" charset="0"/>
                <a:cs typeface="Candara" pitchFamily="18" charset="0"/>
              </a:rPr>
              <a:t>Thrift</a:t>
            </a:r>
            <a:r>
              <a:rPr lang="en-US" altLang="zh-CN" sz="18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自带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无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多种语言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99000" y="2184400"/>
            <a:ext cx="1130300" cy="303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基于</a:t>
            </a:r>
            <a:r>
              <a:rPr lang="en-US" altLang="zh-CN" sz="1800" dirty="0" smtClean="0">
                <a:solidFill>
                  <a:srgbClr val="000000"/>
                </a:solidFill>
                <a:latin typeface="Candara" pitchFamily="18" charset="0"/>
                <a:cs typeface="Candara" pitchFamily="18" charset="0"/>
              </a:rPr>
              <a:t>JAX-RS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规范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ndara" pitchFamily="18" charset="0"/>
                <a:cs typeface="Candara" pitchFamily="18" charset="0"/>
              </a:rPr>
              <a:t>HTTP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ndara" pitchFamily="18" charset="0"/>
                <a:cs typeface="Candara" pitchFamily="18" charset="0"/>
              </a:rPr>
              <a:t>JSON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ndara" pitchFamily="18" charset="0"/>
                <a:cs typeface="Candara" pitchFamily="18" charset="0"/>
              </a:rPr>
              <a:t>Servlet</a:t>
            </a:r>
            <a:r>
              <a:rPr lang="en-US" altLang="zh-CN" sz="18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容器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无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多种语言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好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84900" y="2197100"/>
            <a:ext cx="1371600" cy="300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无代码入侵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ndara" pitchFamily="18" charset="0"/>
                <a:cs typeface="Candara" pitchFamily="18" charset="0"/>
              </a:rPr>
              <a:t>TCP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多协议支持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默认</a:t>
            </a:r>
            <a:r>
              <a:rPr lang="en-US" altLang="zh-CN" sz="1800" dirty="0" smtClean="0">
                <a:solidFill>
                  <a:srgbClr val="000000"/>
                </a:solidFill>
                <a:latin typeface="Candara" pitchFamily="18" charset="0"/>
                <a:cs typeface="Candara" pitchFamily="18" charset="0"/>
              </a:rPr>
              <a:t>hessian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ndara" pitchFamily="18" charset="0"/>
                <a:cs typeface="Candara" pitchFamily="18" charset="0"/>
              </a:rPr>
              <a:t>Netty3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客户端软负载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ndara" pitchFamily="18" charset="0"/>
                <a:cs typeface="Candara" pitchFamily="18" charset="0"/>
              </a:rPr>
              <a:t>Java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好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10500" y="2184400"/>
            <a:ext cx="1739900" cy="303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基于</a:t>
            </a:r>
            <a:r>
              <a:rPr lang="en-US" altLang="zh-CN" sz="1800" dirty="0" smtClean="0">
                <a:solidFill>
                  <a:srgbClr val="000000"/>
                </a:solidFill>
                <a:latin typeface="Candara" pitchFamily="18" charset="0"/>
                <a:cs typeface="Candara" pitchFamily="18" charset="0"/>
              </a:rPr>
              <a:t>.Proto</a:t>
            </a:r>
            <a:r>
              <a:rPr lang="en-US" altLang="zh-CN" sz="18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生成代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码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ndara" pitchFamily="18" charset="0"/>
                <a:cs typeface="Candara" pitchFamily="18" charset="0"/>
              </a:rPr>
              <a:t>HTTP/2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ndara" pitchFamily="18" charset="0"/>
                <a:cs typeface="Candara" pitchFamily="18" charset="0"/>
              </a:rPr>
              <a:t>protobuf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ndara" pitchFamily="18" charset="0"/>
                <a:cs typeface="Candara" pitchFamily="18" charset="0"/>
              </a:rPr>
              <a:t>Netty4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无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多种语言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5765800"/>
            <a:ext cx="3581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00" dirty="0" smtClean="0">
                <a:solidFill>
                  <a:srgbClr val="ffffff"/>
                </a:solidFill>
                <a:latin typeface="幼圆" pitchFamily="18" charset="0"/>
                <a:cs typeface="幼圆" pitchFamily="18" charset="0"/>
              </a:rPr>
              <a:t>其它：</a:t>
            </a:r>
            <a:r>
              <a:rPr lang="en-US" altLang="zh-CN" sz="1800" dirty="0" smtClean="0">
                <a:solidFill>
                  <a:srgbClr val="ffffff"/>
                </a:solidFill>
                <a:latin typeface="Candara" pitchFamily="18" charset="0"/>
                <a:cs typeface="Candara" pitchFamily="18" charset="0"/>
              </a:rPr>
              <a:t>SOAP</a:t>
            </a:r>
            <a:r>
              <a:rPr lang="en-US" altLang="zh-CN" sz="1800" dirty="0" smtClean="0">
                <a:solidFill>
                  <a:srgbClr val="ffffff"/>
                </a:solidFill>
                <a:latin typeface="幼圆" pitchFamily="18" charset="0"/>
                <a:cs typeface="幼圆" pitchFamily="18" charset="0"/>
              </a:rPr>
              <a:t>、</a:t>
            </a:r>
            <a:r>
              <a:rPr lang="en-US" altLang="zh-CN" sz="1800" dirty="0" smtClean="0">
                <a:solidFill>
                  <a:srgbClr val="ffffff"/>
                </a:solidFill>
                <a:latin typeface="Candara" pitchFamily="18" charset="0"/>
                <a:cs typeface="Candara" pitchFamily="18" charset="0"/>
              </a:rPr>
              <a:t>RMI</a:t>
            </a:r>
            <a:r>
              <a:rPr lang="en-US" altLang="zh-CN" sz="1800" dirty="0" smtClean="0">
                <a:solidFill>
                  <a:srgbClr val="ffffff"/>
                </a:solidFill>
                <a:latin typeface="幼圆" pitchFamily="18" charset="0"/>
                <a:cs typeface="幼圆" pitchFamily="18" charset="0"/>
              </a:rPr>
              <a:t>、</a:t>
            </a:r>
            <a:r>
              <a:rPr lang="en-US" altLang="zh-CN" sz="1800" dirty="0" smtClean="0">
                <a:solidFill>
                  <a:srgbClr val="ffffff"/>
                </a:solidFill>
                <a:latin typeface="Candara" pitchFamily="18" charset="0"/>
                <a:cs typeface="Candara" pitchFamily="18" charset="0"/>
              </a:rPr>
              <a:t>Hessian</a:t>
            </a:r>
            <a:r>
              <a:rPr lang="en-US" altLang="zh-CN" sz="1800" dirty="0" smtClean="0">
                <a:solidFill>
                  <a:srgbClr val="ffffff"/>
                </a:solidFill>
                <a:latin typeface="幼圆" pitchFamily="18" charset="0"/>
                <a:cs typeface="幼圆" pitchFamily="18" charset="0"/>
              </a:rPr>
              <a:t>、</a:t>
            </a:r>
            <a:r>
              <a:rPr lang="en-US" altLang="zh-CN" sz="1800" dirty="0" smtClean="0">
                <a:solidFill>
                  <a:srgbClr val="ffffff"/>
                </a:solidFill>
                <a:latin typeface="Candara" pitchFamily="18" charset="0"/>
                <a:cs typeface="Candara" pitchFamily="18" charset="0"/>
              </a:rPr>
              <a:t>ICE</a:t>
            </a:r>
            <a:r>
              <a:rPr lang="en-US" altLang="zh-CN" sz="1800" dirty="0" smtClean="0">
                <a:solidFill>
                  <a:srgbClr val="ffffff"/>
                </a:solidFill>
                <a:latin typeface="幼圆" pitchFamily="18" charset="0"/>
                <a:cs typeface="幼圆" pitchFamily="18" charset="0"/>
              </a:rPr>
              <a:t>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-1523" y="3075432"/>
            <a:ext cx="12188952" cy="2639567"/>
          </a:xfrm>
          <a:custGeom>
            <a:avLst/>
            <a:gdLst>
              <a:gd name="connsiteX0" fmla="*/ 0 w 12188952"/>
              <a:gd name="connsiteY0" fmla="*/ 0 h 2639567"/>
              <a:gd name="connsiteX1" fmla="*/ 12188952 w 12188952"/>
              <a:gd name="connsiteY1" fmla="*/ 0 h 2639567"/>
              <a:gd name="connsiteX2" fmla="*/ 12188952 w 12188952"/>
              <a:gd name="connsiteY2" fmla="*/ 2639567 h 2639567"/>
              <a:gd name="connsiteX3" fmla="*/ 0 w 12188952"/>
              <a:gd name="connsiteY3" fmla="*/ 2639567 h 2639567"/>
              <a:gd name="connsiteX4" fmla="*/ 0 w 12188952"/>
              <a:gd name="connsiteY4" fmla="*/ 0 h 2639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88952" h="2639567">
                <a:moveTo>
                  <a:pt x="0" y="0"/>
                </a:moveTo>
                <a:lnTo>
                  <a:pt x="12188952" y="0"/>
                </a:lnTo>
                <a:lnTo>
                  <a:pt x="12188952" y="2639567"/>
                </a:lnTo>
                <a:lnTo>
                  <a:pt x="0" y="263956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11900"/>
            <a:ext cx="1930400" cy="546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612900" y="927100"/>
            <a:ext cx="34163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3395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RPC框架选型小结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1828800"/>
            <a:ext cx="46736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要与前端交互的，适合RESTful、gRPC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纯粹后端交互的，适合thrift、dubbo等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3340100"/>
            <a:ext cx="66929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小公司、新公司选择规范化框架，thrift、RESTful、gRPC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已有大量代码的公司选择无代码入侵，dubbo、RESTful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-1523" y="3075432"/>
            <a:ext cx="12188952" cy="2639567"/>
          </a:xfrm>
          <a:custGeom>
            <a:avLst/>
            <a:gdLst>
              <a:gd name="connsiteX0" fmla="*/ 0 w 12188952"/>
              <a:gd name="connsiteY0" fmla="*/ 0 h 2639567"/>
              <a:gd name="connsiteX1" fmla="*/ 12188952 w 12188952"/>
              <a:gd name="connsiteY1" fmla="*/ 0 h 2639567"/>
              <a:gd name="connsiteX2" fmla="*/ 12188952 w 12188952"/>
              <a:gd name="connsiteY2" fmla="*/ 2639567 h 2639567"/>
              <a:gd name="connsiteX3" fmla="*/ 0 w 12188952"/>
              <a:gd name="connsiteY3" fmla="*/ 2639567 h 2639567"/>
              <a:gd name="connsiteX4" fmla="*/ 0 w 12188952"/>
              <a:gd name="connsiteY4" fmla="*/ 0 h 2639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88952" h="2639567">
                <a:moveTo>
                  <a:pt x="0" y="0"/>
                </a:moveTo>
                <a:lnTo>
                  <a:pt x="12188952" y="0"/>
                </a:lnTo>
                <a:lnTo>
                  <a:pt x="12188952" y="2639567"/>
                </a:lnTo>
                <a:lnTo>
                  <a:pt x="0" y="263956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376" y="2421635"/>
            <a:ext cx="1152144" cy="719328"/>
          </a:xfrm>
          <a:custGeom>
            <a:avLst/>
            <a:gdLst>
              <a:gd name="connsiteX0" fmla="*/ 0 w 1152144"/>
              <a:gd name="connsiteY0" fmla="*/ 179832 h 719328"/>
              <a:gd name="connsiteX1" fmla="*/ 792479 w 1152144"/>
              <a:gd name="connsiteY1" fmla="*/ 179832 h 719328"/>
              <a:gd name="connsiteX2" fmla="*/ 792479 w 1152144"/>
              <a:gd name="connsiteY2" fmla="*/ 0 h 719328"/>
              <a:gd name="connsiteX3" fmla="*/ 1152144 w 1152144"/>
              <a:gd name="connsiteY3" fmla="*/ 359664 h 719328"/>
              <a:gd name="connsiteX4" fmla="*/ 792479 w 1152144"/>
              <a:gd name="connsiteY4" fmla="*/ 719328 h 719328"/>
              <a:gd name="connsiteX5" fmla="*/ 792479 w 1152144"/>
              <a:gd name="connsiteY5" fmla="*/ 539496 h 719328"/>
              <a:gd name="connsiteX6" fmla="*/ 0 w 1152144"/>
              <a:gd name="connsiteY6" fmla="*/ 539496 h 719328"/>
              <a:gd name="connsiteX7" fmla="*/ 0 w 1152144"/>
              <a:gd name="connsiteY7" fmla="*/ 179832 h 7193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52144" h="719328">
                <a:moveTo>
                  <a:pt x="0" y="179832"/>
                </a:moveTo>
                <a:lnTo>
                  <a:pt x="792479" y="179832"/>
                </a:lnTo>
                <a:lnTo>
                  <a:pt x="792479" y="0"/>
                </a:lnTo>
                <a:lnTo>
                  <a:pt x="1152144" y="359664"/>
                </a:lnTo>
                <a:lnTo>
                  <a:pt x="792479" y="719328"/>
                </a:lnTo>
                <a:lnTo>
                  <a:pt x="792479" y="539496"/>
                </a:lnTo>
                <a:lnTo>
                  <a:pt x="0" y="539496"/>
                </a:lnTo>
                <a:lnTo>
                  <a:pt x="0" y="179832"/>
                </a:lnTo>
              </a:path>
            </a:pathLst>
          </a:custGeom>
          <a:solidFill>
            <a:srgbClr val="92d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11900"/>
            <a:ext cx="1930400" cy="546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7500" y="2387600"/>
            <a:ext cx="1193800" cy="787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612900" y="927100"/>
            <a:ext cx="34417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3395" dirty="0" smtClean="0">
                <a:solidFill>
                  <a:srgbClr val="92d050"/>
                </a:solidFill>
                <a:latin typeface="微软雅黑" pitchFamily="18" charset="0"/>
                <a:cs typeface="微软雅黑" pitchFamily="18" charset="0"/>
              </a:rPr>
              <a:t>注册中心基本考量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1828800"/>
            <a:ext cx="12446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服务注册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服务订阅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状态检测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48400" y="1828800"/>
            <a:ext cx="1244600" cy="234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学习成本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维护成本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数据结构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性能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d9d9d9"/>
                </a:solidFill>
                <a:latin typeface="微软雅黑" pitchFamily="18" charset="0"/>
                <a:cs typeface="微软雅黑" pitchFamily="18" charset="0"/>
              </a:rPr>
              <a:t>CAP原则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