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9"/>
  </p:notesMasterIdLst>
  <p:sldIdLst>
    <p:sldId id="257" r:id="rId3"/>
    <p:sldId id="543" r:id="rId4"/>
    <p:sldId id="258" r:id="rId5"/>
    <p:sldId id="261" r:id="rId6"/>
    <p:sldId id="545" r:id="rId7"/>
    <p:sldId id="551" r:id="rId8"/>
    <p:sldId id="552" r:id="rId9"/>
    <p:sldId id="553" r:id="rId10"/>
    <p:sldId id="554" r:id="rId11"/>
    <p:sldId id="560" r:id="rId12"/>
    <p:sldId id="565" r:id="rId13"/>
    <p:sldId id="568" r:id="rId14"/>
    <p:sldId id="561" r:id="rId15"/>
    <p:sldId id="562" r:id="rId16"/>
    <p:sldId id="567" r:id="rId17"/>
    <p:sldId id="54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9F8"/>
    <a:srgbClr val="579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91994" autoAdjust="0"/>
  </p:normalViewPr>
  <p:slideViewPr>
    <p:cSldViewPr snapToGrid="0">
      <p:cViewPr varScale="1">
        <p:scale>
          <a:sx n="50" d="100"/>
          <a:sy n="50" d="100"/>
        </p:scale>
        <p:origin x="6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EE52C-A972-4FD9-96BD-3D978D0680E1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6A38-2C26-4DF6-8F1C-F22877A7AD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4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8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809751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29023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848294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7867566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743450" y="1751012"/>
            <a:ext cx="6400800" cy="4114800"/>
          </a:xfrm>
          <a:custGeom>
            <a:avLst/>
            <a:gdLst>
              <a:gd name="connsiteX0" fmla="*/ 4648200 w 6400800"/>
              <a:gd name="connsiteY0" fmla="*/ 2131255 h 4114800"/>
              <a:gd name="connsiteX1" fmla="*/ 6400800 w 6400800"/>
              <a:gd name="connsiteY1" fmla="*/ 2131255 h 4114800"/>
              <a:gd name="connsiteX2" fmla="*/ 6400800 w 6400800"/>
              <a:gd name="connsiteY2" fmla="*/ 4114800 h 4114800"/>
              <a:gd name="connsiteX3" fmla="*/ 4648200 w 6400800"/>
              <a:gd name="connsiteY3" fmla="*/ 4114800 h 4114800"/>
              <a:gd name="connsiteX4" fmla="*/ 0 w 6400800"/>
              <a:gd name="connsiteY4" fmla="*/ 2131255 h 4114800"/>
              <a:gd name="connsiteX5" fmla="*/ 4514850 w 6400800"/>
              <a:gd name="connsiteY5" fmla="*/ 2131255 h 4114800"/>
              <a:gd name="connsiteX6" fmla="*/ 4514850 w 6400800"/>
              <a:gd name="connsiteY6" fmla="*/ 4114800 h 4114800"/>
              <a:gd name="connsiteX7" fmla="*/ 0 w 6400800"/>
              <a:gd name="connsiteY7" fmla="*/ 4114800 h 4114800"/>
              <a:gd name="connsiteX8" fmla="*/ 1885950 w 6400800"/>
              <a:gd name="connsiteY8" fmla="*/ 0 h 4114800"/>
              <a:gd name="connsiteX9" fmla="*/ 6400800 w 6400800"/>
              <a:gd name="connsiteY9" fmla="*/ 0 h 4114800"/>
              <a:gd name="connsiteX10" fmla="*/ 6400800 w 6400800"/>
              <a:gd name="connsiteY10" fmla="*/ 1983545 h 4114800"/>
              <a:gd name="connsiteX11" fmla="*/ 1885950 w 6400800"/>
              <a:gd name="connsiteY11" fmla="*/ 1983545 h 4114800"/>
              <a:gd name="connsiteX12" fmla="*/ 0 w 6400800"/>
              <a:gd name="connsiteY12" fmla="*/ 0 h 4114800"/>
              <a:gd name="connsiteX13" fmla="*/ 1752600 w 6400800"/>
              <a:gd name="connsiteY13" fmla="*/ 0 h 4114800"/>
              <a:gd name="connsiteX14" fmla="*/ 1752600 w 6400800"/>
              <a:gd name="connsiteY14" fmla="*/ 1983545 h 4114800"/>
              <a:gd name="connsiteX15" fmla="*/ 0 w 6400800"/>
              <a:gd name="connsiteY15" fmla="*/ 1983545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00800" h="4114800">
                <a:moveTo>
                  <a:pt x="4648200" y="2131255"/>
                </a:moveTo>
                <a:lnTo>
                  <a:pt x="6400800" y="2131255"/>
                </a:lnTo>
                <a:lnTo>
                  <a:pt x="6400800" y="4114800"/>
                </a:lnTo>
                <a:lnTo>
                  <a:pt x="4648200" y="4114800"/>
                </a:lnTo>
                <a:close/>
                <a:moveTo>
                  <a:pt x="0" y="2131255"/>
                </a:moveTo>
                <a:lnTo>
                  <a:pt x="4514850" y="2131255"/>
                </a:lnTo>
                <a:lnTo>
                  <a:pt x="4514850" y="4114800"/>
                </a:lnTo>
                <a:lnTo>
                  <a:pt x="0" y="4114800"/>
                </a:lnTo>
                <a:close/>
                <a:moveTo>
                  <a:pt x="1885950" y="0"/>
                </a:moveTo>
                <a:lnTo>
                  <a:pt x="6400800" y="0"/>
                </a:lnTo>
                <a:lnTo>
                  <a:pt x="6400800" y="1983545"/>
                </a:lnTo>
                <a:lnTo>
                  <a:pt x="1885950" y="1983545"/>
                </a:lnTo>
                <a:close/>
                <a:moveTo>
                  <a:pt x="0" y="0"/>
                </a:moveTo>
                <a:lnTo>
                  <a:pt x="1752600" y="0"/>
                </a:lnTo>
                <a:lnTo>
                  <a:pt x="1752600" y="1983545"/>
                </a:lnTo>
                <a:lnTo>
                  <a:pt x="0" y="1983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809751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29023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848294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7867566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743450" y="1751012"/>
            <a:ext cx="6400800" cy="4114800"/>
          </a:xfrm>
          <a:custGeom>
            <a:avLst/>
            <a:gdLst>
              <a:gd name="connsiteX0" fmla="*/ 4648200 w 6400800"/>
              <a:gd name="connsiteY0" fmla="*/ 2131255 h 4114800"/>
              <a:gd name="connsiteX1" fmla="*/ 6400800 w 6400800"/>
              <a:gd name="connsiteY1" fmla="*/ 2131255 h 4114800"/>
              <a:gd name="connsiteX2" fmla="*/ 6400800 w 6400800"/>
              <a:gd name="connsiteY2" fmla="*/ 4114800 h 4114800"/>
              <a:gd name="connsiteX3" fmla="*/ 4648200 w 6400800"/>
              <a:gd name="connsiteY3" fmla="*/ 4114800 h 4114800"/>
              <a:gd name="connsiteX4" fmla="*/ 0 w 6400800"/>
              <a:gd name="connsiteY4" fmla="*/ 2131255 h 4114800"/>
              <a:gd name="connsiteX5" fmla="*/ 4514850 w 6400800"/>
              <a:gd name="connsiteY5" fmla="*/ 2131255 h 4114800"/>
              <a:gd name="connsiteX6" fmla="*/ 4514850 w 6400800"/>
              <a:gd name="connsiteY6" fmla="*/ 4114800 h 4114800"/>
              <a:gd name="connsiteX7" fmla="*/ 0 w 6400800"/>
              <a:gd name="connsiteY7" fmla="*/ 4114800 h 4114800"/>
              <a:gd name="connsiteX8" fmla="*/ 1885950 w 6400800"/>
              <a:gd name="connsiteY8" fmla="*/ 0 h 4114800"/>
              <a:gd name="connsiteX9" fmla="*/ 6400800 w 6400800"/>
              <a:gd name="connsiteY9" fmla="*/ 0 h 4114800"/>
              <a:gd name="connsiteX10" fmla="*/ 6400800 w 6400800"/>
              <a:gd name="connsiteY10" fmla="*/ 1983545 h 4114800"/>
              <a:gd name="connsiteX11" fmla="*/ 1885950 w 6400800"/>
              <a:gd name="connsiteY11" fmla="*/ 1983545 h 4114800"/>
              <a:gd name="connsiteX12" fmla="*/ 0 w 6400800"/>
              <a:gd name="connsiteY12" fmla="*/ 0 h 4114800"/>
              <a:gd name="connsiteX13" fmla="*/ 1752600 w 6400800"/>
              <a:gd name="connsiteY13" fmla="*/ 0 h 4114800"/>
              <a:gd name="connsiteX14" fmla="*/ 1752600 w 6400800"/>
              <a:gd name="connsiteY14" fmla="*/ 1983545 h 4114800"/>
              <a:gd name="connsiteX15" fmla="*/ 0 w 6400800"/>
              <a:gd name="connsiteY15" fmla="*/ 1983545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00800" h="4114800">
                <a:moveTo>
                  <a:pt x="4648200" y="2131255"/>
                </a:moveTo>
                <a:lnTo>
                  <a:pt x="6400800" y="2131255"/>
                </a:lnTo>
                <a:lnTo>
                  <a:pt x="6400800" y="4114800"/>
                </a:lnTo>
                <a:lnTo>
                  <a:pt x="4648200" y="4114800"/>
                </a:lnTo>
                <a:close/>
                <a:moveTo>
                  <a:pt x="0" y="2131255"/>
                </a:moveTo>
                <a:lnTo>
                  <a:pt x="4514850" y="2131255"/>
                </a:lnTo>
                <a:lnTo>
                  <a:pt x="4514850" y="4114800"/>
                </a:lnTo>
                <a:lnTo>
                  <a:pt x="0" y="4114800"/>
                </a:lnTo>
                <a:close/>
                <a:moveTo>
                  <a:pt x="1885950" y="0"/>
                </a:moveTo>
                <a:lnTo>
                  <a:pt x="6400800" y="0"/>
                </a:lnTo>
                <a:lnTo>
                  <a:pt x="6400800" y="1983545"/>
                </a:lnTo>
                <a:lnTo>
                  <a:pt x="1885950" y="1983545"/>
                </a:lnTo>
                <a:close/>
                <a:moveTo>
                  <a:pt x="0" y="0"/>
                </a:moveTo>
                <a:lnTo>
                  <a:pt x="1752600" y="0"/>
                </a:lnTo>
                <a:lnTo>
                  <a:pt x="1752600" y="1983545"/>
                </a:lnTo>
                <a:lnTo>
                  <a:pt x="0" y="1983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934-DBEF-4138-8D30-452AD221FE9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11" name="PA_文本框 49"/>
          <p:cNvSpPr txBox="1"/>
          <p:nvPr>
            <p:custDataLst>
              <p:tags r:id="rId3"/>
            </p:custDataLst>
          </p:nvPr>
        </p:nvSpPr>
        <p:spPr>
          <a:xfrm>
            <a:off x="4109830" y="4409777"/>
            <a:ext cx="234061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人工智能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2102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杨派</a:t>
            </a:r>
          </a:p>
        </p:txBody>
      </p:sp>
      <p:sp>
        <p:nvSpPr>
          <p:cNvPr id="12" name="PA_文本框 50"/>
          <p:cNvSpPr txBox="1"/>
          <p:nvPr>
            <p:custDataLst>
              <p:tags r:id="rId4"/>
            </p:custDataLst>
          </p:nvPr>
        </p:nvSpPr>
        <p:spPr>
          <a:xfrm>
            <a:off x="935355" y="2236788"/>
            <a:ext cx="10837545" cy="142049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科技英语汉译英之形容词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ym typeface="+mn-ea"/>
              </a:rPr>
              <a:t>单个形容词作状语主要是表示方式，大多是un ~ed形式的形容词。例如: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她在这项研究中的贡献大多没有获得承认。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Her contribution to the research went largely unacknowledged.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信用贷款不断增加而未受限制。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The use of credit continues/ grows unchecked.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大多数α粒子通过箔片时方向并没有改变。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Most of the a- particles went through the foil（箔片） unchanged in direction.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只要瞬时振幅保持小于偏压,就能无失真地传送信号的波形。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The signal waveform is transmitted undistorted so long as the instantaneous amplitude（振幅）  remains smaller than the bias voltages（偏压）.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ym typeface="+mn-ea"/>
              </a:rPr>
              <a:t>处于句尾时,可以表示附加说明或对前面句子的评述，更多的是作方式状语。例如: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必须仔细考虑效率问题,要使其兼顾系统的其他要求。</a:t>
            </a:r>
          </a:p>
          <a:p>
            <a:r>
              <a:rPr lang="zh-CN" altLang="en-US" sz="2400" b="1" dirty="0">
                <a:sym typeface="+mn-ea"/>
              </a:rPr>
              <a:t>The efficiency must be carefully considered, consistent with the other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requirements of the system.(形容词短语在此附加说明)</a:t>
            </a:r>
          </a:p>
          <a:p>
            <a:r>
              <a:rPr lang="zh-CN" altLang="en-US" sz="2400" b="1" dirty="0">
                <a:sym typeface="+mn-ea"/>
              </a:rPr>
              <a:t>在这种情况下,该球只是以相切于( tangential to )其以前路径的方向向前运动。</a:t>
            </a:r>
          </a:p>
          <a:p>
            <a:r>
              <a:rPr lang="zh-CN" altLang="en-US" sz="2400" b="1" dirty="0">
                <a:sym typeface="+mn-ea"/>
              </a:rPr>
              <a:t>In this case the ball simply proceeds tangential（相切） to its former path. (形容词短语作方式状语修饰动词“proceeds")</a:t>
            </a:r>
          </a:p>
        </p:txBody>
      </p:sp>
    </p:spTree>
    <p:extLst>
      <p:ext uri="{BB962C8B-B14F-4D97-AF65-F5344CB8AC3E}">
        <p14:creationId xmlns:p14="http://schemas.microsoft.com/office/powerpoint/2010/main" val="41304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处于句尾时,可以表示附加说明或对前面句子的评述，更多的是作方式状语。例如: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该导体正平行于磁场运动。</a:t>
            </a:r>
          </a:p>
          <a:p>
            <a:r>
              <a:rPr lang="zh-CN" altLang="en-US" sz="2400" b="1" dirty="0">
                <a:sym typeface="+mn-ea"/>
              </a:rPr>
              <a:t>The conductor is moving parallel to the magneticfield.(形容词短语作方式状语修饰“moving")</a:t>
            </a:r>
          </a:p>
          <a:p>
            <a:r>
              <a:rPr lang="zh-CN" altLang="en-US" sz="2400" b="1" dirty="0">
                <a:sym typeface="+mn-ea"/>
              </a:rPr>
              <a:t>这项研究还处于早期阶段，大概类似40年前造出第一个半导体逻辑闸时的状况。</a:t>
            </a:r>
          </a:p>
          <a:p>
            <a:r>
              <a:rPr lang="zh-CN" altLang="en-US" sz="2400" b="1" dirty="0">
                <a:sym typeface="+mn-ea"/>
              </a:rPr>
              <a:t>The work is at an early stage, roughly analogous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to the construction of the first semiconductor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logic gate（半导体逻辑闸） some 40 years ago.</a:t>
            </a:r>
          </a:p>
        </p:txBody>
      </p:sp>
    </p:spTree>
    <p:extLst>
      <p:ext uri="{BB962C8B-B14F-4D97-AF65-F5344CB8AC3E}">
        <p14:creationId xmlns:p14="http://schemas.microsoft.com/office/powerpoint/2010/main" val="3317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1200150" y="95980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03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形容词短语做后置定语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这种情况的一个例子是平行于地球表面的运动。</a:t>
            </a:r>
          </a:p>
          <a:p>
            <a:r>
              <a:rPr lang="zh-CN" altLang="en-US" sz="2400" b="1" dirty="0">
                <a:sym typeface="+mn-ea"/>
              </a:rPr>
              <a:t>An example of this is the motion parallel（平行） to the surface of the earth.</a:t>
            </a:r>
          </a:p>
          <a:p>
            <a:r>
              <a:rPr lang="zh-CN" altLang="en-US" sz="2400" b="1" dirty="0">
                <a:sym typeface="+mn-ea"/>
              </a:rPr>
              <a:t>在测量远短于一秒的时间间隔时，就采用十进制。</a:t>
            </a:r>
          </a:p>
          <a:p>
            <a:r>
              <a:rPr lang="zh-CN" altLang="en-US" sz="2400" b="1" dirty="0">
                <a:sym typeface="+mn-ea"/>
              </a:rPr>
              <a:t>In the measurement of time intervals much shorter than a second,the decimal system is used.</a:t>
            </a:r>
          </a:p>
          <a:p>
            <a:r>
              <a:rPr lang="zh-CN" altLang="en-US" sz="2400" b="1" dirty="0">
                <a:sym typeface="+mn-ea"/>
              </a:rPr>
              <a:t>必须使用精确到百万分之几秒的定时方法。</a:t>
            </a:r>
          </a:p>
          <a:p>
            <a:r>
              <a:rPr lang="zh-CN" altLang="en-US" sz="2400" b="1" dirty="0">
                <a:sym typeface="+mn-ea"/>
              </a:rPr>
              <a:t>A method of timing accurate to a few millionths of second is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necessary.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04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形容词短语做状语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ym typeface="+mn-ea"/>
              </a:rPr>
              <a:t>处于句首时主要表示原因、条件、让步，对主语的附加说明或对全句的评注性状语等。实际上，这种用法可以看成是分词短语中的“being”省去了。例如: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由于爱因斯坦清楚光的电磁理论不能解释光电效应，所以他于1905年寻找到了另外一种方法来理解它。</a:t>
            </a:r>
          </a:p>
          <a:p>
            <a:r>
              <a:rPr lang="zh-CN" altLang="en-US" sz="2400" b="1" dirty="0">
                <a:sym typeface="+mn-ea"/>
              </a:rPr>
              <a:t>Aware that the electromagnetic theory of light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failed to explain the photoelectric effect（光电效应）,Albert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Einstein sought some other way of understanding it</a:t>
            </a:r>
            <a:r>
              <a:rPr lang="en-US" altLang="zh-CN" sz="2400" b="1" dirty="0">
                <a:sym typeface="+mn-ea"/>
              </a:rPr>
              <a:t> in 1905.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04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形容词短语做状语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处于句首时主要表示原因、条件、让步，对主语的附加说明或对全句的评注性状语等。实际上，这种用法可以看成是分词短语中的“being”省去了。例如: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与其他所有振荡器转换技术一样，锁相模式也不能用于脉冲式的输人。</a:t>
            </a:r>
          </a:p>
          <a:p>
            <a:r>
              <a:rPr lang="zh-CN" altLang="en-US" sz="2400" b="1" dirty="0">
                <a:sym typeface="+mn-ea"/>
              </a:rPr>
              <a:t>Common to all other oscillator transfer techniques（振荡器转换技术）(形容词短语对主语作附加说明)，the phase-locked mode cannot be used for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pulsed inputs.</a:t>
            </a:r>
          </a:p>
          <a:p>
            <a:r>
              <a:rPr lang="zh-CN" altLang="en-US" sz="2400" b="1" dirty="0">
                <a:sym typeface="+mn-ea"/>
              </a:rPr>
              <a:t>所有的电路不论大小均含有种类相同的一些元件。</a:t>
            </a:r>
          </a:p>
          <a:p>
            <a:r>
              <a:rPr lang="zh-CN" altLang="en-US" sz="2400" b="1" dirty="0">
                <a:sym typeface="+mn-ea"/>
              </a:rPr>
              <a:t>Large or small, all the circuits contain the same kinds of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components.</a:t>
            </a:r>
          </a:p>
          <a:p>
            <a:r>
              <a:rPr lang="zh-CN" altLang="en-US" sz="2400" b="1" dirty="0">
                <a:sym typeface="+mn-ea"/>
              </a:rPr>
              <a:t>如果铁块不受潮，则不易生锈。</a:t>
            </a:r>
          </a:p>
          <a:p>
            <a:r>
              <a:rPr lang="zh-CN" altLang="en-US" sz="2400" b="1" dirty="0">
                <a:sym typeface="+mn-ea"/>
              </a:rPr>
              <a:t>Free from the attack of moisture, a piece of iron will not rust veryfast.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11" name="PA_文本框 49"/>
          <p:cNvSpPr txBox="1"/>
          <p:nvPr>
            <p:custDataLst>
              <p:tags r:id="rId2"/>
            </p:custDataLst>
          </p:nvPr>
        </p:nvSpPr>
        <p:spPr>
          <a:xfrm>
            <a:off x="4109830" y="4409777"/>
            <a:ext cx="3098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PA_文本框 50"/>
          <p:cNvSpPr txBox="1"/>
          <p:nvPr>
            <p:custDataLst>
              <p:tags r:id="rId3"/>
            </p:custDataLst>
          </p:nvPr>
        </p:nvSpPr>
        <p:spPr>
          <a:xfrm>
            <a:off x="1339254" y="2279265"/>
            <a:ext cx="10433646" cy="133613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感 谢 您 的 欣 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382520" y="2265045"/>
            <a:ext cx="8144510" cy="246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/>
              <a:t>形容词在句子中主要作修饰成分。大多数形容词修饰名词、充当主补和宾补，能受very等程度副词的修饰，并有比较级和最高级形式。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7" y="-34926"/>
            <a:ext cx="12304682" cy="69500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06871" y="2222208"/>
            <a:ext cx="4270375" cy="3406776"/>
            <a:chOff x="6429563" y="2249540"/>
            <a:chExt cx="3568757" cy="2847050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6918310" y="2249540"/>
              <a:ext cx="2968039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形容词做后置定语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429563" y="2318690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6918195" y="3077955"/>
              <a:ext cx="1786955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形容词做状语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429563" y="3147105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3" name="椭圆 22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solidFill>
                  <a:srgbClr val="8D8C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6918310" y="3907887"/>
              <a:ext cx="3080010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形容词短语</a:t>
              </a:r>
              <a:r>
                <a:rPr lang="zh-CN" altLang="en-US" sz="2800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sym typeface="+mn-ea"/>
                </a:rPr>
                <a:t>做后置定语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429563" y="3977283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1" name="椭圆 20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6918310" y="4736795"/>
              <a:ext cx="2968569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800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sym typeface="+mn-ea"/>
                </a:rPr>
                <a:t>形容词短语做状语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429563" y="4805698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19" name="椭圆 18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035365" y="4589994"/>
            <a:ext cx="243895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宋体" panose="02010600030101010101" pitchFamily="2" charset="-122"/>
              </a:rPr>
              <a:t>目 录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9225865" y="5936100"/>
            <a:ext cx="2663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宋体" panose="02010600030101010101" pitchFamily="2" charset="-12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必须后置的形容词主要有:present(本，此，盖，现存的); else (其他的，别的)(在疑问代词和不定代词之后);what (so) ever(任何的)(在有no或any修饰的名词后);involved(有关的,涉及的);inclusive(首尾包括在内的)等。例如: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5430" y="3332480"/>
            <a:ext cx="97091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即使低压下也存在着大量分子</a:t>
            </a:r>
            <a:endParaRPr lang="zh-CN" altLang="en-US" sz="2400" b="1" dirty="0"/>
          </a:p>
          <a:p>
            <a:r>
              <a:rPr lang="zh-CN" altLang="en-US" sz="2400" b="1" dirty="0"/>
              <a:t>Even at low pressure there are still large numbers of molecules present.</a:t>
            </a:r>
          </a:p>
          <a:p>
            <a:r>
              <a:rPr lang="zh-CN" altLang="en-US" sz="2400" b="1" dirty="0"/>
              <a:t>原子核中包含的正电荷的总数和存在于该原子核中的质子数相同。</a:t>
            </a:r>
          </a:p>
          <a:p>
            <a:r>
              <a:rPr lang="zh-CN" altLang="en-US" sz="2400" b="1" dirty="0"/>
              <a:t>The nucleus contains a total positive charge that is equal to the number of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protons present.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必须后置的形容词主要有:present(本，此，盖，现存的); else (其他的，别的)(在疑问代词和不定代词之后);what (so) ever(任何的)(在有no或any修饰的名词后);involved(有关的,涉及的);inclusive(首尾包括在内的)等。例如: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3160" y="2512060"/>
            <a:ext cx="9709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所能获得的检验结果与我们期望的一致。</a:t>
            </a:r>
          </a:p>
          <a:p>
            <a:r>
              <a:rPr lang="zh-CN" altLang="en-US" sz="2400" b="1" dirty="0">
                <a:sym typeface="+mn-ea"/>
              </a:rPr>
              <a:t>The testing result obtainable is in agreement with what we have expected.</a:t>
            </a:r>
          </a:p>
          <a:p>
            <a:r>
              <a:rPr lang="zh-CN" altLang="en-US" sz="2400" b="1" dirty="0">
                <a:sym typeface="+mn-ea"/>
              </a:rPr>
              <a:t>每单位时间内衰变的放射性原子数正比于存在的原子数。</a:t>
            </a:r>
          </a:p>
          <a:p>
            <a:r>
              <a:rPr lang="zh-CN" altLang="en-US" sz="2400" b="1" dirty="0">
                <a:sym typeface="+mn-ea"/>
              </a:rPr>
              <a:t>The number of radioactive atoms that decay per unit of time is proportional to the number ofatoms available.</a:t>
            </a:r>
          </a:p>
          <a:p>
            <a:r>
              <a:rPr lang="zh-CN" altLang="en-US" sz="2400" b="1" dirty="0">
                <a:sym typeface="+mn-ea"/>
              </a:rPr>
              <a:t>用户数据通常与某一应用有关，例如所能接收到的账目。</a:t>
            </a:r>
          </a:p>
          <a:p>
            <a:r>
              <a:rPr lang="zh-CN" altLang="en-US" sz="2400" b="1" dirty="0">
                <a:sym typeface="+mn-ea"/>
              </a:rPr>
              <a:t>User data are usually associated with an application such as accounts receivable.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必须后置的形容词主要有:present(本，此，盖，现存的); else (其他的，别的)(在疑问代词和不定代词之后);what (so) ever(任何的)(在有no或any修饰的名词后);involved(有关的,涉及的);inclusive(首尾包括在内的)等。例如: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负责部门将采取具体措施来制止污染。</a:t>
            </a:r>
          </a:p>
          <a:p>
            <a:r>
              <a:rPr lang="zh-CN" altLang="en-US" sz="2400" b="1" dirty="0">
                <a:sym typeface="+mn-ea"/>
              </a:rPr>
              <a:t>The department responsible will take concrete measures </a:t>
            </a:r>
            <a:r>
              <a:rPr lang="en-US" altLang="zh-CN" sz="2400" b="1" dirty="0">
                <a:sym typeface="+mn-ea"/>
              </a:rPr>
              <a:t>to</a:t>
            </a:r>
            <a:r>
              <a:rPr lang="zh-CN" altLang="en-US" sz="2400" b="1" dirty="0">
                <a:sym typeface="+mn-ea"/>
              </a:rPr>
              <a:t> stop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the pollution.</a:t>
            </a:r>
          </a:p>
          <a:p>
            <a:r>
              <a:rPr lang="zh-CN" altLang="en-US" sz="2400" b="1" dirty="0">
                <a:sym typeface="+mn-ea"/>
              </a:rPr>
              <a:t>降雨量能达到总共2</a:t>
            </a:r>
            <a:r>
              <a:rPr lang="en-US" altLang="zh-CN" sz="2400" b="1" dirty="0">
                <a:sym typeface="+mn-ea"/>
              </a:rPr>
              <a:t>0</a:t>
            </a:r>
            <a:r>
              <a:rPr lang="zh-CN" altLang="en-US" sz="2400" b="1" dirty="0">
                <a:sym typeface="+mn-ea"/>
              </a:rPr>
              <a:t>英寸。</a:t>
            </a:r>
          </a:p>
          <a:p>
            <a:r>
              <a:rPr lang="zh-CN" altLang="en-US" sz="2400" b="1" dirty="0">
                <a:sym typeface="+mn-ea"/>
              </a:rPr>
              <a:t>The rainfall could reach 20 inches total.</a:t>
            </a:r>
          </a:p>
          <a:p>
            <a:endParaRPr lang="zh-CN" altLang="en-US" sz="2400" b="1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注:有些以-able或-ible结尾的形容词如invisible , navigable,passable等作修饰语，前置或后置意义略有差别:前置时表示永久特征，后置时表示暂时情况。例如:</a:t>
            </a:r>
          </a:p>
          <a:p>
            <a:r>
              <a:rPr lang="zh-CN" altLang="en-US" sz="2400" b="1" dirty="0">
                <a:sym typeface="+mn-ea"/>
              </a:rPr>
              <a:t>金星是清楚可视的星体。</a:t>
            </a:r>
          </a:p>
          <a:p>
            <a:r>
              <a:rPr lang="zh-CN" altLang="en-US" sz="2400" b="1" dirty="0">
                <a:sym typeface="+mn-ea"/>
              </a:rPr>
              <a:t>Venus（金星） is a clearly visible star.</a:t>
            </a:r>
          </a:p>
          <a:p>
            <a:r>
              <a:rPr lang="zh-CN" altLang="en-US" sz="2400" b="1" dirty="0">
                <a:sym typeface="+mn-ea"/>
              </a:rPr>
              <a:t>它是现在唯一能看到的星体。</a:t>
            </a:r>
          </a:p>
          <a:p>
            <a:r>
              <a:rPr lang="zh-CN" altLang="en-US" sz="2400" b="1" dirty="0">
                <a:sym typeface="+mn-ea"/>
              </a:rPr>
              <a:t>lt is the only star visible now.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当形容词修饰由some, every, any, no与-thing,-one, -body组成的复合代词时必须后置。例如: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细胞质的外形方面没有什么特殊的地方。</a:t>
            </a:r>
          </a:p>
          <a:p>
            <a:r>
              <a:rPr lang="zh-CN" altLang="en-US" sz="2400" b="1" dirty="0">
                <a:sym typeface="+mn-ea"/>
              </a:rPr>
              <a:t>There is nothing extraordinary in the appearance of protoplasm</a:t>
            </a:r>
            <a:r>
              <a:rPr lang="en-US" altLang="zh-CN" sz="2400" b="1" dirty="0">
                <a:sym typeface="+mn-ea"/>
              </a:rPr>
              <a:t>(</a:t>
            </a:r>
            <a:r>
              <a:rPr lang="zh-CN" altLang="en-US" sz="2400" b="1" dirty="0">
                <a:sym typeface="+mn-ea"/>
              </a:rPr>
              <a:t>细胞质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.</a:t>
            </a:r>
          </a:p>
          <a:p>
            <a:r>
              <a:rPr lang="zh-CN" altLang="en-US" sz="2400" b="1" dirty="0">
                <a:sym typeface="+mn-ea"/>
              </a:rPr>
              <a:t>式(4-3)说明了物体能获得的最大速度方面的一些有关情况。</a:t>
            </a:r>
          </a:p>
          <a:p>
            <a:r>
              <a:rPr lang="zh-CN" altLang="en-US" sz="2400" b="1" dirty="0">
                <a:sym typeface="+mn-ea"/>
              </a:rPr>
              <a:t>Equation (4 - 3) has something interesting to say about the greatest speedan object can have.</a:t>
            </a:r>
          </a:p>
          <a:p>
            <a:r>
              <a:rPr lang="zh-CN" altLang="en-US" sz="2400" b="1" dirty="0">
                <a:sym typeface="+mn-ea"/>
              </a:rPr>
              <a:t>将来所有的电子设备都得数字化。</a:t>
            </a:r>
          </a:p>
          <a:p>
            <a:r>
              <a:rPr lang="zh-CN" altLang="en-US" sz="2400" b="1" dirty="0">
                <a:sym typeface="+mn-ea"/>
              </a:rPr>
              <a:t>Everything electronic will be done digitally.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“副词(或数量状语)+形容词”可作后置定语。例如: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请给我拿一根10米的导线。</a:t>
            </a:r>
          </a:p>
          <a:p>
            <a:r>
              <a:rPr lang="zh-CN" altLang="en-US" sz="2400" b="1" dirty="0">
                <a:sym typeface="+mn-ea"/>
              </a:rPr>
              <a:t>Please fetch me a wire ten meters long.</a:t>
            </a:r>
          </a:p>
          <a:p>
            <a:r>
              <a:rPr lang="zh-CN" altLang="en-US" sz="2400" b="1" dirty="0">
                <a:sym typeface="+mn-ea"/>
              </a:rPr>
              <a:t>第14,15章讨论它们的电、磁特性,这些特性往往是极为重要的。</a:t>
            </a:r>
          </a:p>
          <a:p>
            <a:r>
              <a:rPr lang="zh-CN" altLang="en-US" sz="2400" b="1" dirty="0">
                <a:sym typeface="+mn-ea"/>
              </a:rPr>
              <a:t>Their electrical and magnetic properties, often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paramount（重要的）, are discussed in Chapters 14 and 15.</a:t>
            </a:r>
          </a:p>
          <a:p>
            <a:r>
              <a:rPr lang="zh-CN" altLang="en-US" sz="2400" b="1" dirty="0">
                <a:sym typeface="+mn-ea"/>
              </a:rPr>
              <a:t>如果皮带为8英寸宽或更宽的话,则使用本栏中的第二个数字。</a:t>
            </a:r>
          </a:p>
          <a:p>
            <a:r>
              <a:rPr lang="zh-CN" altLang="en-US" sz="2400" b="1" dirty="0">
                <a:sym typeface="+mn-ea"/>
              </a:rPr>
              <a:t>For belts 8 inches wide and over, use the second figure of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the column.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57250" y="582279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两个形容词作定语的情况:在由and或both... and (概既….....…以及or或either..or (无论.…….还是...../或是..或是..连接的两个形容词可作后置定语。例如: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所有大大小小的发动机，都按照这一原理工作。</a:t>
            </a:r>
          </a:p>
          <a:p>
            <a:r>
              <a:rPr lang="zh-CN" altLang="en-US" sz="2400" b="1" dirty="0">
                <a:sym typeface="+mn-ea"/>
              </a:rPr>
              <a:t>All the engines, large or small, work on this principle.</a:t>
            </a:r>
          </a:p>
          <a:p>
            <a:r>
              <a:rPr lang="zh-CN" altLang="en-US" sz="2400" b="1" dirty="0">
                <a:sym typeface="+mn-ea"/>
              </a:rPr>
              <a:t>电流等于电源电动势除以电路的总电阻，既包括外电阻也包括内电阻。</a:t>
            </a:r>
          </a:p>
          <a:p>
            <a:r>
              <a:rPr lang="zh-CN" altLang="en-US" sz="2400" b="1" dirty="0">
                <a:sym typeface="+mn-ea"/>
              </a:rPr>
              <a:t>The current equals the source emf（电动势） divided by the total circuit resistance, external and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internal.</a:t>
            </a:r>
          </a:p>
          <a:p>
            <a:r>
              <a:rPr lang="zh-CN" altLang="en-US" sz="2400" b="1" dirty="0">
                <a:sym typeface="+mn-ea"/>
              </a:rPr>
              <a:t>这个幂的规则适用于一切有理数，包括正的和负的。</a:t>
            </a:r>
          </a:p>
          <a:p>
            <a:r>
              <a:rPr lang="zh-CN" altLang="en-US" sz="2400" b="1" dirty="0">
                <a:sym typeface="+mn-ea"/>
              </a:rPr>
              <a:t>The power rule can be used for all rational exponents（有理数）, positive and negative.</a:t>
            </a:r>
          </a:p>
          <a:p>
            <a:r>
              <a:rPr lang="zh-CN" altLang="en-US" sz="2400" b="1" dirty="0">
                <a:sym typeface="+mn-ea"/>
              </a:rPr>
              <a:t>中子既不带正电，也不带负电.</a:t>
            </a:r>
          </a:p>
          <a:p>
            <a:r>
              <a:rPr lang="zh-CN" altLang="en-US" sz="2400" b="1" dirty="0">
                <a:sym typeface="+mn-ea"/>
              </a:rPr>
              <a:t>A neutron carries no electronic charge, neither positive nor negative.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浅蓝色商务"/>
  <p:tag name="KSO_WPP_MARK_KEY" val="ec343197-b8ab-4eee-a307-9c588c9ba221"/>
  <p:tag name="COMMONDATA" val="eyJoZGlkIjoiZDQzZmNjMzdmMTAyYzcyYzM0MWRkMmRiZDlmZGE1N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926.050393700787,&quot;width&quot;:19402.65354330708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926.050393700787,&quot;width&quot;:19402.65354330708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1731</Words>
  <Application>Microsoft Office PowerPoint</Application>
  <PresentationFormat>宽屏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浅蓝色商务</dc:title>
  <dc:creator>张 建春</dc:creator>
  <cp:lastModifiedBy>一佐 石</cp:lastModifiedBy>
  <cp:revision>15</cp:revision>
  <dcterms:created xsi:type="dcterms:W3CDTF">2018-10-24T07:54:00Z</dcterms:created>
  <dcterms:modified xsi:type="dcterms:W3CDTF">2023-06-25T16:28:01Z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0196F0A46DD6489D8E46DA5DE0BABF26_12</vt:lpwstr>
  </property>
  <property fmtid="{D5CDD505-2E9C-101B-9397-08002B2CF9AE}" pid="3" name="KSOProductBuildVer">
    <vt:lpwstr>2052-11.1.0.14309</vt:lpwstr>
  </property>
</Properties>
</file>