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60" r:id="rId4"/>
    <p:sldId id="269" r:id="rId5"/>
    <p:sldId id="270" r:id="rId6"/>
    <p:sldId id="271" r:id="rId7"/>
    <p:sldId id="272" r:id="rId8"/>
    <p:sldId id="273" r:id="rId9"/>
    <p:sldId id="274" r:id="rId10"/>
    <p:sldId id="276" r:id="rId11"/>
    <p:sldId id="277" r:id="rId12"/>
    <p:sldId id="278" r:id="rId13"/>
    <p:sldId id="279" r:id="rId14"/>
    <p:sldId id="285" r:id="rId15"/>
    <p:sldId id="286" r:id="rId16"/>
    <p:sldId id="287" r:id="rId17"/>
    <p:sldId id="288" r:id="rId18"/>
    <p:sldId id="289" r:id="rId19"/>
    <p:sldId id="290" r:id="rId20"/>
    <p:sldId id="291" r:id="rId21"/>
    <p:sldId id="292" r:id="rId22"/>
    <p:sldId id="257" r:id="rId23"/>
  </p:sldIdLst>
  <p:sldSz cx="12192000" cy="6858000"/>
  <p:notesSz cx="6858000" cy="9144000"/>
  <p:embeddedFontLst>
    <p:embeddedFont>
      <p:font typeface="汉仪铸字木头人W" panose="02010600030101010101" charset="-122"/>
      <p:regular r:id="rId26"/>
    </p:embeddedFont>
    <p:embeddedFont>
      <p:font typeface="金山云技术体" panose="02010600030101010101" charset="-122"/>
      <p:regular r:id="rId27"/>
    </p:embeddedFont>
    <p:embeddedFont>
      <p:font typeface="Agency FB" panose="020B0503020202020204" pitchFamily="34" charset="0"/>
      <p:regular r:id="rId28"/>
      <p:bold r:id="rId29"/>
    </p:embeddedFont>
    <p:embeddedFont>
      <p:font typeface="Calibri" panose="020F0502020204030204" pitchFamily="34" charset="0"/>
      <p:regular r:id="rId30"/>
      <p:bold r:id="rId31"/>
      <p:italic r:id="rId32"/>
      <p:boldItalic r:id="rId33"/>
    </p:embeddedFont>
    <p:embeddedFont>
      <p:font typeface="等线" panose="02010600030101010101" pitchFamily="2" charset="-122"/>
      <p:regular r:id="rId34"/>
      <p:bold r:id="rId35"/>
    </p:embeddedFont>
    <p:embeddedFont>
      <p:font typeface="等线 Light" panose="02010600030101010101" pitchFamily="2" charset="-122"/>
      <p:regular r:id="rId36"/>
    </p:embeddedFont>
    <p:embeddedFont>
      <p:font typeface="方正姚体" panose="02010601030101010101" pitchFamily="2" charset="-122"/>
      <p:regular r:id="rId37"/>
    </p:embeddedFont>
    <p:embeddedFont>
      <p:font typeface="微软雅黑" panose="020B0503020204020204" pitchFamily="34" charset="-122"/>
      <p:regular r:id="rId38"/>
      <p:bold r:id="rId39"/>
    </p:embeddedFont>
    <p:embeddedFont>
      <p:font typeface="微软雅黑 Light" panose="020B0502040204020203" pitchFamily="34" charset="-122"/>
      <p:regular r:id="rId40"/>
    </p:embeddedFont>
  </p:embeddedFont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21"/>
    <a:srgbClr val="FFC33E"/>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2023/6/25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A6DBC5-9E66-470C-8F09-3D34600A986A}" type="datetimeFigureOut">
              <a:rPr lang="zh-CN" altLang="en-US" smtClean="0"/>
              <a:t>2023/6/25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C50E32-74C6-4009-B20D-1F095FDC89C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0E32-74C6-4009-B20D-1F095FDC8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6DBC5-9E66-470C-8F09-3D34600A986A}" type="datetimeFigureOut">
              <a:rPr lang="zh-CN" altLang="en-US" smtClean="0"/>
              <a:t>2023/6/25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50E32-74C6-4009-B20D-1F095FDC8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3461" y="0"/>
            <a:ext cx="7858539"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backgroundRemoval t="50849" b="100000" l="2303" r="100000">
                        <a14:backgroundMark x1="28667" y1="91310" x2="28667" y2="91310"/>
                      </a14:backgroundRemoval>
                    </a14:imgEffect>
                  </a14:imgLayer>
                </a14:imgProps>
              </a:ext>
              <a:ext uri="{28A0092B-C50C-407E-A947-70E740481C1C}">
                <a14:useLocalDpi xmlns:a14="http://schemas.microsoft.com/office/drawing/2010/main" val="0"/>
              </a:ext>
            </a:extLst>
          </a:blip>
          <a:srcRect l="72" t="49686" r="-72" b="314"/>
          <a:stretch>
            <a:fillRect/>
          </a:stretch>
        </p:blipFill>
        <p:spPr>
          <a:xfrm>
            <a:off x="3043698" y="0"/>
            <a:ext cx="9148302" cy="6858000"/>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285" b="50000"/>
          <a:stretch>
            <a:fillRect/>
          </a:stretch>
        </p:blipFill>
        <p:spPr>
          <a:xfrm>
            <a:off x="0" y="0"/>
            <a:ext cx="4731026" cy="6858000"/>
          </a:xfrm>
          <a:prstGeom prst="rect">
            <a:avLst/>
          </a:prstGeom>
        </p:spPr>
      </p:pic>
      <p:sp>
        <p:nvSpPr>
          <p:cNvPr id="8" name="文本框 7"/>
          <p:cNvSpPr txBox="1"/>
          <p:nvPr/>
        </p:nvSpPr>
        <p:spPr>
          <a:xfrm>
            <a:off x="3167270" y="2171822"/>
            <a:ext cx="6334539" cy="1106805"/>
          </a:xfrm>
          <a:prstGeom prst="rect">
            <a:avLst/>
          </a:prstGeom>
          <a:noFill/>
        </p:spPr>
        <p:txBody>
          <a:bodyPr wrap="square" rtlCol="0">
            <a:spAutoFit/>
          </a:bodyPr>
          <a:lstStyle/>
          <a:p>
            <a:pPr algn="ctr"/>
            <a:r>
              <a:rPr lang="zh-CN" altLang="en-US" sz="6600" dirty="0">
                <a:solidFill>
                  <a:srgbClr val="FFD521"/>
                </a:solidFill>
                <a:effectLst>
                  <a:outerShdw blurRad="50800" dist="38100" dir="5400000" algn="t" rotWithShape="0">
                    <a:schemeClr val="tx1">
                      <a:alpha val="40000"/>
                    </a:schemeClr>
                  </a:outerShdw>
                </a:effectLst>
                <a:latin typeface="金山云技术体" charset="-122"/>
                <a:ea typeface="金山云技术体" charset="-122"/>
                <a:sym typeface="汉仪颜楷简" panose="00020600040101010101" charset="-122"/>
              </a:rPr>
              <a:t>英语复习</a:t>
            </a:r>
          </a:p>
        </p:txBody>
      </p:sp>
      <p:sp>
        <p:nvSpPr>
          <p:cNvPr id="9" name="矩形 8"/>
          <p:cNvSpPr/>
          <p:nvPr/>
        </p:nvSpPr>
        <p:spPr>
          <a:xfrm>
            <a:off x="4389733" y="3495261"/>
            <a:ext cx="3889612" cy="338554"/>
          </a:xfrm>
          <a:prstGeom prst="rect">
            <a:avLst/>
          </a:prstGeom>
        </p:spPr>
        <p:txBody>
          <a:bodyPr wrap="square">
            <a:spAutoFit/>
          </a:bodyPr>
          <a:lstStyle/>
          <a:p>
            <a:pPr algn="dist"/>
            <a:r>
              <a:rPr lang="zh-CN" altLang="en-US" sz="1600" b="1" dirty="0">
                <a:latin typeface="Agency FB" panose="020B0503020202020204" pitchFamily="34" charset="0"/>
                <a:ea typeface="汉仪铸字苏打黑W" panose="00020600040101010101" pitchFamily="18" charset="-122"/>
              </a:rPr>
              <a:t>Cartoon education and teaching </a:t>
            </a:r>
          </a:p>
        </p:txBody>
      </p:sp>
      <p:sp>
        <p:nvSpPr>
          <p:cNvPr id="10" name="圆角矩形 50"/>
          <p:cNvSpPr/>
          <p:nvPr/>
        </p:nvSpPr>
        <p:spPr>
          <a:xfrm>
            <a:off x="5505864" y="4356269"/>
            <a:ext cx="1657350" cy="45720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牛晨</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胡鹏展</a:t>
            </a:r>
          </a:p>
        </p:txBody>
      </p:sp>
      <p:sp>
        <p:nvSpPr>
          <p:cNvPr id="11" name="矩形 10"/>
          <p:cNvSpPr/>
          <p:nvPr/>
        </p:nvSpPr>
        <p:spPr>
          <a:xfrm>
            <a:off x="3604592" y="3833815"/>
            <a:ext cx="5459895" cy="430887"/>
          </a:xfrm>
          <a:prstGeom prst="rect">
            <a:avLst/>
          </a:prstGeom>
        </p:spPr>
        <p:txBody>
          <a:bodyPr wrap="square">
            <a:spAutoFit/>
          </a:bodyPr>
          <a:lstStyle/>
          <a:p>
            <a:pPr algn="ctr"/>
            <a:r>
              <a:rPr lang="en-US" altLang="zh-CN" sz="1050" dirty="0">
                <a:latin typeface="微软雅黑" panose="020B0503020204020204" pitchFamily="34" charset="-122"/>
                <a:ea typeface="微软雅黑" panose="020B0503020204020204" pitchFamily="34" charset="-122"/>
              </a:rPr>
              <a:t>Lorem ipsum dolor sit amet, consectetuer adipiscing elit. Maecenas porttitor congue massa. Fusce posuere, magna sed pulvinar</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61214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a:t>
            </a:r>
            <a:r>
              <a:rPr sz="2000" b="1" dirty="0" err="1">
                <a:latin typeface="Arial" panose="020B0604020202020204"/>
                <a:ea typeface="微软雅黑" panose="020B0503020204020204" pitchFamily="34" charset="-122"/>
              </a:rPr>
              <a:t>名词在句中主要作主语、宾语、表语介词宾语、定语、同位语等</a:t>
            </a:r>
            <a:r>
              <a:rPr sz="2000" b="1" dirty="0">
                <a:latin typeface="Arial" panose="020B0604020202020204"/>
                <a:ea typeface="微软雅黑" panose="020B0503020204020204" pitchFamily="34" charset="-122"/>
              </a:rPr>
              <a:t>。</a:t>
            </a: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名词</a:t>
            </a:r>
          </a:p>
        </p:txBody>
      </p:sp>
      <p:sp>
        <p:nvSpPr>
          <p:cNvPr id="2" name="文本框 1"/>
          <p:cNvSpPr txBox="1"/>
          <p:nvPr/>
        </p:nvSpPr>
        <p:spPr>
          <a:xfrm>
            <a:off x="637540" y="3148965"/>
            <a:ext cx="10659745" cy="857885"/>
          </a:xfrm>
          <a:prstGeom prst="rect">
            <a:avLst/>
          </a:prstGeom>
          <a:noFill/>
        </p:spPr>
        <p:txBody>
          <a:bodyPr wrap="square" rtlCol="0">
            <a:noAutofit/>
          </a:bodyPr>
          <a:lstStyle/>
          <a:p>
            <a:r>
              <a:rPr lang="zh-CN" altLang="en-US" sz="2400" b="1" dirty="0"/>
              <a:t>硅原子中缺少—个电子，可以看成是一个空穴。</a:t>
            </a:r>
          </a:p>
          <a:p>
            <a:r>
              <a:rPr lang="en-US" altLang="zh-CN" sz="2400" b="1" dirty="0"/>
              <a:t>(</a:t>
            </a:r>
            <a:r>
              <a:rPr lang="zh-CN" altLang="en-US" sz="2400" b="1" dirty="0"/>
              <a:t>硅原子</a:t>
            </a:r>
            <a:r>
              <a:rPr lang="en-US" altLang="zh-CN" sz="2400" b="1" dirty="0"/>
              <a:t> </a:t>
            </a:r>
            <a:r>
              <a:rPr lang="zh-CN" altLang="en-US" sz="2400" b="1" dirty="0">
                <a:sym typeface="+mn-ea"/>
              </a:rPr>
              <a:t>silicon atom</a:t>
            </a:r>
            <a:r>
              <a:rPr lang="en-US" altLang="zh-CN" sz="2400" b="1" dirty="0">
                <a:sym typeface="+mn-ea"/>
              </a:rPr>
              <a:t>  </a:t>
            </a:r>
            <a:r>
              <a:rPr lang="zh-CN" altLang="en-US" sz="2400" b="1" dirty="0">
                <a:sym typeface="+mn-ea"/>
              </a:rPr>
              <a:t>缺少absence</a:t>
            </a:r>
            <a:r>
              <a:rPr lang="en-US" altLang="zh-CN" sz="2400" b="1" dirty="0">
                <a:sym typeface="+mn-ea"/>
              </a:rPr>
              <a:t>  </a:t>
            </a:r>
            <a:r>
              <a:rPr lang="zh-CN" altLang="en-US" sz="2400" b="1" dirty="0">
                <a:sym typeface="+mn-ea"/>
              </a:rPr>
              <a:t>空穴</a:t>
            </a:r>
            <a:r>
              <a:rPr lang="en-US" altLang="zh-CN" sz="2400" b="1" dirty="0">
                <a:sym typeface="+mn-ea"/>
              </a:rPr>
              <a:t> </a:t>
            </a:r>
            <a:r>
              <a:rPr lang="zh-CN" altLang="en-US" sz="2400" b="1" dirty="0">
                <a:sym typeface="+mn-ea"/>
              </a:rPr>
              <a:t>hole</a:t>
            </a:r>
            <a:r>
              <a:rPr lang="en-US" altLang="zh-CN" sz="2400" b="1" dirty="0">
                <a:sym typeface="+mn-ea"/>
              </a:rPr>
              <a:t>  </a:t>
            </a:r>
            <a:r>
              <a:rPr lang="zh-CN" altLang="en-US" sz="2400" b="1" dirty="0">
                <a:sym typeface="+mn-ea"/>
              </a:rPr>
              <a:t>电子</a:t>
            </a:r>
            <a:r>
              <a:rPr lang="en-US" altLang="zh-CN" sz="2400" b="1" dirty="0">
                <a:sym typeface="+mn-ea"/>
              </a:rPr>
              <a:t>  </a:t>
            </a:r>
            <a:r>
              <a:rPr lang="zh-CN" altLang="en-US" sz="2400" b="1" dirty="0">
                <a:sym typeface="+mn-ea"/>
              </a:rPr>
              <a:t>electron</a:t>
            </a:r>
            <a:r>
              <a:rPr lang="en-US" altLang="zh-CN" sz="2400" b="1" dirty="0"/>
              <a:t>)</a:t>
            </a:r>
          </a:p>
        </p:txBody>
      </p:sp>
      <p:sp>
        <p:nvSpPr>
          <p:cNvPr id="3" name="文本框 2"/>
          <p:cNvSpPr txBox="1"/>
          <p:nvPr/>
        </p:nvSpPr>
        <p:spPr>
          <a:xfrm>
            <a:off x="638175" y="4046220"/>
            <a:ext cx="10812145" cy="727710"/>
          </a:xfrm>
          <a:prstGeom prst="rect">
            <a:avLst/>
          </a:prstGeom>
          <a:noFill/>
        </p:spPr>
        <p:txBody>
          <a:bodyPr wrap="square" rtlCol="0">
            <a:noAutofit/>
          </a:bodyPr>
          <a:lstStyle/>
          <a:p>
            <a:r>
              <a:rPr lang="zh-CN" altLang="en-US" sz="2400" b="1" dirty="0"/>
              <a:t>译句：The absence of an electron from a silicon atom</a:t>
            </a:r>
            <a:r>
              <a:rPr lang="en-US" altLang="zh-CN" sz="2400" b="1" dirty="0"/>
              <a:t> </a:t>
            </a:r>
            <a:r>
              <a:rPr lang="zh-CN" altLang="en-US" sz="2400" b="1" dirty="0"/>
              <a:t>can be thought of as a hole.</a:t>
            </a:r>
          </a:p>
        </p:txBody>
      </p:sp>
      <p:sp>
        <p:nvSpPr>
          <p:cNvPr id="5" name="文本框 4"/>
          <p:cNvSpPr txBox="1"/>
          <p:nvPr/>
        </p:nvSpPr>
        <p:spPr>
          <a:xfrm>
            <a:off x="636905" y="5271770"/>
            <a:ext cx="10265410" cy="400050"/>
          </a:xfrm>
          <a:prstGeom prst="rect">
            <a:avLst/>
          </a:prstGeom>
          <a:noFill/>
        </p:spPr>
        <p:txBody>
          <a:bodyPr wrap="square" rtlCol="0">
            <a:noAutofit/>
          </a:bodyPr>
          <a:lstStyle/>
          <a:p>
            <a:r>
              <a:rPr lang="zh-CN" altLang="en-US" sz="2400" b="1" dirty="0">
                <a:sym typeface="+mn-ea"/>
              </a:rPr>
              <a:t>加上反馈后，输出变稳定了。（加上addition</a:t>
            </a:r>
            <a:r>
              <a:rPr lang="en-US" altLang="zh-CN" sz="2400" b="1" dirty="0">
                <a:sym typeface="+mn-ea"/>
              </a:rPr>
              <a:t>  </a:t>
            </a:r>
            <a:r>
              <a:rPr lang="zh-CN" altLang="en-US" sz="2400" b="1" dirty="0">
                <a:sym typeface="+mn-ea"/>
              </a:rPr>
              <a:t>反馈feedback</a:t>
            </a:r>
            <a:r>
              <a:rPr lang="en-US" altLang="zh-CN" sz="2400" b="1" dirty="0">
                <a:sym typeface="+mn-ea"/>
              </a:rPr>
              <a:t> </a:t>
            </a:r>
            <a:r>
              <a:rPr lang="zh-CN" altLang="en-US" sz="2400" b="1" dirty="0">
                <a:sym typeface="+mn-ea"/>
              </a:rPr>
              <a:t>）</a:t>
            </a:r>
          </a:p>
        </p:txBody>
      </p:sp>
      <p:sp>
        <p:nvSpPr>
          <p:cNvPr id="6" name="文本框 5"/>
          <p:cNvSpPr txBox="1"/>
          <p:nvPr/>
        </p:nvSpPr>
        <p:spPr>
          <a:xfrm>
            <a:off x="637540" y="5687060"/>
            <a:ext cx="10701020" cy="1045845"/>
          </a:xfrm>
          <a:prstGeom prst="rect">
            <a:avLst/>
          </a:prstGeom>
          <a:noFill/>
        </p:spPr>
        <p:txBody>
          <a:bodyPr wrap="square" rtlCol="0">
            <a:noAutofit/>
          </a:bodyPr>
          <a:lstStyle/>
          <a:p>
            <a:r>
              <a:rPr lang="zh-CN" altLang="en-US" sz="2400" b="1" dirty="0">
                <a:sym typeface="+mn-ea"/>
              </a:rPr>
              <a:t>译句：The addition of the feedback makes the output stable.</a:t>
            </a:r>
          </a:p>
          <a:p>
            <a:r>
              <a:rPr lang="zh-CN" altLang="en-US" sz="2400" b="1" dirty="0">
                <a:sym typeface="+mn-ea"/>
              </a:rPr>
              <a:t>(名词短语“The addition of the feedback"代替了时间状语从句“After the feedback isadded”。)</a:t>
            </a:r>
          </a:p>
        </p:txBody>
      </p:sp>
      <p:sp>
        <p:nvSpPr>
          <p:cNvPr id="4" name="文本框 3"/>
          <p:cNvSpPr txBox="1"/>
          <p:nvPr/>
        </p:nvSpPr>
        <p:spPr>
          <a:xfrm>
            <a:off x="436245" y="2661285"/>
            <a:ext cx="10527030" cy="471170"/>
          </a:xfrm>
          <a:prstGeom prst="rect">
            <a:avLst/>
          </a:prstGeom>
          <a:noFill/>
        </p:spPr>
        <p:txBody>
          <a:bodyPr wrap="square" rtlCol="0">
            <a:noAutofit/>
          </a:bodyPr>
          <a:lstStyle/>
          <a:p>
            <a:r>
              <a:rPr lang="en-US" altLang="zh-CN" sz="2400" dirty="0"/>
              <a:t>  1.</a:t>
            </a:r>
            <a:r>
              <a:rPr lang="zh-CN" altLang="en-US" sz="2400" dirty="0"/>
              <a:t>名词与介词的一种搭配模式为:</a:t>
            </a:r>
            <a:r>
              <a:rPr lang="zh-CN" altLang="en-US" sz="2400" b="1" dirty="0"/>
              <a:t>名词of+A+介词+B</a:t>
            </a:r>
            <a:r>
              <a:rPr lang="zh-CN" altLang="en-US" sz="2400" dirty="0"/>
              <a:t>,这里A和B均为名词。</a:t>
            </a:r>
          </a:p>
        </p:txBody>
      </p:sp>
      <p:sp>
        <p:nvSpPr>
          <p:cNvPr id="14" name="文本框 13"/>
          <p:cNvSpPr txBox="1"/>
          <p:nvPr/>
        </p:nvSpPr>
        <p:spPr>
          <a:xfrm>
            <a:off x="637540" y="4825365"/>
            <a:ext cx="10944860" cy="460375"/>
          </a:xfrm>
          <a:prstGeom prst="rect">
            <a:avLst/>
          </a:prstGeom>
          <a:noFill/>
        </p:spPr>
        <p:txBody>
          <a:bodyPr wrap="square" rtlCol="0">
            <a:spAutoFit/>
          </a:bodyPr>
          <a:lstStyle/>
          <a:p>
            <a:r>
              <a:rPr lang="en-US" altLang="zh-CN" sz="2400" dirty="0"/>
              <a:t>2.</a:t>
            </a:r>
            <a:r>
              <a:rPr lang="zh-CN" altLang="en-US" sz="2400" dirty="0"/>
              <a:t>名词短语代替表示条件、原因、目的、时间等的状语从句。</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P spid="4"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2" grpId="0"/>
          <p:bldP spid="3" grpId="0"/>
          <p:bldP spid="14" grpId="0"/>
          <p:bldP spid="5"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1839595"/>
            <a:ext cx="10589260" cy="72771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1.</a:t>
            </a:r>
            <a:r>
              <a:rPr lang="en-US" altLang="zh-CN" sz="2000" b="1" dirty="0">
                <a:latin typeface="Arial" panose="020B0604020202020204"/>
                <a:ea typeface="微软雅黑" panose="020B0503020204020204" pitchFamily="34" charset="-122"/>
              </a:rPr>
              <a:t>特殊连系动词指的是少数实义动词(</a:t>
            </a:r>
            <a:r>
              <a:rPr lang="en-US" altLang="zh-CN" sz="2000" b="1" dirty="0" err="1">
                <a:latin typeface="Arial" panose="020B0604020202020204"/>
                <a:ea typeface="微软雅黑" panose="020B0503020204020204" pitchFamily="34" charset="-122"/>
              </a:rPr>
              <a:t>主要是不及物动词</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当其后跟形容词时变成连系动词，常见的有remain</a:t>
            </a:r>
            <a:r>
              <a:rPr lang="en-US" altLang="zh-CN" sz="2000" b="1" dirty="0">
                <a:latin typeface="Arial" panose="020B0604020202020204"/>
                <a:ea typeface="微软雅黑" panose="020B0503020204020204" pitchFamily="34" charset="-122"/>
              </a:rPr>
              <a:t>, </a:t>
            </a:r>
            <a:r>
              <a:rPr lang="en-US" altLang="zh-CN" sz="2000" b="1" dirty="0" err="1">
                <a:latin typeface="Arial" panose="020B0604020202020204"/>
                <a:ea typeface="微软雅黑" panose="020B0503020204020204" pitchFamily="34" charset="-122"/>
              </a:rPr>
              <a:t>go.get</a:t>
            </a:r>
            <a:r>
              <a:rPr lang="en-US" altLang="zh-CN" sz="2000" b="1" dirty="0">
                <a:latin typeface="Arial" panose="020B0604020202020204"/>
                <a:ea typeface="微软雅黑" panose="020B0503020204020204" pitchFamily="34" charset="-122"/>
              </a:rPr>
              <a:t>, turn, stay, appear, look, </a:t>
            </a:r>
            <a:r>
              <a:rPr lang="en-US" altLang="zh-CN" sz="2000" b="1" dirty="0" err="1">
                <a:latin typeface="Arial" panose="020B0604020202020204"/>
                <a:ea typeface="微软雅黑" panose="020B0503020204020204" pitchFamily="34" charset="-122"/>
              </a:rPr>
              <a:t>prove等</a:t>
            </a:r>
            <a:r>
              <a:rPr lang="en-US" altLang="zh-CN" sz="2000" b="1" dirty="0">
                <a:latin typeface="Arial" panose="020B0604020202020204"/>
                <a:ea typeface="微软雅黑" panose="020B0503020204020204" pitchFamily="34" charset="-122"/>
              </a:rPr>
              <a:t>。</a:t>
            </a: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动词</a:t>
            </a:r>
          </a:p>
        </p:txBody>
      </p:sp>
      <p:sp>
        <p:nvSpPr>
          <p:cNvPr id="2" name="文本框 1"/>
          <p:cNvSpPr txBox="1"/>
          <p:nvPr/>
        </p:nvSpPr>
        <p:spPr>
          <a:xfrm>
            <a:off x="487045" y="3094355"/>
            <a:ext cx="10810240" cy="485140"/>
          </a:xfrm>
          <a:prstGeom prst="rect">
            <a:avLst/>
          </a:prstGeom>
          <a:noFill/>
        </p:spPr>
        <p:txBody>
          <a:bodyPr wrap="square" rtlCol="0">
            <a:noAutofit/>
          </a:bodyPr>
          <a:lstStyle/>
          <a:p>
            <a:r>
              <a:rPr lang="zh-CN" altLang="en-US" sz="2400" b="1" dirty="0"/>
              <a:t>本周气温一直都很高。（</a:t>
            </a:r>
            <a:r>
              <a:rPr lang="en-US" altLang="zh-CN" sz="2400" b="1" dirty="0"/>
              <a:t>stay</a:t>
            </a:r>
            <a:r>
              <a:rPr lang="zh-CN" altLang="en-US" sz="2400" b="1" dirty="0"/>
              <a:t>）</a:t>
            </a:r>
          </a:p>
          <a:p>
            <a:endParaRPr lang="zh-CN" altLang="en-US" sz="2400" b="1" dirty="0"/>
          </a:p>
        </p:txBody>
      </p:sp>
      <p:sp>
        <p:nvSpPr>
          <p:cNvPr id="3" name="文本框 2"/>
          <p:cNvSpPr txBox="1"/>
          <p:nvPr/>
        </p:nvSpPr>
        <p:spPr>
          <a:xfrm>
            <a:off x="487680" y="3622675"/>
            <a:ext cx="10962640" cy="850265"/>
          </a:xfrm>
          <a:prstGeom prst="rect">
            <a:avLst/>
          </a:prstGeom>
          <a:noFill/>
        </p:spPr>
        <p:txBody>
          <a:bodyPr wrap="square" rtlCol="0">
            <a:noAutofit/>
          </a:bodyPr>
          <a:lstStyle/>
          <a:p>
            <a:r>
              <a:rPr lang="zh-CN" altLang="en-US" sz="2000" b="1" dirty="0"/>
              <a:t>译句：</a:t>
            </a:r>
            <a:r>
              <a:rPr lang="zh-CN" altLang="en-US" sz="2400" b="1" dirty="0"/>
              <a:t>The temperature has stayed hot this week.</a:t>
            </a:r>
          </a:p>
        </p:txBody>
      </p:sp>
      <p:sp>
        <p:nvSpPr>
          <p:cNvPr id="4" name="文本框 3"/>
          <p:cNvSpPr txBox="1"/>
          <p:nvPr/>
        </p:nvSpPr>
        <p:spPr>
          <a:xfrm>
            <a:off x="557530" y="4195445"/>
            <a:ext cx="10629265" cy="996950"/>
          </a:xfrm>
          <a:prstGeom prst="rect">
            <a:avLst/>
          </a:prstGeom>
          <a:noFill/>
        </p:spPr>
        <p:txBody>
          <a:bodyPr wrap="square" rtlCol="0">
            <a:noAutofit/>
          </a:bodyPr>
          <a:lstStyle/>
          <a:p>
            <a:r>
              <a:rPr lang="zh-CN" altLang="en-US" sz="2400" b="1"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a:t>
            </a:r>
            <a:r>
              <a:rPr lang="zh-CN" altLang="en-US" sz="2400" b="1" dirty="0">
                <a:latin typeface="Arial" panose="020B0604020202020204" pitchFamily="34" charset="0"/>
                <a:cs typeface="Arial" panose="020B0604020202020204" pitchFamily="34" charset="0"/>
              </a:rPr>
              <a:t>半助动词是指在功能上介乎主动词和助动词之间的一种结构。半助动词remain, seem, appear, happen等与动词不定式构成谓语。</a:t>
            </a:r>
          </a:p>
        </p:txBody>
      </p:sp>
      <p:sp>
        <p:nvSpPr>
          <p:cNvPr id="5" name="文本框 4"/>
          <p:cNvSpPr txBox="1"/>
          <p:nvPr/>
        </p:nvSpPr>
        <p:spPr>
          <a:xfrm>
            <a:off x="636905" y="5118735"/>
            <a:ext cx="10265410" cy="513080"/>
          </a:xfrm>
          <a:prstGeom prst="rect">
            <a:avLst/>
          </a:prstGeom>
          <a:noFill/>
        </p:spPr>
        <p:txBody>
          <a:bodyPr wrap="square" rtlCol="0">
            <a:noAutofit/>
          </a:bodyPr>
          <a:lstStyle/>
          <a:p>
            <a:r>
              <a:rPr lang="zh-CN" altLang="en-US" sz="2400" b="1" dirty="0">
                <a:sym typeface="+mn-ea"/>
              </a:rPr>
              <a:t>这些问题对人类的影响有待于研究。（</a:t>
            </a:r>
            <a:r>
              <a:rPr lang="en-US" altLang="zh-CN" sz="2400" b="1" dirty="0">
                <a:sym typeface="+mn-ea"/>
              </a:rPr>
              <a:t>remain</a:t>
            </a:r>
            <a:r>
              <a:rPr lang="zh-CN" altLang="en-US" sz="2400" b="1" dirty="0">
                <a:sym typeface="+mn-ea"/>
              </a:rPr>
              <a:t>）</a:t>
            </a:r>
          </a:p>
        </p:txBody>
      </p:sp>
      <p:sp>
        <p:nvSpPr>
          <p:cNvPr id="6" name="文本框 5"/>
          <p:cNvSpPr txBox="1"/>
          <p:nvPr/>
        </p:nvSpPr>
        <p:spPr>
          <a:xfrm>
            <a:off x="584835" y="5647690"/>
            <a:ext cx="10753725" cy="906780"/>
          </a:xfrm>
          <a:prstGeom prst="rect">
            <a:avLst/>
          </a:prstGeom>
          <a:noFill/>
        </p:spPr>
        <p:txBody>
          <a:bodyPr wrap="square" rtlCol="0">
            <a:noAutofit/>
          </a:bodyPr>
          <a:lstStyle/>
          <a:p>
            <a:r>
              <a:rPr lang="zh-CN" altLang="en-US" sz="2400" b="1" dirty="0">
                <a:sym typeface="+mn-ea"/>
              </a:rPr>
              <a:t>译句：The effects of these problems on human beings remain to be studied.</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1514475"/>
            <a:ext cx="10589260" cy="143002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1.</a:t>
            </a:r>
            <a:r>
              <a:rPr lang="en-US" altLang="zh-CN" b="1" dirty="0">
                <a:latin typeface="Arial" panose="020B0604020202020204"/>
                <a:ea typeface="微软雅黑" panose="020B0503020204020204" pitchFamily="34" charset="-122"/>
              </a:rPr>
              <a:t>一些形容词置于被修饰的名词后以加强语气，大多是以后缀-able或-ible结尾的形容词如: available ,obtainable</a:t>
            </a:r>
            <a:r>
              <a:rPr lang="zh-CN" altLang="en-US" b="1" dirty="0">
                <a:latin typeface="Arial" panose="020B0604020202020204"/>
                <a:ea typeface="微软雅黑" panose="020B0503020204020204" pitchFamily="34" charset="-122"/>
              </a:rPr>
              <a:t>（可获得的）</a:t>
            </a:r>
            <a:r>
              <a:rPr lang="en-US" altLang="zh-CN" b="1" dirty="0">
                <a:latin typeface="Arial" panose="020B0604020202020204"/>
                <a:ea typeface="微软雅黑" panose="020B0503020204020204" pitchFamily="34" charset="-122"/>
              </a:rPr>
              <a:t>, receivable(</a:t>
            </a:r>
            <a:r>
              <a:rPr lang="zh-CN" altLang="en-US" b="1" dirty="0">
                <a:latin typeface="Arial" panose="020B0604020202020204"/>
                <a:ea typeface="微软雅黑" panose="020B0503020204020204" pitchFamily="34" charset="-122"/>
              </a:rPr>
              <a:t>可收款的</a:t>
            </a:r>
            <a:r>
              <a:rPr lang="en-US" altLang="zh-CN" b="1" dirty="0">
                <a:latin typeface="Arial" panose="020B0604020202020204"/>
                <a:ea typeface="微软雅黑" panose="020B0503020204020204" pitchFamily="34" charset="-122"/>
              </a:rPr>
              <a:t>), achievable</a:t>
            </a:r>
            <a:r>
              <a:rPr lang="zh-CN" altLang="en-US" b="1" dirty="0">
                <a:latin typeface="Arial" panose="020B0604020202020204"/>
                <a:ea typeface="微软雅黑" panose="020B0503020204020204" pitchFamily="34" charset="-122"/>
              </a:rPr>
              <a:t>（可达到的）</a:t>
            </a:r>
            <a:r>
              <a:rPr lang="en-US" altLang="zh-CN" b="1" dirty="0">
                <a:latin typeface="Arial" panose="020B0604020202020204"/>
                <a:ea typeface="微软雅黑" panose="020B0503020204020204" pitchFamily="34" charset="-122"/>
              </a:rPr>
              <a:t>, responsible</a:t>
            </a:r>
            <a:r>
              <a:rPr lang="zh-CN" altLang="en-US" b="1" dirty="0">
                <a:latin typeface="Arial" panose="020B0604020202020204"/>
                <a:ea typeface="微软雅黑" panose="020B0503020204020204" pitchFamily="34" charset="-122"/>
              </a:rPr>
              <a:t>（负责的）</a:t>
            </a:r>
            <a:r>
              <a:rPr lang="en-US" altLang="zh-CN" b="1" dirty="0">
                <a:latin typeface="Arial" panose="020B0604020202020204"/>
                <a:ea typeface="微软雅黑" panose="020B0503020204020204" pitchFamily="34" charset="-122"/>
              </a:rPr>
              <a:t>, </a:t>
            </a:r>
            <a:r>
              <a:rPr lang="en-US" altLang="zh-CN" b="1" dirty="0" err="1">
                <a:latin typeface="Arial" panose="020B0604020202020204"/>
                <a:ea typeface="微软雅黑" panose="020B0503020204020204" pitchFamily="34" charset="-122"/>
              </a:rPr>
              <a:t>possible等。另外还有corresponding</a:t>
            </a:r>
            <a:r>
              <a:rPr lang="zh-CN" altLang="en-US" b="1" dirty="0">
                <a:latin typeface="Arial" panose="020B0604020202020204"/>
                <a:ea typeface="微软雅黑" panose="020B0503020204020204" pitchFamily="34" charset="-122"/>
              </a:rPr>
              <a:t>（符合的）</a:t>
            </a:r>
            <a:r>
              <a:rPr lang="en-US" altLang="zh-CN" b="1" dirty="0">
                <a:latin typeface="Arial" panose="020B0604020202020204"/>
                <a:ea typeface="微软雅黑" panose="020B0503020204020204" pitchFamily="34" charset="-122"/>
              </a:rPr>
              <a:t>, similar, </a:t>
            </a:r>
            <a:r>
              <a:rPr lang="en-US" altLang="zh-CN" b="1" dirty="0" err="1">
                <a:latin typeface="Arial" panose="020B0604020202020204"/>
                <a:ea typeface="微软雅黑" panose="020B0503020204020204" pitchFamily="34" charset="-122"/>
              </a:rPr>
              <a:t>total等</a:t>
            </a:r>
            <a:r>
              <a:rPr lang="en-US" altLang="zh-CN" b="1" dirty="0">
                <a:latin typeface="Arial" panose="020B0604020202020204"/>
                <a:ea typeface="微软雅黑" panose="020B0503020204020204" pitchFamily="34" charset="-122"/>
              </a:rPr>
              <a:t>。</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形容词</a:t>
            </a:r>
          </a:p>
        </p:txBody>
      </p:sp>
      <p:sp>
        <p:nvSpPr>
          <p:cNvPr id="2" name="文本框 1"/>
          <p:cNvSpPr txBox="1"/>
          <p:nvPr/>
        </p:nvSpPr>
        <p:spPr>
          <a:xfrm>
            <a:off x="487045" y="2944495"/>
            <a:ext cx="10810240" cy="571500"/>
          </a:xfrm>
          <a:prstGeom prst="rect">
            <a:avLst/>
          </a:prstGeom>
          <a:noFill/>
        </p:spPr>
        <p:txBody>
          <a:bodyPr wrap="square" rtlCol="0">
            <a:noAutofit/>
          </a:bodyPr>
          <a:lstStyle/>
          <a:p>
            <a:r>
              <a:rPr lang="zh-CN" altLang="en-US" sz="2400" b="1" dirty="0"/>
              <a:t>所能获得的检验结果与我们期望的一致。（获得的</a:t>
            </a:r>
            <a:r>
              <a:rPr lang="en-US" altLang="zh-CN" sz="2400" b="1" dirty="0"/>
              <a:t> </a:t>
            </a:r>
            <a:r>
              <a:rPr lang="en-US" altLang="zh-CN" sz="2400" dirty="0">
                <a:latin typeface="Arial" panose="020B0604020202020204"/>
                <a:ea typeface="微软雅黑" panose="020B0503020204020204" pitchFamily="34" charset="-122"/>
                <a:sym typeface="+mn-ea"/>
              </a:rPr>
              <a:t>obtainable</a:t>
            </a:r>
            <a:r>
              <a:rPr lang="zh-CN" altLang="en-US" sz="2400" b="1" dirty="0"/>
              <a:t>）</a:t>
            </a:r>
          </a:p>
          <a:p>
            <a:endParaRPr lang="zh-CN" altLang="en-US" sz="2400" b="1" dirty="0"/>
          </a:p>
        </p:txBody>
      </p:sp>
      <p:sp>
        <p:nvSpPr>
          <p:cNvPr id="3" name="文本框 2"/>
          <p:cNvSpPr txBox="1"/>
          <p:nvPr/>
        </p:nvSpPr>
        <p:spPr>
          <a:xfrm>
            <a:off x="487680" y="3490595"/>
            <a:ext cx="10962640" cy="805815"/>
          </a:xfrm>
          <a:prstGeom prst="rect">
            <a:avLst/>
          </a:prstGeom>
          <a:noFill/>
        </p:spPr>
        <p:txBody>
          <a:bodyPr wrap="square" rtlCol="0">
            <a:noAutofit/>
          </a:bodyPr>
          <a:lstStyle/>
          <a:p>
            <a:r>
              <a:rPr lang="zh-CN" altLang="en-US" sz="2000" b="1" dirty="0"/>
              <a:t>译句：</a:t>
            </a:r>
            <a:r>
              <a:rPr lang="zh-CN" altLang="en-US" sz="2400" b="1" dirty="0"/>
              <a:t>The testing result obtainable is in agreement with what we have expected.</a:t>
            </a:r>
          </a:p>
        </p:txBody>
      </p:sp>
      <p:sp>
        <p:nvSpPr>
          <p:cNvPr id="4" name="文本框 3"/>
          <p:cNvSpPr txBox="1"/>
          <p:nvPr/>
        </p:nvSpPr>
        <p:spPr>
          <a:xfrm>
            <a:off x="557530" y="4296410"/>
            <a:ext cx="10629265" cy="895985"/>
          </a:xfrm>
          <a:prstGeom prst="rect">
            <a:avLst/>
          </a:prstGeom>
          <a:noFill/>
        </p:spPr>
        <p:txBody>
          <a:bodyPr wrap="square" rtlCol="0">
            <a:noAutofit/>
          </a:bodyPr>
          <a:lstStyle/>
          <a:p>
            <a:r>
              <a:rPr lang="zh-CN" altLang="en-US" sz="2400" b="1"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a:t>
            </a:r>
            <a:r>
              <a:rPr sz="2400" b="1" dirty="0" err="1">
                <a:latin typeface="Arial" panose="020B0604020202020204" pitchFamily="34" charset="0"/>
                <a:cs typeface="Arial" panose="020B0604020202020204" pitchFamily="34" charset="0"/>
              </a:rPr>
              <a:t>当形容词修饰由some</a:t>
            </a:r>
            <a:r>
              <a:rPr sz="2400" b="1" dirty="0">
                <a:latin typeface="Arial" panose="020B0604020202020204" pitchFamily="34" charset="0"/>
                <a:cs typeface="Arial" panose="020B0604020202020204" pitchFamily="34" charset="0"/>
              </a:rPr>
              <a:t>, every, any, </a:t>
            </a:r>
            <a:r>
              <a:rPr sz="2400" b="1" dirty="0" err="1">
                <a:latin typeface="Arial" panose="020B0604020202020204" pitchFamily="34" charset="0"/>
                <a:cs typeface="Arial" panose="020B0604020202020204" pitchFamily="34" charset="0"/>
              </a:rPr>
              <a:t>no与</a:t>
            </a:r>
            <a:r>
              <a:rPr sz="2400" b="1" dirty="0">
                <a:latin typeface="Arial" panose="020B0604020202020204" pitchFamily="34" charset="0"/>
                <a:cs typeface="Arial" panose="020B0604020202020204" pitchFamily="34" charset="0"/>
              </a:rPr>
              <a:t>-thing,-one,-</a:t>
            </a:r>
            <a:r>
              <a:rPr sz="2400" b="1" dirty="0" err="1">
                <a:latin typeface="Arial" panose="020B0604020202020204" pitchFamily="34" charset="0"/>
                <a:cs typeface="Arial" panose="020B0604020202020204" pitchFamily="34" charset="0"/>
              </a:rPr>
              <a:t>body组成的复合代词时必须后置</a:t>
            </a:r>
            <a:r>
              <a:rPr sz="2400" b="1" dirty="0">
                <a:latin typeface="Arial" panose="020B0604020202020204" pitchFamily="34" charset="0"/>
                <a:cs typeface="Arial" panose="020B0604020202020204" pitchFamily="34" charset="0"/>
              </a:rPr>
              <a:t>。</a:t>
            </a:r>
          </a:p>
          <a:p>
            <a:endParaRPr sz="2400" b="1" dirty="0">
              <a:latin typeface="Arial" panose="020B0604020202020204" pitchFamily="34" charset="0"/>
              <a:cs typeface="Arial" panose="020B0604020202020204" pitchFamily="34" charset="0"/>
            </a:endParaRPr>
          </a:p>
        </p:txBody>
      </p:sp>
      <p:sp>
        <p:nvSpPr>
          <p:cNvPr id="5" name="文本框 4"/>
          <p:cNvSpPr txBox="1"/>
          <p:nvPr/>
        </p:nvSpPr>
        <p:spPr>
          <a:xfrm>
            <a:off x="636905" y="5118735"/>
            <a:ext cx="10265410" cy="513080"/>
          </a:xfrm>
          <a:prstGeom prst="rect">
            <a:avLst/>
          </a:prstGeom>
          <a:noFill/>
        </p:spPr>
        <p:txBody>
          <a:bodyPr wrap="square" rtlCol="0">
            <a:noAutofit/>
          </a:bodyPr>
          <a:lstStyle/>
          <a:p>
            <a:r>
              <a:rPr lang="zh-CN" altLang="en-US" sz="2400" b="1" dirty="0">
                <a:sym typeface="+mn-ea"/>
              </a:rPr>
              <a:t>细胞质的外形方面没有什么特殊的地方。</a:t>
            </a:r>
          </a:p>
          <a:p>
            <a:r>
              <a:rPr lang="zh-CN" altLang="en-US" sz="2400" b="1" dirty="0">
                <a:sym typeface="+mn-ea"/>
              </a:rPr>
              <a:t>（特殊的</a:t>
            </a:r>
            <a:r>
              <a:rPr lang="en-US" altLang="zh-CN" sz="2400" b="1" dirty="0">
                <a:sym typeface="+mn-ea"/>
              </a:rPr>
              <a:t> </a:t>
            </a:r>
            <a:r>
              <a:rPr lang="zh-CN" altLang="en-US" sz="2400" b="1" dirty="0">
                <a:sym typeface="+mn-ea"/>
              </a:rPr>
              <a:t>extraordinary</a:t>
            </a:r>
            <a:r>
              <a:rPr lang="en-US" altLang="zh-CN" sz="2400" b="1" dirty="0">
                <a:sym typeface="+mn-ea"/>
              </a:rPr>
              <a:t>  </a:t>
            </a:r>
            <a:r>
              <a:rPr lang="zh-CN" altLang="en-US" sz="2400" b="1" dirty="0">
                <a:sym typeface="+mn-ea"/>
              </a:rPr>
              <a:t>细胞质protoplasm）</a:t>
            </a:r>
          </a:p>
        </p:txBody>
      </p:sp>
      <p:sp>
        <p:nvSpPr>
          <p:cNvPr id="6" name="文本框 5"/>
          <p:cNvSpPr txBox="1"/>
          <p:nvPr/>
        </p:nvSpPr>
        <p:spPr>
          <a:xfrm>
            <a:off x="584835" y="6013450"/>
            <a:ext cx="10753725" cy="648335"/>
          </a:xfrm>
          <a:prstGeom prst="rect">
            <a:avLst/>
          </a:prstGeom>
          <a:noFill/>
        </p:spPr>
        <p:txBody>
          <a:bodyPr wrap="square" rtlCol="0">
            <a:noAutofit/>
          </a:bodyPr>
          <a:lstStyle/>
          <a:p>
            <a:r>
              <a:rPr lang="zh-CN" altLang="en-US" sz="2400" b="1" dirty="0">
                <a:sym typeface="+mn-ea"/>
              </a:rPr>
              <a:t>译句：There is nothing extraordinary in the appearance of protoplasm.</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err="1">
                <a:latin typeface="Arial" panose="020B0604020202020204"/>
                <a:ea typeface="微软雅黑" panose="020B0503020204020204" pitchFamily="34" charset="-122"/>
              </a:rPr>
              <a:t>在并列句中,在接续的分句里出现的相同句法成分，如主语、谓语</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包括“是”动词、行为动词和被动语态助动词</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宾语、表语乃至状语等，有时甚至还包括连词，为避免重复皆可予以省略</a:t>
            </a:r>
            <a:r>
              <a:rPr lang="en-US" altLang="zh-CN" sz="2000" b="1" dirty="0">
                <a:latin typeface="Arial" panose="020B0604020202020204"/>
                <a:ea typeface="微软雅黑" panose="020B0503020204020204" pitchFamily="34" charset="-122"/>
              </a:rPr>
              <a:t>。</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并列句中的省略</a:t>
            </a:r>
          </a:p>
        </p:txBody>
      </p:sp>
      <p:sp>
        <p:nvSpPr>
          <p:cNvPr id="3" name="文本框 2"/>
          <p:cNvSpPr txBox="1"/>
          <p:nvPr/>
        </p:nvSpPr>
        <p:spPr>
          <a:xfrm>
            <a:off x="532130" y="3429000"/>
            <a:ext cx="10962640" cy="805815"/>
          </a:xfrm>
          <a:prstGeom prst="rect">
            <a:avLst/>
          </a:prstGeom>
          <a:noFill/>
        </p:spPr>
        <p:txBody>
          <a:bodyPr wrap="square" rtlCol="0">
            <a:noAutofit/>
          </a:bodyPr>
          <a:lstStyle/>
          <a:p>
            <a:r>
              <a:rPr lang="zh-CN" altLang="en-US" sz="2000" b="1" dirty="0"/>
              <a:t>翻译：所有信号分成许多词组，而若干组信号又组合成一个复合信号。(第二个分句中被动语态助动词省去)</a:t>
            </a:r>
          </a:p>
        </p:txBody>
      </p:sp>
      <p:sp>
        <p:nvSpPr>
          <p:cNvPr id="4" name="文本框 3"/>
          <p:cNvSpPr txBox="1"/>
          <p:nvPr/>
        </p:nvSpPr>
        <p:spPr>
          <a:xfrm>
            <a:off x="532130" y="4234815"/>
            <a:ext cx="10629265" cy="895985"/>
          </a:xfrm>
          <a:prstGeom prst="rect">
            <a:avLst/>
          </a:prstGeom>
          <a:noFill/>
        </p:spPr>
        <p:txBody>
          <a:bodyPr wrap="square" rtlCol="0">
            <a:noAutofit/>
          </a:bodyPr>
          <a:lstStyle/>
          <a:p>
            <a:r>
              <a:rPr sz="2400" b="1" dirty="0">
                <a:latin typeface="等线" panose="02010600030101010101" charset="-122"/>
                <a:ea typeface="等线" panose="02010600030101010101" charset="-122"/>
                <a:cs typeface="等线" panose="02010600030101010101" charset="-122"/>
              </a:rPr>
              <a:t>The speed against the wind is 20 miles per hour and ( the speed ) with the wind ( is ) 80miles per hour.</a:t>
            </a:r>
          </a:p>
        </p:txBody>
      </p:sp>
      <p:sp>
        <p:nvSpPr>
          <p:cNvPr id="5" name="文本框 4"/>
          <p:cNvSpPr txBox="1"/>
          <p:nvPr/>
        </p:nvSpPr>
        <p:spPr>
          <a:xfrm>
            <a:off x="584835" y="2631440"/>
            <a:ext cx="10265410" cy="522605"/>
          </a:xfrm>
          <a:prstGeom prst="rect">
            <a:avLst/>
          </a:prstGeom>
          <a:noFill/>
        </p:spPr>
        <p:txBody>
          <a:bodyPr wrap="square" rtlCol="0">
            <a:noAutofit/>
          </a:bodyPr>
          <a:lstStyle/>
          <a:p>
            <a:r>
              <a:rPr lang="zh-CN" altLang="en-US" sz="2400" b="1" dirty="0">
                <a:sym typeface="+mn-ea"/>
              </a:rPr>
              <a:t>The signals are grouped into packages and a number of packages (are) combined into a composite signal.</a:t>
            </a:r>
          </a:p>
        </p:txBody>
      </p:sp>
      <p:sp>
        <p:nvSpPr>
          <p:cNvPr id="6" name="文本框 5"/>
          <p:cNvSpPr txBox="1"/>
          <p:nvPr/>
        </p:nvSpPr>
        <p:spPr>
          <a:xfrm>
            <a:off x="487680" y="5073015"/>
            <a:ext cx="10753725" cy="648335"/>
          </a:xfrm>
          <a:prstGeom prst="rect">
            <a:avLst/>
          </a:prstGeom>
          <a:noFill/>
        </p:spPr>
        <p:txBody>
          <a:bodyPr wrap="square" rtlCol="0">
            <a:noAutofit/>
          </a:bodyPr>
          <a:lstStyle/>
          <a:p>
            <a:r>
              <a:rPr lang="zh-CN" altLang="en-US" sz="2000" b="1" dirty="0">
                <a:sym typeface="+mn-ea"/>
              </a:rPr>
              <a:t>翻译：顶风时速度为每小时2</a:t>
            </a:r>
            <a:r>
              <a:rPr lang="en-US" altLang="zh-CN" sz="2000" b="1" dirty="0">
                <a:sym typeface="+mn-ea"/>
              </a:rPr>
              <a:t>0</a:t>
            </a:r>
            <a:r>
              <a:rPr lang="zh-CN" altLang="en-US" sz="2000" b="1" dirty="0">
                <a:sym typeface="+mn-ea"/>
              </a:rPr>
              <a:t>英里，顺风时速为每小时8</a:t>
            </a:r>
            <a:r>
              <a:rPr lang="en-US" altLang="zh-CN" sz="2000" b="1" dirty="0">
                <a:sym typeface="+mn-ea"/>
              </a:rPr>
              <a:t>0</a:t>
            </a:r>
            <a:r>
              <a:rPr lang="zh-CN" altLang="en-US" sz="2000" b="1" dirty="0">
                <a:sym typeface="+mn-ea"/>
              </a:rPr>
              <a:t>英里。(第二个分句中与第一个分句相同的主语、谓语动词以及状语省去，翻译时常需补译出来)</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a:latin typeface="Arial" panose="020B0604020202020204"/>
                <a:ea typeface="微软雅黑" panose="020B0503020204020204" pitchFamily="34" charset="-122"/>
              </a:rPr>
              <a:t>状语从句中的省略现象是最为常见的。当状语从句的主语和主句的主语所指相同时，从句的主语和相应的被动语态助动词往往予以省略，有时甚至将从属连词以及相同的谓语动词也一并省去。</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latin typeface="金山云技术体" charset="-122"/>
                <a:ea typeface="金山云技术体" charset="-122"/>
                <a:sym typeface="Arial" panose="020B0604020202020204"/>
              </a:rPr>
              <a:t>状语从句中的省略</a:t>
            </a:r>
          </a:p>
        </p:txBody>
      </p:sp>
      <p:sp>
        <p:nvSpPr>
          <p:cNvPr id="3" name="文本框 2"/>
          <p:cNvSpPr txBox="1"/>
          <p:nvPr/>
        </p:nvSpPr>
        <p:spPr>
          <a:xfrm>
            <a:off x="584835" y="3848100"/>
            <a:ext cx="10962640" cy="805815"/>
          </a:xfrm>
          <a:prstGeom prst="rect">
            <a:avLst/>
          </a:prstGeom>
          <a:noFill/>
        </p:spPr>
        <p:txBody>
          <a:bodyPr wrap="square" rtlCol="0">
            <a:noAutofit/>
          </a:bodyPr>
          <a:lstStyle/>
          <a:p>
            <a:r>
              <a:rPr lang="zh-CN" altLang="en-US" sz="2000" b="1" dirty="0">
                <a:ea typeface="+mn-lt"/>
                <a:cs typeface="+mn-lt"/>
              </a:rPr>
              <a:t>翻译：在本书T将只表示温度，除非另有说明。(条件状语从句中与主句主语所指相同的代词主语及其被动语态助动词省去)</a:t>
            </a:r>
          </a:p>
        </p:txBody>
      </p:sp>
      <p:sp>
        <p:nvSpPr>
          <p:cNvPr id="4" name="文本框 3"/>
          <p:cNvSpPr txBox="1"/>
          <p:nvPr/>
        </p:nvSpPr>
        <p:spPr>
          <a:xfrm>
            <a:off x="612140" y="4664075"/>
            <a:ext cx="10629265" cy="895985"/>
          </a:xfrm>
          <a:prstGeom prst="rect">
            <a:avLst/>
          </a:prstGeom>
          <a:noFill/>
        </p:spPr>
        <p:txBody>
          <a:bodyPr wrap="square" rtlCol="0">
            <a:noAutofit/>
          </a:bodyPr>
          <a:lstStyle/>
          <a:p>
            <a:r>
              <a:rPr sz="2400" b="1" dirty="0">
                <a:ea typeface="+mn-lt"/>
                <a:cs typeface="Arial" panose="020B0604020202020204" pitchFamily="34" charset="0"/>
              </a:rPr>
              <a:t>Most elements as(they are) found in nature are mixtures of isotopes.</a:t>
            </a:r>
          </a:p>
        </p:txBody>
      </p:sp>
      <p:sp>
        <p:nvSpPr>
          <p:cNvPr id="5" name="文本框 4"/>
          <p:cNvSpPr txBox="1"/>
          <p:nvPr/>
        </p:nvSpPr>
        <p:spPr>
          <a:xfrm>
            <a:off x="612140" y="2999740"/>
            <a:ext cx="10265410" cy="522605"/>
          </a:xfrm>
          <a:prstGeom prst="rect">
            <a:avLst/>
          </a:prstGeom>
          <a:noFill/>
        </p:spPr>
        <p:txBody>
          <a:bodyPr wrap="square" rtlCol="0">
            <a:noAutofit/>
          </a:bodyPr>
          <a:lstStyle/>
          <a:p>
            <a:r>
              <a:rPr lang="zh-CN" altLang="en-US" sz="2400" b="1" dirty="0">
                <a:sym typeface="+mn-ea"/>
              </a:rPr>
              <a:t>T will represent temperature alone in this book unless (it is)otherwise stated.</a:t>
            </a:r>
          </a:p>
        </p:txBody>
      </p:sp>
      <p:sp>
        <p:nvSpPr>
          <p:cNvPr id="6" name="文本框 5"/>
          <p:cNvSpPr txBox="1"/>
          <p:nvPr/>
        </p:nvSpPr>
        <p:spPr>
          <a:xfrm>
            <a:off x="557530" y="5284470"/>
            <a:ext cx="10753725" cy="648335"/>
          </a:xfrm>
          <a:prstGeom prst="rect">
            <a:avLst/>
          </a:prstGeom>
          <a:noFill/>
        </p:spPr>
        <p:txBody>
          <a:bodyPr wrap="square" rtlCol="0">
            <a:noAutofit/>
          </a:bodyPr>
          <a:lstStyle/>
          <a:p>
            <a:r>
              <a:rPr lang="zh-CN" altLang="en-US" sz="2000" b="1" dirty="0">
                <a:ea typeface="+mn-lt"/>
                <a:cs typeface="+mn-lt"/>
                <a:sym typeface="+mn-ea"/>
              </a:rPr>
              <a:t>翻译：自然界中发现的元素大部分是同位素的混合物。(起定语作用的方式状语从句中与主句所指相同的主语及被动语态助动词省去;翻译时仍转换还原为定语</a:t>
            </a:r>
          </a:p>
          <a:p>
            <a:r>
              <a:rPr lang="zh-CN" altLang="en-US" sz="2000" b="1" dirty="0">
                <a:ea typeface="+mn-lt"/>
                <a:cs typeface="+mn-lt"/>
                <a:sym typeface="+mn-ea"/>
              </a:rPr>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a:latin typeface="Arial" panose="020B0604020202020204" pitchFamily="34" charset="0"/>
                <a:ea typeface="等线" panose="02010600030101010101" charset="-122"/>
              </a:rPr>
              <a:t>众所周知，科学技术对于准确性的要求是特别严格的，大到理论的阐述，小到数据的举证，都不能有丝毫的谬误和误差。这在客观上就要求科技翻译也必须做到准确无误。</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准确翻译</a:t>
            </a:r>
          </a:p>
        </p:txBody>
      </p:sp>
      <p:sp>
        <p:nvSpPr>
          <p:cNvPr id="3" name="文本框 2"/>
          <p:cNvSpPr txBox="1"/>
          <p:nvPr/>
        </p:nvSpPr>
        <p:spPr>
          <a:xfrm>
            <a:off x="539115" y="3445510"/>
            <a:ext cx="10962640" cy="805815"/>
          </a:xfrm>
          <a:prstGeom prst="rect">
            <a:avLst/>
          </a:prstGeom>
          <a:noFill/>
        </p:spPr>
        <p:txBody>
          <a:bodyPr wrap="square" rtlCol="0">
            <a:noAutofit/>
          </a:bodyPr>
          <a:lstStyle/>
          <a:p>
            <a:r>
              <a:rPr lang="zh-CN" altLang="en-US" sz="2000" b="1" dirty="0">
                <a:ea typeface="+mn-lt"/>
                <a:cs typeface="+mn-lt"/>
              </a:rPr>
              <a:t>译文A∶始终存在着交叉横向稳定和纵向交变磁场。</a:t>
            </a:r>
          </a:p>
        </p:txBody>
      </p:sp>
      <p:sp>
        <p:nvSpPr>
          <p:cNvPr id="4" name="文本框 3"/>
          <p:cNvSpPr txBox="1"/>
          <p:nvPr/>
        </p:nvSpPr>
        <p:spPr>
          <a:xfrm>
            <a:off x="557530" y="3981450"/>
            <a:ext cx="10629265" cy="895985"/>
          </a:xfrm>
          <a:prstGeom prst="rect">
            <a:avLst/>
          </a:prstGeom>
          <a:noFill/>
        </p:spPr>
        <p:txBody>
          <a:bodyPr wrap="square" rtlCol="0">
            <a:noAutofit/>
          </a:bodyPr>
          <a:lstStyle/>
          <a:p>
            <a:r>
              <a:rPr sz="2000" b="1" dirty="0" err="1">
                <a:ea typeface="+mn-lt"/>
                <a:cs typeface="Arial" panose="020B0604020202020204" pitchFamily="34" charset="0"/>
              </a:rPr>
              <a:t>译文B∶始终存在着交叉的横向稳定磁场和纵向交变磁场</a:t>
            </a:r>
            <a:r>
              <a:rPr sz="2000" b="1" dirty="0">
                <a:ea typeface="+mn-lt"/>
                <a:cs typeface="Arial" panose="020B0604020202020204" pitchFamily="34" charset="0"/>
              </a:rPr>
              <a:t>。</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dirty="0">
                <a:sym typeface="+mn-ea"/>
              </a:rPr>
              <a:t>There are always crossed transverse steady and longitudinal alternating fields.</a:t>
            </a:r>
          </a:p>
        </p:txBody>
      </p:sp>
      <p:sp>
        <p:nvSpPr>
          <p:cNvPr id="6" name="文本框 5"/>
          <p:cNvSpPr txBox="1"/>
          <p:nvPr/>
        </p:nvSpPr>
        <p:spPr>
          <a:xfrm>
            <a:off x="584835" y="4404360"/>
            <a:ext cx="10753725" cy="648335"/>
          </a:xfrm>
          <a:prstGeom prst="rect">
            <a:avLst/>
          </a:prstGeom>
          <a:noFill/>
        </p:spPr>
        <p:txBody>
          <a:bodyPr wrap="square" rtlCol="0">
            <a:noAutofit/>
          </a:bodyPr>
          <a:lstStyle/>
          <a:p>
            <a:r>
              <a:rPr lang="zh-CN" altLang="en-US" sz="2000" b="1" dirty="0">
                <a:ea typeface="+mn-lt"/>
                <a:cs typeface="+mn-lt"/>
                <a:sym typeface="+mn-ea"/>
              </a:rPr>
              <a:t>分析∶译文A的句意不够明确，易于让人把“交叉”一词同另外两个修饰语“横向”和“稳定”视为并列关系，而且还与另一组修饰语“纵向交变”并列，共同修饰“磁场”一词;此外，只译一个“磁场”容易让人误以为是具两种特征，既“交叉横向稳定”，又“纵向交变"的一个磁场。译文B的语义明确多了，汉语并不总忌讳必要的重复，增补一个“磁场”与原文复数名词“fields"对等;添加一个“的”字清楚地表明“交叉”修饰两个磁场，即两个磁场是相互交叉的。</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err="1">
                <a:latin typeface="Arial" panose="020B0604020202020204" pitchFamily="34" charset="0"/>
                <a:ea typeface="等线" panose="02010600030101010101" charset="-122"/>
              </a:rPr>
              <a:t>所谓直译</a:t>
            </a:r>
            <a:r>
              <a:rPr lang="en-US" altLang="zh-CN" sz="2000" b="1" dirty="0">
                <a:latin typeface="Arial" panose="020B0604020202020204" pitchFamily="34" charset="0"/>
                <a:ea typeface="等线" panose="02010600030101010101" charset="-122"/>
              </a:rPr>
              <a:t>(Literal Translation),是指在符合目的语语言规范的前提下，在译文中既保持原文的内容，又尽可能保持原文的形式的翻译处理式。需要注意的是，直译绝不是死译或硬译。</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en-US" altLang="zh-CN" sz="2400" b="1" dirty="0">
                <a:ea typeface="+mn-lt"/>
                <a:sym typeface="Arial" panose="020B0604020202020204"/>
              </a:rPr>
              <a:t>“</a:t>
            </a:r>
            <a:r>
              <a:rPr lang="zh-CN" altLang="en-US" sz="2400" b="1" dirty="0">
                <a:ea typeface="+mn-lt"/>
                <a:sym typeface="Arial" panose="020B0604020202020204"/>
              </a:rPr>
              <a:t>直译</a:t>
            </a:r>
            <a:r>
              <a:rPr lang="en-US" altLang="zh-CN" sz="2400" b="1" dirty="0">
                <a:ea typeface="+mn-lt"/>
                <a:sym typeface="Arial" panose="020B0604020202020204"/>
              </a:rPr>
              <a:t>”</a:t>
            </a:r>
            <a:r>
              <a:rPr lang="zh-CN" altLang="en-US" sz="2400" b="1" dirty="0">
                <a:ea typeface="+mn-lt"/>
                <a:sym typeface="Arial" panose="020B0604020202020204"/>
              </a:rPr>
              <a:t>与</a:t>
            </a:r>
            <a:r>
              <a:rPr lang="en-US" altLang="zh-CN" sz="2400" b="1" dirty="0">
                <a:ea typeface="+mn-lt"/>
                <a:sym typeface="Arial" panose="020B0604020202020204"/>
              </a:rPr>
              <a:t>“</a:t>
            </a:r>
            <a:r>
              <a:rPr lang="zh-CN" altLang="en-US" sz="2400" b="1" dirty="0">
                <a:ea typeface="+mn-lt"/>
                <a:sym typeface="Arial" panose="020B0604020202020204"/>
              </a:rPr>
              <a:t>意译</a:t>
            </a:r>
            <a:r>
              <a:rPr lang="en-US" altLang="zh-CN" sz="2400" b="1" dirty="0">
                <a:ea typeface="+mn-lt"/>
                <a:sym typeface="Arial" panose="020B0604020202020204"/>
              </a:rPr>
              <a:t>”</a:t>
            </a:r>
            <a:r>
              <a:rPr lang="zh-CN" altLang="en-US" sz="2400" b="1" dirty="0">
                <a:ea typeface="+mn-lt"/>
                <a:sym typeface="Arial" panose="020B0604020202020204"/>
              </a:rPr>
              <a:t>的关系</a:t>
            </a:r>
          </a:p>
        </p:txBody>
      </p:sp>
      <p:sp>
        <p:nvSpPr>
          <p:cNvPr id="3" name="文本框 2"/>
          <p:cNvSpPr txBox="1"/>
          <p:nvPr/>
        </p:nvSpPr>
        <p:spPr>
          <a:xfrm>
            <a:off x="516890" y="3399790"/>
            <a:ext cx="10962640" cy="805815"/>
          </a:xfrm>
          <a:prstGeom prst="rect">
            <a:avLst/>
          </a:prstGeom>
          <a:noFill/>
        </p:spPr>
        <p:txBody>
          <a:bodyPr wrap="square" rtlCol="0">
            <a:noAutofit/>
          </a:bodyPr>
          <a:lstStyle/>
          <a:p>
            <a:r>
              <a:rPr lang="zh-CN" altLang="en-US" sz="2000" b="1" dirty="0">
                <a:ea typeface="+mn-lt"/>
                <a:cs typeface="+mn-lt"/>
              </a:rPr>
              <a:t>但是我恨坂本，并预感到他肯定会领着咱们俩去见祖宗。(此句基本按照原句表层结构直译，其中to our ancestors如果意译成“去送死”虽也可正确表达原文内容，译文也极其通顺，却会损失原文的形式和风格，因而会逊色不少。)</a:t>
            </a:r>
          </a:p>
        </p:txBody>
      </p:sp>
      <p:sp>
        <p:nvSpPr>
          <p:cNvPr id="4" name="文本框 3"/>
          <p:cNvSpPr txBox="1"/>
          <p:nvPr/>
        </p:nvSpPr>
        <p:spPr>
          <a:xfrm>
            <a:off x="522605" y="4404360"/>
            <a:ext cx="10629265" cy="895985"/>
          </a:xfrm>
          <a:prstGeom prst="rect">
            <a:avLst/>
          </a:prstGeom>
          <a:noFill/>
        </p:spPr>
        <p:txBody>
          <a:bodyPr wrap="square" rtlCol="0">
            <a:noAutofit/>
          </a:bodyPr>
          <a:lstStyle/>
          <a:p>
            <a:r>
              <a:rPr sz="2400" b="1" dirty="0">
                <a:ea typeface="+mn-lt"/>
                <a:cs typeface="Arial" panose="020B0604020202020204" pitchFamily="34" charset="0"/>
              </a:rPr>
              <a:t>Nothing could be done.</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dirty="0">
                <a:sym typeface="+mn-ea"/>
              </a:rPr>
              <a:t>But l hated Sakamoto, and l had a feeling he'd surely lead us both to our ancestors.</a:t>
            </a:r>
          </a:p>
        </p:txBody>
      </p:sp>
      <p:sp>
        <p:nvSpPr>
          <p:cNvPr id="6" name="文本框 5"/>
          <p:cNvSpPr txBox="1"/>
          <p:nvPr/>
        </p:nvSpPr>
        <p:spPr>
          <a:xfrm>
            <a:off x="516890" y="4853940"/>
            <a:ext cx="10753725" cy="648335"/>
          </a:xfrm>
          <a:prstGeom prst="rect">
            <a:avLst/>
          </a:prstGeom>
          <a:noFill/>
        </p:spPr>
        <p:txBody>
          <a:bodyPr wrap="square" rtlCol="0">
            <a:noAutofit/>
          </a:bodyPr>
          <a:lstStyle/>
          <a:p>
            <a:r>
              <a:rPr lang="zh-CN" altLang="en-US" sz="2000" b="1" dirty="0">
                <a:ea typeface="+mn-lt"/>
                <a:cs typeface="+mn-lt"/>
                <a:sym typeface="+mn-ea"/>
              </a:rPr>
              <a:t>人们/我们无能为力。(此句若译成“无事可以被做”，那就是死译)</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err="1">
                <a:latin typeface="Arial" panose="020B0604020202020204" pitchFamily="34" charset="0"/>
                <a:ea typeface="等线" panose="02010600030101010101" charset="-122"/>
              </a:rPr>
              <a:t>所谓意译</a:t>
            </a:r>
            <a:r>
              <a:rPr lang="en-US" altLang="zh-CN" sz="2000" b="1" dirty="0">
                <a:latin typeface="Arial" panose="020B0604020202020204" pitchFamily="34" charset="0"/>
                <a:ea typeface="等线" panose="02010600030101010101" charset="-122"/>
              </a:rPr>
              <a:t>(Liberal Translation)，</a:t>
            </a:r>
            <a:r>
              <a:rPr lang="en-US" altLang="zh-CN" sz="2000" b="1" dirty="0" err="1">
                <a:latin typeface="Arial" panose="020B0604020202020204" pitchFamily="34" charset="0"/>
                <a:ea typeface="等线" panose="02010600030101010101" charset="-122"/>
              </a:rPr>
              <a:t>则是指侧重于忠实地传达原文语义特别是隐含的信息而不拘泥于原文形式的翻译处理方式</a:t>
            </a:r>
            <a:r>
              <a:rPr lang="en-US" altLang="zh-CN" sz="2000" b="1" dirty="0">
                <a:latin typeface="Arial" panose="020B0604020202020204" pitchFamily="34" charset="0"/>
                <a:ea typeface="等线" panose="02010600030101010101" charset="-122"/>
              </a:rPr>
              <a:t>。</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en-US" altLang="zh-CN" sz="2400" b="1" dirty="0">
                <a:ea typeface="+mn-lt"/>
                <a:sym typeface="Arial" panose="020B0604020202020204"/>
              </a:rPr>
              <a:t>“</a:t>
            </a:r>
            <a:r>
              <a:rPr lang="zh-CN" altLang="en-US" sz="2400" b="1" dirty="0">
                <a:ea typeface="+mn-lt"/>
                <a:sym typeface="Arial" panose="020B0604020202020204"/>
              </a:rPr>
              <a:t>直译</a:t>
            </a:r>
            <a:r>
              <a:rPr lang="en-US" altLang="zh-CN" sz="2400" b="1" dirty="0">
                <a:ea typeface="+mn-lt"/>
                <a:sym typeface="Arial" panose="020B0604020202020204"/>
              </a:rPr>
              <a:t>”</a:t>
            </a:r>
            <a:r>
              <a:rPr lang="zh-CN" altLang="en-US" sz="2400" b="1" dirty="0">
                <a:ea typeface="+mn-lt"/>
                <a:sym typeface="Arial" panose="020B0604020202020204"/>
              </a:rPr>
              <a:t>与</a:t>
            </a:r>
            <a:r>
              <a:rPr lang="en-US" altLang="zh-CN" sz="2400" b="1" dirty="0">
                <a:ea typeface="+mn-lt"/>
                <a:sym typeface="Arial" panose="020B0604020202020204"/>
              </a:rPr>
              <a:t>“</a:t>
            </a:r>
            <a:r>
              <a:rPr lang="zh-CN" altLang="en-US" sz="2400" b="1" dirty="0">
                <a:ea typeface="+mn-lt"/>
                <a:sym typeface="Arial" panose="020B0604020202020204"/>
              </a:rPr>
              <a:t>意译</a:t>
            </a:r>
            <a:r>
              <a:rPr lang="en-US" altLang="zh-CN" sz="2400" b="1" dirty="0">
                <a:ea typeface="+mn-lt"/>
                <a:sym typeface="Arial" panose="020B0604020202020204"/>
              </a:rPr>
              <a:t>”</a:t>
            </a:r>
            <a:r>
              <a:rPr lang="zh-CN" altLang="en-US" sz="2400" b="1" dirty="0">
                <a:ea typeface="+mn-lt"/>
                <a:sym typeface="Arial" panose="020B0604020202020204"/>
              </a:rPr>
              <a:t>的关系</a:t>
            </a:r>
          </a:p>
        </p:txBody>
      </p:sp>
      <p:sp>
        <p:nvSpPr>
          <p:cNvPr id="3" name="文本框 2"/>
          <p:cNvSpPr txBox="1"/>
          <p:nvPr/>
        </p:nvSpPr>
        <p:spPr>
          <a:xfrm>
            <a:off x="516890" y="3067050"/>
            <a:ext cx="10962640" cy="805815"/>
          </a:xfrm>
          <a:prstGeom prst="rect">
            <a:avLst/>
          </a:prstGeom>
          <a:noFill/>
        </p:spPr>
        <p:txBody>
          <a:bodyPr wrap="square" rtlCol="0">
            <a:noAutofit/>
          </a:bodyPr>
          <a:lstStyle/>
          <a:p>
            <a:r>
              <a:rPr lang="zh-CN" altLang="en-US" sz="2000" b="1" dirty="0">
                <a:ea typeface="+mn-lt"/>
                <a:cs typeface="+mn-lt"/>
              </a:rPr>
              <a:t>你以为我是好欺骗的吗?(如按字面译为“你在我的眼睛里看见绿了吗?"则是死译，虽保持了原文形式，却会令人不知所云。“绿”在英语中常隐喻为“幼稚”、“初出茅庐”之意，故而经常转义为“易受愚弄”)</a:t>
            </a:r>
          </a:p>
        </p:txBody>
      </p:sp>
      <p:sp>
        <p:nvSpPr>
          <p:cNvPr id="4" name="文本框 3"/>
          <p:cNvSpPr txBox="1"/>
          <p:nvPr/>
        </p:nvSpPr>
        <p:spPr>
          <a:xfrm>
            <a:off x="516890" y="4284980"/>
            <a:ext cx="10629265" cy="895985"/>
          </a:xfrm>
          <a:prstGeom prst="rect">
            <a:avLst/>
          </a:prstGeom>
          <a:noFill/>
        </p:spPr>
        <p:txBody>
          <a:bodyPr wrap="square" rtlCol="0">
            <a:noAutofit/>
          </a:bodyPr>
          <a:lstStyle/>
          <a:p>
            <a:r>
              <a:rPr sz="2400" b="1" dirty="0">
                <a:ea typeface="+mn-lt"/>
                <a:cs typeface="Arial" panose="020B0604020202020204" pitchFamily="34" charset="0"/>
              </a:rPr>
              <a:t>The officer asked him not to let the cat out of the bag.</a:t>
            </a:r>
          </a:p>
        </p:txBody>
      </p:sp>
      <p:sp>
        <p:nvSpPr>
          <p:cNvPr id="5" name="文本框 4"/>
          <p:cNvSpPr txBox="1"/>
          <p:nvPr/>
        </p:nvSpPr>
        <p:spPr>
          <a:xfrm>
            <a:off x="522605" y="2623185"/>
            <a:ext cx="10265410" cy="522605"/>
          </a:xfrm>
          <a:prstGeom prst="rect">
            <a:avLst/>
          </a:prstGeom>
          <a:noFill/>
        </p:spPr>
        <p:txBody>
          <a:bodyPr wrap="square" rtlCol="0">
            <a:noAutofit/>
          </a:bodyPr>
          <a:lstStyle/>
          <a:p>
            <a:r>
              <a:rPr lang="zh-CN" altLang="en-US" sz="2400" b="1" dirty="0">
                <a:sym typeface="+mn-ea"/>
              </a:rPr>
              <a:t>Do you see any green in my eye?</a:t>
            </a:r>
          </a:p>
        </p:txBody>
      </p:sp>
      <p:sp>
        <p:nvSpPr>
          <p:cNvPr id="6" name="文本框 5"/>
          <p:cNvSpPr txBox="1"/>
          <p:nvPr/>
        </p:nvSpPr>
        <p:spPr>
          <a:xfrm>
            <a:off x="584835" y="4750435"/>
            <a:ext cx="10753725" cy="648335"/>
          </a:xfrm>
          <a:prstGeom prst="rect">
            <a:avLst/>
          </a:prstGeom>
          <a:noFill/>
        </p:spPr>
        <p:txBody>
          <a:bodyPr wrap="square" rtlCol="0">
            <a:noAutofit/>
          </a:bodyPr>
          <a:lstStyle/>
          <a:p>
            <a:r>
              <a:rPr lang="zh-CN" altLang="en-US" sz="2000" b="1" dirty="0">
                <a:ea typeface="+mn-lt"/>
                <a:cs typeface="+mn-lt"/>
                <a:sym typeface="+mn-ea"/>
              </a:rPr>
              <a:t>该官员要求他不要泄露天机。(此句若译成...不要让猫从包里跑出去或......对那只猫严加看管防止其逃跑，那就是典型的胡译或乱译)</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84835" y="1406525"/>
            <a:ext cx="10589260" cy="1430020"/>
          </a:xfrm>
          <a:prstGeom prst="rect">
            <a:avLst/>
          </a:prstGeom>
        </p:spPr>
        <p:txBody>
          <a:bodyPr wrap="square">
            <a:noAutofit/>
          </a:bodyPr>
          <a:lstStyle/>
          <a:p>
            <a:pPr>
              <a:lnSpc>
                <a:spcPct val="150000"/>
              </a:lnSpc>
            </a:pPr>
            <a:r>
              <a:rPr lang="en-US" altLang="zh-CN" sz="2000" b="1" dirty="0">
                <a:latin typeface="Arial" panose="020B0604020202020204" pitchFamily="34" charset="0"/>
                <a:ea typeface="等线" panose="02010600030101010101" charset="-122"/>
              </a:rPr>
              <a:t>科技书刊中的许多内容都是对事物和现象的论证和探讨等，因而常常涉及到各种条件，所以，在许多场合下有必要用虚拟语气。动词的虚拟语气译成汉语时，有时需要增加一些副词来表达出虚拟语气的真实含义。例如︰</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增译</a:t>
            </a:r>
          </a:p>
        </p:txBody>
      </p:sp>
      <p:sp>
        <p:nvSpPr>
          <p:cNvPr id="3" name="文本框 2"/>
          <p:cNvSpPr txBox="1"/>
          <p:nvPr/>
        </p:nvSpPr>
        <p:spPr>
          <a:xfrm>
            <a:off x="516890" y="3535045"/>
            <a:ext cx="10962640" cy="805815"/>
          </a:xfrm>
          <a:prstGeom prst="rect">
            <a:avLst/>
          </a:prstGeom>
          <a:noFill/>
        </p:spPr>
        <p:txBody>
          <a:bodyPr wrap="square" rtlCol="0">
            <a:noAutofit/>
          </a:bodyPr>
          <a:lstStyle/>
          <a:p>
            <a:r>
              <a:rPr lang="zh-CN" altLang="en-US" sz="2000" b="1" dirty="0">
                <a:ea typeface="+mn-lt"/>
                <a:cs typeface="Arial" panose="020B0604020202020204" pitchFamily="34" charset="0"/>
              </a:rPr>
              <a:t>译文∶事实上，最初的胶鞋和雨衣几乎就象蜡做的一样，只不过比蜡做得结实一点罢了</a:t>
            </a:r>
            <a:endParaRPr lang="zh-CN" altLang="en-US" sz="2000" b="1" dirty="0">
              <a:ea typeface="+mn-lt"/>
              <a:cs typeface="+mn-lt"/>
            </a:endParaRPr>
          </a:p>
        </p:txBody>
      </p:sp>
      <p:sp>
        <p:nvSpPr>
          <p:cNvPr id="4" name="文本框 3"/>
          <p:cNvSpPr txBox="1"/>
          <p:nvPr/>
        </p:nvSpPr>
        <p:spPr>
          <a:xfrm>
            <a:off x="516890" y="4535805"/>
            <a:ext cx="10629265" cy="895985"/>
          </a:xfrm>
          <a:prstGeom prst="rect">
            <a:avLst/>
          </a:prstGeom>
          <a:noFill/>
        </p:spPr>
        <p:txBody>
          <a:bodyPr wrap="square" rtlCol="0">
            <a:noAutofit/>
          </a:bodyPr>
          <a:lstStyle/>
          <a:p>
            <a:r>
              <a:rPr sz="2000" b="1" dirty="0" err="1">
                <a:ea typeface="+mn-lt"/>
                <a:cs typeface="Arial" panose="020B0604020202020204" pitchFamily="34" charset="0"/>
              </a:rPr>
              <a:t>此句中的“might</a:t>
            </a:r>
            <a:r>
              <a:rPr sz="2000" b="1" dirty="0">
                <a:ea typeface="+mn-lt"/>
                <a:cs typeface="Arial" panose="020B0604020202020204" pitchFamily="34" charset="0"/>
              </a:rPr>
              <a:t> have been made of”引出了虚拟语气，翻译成汉语时，如果不增加副词来表达虚拟语气的真实含义，就容易使人产生或至少不排除“可能真是蜡做成”这种错觉，而不能正确地表达出该句中真正的虚拟语气。所以，在科技英语的翻译时遇到这种情况应适当地增加副词。译文中的“就象”二字表达出了此句的虚拟语气。</a:t>
            </a:r>
          </a:p>
        </p:txBody>
      </p:sp>
      <p:sp>
        <p:nvSpPr>
          <p:cNvPr id="5" name="文本框 4"/>
          <p:cNvSpPr txBox="1"/>
          <p:nvPr/>
        </p:nvSpPr>
        <p:spPr>
          <a:xfrm>
            <a:off x="584835" y="2743200"/>
            <a:ext cx="10265410" cy="522605"/>
          </a:xfrm>
          <a:prstGeom prst="rect">
            <a:avLst/>
          </a:prstGeom>
          <a:noFill/>
        </p:spPr>
        <p:txBody>
          <a:bodyPr wrap="square" rtlCol="0">
            <a:noAutofit/>
          </a:bodyPr>
          <a:lstStyle/>
          <a:p>
            <a:r>
              <a:rPr lang="zh-CN" altLang="en-US" sz="2400" b="1" dirty="0">
                <a:sym typeface="+mn-ea"/>
              </a:rPr>
              <a:t>ln fact , these first rubber overshoes and raincoats might have been made of wax ,only they were a bit stronger .</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a:latin typeface="Arial" panose="020B0604020202020204" pitchFamily="34" charset="0"/>
                <a:ea typeface="等线" panose="02010600030101010101" charset="-122"/>
              </a:rPr>
              <a:t>省译是删去有些可有可无的，或者有了反嫌累赘或者违背译文习惯的词，如冠词在英文中广泛使用，但汉语根本没有冠词，英语中的介词、连词和代词在翻译时可借助汉语语序表达的逻辑关系而省略。同时，英语中不可缺少的一些名词和动词等在汉译时有时也可省略。</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省译</a:t>
            </a:r>
          </a:p>
        </p:txBody>
      </p:sp>
      <p:sp>
        <p:nvSpPr>
          <p:cNvPr id="3" name="文本框 2"/>
          <p:cNvSpPr txBox="1"/>
          <p:nvPr/>
        </p:nvSpPr>
        <p:spPr>
          <a:xfrm>
            <a:off x="516890" y="3524250"/>
            <a:ext cx="10962640" cy="805815"/>
          </a:xfrm>
          <a:prstGeom prst="rect">
            <a:avLst/>
          </a:prstGeom>
          <a:noFill/>
        </p:spPr>
        <p:txBody>
          <a:bodyPr wrap="square" rtlCol="0">
            <a:noAutofit/>
          </a:bodyPr>
          <a:lstStyle/>
          <a:p>
            <a:r>
              <a:rPr lang="zh-CN" altLang="en-US" sz="2000" b="1" dirty="0">
                <a:ea typeface="+mn-lt"/>
                <a:cs typeface="+mn-lt"/>
              </a:rPr>
              <a:t>译文∶该激光束的频率范围很窄。(动词“cover"在译文中省略了)</a:t>
            </a:r>
          </a:p>
        </p:txBody>
      </p:sp>
      <p:sp>
        <p:nvSpPr>
          <p:cNvPr id="4" name="文本框 3"/>
          <p:cNvSpPr txBox="1"/>
          <p:nvPr/>
        </p:nvSpPr>
        <p:spPr>
          <a:xfrm>
            <a:off x="516890" y="4105910"/>
            <a:ext cx="10629265" cy="895985"/>
          </a:xfrm>
          <a:prstGeom prst="rect">
            <a:avLst/>
          </a:prstGeom>
          <a:noFill/>
        </p:spPr>
        <p:txBody>
          <a:bodyPr wrap="square" rtlCol="0">
            <a:noAutofit/>
          </a:bodyPr>
          <a:lstStyle/>
          <a:p>
            <a:r>
              <a:rPr sz="2400" b="1" dirty="0">
                <a:ea typeface="+mn-lt"/>
                <a:cs typeface="Arial" panose="020B0604020202020204" pitchFamily="34" charset="0"/>
              </a:rPr>
              <a:t>Different kinds of matter have different properties .</a:t>
            </a:r>
          </a:p>
        </p:txBody>
      </p:sp>
      <p:sp>
        <p:nvSpPr>
          <p:cNvPr id="5" name="文本框 4"/>
          <p:cNvSpPr txBox="1"/>
          <p:nvPr/>
        </p:nvSpPr>
        <p:spPr>
          <a:xfrm>
            <a:off x="584835" y="2992755"/>
            <a:ext cx="10265410" cy="522605"/>
          </a:xfrm>
          <a:prstGeom prst="rect">
            <a:avLst/>
          </a:prstGeom>
          <a:noFill/>
        </p:spPr>
        <p:txBody>
          <a:bodyPr wrap="square" rtlCol="0">
            <a:noAutofit/>
          </a:bodyPr>
          <a:lstStyle/>
          <a:p>
            <a:r>
              <a:rPr lang="zh-CN" altLang="en-US" sz="2400" b="1" dirty="0">
                <a:sym typeface="+mn-ea"/>
              </a:rPr>
              <a:t>This laser beam covers a very narrow range of frequencies </a:t>
            </a:r>
          </a:p>
        </p:txBody>
      </p:sp>
      <p:sp>
        <p:nvSpPr>
          <p:cNvPr id="6" name="文本框 5"/>
          <p:cNvSpPr txBox="1"/>
          <p:nvPr/>
        </p:nvSpPr>
        <p:spPr>
          <a:xfrm>
            <a:off x="516890" y="4637405"/>
            <a:ext cx="10753725" cy="648335"/>
          </a:xfrm>
          <a:prstGeom prst="rect">
            <a:avLst/>
          </a:prstGeom>
          <a:noFill/>
        </p:spPr>
        <p:txBody>
          <a:bodyPr wrap="square" rtlCol="0">
            <a:noAutofit/>
          </a:bodyPr>
          <a:lstStyle/>
          <a:p>
            <a:r>
              <a:rPr lang="zh-CN" altLang="en-US" sz="2000" b="1" dirty="0">
                <a:ea typeface="+mn-lt"/>
                <a:cs typeface="+mn-lt"/>
                <a:sym typeface="+mn-ea"/>
              </a:rPr>
              <a:t>译文∶不同物质具有不同的性质。(译文中省略了“kinds")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P spid="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36412" y="136642"/>
              <a:ext cx="1887696" cy="77474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标题文字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pic>
        <p:nvPicPr>
          <p:cNvPr id="4" name="图片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23570" y="319405"/>
            <a:ext cx="4378960" cy="6382385"/>
          </a:xfrm>
          <a:prstGeom prst="rect">
            <a:avLst/>
          </a:prstGeom>
        </p:spPr>
      </p:pic>
      <p:sp>
        <p:nvSpPr>
          <p:cNvPr id="14" name="矩形 47"/>
          <p:cNvSpPr>
            <a:spLocks noChangeArrowheads="1"/>
          </p:cNvSpPr>
          <p:nvPr/>
        </p:nvSpPr>
        <p:spPr bwMode="auto">
          <a:xfrm>
            <a:off x="5551170" y="1631315"/>
            <a:ext cx="318833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原子</a:t>
            </a:r>
            <a:r>
              <a:rPr lang="en-US" altLang="zh-CN" sz="2400" dirty="0">
                <a:solidFill>
                  <a:schemeClr val="tx1">
                    <a:lumMod val="75000"/>
                    <a:lumOff val="25000"/>
                  </a:schemeClr>
                </a:solidFill>
                <a:latin typeface="Arial" panose="020B0604020202020204"/>
                <a:ea typeface="微软雅黑" panose="020B0503020204020204" pitchFamily="34" charset="-122"/>
              </a:rPr>
              <a:t>  atom</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质子</a:t>
            </a:r>
            <a:r>
              <a:rPr lang="en-US" altLang="zh-CN" sz="2400" dirty="0">
                <a:solidFill>
                  <a:schemeClr val="tx1">
                    <a:lumMod val="75000"/>
                    <a:lumOff val="25000"/>
                  </a:schemeClr>
                </a:solidFill>
                <a:latin typeface="Arial" panose="020B0604020202020204"/>
                <a:ea typeface="微软雅黑" panose="020B0503020204020204" pitchFamily="34" charset="-122"/>
              </a:rPr>
              <a:t>  proton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中子</a:t>
            </a:r>
            <a:r>
              <a:rPr lang="en-US" altLang="zh-CN" sz="2400" dirty="0">
                <a:solidFill>
                  <a:schemeClr val="tx1">
                    <a:lumMod val="75000"/>
                    <a:lumOff val="25000"/>
                  </a:schemeClr>
                </a:solidFill>
                <a:latin typeface="Arial" panose="020B0604020202020204"/>
                <a:ea typeface="微软雅黑" panose="020B0503020204020204" pitchFamily="34" charset="-122"/>
              </a:rPr>
              <a:t>  neutron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电子</a:t>
            </a:r>
            <a:r>
              <a:rPr lang="en-US" altLang="zh-CN" sz="2400" dirty="0">
                <a:solidFill>
                  <a:schemeClr val="tx1">
                    <a:lumMod val="75000"/>
                    <a:lumOff val="25000"/>
                  </a:schemeClr>
                </a:solidFill>
                <a:latin typeface="Arial" panose="020B0604020202020204"/>
                <a:ea typeface="微软雅黑" panose="020B0503020204020204" pitchFamily="34" charset="-122"/>
              </a:rPr>
              <a:t>  electron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电压</a:t>
            </a:r>
            <a:r>
              <a:rPr lang="en-US" altLang="zh-CN" sz="2400" dirty="0">
                <a:solidFill>
                  <a:schemeClr val="tx1">
                    <a:lumMod val="75000"/>
                    <a:lumOff val="25000"/>
                  </a:schemeClr>
                </a:solidFill>
                <a:latin typeface="Arial" panose="020B0604020202020204"/>
                <a:ea typeface="微软雅黑" panose="020B0503020204020204" pitchFamily="34" charset="-122"/>
              </a:rPr>
              <a:t>  voltage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电流</a:t>
            </a:r>
            <a:r>
              <a:rPr lang="en-US" altLang="zh-CN" sz="2400" dirty="0">
                <a:solidFill>
                  <a:schemeClr val="tx1">
                    <a:lumMod val="75000"/>
                    <a:lumOff val="25000"/>
                  </a:schemeClr>
                </a:solidFill>
                <a:latin typeface="Arial" panose="020B0604020202020204"/>
                <a:ea typeface="微软雅黑" panose="020B0503020204020204" pitchFamily="34" charset="-122"/>
              </a:rPr>
              <a:t>  electric current</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电阻</a:t>
            </a:r>
            <a:r>
              <a:rPr lang="en-US" altLang="zh-CN" sz="2400" dirty="0">
                <a:solidFill>
                  <a:schemeClr val="tx1">
                    <a:lumMod val="75000"/>
                    <a:lumOff val="25000"/>
                  </a:schemeClr>
                </a:solidFill>
                <a:latin typeface="Arial" panose="020B0604020202020204"/>
                <a:ea typeface="微软雅黑" panose="020B0503020204020204" pitchFamily="34" charset="-122"/>
              </a:rPr>
              <a:t>  resistance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压缩</a:t>
            </a:r>
            <a:r>
              <a:rPr lang="en-US" altLang="zh-CN" sz="2400" dirty="0">
                <a:solidFill>
                  <a:schemeClr val="tx1">
                    <a:lumMod val="75000"/>
                    <a:lumOff val="25000"/>
                  </a:schemeClr>
                </a:solidFill>
                <a:latin typeface="Arial" panose="020B0604020202020204"/>
                <a:ea typeface="微软雅黑" panose="020B0503020204020204" pitchFamily="34" charset="-122"/>
              </a:rPr>
              <a:t>  compress</a:t>
            </a:r>
          </a:p>
          <a:p>
            <a:pPr>
              <a:lnSpc>
                <a:spcPct val="150000"/>
              </a:lnSpc>
              <a:buNone/>
            </a:pPr>
            <a:endParaRPr lang="en-US" altLang="zh-CN" sz="2400" dirty="0">
              <a:solidFill>
                <a:schemeClr val="tx1">
                  <a:lumMod val="75000"/>
                  <a:lumOff val="25000"/>
                </a:schemeClr>
              </a:solidFill>
              <a:latin typeface="Arial" panose="020B0604020202020204"/>
              <a:ea typeface="微软雅黑" panose="020B0503020204020204" pitchFamily="34" charset="-122"/>
            </a:endParaRPr>
          </a:p>
        </p:txBody>
      </p:sp>
      <p:sp>
        <p:nvSpPr>
          <p:cNvPr id="15" name="圆角矩形 50"/>
          <p:cNvSpPr/>
          <p:nvPr/>
        </p:nvSpPr>
        <p:spPr>
          <a:xfrm>
            <a:off x="5827395" y="808355"/>
            <a:ext cx="1901825" cy="65151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重点词汇</a:t>
            </a:r>
          </a:p>
        </p:txBody>
      </p:sp>
      <p:sp>
        <p:nvSpPr>
          <p:cNvPr id="3" name="文本框 2"/>
          <p:cNvSpPr txBox="1"/>
          <p:nvPr/>
        </p:nvSpPr>
        <p:spPr>
          <a:xfrm>
            <a:off x="8739505" y="1631950"/>
            <a:ext cx="3465830" cy="5069840"/>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超出</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transcend</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辐射的</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radiant</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rPr>
              <a:t>腐蚀</a:t>
            </a:r>
            <a:r>
              <a:rPr lang="en-US" altLang="zh-CN" sz="2400" dirty="0">
                <a:solidFill>
                  <a:schemeClr val="tx1">
                    <a:lumMod val="75000"/>
                    <a:lumOff val="25000"/>
                  </a:schemeClr>
                </a:solidFill>
                <a:latin typeface="Arial" panose="020B0604020202020204"/>
                <a:ea typeface="微软雅黑" panose="020B0503020204020204" pitchFamily="34" charset="-122"/>
              </a:rPr>
              <a:t>  corrosion</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波</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wave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电解质</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electrolyte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可溶的</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soluble</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物质</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substance</a:t>
            </a:r>
            <a:endParaRPr lang="zh-CN" altLang="en-US"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卫星</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satellite</a:t>
            </a:r>
          </a:p>
          <a:p>
            <a:pPr>
              <a:lnSpc>
                <a:spcPct val="150000"/>
              </a:lnSpc>
              <a:buNone/>
            </a:pP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加速度</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  acceleration</a:t>
            </a:r>
            <a:endParaRPr lang="en-US" altLang="zh-CN" sz="2400" dirty="0">
              <a:solidFill>
                <a:schemeClr val="tx1">
                  <a:lumMod val="75000"/>
                  <a:lumOff val="25000"/>
                </a:schemeClr>
              </a:solidFill>
              <a:latin typeface="Arial" panose="020B0604020202020204"/>
              <a:ea typeface="微软雅黑" panose="020B0503020204020204" pitchFamily="34" charset="-122"/>
            </a:endParaRPr>
          </a:p>
          <a:p>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endParaRPr lang="zh-CN" altLang="en-US" dirty="0"/>
          </a:p>
        </p:txBody>
      </p:sp>
      <p:sp>
        <p:nvSpPr>
          <p:cNvPr id="2" name="文本框 1"/>
          <p:cNvSpPr txBox="1"/>
          <p:nvPr/>
        </p:nvSpPr>
        <p:spPr>
          <a:xfrm>
            <a:off x="1339215" y="319405"/>
            <a:ext cx="1695450" cy="467995"/>
          </a:xfrm>
          <a:prstGeom prst="rect">
            <a:avLst/>
          </a:prstGeom>
          <a:solidFill>
            <a:schemeClr val="bg2"/>
          </a:solidFill>
        </p:spPr>
        <p:txBody>
          <a:bodyPr wrap="square" rtlCol="0">
            <a:noAutofit/>
          </a:bodyPr>
          <a:lstStyle/>
          <a:p>
            <a:r>
              <a:rPr lang="zh-CN" altLang="en-US" sz="2800" b="1"/>
              <a:t>笔记分享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46" y="-212090"/>
            <a:ext cx="1126988" cy="1126988"/>
          </a:xfrm>
          <a:prstGeom prst="rect">
            <a:avLst/>
          </a:prstGeom>
        </p:spPr>
      </p:pic>
      <p:grpSp>
        <p:nvGrpSpPr>
          <p:cNvPr id="9" name="组合 8"/>
          <p:cNvGrpSpPr/>
          <p:nvPr/>
        </p:nvGrpSpPr>
        <p:grpSpPr>
          <a:xfrm>
            <a:off x="1337919" y="246"/>
            <a:ext cx="3664772" cy="1018608"/>
            <a:chOff x="436412" y="-72484"/>
            <a:chExt cx="4886362" cy="1358141"/>
          </a:xfrm>
        </p:grpSpPr>
        <p:sp>
          <p:nvSpPr>
            <p:cNvPr id="10" name="文本框 9"/>
            <p:cNvSpPr txBox="1"/>
            <p:nvPr/>
          </p:nvSpPr>
          <p:spPr>
            <a:xfrm>
              <a:off x="648925" y="-72484"/>
              <a:ext cx="1463040" cy="784012"/>
            </a:xfrm>
            <a:prstGeom prst="rect">
              <a:avLst/>
            </a:prstGeom>
            <a:noFill/>
          </p:spPr>
          <p:txBody>
            <a:bodyPr wrap="none" rtlCol="0">
              <a:no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英译汉</a:t>
              </a:r>
            </a:p>
          </p:txBody>
        </p:sp>
        <p:sp>
          <p:nvSpPr>
            <p:cNvPr id="11" name="矩形 10"/>
            <p:cNvSpPr/>
            <p:nvPr/>
          </p:nvSpPr>
          <p:spPr>
            <a:xfrm>
              <a:off x="436412" y="712465"/>
              <a:ext cx="4886362" cy="573192"/>
            </a:xfrm>
            <a:prstGeom prst="rect">
              <a:avLst/>
            </a:prstGeom>
          </p:spPr>
          <p:txBody>
            <a:bodyPr wrap="square">
              <a:spAutoFit/>
            </a:bodyPr>
            <a:lstStyle/>
            <a:p>
              <a:pPr>
                <a:lnSpc>
                  <a:spcPct val="200000"/>
                </a:lnSpc>
                <a:spcAft>
                  <a:spcPts val="1000"/>
                </a:spcAft>
              </a:pP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161015" y="914583"/>
            <a:ext cx="880745" cy="830596"/>
            <a:chOff x="8125599" y="1093257"/>
            <a:chExt cx="2037325" cy="1921321"/>
          </a:xfrm>
          <a:solidFill>
            <a:schemeClr val="bg1"/>
          </a:solidFill>
        </p:grpSpPr>
        <p:sp>
          <p:nvSpPr>
            <p:cNvPr id="13" name="椭圆 12"/>
            <p:cNvSpPr/>
            <p:nvPr/>
          </p:nvSpPr>
          <p:spPr>
            <a:xfrm>
              <a:off x="8125599" y="1093257"/>
              <a:ext cx="2037325" cy="1878687"/>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568611"/>
              <a:ext cx="1310642" cy="1445967"/>
              <a:chOff x="5084763" y="892059"/>
              <a:chExt cx="323865" cy="357302"/>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90225" y="892059"/>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557530" y="1569720"/>
            <a:ext cx="10589260" cy="1430020"/>
          </a:xfrm>
          <a:prstGeom prst="rect">
            <a:avLst/>
          </a:prstGeom>
        </p:spPr>
        <p:txBody>
          <a:bodyPr wrap="square">
            <a:noAutofit/>
          </a:bodyPr>
          <a:lstStyle/>
          <a:p>
            <a:pPr>
              <a:lnSpc>
                <a:spcPct val="150000"/>
              </a:lnSpc>
            </a:pPr>
            <a:r>
              <a:rPr lang="en-US" altLang="zh-CN" sz="2000" b="1" dirty="0">
                <a:latin typeface="Arial" panose="020B0604020202020204" pitchFamily="34" charset="0"/>
                <a:ea typeface="等线" panose="02010600030101010101" charset="-122"/>
              </a:rPr>
              <a:t>英语含被动语态的句式转换为汉语主动句式时，原文中的主语在译文中有时仍可作主语，有时也可作宾语﹔有时可根据上下文增补合适的主语，全句还可译成无主语句或是“是...的”结构或是“把..”</a:t>
            </a:r>
            <a:r>
              <a:rPr lang="en-US" altLang="zh-CN" sz="2000" b="1" dirty="0" err="1">
                <a:latin typeface="Arial" panose="020B0604020202020204" pitchFamily="34" charset="0"/>
                <a:ea typeface="等线" panose="02010600030101010101" charset="-122"/>
              </a:rPr>
              <a:t>等结构</a:t>
            </a:r>
            <a:r>
              <a:rPr lang="en-US" altLang="zh-CN" sz="2000" b="1" dirty="0">
                <a:latin typeface="Arial" panose="020B0604020202020204" pitchFamily="34" charset="0"/>
                <a:ea typeface="等线" panose="02010600030101010101" charset="-122"/>
              </a:rPr>
              <a:t>。</a:t>
            </a:r>
          </a:p>
        </p:txBody>
      </p:sp>
      <p:sp>
        <p:nvSpPr>
          <p:cNvPr id="24" name="矩形 23"/>
          <p:cNvSpPr/>
          <p:nvPr/>
        </p:nvSpPr>
        <p:spPr>
          <a:xfrm>
            <a:off x="1337945" y="951865"/>
            <a:ext cx="5812155" cy="807085"/>
          </a:xfrm>
          <a:prstGeom prst="rect">
            <a:avLst/>
          </a:prstGeom>
        </p:spPr>
        <p:txBody>
          <a:bodyPr wrap="square">
            <a:noAutofit/>
          </a:bodyPr>
          <a:lstStyle/>
          <a:p>
            <a:pPr>
              <a:lnSpc>
                <a:spcPct val="150000"/>
              </a:lnSpc>
            </a:pPr>
            <a:r>
              <a:rPr lang="zh-CN" altLang="en-US" sz="2400" b="1" dirty="0">
                <a:ea typeface="+mn-lt"/>
                <a:sym typeface="Arial" panose="020B0604020202020204"/>
              </a:rPr>
              <a:t>转译</a:t>
            </a:r>
          </a:p>
        </p:txBody>
      </p:sp>
      <p:sp>
        <p:nvSpPr>
          <p:cNvPr id="3" name="文本框 2"/>
          <p:cNvSpPr txBox="1"/>
          <p:nvPr/>
        </p:nvSpPr>
        <p:spPr>
          <a:xfrm>
            <a:off x="516890" y="4178300"/>
            <a:ext cx="10962640" cy="805815"/>
          </a:xfrm>
          <a:prstGeom prst="rect">
            <a:avLst/>
          </a:prstGeom>
          <a:noFill/>
        </p:spPr>
        <p:txBody>
          <a:bodyPr wrap="square" rtlCol="0">
            <a:noAutofit/>
          </a:bodyPr>
          <a:lstStyle/>
          <a:p>
            <a:r>
              <a:rPr lang="zh-CN" altLang="en-US" sz="2000" b="1" dirty="0">
                <a:ea typeface="+mn-lt"/>
                <a:cs typeface="+mn-lt"/>
              </a:rPr>
              <a:t>潜水艇经常在图中标识的水域进行水面和水下演习。船舶经过这些水域时要保持良好的隙望。</a:t>
            </a:r>
          </a:p>
        </p:txBody>
      </p:sp>
      <p:sp>
        <p:nvSpPr>
          <p:cNvPr id="4" name="文本框 3"/>
          <p:cNvSpPr txBox="1"/>
          <p:nvPr/>
        </p:nvSpPr>
        <p:spPr>
          <a:xfrm>
            <a:off x="516890" y="4606925"/>
            <a:ext cx="10629265" cy="895985"/>
          </a:xfrm>
          <a:prstGeom prst="rect">
            <a:avLst/>
          </a:prstGeom>
          <a:noFill/>
        </p:spPr>
        <p:txBody>
          <a:bodyPr wrap="square" rtlCol="0">
            <a:noAutofit/>
          </a:bodyPr>
          <a:lstStyle/>
          <a:p>
            <a:r>
              <a:rPr sz="2000" b="1" dirty="0" err="1">
                <a:ea typeface="+mn-lt"/>
                <a:cs typeface="Arial" panose="020B0604020202020204" pitchFamily="34" charset="0"/>
              </a:rPr>
              <a:t>译文中句子“Agood</a:t>
            </a:r>
            <a:r>
              <a:rPr sz="2000" b="1" dirty="0">
                <a:ea typeface="+mn-lt"/>
                <a:cs typeface="Arial" panose="020B0604020202020204" pitchFamily="34" charset="0"/>
              </a:rPr>
              <a:t> look-out is to be kept for them when passing through these waters.”中的被动语态在翻译成汉语时转换成了主动语态，这时原句的主语“良好的隙望”转换成了汉语句子的宾语，而根据汉语表达习惯的需要，增补了适当的主语“船舶”，因而被译成“船舶经过这些水域时要保持良好的隙望。”</a:t>
            </a:r>
          </a:p>
        </p:txBody>
      </p:sp>
      <p:sp>
        <p:nvSpPr>
          <p:cNvPr id="5" name="文本框 4"/>
          <p:cNvSpPr txBox="1"/>
          <p:nvPr/>
        </p:nvSpPr>
        <p:spPr>
          <a:xfrm>
            <a:off x="584835" y="2992755"/>
            <a:ext cx="10265410" cy="522605"/>
          </a:xfrm>
          <a:prstGeom prst="rect">
            <a:avLst/>
          </a:prstGeom>
          <a:noFill/>
        </p:spPr>
        <p:txBody>
          <a:bodyPr wrap="square" rtlCol="0">
            <a:noAutofit/>
          </a:bodyPr>
          <a:lstStyle/>
          <a:p>
            <a:r>
              <a:rPr lang="zh-CN" altLang="en-US" sz="2400" b="1" dirty="0">
                <a:sym typeface="+mn-ea"/>
              </a:rPr>
              <a:t>Submarines exercise frequently,both surfaced and dived,in the area indicated. A good look-out isto be kept for them when passing through these waters.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4" grpId="0"/>
          <p:bldP spid="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33461" y="0"/>
            <a:ext cx="7858539"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backgroundRemoval t="50849" b="100000" l="2303" r="100000">
                        <a14:backgroundMark x1="28667" y1="91310" x2="28667" y2="91310"/>
                      </a14:backgroundRemoval>
                    </a14:imgEffect>
                  </a14:imgLayer>
                </a14:imgProps>
              </a:ext>
              <a:ext uri="{28A0092B-C50C-407E-A947-70E740481C1C}">
                <a14:useLocalDpi xmlns:a14="http://schemas.microsoft.com/office/drawing/2010/main" val="0"/>
              </a:ext>
            </a:extLst>
          </a:blip>
          <a:srcRect l="72" t="49686" r="-72" b="314"/>
          <a:stretch>
            <a:fillRect/>
          </a:stretch>
        </p:blipFill>
        <p:spPr>
          <a:xfrm>
            <a:off x="3043698" y="0"/>
            <a:ext cx="9148302" cy="6858000"/>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285" b="50000"/>
          <a:stretch>
            <a:fillRect/>
          </a:stretch>
        </p:blipFill>
        <p:spPr>
          <a:xfrm>
            <a:off x="0" y="0"/>
            <a:ext cx="4731026" cy="6858000"/>
          </a:xfrm>
          <a:prstGeom prst="rect">
            <a:avLst/>
          </a:prstGeom>
        </p:spPr>
      </p:pic>
      <p:sp>
        <p:nvSpPr>
          <p:cNvPr id="8" name="文本框 7"/>
          <p:cNvSpPr txBox="1"/>
          <p:nvPr/>
        </p:nvSpPr>
        <p:spPr>
          <a:xfrm>
            <a:off x="3167270" y="2171822"/>
            <a:ext cx="6334539" cy="1107996"/>
          </a:xfrm>
          <a:prstGeom prst="rect">
            <a:avLst/>
          </a:prstGeom>
          <a:noFill/>
        </p:spPr>
        <p:txBody>
          <a:bodyPr wrap="square" rtlCol="0">
            <a:spAutoFit/>
          </a:bodyPr>
          <a:lstStyle/>
          <a:p>
            <a:pPr algn="ctr"/>
            <a:r>
              <a:rPr lang="zh-CN" altLang="en-US" sz="6600" dirty="0">
                <a:solidFill>
                  <a:srgbClr val="FFD521"/>
                </a:solidFill>
                <a:effectLst>
                  <a:outerShdw blurRad="50800" dist="38100" dir="5400000" algn="t" rotWithShape="0">
                    <a:schemeClr val="tx1">
                      <a:alpha val="40000"/>
                    </a:schemeClr>
                  </a:outerShdw>
                </a:effectLst>
                <a:latin typeface="汉仪铸字木头人W" panose="00020600040101010101" pitchFamily="18" charset="-122"/>
                <a:ea typeface="汉仪铸字木头人W" panose="00020600040101010101" pitchFamily="18" charset="-122"/>
              </a:rPr>
              <a:t>感谢观赏</a:t>
            </a:r>
          </a:p>
        </p:txBody>
      </p:sp>
      <p:sp>
        <p:nvSpPr>
          <p:cNvPr id="9" name="矩形 8"/>
          <p:cNvSpPr/>
          <p:nvPr/>
        </p:nvSpPr>
        <p:spPr>
          <a:xfrm>
            <a:off x="4389733" y="3495261"/>
            <a:ext cx="3889612" cy="338554"/>
          </a:xfrm>
          <a:prstGeom prst="rect">
            <a:avLst/>
          </a:prstGeom>
        </p:spPr>
        <p:txBody>
          <a:bodyPr wrap="square">
            <a:spAutoFit/>
          </a:bodyPr>
          <a:lstStyle/>
          <a:p>
            <a:pPr algn="dist"/>
            <a:r>
              <a:rPr lang="zh-CN" altLang="en-US" sz="1600" b="1" dirty="0">
                <a:latin typeface="Agency FB" panose="020B0503020202020204" pitchFamily="34" charset="0"/>
                <a:ea typeface="汉仪铸字苏打黑W" panose="00020600040101010101" pitchFamily="18" charset="-122"/>
              </a:rPr>
              <a:t>Cartoon education and teaching </a:t>
            </a:r>
          </a:p>
        </p:txBody>
      </p:sp>
      <p:sp>
        <p:nvSpPr>
          <p:cNvPr id="10" name="圆角矩形 50"/>
          <p:cNvSpPr/>
          <p:nvPr/>
        </p:nvSpPr>
        <p:spPr>
          <a:xfrm>
            <a:off x="5505864" y="4356269"/>
            <a:ext cx="1657350" cy="457200"/>
          </a:xfrm>
          <a:prstGeom prst="roundRect">
            <a:avLst>
              <a:gd name="adj" fmla="val 50000"/>
            </a:avLst>
          </a:prstGeom>
          <a:solidFill>
            <a:srgbClr val="FFD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牛晨</a:t>
            </a:r>
            <a:r>
              <a:rPr lang="en-US" altLang="zh-CN"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胡鹏展</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3604592" y="3833815"/>
            <a:ext cx="5459895" cy="430887"/>
          </a:xfrm>
          <a:prstGeom prst="rect">
            <a:avLst/>
          </a:prstGeom>
        </p:spPr>
        <p:txBody>
          <a:bodyPr wrap="square">
            <a:spAutoFit/>
          </a:bodyPr>
          <a:lstStyle/>
          <a:p>
            <a:pPr algn="ctr"/>
            <a:r>
              <a:rPr lang="en-US" altLang="zh-CN" sz="1050" dirty="0">
                <a:latin typeface="微软雅黑" panose="020B0503020204020204" pitchFamily="34" charset="-122"/>
                <a:ea typeface="微软雅黑" panose="020B0503020204020204" pitchFamily="34" charset="-122"/>
              </a:rPr>
              <a:t>Lorem ipsum dolor sit amet, consectetuer adipiscing elit. Maecenas porttitor congue massa. Fusce posuere, magna sed pulvinar</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45541" y="136642"/>
              <a:ext cx="18694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笔记分享</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329925" y="1398453"/>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1566545" y="2002155"/>
            <a:ext cx="6186805" cy="4002405"/>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Calculations indicated that...</a:t>
            </a:r>
            <a:r>
              <a:rPr lang="en-US" altLang="zh-CN" sz="2400" dirty="0" err="1">
                <a:latin typeface="Arial" panose="020B0604020202020204"/>
                <a:ea typeface="微软雅黑" panose="020B0503020204020204" pitchFamily="34" charset="-122"/>
              </a:rPr>
              <a:t>计算表明</a:t>
            </a:r>
            <a:r>
              <a:rPr lang="en-US" altLang="zh-CN" sz="2400" dirty="0">
                <a:latin typeface="Arial" panose="020B0604020202020204"/>
                <a:ea typeface="微软雅黑" panose="020B0503020204020204" pitchFamily="34" charset="-122"/>
              </a:rPr>
              <a:t>.....</a:t>
            </a:r>
          </a:p>
          <a:p>
            <a:pPr>
              <a:lnSpc>
                <a:spcPct val="150000"/>
              </a:lnSpc>
            </a:pPr>
            <a:r>
              <a:rPr lang="en-US" altLang="zh-CN" sz="2400" dirty="0">
                <a:latin typeface="Arial" panose="020B0604020202020204"/>
                <a:ea typeface="微软雅黑" panose="020B0503020204020204" pitchFamily="34" charset="-122"/>
              </a:rPr>
              <a:t>Experience has shown that...</a:t>
            </a:r>
            <a:r>
              <a:rPr lang="en-US" altLang="zh-CN" sz="2400" dirty="0" err="1">
                <a:latin typeface="Arial" panose="020B0604020202020204"/>
                <a:ea typeface="微软雅黑" panose="020B0503020204020204" pitchFamily="34" charset="-122"/>
              </a:rPr>
              <a:t>经验证明</a:t>
            </a:r>
            <a:r>
              <a:rPr lang="en-US" altLang="zh-CN" sz="2400" dirty="0">
                <a:latin typeface="Arial" panose="020B0604020202020204"/>
                <a:ea typeface="微软雅黑" panose="020B0503020204020204" pitchFamily="34" charset="-122"/>
              </a:rPr>
              <a:t>.....</a:t>
            </a:r>
          </a:p>
          <a:p>
            <a:pPr>
              <a:lnSpc>
                <a:spcPct val="150000"/>
              </a:lnSpc>
            </a:pPr>
            <a:r>
              <a:rPr lang="en-US" altLang="zh-CN" sz="2400" dirty="0" err="1">
                <a:latin typeface="Arial" panose="020B0604020202020204"/>
                <a:ea typeface="微软雅黑" panose="020B0503020204020204" pitchFamily="34" charset="-122"/>
              </a:rPr>
              <a:t>Fig.X</a:t>
            </a:r>
            <a:r>
              <a:rPr lang="en-US" altLang="zh-CN" sz="2400" dirty="0">
                <a:latin typeface="Arial" panose="020B0604020202020204"/>
                <a:ea typeface="微软雅黑" panose="020B0503020204020204" pitchFamily="34" charset="-122"/>
              </a:rPr>
              <a:t> illustrates..</a:t>
            </a:r>
            <a:r>
              <a:rPr lang="en-US" altLang="zh-CN" sz="2400" dirty="0" err="1">
                <a:latin typeface="Arial" panose="020B0604020202020204"/>
                <a:ea typeface="微软雅黑" panose="020B0503020204020204" pitchFamily="34" charset="-122"/>
              </a:rPr>
              <a:t>图X阐明了</a:t>
            </a:r>
            <a:r>
              <a:rPr lang="en-US" altLang="zh-CN" sz="2400" dirty="0">
                <a:latin typeface="Arial" panose="020B0604020202020204"/>
                <a:ea typeface="微软雅黑" panose="020B0503020204020204" pitchFamily="34" charset="-122"/>
              </a:rPr>
              <a:t>.....</a:t>
            </a:r>
          </a:p>
          <a:p>
            <a:pPr>
              <a:lnSpc>
                <a:spcPct val="150000"/>
              </a:lnSpc>
            </a:pPr>
            <a:r>
              <a:rPr lang="en-US" altLang="zh-CN" sz="2400" dirty="0">
                <a:latin typeface="Arial" panose="020B0604020202020204"/>
                <a:ea typeface="微软雅黑" panose="020B0503020204020204" pitchFamily="34" charset="-122"/>
              </a:rPr>
              <a:t>Practice has shown that...</a:t>
            </a:r>
            <a:r>
              <a:rPr lang="en-US" altLang="zh-CN" sz="2400" dirty="0" err="1">
                <a:latin typeface="Arial" panose="020B0604020202020204"/>
                <a:ea typeface="微软雅黑" panose="020B0503020204020204" pitchFamily="34" charset="-122"/>
              </a:rPr>
              <a:t>实践证明</a:t>
            </a:r>
            <a:r>
              <a:rPr lang="en-US" altLang="zh-CN" sz="2400" dirty="0">
                <a:latin typeface="Arial" panose="020B0604020202020204"/>
                <a:ea typeface="微软雅黑" panose="020B0503020204020204" pitchFamily="34" charset="-122"/>
              </a:rPr>
              <a:t>......</a:t>
            </a:r>
          </a:p>
          <a:p>
            <a:pPr>
              <a:lnSpc>
                <a:spcPct val="150000"/>
              </a:lnSpc>
            </a:pPr>
            <a:r>
              <a:rPr lang="en-US" altLang="zh-CN" sz="2400" dirty="0">
                <a:latin typeface="Arial" panose="020B0604020202020204"/>
                <a:ea typeface="微软雅黑" panose="020B0503020204020204" pitchFamily="34" charset="-122"/>
              </a:rPr>
              <a:t>Results demonstrate that..</a:t>
            </a:r>
            <a:r>
              <a:rPr lang="en-US" altLang="zh-CN" sz="2400" dirty="0" err="1">
                <a:latin typeface="Arial" panose="020B0604020202020204"/>
                <a:ea typeface="微软雅黑" panose="020B0503020204020204" pitchFamily="34" charset="-122"/>
              </a:rPr>
              <a:t>结果表明</a:t>
            </a:r>
            <a:r>
              <a:rPr lang="en-US" altLang="zh-CN" sz="2400" dirty="0">
                <a:latin typeface="Arial" panose="020B0604020202020204"/>
                <a:ea typeface="微软雅黑" panose="020B0503020204020204" pitchFamily="34" charset="-122"/>
              </a:rPr>
              <a:t>......</a:t>
            </a:r>
          </a:p>
          <a:p>
            <a:pPr>
              <a:lnSpc>
                <a:spcPct val="150000"/>
              </a:lnSpc>
            </a:pPr>
            <a:r>
              <a:rPr lang="en-US" altLang="zh-CN" sz="2400" dirty="0">
                <a:latin typeface="Arial" panose="020B0604020202020204"/>
                <a:ea typeface="微软雅黑" panose="020B0503020204020204" pitchFamily="34" charset="-122"/>
              </a:rPr>
              <a:t>Tests have proved that...</a:t>
            </a:r>
            <a:r>
              <a:rPr lang="en-US" altLang="zh-CN" sz="2400" dirty="0" err="1">
                <a:latin typeface="Arial" panose="020B0604020202020204"/>
                <a:ea typeface="微软雅黑" panose="020B0503020204020204" pitchFamily="34" charset="-122"/>
              </a:rPr>
              <a:t>试验证明</a:t>
            </a:r>
            <a:r>
              <a:rPr lang="en-US" altLang="zh-CN" sz="2400" dirty="0">
                <a:latin typeface="Arial" panose="020B0604020202020204"/>
                <a:ea typeface="微软雅黑" panose="020B0503020204020204" pitchFamily="34" charset="-122"/>
              </a:rPr>
              <a:t>…....</a:t>
            </a:r>
          </a:p>
          <a:p>
            <a:pPr>
              <a:lnSpc>
                <a:spcPct val="150000"/>
              </a:lnSpc>
            </a:pPr>
            <a:r>
              <a:rPr lang="en-US" altLang="zh-CN" sz="2400" dirty="0">
                <a:latin typeface="Arial" panose="020B0604020202020204"/>
                <a:ea typeface="微软雅黑" panose="020B0503020204020204" pitchFamily="34" charset="-122"/>
              </a:rPr>
              <a:t>This implies that ...</a:t>
            </a:r>
            <a:r>
              <a:rPr lang="en-US" altLang="zh-CN" sz="2400" dirty="0" err="1">
                <a:latin typeface="Arial" panose="020B0604020202020204"/>
                <a:ea typeface="微软雅黑" panose="020B0503020204020204" pitchFamily="34" charset="-122"/>
              </a:rPr>
              <a:t>这意味着</a:t>
            </a:r>
            <a:r>
              <a:rPr lang="en-US" altLang="zh-CN" sz="2400" dirty="0">
                <a:latin typeface="Arial" panose="020B0604020202020204"/>
                <a:ea typeface="微软雅黑" panose="020B0503020204020204" pitchFamily="34" charset="-122"/>
              </a:rPr>
              <a:t>....…</a:t>
            </a:r>
            <a:endParaRPr lang="en-GB" altLang="zh-CN" sz="2400" dirty="0">
              <a:latin typeface="微软雅黑" panose="020B0503020204020204" pitchFamily="34" charset="-122"/>
              <a:ea typeface="微软雅黑" panose="020B0503020204020204" pitchFamily="34" charset="-122"/>
            </a:endParaRPr>
          </a:p>
        </p:txBody>
      </p:sp>
      <p:sp>
        <p:nvSpPr>
          <p:cNvPr id="24" name="矩形 23"/>
          <p:cNvSpPr/>
          <p:nvPr/>
        </p:nvSpPr>
        <p:spPr>
          <a:xfrm>
            <a:off x="1510030" y="1388110"/>
            <a:ext cx="5640070"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含有宾语或宾语从句的陈述句型</a:t>
            </a: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5055" y="133985"/>
            <a:ext cx="4392930" cy="6589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445540" y="136642"/>
              <a:ext cx="18694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笔记分享</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329925" y="1398453"/>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1210310" y="2002155"/>
            <a:ext cx="6715760" cy="4002405"/>
          </a:xfrm>
          <a:prstGeom prst="rect">
            <a:avLst/>
          </a:prstGeom>
        </p:spPr>
        <p:txBody>
          <a:bodyPr wrap="square">
            <a:noAutofit/>
          </a:bodyPr>
          <a:lstStyle/>
          <a:p>
            <a:pPr>
              <a:lnSpc>
                <a:spcPct val="150000"/>
              </a:lnSpc>
            </a:pPr>
            <a:r>
              <a:rPr lang="en-US" altLang="zh-CN" sz="2000" dirty="0">
                <a:latin typeface="Arial" panose="020B0604020202020204"/>
                <a:ea typeface="微软雅黑" panose="020B0503020204020204" pitchFamily="34" charset="-122"/>
              </a:rPr>
              <a:t>Of recent concern is/are ...</a:t>
            </a:r>
            <a:r>
              <a:rPr lang="en-US" altLang="zh-CN" sz="2000" dirty="0" err="1">
                <a:latin typeface="Arial" panose="020B0604020202020204"/>
                <a:ea typeface="微软雅黑" panose="020B0503020204020204" pitchFamily="34" charset="-122"/>
              </a:rPr>
              <a:t>近来引人重</a:t>
            </a:r>
            <a:r>
              <a:rPr lang="zh-CN" altLang="en-US" sz="2000" dirty="0">
                <a:latin typeface="Arial" panose="020B0604020202020204"/>
                <a:ea typeface="微软雅黑" panose="020B0503020204020204" pitchFamily="34" charset="-122"/>
              </a:rPr>
              <a:t>视</a:t>
            </a:r>
            <a:r>
              <a:rPr lang="en-US" altLang="zh-CN" sz="2000" dirty="0">
                <a:latin typeface="Arial" panose="020B0604020202020204"/>
                <a:ea typeface="微软雅黑" panose="020B0503020204020204" pitchFamily="34" charset="-122"/>
              </a:rPr>
              <a:t>的......</a:t>
            </a:r>
          </a:p>
          <a:p>
            <a:pPr>
              <a:lnSpc>
                <a:spcPct val="150000"/>
              </a:lnSpc>
            </a:pPr>
            <a:r>
              <a:rPr lang="en-US" altLang="zh-CN" sz="2000" dirty="0">
                <a:latin typeface="Arial" panose="020B0604020202020204"/>
                <a:ea typeface="微软雅黑" panose="020B0503020204020204" pitchFamily="34" charset="-122"/>
              </a:rPr>
              <a:t>Particularly noteworthy is that..</a:t>
            </a:r>
            <a:r>
              <a:rPr lang="en-US" altLang="zh-CN" sz="2000" dirty="0" err="1">
                <a:latin typeface="Arial" panose="020B0604020202020204"/>
                <a:ea typeface="微软雅黑" panose="020B0503020204020204" pitchFamily="34" charset="-122"/>
              </a:rPr>
              <a:t>特别值得注意的</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case is that ...</a:t>
            </a:r>
            <a:r>
              <a:rPr lang="en-US" altLang="zh-CN" sz="2000" dirty="0" err="1">
                <a:latin typeface="Arial" panose="020B0604020202020204"/>
                <a:ea typeface="微软雅黑" panose="020B0503020204020204" pitchFamily="34" charset="-122"/>
              </a:rPr>
              <a:t>问题在于</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chances are that..</a:t>
            </a:r>
            <a:r>
              <a:rPr lang="en-US" altLang="zh-CN" sz="2000" dirty="0" err="1">
                <a:latin typeface="Arial" panose="020B0604020202020204"/>
                <a:ea typeface="微软雅黑" panose="020B0503020204020204" pitchFamily="34" charset="-122"/>
              </a:rPr>
              <a:t>很有可能</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conclusion is that...</a:t>
            </a:r>
            <a:r>
              <a:rPr lang="en-US" altLang="zh-CN" sz="2000" dirty="0" err="1">
                <a:latin typeface="Arial" panose="020B0604020202020204"/>
                <a:ea typeface="微软雅黑" panose="020B0503020204020204" pitchFamily="34" charset="-122"/>
              </a:rPr>
              <a:t>结论是</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fact is that...</a:t>
            </a:r>
            <a:r>
              <a:rPr lang="en-US" altLang="zh-CN" sz="2000" dirty="0" err="1">
                <a:latin typeface="Arial" panose="020B0604020202020204"/>
                <a:ea typeface="微软雅黑" panose="020B0503020204020204" pitchFamily="34" charset="-122"/>
              </a:rPr>
              <a:t>事实是</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purpose of this paper is...</a:t>
            </a:r>
            <a:r>
              <a:rPr lang="en-US" altLang="zh-CN" sz="2000" dirty="0" err="1">
                <a:latin typeface="Arial" panose="020B0604020202020204"/>
                <a:ea typeface="微软雅黑" panose="020B0503020204020204" pitchFamily="34" charset="-122"/>
              </a:rPr>
              <a:t>本文旨在</a:t>
            </a:r>
            <a:r>
              <a:rPr lang="en-US" altLang="zh-CN" sz="2000" dirty="0">
                <a:latin typeface="Arial" panose="020B0604020202020204"/>
                <a:ea typeface="微软雅黑" panose="020B0503020204020204" pitchFamily="34" charset="-122"/>
              </a:rPr>
              <a:t>.....</a:t>
            </a:r>
          </a:p>
          <a:p>
            <a:pPr>
              <a:lnSpc>
                <a:spcPct val="150000"/>
              </a:lnSpc>
            </a:pPr>
            <a:r>
              <a:rPr lang="en-US" altLang="zh-CN" sz="2000" dirty="0">
                <a:latin typeface="Arial" panose="020B0604020202020204"/>
                <a:ea typeface="微软雅黑" panose="020B0503020204020204" pitchFamily="34" charset="-122"/>
              </a:rPr>
              <a:t>The question is that...</a:t>
            </a:r>
            <a:r>
              <a:rPr lang="en-US" altLang="zh-CN" sz="2000" dirty="0" err="1">
                <a:latin typeface="Arial" panose="020B0604020202020204"/>
                <a:ea typeface="微软雅黑" panose="020B0503020204020204" pitchFamily="34" charset="-122"/>
              </a:rPr>
              <a:t>问题就在</a:t>
            </a:r>
            <a:r>
              <a:rPr lang="en-US" altLang="zh-CN" sz="2000" dirty="0">
                <a:latin typeface="Arial" panose="020B0604020202020204"/>
                <a:ea typeface="微软雅黑" panose="020B0503020204020204" pitchFamily="34" charset="-122"/>
              </a:rPr>
              <a:t>......</a:t>
            </a:r>
          </a:p>
        </p:txBody>
      </p:sp>
      <p:sp>
        <p:nvSpPr>
          <p:cNvPr id="24" name="矩形 23"/>
          <p:cNvSpPr/>
          <p:nvPr/>
        </p:nvSpPr>
        <p:spPr>
          <a:xfrm>
            <a:off x="1510030" y="1388110"/>
            <a:ext cx="5640070"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带有表语或表语从句的陈述句型</a:t>
            </a: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820" y="635"/>
            <a:ext cx="4683125" cy="6612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039331" y="157091"/>
            <a:ext cx="3963360" cy="812806"/>
            <a:chOff x="38295" y="136642"/>
            <a:chExt cx="5284479" cy="1083739"/>
          </a:xfrm>
        </p:grpSpPr>
        <p:sp>
          <p:nvSpPr>
            <p:cNvPr id="10" name="文本框 9"/>
            <p:cNvSpPr txBox="1"/>
            <p:nvPr/>
          </p:nvSpPr>
          <p:spPr>
            <a:xfrm>
              <a:off x="38295" y="136642"/>
              <a:ext cx="3615266" cy="86021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常见的词性转换</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
        <p:nvSpPr>
          <p:cNvPr id="14" name="矩形 47"/>
          <p:cNvSpPr>
            <a:spLocks noChangeArrowheads="1"/>
          </p:cNvSpPr>
          <p:nvPr/>
        </p:nvSpPr>
        <p:spPr bwMode="auto">
          <a:xfrm>
            <a:off x="247015" y="1631315"/>
            <a:ext cx="594550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一</a:t>
            </a:r>
            <a:r>
              <a:rPr lang="en-US" altLang="zh-CN" sz="2400" dirty="0">
                <a:solidFill>
                  <a:schemeClr val="tx1">
                    <a:lumMod val="75000"/>
                    <a:lumOff val="25000"/>
                  </a:schemeClr>
                </a:solidFill>
                <a:latin typeface="金山云技术体" charset="-122"/>
                <a:ea typeface="金山云技术体" charset="-122"/>
                <a:cs typeface="金山云技术体" charset="-122"/>
              </a:rPr>
              <a:t>.</a:t>
            </a:r>
            <a:r>
              <a:rPr lang="zh-CN" altLang="en-US" sz="2400" dirty="0">
                <a:solidFill>
                  <a:schemeClr val="tx1">
                    <a:lumMod val="75000"/>
                    <a:lumOff val="25000"/>
                  </a:schemeClr>
                </a:solidFill>
                <a:latin typeface="金山云技术体" charset="-122"/>
                <a:ea typeface="金山云技术体" charset="-122"/>
                <a:cs typeface="金山云技术体" charset="-122"/>
              </a:rPr>
              <a:t>名词转换为形容词</a:t>
            </a:r>
          </a:p>
          <a:p>
            <a:pPr>
              <a:lnSpc>
                <a:spcPct val="150000"/>
              </a:lnSpc>
              <a:buNone/>
            </a:pPr>
            <a:r>
              <a:rPr lang="en-US" altLang="zh-CN" sz="2000" dirty="0">
                <a:solidFill>
                  <a:schemeClr val="tx1">
                    <a:lumMod val="75000"/>
                    <a:lumOff val="25000"/>
                  </a:schemeClr>
                </a:solidFill>
                <a:latin typeface="Arial" panose="020B0604020202020204"/>
                <a:ea typeface="微软雅黑" panose="020B0503020204020204" pitchFamily="34" charset="-122"/>
              </a:rPr>
              <a:t>information superhighway  信息高速公路</a:t>
            </a:r>
          </a:p>
          <a:p>
            <a:pPr>
              <a:lnSpc>
                <a:spcPct val="150000"/>
              </a:lnSpc>
              <a:buNone/>
            </a:pPr>
            <a:r>
              <a:rPr lang="en-US" altLang="zh-CN" sz="2000" dirty="0">
                <a:solidFill>
                  <a:schemeClr val="tx1">
                    <a:lumMod val="75000"/>
                    <a:lumOff val="25000"/>
                  </a:schemeClr>
                </a:solidFill>
                <a:latin typeface="Arial" panose="020B0604020202020204"/>
                <a:ea typeface="微软雅黑" panose="020B0503020204020204" pitchFamily="34" charset="-122"/>
              </a:rPr>
              <a:t>microwave communication channels微波通讯频道</a:t>
            </a:r>
          </a:p>
          <a:p>
            <a:pPr>
              <a:lnSpc>
                <a:spcPct val="150000"/>
              </a:lnSpc>
              <a:buNone/>
            </a:pPr>
            <a:endParaRPr lang="en-US" altLang="zh-CN" sz="18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二</a:t>
            </a:r>
            <a:r>
              <a:rPr lang="en-US" altLang="zh-CN" sz="2400" dirty="0">
                <a:solidFill>
                  <a:schemeClr val="tx1">
                    <a:lumMod val="75000"/>
                    <a:lumOff val="25000"/>
                  </a:schemeClr>
                </a:solidFill>
                <a:latin typeface="金山云技术体" charset="-122"/>
                <a:ea typeface="金山云技术体" charset="-122"/>
                <a:cs typeface="金山云技术体" charset="-122"/>
              </a:rPr>
              <a:t>.名词转换为动词</a:t>
            </a:r>
            <a:endParaRPr lang="en-US" altLang="zh-CN" sz="2400" dirty="0">
              <a:solidFill>
                <a:schemeClr val="tx1">
                  <a:lumMod val="75000"/>
                  <a:lumOff val="25000"/>
                </a:schemeClr>
              </a:solidFill>
              <a:latin typeface="Arial" panose="020B0604020202020204"/>
              <a:ea typeface="微软雅黑" panose="020B0503020204020204" pitchFamily="34" charset="-122"/>
            </a:endParaRP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fire 火       to fire  点火</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heat 热量  to heat  加热</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surface 表面   to surface 上浮到表面</a:t>
            </a:r>
          </a:p>
        </p:txBody>
      </p:sp>
      <p:sp>
        <p:nvSpPr>
          <p:cNvPr id="3" name="文本框 2"/>
          <p:cNvSpPr txBox="1"/>
          <p:nvPr/>
        </p:nvSpPr>
        <p:spPr>
          <a:xfrm>
            <a:off x="6096000" y="657225"/>
            <a:ext cx="6109335" cy="6044565"/>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sym typeface="+mn-ea"/>
              </a:rPr>
              <a:t>三</a:t>
            </a:r>
            <a:r>
              <a:rPr lang="en-US" altLang="zh-CN" sz="2400" dirty="0">
                <a:solidFill>
                  <a:schemeClr val="tx1">
                    <a:lumMod val="75000"/>
                    <a:lumOff val="25000"/>
                  </a:schemeClr>
                </a:solidFill>
                <a:latin typeface="金山云技术体" charset="-122"/>
                <a:ea typeface="金山云技术体" charset="-122"/>
                <a:cs typeface="金山云技术体" charset="-122"/>
                <a:sym typeface="+mn-ea"/>
              </a:rPr>
              <a:t>.形容词转换为名词</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。英语的形容词大多只要在其前加上定冠词，就可以使之名词化，表示相应的人或事物;另外有许多形容词已经彻底名词化了:</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the upper and the lower 上部和下部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the heaviest of the alloys 合金中最重的一种chemical 化学药品/物质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numeral 数字</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periodical 期刊</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professional 专业人员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639" y="0"/>
            <a:ext cx="1240028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66" y="0"/>
            <a:ext cx="1126988" cy="1126988"/>
          </a:xfrm>
          <a:prstGeom prst="rect">
            <a:avLst/>
          </a:prstGeom>
        </p:spPr>
      </p:pic>
      <p:grpSp>
        <p:nvGrpSpPr>
          <p:cNvPr id="9" name="组合 8"/>
          <p:cNvGrpSpPr/>
          <p:nvPr/>
        </p:nvGrpSpPr>
        <p:grpSpPr>
          <a:xfrm>
            <a:off x="1039331" y="157091"/>
            <a:ext cx="3963360" cy="812806"/>
            <a:chOff x="38295" y="136642"/>
            <a:chExt cx="5284479" cy="1083739"/>
          </a:xfrm>
        </p:grpSpPr>
        <p:sp>
          <p:nvSpPr>
            <p:cNvPr id="10" name="文本框 9"/>
            <p:cNvSpPr txBox="1"/>
            <p:nvPr/>
          </p:nvSpPr>
          <p:spPr>
            <a:xfrm>
              <a:off x="38295" y="136642"/>
              <a:ext cx="3615266" cy="86021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常见的词性转换</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
        <p:nvSpPr>
          <p:cNvPr id="14" name="矩形 47"/>
          <p:cNvSpPr>
            <a:spLocks noChangeArrowheads="1"/>
          </p:cNvSpPr>
          <p:nvPr/>
        </p:nvSpPr>
        <p:spPr bwMode="auto">
          <a:xfrm>
            <a:off x="247015" y="1631315"/>
            <a:ext cx="542798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rPr>
              <a:t>四</a:t>
            </a:r>
            <a:r>
              <a:rPr lang="en-US" altLang="zh-CN" sz="2400" dirty="0">
                <a:solidFill>
                  <a:schemeClr val="tx1">
                    <a:lumMod val="75000"/>
                    <a:lumOff val="25000"/>
                  </a:schemeClr>
                </a:solidFill>
                <a:latin typeface="金山云技术体" charset="-122"/>
                <a:ea typeface="金山云技术体" charset="-122"/>
                <a:cs typeface="金山云技术体" charset="-122"/>
              </a:rPr>
              <a:t>.</a:t>
            </a:r>
            <a:r>
              <a:rPr lang="zh-CN" altLang="en-US" sz="2400" dirty="0">
                <a:solidFill>
                  <a:schemeClr val="tx1">
                    <a:lumMod val="75000"/>
                    <a:lumOff val="25000"/>
                  </a:schemeClr>
                </a:solidFill>
                <a:latin typeface="金山云技术体" charset="-122"/>
                <a:ea typeface="金山云技术体" charset="-122"/>
                <a:cs typeface="金山云技术体" charset="-122"/>
              </a:rPr>
              <a:t>形容词转化为动词</a:t>
            </a:r>
            <a:r>
              <a:rPr lang="zh-CN" altLang="en-US" sz="2400" dirty="0">
                <a:solidFill>
                  <a:schemeClr val="tx1">
                    <a:lumMod val="75000"/>
                    <a:lumOff val="25000"/>
                  </a:schemeClr>
                </a:solidFill>
                <a:latin typeface="Arial" panose="020B0604020202020204"/>
                <a:ea typeface="微软雅黑" panose="020B0503020204020204" pitchFamily="34" charset="-122"/>
              </a:rPr>
              <a:t>。</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cool 凉爽的  to cool 冷却</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clear 清楚的  to clear 清除消除</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rPr>
              <a:t>dry </a:t>
            </a:r>
            <a:r>
              <a:rPr lang="zh-CN" altLang="en-US" sz="2400" dirty="0">
                <a:solidFill>
                  <a:schemeClr val="tx1">
                    <a:lumMod val="75000"/>
                    <a:lumOff val="25000"/>
                  </a:schemeClr>
                </a:solidFill>
                <a:latin typeface="Arial" panose="020B0604020202020204"/>
                <a:ea typeface="微软雅黑" panose="020B0503020204020204" pitchFamily="34" charset="-122"/>
              </a:rPr>
              <a:t>干</a:t>
            </a:r>
            <a:r>
              <a:rPr lang="en-US" altLang="zh-CN" sz="2400" dirty="0">
                <a:solidFill>
                  <a:schemeClr val="tx1">
                    <a:lumMod val="75000"/>
                    <a:lumOff val="25000"/>
                  </a:schemeClr>
                </a:solidFill>
                <a:latin typeface="Arial" panose="020B0604020202020204"/>
                <a:ea typeface="微软雅黑" panose="020B0503020204020204" pitchFamily="34" charset="-122"/>
              </a:rPr>
              <a:t>燥的  to dry </a:t>
            </a:r>
            <a:r>
              <a:rPr lang="zh-CN" altLang="en-US" sz="2400" dirty="0">
                <a:solidFill>
                  <a:schemeClr val="tx1">
                    <a:lumMod val="75000"/>
                    <a:lumOff val="25000"/>
                  </a:schemeClr>
                </a:solidFill>
                <a:latin typeface="Arial" panose="020B0604020202020204"/>
                <a:ea typeface="微软雅黑" panose="020B0503020204020204" pitchFamily="34" charset="-122"/>
              </a:rPr>
              <a:t>干</a:t>
            </a:r>
            <a:r>
              <a:rPr lang="en-US" altLang="zh-CN" sz="2400" dirty="0">
                <a:solidFill>
                  <a:schemeClr val="tx1">
                    <a:lumMod val="75000"/>
                    <a:lumOff val="25000"/>
                  </a:schemeClr>
                </a:solidFill>
                <a:latin typeface="Arial" panose="020B0604020202020204"/>
                <a:ea typeface="微软雅黑" panose="020B0503020204020204" pitchFamily="34" charset="-122"/>
              </a:rPr>
              <a:t>燥，烘干</a:t>
            </a:r>
          </a:p>
          <a:p>
            <a:pPr>
              <a:lnSpc>
                <a:spcPct val="150000"/>
              </a:lnSpc>
              <a:buNone/>
            </a:pPr>
            <a:r>
              <a:rPr lang="zh-CN" altLang="en-US" sz="2400" dirty="0">
                <a:solidFill>
                  <a:schemeClr val="tx1">
                    <a:lumMod val="75000"/>
                    <a:lumOff val="25000"/>
                  </a:schemeClr>
                </a:solidFill>
                <a:latin typeface="金山云技术体" charset="-122"/>
                <a:ea typeface="金山云技术体" charset="-122"/>
                <a:cs typeface="金山云技术体" charset="-122"/>
                <a:sym typeface="+mn-ea"/>
              </a:rPr>
              <a:t>五</a:t>
            </a:r>
            <a:r>
              <a:rPr lang="en-US" altLang="zh-CN" sz="2400" dirty="0">
                <a:solidFill>
                  <a:schemeClr val="tx1">
                    <a:lumMod val="75000"/>
                    <a:lumOff val="25000"/>
                  </a:schemeClr>
                </a:solidFill>
                <a:latin typeface="金山云技术体" charset="-122"/>
                <a:ea typeface="金山云技术体" charset="-122"/>
                <a:cs typeface="金山云技术体" charset="-122"/>
                <a:sym typeface="+mn-ea"/>
              </a:rPr>
              <a:t>.副词转化为名词。例如:</a:t>
            </a:r>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pPr>
              <a:lnSpc>
                <a:spcPct val="150000"/>
              </a:lnSpc>
              <a:buNone/>
            </a:pPr>
            <a:r>
              <a:rPr lang="en-US" altLang="zh-CN" sz="2400" dirty="0">
                <a:solidFill>
                  <a:schemeClr val="tx1">
                    <a:lumMod val="75000"/>
                    <a:lumOff val="25000"/>
                  </a:schemeClr>
                </a:solidFill>
                <a:latin typeface="Arial" panose="020B0604020202020204"/>
                <a:sym typeface="+mn-ea"/>
              </a:rPr>
              <a:t>ups and downs 沉浮、盛衰</a:t>
            </a:r>
            <a:endParaRPr lang="en-US" altLang="zh-CN" sz="2400" dirty="0">
              <a:solidFill>
                <a:schemeClr val="tx1">
                  <a:lumMod val="75000"/>
                  <a:lumOff val="25000"/>
                </a:schemeClr>
              </a:solidFill>
              <a:latin typeface="Arial" panose="020B0604020202020204"/>
              <a:ea typeface="微软雅黑" panose="020B0503020204020204" pitchFamily="34" charset="-122"/>
              <a:sym typeface="+mn-ea"/>
            </a:endParaRPr>
          </a:p>
          <a:p>
            <a:pPr>
              <a:lnSpc>
                <a:spcPct val="150000"/>
              </a:lnSpc>
              <a:buNone/>
            </a:pPr>
            <a:r>
              <a:rPr lang="en-US" altLang="zh-CN" sz="2400" dirty="0">
                <a:solidFill>
                  <a:schemeClr val="tx1">
                    <a:lumMod val="75000"/>
                    <a:lumOff val="25000"/>
                  </a:schemeClr>
                </a:solidFill>
                <a:latin typeface="Arial" panose="020B0604020202020204"/>
                <a:sym typeface="+mn-ea"/>
              </a:rPr>
              <a:t>Today is Sunday.今天是星期日。(表示时间、地点的副词常可转化为名词)</a:t>
            </a:r>
            <a:endParaRPr lang="en-US" altLang="zh-CN" sz="2400" dirty="0">
              <a:solidFill>
                <a:schemeClr val="tx1">
                  <a:lumMod val="75000"/>
                  <a:lumOff val="25000"/>
                </a:schemeClr>
              </a:solidFill>
              <a:latin typeface="Arial" panose="020B0604020202020204"/>
              <a:ea typeface="微软雅黑" panose="020B0503020204020204" pitchFamily="34" charset="-122"/>
            </a:endParaRPr>
          </a:p>
        </p:txBody>
      </p:sp>
      <p:sp>
        <p:nvSpPr>
          <p:cNvPr id="3" name="文本框 2"/>
          <p:cNvSpPr txBox="1"/>
          <p:nvPr/>
        </p:nvSpPr>
        <p:spPr>
          <a:xfrm>
            <a:off x="6005195" y="1346835"/>
            <a:ext cx="6200140" cy="5354955"/>
          </a:xfrm>
          <a:prstGeom prst="rect">
            <a:avLst/>
          </a:prstGeom>
          <a:noFill/>
        </p:spPr>
        <p:txBody>
          <a:bodyPr wrap="square" rtlCol="0">
            <a:noAutofit/>
          </a:bodyPr>
          <a:lstStyle/>
          <a:p>
            <a:pPr>
              <a:lnSpc>
                <a:spcPct val="150000"/>
              </a:lnSpc>
              <a:buNone/>
            </a:pPr>
            <a:r>
              <a:rPr lang="zh-CN" altLang="en-US" sz="2400" dirty="0">
                <a:solidFill>
                  <a:schemeClr val="tx1">
                    <a:lumMod val="75000"/>
                    <a:lumOff val="25000"/>
                  </a:schemeClr>
                </a:solidFill>
                <a:latin typeface="金山云技术体" charset="-122"/>
                <a:ea typeface="金山云技术体" charset="-122"/>
                <a:sym typeface="+mn-ea"/>
              </a:rPr>
              <a:t>六、</a:t>
            </a:r>
            <a:r>
              <a:rPr lang="en-US" altLang="zh-CN" sz="2400" dirty="0">
                <a:solidFill>
                  <a:schemeClr val="tx1">
                    <a:lumMod val="75000"/>
                    <a:lumOff val="25000"/>
                  </a:schemeClr>
                </a:solidFill>
                <a:latin typeface="金山云技术体" charset="-122"/>
                <a:ea typeface="金山云技术体" charset="-122"/>
                <a:sym typeface="+mn-ea"/>
              </a:rPr>
              <a:t>动词转化为名词</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。由动词转化而来的名词，大多表示原来的动作、状态，有时也可引申表示相关的人或器物的名称。例如:</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run 跑运转                 run 运行;行程</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exhibit 展览</a:t>
            </a:r>
            <a:r>
              <a:rPr lang="zh-CN" altLang="en-US" sz="2400" dirty="0">
                <a:solidFill>
                  <a:schemeClr val="tx1">
                    <a:lumMod val="75000"/>
                    <a:lumOff val="25000"/>
                  </a:schemeClr>
                </a:solidFill>
                <a:latin typeface="Arial" panose="020B0604020202020204"/>
                <a:ea typeface="微软雅黑" panose="020B0503020204020204" pitchFamily="34" charset="-122"/>
                <a:sym typeface="+mn-ea"/>
              </a:rPr>
              <a:t>，</a:t>
            </a: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展示    exhibit 展品</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control 控制       control 控制，控制器</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combine 联合    combine 联合收割机</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contrast 对比     contrast 对比度</a:t>
            </a:r>
          </a:p>
          <a:p>
            <a:pPr>
              <a:lnSpc>
                <a:spcPct val="150000"/>
              </a:lnSpc>
              <a:buNone/>
            </a:pPr>
            <a:r>
              <a:rPr lang="en-US" altLang="zh-CN" sz="2400" dirty="0">
                <a:solidFill>
                  <a:schemeClr val="tx1">
                    <a:lumMod val="75000"/>
                    <a:lumOff val="25000"/>
                  </a:schemeClr>
                </a:solidFill>
                <a:latin typeface="Arial" panose="020B0604020202020204"/>
                <a:ea typeface="微软雅黑" panose="020B0503020204020204" pitchFamily="34" charset="-122"/>
                <a:sym typeface="+mn-ea"/>
              </a:rPr>
              <a:t>to produce 生产     produce 农副产品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02155"/>
            <a:ext cx="10589260" cy="64262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1.</a:t>
            </a:r>
            <a:r>
              <a:rPr lang="en-US" altLang="zh-CN" sz="2400" b="1" dirty="0">
                <a:latin typeface="Arial" panose="020B0604020202020204"/>
                <a:ea typeface="微软雅黑" panose="020B0503020204020204" pitchFamily="34" charset="-122"/>
              </a:rPr>
              <a:t>在普通的单数可数名词前一定要用冠词，泛指时多用不定冠词。</a:t>
            </a:r>
            <a:endParaRPr lang="en-GB" altLang="zh-CN"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冠词</a:t>
            </a:r>
          </a:p>
        </p:txBody>
      </p:sp>
      <p:sp>
        <p:nvSpPr>
          <p:cNvPr id="2" name="文本框 1"/>
          <p:cNvSpPr txBox="1"/>
          <p:nvPr/>
        </p:nvSpPr>
        <p:spPr>
          <a:xfrm>
            <a:off x="487045" y="2821305"/>
            <a:ext cx="10810240" cy="758190"/>
          </a:xfrm>
          <a:prstGeom prst="rect">
            <a:avLst/>
          </a:prstGeom>
          <a:noFill/>
        </p:spPr>
        <p:txBody>
          <a:bodyPr wrap="square" rtlCol="0">
            <a:noAutofit/>
          </a:bodyPr>
          <a:lstStyle/>
          <a:p>
            <a:r>
              <a:rPr lang="zh-CN" altLang="en-US" sz="2400" b="1" dirty="0"/>
              <a:t>如果把电压加到电路的两端，就会发现电流在电路中流动</a:t>
            </a:r>
            <a:r>
              <a:rPr lang="zh-CN" altLang="en-US" b="1" dirty="0"/>
              <a:t>。</a:t>
            </a:r>
          </a:p>
          <a:p>
            <a:r>
              <a:rPr lang="zh-CN" altLang="en-US" sz="2000" b="1" dirty="0"/>
              <a:t>（电压</a:t>
            </a:r>
            <a:r>
              <a:rPr lang="en-US" altLang="zh-CN" sz="2000" b="1" dirty="0"/>
              <a:t> voltage    </a:t>
            </a:r>
            <a:r>
              <a:rPr lang="zh-CN" altLang="en-US" sz="2000" b="1" dirty="0"/>
              <a:t>加到、应用于</a:t>
            </a:r>
            <a:r>
              <a:rPr lang="en-US" altLang="zh-CN" sz="2000" b="1" dirty="0"/>
              <a:t> be applied across   </a:t>
            </a:r>
            <a:r>
              <a:rPr lang="zh-CN" altLang="en-US" sz="2000" b="1" dirty="0"/>
              <a:t>电流</a:t>
            </a:r>
            <a:r>
              <a:rPr lang="en-US" altLang="zh-CN" sz="2000" b="1" dirty="0"/>
              <a:t> </a:t>
            </a:r>
            <a:r>
              <a:rPr lang="zh-CN" altLang="en-US" sz="2000" b="1" dirty="0">
                <a:sym typeface="+mn-ea"/>
              </a:rPr>
              <a:t>electric current</a:t>
            </a:r>
            <a:r>
              <a:rPr lang="en-US" altLang="zh-CN" sz="2000" b="1" dirty="0">
                <a:sym typeface="+mn-ea"/>
              </a:rPr>
              <a:t>     </a:t>
            </a:r>
            <a:r>
              <a:rPr lang="zh-CN" altLang="en-US" sz="2000" b="1" dirty="0">
                <a:sym typeface="+mn-ea"/>
              </a:rPr>
              <a:t>流动</a:t>
            </a:r>
            <a:r>
              <a:rPr lang="en-US" altLang="zh-CN" sz="2000" b="1" dirty="0">
                <a:sym typeface="+mn-ea"/>
              </a:rPr>
              <a:t> </a:t>
            </a:r>
            <a:r>
              <a:rPr lang="zh-CN" altLang="en-US" sz="2000" b="1" dirty="0">
                <a:sym typeface="+mn-ea"/>
              </a:rPr>
              <a:t>flow）</a:t>
            </a:r>
            <a:endParaRPr lang="zh-CN" altLang="en-US" sz="2000" b="1" dirty="0"/>
          </a:p>
        </p:txBody>
      </p:sp>
      <p:sp>
        <p:nvSpPr>
          <p:cNvPr id="3" name="文本框 2"/>
          <p:cNvSpPr txBox="1"/>
          <p:nvPr/>
        </p:nvSpPr>
        <p:spPr>
          <a:xfrm>
            <a:off x="584835" y="3622675"/>
            <a:ext cx="10865485" cy="850265"/>
          </a:xfrm>
          <a:prstGeom prst="rect">
            <a:avLst/>
          </a:prstGeom>
          <a:noFill/>
        </p:spPr>
        <p:txBody>
          <a:bodyPr wrap="square" rtlCol="0">
            <a:noAutofit/>
          </a:bodyPr>
          <a:lstStyle/>
          <a:p>
            <a:r>
              <a:rPr lang="zh-CN" altLang="en-US" sz="2000" b="1" dirty="0"/>
              <a:t>译句：</a:t>
            </a:r>
            <a:r>
              <a:rPr lang="zh-CN" altLang="en-US" sz="2400" b="1" dirty="0"/>
              <a:t>lf a voltage is applied across a circuit, an electric current will be found to flow in</a:t>
            </a:r>
            <a:r>
              <a:rPr lang="en-US" altLang="zh-CN" sz="2400" b="1" dirty="0"/>
              <a:t> </a:t>
            </a:r>
            <a:r>
              <a:rPr lang="zh-CN" altLang="en-US" sz="2400" b="1" dirty="0"/>
              <a:t>the circuit.</a:t>
            </a:r>
          </a:p>
        </p:txBody>
      </p:sp>
      <p:sp>
        <p:nvSpPr>
          <p:cNvPr id="4" name="文本框 3"/>
          <p:cNvSpPr txBox="1"/>
          <p:nvPr/>
        </p:nvSpPr>
        <p:spPr>
          <a:xfrm>
            <a:off x="557530" y="4591685"/>
            <a:ext cx="10629265" cy="864235"/>
          </a:xfrm>
          <a:prstGeom prst="rect">
            <a:avLst/>
          </a:prstGeom>
          <a:noFill/>
        </p:spPr>
        <p:txBody>
          <a:bodyPr wrap="square" rtlCol="0">
            <a:noAutofit/>
          </a:bodyPr>
          <a:lstStyle/>
          <a:p>
            <a:r>
              <a:rPr lang="zh-CN" altLang="en-US" sz="2400" b="1"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a:t>
            </a:r>
            <a:r>
              <a:rPr lang="zh-CN" altLang="en-US" sz="2400" b="1" dirty="0">
                <a:latin typeface="Arial" panose="020B0604020202020204" pitchFamily="34" charset="0"/>
                <a:cs typeface="Arial" panose="020B0604020202020204" pitchFamily="34" charset="0"/>
              </a:rPr>
              <a:t>前面已提到过的或同一句中第二次提到的或心中特指的事物，以及带有后置</a:t>
            </a:r>
          </a:p>
          <a:p>
            <a:r>
              <a:rPr lang="zh-CN" altLang="en-US" sz="2400" b="1" dirty="0">
                <a:latin typeface="Arial" panose="020B0604020202020204" pitchFamily="34" charset="0"/>
                <a:cs typeface="Arial" panose="020B0604020202020204" pitchFamily="34" charset="0"/>
              </a:rPr>
              <a:t>修饰语的名词,其前应该使用定冠词。</a:t>
            </a:r>
            <a:endParaRPr lang="zh-CN" altLang="en-US" b="1" dirty="0">
              <a:latin typeface="Arial" panose="020B0604020202020204" pitchFamily="34" charset="0"/>
              <a:cs typeface="Arial" panose="020B0604020202020204" pitchFamily="34" charset="0"/>
            </a:endParaRPr>
          </a:p>
          <a:p>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636905" y="5574665"/>
            <a:ext cx="10265410" cy="401955"/>
          </a:xfrm>
          <a:prstGeom prst="rect">
            <a:avLst/>
          </a:prstGeom>
          <a:noFill/>
        </p:spPr>
        <p:txBody>
          <a:bodyPr wrap="square" rtlCol="0">
            <a:noAutofit/>
          </a:bodyPr>
          <a:lstStyle/>
          <a:p>
            <a:r>
              <a:rPr lang="zh-CN" altLang="en-US" sz="2400" b="1" dirty="0">
                <a:sym typeface="+mn-ea"/>
              </a:rPr>
              <a:t>物理这门科学在当今世界非常有用。</a:t>
            </a:r>
            <a:endParaRPr lang="zh-CN" altLang="en-US" sz="2400" b="1" dirty="0"/>
          </a:p>
        </p:txBody>
      </p:sp>
      <p:sp>
        <p:nvSpPr>
          <p:cNvPr id="6" name="文本框 5"/>
          <p:cNvSpPr txBox="1"/>
          <p:nvPr/>
        </p:nvSpPr>
        <p:spPr>
          <a:xfrm>
            <a:off x="584835" y="5972810"/>
            <a:ext cx="10753725" cy="1052830"/>
          </a:xfrm>
          <a:prstGeom prst="rect">
            <a:avLst/>
          </a:prstGeom>
          <a:noFill/>
        </p:spPr>
        <p:txBody>
          <a:bodyPr wrap="square" rtlCol="0">
            <a:noAutofit/>
          </a:bodyPr>
          <a:lstStyle/>
          <a:p>
            <a:r>
              <a:rPr lang="zh-CN" altLang="en-US" sz="2400" b="1" dirty="0">
                <a:sym typeface="+mn-ea"/>
              </a:rPr>
              <a:t>译句：The science of physics is very useful in the modern world.</a:t>
            </a:r>
            <a:endParaRPr lang="zh-CN" altLang="en-US" sz="2400" b="1" dirty="0"/>
          </a:p>
          <a:p>
            <a:endParaRPr lang="zh-CN" altLang="en-US" sz="2400" b="1"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4" grpId="0"/>
          <p:bldP spid="5" grpId="0"/>
          <p:bldP spid="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150114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a:t>
            </a:r>
            <a:r>
              <a:rPr lang="en-US" altLang="zh-CN" sz="2000" b="1" dirty="0">
                <a:latin typeface="Arial" panose="020B0604020202020204"/>
                <a:ea typeface="微软雅黑" panose="020B0503020204020204" pitchFamily="34" charset="-122"/>
              </a:rPr>
              <a:t>1.A的大小(</a:t>
            </a:r>
            <a:r>
              <a:rPr lang="en-US" altLang="zh-CN" sz="2000" b="1" dirty="0" err="1">
                <a:latin typeface="Arial" panose="020B0604020202020204"/>
                <a:ea typeface="微软雅黑" panose="020B0503020204020204" pitchFamily="34" charset="-122"/>
              </a:rPr>
              <a:t>长度，质量</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是B的N倍,或A比B大</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长，重</a:t>
            </a:r>
            <a:r>
              <a:rPr lang="en-US" altLang="zh-CN" sz="2000" b="1" dirty="0">
                <a:latin typeface="Arial" panose="020B0604020202020204"/>
                <a:ea typeface="微软雅黑" panose="020B0503020204020204" pitchFamily="34" charset="-122"/>
              </a:rPr>
              <a:t>......) N-1倍。若将汉语的“A比B大或长，重.…倍”译成英语时要加一倍。“增加到N倍”或“增加了N-1倍(</a:t>
            </a:r>
            <a:r>
              <a:rPr lang="en-US" altLang="zh-CN" sz="2000" b="1" dirty="0" err="1">
                <a:latin typeface="Arial" panose="020B0604020202020204"/>
                <a:ea typeface="微软雅黑" panose="020B0503020204020204" pitchFamily="34" charset="-122"/>
              </a:rPr>
              <a:t>净增加的部分</a:t>
            </a:r>
            <a:r>
              <a:rPr lang="en-US" altLang="zh-CN" sz="2000" b="1" dirty="0">
                <a:latin typeface="Arial" panose="020B0604020202020204"/>
                <a:ea typeface="微软雅黑" panose="020B0503020204020204" pitchFamily="34" charset="-122"/>
              </a:rPr>
              <a:t>)</a:t>
            </a:r>
            <a:r>
              <a:rPr lang="en-US" altLang="zh-CN" sz="2000" b="1" dirty="0" err="1">
                <a:latin typeface="Arial" panose="020B0604020202020204"/>
                <a:ea typeface="微软雅黑" panose="020B0503020204020204" pitchFamily="34" charset="-122"/>
              </a:rPr>
              <a:t>Y"的译法。在将汉语表示“净增加”的倍数译</a:t>
            </a:r>
            <a:r>
              <a:rPr lang="zh-CN" altLang="en-US" sz="2000" b="1" dirty="0">
                <a:latin typeface="Arial" panose="020B0604020202020204"/>
                <a:ea typeface="微软雅黑" panose="020B0503020204020204" pitchFamily="34" charset="-122"/>
              </a:rPr>
              <a:t>成英语时，要在汉语的倍数上再加一倍。</a:t>
            </a:r>
            <a:endParaRPr lang="en-US" altLang="zh-CN" sz="2000" b="1" dirty="0">
              <a:latin typeface="Arial" panose="020B0604020202020204"/>
              <a:ea typeface="微软雅黑" panose="020B0503020204020204" pitchFamily="34" charset="-122"/>
            </a:endParaRP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数词</a:t>
            </a:r>
          </a:p>
        </p:txBody>
      </p:sp>
      <p:sp>
        <p:nvSpPr>
          <p:cNvPr id="2" name="文本框 1"/>
          <p:cNvSpPr txBox="1"/>
          <p:nvPr/>
        </p:nvSpPr>
        <p:spPr>
          <a:xfrm>
            <a:off x="637540" y="3875405"/>
            <a:ext cx="10659745" cy="497840"/>
          </a:xfrm>
          <a:prstGeom prst="rect">
            <a:avLst/>
          </a:prstGeom>
          <a:noFill/>
        </p:spPr>
        <p:txBody>
          <a:bodyPr wrap="square" rtlCol="0">
            <a:noAutofit/>
          </a:bodyPr>
          <a:lstStyle/>
          <a:p>
            <a:r>
              <a:rPr lang="zh-CN" altLang="en-US" sz="2400" b="1" dirty="0"/>
              <a:t>钢产量比2004年增长了三倍。</a:t>
            </a:r>
          </a:p>
        </p:txBody>
      </p:sp>
      <p:sp>
        <p:nvSpPr>
          <p:cNvPr id="3" name="文本框 2"/>
          <p:cNvSpPr txBox="1"/>
          <p:nvPr/>
        </p:nvSpPr>
        <p:spPr>
          <a:xfrm>
            <a:off x="638175" y="4352925"/>
            <a:ext cx="10812145" cy="718185"/>
          </a:xfrm>
          <a:prstGeom prst="rect">
            <a:avLst/>
          </a:prstGeom>
          <a:noFill/>
        </p:spPr>
        <p:txBody>
          <a:bodyPr wrap="square" rtlCol="0">
            <a:noAutofit/>
          </a:bodyPr>
          <a:lstStyle/>
          <a:p>
            <a:r>
              <a:rPr lang="zh-CN" altLang="en-US" sz="2400" b="1" dirty="0"/>
              <a:t>译句：The output of steel has been increased four times as against 2004.</a:t>
            </a:r>
          </a:p>
        </p:txBody>
      </p:sp>
      <p:sp>
        <p:nvSpPr>
          <p:cNvPr id="5" name="文本框 4"/>
          <p:cNvSpPr txBox="1"/>
          <p:nvPr/>
        </p:nvSpPr>
        <p:spPr>
          <a:xfrm>
            <a:off x="636905" y="5118735"/>
            <a:ext cx="10265410" cy="553085"/>
          </a:xfrm>
          <a:prstGeom prst="rect">
            <a:avLst/>
          </a:prstGeom>
          <a:noFill/>
        </p:spPr>
        <p:txBody>
          <a:bodyPr wrap="square" rtlCol="0">
            <a:noAutofit/>
          </a:bodyPr>
          <a:lstStyle/>
          <a:p>
            <a:r>
              <a:rPr lang="zh-CN" altLang="en-US" sz="2400" b="1" dirty="0">
                <a:sym typeface="+mn-ea"/>
              </a:rPr>
              <a:t>这台机器改善了劳动条件,并使工效提高了三倍。（工效efficiency）</a:t>
            </a:r>
          </a:p>
        </p:txBody>
      </p:sp>
      <p:sp>
        <p:nvSpPr>
          <p:cNvPr id="6" name="文本框 5"/>
          <p:cNvSpPr txBox="1"/>
          <p:nvPr/>
        </p:nvSpPr>
        <p:spPr>
          <a:xfrm>
            <a:off x="637540" y="5603240"/>
            <a:ext cx="10701020" cy="1129665"/>
          </a:xfrm>
          <a:prstGeom prst="rect">
            <a:avLst/>
          </a:prstGeom>
          <a:noFill/>
        </p:spPr>
        <p:txBody>
          <a:bodyPr wrap="square" rtlCol="0">
            <a:noAutofit/>
          </a:bodyPr>
          <a:lstStyle/>
          <a:p>
            <a:r>
              <a:rPr lang="zh-CN" altLang="en-US" sz="2400" b="1" dirty="0">
                <a:sym typeface="+mn-ea"/>
              </a:rPr>
              <a:t>译句：The machine improves the working conditions and raises efficiency four times.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P spid="5" grpId="0"/>
          <p:bldP spid="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69215"/>
            <a:ext cx="12192000" cy="68580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576" y="71120"/>
            <a:ext cx="1126988" cy="1126988"/>
          </a:xfrm>
          <a:prstGeom prst="rect">
            <a:avLst/>
          </a:prstGeom>
        </p:spPr>
      </p:pic>
      <p:grpSp>
        <p:nvGrpSpPr>
          <p:cNvPr id="9" name="组合 8"/>
          <p:cNvGrpSpPr/>
          <p:nvPr/>
        </p:nvGrpSpPr>
        <p:grpSpPr>
          <a:xfrm>
            <a:off x="1337919" y="157091"/>
            <a:ext cx="3664772" cy="812806"/>
            <a:chOff x="436412" y="136642"/>
            <a:chExt cx="4886362" cy="1083739"/>
          </a:xfrm>
        </p:grpSpPr>
        <p:sp>
          <p:nvSpPr>
            <p:cNvPr id="10" name="文本框 9"/>
            <p:cNvSpPr txBox="1"/>
            <p:nvPr/>
          </p:nvSpPr>
          <p:spPr>
            <a:xfrm>
              <a:off x="648741" y="136642"/>
              <a:ext cx="1463040" cy="860211"/>
            </a:xfrm>
            <a:prstGeom prst="rect">
              <a:avLst/>
            </a:prstGeom>
            <a:noFill/>
          </p:spPr>
          <p:txBody>
            <a:bodyPr wrap="none" rtlCol="0">
              <a:spAutoFit/>
              <a:scene3d>
                <a:camera prst="orthographicFront"/>
                <a:lightRig rig="threePt" dir="t"/>
              </a:scene3d>
              <a:sp3d contourW="12700"/>
            </a:bodyPr>
            <a:lstStyle/>
            <a:p>
              <a:pPr algn="ct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汉译英</a:t>
              </a:r>
            </a:p>
          </p:txBody>
        </p:sp>
        <p:sp>
          <p:nvSpPr>
            <p:cNvPr id="11" name="矩形 10"/>
            <p:cNvSpPr/>
            <p:nvPr/>
          </p:nvSpPr>
          <p:spPr>
            <a:xfrm>
              <a:off x="436412" y="712465"/>
              <a:ext cx="4886362" cy="507916"/>
            </a:xfrm>
            <a:prstGeom prst="rect">
              <a:avLst/>
            </a:prstGeom>
          </p:spPr>
          <p:txBody>
            <a:bodyPr wrap="square">
              <a:spAutoFit/>
            </a:bodyPr>
            <a:lstStyle/>
            <a:p>
              <a:pPr>
                <a:lnSpc>
                  <a:spcPct val="200000"/>
                </a:lnSpc>
                <a:spcAft>
                  <a:spcPts val="1000"/>
                </a:spcAft>
              </a:pP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Lorem ipsum dolor sit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amet</a:t>
              </a:r>
              <a:r>
                <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100" kern="0" dirty="0" err="1">
                  <a:solidFill>
                    <a:schemeClr val="tx1">
                      <a:lumMod val="85000"/>
                      <a:lumOff val="15000"/>
                    </a:schemeClr>
                  </a:solidFill>
                  <a:latin typeface="微软雅黑 Light" panose="020B0502040204020203" pitchFamily="34" charset="-122"/>
                  <a:ea typeface="微软雅黑 Light" panose="020B0502040204020203" pitchFamily="34" charset="-122"/>
                </a:rPr>
                <a:t>consectetuer</a:t>
              </a:r>
              <a:endParaRPr lang="en-US" altLang="zh-CN" sz="1100" kern="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223245" y="1200968"/>
            <a:ext cx="880519" cy="880519"/>
            <a:chOff x="8125599" y="1434035"/>
            <a:chExt cx="2036802" cy="2036802"/>
          </a:xfrm>
          <a:solidFill>
            <a:schemeClr val="bg1"/>
          </a:solidFill>
        </p:grpSpPr>
        <p:sp>
          <p:nvSpPr>
            <p:cNvPr id="13" name="椭圆 12"/>
            <p:cNvSpPr/>
            <p:nvPr/>
          </p:nvSpPr>
          <p:spPr>
            <a:xfrm>
              <a:off x="8125599" y="1434035"/>
              <a:ext cx="2036802" cy="2036802"/>
            </a:xfrm>
            <a:prstGeom prst="ellipse">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方正姚体" panose="02010601030101010101" pitchFamily="2" charset="-122"/>
                <a:ea typeface="方正姚体" panose="02010601030101010101" pitchFamily="2" charset="-122"/>
              </a:endParaRPr>
            </a:p>
          </p:txBody>
        </p:sp>
        <p:grpSp>
          <p:nvGrpSpPr>
            <p:cNvPr id="16" name="组合 15"/>
            <p:cNvGrpSpPr>
              <a:grpSpLocks noChangeAspect="1"/>
            </p:cNvGrpSpPr>
            <p:nvPr/>
          </p:nvGrpSpPr>
          <p:grpSpPr>
            <a:xfrm>
              <a:off x="8518659" y="1890295"/>
              <a:ext cx="1310642" cy="1124283"/>
              <a:chOff x="5084763" y="971548"/>
              <a:chExt cx="323865" cy="277813"/>
            </a:xfrm>
            <a:grpFill/>
          </p:grpSpPr>
          <p:sp>
            <p:nvSpPr>
              <p:cNvPr id="1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sp>
            <p:nvSpPr>
              <p:cNvPr id="1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FFD5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ndParaRPr>
              </a:p>
            </p:txBody>
          </p:sp>
        </p:grpSp>
      </p:grpSp>
      <p:sp>
        <p:nvSpPr>
          <p:cNvPr id="23" name="Rectangle 67"/>
          <p:cNvSpPr/>
          <p:nvPr/>
        </p:nvSpPr>
        <p:spPr>
          <a:xfrm>
            <a:off x="330835" y="2032635"/>
            <a:ext cx="10589260" cy="612140"/>
          </a:xfrm>
          <a:prstGeom prst="rect">
            <a:avLst/>
          </a:prstGeom>
        </p:spPr>
        <p:txBody>
          <a:bodyPr wrap="square">
            <a:noAutofit/>
          </a:bodyPr>
          <a:lstStyle/>
          <a:p>
            <a:pPr>
              <a:lnSpc>
                <a:spcPct val="150000"/>
              </a:lnSpc>
            </a:pPr>
            <a:r>
              <a:rPr lang="en-US" altLang="zh-CN" sz="2400" dirty="0">
                <a:latin typeface="Arial" panose="020B0604020202020204"/>
                <a:ea typeface="微软雅黑" panose="020B0503020204020204" pitchFamily="34" charset="-122"/>
              </a:rPr>
              <a:t>     </a:t>
            </a:r>
            <a:r>
              <a:rPr sz="2400" b="1" dirty="0" err="1">
                <a:latin typeface="Arial" panose="020B0604020202020204"/>
                <a:ea typeface="微软雅黑" panose="020B0503020204020204" pitchFamily="34" charset="-122"/>
              </a:rPr>
              <a:t>用it</a:t>
            </a:r>
            <a:r>
              <a:rPr sz="2400" b="1" dirty="0">
                <a:latin typeface="Arial" panose="020B0604020202020204"/>
                <a:ea typeface="微软雅黑" panose="020B0503020204020204" pitchFamily="34" charset="-122"/>
              </a:rPr>
              <a:t>, its, they ,</a:t>
            </a:r>
            <a:r>
              <a:rPr sz="2400" b="1" dirty="0" err="1">
                <a:latin typeface="Arial" panose="020B0604020202020204"/>
                <a:ea typeface="微软雅黑" panose="020B0503020204020204" pitchFamily="34" charset="-122"/>
              </a:rPr>
              <a:t>their等代词来代替后面主句中的人或物</a:t>
            </a:r>
            <a:endParaRPr sz="2400" b="1" dirty="0">
              <a:latin typeface="Arial" panose="020B0604020202020204"/>
              <a:ea typeface="微软雅黑" panose="020B0503020204020204" pitchFamily="34" charset="-122"/>
            </a:endParaRPr>
          </a:p>
        </p:txBody>
      </p:sp>
      <p:sp>
        <p:nvSpPr>
          <p:cNvPr id="24" name="矩形 23"/>
          <p:cNvSpPr/>
          <p:nvPr/>
        </p:nvSpPr>
        <p:spPr>
          <a:xfrm>
            <a:off x="1337945" y="1388110"/>
            <a:ext cx="5812155" cy="645160"/>
          </a:xfrm>
          <a:prstGeom prst="rect">
            <a:avLst/>
          </a:prstGeom>
        </p:spPr>
        <p:txBody>
          <a:bodyPr wrap="square">
            <a:spAutoFit/>
          </a:bodyPr>
          <a:lstStyle/>
          <a:p>
            <a:pPr>
              <a:lnSpc>
                <a:spcPct val="150000"/>
              </a:lnSpc>
            </a:pPr>
            <a:r>
              <a:rPr lang="zh-CN" altLang="en-US" sz="2400" b="1" dirty="0">
                <a:latin typeface="金山云技术体" charset="-122"/>
                <a:ea typeface="金山云技术体" charset="-122"/>
                <a:sym typeface="Arial" panose="020B0604020202020204"/>
              </a:rPr>
              <a:t>代词</a:t>
            </a:r>
          </a:p>
        </p:txBody>
      </p:sp>
      <p:sp>
        <p:nvSpPr>
          <p:cNvPr id="2" name="文本框 1"/>
          <p:cNvSpPr txBox="1"/>
          <p:nvPr/>
        </p:nvSpPr>
        <p:spPr>
          <a:xfrm>
            <a:off x="637540" y="2901950"/>
            <a:ext cx="10659745" cy="979170"/>
          </a:xfrm>
          <a:prstGeom prst="rect">
            <a:avLst/>
          </a:prstGeom>
          <a:noFill/>
        </p:spPr>
        <p:txBody>
          <a:bodyPr wrap="square" rtlCol="0">
            <a:noAutofit/>
          </a:bodyPr>
          <a:lstStyle/>
          <a:p>
            <a:r>
              <a:rPr lang="zh-CN" altLang="en-US" sz="2400" b="1" dirty="0"/>
              <a:t>在某处有害废料太多的话,它会对我们周围的东西造成巨大的危害。</a:t>
            </a:r>
          </a:p>
          <a:p>
            <a:r>
              <a:rPr lang="zh-CN" altLang="en-US" sz="2400" b="1" dirty="0"/>
              <a:t>（有害废料</a:t>
            </a:r>
            <a:r>
              <a:rPr lang="en-US" altLang="zh-CN" sz="2400" b="1" dirty="0"/>
              <a:t> </a:t>
            </a:r>
            <a:r>
              <a:rPr lang="zh-CN" altLang="en-US" sz="2400" b="1" dirty="0">
                <a:sym typeface="+mn-ea"/>
              </a:rPr>
              <a:t>poisonous</a:t>
            </a:r>
            <a:r>
              <a:rPr lang="en-US" altLang="zh-CN" sz="2400" b="1" dirty="0">
                <a:sym typeface="+mn-ea"/>
              </a:rPr>
              <a:t> </a:t>
            </a:r>
            <a:r>
              <a:rPr lang="zh-CN" altLang="en-US" sz="2400" b="1" dirty="0">
                <a:sym typeface="+mn-ea"/>
              </a:rPr>
              <a:t>waste</a:t>
            </a:r>
            <a:r>
              <a:rPr lang="zh-CN" altLang="en-US" sz="2400" b="1" dirty="0"/>
              <a:t>）</a:t>
            </a:r>
          </a:p>
          <a:p>
            <a:endParaRPr lang="zh-CN" altLang="en-US" sz="2400" b="1" dirty="0"/>
          </a:p>
        </p:txBody>
      </p:sp>
      <p:sp>
        <p:nvSpPr>
          <p:cNvPr id="3" name="文本框 2"/>
          <p:cNvSpPr txBox="1"/>
          <p:nvPr/>
        </p:nvSpPr>
        <p:spPr>
          <a:xfrm>
            <a:off x="638175" y="4017645"/>
            <a:ext cx="10812145" cy="1053465"/>
          </a:xfrm>
          <a:prstGeom prst="rect">
            <a:avLst/>
          </a:prstGeom>
          <a:noFill/>
        </p:spPr>
        <p:txBody>
          <a:bodyPr wrap="square" rtlCol="0">
            <a:noAutofit/>
          </a:bodyPr>
          <a:lstStyle/>
          <a:p>
            <a:r>
              <a:rPr lang="zh-CN" altLang="en-US" sz="2400" b="1" dirty="0"/>
              <a:t>译句：Where there is too much of it, the poisonous waste may do great harm to the things around us.</a:t>
            </a:r>
          </a:p>
          <a:p>
            <a:r>
              <a:rPr lang="zh-CN" altLang="en-US" sz="2400" b="1" dirty="0"/>
              <a:t>(it指代the poisonous waste )</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3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3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3000">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dbc76dd9-cbe0-4148-a2ab-d9ac3875918e"/>
  <p:tag name="COMMONDATA" val="eyJjb3VudCI6MTMsImhkaWQiOiI4YTNiMjY2ODBiODE4NTk1N2YyMDU0ZjQ4YzU4MzhhNSIsInVzZXJDb3VudCI6NX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377.392125984252,&quot;width&quot;:6918.2614173228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2262</Words>
  <Application>Microsoft Office PowerPoint</Application>
  <PresentationFormat>宽屏</PresentationFormat>
  <Paragraphs>194</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微软雅黑 Light</vt:lpstr>
      <vt:lpstr>金山云技术体</vt:lpstr>
      <vt:lpstr>Calibri</vt:lpstr>
      <vt:lpstr>Arial</vt:lpstr>
      <vt:lpstr>Agency FB</vt:lpstr>
      <vt:lpstr>方正姚体</vt:lpstr>
      <vt:lpstr>微软雅黑</vt:lpstr>
      <vt:lpstr>汉仪铸字木头人W</vt:lpstr>
      <vt:lpstr>等线</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一佐 石</cp:lastModifiedBy>
  <cp:revision>21</cp:revision>
  <dcterms:created xsi:type="dcterms:W3CDTF">2018-12-29T06:08:00Z</dcterms:created>
  <dcterms:modified xsi:type="dcterms:W3CDTF">2023-06-25T15:43:53Z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v1.0_mb_vjdj3ND4h+YH1OqKc+VkAg==</vt:lpwstr>
  </property>
  <property fmtid="{D5CDD505-2E9C-101B-9397-08002B2CF9AE}" pid="4" name="ICV">
    <vt:lpwstr>0D0C0A1D4CDC48C3B87C705DFE2BB532_13</vt:lpwstr>
  </property>
</Properties>
</file>