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492" r:id="rId2"/>
    <p:sldId id="502" r:id="rId3"/>
    <p:sldId id="503"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12E8C-5BB5-4502-B8F6-EBD96BBFAF4C}" type="datetimeFigureOut">
              <a:rPr lang="zh-CN" altLang="en-US" smtClean="0"/>
              <a:t>2023/5/18/Thu</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F9456-3AB9-45D2-9FFB-CEEC3E81A814}" type="slidenum">
              <a:rPr lang="zh-CN" altLang="en-US" smtClean="0"/>
              <a:t>‹#›</a:t>
            </a:fld>
            <a:endParaRPr lang="zh-CN" altLang="en-US"/>
          </a:p>
        </p:txBody>
      </p:sp>
    </p:spTree>
    <p:extLst>
      <p:ext uri="{BB962C8B-B14F-4D97-AF65-F5344CB8AC3E}">
        <p14:creationId xmlns:p14="http://schemas.microsoft.com/office/powerpoint/2010/main" val="410233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655CF-AA4C-4AD3-AB7E-5955BEEC0C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306C0A5-6802-46C7-9E36-0E4D06479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E70131-E808-4AD1-9CFA-1A4807A7DEA1}"/>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5" name="页脚占位符 4">
            <a:extLst>
              <a:ext uri="{FF2B5EF4-FFF2-40B4-BE49-F238E27FC236}">
                <a16:creationId xmlns:a16="http://schemas.microsoft.com/office/drawing/2014/main" id="{AAC0362D-78BF-4B0A-9B8A-955AF5EE62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135FB7-EAD1-4915-8313-FDCB637D2FED}"/>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50608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42E6A-376B-4AB2-8324-C5196DC9F4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F451E5-9862-423D-9252-B89C4E67DEF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50D83C-637B-49FF-AB76-8A8FFE097E0D}"/>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5" name="页脚占位符 4">
            <a:extLst>
              <a:ext uri="{FF2B5EF4-FFF2-40B4-BE49-F238E27FC236}">
                <a16:creationId xmlns:a16="http://schemas.microsoft.com/office/drawing/2014/main" id="{81210787-DCDB-487C-AE01-4A96657521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9092B2-28F2-4EA7-82A3-ABD7B0A1569A}"/>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173642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A72576-7AE2-440F-98D4-D6096A2FCC2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A30D50-86D0-41A7-AEC2-A88765BF8D9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C19709-879C-4D58-8EEF-50D4E12AD278}"/>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5" name="页脚占位符 4">
            <a:extLst>
              <a:ext uri="{FF2B5EF4-FFF2-40B4-BE49-F238E27FC236}">
                <a16:creationId xmlns:a16="http://schemas.microsoft.com/office/drawing/2014/main" id="{13FAE682-8E26-4695-8E91-C7CFBA6225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C0E56C-0E4B-492A-8C4C-1149C5F58BA2}"/>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912413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22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72118-D844-4C61-B409-86CF93B88D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09AA70-3D9B-4AFD-BC56-73063F4568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37AB2F-FACA-4FF7-9F70-955B0CE1288B}"/>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5" name="页脚占位符 4">
            <a:extLst>
              <a:ext uri="{FF2B5EF4-FFF2-40B4-BE49-F238E27FC236}">
                <a16:creationId xmlns:a16="http://schemas.microsoft.com/office/drawing/2014/main" id="{D9584BD6-21BB-4B6D-816F-57F33F10F5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71E3F9-5E1C-4CC6-9307-FC42BCD888D5}"/>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217262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41221-BBA1-4316-BE6B-DDB5C4A817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60A470-5D02-420F-88D4-118A002C2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67F3EC7-BBC2-45C3-953D-E527EBE158ED}"/>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5" name="页脚占位符 4">
            <a:extLst>
              <a:ext uri="{FF2B5EF4-FFF2-40B4-BE49-F238E27FC236}">
                <a16:creationId xmlns:a16="http://schemas.microsoft.com/office/drawing/2014/main" id="{9C765D5C-E9AF-4F51-9278-6A82D86457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4EB4F1-ACC9-436C-BE3D-E01D89369EF1}"/>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36941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DB8C9-D734-43CB-A0A6-D561CF5B2C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6CF2A4-B21B-4087-A422-62DC7735408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7F04A19-8152-4EC8-A1AE-61A5F5F9A80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54C8F25-BCB2-4FEF-9EE5-76D26E8B1C34}"/>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6" name="页脚占位符 5">
            <a:extLst>
              <a:ext uri="{FF2B5EF4-FFF2-40B4-BE49-F238E27FC236}">
                <a16:creationId xmlns:a16="http://schemas.microsoft.com/office/drawing/2014/main" id="{B8B7ECCB-C9CD-4C88-9C96-640226387C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27AA8E-7953-4692-AE23-C66F97BD7EA7}"/>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64735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7AE21-E384-4CDC-A645-B2C541A5280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364829-4BF5-4FA7-87DE-B003F1D30A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18DED8D-D440-400F-A2B9-4B10294DE56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615A533-91F5-4A86-B5ED-B5D3D5F18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7F53418-9ABA-4392-9E9A-2570273F47D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A8CFCCF-DBD3-4856-AE34-C76D28B39FF4}"/>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8" name="页脚占位符 7">
            <a:extLst>
              <a:ext uri="{FF2B5EF4-FFF2-40B4-BE49-F238E27FC236}">
                <a16:creationId xmlns:a16="http://schemas.microsoft.com/office/drawing/2014/main" id="{9E106CF7-43FB-4232-AE55-7BBCC6C25A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18E952-9CCF-4C99-B2A8-9CBF812F5088}"/>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241874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A39CA-5087-4C3E-B54F-90DEE1D36A8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399893-7223-434C-8F91-DA03911B6BAE}"/>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4" name="页脚占位符 3">
            <a:extLst>
              <a:ext uri="{FF2B5EF4-FFF2-40B4-BE49-F238E27FC236}">
                <a16:creationId xmlns:a16="http://schemas.microsoft.com/office/drawing/2014/main" id="{F03030E2-1CDC-46DD-9F89-FF81CE7B5F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6030B4-6AFD-4085-85FB-3F9CE1CAE42D}"/>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268476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1B0D65-9D85-4BD0-86E3-66A588C7A10A}"/>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3" name="页脚占位符 2">
            <a:extLst>
              <a:ext uri="{FF2B5EF4-FFF2-40B4-BE49-F238E27FC236}">
                <a16:creationId xmlns:a16="http://schemas.microsoft.com/office/drawing/2014/main" id="{1218218B-BD57-4263-881B-E3535134ED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C48A85-EA92-4433-8ACA-6956CADD0692}"/>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193005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44F22-B55D-4F38-9E33-800847213C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15D56B7-A1F9-4D49-B1D9-23305D309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6491D4C-F949-4CE8-B082-13A396951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15FF987-450B-4824-ACC3-964835CA5A29}"/>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6" name="页脚占位符 5">
            <a:extLst>
              <a:ext uri="{FF2B5EF4-FFF2-40B4-BE49-F238E27FC236}">
                <a16:creationId xmlns:a16="http://schemas.microsoft.com/office/drawing/2014/main" id="{95DB78AF-9E36-4477-B588-890465D5DA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A4EF5-7D3C-435C-BB30-BF6865CB20F9}"/>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414044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C3D1B-A48F-4749-9C31-F8CC947AAA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47AE10-163C-470E-AE1D-5BBE9E232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3A0C9E-4190-4E22-A268-DFFA0269E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532C9E3-D5A4-452B-AE5B-A8F53030D71D}"/>
              </a:ext>
            </a:extLst>
          </p:cNvPr>
          <p:cNvSpPr>
            <a:spLocks noGrp="1"/>
          </p:cNvSpPr>
          <p:nvPr>
            <p:ph type="dt" sz="half" idx="10"/>
          </p:nvPr>
        </p:nvSpPr>
        <p:spPr/>
        <p:txBody>
          <a:bodyPr/>
          <a:lstStyle/>
          <a:p>
            <a:fld id="{485BC61F-2889-4B87-B67C-3B92EAEDA30A}" type="datetimeFigureOut">
              <a:rPr lang="zh-CN" altLang="en-US" smtClean="0"/>
              <a:t>2023/5/18/Thu</a:t>
            </a:fld>
            <a:endParaRPr lang="zh-CN" altLang="en-US"/>
          </a:p>
        </p:txBody>
      </p:sp>
      <p:sp>
        <p:nvSpPr>
          <p:cNvPr id="6" name="页脚占位符 5">
            <a:extLst>
              <a:ext uri="{FF2B5EF4-FFF2-40B4-BE49-F238E27FC236}">
                <a16:creationId xmlns:a16="http://schemas.microsoft.com/office/drawing/2014/main" id="{CD057F8B-621E-42D5-A9B2-704DE8B0DA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2AF025-2AB0-478E-A40C-12FB75A929D1}"/>
              </a:ext>
            </a:extLst>
          </p:cNvPr>
          <p:cNvSpPr>
            <a:spLocks noGrp="1"/>
          </p:cNvSpPr>
          <p:nvPr>
            <p:ph type="sldNum" sz="quarter" idx="12"/>
          </p:nvPr>
        </p:nvSpPr>
        <p:spPr/>
        <p:txBody>
          <a:body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197338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47C376-C845-41EE-BD84-0553DFC9A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379112-20D9-4828-AE5B-517FE1E3C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DA476F-BE61-4B72-97A5-0DF6A41CA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BC61F-2889-4B87-B67C-3B92EAEDA30A}" type="datetimeFigureOut">
              <a:rPr lang="zh-CN" altLang="en-US" smtClean="0"/>
              <a:t>2023/5/18/Thu</a:t>
            </a:fld>
            <a:endParaRPr lang="zh-CN" altLang="en-US"/>
          </a:p>
        </p:txBody>
      </p:sp>
      <p:sp>
        <p:nvSpPr>
          <p:cNvPr id="5" name="页脚占位符 4">
            <a:extLst>
              <a:ext uri="{FF2B5EF4-FFF2-40B4-BE49-F238E27FC236}">
                <a16:creationId xmlns:a16="http://schemas.microsoft.com/office/drawing/2014/main" id="{A61B1289-FCF6-4A9E-94AA-75991CF72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A034CF-EA9F-4061-A7A7-5420D36EBF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61E1C-A963-4C63-A7F0-74CD1AB670E3}" type="slidenum">
              <a:rPr lang="zh-CN" altLang="en-US" smtClean="0"/>
              <a:t>‹#›</a:t>
            </a:fld>
            <a:endParaRPr lang="zh-CN" altLang="en-US"/>
          </a:p>
        </p:txBody>
      </p:sp>
    </p:spTree>
    <p:extLst>
      <p:ext uri="{BB962C8B-B14F-4D97-AF65-F5344CB8AC3E}">
        <p14:creationId xmlns:p14="http://schemas.microsoft.com/office/powerpoint/2010/main" val="1544502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brightnessContrast bright="5000"/>
                    </a14:imgEffect>
                  </a14:imgLayer>
                </a14:imgProps>
              </a:ext>
              <a:ext uri="{28A0092B-C50C-407E-A947-70E740481C1C}">
                <a14:useLocalDpi xmlns:a14="http://schemas.microsoft.com/office/drawing/2010/main" val="0"/>
              </a:ext>
            </a:extLst>
          </a:blip>
          <a:stretch>
            <a:fillRect/>
          </a:stretch>
        </p:blipFill>
        <p:spPr>
          <a:xfrm>
            <a:off x="2205" y="1240"/>
            <a:ext cx="12187592" cy="6855520"/>
          </a:xfrm>
          <a:prstGeom prst="rect">
            <a:avLst/>
          </a:prstGeom>
        </p:spPr>
      </p:pic>
      <p:grpSp>
        <p:nvGrpSpPr>
          <p:cNvPr id="10" name="组合 9"/>
          <p:cNvGrpSpPr/>
          <p:nvPr/>
        </p:nvGrpSpPr>
        <p:grpSpPr>
          <a:xfrm>
            <a:off x="5933372" y="2064311"/>
            <a:ext cx="3607474" cy="1099903"/>
            <a:chOff x="5235445" y="2503043"/>
            <a:chExt cx="3608309" cy="1100158"/>
          </a:xfrm>
        </p:grpSpPr>
        <p:sp>
          <p:nvSpPr>
            <p:cNvPr id="11" name="矩形 10"/>
            <p:cNvSpPr/>
            <p:nvPr/>
          </p:nvSpPr>
          <p:spPr>
            <a:xfrm>
              <a:off x="5235445" y="2503043"/>
              <a:ext cx="2441694" cy="769441"/>
            </a:xfrm>
            <a:prstGeom prst="rect">
              <a:avLst/>
            </a:prstGeom>
          </p:spPr>
          <p:txBody>
            <a:bodyPr wrap="none">
              <a:spAutoFit/>
            </a:bodyPr>
            <a:lstStyle/>
            <a:p>
              <a:r>
                <a:rPr kumimoji="1" lang="zh-CN" altLang="en-US" sz="4399" dirty="0">
                  <a:solidFill>
                    <a:srgbClr val="7C7A88"/>
                  </a:solidFill>
                  <a:latin typeface="微软雅黑" panose="020B0503020204020204" pitchFamily="34" charset="-122"/>
                  <a:ea typeface="微软雅黑" panose="020B0503020204020204" pitchFamily="34" charset="-122"/>
                </a:rPr>
                <a:t>论文分享</a:t>
              </a:r>
            </a:p>
          </p:txBody>
        </p:sp>
        <p:sp>
          <p:nvSpPr>
            <p:cNvPr id="17" name="矩形 16"/>
            <p:cNvSpPr/>
            <p:nvPr/>
          </p:nvSpPr>
          <p:spPr>
            <a:xfrm>
              <a:off x="5273546" y="3221943"/>
              <a:ext cx="3570208" cy="381258"/>
            </a:xfrm>
            <a:prstGeom prst="rect">
              <a:avLst/>
            </a:prstGeom>
          </p:spPr>
          <p:txBody>
            <a:bodyPr wrap="square">
              <a:spAutoFit/>
            </a:bodyPr>
            <a:lstStyle/>
            <a:p>
              <a:pPr>
                <a:lnSpc>
                  <a:spcPct val="130000"/>
                </a:lnSpc>
              </a:pPr>
              <a:r>
                <a:rPr lang="en-US" altLang="zh-CN" sz="1600" dirty="0">
                  <a:solidFill>
                    <a:schemeClr val="bg1">
                      <a:lumMod val="65000"/>
                    </a:schemeClr>
                  </a:solidFill>
                  <a:latin typeface="微软雅黑" panose="020B0503020204020204" pitchFamily="34" charset="-122"/>
                  <a:ea typeface="微软雅黑" panose="020B0503020204020204" pitchFamily="34" charset="-122"/>
                </a:rPr>
                <a:t>Paper sharing</a:t>
              </a:r>
            </a:p>
          </p:txBody>
        </p:sp>
      </p:grpSp>
      <p:grpSp>
        <p:nvGrpSpPr>
          <p:cNvPr id="12" name="组合 11"/>
          <p:cNvGrpSpPr/>
          <p:nvPr/>
        </p:nvGrpSpPr>
        <p:grpSpPr>
          <a:xfrm>
            <a:off x="3117321" y="1510192"/>
            <a:ext cx="2951557" cy="2392488"/>
            <a:chOff x="3810000" y="508000"/>
            <a:chExt cx="4559300" cy="3695700"/>
          </a:xfrm>
        </p:grpSpPr>
        <p:sp>
          <p:nvSpPr>
            <p:cNvPr id="13" name="矩形 12"/>
            <p:cNvSpPr/>
            <p:nvPr/>
          </p:nvSpPr>
          <p:spPr>
            <a:xfrm>
              <a:off x="5181600" y="957580"/>
              <a:ext cx="1955800" cy="2844800"/>
            </a:xfrm>
            <a:prstGeom prst="rect">
              <a:avLst/>
            </a:prstGeom>
            <a:noFill/>
            <a:ln>
              <a:solidFill>
                <a:srgbClr val="7C7A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 name="矩形 13"/>
            <p:cNvSpPr/>
            <p:nvPr/>
          </p:nvSpPr>
          <p:spPr>
            <a:xfrm>
              <a:off x="5321300" y="830580"/>
              <a:ext cx="1955800" cy="2844800"/>
            </a:xfrm>
            <a:prstGeom prst="rect">
              <a:avLst/>
            </a:prstGeom>
            <a:noFill/>
            <a:ln>
              <a:solidFill>
                <a:srgbClr val="7C7A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15" name="直接连接符 14"/>
            <p:cNvCxnSpPr/>
            <p:nvPr/>
          </p:nvCxnSpPr>
          <p:spPr>
            <a:xfrm flipH="1">
              <a:off x="3810000" y="508000"/>
              <a:ext cx="4559300" cy="3695700"/>
            </a:xfrm>
            <a:prstGeom prst="line">
              <a:avLst/>
            </a:prstGeom>
            <a:ln>
              <a:solidFill>
                <a:srgbClr val="7C7A88"/>
              </a:solidFill>
            </a:ln>
          </p:spPr>
          <p:style>
            <a:lnRef idx="1">
              <a:schemeClr val="accent1"/>
            </a:lnRef>
            <a:fillRef idx="0">
              <a:schemeClr val="accent1"/>
            </a:fillRef>
            <a:effectRef idx="0">
              <a:schemeClr val="accent1"/>
            </a:effectRef>
            <a:fontRef idx="minor">
              <a:schemeClr val="tx1"/>
            </a:fontRef>
          </p:style>
        </p:cxnSp>
        <p:sp>
          <p:nvSpPr>
            <p:cNvPr id="16" name="_14"/>
            <p:cNvSpPr txBox="1">
              <a:spLocks noChangeArrowheads="1"/>
            </p:cNvSpPr>
            <p:nvPr/>
          </p:nvSpPr>
          <p:spPr bwMode="auto">
            <a:xfrm>
              <a:off x="5295900" y="924560"/>
              <a:ext cx="1883708" cy="11548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4399" spc="600" dirty="0">
                  <a:solidFill>
                    <a:srgbClr val="7C7A88"/>
                  </a:solidFill>
                  <a:latin typeface="微软雅黑" panose="020B0503020204020204" pitchFamily="34" charset="-122"/>
                  <a:ea typeface="微软雅黑" panose="020B0503020204020204" pitchFamily="34" charset="-122"/>
                </a:rPr>
                <a:t>3</a:t>
              </a:r>
              <a:endParaRPr lang="zh-CN" altLang="en-US" sz="4399" spc="600" dirty="0">
                <a:solidFill>
                  <a:srgbClr val="7C7A88"/>
                </a:solidFill>
                <a:latin typeface="微软雅黑" panose="020B0503020204020204" pitchFamily="34" charset="-122"/>
                <a:ea typeface="微软雅黑" panose="020B0503020204020204" pitchFamily="34" charset="-122"/>
              </a:endParaRPr>
            </a:p>
          </p:txBody>
        </p:sp>
        <p:sp>
          <p:nvSpPr>
            <p:cNvPr id="18" name="_14"/>
            <p:cNvSpPr txBox="1">
              <a:spLocks noChangeArrowheads="1"/>
            </p:cNvSpPr>
            <p:nvPr/>
          </p:nvSpPr>
          <p:spPr bwMode="auto">
            <a:xfrm>
              <a:off x="5295900" y="2510558"/>
              <a:ext cx="1883708" cy="11548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4399" spc="600" dirty="0">
                  <a:solidFill>
                    <a:srgbClr val="7C7A88"/>
                  </a:solidFill>
                  <a:latin typeface="微软雅黑" panose="020B0503020204020204" pitchFamily="34" charset="-122"/>
                  <a:ea typeface="微软雅黑" panose="020B0503020204020204" pitchFamily="34" charset="-122"/>
                </a:rPr>
                <a:t>叁</a:t>
              </a:r>
            </a:p>
          </p:txBody>
        </p:sp>
        <p:cxnSp>
          <p:nvCxnSpPr>
            <p:cNvPr id="19" name="直接连接符 18"/>
            <p:cNvCxnSpPr/>
            <p:nvPr/>
          </p:nvCxnSpPr>
          <p:spPr>
            <a:xfrm flipH="1">
              <a:off x="4625340" y="1408421"/>
              <a:ext cx="670561" cy="543546"/>
            </a:xfrm>
            <a:prstGeom prst="line">
              <a:avLst/>
            </a:prstGeom>
            <a:ln>
              <a:solidFill>
                <a:srgbClr val="7C7A8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7150135" y="2664085"/>
              <a:ext cx="657718" cy="533137"/>
            </a:xfrm>
            <a:prstGeom prst="line">
              <a:avLst/>
            </a:prstGeom>
            <a:ln>
              <a:solidFill>
                <a:srgbClr val="7C7A88"/>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4788" y="1870733"/>
              <a:ext cx="589423" cy="114168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75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250"/>
                                        <p:tgtEl>
                                          <p:spTgt spid="12"/>
                                        </p:tgtEl>
                                      </p:cBhvr>
                                    </p:animEffect>
                                    <p:anim calcmode="lin" valueType="num">
                                      <p:cBhvr>
                                        <p:cTn id="12" dur="1250" fill="hold"/>
                                        <p:tgtEl>
                                          <p:spTgt spid="12"/>
                                        </p:tgtEl>
                                        <p:attrNameLst>
                                          <p:attrName>ppt_x</p:attrName>
                                        </p:attrNameLst>
                                      </p:cBhvr>
                                      <p:tavLst>
                                        <p:tav tm="0">
                                          <p:val>
                                            <p:strVal val="#ppt_x"/>
                                          </p:val>
                                        </p:tav>
                                        <p:tav tm="100000">
                                          <p:val>
                                            <p:strVal val="#ppt_x"/>
                                          </p:val>
                                        </p:tav>
                                      </p:tavLst>
                                    </p:anim>
                                    <p:anim calcmode="lin" valueType="num">
                                      <p:cBhvr>
                                        <p:cTn id="13" dur="125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6263" y="382392"/>
            <a:ext cx="11873533" cy="492329"/>
            <a:chOff x="1114231" y="519640"/>
            <a:chExt cx="11876282" cy="492443"/>
          </a:xfrm>
        </p:grpSpPr>
        <p:sp>
          <p:nvSpPr>
            <p:cNvPr id="11" name="矩形 10"/>
            <p:cNvSpPr/>
            <p:nvPr/>
          </p:nvSpPr>
          <p:spPr>
            <a:xfrm flipV="1">
              <a:off x="4248150" y="966364"/>
              <a:ext cx="8742363" cy="45719"/>
            </a:xfrm>
            <a:prstGeom prst="rect">
              <a:avLst/>
            </a:prstGeom>
            <a:solidFill>
              <a:srgbClr val="7C7A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2" name="TextBox 8"/>
            <p:cNvSpPr txBox="1">
              <a:spLocks noChangeArrowheads="1"/>
            </p:cNvSpPr>
            <p:nvPr/>
          </p:nvSpPr>
          <p:spPr bwMode="auto">
            <a:xfrm>
              <a:off x="1114231" y="519640"/>
              <a:ext cx="32553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eaLnBrk="1" hangingPunct="1"/>
              <a:r>
                <a:rPr lang="zh-CN" altLang="en-US" sz="3199" dirty="0">
                  <a:solidFill>
                    <a:srgbClr val="7C7A88"/>
                  </a:solidFill>
                  <a:latin typeface="微软雅黑" panose="020B0503020204020204" pitchFamily="34" charset="-122"/>
                  <a:ea typeface="微软雅黑" panose="020B0503020204020204" pitchFamily="34" charset="-122"/>
                  <a:sym typeface="Arial" panose="020B0604020202020204" pitchFamily="34" charset="0"/>
                </a:rPr>
                <a:t>论文分享</a:t>
              </a:r>
            </a:p>
          </p:txBody>
        </p:sp>
      </p:grpSp>
      <p:sp>
        <p:nvSpPr>
          <p:cNvPr id="2" name="文本框 1"/>
          <p:cNvSpPr txBox="1"/>
          <p:nvPr/>
        </p:nvSpPr>
        <p:spPr>
          <a:xfrm>
            <a:off x="972363" y="1172086"/>
            <a:ext cx="8181054" cy="3138594"/>
          </a:xfrm>
          <a:prstGeom prst="rect">
            <a:avLst/>
          </a:prstGeom>
          <a:noFill/>
        </p:spPr>
        <p:txBody>
          <a:bodyPr wrap="square" rtlCol="0">
            <a:spAutoFit/>
          </a:bodyPr>
          <a:lstStyle/>
          <a:p>
            <a:r>
              <a:rPr lang="en-US" altLang="zh-CN" dirty="0"/>
              <a:t> Measurement and control technology is a comprehensive discipline that </a:t>
            </a:r>
            <a:r>
              <a:rPr lang="en-US" altLang="zh-CN" dirty="0">
                <a:solidFill>
                  <a:srgbClr val="FF0000"/>
                </a:solidFill>
              </a:rPr>
              <a:t>integrates</a:t>
            </a:r>
            <a:r>
              <a:rPr lang="en-US" altLang="zh-CN" dirty="0"/>
              <a:t> a series of disciplines such as sensors, actuators, controllers, and computer technology. It has the characteristics of intelligence, automation, digitization, and networking. Through  the establishment of measurement and control systems, the measured information can be accurately identified by sensors, and the detection results can be transmitted to the controller core. Then, through </a:t>
            </a:r>
            <a:r>
              <a:rPr lang="en-US" altLang="zh-CN" dirty="0">
                <a:solidFill>
                  <a:srgbClr val="FF0000"/>
                </a:solidFill>
              </a:rPr>
              <a:t>the control algorithm program </a:t>
            </a:r>
            <a:r>
              <a:rPr lang="en-US" altLang="zh-CN" dirty="0"/>
              <a:t>in the core, control commands can be issued to the actuator, To achieve control objectives and achieve high-quality control results, various control methods such as </a:t>
            </a:r>
            <a:r>
              <a:rPr lang="en-US" altLang="zh-CN" dirty="0">
                <a:solidFill>
                  <a:srgbClr val="FF0000"/>
                </a:solidFill>
              </a:rPr>
              <a:t>feedback</a:t>
            </a:r>
            <a:r>
              <a:rPr lang="en-US" altLang="zh-CN" dirty="0"/>
              <a:t> are often added to the control process, which can save comprehensive costs and improve control efficiency.</a:t>
            </a:r>
            <a:endParaRPr lang="zh-CN" altLang="en-US" dirty="0"/>
          </a:p>
        </p:txBody>
      </p:sp>
      <p:sp>
        <p:nvSpPr>
          <p:cNvPr id="3" name="文本框 2"/>
          <p:cNvSpPr txBox="1"/>
          <p:nvPr/>
        </p:nvSpPr>
        <p:spPr>
          <a:xfrm>
            <a:off x="972362" y="4756577"/>
            <a:ext cx="9029943" cy="1476986"/>
          </a:xfrm>
          <a:prstGeom prst="rect">
            <a:avLst/>
          </a:prstGeom>
          <a:noFill/>
        </p:spPr>
        <p:txBody>
          <a:bodyPr wrap="square" rtlCol="0">
            <a:spAutoFit/>
          </a:bodyPr>
          <a:lstStyle/>
          <a:p>
            <a:r>
              <a:rPr lang="zh-CN" altLang="en-US" dirty="0">
                <a:latin typeface="+mn-ea"/>
              </a:rPr>
              <a:t>测控技术是融合了传感器、执行器、控制器、计算机技术等一系列学科的综合学科，其具有智能化、自动化、数字化、网络化等特点，通过测控系统的建立，可以通过传感器精确识别被测量信息，将检测结果传送至控制器核心内，然后通过核心内的控制算法程序，向执行器发出控制命令，以实现控制目标，为了得到优质的控制效果，往往在控制环节中加入反馈等各种控制手段，在节省综合成本的同时，可以提高控制效率。</a:t>
            </a:r>
          </a:p>
        </p:txBody>
      </p:sp>
      <p:sp>
        <p:nvSpPr>
          <p:cNvPr id="4" name="文本框 3"/>
          <p:cNvSpPr txBox="1"/>
          <p:nvPr/>
        </p:nvSpPr>
        <p:spPr>
          <a:xfrm>
            <a:off x="972362" y="4146487"/>
            <a:ext cx="10615780" cy="369247"/>
          </a:xfrm>
          <a:prstGeom prst="rect">
            <a:avLst/>
          </a:prstGeom>
          <a:noFill/>
        </p:spPr>
        <p:txBody>
          <a:bodyPr wrap="square" rtlCol="0">
            <a:spAutoFit/>
          </a:bodyPr>
          <a:lstStyle/>
          <a:p>
            <a:r>
              <a:rPr lang="en-US" altLang="zh-CN" dirty="0">
                <a:solidFill>
                  <a:srgbClr val="FF0000"/>
                </a:solidFill>
              </a:rPr>
              <a:t>integrate</a:t>
            </a:r>
            <a:r>
              <a:rPr lang="en-US" altLang="zh-CN" dirty="0"/>
              <a:t>  </a:t>
            </a:r>
            <a:r>
              <a:rPr lang="zh-CN" altLang="en-US" dirty="0"/>
              <a:t>合并，融合      </a:t>
            </a:r>
            <a:r>
              <a:rPr lang="en-US" altLang="zh-CN" dirty="0">
                <a:solidFill>
                  <a:srgbClr val="FF0000"/>
                </a:solidFill>
              </a:rPr>
              <a:t>the control algorithm program   </a:t>
            </a:r>
            <a:r>
              <a:rPr lang="zh-CN" altLang="en-US" dirty="0"/>
              <a:t>控制算法程序        </a:t>
            </a:r>
            <a:r>
              <a:rPr lang="en-US" altLang="zh-CN" dirty="0">
                <a:solidFill>
                  <a:srgbClr val="FF0000"/>
                </a:solidFill>
              </a:rPr>
              <a:t>feedback </a:t>
            </a:r>
            <a:r>
              <a:rPr lang="zh-CN" altLang="en-US" dirty="0"/>
              <a:t>反馈信号</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97607" y="382392"/>
            <a:ext cx="11892190" cy="492329"/>
            <a:chOff x="1095570" y="519640"/>
            <a:chExt cx="11894943" cy="492443"/>
          </a:xfrm>
        </p:grpSpPr>
        <p:sp>
          <p:nvSpPr>
            <p:cNvPr id="11" name="矩形 10"/>
            <p:cNvSpPr/>
            <p:nvPr/>
          </p:nvSpPr>
          <p:spPr>
            <a:xfrm flipV="1">
              <a:off x="4248150" y="966364"/>
              <a:ext cx="8742363" cy="45719"/>
            </a:xfrm>
            <a:prstGeom prst="rect">
              <a:avLst/>
            </a:prstGeom>
            <a:solidFill>
              <a:srgbClr val="7C7A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2" name="TextBox 8"/>
            <p:cNvSpPr txBox="1">
              <a:spLocks noChangeArrowheads="1"/>
            </p:cNvSpPr>
            <p:nvPr/>
          </p:nvSpPr>
          <p:spPr bwMode="auto">
            <a:xfrm>
              <a:off x="1095570" y="519640"/>
              <a:ext cx="32553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eaLnBrk="1" hangingPunct="1"/>
              <a:r>
                <a:rPr lang="zh-CN" altLang="en-US" sz="3199" dirty="0">
                  <a:solidFill>
                    <a:srgbClr val="7C7A88"/>
                  </a:solidFill>
                  <a:latin typeface="微软雅黑" panose="020B0503020204020204" pitchFamily="34" charset="-122"/>
                  <a:ea typeface="微软雅黑" panose="020B0503020204020204" pitchFamily="34" charset="-122"/>
                  <a:sym typeface="Arial" panose="020B0604020202020204" pitchFamily="34" charset="0"/>
                </a:rPr>
                <a:t>论文分享</a:t>
              </a:r>
            </a:p>
          </p:txBody>
        </p:sp>
      </p:grpSp>
      <p:sp>
        <p:nvSpPr>
          <p:cNvPr id="2" name="文本框 1"/>
          <p:cNvSpPr txBox="1"/>
          <p:nvPr/>
        </p:nvSpPr>
        <p:spPr>
          <a:xfrm>
            <a:off x="494263" y="1135706"/>
            <a:ext cx="11009923" cy="2307790"/>
          </a:xfrm>
          <a:prstGeom prst="rect">
            <a:avLst/>
          </a:prstGeom>
          <a:noFill/>
        </p:spPr>
        <p:txBody>
          <a:bodyPr wrap="square" rtlCol="0">
            <a:spAutoFit/>
          </a:bodyPr>
          <a:lstStyle/>
          <a:p>
            <a:r>
              <a:rPr lang="en-US" altLang="zh-CN" dirty="0"/>
              <a:t>Sensors are devices that convert a series of physical quantities such as sound, light, and temperature into electrical values such as voltage, current, and resistance. As detection components in the </a:t>
            </a:r>
            <a:r>
              <a:rPr lang="en-US" altLang="zh-CN" dirty="0">
                <a:solidFill>
                  <a:srgbClr val="FF0000"/>
                </a:solidFill>
              </a:rPr>
              <a:t>electromechanical integration </a:t>
            </a:r>
            <a:r>
              <a:rPr lang="en-US" altLang="zh-CN" dirty="0"/>
              <a:t>industry, industrial robotics industry, and electronic control systems, they are essential and </a:t>
            </a:r>
            <a:r>
              <a:rPr lang="en-US" altLang="zh-CN" dirty="0">
                <a:solidFill>
                  <a:srgbClr val="FF0000"/>
                </a:solidFill>
              </a:rPr>
              <a:t>irreplaceable</a:t>
            </a:r>
            <a:r>
              <a:rPr lang="en-US" altLang="zh-CN" dirty="0"/>
              <a:t>. With the continuous development of measurement and control technology, the integration of high-precision measurement and control methods into the manufacturing and application of sensors will greatly improve the accuracy, repetitive accuracy, </a:t>
            </a:r>
            <a:r>
              <a:rPr lang="en-US" altLang="zh-CN" dirty="0">
                <a:solidFill>
                  <a:srgbClr val="FF0000"/>
                </a:solidFill>
              </a:rPr>
              <a:t>resolution</a:t>
            </a:r>
            <a:r>
              <a:rPr lang="en-US" altLang="zh-CN" dirty="0"/>
              <a:t>, and shorten the response time of sensors. Especially in systems with </a:t>
            </a:r>
            <a:r>
              <a:rPr lang="en-US" altLang="zh-CN" dirty="0">
                <a:solidFill>
                  <a:srgbClr val="FF0000"/>
                </a:solidFill>
              </a:rPr>
              <a:t>large lag links </a:t>
            </a:r>
            <a:r>
              <a:rPr lang="en-US" altLang="zh-CN" dirty="0"/>
              <a:t>such as temperature, pressure, and flow measurement, it has clear advantages.</a:t>
            </a:r>
            <a:endParaRPr lang="zh-CN" altLang="en-US" dirty="0"/>
          </a:p>
        </p:txBody>
      </p:sp>
      <p:sp>
        <p:nvSpPr>
          <p:cNvPr id="3" name="文本框 2"/>
          <p:cNvSpPr txBox="1"/>
          <p:nvPr/>
        </p:nvSpPr>
        <p:spPr>
          <a:xfrm>
            <a:off x="494263" y="4552002"/>
            <a:ext cx="10000101" cy="1476986"/>
          </a:xfrm>
          <a:prstGeom prst="rect">
            <a:avLst/>
          </a:prstGeom>
          <a:noFill/>
        </p:spPr>
        <p:txBody>
          <a:bodyPr wrap="square" rtlCol="0">
            <a:spAutoFit/>
          </a:bodyPr>
          <a:lstStyle/>
          <a:p>
            <a:r>
              <a:rPr lang="zh-CN" altLang="en-US" dirty="0"/>
              <a:t>传感器是将例如声、光、温度等一系列物理量转换为电压、电流、电阻等电量值的设备，作为机电一体化行业、工业机器人行业、电子控制系统中的检测部分，是必不可少的和不可替代的。随着测控技术的不断发展，其高精度的测控手段融入至传感器的制造和应用中，会大大提高传感器的精度、重复精度、分辨率，缩短传感器响应时间，尤其在测量温度、压力、流量等具有大滞后环节的系统中具有明显的优势。</a:t>
            </a:r>
          </a:p>
        </p:txBody>
      </p:sp>
      <p:sp>
        <p:nvSpPr>
          <p:cNvPr id="4" name="文本框 3"/>
          <p:cNvSpPr txBox="1"/>
          <p:nvPr/>
        </p:nvSpPr>
        <p:spPr>
          <a:xfrm>
            <a:off x="608554" y="3429001"/>
            <a:ext cx="10895633" cy="646181"/>
          </a:xfrm>
          <a:prstGeom prst="rect">
            <a:avLst/>
          </a:prstGeom>
          <a:noFill/>
        </p:spPr>
        <p:txBody>
          <a:bodyPr wrap="square" rtlCol="0">
            <a:spAutoFit/>
          </a:bodyPr>
          <a:lstStyle/>
          <a:p>
            <a:r>
              <a:rPr lang="en-US" altLang="zh-CN" dirty="0">
                <a:solidFill>
                  <a:srgbClr val="FF0000"/>
                </a:solidFill>
              </a:rPr>
              <a:t>electromechanical integration  </a:t>
            </a:r>
            <a:r>
              <a:rPr lang="zh-CN" altLang="en-US" dirty="0"/>
              <a:t>机电一体化技术              </a:t>
            </a:r>
            <a:r>
              <a:rPr lang="en-US" altLang="zh-CN" dirty="0">
                <a:solidFill>
                  <a:srgbClr val="FF0000"/>
                </a:solidFill>
              </a:rPr>
              <a:t>irreplaceable  </a:t>
            </a:r>
            <a:r>
              <a:rPr lang="zh-CN" altLang="en-US" dirty="0"/>
              <a:t>不可替代的</a:t>
            </a:r>
            <a:endParaRPr lang="en-US" altLang="zh-CN" dirty="0"/>
          </a:p>
          <a:p>
            <a:r>
              <a:rPr lang="en-US" altLang="zh-CN" dirty="0">
                <a:solidFill>
                  <a:srgbClr val="FF0000"/>
                </a:solidFill>
              </a:rPr>
              <a:t>resolution</a:t>
            </a:r>
            <a:r>
              <a:rPr lang="zh-CN" altLang="en-US" dirty="0"/>
              <a:t>  分辨率，清晰度，决议，决心                      </a:t>
            </a:r>
            <a:r>
              <a:rPr lang="en-US" altLang="zh-CN" dirty="0">
                <a:solidFill>
                  <a:srgbClr val="FF0000"/>
                </a:solidFill>
              </a:rPr>
              <a:t>large lag links   </a:t>
            </a:r>
            <a:r>
              <a:rPr lang="zh-CN" altLang="en-US" dirty="0"/>
              <a:t>大滞后环节</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506</Words>
  <Application>Microsoft Office PowerPoint</Application>
  <PresentationFormat>宽屏</PresentationFormat>
  <Paragraphs>16</Paragraphs>
  <Slides>3</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微软雅黑</vt:lpstr>
      <vt:lpstr>Arial</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cp:revision>
  <dcterms:created xsi:type="dcterms:W3CDTF">2023-05-18T01:46:35Z</dcterms:created>
  <dcterms:modified xsi:type="dcterms:W3CDTF">2023-05-18T01:47:53Z</dcterms:modified>
</cp:coreProperties>
</file>