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8" r:id="rId3"/>
    <p:sldId id="258" r:id="rId4"/>
    <p:sldId id="267" r:id="rId5"/>
    <p:sldId id="269" r:id="rId6"/>
    <p:sldId id="265" r:id="rId7"/>
    <p:sldId id="266" r:id="rId8"/>
    <p:sldId id="270" r:id="rId9"/>
    <p:sldId id="271" r:id="rId10"/>
    <p:sldId id="259" r:id="rId11"/>
    <p:sldId id="257" r:id="rId12"/>
    <p:sldId id="264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43"/>
  </p:normalViewPr>
  <p:slideViewPr>
    <p:cSldViewPr snapToGrid="0" snapToObjects="1">
      <p:cViewPr varScale="1">
        <p:scale>
          <a:sx n="76" d="100"/>
          <a:sy n="76" d="100"/>
        </p:scale>
        <p:origin x="216" y="7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84F9DE-041E-6948-ACA7-8F87B9A5FF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49E3670-D117-5741-BF3B-95AD1BB7B5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A468D2-7ADF-6C41-848F-316C66DA7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F4C5C-EDA8-7B40-836E-9D541789AE52}" type="datetimeFigureOut">
              <a:rPr kumimoji="1" lang="zh-CN" altLang="en-US" smtClean="0"/>
              <a:t>2018/8/8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D25F1B-8050-FA42-AB90-2A5627F72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692EDD-1984-8D48-B515-EA80BCB30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B4A2E-97D3-B84F-B0E5-67F52B05EC7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9422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FCEF4F-E157-E34A-8EE3-960A4D068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18D59B8-D97F-BA44-89FB-201CE6266D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AE8D42-5253-AA4B-B728-FB5CFEB6D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F4C5C-EDA8-7B40-836E-9D541789AE52}" type="datetimeFigureOut">
              <a:rPr kumimoji="1" lang="zh-CN" altLang="en-US" smtClean="0"/>
              <a:t>2018/8/8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5E30C9-D6D3-3843-9754-5B07DF7C3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8C2C1F-1150-1D41-ABB0-CA128BA43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B4A2E-97D3-B84F-B0E5-67F52B05EC7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42878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2A36F23-E77D-5C4F-B8EA-F9BEB99222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78E8B81-2B93-7140-9FA8-F5820B47AD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FE7480-FFD0-234A-8CD9-3D5E0253A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F4C5C-EDA8-7B40-836E-9D541789AE52}" type="datetimeFigureOut">
              <a:rPr kumimoji="1" lang="zh-CN" altLang="en-US" smtClean="0"/>
              <a:t>2018/8/8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8B76B0-66CD-2D4A-8908-E22D6F9E5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0B990F-20A8-124C-8A9D-5DBCB12FF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B4A2E-97D3-B84F-B0E5-67F52B05EC7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24538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BABE5D-C55A-EA4B-A3DE-62B8D3164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6BD8F2-1C71-AA43-8A24-F691FAC3D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4F437B-DC7E-5D4A-B813-38B852CCF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F4C5C-EDA8-7B40-836E-9D541789AE52}" type="datetimeFigureOut">
              <a:rPr kumimoji="1" lang="zh-CN" altLang="en-US" smtClean="0"/>
              <a:t>2018/8/8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AC22E1-D9BC-B94B-ACBE-018ACA6B2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4C1A7B-20CD-8849-9881-C1971D84E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B4A2E-97D3-B84F-B0E5-67F52B05EC7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09626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AE15BB-B552-AE44-8DB7-EAE0CCA89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6B7F7F-89CA-2041-91D9-B2BDE35F66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DFEB54-E472-4E45-83D5-74C1AAC54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F4C5C-EDA8-7B40-836E-9D541789AE52}" type="datetimeFigureOut">
              <a:rPr kumimoji="1" lang="zh-CN" altLang="en-US" smtClean="0"/>
              <a:t>2018/8/8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926498-62BF-184A-82AD-3AC884C41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A1093A-0EBA-3542-B68E-ED15FE02A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B4A2E-97D3-B84F-B0E5-67F52B05EC7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25182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F45E87-09EE-F948-9ECE-D264D300C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3ABF40-94BC-874C-9714-6C81B42556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92F2E5F-29B6-474E-AD3F-02F401A3DB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E4B0162-0C9D-A841-81F6-64D51D6E5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F4C5C-EDA8-7B40-836E-9D541789AE52}" type="datetimeFigureOut">
              <a:rPr kumimoji="1" lang="zh-CN" altLang="en-US" smtClean="0"/>
              <a:t>2018/8/8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805F19-702D-BF43-8D3A-51B93D099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FA56530-E5D3-1C4C-A3B2-2CE59C690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B4A2E-97D3-B84F-B0E5-67F52B05EC7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40568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4C8BBE-A792-104B-ADBA-5DB58CE66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B36367E-2877-BA46-AC96-9FA5743D85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C5A0021-AB83-C84F-8CBD-F7D9B827B6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5CBD3FF-D625-EB4A-BCA8-66D667338E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1655E63-963D-104B-AB3B-7EE2343CE6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8A529ED-85F6-804D-BAB7-08DBFE8C3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F4C5C-EDA8-7B40-836E-9D541789AE52}" type="datetimeFigureOut">
              <a:rPr kumimoji="1" lang="zh-CN" altLang="en-US" smtClean="0"/>
              <a:t>2018/8/8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3A4CEF1-45EC-D440-B1F4-6A9FEBC7B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EE1B42E-AD20-8348-9547-AC0197817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B4A2E-97D3-B84F-B0E5-67F52B05EC7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8731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4E9C9A-7F76-A14D-8F7B-BEA6E15C2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9A9FB83-C9E0-4F41-A671-E81A990D7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F4C5C-EDA8-7B40-836E-9D541789AE52}" type="datetimeFigureOut">
              <a:rPr kumimoji="1" lang="zh-CN" altLang="en-US" smtClean="0"/>
              <a:t>2018/8/8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26C618A-3A82-2348-8DBA-3F9C3D043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EC806CE-7D3D-F048-B430-39C9D9B8E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B4A2E-97D3-B84F-B0E5-67F52B05EC7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9091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AC271AE-9DE7-1B44-AC3D-305BB6796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F4C5C-EDA8-7B40-836E-9D541789AE52}" type="datetimeFigureOut">
              <a:rPr kumimoji="1" lang="zh-CN" altLang="en-US" smtClean="0"/>
              <a:t>2018/8/8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5BE85E8-8D0D-0D44-BCA4-31F25A568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AB18354-CEC8-1343-9B0C-ACE8A6D6A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B4A2E-97D3-B84F-B0E5-67F52B05EC7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35925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2DDFB4-9098-BD47-8D49-A4DE19ABF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12F290-B9C5-774E-B995-90F668BEDE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2939E9-24CD-A845-9944-F3289902E3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58BE66-3879-BE4A-8D63-B89D9940C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F4C5C-EDA8-7B40-836E-9D541789AE52}" type="datetimeFigureOut">
              <a:rPr kumimoji="1" lang="zh-CN" altLang="en-US" smtClean="0"/>
              <a:t>2018/8/8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251F2E2-3D64-9849-897D-21FC6F9E8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43C063-02CA-C64F-96F1-79214B9DF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B4A2E-97D3-B84F-B0E5-67F52B05EC7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1283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28114F-9B61-3941-9B00-4B8F8CBC5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EDD70F9-6EE8-8246-9BEA-ECA1FBBB33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F2069D2-2CA8-9749-9E86-A9DA961DB2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E072333-F5F9-F64B-874E-9C1518C68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F4C5C-EDA8-7B40-836E-9D541789AE52}" type="datetimeFigureOut">
              <a:rPr kumimoji="1" lang="zh-CN" altLang="en-US" smtClean="0"/>
              <a:t>2018/8/8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ACF0F92-F5B4-2E40-89ED-397C9F104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A51DFF7-AC61-DF41-8743-F9BAE344F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B4A2E-97D3-B84F-B0E5-67F52B05EC7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82367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D2FC6B4-51FA-994F-94EE-E0CD32B91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A727DF-5C0D-4C4F-8378-91F8A28ABF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58E024-87F6-844C-98AD-377C15AF46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3F4C5C-EDA8-7B40-836E-9D541789AE52}" type="datetimeFigureOut">
              <a:rPr kumimoji="1" lang="zh-CN" altLang="en-US" smtClean="0"/>
              <a:t>2018/8/8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BA5273-FAA2-3B42-BCEA-E828F60FFA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823800-D094-EC4C-99EB-1E4DA20952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0B4A2E-97D3-B84F-B0E5-67F52B05EC7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6769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www.bronsp.com:8060/index.php?s=/6&amp;page_id=602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www.bronsp.com:8060/index.php?s=/6&amp;page_id=598" TargetMode="Externa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www.bronsp.com:8060/index.php?s=/6&amp;page_id=599" TargetMode="Externa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www.bronsp.com:8060/index.php?s=/6&amp;page_id=600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9E9FEF-98F6-364B-B85C-ACD75FAF4B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5500" dirty="0"/>
              <a:t>高级清单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3566FEC-D5ED-1041-9F6A-408D399E25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17938"/>
            <a:ext cx="9144000" cy="1655762"/>
          </a:xfrm>
        </p:spPr>
        <p:txBody>
          <a:bodyPr/>
          <a:lstStyle/>
          <a:p>
            <a:r>
              <a:rPr kumimoji="1" lang="zh-CN" altLang="en-US" dirty="0"/>
              <a:t>内部推广沟通会</a:t>
            </a:r>
          </a:p>
        </p:txBody>
      </p:sp>
    </p:spTree>
    <p:extLst>
      <p:ext uri="{BB962C8B-B14F-4D97-AF65-F5344CB8AC3E}">
        <p14:creationId xmlns:p14="http://schemas.microsoft.com/office/powerpoint/2010/main" val="16441881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C57A0E37-1B66-0D44-93BE-BD3187F353EB}"/>
              </a:ext>
            </a:extLst>
          </p:cNvPr>
          <p:cNvSpPr txBox="1"/>
          <p:nvPr/>
        </p:nvSpPr>
        <p:spPr>
          <a:xfrm>
            <a:off x="314943" y="314677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dirty="0"/>
              <a:t>一些资料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781BBE8-3697-7242-95A8-8334D8FB66D1}"/>
              </a:ext>
            </a:extLst>
          </p:cNvPr>
          <p:cNvSpPr txBox="1"/>
          <p:nvPr/>
        </p:nvSpPr>
        <p:spPr>
          <a:xfrm>
            <a:off x="958466" y="1476227"/>
            <a:ext cx="9986199" cy="2046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zh-CN" dirty="0" err="1">
                <a:latin typeface="Hannotate SC" panose="03000500000000000000" pitchFamily="66" charset="-122"/>
                <a:ea typeface="Hannotate SC" panose="03000500000000000000" pitchFamily="66" charset="-122"/>
              </a:rPr>
              <a:t>Showdoc</a:t>
            </a:r>
            <a:r>
              <a:rPr kumimoji="1" lang="zh-CN" altLang="en-US" dirty="0">
                <a:latin typeface="Hannotate SC" panose="03000500000000000000" pitchFamily="66" charset="-122"/>
                <a:ea typeface="Hannotate SC" panose="03000500000000000000" pitchFamily="66" charset="-122"/>
              </a:rPr>
              <a:t> （</a:t>
            </a:r>
            <a:r>
              <a:rPr kumimoji="1" lang="en-US" altLang="zh-CN" dirty="0">
                <a:latin typeface="Hannotate SC" panose="03000500000000000000" pitchFamily="66" charset="-122"/>
                <a:ea typeface="Hannotate SC" panose="03000500000000000000" pitchFamily="66" charset="-122"/>
              </a:rPr>
              <a:t>BOS</a:t>
            </a:r>
            <a:r>
              <a:rPr kumimoji="1" lang="zh-CN" altLang="en-US" dirty="0">
                <a:latin typeface="Hannotate SC" panose="03000500000000000000" pitchFamily="66" charset="-122"/>
                <a:ea typeface="Hannotate SC" panose="03000500000000000000" pitchFamily="66" charset="-122"/>
              </a:rPr>
              <a:t> </a:t>
            </a:r>
            <a:r>
              <a:rPr kumimoji="1" lang="en-US" altLang="zh-CN" dirty="0">
                <a:latin typeface="Hannotate SC" panose="03000500000000000000" pitchFamily="66" charset="-122"/>
                <a:ea typeface="Hannotate SC" panose="03000500000000000000" pitchFamily="66" charset="-122"/>
              </a:rPr>
              <a:t>TIP</a:t>
            </a:r>
            <a:r>
              <a:rPr kumimoji="1" lang="zh-CN" altLang="en-US" dirty="0">
                <a:latin typeface="Hannotate SC" panose="03000500000000000000" pitchFamily="66" charset="-122"/>
                <a:ea typeface="Hannotate SC" panose="03000500000000000000" pitchFamily="66" charset="-122"/>
              </a:rPr>
              <a:t>）</a:t>
            </a:r>
            <a:endParaRPr kumimoji="1" lang="en-US" altLang="zh-CN" dirty="0">
              <a:latin typeface="Hannotate SC" panose="03000500000000000000" pitchFamily="66" charset="-122"/>
              <a:ea typeface="Hannotate SC" panose="03000500000000000000" pitchFamily="66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1600" dirty="0">
                <a:latin typeface="Hannotate SC" panose="03000500000000000000" pitchFamily="66" charset="-122"/>
                <a:ea typeface="Hannotate SC" panose="03000500000000000000" pitchFamily="66" charset="-122"/>
              </a:rPr>
              <a:t>http://www.bronsp.com:8060/</a:t>
            </a:r>
            <a:r>
              <a:rPr kumimoji="1" lang="en-US" altLang="zh-CN" sz="1600" dirty="0" err="1">
                <a:latin typeface="Hannotate SC" panose="03000500000000000000" pitchFamily="66" charset="-122"/>
                <a:ea typeface="Hannotate SC" panose="03000500000000000000" pitchFamily="66" charset="-122"/>
              </a:rPr>
              <a:t>index.php?s</a:t>
            </a:r>
            <a:r>
              <a:rPr kumimoji="1" lang="en-US" altLang="zh-CN" sz="1600" dirty="0">
                <a:latin typeface="Hannotate SC" panose="03000500000000000000" pitchFamily="66" charset="-122"/>
                <a:ea typeface="Hannotate SC" panose="03000500000000000000" pitchFamily="66" charset="-122"/>
              </a:rPr>
              <a:t>=/6&amp;page_id=603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zh-CN" dirty="0">
              <a:latin typeface="Hannotate SC" panose="03000500000000000000" pitchFamily="66" charset="-122"/>
              <a:ea typeface="Hannotate SC" panose="03000500000000000000" pitchFamily="66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zh-CN" dirty="0" err="1">
                <a:latin typeface="Hannotate SC" panose="03000500000000000000" pitchFamily="66" charset="-122"/>
                <a:ea typeface="Hannotate SC" panose="03000500000000000000" pitchFamily="66" charset="-122"/>
              </a:rPr>
              <a:t>Github</a:t>
            </a:r>
            <a:r>
              <a:rPr kumimoji="1" lang="zh-CN" altLang="en-US" dirty="0">
                <a:latin typeface="Hannotate SC" panose="03000500000000000000" pitchFamily="66" charset="-122"/>
                <a:ea typeface="Hannotate SC" panose="03000500000000000000" pitchFamily="66" charset="-122"/>
              </a:rPr>
              <a:t> （</a:t>
            </a:r>
            <a:r>
              <a:rPr kumimoji="1" lang="en-US" altLang="zh-CN" dirty="0">
                <a:latin typeface="Hannotate SC" panose="03000500000000000000" pitchFamily="66" charset="-122"/>
                <a:ea typeface="Hannotate SC" panose="03000500000000000000" pitchFamily="66" charset="-122"/>
              </a:rPr>
              <a:t>The</a:t>
            </a:r>
            <a:r>
              <a:rPr kumimoji="1" lang="zh-CN" altLang="en-US" dirty="0">
                <a:latin typeface="Hannotate SC" panose="03000500000000000000" pitchFamily="66" charset="-122"/>
                <a:ea typeface="Hannotate SC" panose="03000500000000000000" pitchFamily="66" charset="-122"/>
              </a:rPr>
              <a:t> </a:t>
            </a:r>
            <a:r>
              <a:rPr kumimoji="1" lang="en-US" altLang="zh-CN" dirty="0">
                <a:latin typeface="Hannotate SC" panose="03000500000000000000" pitchFamily="66" charset="-122"/>
                <a:ea typeface="Hannotate SC" panose="03000500000000000000" pitchFamily="66" charset="-122"/>
              </a:rPr>
              <a:t>TIP</a:t>
            </a:r>
            <a:r>
              <a:rPr kumimoji="1" lang="zh-CN" altLang="en-US" dirty="0">
                <a:latin typeface="Hannotate SC" panose="03000500000000000000" pitchFamily="66" charset="-122"/>
                <a:ea typeface="Hannotate SC" panose="03000500000000000000" pitchFamily="66" charset="-122"/>
              </a:rPr>
              <a:t> </a:t>
            </a:r>
            <a:r>
              <a:rPr kumimoji="1" lang="en-US" altLang="zh-CN" dirty="0">
                <a:latin typeface="Hannotate SC" panose="03000500000000000000" pitchFamily="66" charset="-122"/>
                <a:ea typeface="Hannotate SC" panose="03000500000000000000" pitchFamily="66" charset="-122"/>
              </a:rPr>
              <a:t>Tools</a:t>
            </a:r>
            <a:r>
              <a:rPr kumimoji="1" lang="zh-CN" altLang="en-US" dirty="0">
                <a:latin typeface="Hannotate SC" panose="03000500000000000000" pitchFamily="66" charset="-122"/>
                <a:ea typeface="Hannotate SC" panose="03000500000000000000" pitchFamily="66" charset="-122"/>
              </a:rPr>
              <a:t>）</a:t>
            </a:r>
            <a:endParaRPr kumimoji="1" lang="en-US" altLang="zh-CN" dirty="0">
              <a:latin typeface="Hannotate SC" panose="03000500000000000000" pitchFamily="66" charset="-122"/>
              <a:ea typeface="Hannotate SC" panose="03000500000000000000" pitchFamily="66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1600" dirty="0">
                <a:latin typeface="Hannotate SC" panose="03000500000000000000" pitchFamily="66" charset="-122"/>
                <a:ea typeface="Hannotate SC" panose="03000500000000000000" pitchFamily="66" charset="-122"/>
              </a:rPr>
              <a:t>https://</a:t>
            </a:r>
            <a:r>
              <a:rPr kumimoji="1" lang="en-US" altLang="zh-CN" sz="1600" dirty="0" err="1">
                <a:latin typeface="Hannotate SC" panose="03000500000000000000" pitchFamily="66" charset="-122"/>
                <a:ea typeface="Hannotate SC" panose="03000500000000000000" pitchFamily="66" charset="-122"/>
              </a:rPr>
              <a:t>github.com</a:t>
            </a:r>
            <a:r>
              <a:rPr kumimoji="1" lang="en-US" altLang="zh-CN" sz="1600" dirty="0">
                <a:latin typeface="Hannotate SC" panose="03000500000000000000" pitchFamily="66" charset="-122"/>
                <a:ea typeface="Hannotate SC" panose="03000500000000000000" pitchFamily="66" charset="-122"/>
              </a:rPr>
              <a:t>/</a:t>
            </a:r>
            <a:r>
              <a:rPr kumimoji="1" lang="en-US" altLang="zh-CN" sz="1600" dirty="0" err="1">
                <a:latin typeface="Hannotate SC" panose="03000500000000000000" pitchFamily="66" charset="-122"/>
                <a:ea typeface="Hannotate SC" panose="03000500000000000000" pitchFamily="66" charset="-122"/>
              </a:rPr>
              <a:t>shiyunlai</a:t>
            </a:r>
            <a:r>
              <a:rPr kumimoji="1" lang="en-US" altLang="zh-CN" sz="1600" dirty="0">
                <a:latin typeface="Hannotate SC" panose="03000500000000000000" pitchFamily="66" charset="-122"/>
                <a:ea typeface="Hannotate SC" panose="03000500000000000000" pitchFamily="66" charset="-122"/>
              </a:rPr>
              <a:t>/TTT</a:t>
            </a:r>
          </a:p>
        </p:txBody>
      </p:sp>
    </p:spTree>
    <p:extLst>
      <p:ext uri="{BB962C8B-B14F-4D97-AF65-F5344CB8AC3E}">
        <p14:creationId xmlns:p14="http://schemas.microsoft.com/office/powerpoint/2010/main" val="2446056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84B6E989-AA31-BE43-9A0D-D5E747C2E66F}"/>
              </a:ext>
            </a:extLst>
          </p:cNvPr>
          <p:cNvGrpSpPr/>
          <p:nvPr/>
        </p:nvGrpSpPr>
        <p:grpSpPr>
          <a:xfrm>
            <a:off x="0" y="1083874"/>
            <a:ext cx="12192000" cy="4755688"/>
            <a:chOff x="0" y="1346662"/>
            <a:chExt cx="12192000" cy="4755688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B8D7BEFA-58D6-024B-B8D5-095E4576AB08}"/>
                </a:ext>
              </a:extLst>
            </p:cNvPr>
            <p:cNvSpPr/>
            <p:nvPr/>
          </p:nvSpPr>
          <p:spPr>
            <a:xfrm>
              <a:off x="0" y="1346662"/>
              <a:ext cx="12192000" cy="4755688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C5A48EBE-90D4-7C45-808E-FB42EF7452FB}"/>
                </a:ext>
              </a:extLst>
            </p:cNvPr>
            <p:cNvSpPr txBox="1"/>
            <p:nvPr/>
          </p:nvSpPr>
          <p:spPr>
            <a:xfrm>
              <a:off x="2543525" y="3050756"/>
              <a:ext cx="3379842" cy="5070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zh-CN" altLang="en-US" sz="2000" b="1" dirty="0">
                  <a:solidFill>
                    <a:srgbClr val="FFFF00"/>
                  </a:solidFill>
                </a:rPr>
                <a:t>这段时间，双轨制！</a:t>
              </a:r>
            </a:p>
          </p:txBody>
        </p:sp>
      </p:grpSp>
      <p:sp>
        <p:nvSpPr>
          <p:cNvPr id="17" name="标题 1">
            <a:extLst>
              <a:ext uri="{FF2B5EF4-FFF2-40B4-BE49-F238E27FC236}">
                <a16:creationId xmlns:a16="http://schemas.microsoft.com/office/drawing/2014/main" id="{024A17B3-32F4-834D-AE56-E4DD61F37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6935"/>
            <a:ext cx="10515600" cy="1026940"/>
          </a:xfrm>
        </p:spPr>
        <p:txBody>
          <a:bodyPr>
            <a:normAutofit/>
          </a:bodyPr>
          <a:lstStyle/>
          <a:p>
            <a:r>
              <a:rPr kumimoji="1" lang="zh-CN" altLang="en-US" sz="3200" dirty="0"/>
              <a:t>注意事项！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92732A3-30BE-2949-9E63-D850B0E9A3D1}"/>
              </a:ext>
            </a:extLst>
          </p:cNvPr>
          <p:cNvSpPr/>
          <p:nvPr/>
        </p:nvSpPr>
        <p:spPr>
          <a:xfrm>
            <a:off x="2032000" y="3575407"/>
            <a:ext cx="3536593" cy="38699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634E02D-FC1C-3A44-AB65-C81DE59AA53A}"/>
              </a:ext>
            </a:extLst>
          </p:cNvPr>
          <p:cNvSpPr txBox="1"/>
          <p:nvPr/>
        </p:nvSpPr>
        <p:spPr>
          <a:xfrm>
            <a:off x="1478002" y="4118453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b="1" dirty="0">
                <a:solidFill>
                  <a:schemeClr val="bg1"/>
                </a:solidFill>
              </a:rPr>
              <a:t>8-09</a:t>
            </a:r>
          </a:p>
          <a:p>
            <a:pPr algn="ctr"/>
            <a:r>
              <a:rPr kumimoji="1" lang="zh-CN" altLang="en-US" b="1" dirty="0">
                <a:solidFill>
                  <a:schemeClr val="bg1"/>
                </a:solidFill>
              </a:rPr>
              <a:t>全员内推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4B1338D-3171-0846-A0D8-3B548632D5AA}"/>
              </a:ext>
            </a:extLst>
          </p:cNvPr>
          <p:cNvSpPr txBox="1"/>
          <p:nvPr/>
        </p:nvSpPr>
        <p:spPr>
          <a:xfrm>
            <a:off x="5076351" y="4118453"/>
            <a:ext cx="105990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b="1" dirty="0">
                <a:solidFill>
                  <a:srgbClr val="FF0000"/>
                </a:solidFill>
              </a:rPr>
              <a:t>8-17</a:t>
            </a:r>
          </a:p>
          <a:p>
            <a:pPr algn="ctr"/>
            <a:r>
              <a:rPr kumimoji="1" lang="en-US" altLang="zh-CN" b="1" dirty="0">
                <a:solidFill>
                  <a:srgbClr val="FF0000"/>
                </a:solidFill>
              </a:rPr>
              <a:t>RCT</a:t>
            </a:r>
            <a:r>
              <a:rPr kumimoji="1" lang="zh-CN" altLang="en-US" b="1" dirty="0">
                <a:solidFill>
                  <a:srgbClr val="FF0000"/>
                </a:solidFill>
              </a:rPr>
              <a:t>决策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70E8306E-D6CB-7742-BA97-9858081472B7}"/>
              </a:ext>
            </a:extLst>
          </p:cNvPr>
          <p:cNvSpPr/>
          <p:nvPr/>
        </p:nvSpPr>
        <p:spPr>
          <a:xfrm>
            <a:off x="5568593" y="3575406"/>
            <a:ext cx="6490057" cy="38699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9EDF56D-E940-7B48-B89F-C5E62A492492}"/>
              </a:ext>
            </a:extLst>
          </p:cNvPr>
          <p:cNvSpPr txBox="1"/>
          <p:nvPr/>
        </p:nvSpPr>
        <p:spPr>
          <a:xfrm>
            <a:off x="7117357" y="2787968"/>
            <a:ext cx="3398244" cy="507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000" b="1" dirty="0">
                <a:solidFill>
                  <a:srgbClr val="00B050"/>
                </a:solidFill>
              </a:rPr>
              <a:t>再也不手写</a:t>
            </a:r>
            <a:r>
              <a:rPr kumimoji="1" lang="en-US" altLang="zh-CN" sz="2000" b="1" dirty="0">
                <a:solidFill>
                  <a:srgbClr val="00B050"/>
                </a:solidFill>
              </a:rPr>
              <a:t>Excel</a:t>
            </a:r>
            <a:r>
              <a:rPr kumimoji="1" lang="zh-CN" altLang="en-US" sz="2000" b="1" dirty="0">
                <a:solidFill>
                  <a:srgbClr val="00B050"/>
                </a:solidFill>
              </a:rPr>
              <a:t>清单了！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F52B10E-3F70-AC46-8FCA-7C8DF69A5D35}"/>
              </a:ext>
            </a:extLst>
          </p:cNvPr>
          <p:cNvSpPr txBox="1"/>
          <p:nvPr/>
        </p:nvSpPr>
        <p:spPr>
          <a:xfrm>
            <a:off x="7117356" y="4118453"/>
            <a:ext cx="4418151" cy="507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000" b="1" dirty="0">
                <a:solidFill>
                  <a:srgbClr val="FFFF00"/>
                </a:solidFill>
              </a:rPr>
              <a:t>存在重大功能缺陷，继续双轨！</a:t>
            </a:r>
          </a:p>
        </p:txBody>
      </p:sp>
    </p:spTree>
    <p:extLst>
      <p:ext uri="{BB962C8B-B14F-4D97-AF65-F5344CB8AC3E}">
        <p14:creationId xmlns:p14="http://schemas.microsoft.com/office/powerpoint/2010/main" val="778699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3644FA-F36D-7447-A423-4C7947199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6934"/>
            <a:ext cx="10515600" cy="1325563"/>
          </a:xfrm>
        </p:spPr>
        <p:txBody>
          <a:bodyPr/>
          <a:lstStyle/>
          <a:p>
            <a:r>
              <a:rPr kumimoji="1" lang="en-US" altLang="zh-CN" dirty="0"/>
              <a:t>More</a:t>
            </a:r>
            <a:r>
              <a:rPr kumimoji="1" lang="zh-CN" altLang="en-US" dirty="0"/>
              <a:t>：不仅仅如此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5D137ECB-2090-B043-A96D-A0959EF699FF}"/>
              </a:ext>
            </a:extLst>
          </p:cNvPr>
          <p:cNvGrpSpPr/>
          <p:nvPr/>
        </p:nvGrpSpPr>
        <p:grpSpPr>
          <a:xfrm>
            <a:off x="0" y="1575262"/>
            <a:ext cx="12192000" cy="4571538"/>
            <a:chOff x="0" y="1346662"/>
            <a:chExt cx="12192000" cy="4571538"/>
          </a:xfrm>
        </p:grpSpPr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65BDE718-4A6F-D845-9FB6-5733134BF955}"/>
                </a:ext>
              </a:extLst>
            </p:cNvPr>
            <p:cNvGrpSpPr/>
            <p:nvPr/>
          </p:nvGrpSpPr>
          <p:grpSpPr>
            <a:xfrm>
              <a:off x="0" y="1346662"/>
              <a:ext cx="12192000" cy="4571538"/>
              <a:chOff x="0" y="1346662"/>
              <a:chExt cx="12192000" cy="4571538"/>
            </a:xfrm>
          </p:grpSpPr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ED2656A9-70FE-FD4D-8992-46F8F345DEE7}"/>
                  </a:ext>
                </a:extLst>
              </p:cNvPr>
              <p:cNvSpPr/>
              <p:nvPr/>
            </p:nvSpPr>
            <p:spPr>
              <a:xfrm>
                <a:off x="0" y="1346662"/>
                <a:ext cx="12192000" cy="457153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D51FD12-580C-9446-89C3-85DB90ADDB2D}"/>
                  </a:ext>
                </a:extLst>
              </p:cNvPr>
              <p:cNvSpPr txBox="1"/>
              <p:nvPr/>
            </p:nvSpPr>
            <p:spPr>
              <a:xfrm>
                <a:off x="1004833" y="2809766"/>
                <a:ext cx="2873484" cy="12551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kumimoji="1" lang="zh-CN" altLang="en-US" sz="2000" b="1" dirty="0">
                    <a:solidFill>
                      <a:schemeClr val="bg1"/>
                    </a:solidFill>
                  </a:rPr>
                  <a:t>规范开发流程</a:t>
                </a:r>
                <a:endParaRPr kumimoji="1" lang="en-US" altLang="zh-CN" sz="2000" b="1" dirty="0">
                  <a:solidFill>
                    <a:schemeClr val="bg1"/>
                  </a:solidFill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kumimoji="1" lang="zh-CN" altLang="en-US" sz="1600" b="1" dirty="0">
                    <a:solidFill>
                      <a:schemeClr val="bg1"/>
                    </a:solidFill>
                  </a:rPr>
                  <a:t>集成裁剪</a:t>
                </a:r>
                <a:r>
                  <a:rPr kumimoji="1" lang="en-US" altLang="zh-CN" sz="1600" b="1" dirty="0">
                    <a:solidFill>
                      <a:schemeClr val="bg1"/>
                    </a:solidFill>
                  </a:rPr>
                  <a:t>DevOps</a:t>
                </a: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kumimoji="1" lang="zh-CN" altLang="en-US" sz="1600" b="1" dirty="0">
                    <a:solidFill>
                      <a:schemeClr val="bg1"/>
                    </a:solidFill>
                  </a:rPr>
                  <a:t>适用于</a:t>
                </a:r>
                <a:r>
                  <a:rPr kumimoji="1" lang="en-US" altLang="zh-CN" sz="1600" b="1" dirty="0">
                    <a:solidFill>
                      <a:schemeClr val="bg1"/>
                    </a:solidFill>
                  </a:rPr>
                  <a:t>TIP</a:t>
                </a:r>
                <a:endParaRPr kumimoji="1" lang="en-US" altLang="zh-CN" sz="1600" b="1" dirty="0"/>
              </a:p>
            </p:txBody>
          </p:sp>
        </p:grp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F42E6EE3-0FE2-BD42-A3A0-D62A103EDB54}"/>
                </a:ext>
              </a:extLst>
            </p:cNvPr>
            <p:cNvSpPr txBox="1"/>
            <p:nvPr/>
          </p:nvSpPr>
          <p:spPr>
            <a:xfrm>
              <a:off x="4883150" y="2809766"/>
              <a:ext cx="2873484" cy="12551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zh-CN" altLang="en-US" sz="2000" b="1" dirty="0">
                  <a:solidFill>
                    <a:schemeClr val="bg1"/>
                  </a:solidFill>
                </a:rPr>
                <a:t>提升管理效率</a:t>
              </a:r>
              <a:endParaRPr kumimoji="1" lang="en-US" altLang="zh-CN" sz="2000" b="1" dirty="0">
                <a:solidFill>
                  <a:schemeClr val="bg1"/>
                </a:solidFill>
              </a:endParaRP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kumimoji="1" lang="zh-CN" altLang="en-US" sz="1600" b="1" dirty="0">
                  <a:solidFill>
                    <a:schemeClr val="bg1"/>
                  </a:solidFill>
                </a:rPr>
                <a:t>减少</a:t>
              </a:r>
              <a:r>
                <a:rPr kumimoji="1" lang="en-US" altLang="zh-CN" sz="1600" b="1" dirty="0">
                  <a:solidFill>
                    <a:schemeClr val="bg1"/>
                  </a:solidFill>
                </a:rPr>
                <a:t>excel</a:t>
              </a: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kumimoji="1" lang="zh-CN" altLang="en-US" sz="1600" b="1" dirty="0">
                  <a:solidFill>
                    <a:schemeClr val="bg1"/>
                  </a:solidFill>
                </a:rPr>
                <a:t>进度管理</a:t>
              </a:r>
              <a:endParaRPr kumimoji="1" lang="en-US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292C1D29-D1E5-8F4F-B58D-FFC09F169B73}"/>
              </a:ext>
            </a:extLst>
          </p:cNvPr>
          <p:cNvSpPr txBox="1"/>
          <p:nvPr/>
        </p:nvSpPr>
        <p:spPr>
          <a:xfrm>
            <a:off x="12407900" y="3022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29B8790-B449-2B4D-B5FF-ACF520D4EE29}"/>
              </a:ext>
            </a:extLst>
          </p:cNvPr>
          <p:cNvSpPr txBox="1"/>
          <p:nvPr/>
        </p:nvSpPr>
        <p:spPr>
          <a:xfrm>
            <a:off x="8761467" y="3022600"/>
            <a:ext cx="2873484" cy="1255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000" b="1" dirty="0">
                <a:solidFill>
                  <a:schemeClr val="bg1"/>
                </a:solidFill>
              </a:rPr>
              <a:t>程序能力成长</a:t>
            </a:r>
            <a:endParaRPr kumimoji="1" lang="en-US" altLang="zh-CN" sz="2000" b="1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1600" b="1" dirty="0">
                <a:solidFill>
                  <a:schemeClr val="bg1"/>
                </a:solidFill>
              </a:rPr>
              <a:t>开源</a:t>
            </a:r>
            <a:endParaRPr kumimoji="1" lang="en-US" altLang="zh-CN" sz="1600" b="1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1600" b="1" dirty="0">
                <a:solidFill>
                  <a:schemeClr val="bg1"/>
                </a:solidFill>
              </a:rPr>
              <a:t>学习、贡献</a:t>
            </a:r>
            <a:endParaRPr kumimoji="1" lang="en-US" altLang="zh-CN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9889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7D2218A5-8E2A-0749-9110-02CB3B3FAE65}"/>
              </a:ext>
            </a:extLst>
          </p:cNvPr>
          <p:cNvSpPr txBox="1">
            <a:spLocks/>
          </p:cNvSpPr>
          <p:nvPr/>
        </p:nvSpPr>
        <p:spPr>
          <a:xfrm>
            <a:off x="190499" y="152401"/>
            <a:ext cx="9005259" cy="8255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3200" b="1" dirty="0"/>
              <a:t>TIP</a:t>
            </a:r>
            <a:r>
              <a:rPr kumimoji="1" lang="zh-CN" altLang="en-US" sz="3200" b="1" dirty="0"/>
              <a:t>的开发过程 </a:t>
            </a:r>
            <a:r>
              <a:rPr kumimoji="1" lang="en-US" altLang="zh-CN" sz="3200" b="1" dirty="0"/>
              <a:t>——</a:t>
            </a:r>
            <a:r>
              <a:rPr kumimoji="1" lang="zh-CN" altLang="en-US" sz="3200" b="1" dirty="0"/>
              <a:t> 为什么要开发“高级清单”？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C2559E2-44A2-524A-B37E-BAA69130D2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7041" y="2147452"/>
            <a:ext cx="9215283" cy="446121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4EDC8455-58C8-CB40-A3DF-20FA16B7C319}"/>
              </a:ext>
            </a:extLst>
          </p:cNvPr>
          <p:cNvSpPr txBox="1"/>
          <p:nvPr/>
        </p:nvSpPr>
        <p:spPr>
          <a:xfrm>
            <a:off x="1777041" y="891636"/>
            <a:ext cx="500475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1600" dirty="0">
                <a:latin typeface="Hannotate SC" panose="03000500000000000000" pitchFamily="66" charset="-122"/>
                <a:ea typeface="Hannotate SC" panose="03000500000000000000" pitchFamily="66" charset="-122"/>
              </a:rPr>
              <a:t>功能开发完成，输出“分支”和“代码清单”；</a:t>
            </a:r>
            <a:endParaRPr kumimoji="1" lang="en-US" altLang="zh-CN" sz="1600" dirty="0">
              <a:latin typeface="Hannotate SC" panose="03000500000000000000" pitchFamily="66" charset="-122"/>
              <a:ea typeface="Hannotate SC" panose="03000500000000000000" pitchFamily="66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1600" dirty="0">
                <a:latin typeface="Hannotate SC" panose="03000500000000000000" pitchFamily="66" charset="-122"/>
                <a:ea typeface="Hannotate SC" panose="03000500000000000000" pitchFamily="66" charset="-122"/>
              </a:rPr>
              <a:t>根据需要，新增运行环境满足测试目的；</a:t>
            </a:r>
            <a:endParaRPr kumimoji="1" lang="en-US" altLang="zh-CN" sz="1600" dirty="0">
              <a:latin typeface="Hannotate SC" panose="03000500000000000000" pitchFamily="66" charset="-122"/>
              <a:ea typeface="Hannotate SC" panose="03000500000000000000" pitchFamily="66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1600" dirty="0">
                <a:latin typeface="Hannotate SC" panose="03000500000000000000" pitchFamily="66" charset="-122"/>
                <a:ea typeface="Hannotate SC" panose="03000500000000000000" pitchFamily="66" charset="-122"/>
              </a:rPr>
              <a:t>同一个工作项被多次交付到运行环境；</a:t>
            </a:r>
            <a:endParaRPr kumimoji="1" lang="en-US" altLang="zh-CN" sz="1600" dirty="0">
              <a:latin typeface="Hannotate SC" panose="03000500000000000000" pitchFamily="66" charset="-122"/>
              <a:ea typeface="Hannotate SC" panose="03000500000000000000" pitchFamily="66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4900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001453-FE38-6C40-BFE5-84B896958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9" y="152401"/>
            <a:ext cx="10332135" cy="825500"/>
          </a:xfrm>
        </p:spPr>
        <p:txBody>
          <a:bodyPr>
            <a:normAutofit/>
          </a:bodyPr>
          <a:lstStyle/>
          <a:p>
            <a:r>
              <a:rPr kumimoji="1" lang="zh-CN" altLang="en-US" sz="3200" b="1" dirty="0"/>
              <a:t>“高级清单”满足了我们在开发过程中的那些核心需求？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96C89CF-ACB3-D545-909F-C1F01B0712C3}"/>
              </a:ext>
            </a:extLst>
          </p:cNvPr>
          <p:cNvSpPr/>
          <p:nvPr/>
        </p:nvSpPr>
        <p:spPr>
          <a:xfrm>
            <a:off x="603913" y="1348474"/>
            <a:ext cx="3674789" cy="346506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dirty="0">
                <a:latin typeface="Hannotate SC" panose="03000500000000000000" pitchFamily="66" charset="-122"/>
                <a:ea typeface="Hannotate SC" panose="03000500000000000000" pitchFamily="66" charset="-122"/>
              </a:rPr>
              <a:t>替代手工整理代码清单；</a:t>
            </a:r>
            <a:endParaRPr kumimoji="1" lang="en-US" altLang="zh-CN" sz="2000" dirty="0">
              <a:latin typeface="Hannotate SC" panose="03000500000000000000" pitchFamily="66" charset="-122"/>
              <a:ea typeface="Hannotate SC" panose="03000500000000000000" pitchFamily="66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9968EEF-7412-E249-A662-647ABCE75A05}"/>
              </a:ext>
            </a:extLst>
          </p:cNvPr>
          <p:cNvSpPr/>
          <p:nvPr/>
        </p:nvSpPr>
        <p:spPr>
          <a:xfrm>
            <a:off x="4330588" y="1348474"/>
            <a:ext cx="3674789" cy="346506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zh-CN" sz="2000" dirty="0">
              <a:latin typeface="Hannotate SC" panose="03000500000000000000" pitchFamily="66" charset="-122"/>
              <a:ea typeface="Hannotate SC" panose="03000500000000000000" pitchFamily="66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dirty="0">
                <a:latin typeface="Hannotate SC" panose="03000500000000000000" pitchFamily="66" charset="-122"/>
                <a:ea typeface="Hannotate SC" panose="03000500000000000000" pitchFamily="66" charset="-122"/>
              </a:rPr>
              <a:t>管理发版窗口；</a:t>
            </a:r>
            <a:endParaRPr kumimoji="1" lang="en-US" altLang="zh-CN" sz="2000" dirty="0">
              <a:latin typeface="Hannotate SC" panose="03000500000000000000" pitchFamily="66" charset="-122"/>
              <a:ea typeface="Hannotate SC" panose="03000500000000000000" pitchFamily="66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dirty="0">
                <a:latin typeface="Hannotate SC" panose="03000500000000000000" pitchFamily="66" charset="-122"/>
                <a:ea typeface="Hannotate SC" panose="03000500000000000000" pitchFamily="66" charset="-122"/>
              </a:rPr>
              <a:t>记录投放痕迹；</a:t>
            </a:r>
            <a:endParaRPr kumimoji="1" lang="en-US" altLang="zh-CN" sz="2000" dirty="0">
              <a:latin typeface="Hannotate SC" panose="03000500000000000000" pitchFamily="66" charset="-122"/>
              <a:ea typeface="Hannotate SC" panose="03000500000000000000" pitchFamily="66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EAA02FA-69B3-EF46-917D-8AE298912081}"/>
              </a:ext>
            </a:extLst>
          </p:cNvPr>
          <p:cNvSpPr/>
          <p:nvPr/>
        </p:nvSpPr>
        <p:spPr>
          <a:xfrm>
            <a:off x="8057263" y="1348474"/>
            <a:ext cx="3674789" cy="346506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zh-CN" sz="2000" dirty="0">
              <a:latin typeface="Hannotate SC" panose="03000500000000000000" pitchFamily="66" charset="-122"/>
              <a:ea typeface="Hannotate SC" panose="03000500000000000000" pitchFamily="66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zh-CN" sz="2000" dirty="0">
              <a:latin typeface="Hannotate SC" panose="03000500000000000000" pitchFamily="66" charset="-122"/>
              <a:ea typeface="Hannotate SC" panose="03000500000000000000" pitchFamily="66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dirty="0">
                <a:latin typeface="Hannotate SC" panose="03000500000000000000" pitchFamily="66" charset="-122"/>
                <a:ea typeface="Hannotate SC" panose="03000500000000000000" pitchFamily="66" charset="-122"/>
              </a:rPr>
              <a:t>规范开发流程</a:t>
            </a:r>
            <a:endParaRPr kumimoji="1" lang="en-US" altLang="zh-CN" sz="2000" dirty="0">
              <a:latin typeface="Hannotate SC" panose="03000500000000000000" pitchFamily="66" charset="-122"/>
              <a:ea typeface="Hannotate SC" panose="03000500000000000000" pitchFamily="66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dirty="0">
                <a:latin typeface="Hannotate SC" panose="03000500000000000000" pitchFamily="66" charset="-122"/>
                <a:ea typeface="Hannotate SC" panose="03000500000000000000" pitchFamily="66" charset="-122"/>
              </a:rPr>
              <a:t>管理开发内容（工作项）</a:t>
            </a:r>
            <a:endParaRPr kumimoji="1" lang="en-US" altLang="zh-CN" sz="2000" dirty="0">
              <a:latin typeface="Hannotate SC" panose="03000500000000000000" pitchFamily="66" charset="-122"/>
              <a:ea typeface="Hannotate SC" panose="03000500000000000000" pitchFamily="66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dirty="0">
                <a:latin typeface="Hannotate SC" panose="03000500000000000000" pitchFamily="66" charset="-122"/>
                <a:ea typeface="Hannotate SC" panose="03000500000000000000" pitchFamily="66" charset="-122"/>
              </a:rPr>
              <a:t>跟踪交付状态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7DE7D69-E5A2-B94A-9D31-2A37CCDF994B}"/>
              </a:ext>
            </a:extLst>
          </p:cNvPr>
          <p:cNvSpPr/>
          <p:nvPr/>
        </p:nvSpPr>
        <p:spPr>
          <a:xfrm>
            <a:off x="603913" y="4935685"/>
            <a:ext cx="11128139" cy="160313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dirty="0">
                <a:latin typeface="Hannotate SC" panose="03000500000000000000" pitchFamily="66" charset="-122"/>
                <a:ea typeface="Hannotate SC" panose="03000500000000000000" pitchFamily="66" charset="-122"/>
              </a:rPr>
              <a:t>开发协作；</a:t>
            </a:r>
            <a:r>
              <a:rPr kumimoji="1" lang="zh-CN" altLang="en-US" sz="1600" dirty="0">
                <a:latin typeface="Hannotate SC" panose="03000500000000000000" pitchFamily="66" charset="-122"/>
                <a:ea typeface="Hannotate SC" panose="03000500000000000000" pitchFamily="66" charset="-122"/>
              </a:rPr>
              <a:t>（谁提交了清单、功能已经投放、功能涉及</a:t>
            </a:r>
            <a:r>
              <a:rPr kumimoji="1" lang="en-US" altLang="zh-CN" sz="1600" dirty="0">
                <a:latin typeface="Hannotate SC" panose="03000500000000000000" pitchFamily="66" charset="-122"/>
                <a:ea typeface="Hannotate SC" panose="03000500000000000000" pitchFamily="66" charset="-122"/>
              </a:rPr>
              <a:t>N</a:t>
            </a:r>
            <a:r>
              <a:rPr kumimoji="1" lang="zh-CN" altLang="en-US" sz="1600" dirty="0">
                <a:latin typeface="Hannotate SC" panose="03000500000000000000" pitchFamily="66" charset="-122"/>
                <a:ea typeface="Hannotate SC" panose="03000500000000000000" pitchFamily="66" charset="-122"/>
              </a:rPr>
              <a:t>个代码</a:t>
            </a:r>
            <a:r>
              <a:rPr kumimoji="1" lang="en-US" altLang="zh-CN" sz="1600" dirty="0">
                <a:latin typeface="Hannotate SC" panose="03000500000000000000" pitchFamily="66" charset="-122"/>
                <a:ea typeface="Hannotate SC" panose="03000500000000000000" pitchFamily="66" charset="-122"/>
              </a:rPr>
              <a:t>...</a:t>
            </a:r>
            <a:r>
              <a:rPr kumimoji="1" lang="zh-CN" altLang="en-US" sz="1600" dirty="0">
                <a:latin typeface="Hannotate SC" panose="03000500000000000000" pitchFamily="66" charset="-122"/>
                <a:ea typeface="Hannotate SC" panose="03000500000000000000" pitchFamily="66" charset="-122"/>
              </a:rPr>
              <a:t>）</a:t>
            </a:r>
            <a:endParaRPr kumimoji="1" lang="en-US" altLang="zh-CN" sz="1600" dirty="0">
              <a:latin typeface="Hannotate SC" panose="03000500000000000000" pitchFamily="66" charset="-122"/>
              <a:ea typeface="Hannotate SC" panose="03000500000000000000" pitchFamily="66" charset="-122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70DD590A-E9A7-3942-A05E-1BF2EE5603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4657" y="1662024"/>
            <a:ext cx="720000" cy="720000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300B9D6B-EA30-2F48-A054-01AD5B4E94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1307" y="1662024"/>
            <a:ext cx="720000" cy="720000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ED7682D6-862A-484D-94F7-85F3A93CE7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7982" y="1662024"/>
            <a:ext cx="720000" cy="720000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0CFD336B-C40F-6042-AF56-A460292050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6003" y="5377253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40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001453-FE38-6C40-BFE5-84B896958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9" y="152401"/>
            <a:ext cx="9005259" cy="825500"/>
          </a:xfrm>
        </p:spPr>
        <p:txBody>
          <a:bodyPr>
            <a:normAutofit/>
          </a:bodyPr>
          <a:lstStyle/>
          <a:p>
            <a:r>
              <a:rPr kumimoji="1" lang="zh-CN" altLang="en-US" sz="3200" b="1" dirty="0"/>
              <a:t>“高级清单”关键业务流程闭环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22BD5B19-DB8D-A443-A9BF-5CB9F1C204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024" y="1718066"/>
            <a:ext cx="9580098" cy="436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288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001453-FE38-6C40-BFE5-84B896958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9" y="152401"/>
            <a:ext cx="9005259" cy="825500"/>
          </a:xfrm>
        </p:spPr>
        <p:txBody>
          <a:bodyPr>
            <a:normAutofit/>
          </a:bodyPr>
          <a:lstStyle/>
          <a:p>
            <a:r>
              <a:rPr kumimoji="1" lang="zh-CN" altLang="en-US" sz="3200" b="1" dirty="0"/>
              <a:t>“高级清单”中的关键概念</a:t>
            </a:r>
          </a:p>
        </p:txBody>
      </p:sp>
      <p:sp>
        <p:nvSpPr>
          <p:cNvPr id="3" name="圆角矩形 2">
            <a:extLst>
              <a:ext uri="{FF2B5EF4-FFF2-40B4-BE49-F238E27FC236}">
                <a16:creationId xmlns:a16="http://schemas.microsoft.com/office/drawing/2014/main" id="{F74EE841-D370-0E4B-AAE9-29FCFD55D787}"/>
              </a:ext>
            </a:extLst>
          </p:cNvPr>
          <p:cNvSpPr/>
          <p:nvPr/>
        </p:nvSpPr>
        <p:spPr>
          <a:xfrm>
            <a:off x="2694359" y="1131486"/>
            <a:ext cx="1949569" cy="793630"/>
          </a:xfrm>
          <a:prstGeom prst="roundRect">
            <a:avLst>
              <a:gd name="adj" fmla="val 10737"/>
            </a:avLst>
          </a:prstGeom>
          <a:solidFill>
            <a:schemeClr val="accent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400" dirty="0">
                <a:latin typeface="Hannotate SC" panose="03000500000000000000" pitchFamily="66" charset="-122"/>
                <a:ea typeface="Hannotate SC" panose="03000500000000000000" pitchFamily="66" charset="-122"/>
              </a:rPr>
              <a:t>工作项</a:t>
            </a:r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A420BB36-8C8B-674A-9551-4FCF7A42E7A4}"/>
              </a:ext>
            </a:extLst>
          </p:cNvPr>
          <p:cNvSpPr/>
          <p:nvPr/>
        </p:nvSpPr>
        <p:spPr>
          <a:xfrm>
            <a:off x="2717010" y="4850774"/>
            <a:ext cx="1949569" cy="793630"/>
          </a:xfrm>
          <a:prstGeom prst="roundRect">
            <a:avLst>
              <a:gd name="adj" fmla="val 10737"/>
            </a:avLst>
          </a:prstGeom>
          <a:solidFill>
            <a:schemeClr val="accent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400" dirty="0">
                <a:latin typeface="Hannotate SC" panose="03000500000000000000" pitchFamily="66" charset="-122"/>
                <a:ea typeface="Hannotate SC" panose="03000500000000000000" pitchFamily="66" charset="-122"/>
              </a:rPr>
              <a:t>运行环境</a:t>
            </a:r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33D83738-ADE7-0243-9E2D-B7217390E506}"/>
              </a:ext>
            </a:extLst>
          </p:cNvPr>
          <p:cNvSpPr/>
          <p:nvPr/>
        </p:nvSpPr>
        <p:spPr>
          <a:xfrm>
            <a:off x="2694356" y="2051924"/>
            <a:ext cx="1949569" cy="793630"/>
          </a:xfrm>
          <a:prstGeom prst="roundRect">
            <a:avLst>
              <a:gd name="adj" fmla="val 10737"/>
            </a:avLst>
          </a:prstGeom>
          <a:solidFill>
            <a:schemeClr val="accent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400" dirty="0">
                <a:latin typeface="Hannotate SC" panose="03000500000000000000" pitchFamily="66" charset="-122"/>
                <a:ea typeface="Hannotate SC" panose="03000500000000000000" pitchFamily="66" charset="-122"/>
              </a:rPr>
              <a:t>工程</a:t>
            </a:r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EE85DB42-C60C-AD48-B6E6-F8E432223C48}"/>
              </a:ext>
            </a:extLst>
          </p:cNvPr>
          <p:cNvSpPr/>
          <p:nvPr/>
        </p:nvSpPr>
        <p:spPr>
          <a:xfrm>
            <a:off x="2717010" y="2972362"/>
            <a:ext cx="1949569" cy="793630"/>
          </a:xfrm>
          <a:prstGeom prst="roundRect">
            <a:avLst>
              <a:gd name="adj" fmla="val 10737"/>
            </a:avLst>
          </a:prstGeom>
          <a:solidFill>
            <a:schemeClr val="accent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400" dirty="0">
                <a:latin typeface="Hannotate SC" panose="03000500000000000000" pitchFamily="66" charset="-122"/>
                <a:ea typeface="Hannotate SC" panose="03000500000000000000" pitchFamily="66" charset="-122"/>
              </a:rPr>
              <a:t>投放申请</a:t>
            </a:r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F27987CB-0F8B-6040-9E0A-46A3CCB8828B}"/>
              </a:ext>
            </a:extLst>
          </p:cNvPr>
          <p:cNvSpPr/>
          <p:nvPr/>
        </p:nvSpPr>
        <p:spPr>
          <a:xfrm>
            <a:off x="2694356" y="3892801"/>
            <a:ext cx="1949569" cy="793630"/>
          </a:xfrm>
          <a:prstGeom prst="roundRect">
            <a:avLst>
              <a:gd name="adj" fmla="val 10737"/>
            </a:avLst>
          </a:prstGeom>
          <a:solidFill>
            <a:schemeClr val="accent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400" dirty="0">
                <a:latin typeface="Hannotate SC" panose="03000500000000000000" pitchFamily="66" charset="-122"/>
                <a:ea typeface="Hannotate SC" panose="03000500000000000000" pitchFamily="66" charset="-122"/>
              </a:rPr>
              <a:t>标准清单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C1252C6-09F4-5149-9081-1D0B07F34688}"/>
              </a:ext>
            </a:extLst>
          </p:cNvPr>
          <p:cNvSpPr txBox="1"/>
          <p:nvPr/>
        </p:nvSpPr>
        <p:spPr>
          <a:xfrm>
            <a:off x="5092501" y="1127322"/>
            <a:ext cx="4095993" cy="3885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1400" dirty="0">
                <a:latin typeface="Hannotate SC" panose="03000500000000000000" pitchFamily="66" charset="-122"/>
                <a:ea typeface="Hannotate SC" panose="03000500000000000000" pitchFamily="66" charset="-122"/>
              </a:rPr>
              <a:t>对应项目中要完成的开发任务，“需求”或“项目”；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E01C68F-F77F-5D43-8BBD-9EE72E03888D}"/>
              </a:ext>
            </a:extLst>
          </p:cNvPr>
          <p:cNvSpPr txBox="1"/>
          <p:nvPr/>
        </p:nvSpPr>
        <p:spPr>
          <a:xfrm>
            <a:off x="5092502" y="2051924"/>
            <a:ext cx="5724644" cy="711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1400" dirty="0">
                <a:latin typeface="Hannotate SC" panose="03000500000000000000" pitchFamily="66" charset="-122"/>
                <a:ea typeface="Hannotate SC" panose="03000500000000000000" pitchFamily="66" charset="-122"/>
              </a:rPr>
              <a:t>TIP</a:t>
            </a:r>
            <a:r>
              <a:rPr kumimoji="1" lang="zh-CN" altLang="en-US" sz="1400" dirty="0">
                <a:latin typeface="Hannotate SC" panose="03000500000000000000" pitchFamily="66" charset="-122"/>
                <a:ea typeface="Hannotate SC" panose="03000500000000000000" pitchFamily="66" charset="-122"/>
              </a:rPr>
              <a:t>平台中的代码工程，每个工程都有明确的“导出为”和“部署到”属性；如：</a:t>
            </a:r>
            <a:r>
              <a:rPr kumimoji="1" lang="en-US" altLang="zh-CN" sz="1400" dirty="0" err="1">
                <a:latin typeface="Hannotate SC" panose="03000500000000000000" pitchFamily="66" charset="-122"/>
                <a:ea typeface="Hannotate SC" panose="03000500000000000000" pitchFamily="66" charset="-122"/>
              </a:rPr>
              <a:t>com.primeton.ibs.tws.bsa</a:t>
            </a:r>
            <a:r>
              <a:rPr kumimoji="1" lang="zh-CN" altLang="en-US" sz="1400" dirty="0">
                <a:latin typeface="Hannotate SC" panose="03000500000000000000" pitchFamily="66" charset="-122"/>
                <a:ea typeface="Hannotate SC" panose="03000500000000000000" pitchFamily="66" charset="-122"/>
              </a:rPr>
              <a:t>，导出为</a:t>
            </a:r>
            <a:r>
              <a:rPr kumimoji="1" lang="en-US" altLang="zh-CN" sz="1400" dirty="0">
                <a:latin typeface="Hannotate SC" panose="03000500000000000000" pitchFamily="66" charset="-122"/>
                <a:ea typeface="Hannotate SC" panose="03000500000000000000" pitchFamily="66" charset="-122"/>
              </a:rPr>
              <a:t>jar</a:t>
            </a:r>
            <a:r>
              <a:rPr kumimoji="1" lang="zh-CN" altLang="en-US" sz="1400" dirty="0">
                <a:latin typeface="Hannotate SC" panose="03000500000000000000" pitchFamily="66" charset="-122"/>
                <a:ea typeface="Hannotate SC" panose="03000500000000000000" pitchFamily="66" charset="-122"/>
              </a:rPr>
              <a:t>，部署到</a:t>
            </a:r>
            <a:r>
              <a:rPr kumimoji="1" lang="en-US" altLang="zh-CN" sz="1400" dirty="0" err="1">
                <a:latin typeface="Hannotate SC" panose="03000500000000000000" pitchFamily="66" charset="-122"/>
                <a:ea typeface="Hannotate SC" panose="03000500000000000000" pitchFamily="66" charset="-122"/>
              </a:rPr>
              <a:t>tws.lib</a:t>
            </a:r>
            <a:r>
              <a:rPr kumimoji="1" lang="zh-CN" altLang="en-US" sz="1400" dirty="0">
                <a:latin typeface="Hannotate SC" panose="03000500000000000000" pitchFamily="66" charset="-122"/>
                <a:ea typeface="Hannotate SC" panose="03000500000000000000" pitchFamily="66" charset="-122"/>
              </a:rPr>
              <a:t>目录下。</a:t>
            </a:r>
            <a:endParaRPr kumimoji="1" lang="en-US" altLang="zh-CN" sz="1400" dirty="0">
              <a:latin typeface="Hannotate SC" panose="03000500000000000000" pitchFamily="66" charset="-122"/>
              <a:ea typeface="Hannotate SC" panose="03000500000000000000" pitchFamily="66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A72ED8D-A886-B64C-B49F-A8A07409C327}"/>
              </a:ext>
            </a:extLst>
          </p:cNvPr>
          <p:cNvSpPr/>
          <p:nvPr/>
        </p:nvSpPr>
        <p:spPr>
          <a:xfrm>
            <a:off x="5092502" y="2972362"/>
            <a:ext cx="5724644" cy="705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1400" dirty="0">
                <a:latin typeface="Hannotate SC" panose="03000500000000000000" pitchFamily="66" charset="-122"/>
                <a:ea typeface="Hannotate SC" panose="03000500000000000000" pitchFamily="66" charset="-122"/>
              </a:rPr>
              <a:t>开发过程中，开发人员将分支上变动代码告知</a:t>
            </a:r>
            <a:r>
              <a:rPr kumimoji="1" lang="en-US" altLang="zh-CN" sz="1400" dirty="0">
                <a:latin typeface="Hannotate SC" panose="03000500000000000000" pitchFamily="66" charset="-122"/>
                <a:ea typeface="Hannotate SC" panose="03000500000000000000" pitchFamily="66" charset="-122"/>
              </a:rPr>
              <a:t>RCT</a:t>
            </a:r>
            <a:r>
              <a:rPr kumimoji="1" lang="zh-CN" altLang="en-US" sz="1400" dirty="0">
                <a:latin typeface="Hannotate SC" panose="03000500000000000000" pitchFamily="66" charset="-122"/>
                <a:ea typeface="Hannotate SC" panose="03000500000000000000" pitchFamily="66" charset="-122"/>
              </a:rPr>
              <a:t>小组，将“功能”交付到测试环境；</a:t>
            </a:r>
            <a:endParaRPr lang="zh-CN" altLang="en-US" sz="1400" dirty="0">
              <a:latin typeface="Hannotate SC" panose="03000500000000000000" pitchFamily="66" charset="-122"/>
              <a:ea typeface="Hannotate SC" panose="03000500000000000000" pitchFamily="66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DCF7AAC4-CC80-9B4F-99BC-D4BC5B707649}"/>
              </a:ext>
            </a:extLst>
          </p:cNvPr>
          <p:cNvSpPr/>
          <p:nvPr/>
        </p:nvSpPr>
        <p:spPr>
          <a:xfrm>
            <a:off x="5092501" y="3892800"/>
            <a:ext cx="5724644" cy="705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1400" dirty="0">
                <a:latin typeface="Hannotate SC" panose="03000500000000000000" pitchFamily="66" charset="-122"/>
                <a:ea typeface="Hannotate SC" panose="03000500000000000000" pitchFamily="66" charset="-122"/>
              </a:rPr>
              <a:t>经测试验证通过的工作项变动内容（</a:t>
            </a:r>
            <a:r>
              <a:rPr kumimoji="1" lang="zh-CN" altLang="en-US" sz="1400" dirty="0">
                <a:solidFill>
                  <a:srgbClr val="C00000"/>
                </a:solidFill>
                <a:latin typeface="Hannotate SC" panose="03000500000000000000" pitchFamily="66" charset="-122"/>
                <a:ea typeface="Hannotate SC" panose="03000500000000000000" pitchFamily="66" charset="-122"/>
              </a:rPr>
              <a:t>代码、配置、数据脚本等等 </a:t>
            </a:r>
            <a:r>
              <a:rPr kumimoji="1" lang="en-US" altLang="zh-CN" sz="1400" dirty="0">
                <a:solidFill>
                  <a:srgbClr val="C00000"/>
                </a:solidFill>
                <a:latin typeface="Hannotate SC" panose="03000500000000000000" pitchFamily="66" charset="-122"/>
                <a:ea typeface="Hannotate SC" panose="03000500000000000000" pitchFamily="66" charset="-122"/>
              </a:rPr>
              <a:t>——</a:t>
            </a:r>
            <a:r>
              <a:rPr kumimoji="1" lang="zh-CN" altLang="en-US" sz="1400" dirty="0">
                <a:solidFill>
                  <a:srgbClr val="C00000"/>
                </a:solidFill>
                <a:latin typeface="Hannotate SC" panose="03000500000000000000" pitchFamily="66" charset="-122"/>
                <a:ea typeface="Hannotate SC" panose="03000500000000000000" pitchFamily="66" charset="-122"/>
              </a:rPr>
              <a:t> 原手工整理的</a:t>
            </a:r>
            <a:r>
              <a:rPr kumimoji="1" lang="en-US" altLang="zh-CN" sz="1400" dirty="0">
                <a:solidFill>
                  <a:srgbClr val="C00000"/>
                </a:solidFill>
                <a:latin typeface="Hannotate SC" panose="03000500000000000000" pitchFamily="66" charset="-122"/>
                <a:ea typeface="Hannotate SC" panose="03000500000000000000" pitchFamily="66" charset="-122"/>
              </a:rPr>
              <a:t>Excel</a:t>
            </a:r>
            <a:r>
              <a:rPr kumimoji="1" lang="zh-CN" altLang="en-US" sz="1400" dirty="0">
                <a:solidFill>
                  <a:srgbClr val="C00000"/>
                </a:solidFill>
                <a:latin typeface="Hannotate SC" panose="03000500000000000000" pitchFamily="66" charset="-122"/>
                <a:ea typeface="Hannotate SC" panose="03000500000000000000" pitchFamily="66" charset="-122"/>
              </a:rPr>
              <a:t>内容</a:t>
            </a:r>
            <a:r>
              <a:rPr kumimoji="1" lang="zh-CN" altLang="en-US" sz="1400" dirty="0">
                <a:latin typeface="Hannotate SC" panose="03000500000000000000" pitchFamily="66" charset="-122"/>
                <a:ea typeface="Hannotate SC" panose="03000500000000000000" pitchFamily="66" charset="-122"/>
              </a:rPr>
              <a:t>）；</a:t>
            </a:r>
            <a:endParaRPr lang="zh-CN" altLang="en-US" sz="1400" dirty="0">
              <a:latin typeface="Hannotate SC" panose="03000500000000000000" pitchFamily="66" charset="-122"/>
              <a:ea typeface="Hannotate SC" panose="03000500000000000000" pitchFamily="66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DF33296F-3CE2-7F4A-8AF0-FC06D5B64D62}"/>
              </a:ext>
            </a:extLst>
          </p:cNvPr>
          <p:cNvSpPr/>
          <p:nvPr/>
        </p:nvSpPr>
        <p:spPr>
          <a:xfrm>
            <a:off x="5092501" y="4850774"/>
            <a:ext cx="5724645" cy="705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1400" dirty="0">
                <a:latin typeface="Hannotate SC" panose="03000500000000000000" pitchFamily="66" charset="-122"/>
                <a:ea typeface="Hannotate SC" panose="03000500000000000000" pitchFamily="66" charset="-122"/>
              </a:rPr>
              <a:t>部署“工作项补丁”的测试环境，可按需要增减，每个运行环境有特定的发版窗口（发版时间）；</a:t>
            </a:r>
            <a:endParaRPr lang="zh-CN" altLang="en-US" sz="1400" dirty="0">
              <a:latin typeface="Hannotate SC" panose="03000500000000000000" pitchFamily="66" charset="-122"/>
              <a:ea typeface="Hannotate SC" panose="03000500000000000000" pitchFamily="66" charset="-122"/>
            </a:endParaRPr>
          </a:p>
        </p:txBody>
      </p:sp>
      <p:sp>
        <p:nvSpPr>
          <p:cNvPr id="23" name="圆角矩形 22">
            <a:extLst>
              <a:ext uri="{FF2B5EF4-FFF2-40B4-BE49-F238E27FC236}">
                <a16:creationId xmlns:a16="http://schemas.microsoft.com/office/drawing/2014/main" id="{263AFCB9-A659-874B-A37B-80E7754F9559}"/>
              </a:ext>
            </a:extLst>
          </p:cNvPr>
          <p:cNvSpPr/>
          <p:nvPr/>
        </p:nvSpPr>
        <p:spPr>
          <a:xfrm>
            <a:off x="2717010" y="5802877"/>
            <a:ext cx="1949569" cy="793630"/>
          </a:xfrm>
          <a:prstGeom prst="roundRect">
            <a:avLst>
              <a:gd name="adj" fmla="val 10737"/>
            </a:avLst>
          </a:prstGeom>
          <a:solidFill>
            <a:schemeClr val="accent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400" dirty="0">
                <a:latin typeface="Hannotate SC" panose="03000500000000000000" pitchFamily="66" charset="-122"/>
                <a:ea typeface="Hannotate SC" panose="03000500000000000000" pitchFamily="66" charset="-122"/>
              </a:rPr>
              <a:t>工作分支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234BCB0A-F683-0442-96E1-75E51846F721}"/>
              </a:ext>
            </a:extLst>
          </p:cNvPr>
          <p:cNvSpPr/>
          <p:nvPr/>
        </p:nvSpPr>
        <p:spPr>
          <a:xfrm>
            <a:off x="5092501" y="5802877"/>
            <a:ext cx="5724645" cy="705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1400" dirty="0">
                <a:latin typeface="Hannotate SC" panose="03000500000000000000" pitchFamily="66" charset="-122"/>
                <a:ea typeface="Hannotate SC" panose="03000500000000000000" pitchFamily="66" charset="-122"/>
              </a:rPr>
              <a:t>为“</a:t>
            </a:r>
            <a:r>
              <a:rPr kumimoji="1" lang="zh-CN" altLang="en-US" sz="1400" b="1" dirty="0">
                <a:solidFill>
                  <a:srgbClr val="0432FF"/>
                </a:solidFill>
                <a:latin typeface="Hannotate SC" panose="03000500000000000000" pitchFamily="66" charset="-122"/>
                <a:ea typeface="Hannotate SC" panose="03000500000000000000" pitchFamily="66" charset="-122"/>
              </a:rPr>
              <a:t>工作项</a:t>
            </a:r>
            <a:r>
              <a:rPr kumimoji="1" lang="zh-CN" altLang="en-US" sz="1400" dirty="0">
                <a:latin typeface="Hannotate SC" panose="03000500000000000000" pitchFamily="66" charset="-122"/>
                <a:ea typeface="Hannotate SC" panose="03000500000000000000" pitchFamily="66" charset="-122"/>
              </a:rPr>
              <a:t>”或“</a:t>
            </a:r>
            <a:r>
              <a:rPr kumimoji="1" lang="zh-CN" altLang="en-US" sz="1400" dirty="0">
                <a:solidFill>
                  <a:srgbClr val="C00000"/>
                </a:solidFill>
                <a:latin typeface="Hannotate SC" panose="03000500000000000000" pitchFamily="66" charset="-122"/>
                <a:ea typeface="Hannotate SC" panose="03000500000000000000" pitchFamily="66" charset="-122"/>
              </a:rPr>
              <a:t>运行环境</a:t>
            </a:r>
            <a:r>
              <a:rPr kumimoji="1" lang="zh-CN" altLang="en-US" sz="1400" dirty="0">
                <a:latin typeface="Hannotate SC" panose="03000500000000000000" pitchFamily="66" charset="-122"/>
                <a:ea typeface="Hannotate SC" panose="03000500000000000000" pitchFamily="66" charset="-122"/>
              </a:rPr>
              <a:t>”新建的</a:t>
            </a:r>
            <a:r>
              <a:rPr kumimoji="1" lang="en-US" altLang="zh-CN" sz="1400" dirty="0" err="1">
                <a:latin typeface="Hannotate SC" panose="03000500000000000000" pitchFamily="66" charset="-122"/>
                <a:ea typeface="Hannotate SC" panose="03000500000000000000" pitchFamily="66" charset="-122"/>
              </a:rPr>
              <a:t>svn</a:t>
            </a:r>
            <a:r>
              <a:rPr kumimoji="1" lang="zh-CN" altLang="en-US" sz="1400" dirty="0">
                <a:latin typeface="Hannotate SC" panose="03000500000000000000" pitchFamily="66" charset="-122"/>
                <a:ea typeface="Hannotate SC" panose="03000500000000000000" pitchFamily="66" charset="-122"/>
              </a:rPr>
              <a:t>分支，有三种类型：</a:t>
            </a:r>
            <a:r>
              <a:rPr kumimoji="1" lang="en-US" altLang="zh-CN" sz="1400" b="1" dirty="0">
                <a:solidFill>
                  <a:srgbClr val="0432FF"/>
                </a:solidFill>
                <a:latin typeface="Hannotate SC" panose="03000500000000000000" pitchFamily="66" charset="-122"/>
                <a:ea typeface="Hannotate SC" panose="03000500000000000000" pitchFamily="66" charset="-122"/>
              </a:rPr>
              <a:t>Feature</a:t>
            </a:r>
            <a:r>
              <a:rPr kumimoji="1" lang="zh-CN" altLang="en-US" sz="1400" b="1" dirty="0">
                <a:solidFill>
                  <a:srgbClr val="0432FF"/>
                </a:solidFill>
                <a:latin typeface="Hannotate SC" panose="03000500000000000000" pitchFamily="66" charset="-122"/>
                <a:ea typeface="Hannotate SC" panose="03000500000000000000" pitchFamily="66" charset="-122"/>
              </a:rPr>
              <a:t>、</a:t>
            </a:r>
            <a:r>
              <a:rPr kumimoji="1" lang="en-US" altLang="zh-CN" sz="1400" b="1" dirty="0">
                <a:solidFill>
                  <a:srgbClr val="0432FF"/>
                </a:solidFill>
                <a:latin typeface="Hannotate SC" panose="03000500000000000000" pitchFamily="66" charset="-122"/>
                <a:ea typeface="Hannotate SC" panose="03000500000000000000" pitchFamily="66" charset="-122"/>
              </a:rPr>
              <a:t>Hotfix</a:t>
            </a:r>
            <a:r>
              <a:rPr kumimoji="1" lang="zh-CN" altLang="en-US" sz="1400" dirty="0">
                <a:latin typeface="Hannotate SC" panose="03000500000000000000" pitchFamily="66" charset="-122"/>
                <a:ea typeface="Hannotate SC" panose="03000500000000000000" pitchFamily="66" charset="-122"/>
              </a:rPr>
              <a:t>、</a:t>
            </a:r>
            <a:r>
              <a:rPr kumimoji="1" lang="en-US" altLang="zh-CN" sz="1400" dirty="0">
                <a:solidFill>
                  <a:srgbClr val="C00000"/>
                </a:solidFill>
                <a:latin typeface="Hannotate SC" panose="03000500000000000000" pitchFamily="66" charset="-122"/>
                <a:ea typeface="Hannotate SC" panose="03000500000000000000" pitchFamily="66" charset="-122"/>
              </a:rPr>
              <a:t>Release</a:t>
            </a:r>
            <a:r>
              <a:rPr kumimoji="1" lang="zh-CN" altLang="en-US" sz="1400" dirty="0">
                <a:latin typeface="Hannotate SC" panose="03000500000000000000" pitchFamily="66" charset="-122"/>
                <a:ea typeface="Hannotate SC" panose="03000500000000000000" pitchFamily="66" charset="-122"/>
              </a:rPr>
              <a:t>；</a:t>
            </a:r>
            <a:endParaRPr lang="zh-CN" altLang="en-US" sz="1400" dirty="0">
              <a:latin typeface="Hannotate SC" panose="03000500000000000000" pitchFamily="66" charset="-122"/>
              <a:ea typeface="Hannotate SC" panose="03000500000000000000" pitchFamily="66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9931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001453-FE38-6C40-BFE5-84B896958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" y="152401"/>
            <a:ext cx="9246798" cy="825500"/>
          </a:xfrm>
        </p:spPr>
        <p:txBody>
          <a:bodyPr>
            <a:normAutofit fontScale="90000"/>
          </a:bodyPr>
          <a:lstStyle/>
          <a:p>
            <a:r>
              <a:rPr kumimoji="1" lang="zh-CN" altLang="en-US" sz="3200" b="1" dirty="0"/>
              <a:t>操作演示：开发人员整理清单，将功能交付到运行环境。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CC20496-15AD-7A48-8C1B-68CFDC66ADA4}"/>
              </a:ext>
            </a:extLst>
          </p:cNvPr>
          <p:cNvSpPr txBox="1"/>
          <p:nvPr/>
        </p:nvSpPr>
        <p:spPr>
          <a:xfrm>
            <a:off x="629296" y="930297"/>
            <a:ext cx="5594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latin typeface="Hannotate SC" panose="03000500000000000000" pitchFamily="66" charset="-122"/>
                <a:ea typeface="Hannotate SC" panose="03000500000000000000" pitchFamily="66" charset="-122"/>
              </a:rPr>
              <a:t>清单管理 </a:t>
            </a:r>
            <a:r>
              <a:rPr kumimoji="1" lang="en-US" altLang="zh-CN" dirty="0">
                <a:latin typeface="Hannotate SC" panose="03000500000000000000" pitchFamily="66" charset="-122"/>
                <a:ea typeface="Hannotate SC" panose="03000500000000000000" pitchFamily="66" charset="-122"/>
              </a:rPr>
              <a:t>&gt;</a:t>
            </a:r>
            <a:r>
              <a:rPr kumimoji="1" lang="zh-CN" altLang="en-US" dirty="0">
                <a:latin typeface="Hannotate SC" panose="03000500000000000000" pitchFamily="66" charset="-122"/>
                <a:ea typeface="Hannotate SC" panose="03000500000000000000" pitchFamily="66" charset="-122"/>
              </a:rPr>
              <a:t> 提清单 </a:t>
            </a:r>
            <a:r>
              <a:rPr kumimoji="1" lang="en-US" altLang="zh-CN" dirty="0">
                <a:latin typeface="Hannotate SC" panose="03000500000000000000" pitchFamily="66" charset="-122"/>
                <a:ea typeface="Hannotate SC" panose="03000500000000000000" pitchFamily="66" charset="-122"/>
              </a:rPr>
              <a:t>&gt;</a:t>
            </a:r>
            <a:r>
              <a:rPr kumimoji="1" lang="zh-CN" altLang="en-US" dirty="0">
                <a:latin typeface="Hannotate SC" panose="03000500000000000000" pitchFamily="66" charset="-122"/>
                <a:ea typeface="Hannotate SC" panose="03000500000000000000" pitchFamily="66" charset="-122"/>
              </a:rPr>
              <a:t> 整理 </a:t>
            </a:r>
            <a:r>
              <a:rPr kumimoji="1" lang="en-US" altLang="zh-CN" dirty="0">
                <a:latin typeface="Hannotate SC" panose="03000500000000000000" pitchFamily="66" charset="-122"/>
                <a:ea typeface="Hannotate SC" panose="03000500000000000000" pitchFamily="66" charset="-122"/>
              </a:rPr>
              <a:t>&gt;</a:t>
            </a:r>
            <a:r>
              <a:rPr kumimoji="1" lang="zh-CN" altLang="en-US" dirty="0">
                <a:latin typeface="Hannotate SC" panose="03000500000000000000" pitchFamily="66" charset="-122"/>
                <a:ea typeface="Hannotate SC" panose="03000500000000000000" pitchFamily="66" charset="-122"/>
              </a:rPr>
              <a:t> 投放  </a:t>
            </a:r>
            <a:r>
              <a:rPr kumimoji="1" lang="zh-CN" altLang="en-US" sz="1400" dirty="0">
                <a:latin typeface="Hannotate SC" panose="03000500000000000000" pitchFamily="66" charset="-122"/>
                <a:ea typeface="Hannotate SC" panose="03000500000000000000" pitchFamily="66" charset="-122"/>
              </a:rPr>
              <a:t>（</a:t>
            </a:r>
            <a:r>
              <a:rPr kumimoji="1" lang="en-US" altLang="zh-CN" sz="1400" dirty="0" err="1">
                <a:latin typeface="Hannotate SC" panose="03000500000000000000" pitchFamily="66" charset="-122"/>
                <a:ea typeface="Hannotate SC" panose="03000500000000000000" pitchFamily="66" charset="-122"/>
              </a:rPr>
              <a:t>showdoc</a:t>
            </a:r>
            <a:r>
              <a:rPr kumimoji="1" lang="en-US" altLang="zh-CN" sz="1400" dirty="0">
                <a:latin typeface="Hannotate SC" panose="03000500000000000000" pitchFamily="66" charset="-122"/>
                <a:ea typeface="Hannotate SC" panose="03000500000000000000" pitchFamily="66" charset="-122"/>
              </a:rPr>
              <a:t>:</a:t>
            </a:r>
            <a:r>
              <a:rPr kumimoji="1" lang="zh-CN" altLang="en-US" sz="1400" dirty="0">
                <a:latin typeface="Hannotate SC" panose="03000500000000000000" pitchFamily="66" charset="-122"/>
                <a:ea typeface="Hannotate SC" panose="03000500000000000000" pitchFamily="66" charset="-122"/>
                <a:hlinkClick r:id="rId2"/>
              </a:rPr>
              <a:t>整理清单</a:t>
            </a:r>
            <a:r>
              <a:rPr kumimoji="1" lang="zh-CN" altLang="en-US" sz="1400" dirty="0">
                <a:latin typeface="Hannotate SC" panose="03000500000000000000" pitchFamily="66" charset="-122"/>
                <a:ea typeface="Hannotate SC" panose="03000500000000000000" pitchFamily="66" charset="-122"/>
              </a:rPr>
              <a:t>）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F3BA710-1544-2248-91A6-1BABA5F641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295" y="1405457"/>
            <a:ext cx="11075789" cy="5300143"/>
          </a:xfrm>
          <a:prstGeom prst="rect">
            <a:avLst/>
          </a:prstGeom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E9911176-5FFC-6B45-91B5-D58C753A6699}"/>
              </a:ext>
            </a:extLst>
          </p:cNvPr>
          <p:cNvGrpSpPr/>
          <p:nvPr/>
        </p:nvGrpSpPr>
        <p:grpSpPr>
          <a:xfrm>
            <a:off x="1976531" y="2077525"/>
            <a:ext cx="3086536" cy="2646875"/>
            <a:chOff x="1976531" y="2077525"/>
            <a:chExt cx="3086536" cy="2646875"/>
          </a:xfrm>
        </p:grpSpPr>
        <p:sp>
          <p:nvSpPr>
            <p:cNvPr id="3" name="同心圆 2">
              <a:extLst>
                <a:ext uri="{FF2B5EF4-FFF2-40B4-BE49-F238E27FC236}">
                  <a16:creationId xmlns:a16="http://schemas.microsoft.com/office/drawing/2014/main" id="{01B5484D-FF5A-F94C-8723-701E9AAC7B28}"/>
                </a:ext>
              </a:extLst>
            </p:cNvPr>
            <p:cNvSpPr/>
            <p:nvPr/>
          </p:nvSpPr>
          <p:spPr>
            <a:xfrm>
              <a:off x="1976531" y="4157128"/>
              <a:ext cx="1139203" cy="567272"/>
            </a:xfrm>
            <a:prstGeom prst="donut">
              <a:avLst>
                <a:gd name="adj" fmla="val 4015"/>
              </a:avLst>
            </a:prstGeom>
            <a:solidFill>
              <a:schemeClr val="accent2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同心圆 10">
              <a:extLst>
                <a:ext uri="{FF2B5EF4-FFF2-40B4-BE49-F238E27FC236}">
                  <a16:creationId xmlns:a16="http://schemas.microsoft.com/office/drawing/2014/main" id="{34629E22-9B2C-4748-B75D-5EAFC401C522}"/>
                </a:ext>
              </a:extLst>
            </p:cNvPr>
            <p:cNvSpPr/>
            <p:nvPr/>
          </p:nvSpPr>
          <p:spPr>
            <a:xfrm>
              <a:off x="3923864" y="2077525"/>
              <a:ext cx="1139203" cy="567272"/>
            </a:xfrm>
            <a:prstGeom prst="donut">
              <a:avLst>
                <a:gd name="adj" fmla="val 4015"/>
              </a:avLst>
            </a:prstGeom>
            <a:solidFill>
              <a:schemeClr val="accent2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10" name="图片 9">
            <a:extLst>
              <a:ext uri="{FF2B5EF4-FFF2-40B4-BE49-F238E27FC236}">
                <a16:creationId xmlns:a16="http://schemas.microsoft.com/office/drawing/2014/main" id="{5AB98C63-A3E5-4841-A5D7-854A4A15E2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6531" y="1903961"/>
            <a:ext cx="7861169" cy="31739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09604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001453-FE38-6C40-BFE5-84B896958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9" y="152401"/>
            <a:ext cx="11387211" cy="825500"/>
          </a:xfrm>
        </p:spPr>
        <p:txBody>
          <a:bodyPr>
            <a:normAutofit/>
          </a:bodyPr>
          <a:lstStyle/>
          <a:p>
            <a:r>
              <a:rPr kumimoji="1" lang="zh-CN" altLang="en-US" sz="2900" b="1" dirty="0"/>
              <a:t>操作演示：</a:t>
            </a:r>
            <a:r>
              <a:rPr kumimoji="1" lang="en-US" altLang="zh-CN" sz="2900" b="1" dirty="0"/>
              <a:t>RCT</a:t>
            </a:r>
            <a:r>
              <a:rPr kumimoji="1" lang="zh-CN" altLang="en-US" sz="2900" b="1" dirty="0"/>
              <a:t>人员按照“窗口”核对清单。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9791FFD-2C89-E944-A93C-2A6012631017}"/>
              </a:ext>
            </a:extLst>
          </p:cNvPr>
          <p:cNvSpPr txBox="1"/>
          <p:nvPr/>
        </p:nvSpPr>
        <p:spPr>
          <a:xfrm>
            <a:off x="793261" y="977901"/>
            <a:ext cx="5878532" cy="4732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dirty="0">
                <a:latin typeface="Hannotate SC" panose="03000500000000000000" pitchFamily="66" charset="-122"/>
                <a:ea typeface="Hannotate SC" panose="03000500000000000000" pitchFamily="66" charset="-122"/>
              </a:rPr>
              <a:t>清单管理 </a:t>
            </a:r>
            <a:r>
              <a:rPr kumimoji="1" lang="en-US" altLang="zh-CN" dirty="0">
                <a:latin typeface="Hannotate SC" panose="03000500000000000000" pitchFamily="66" charset="-122"/>
                <a:ea typeface="Hannotate SC" panose="03000500000000000000" pitchFamily="66" charset="-122"/>
              </a:rPr>
              <a:t>&gt;</a:t>
            </a:r>
            <a:r>
              <a:rPr kumimoji="1" lang="zh-CN" altLang="en-US" dirty="0">
                <a:latin typeface="Hannotate SC" panose="03000500000000000000" pitchFamily="66" charset="-122"/>
                <a:ea typeface="Hannotate SC" panose="03000500000000000000" pitchFamily="66" charset="-122"/>
              </a:rPr>
              <a:t> 投放申请 </a:t>
            </a:r>
            <a:r>
              <a:rPr kumimoji="1" lang="en-US" altLang="zh-CN" dirty="0">
                <a:latin typeface="Hannotate SC" panose="03000500000000000000" pitchFamily="66" charset="-122"/>
                <a:ea typeface="Hannotate SC" panose="03000500000000000000" pitchFamily="66" charset="-122"/>
              </a:rPr>
              <a:t>&gt;</a:t>
            </a:r>
            <a:r>
              <a:rPr kumimoji="1" lang="zh-CN" altLang="en-US" dirty="0">
                <a:latin typeface="Hannotate SC" panose="03000500000000000000" pitchFamily="66" charset="-122"/>
                <a:ea typeface="Hannotate SC" panose="03000500000000000000" pitchFamily="66" charset="-122"/>
              </a:rPr>
              <a:t> 去核对   </a:t>
            </a:r>
            <a:r>
              <a:rPr kumimoji="1" lang="zh-CN" altLang="en-US" sz="1400" dirty="0">
                <a:latin typeface="Hannotate SC" panose="03000500000000000000" pitchFamily="66" charset="-122"/>
                <a:ea typeface="Hannotate SC" panose="03000500000000000000" pitchFamily="66" charset="-122"/>
              </a:rPr>
              <a:t>（</a:t>
            </a:r>
            <a:r>
              <a:rPr kumimoji="1" lang="en-US" altLang="zh-CN" sz="1400" dirty="0">
                <a:latin typeface="Hannotate SC" panose="03000500000000000000" pitchFamily="66" charset="-122"/>
                <a:ea typeface="Hannotate SC" panose="03000500000000000000" pitchFamily="66" charset="-122"/>
              </a:rPr>
              <a:t>showdoc:</a:t>
            </a:r>
            <a:r>
              <a:rPr kumimoji="1" lang="zh-CN" altLang="en-US" sz="1400" dirty="0">
                <a:latin typeface="Hannotate SC" panose="03000500000000000000" pitchFamily="66" charset="-122"/>
                <a:ea typeface="Hannotate SC" panose="03000500000000000000" pitchFamily="66" charset="-122"/>
                <a:hlinkClick r:id="rId2"/>
              </a:rPr>
              <a:t>按窗口核对清单</a:t>
            </a:r>
            <a:r>
              <a:rPr kumimoji="1" lang="zh-CN" altLang="en-US" sz="1400" dirty="0">
                <a:latin typeface="Hannotate SC" panose="03000500000000000000" pitchFamily="66" charset="-122"/>
                <a:ea typeface="Hannotate SC" panose="03000500000000000000" pitchFamily="66" charset="-122"/>
              </a:rPr>
              <a:t>） </a:t>
            </a:r>
            <a:endParaRPr kumimoji="1" lang="en-US" altLang="zh-CN" sz="1400" dirty="0">
              <a:latin typeface="Hannotate SC" panose="03000500000000000000" pitchFamily="66" charset="-122"/>
              <a:ea typeface="Hannotate SC" panose="03000500000000000000" pitchFamily="66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211CB12-02FC-984E-A8F8-87662B303B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5998" y="1661731"/>
            <a:ext cx="9218612" cy="47825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17425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001453-FE38-6C40-BFE5-84B896958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9" y="152401"/>
            <a:ext cx="11387211" cy="825500"/>
          </a:xfrm>
        </p:spPr>
        <p:txBody>
          <a:bodyPr>
            <a:normAutofit/>
          </a:bodyPr>
          <a:lstStyle/>
          <a:p>
            <a:r>
              <a:rPr kumimoji="1" lang="zh-CN" altLang="en-US" sz="2900" b="1" dirty="0"/>
              <a:t>操作演示：</a:t>
            </a:r>
            <a:r>
              <a:rPr kumimoji="1" lang="en-US" altLang="zh-CN" sz="2900" b="1" dirty="0"/>
              <a:t>RCT</a:t>
            </a:r>
            <a:r>
              <a:rPr kumimoji="1" lang="zh-CN" altLang="en-US" sz="2900" b="1" dirty="0"/>
              <a:t>人员继续核对清单。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9791FFD-2C89-E944-A93C-2A6012631017}"/>
              </a:ext>
            </a:extLst>
          </p:cNvPr>
          <p:cNvSpPr txBox="1"/>
          <p:nvPr/>
        </p:nvSpPr>
        <p:spPr>
          <a:xfrm>
            <a:off x="844061" y="1252025"/>
            <a:ext cx="5299849" cy="4732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dirty="0">
                <a:latin typeface="Hannotate SC" panose="03000500000000000000" pitchFamily="66" charset="-122"/>
                <a:ea typeface="Hannotate SC" panose="03000500000000000000" pitchFamily="66" charset="-122"/>
              </a:rPr>
              <a:t>清单管理 </a:t>
            </a:r>
            <a:r>
              <a:rPr kumimoji="1" lang="en-US" altLang="zh-CN" dirty="0">
                <a:latin typeface="Hannotate SC" panose="03000500000000000000" pitchFamily="66" charset="-122"/>
                <a:ea typeface="Hannotate SC" panose="03000500000000000000" pitchFamily="66" charset="-122"/>
              </a:rPr>
              <a:t>&gt;</a:t>
            </a:r>
            <a:r>
              <a:rPr kumimoji="1" lang="zh-CN" altLang="en-US" dirty="0">
                <a:latin typeface="Hannotate SC" panose="03000500000000000000" pitchFamily="66" charset="-122"/>
                <a:ea typeface="Hannotate SC" panose="03000500000000000000" pitchFamily="66" charset="-122"/>
              </a:rPr>
              <a:t> 核对记录</a:t>
            </a:r>
            <a:r>
              <a:rPr kumimoji="1" lang="en-US" altLang="zh-CN" dirty="0">
                <a:latin typeface="Hannotate SC" panose="03000500000000000000" pitchFamily="66" charset="-122"/>
                <a:ea typeface="Hannotate SC" panose="03000500000000000000" pitchFamily="66" charset="-122"/>
              </a:rPr>
              <a:t> &gt; </a:t>
            </a:r>
            <a:r>
              <a:rPr kumimoji="1" lang="zh-CN" altLang="en-US" dirty="0">
                <a:latin typeface="Hannotate SC" panose="03000500000000000000" pitchFamily="66" charset="-122"/>
                <a:ea typeface="Hannotate SC" panose="03000500000000000000" pitchFamily="66" charset="-122"/>
              </a:rPr>
              <a:t>核对</a:t>
            </a:r>
            <a:r>
              <a:rPr kumimoji="1" lang="zh-CN" altLang="en-US" sz="1400" dirty="0">
                <a:latin typeface="Hannotate SC" panose="03000500000000000000" pitchFamily="66" charset="-122"/>
                <a:ea typeface="Hannotate SC" panose="03000500000000000000" pitchFamily="66" charset="-122"/>
              </a:rPr>
              <a:t>（</a:t>
            </a:r>
            <a:r>
              <a:rPr kumimoji="1" lang="en-US" altLang="zh-CN" sz="1400" dirty="0" err="1">
                <a:latin typeface="Hannotate SC" panose="03000500000000000000" pitchFamily="66" charset="-122"/>
                <a:ea typeface="Hannotate SC" panose="03000500000000000000" pitchFamily="66" charset="-122"/>
              </a:rPr>
              <a:t>showdoc</a:t>
            </a:r>
            <a:r>
              <a:rPr kumimoji="1" lang="en-US" altLang="zh-CN" sz="1400" dirty="0">
                <a:latin typeface="Hannotate SC" panose="03000500000000000000" pitchFamily="66" charset="-122"/>
                <a:ea typeface="Hannotate SC" panose="03000500000000000000" pitchFamily="66" charset="-122"/>
              </a:rPr>
              <a:t>:</a:t>
            </a:r>
            <a:r>
              <a:rPr kumimoji="1" lang="zh-CN" altLang="en-US" sz="1400" dirty="0">
                <a:latin typeface="Hannotate SC" panose="03000500000000000000" pitchFamily="66" charset="-122"/>
                <a:ea typeface="Hannotate SC" panose="03000500000000000000" pitchFamily="66" charset="-122"/>
                <a:hlinkClick r:id="rId2"/>
              </a:rPr>
              <a:t>继续核对清单</a:t>
            </a:r>
            <a:r>
              <a:rPr kumimoji="1" lang="zh-CN" altLang="en-US" sz="1400" dirty="0">
                <a:latin typeface="Hannotate SC" panose="03000500000000000000" pitchFamily="66" charset="-122"/>
                <a:ea typeface="Hannotate SC" panose="03000500000000000000" pitchFamily="66" charset="-122"/>
              </a:rPr>
              <a:t>）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0C038AC-0FD8-2D4B-9F18-83E5D9F70C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6473" y="2396253"/>
            <a:ext cx="7815262" cy="32600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00851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001453-FE38-6C40-BFE5-84B896958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9" y="152401"/>
            <a:ext cx="11387211" cy="825500"/>
          </a:xfrm>
        </p:spPr>
        <p:txBody>
          <a:bodyPr>
            <a:normAutofit/>
          </a:bodyPr>
          <a:lstStyle/>
          <a:p>
            <a:r>
              <a:rPr kumimoji="1" lang="zh-CN" altLang="en-US" sz="2900" b="1" dirty="0"/>
              <a:t>操作演示：</a:t>
            </a:r>
            <a:r>
              <a:rPr kumimoji="1" lang="en-US" altLang="zh-CN" sz="2900" b="1" dirty="0"/>
              <a:t>RCT</a:t>
            </a:r>
            <a:r>
              <a:rPr kumimoji="1" lang="zh-CN" altLang="en-US" sz="2900" b="1" dirty="0"/>
              <a:t>人员导出</a:t>
            </a:r>
            <a:r>
              <a:rPr kumimoji="1" lang="en-US" altLang="zh-CN" sz="2900" b="1" dirty="0"/>
              <a:t>Excel</a:t>
            </a:r>
            <a:r>
              <a:rPr kumimoji="1" lang="zh-CN" altLang="en-US" sz="2900" b="1" dirty="0"/>
              <a:t>清单。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9791FFD-2C89-E944-A93C-2A6012631017}"/>
              </a:ext>
            </a:extLst>
          </p:cNvPr>
          <p:cNvSpPr txBox="1"/>
          <p:nvPr/>
        </p:nvSpPr>
        <p:spPr>
          <a:xfrm>
            <a:off x="844061" y="1252025"/>
            <a:ext cx="8071339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dirty="0">
                <a:latin typeface="Hannotate SC" panose="03000500000000000000" pitchFamily="66" charset="-122"/>
                <a:ea typeface="Hannotate SC" panose="03000500000000000000" pitchFamily="66" charset="-122"/>
              </a:rPr>
              <a:t>清单管理 </a:t>
            </a:r>
            <a:r>
              <a:rPr kumimoji="1" lang="en-US" altLang="zh-CN" dirty="0">
                <a:latin typeface="Hannotate SC" panose="03000500000000000000" pitchFamily="66" charset="-122"/>
                <a:ea typeface="Hannotate SC" panose="03000500000000000000" pitchFamily="66" charset="-122"/>
              </a:rPr>
              <a:t>&gt;</a:t>
            </a:r>
            <a:r>
              <a:rPr kumimoji="1" lang="zh-CN" altLang="en-US" dirty="0">
                <a:latin typeface="Hannotate SC" panose="03000500000000000000" pitchFamily="66" charset="-122"/>
                <a:ea typeface="Hannotate SC" panose="03000500000000000000" pitchFamily="66" charset="-122"/>
              </a:rPr>
              <a:t> 投放申请 </a:t>
            </a:r>
            <a:r>
              <a:rPr kumimoji="1" lang="en-US" altLang="zh-CN" dirty="0">
                <a:latin typeface="Hannotate SC" panose="03000500000000000000" pitchFamily="66" charset="-122"/>
                <a:ea typeface="Hannotate SC" panose="03000500000000000000" pitchFamily="66" charset="-122"/>
              </a:rPr>
              <a:t>&gt;</a:t>
            </a:r>
            <a:r>
              <a:rPr kumimoji="1" lang="zh-CN" altLang="en-US" dirty="0">
                <a:latin typeface="Hannotate SC" panose="03000500000000000000" pitchFamily="66" charset="-122"/>
                <a:ea typeface="Hannotate SC" panose="03000500000000000000" pitchFamily="66" charset="-122"/>
              </a:rPr>
              <a:t> 导出投放清单   </a:t>
            </a:r>
            <a:r>
              <a:rPr kumimoji="1" lang="zh-CN" altLang="en-US" sz="1400" dirty="0">
                <a:latin typeface="Hannotate SC" panose="03000500000000000000" pitchFamily="66" charset="-122"/>
                <a:ea typeface="Hannotate SC" panose="03000500000000000000" pitchFamily="66" charset="-122"/>
              </a:rPr>
              <a:t>（</a:t>
            </a:r>
            <a:r>
              <a:rPr kumimoji="1" lang="en-US" altLang="zh-CN" sz="1400" dirty="0" err="1">
                <a:latin typeface="Hannotate SC" panose="03000500000000000000" pitchFamily="66" charset="-122"/>
                <a:ea typeface="Hannotate SC" panose="03000500000000000000" pitchFamily="66" charset="-122"/>
              </a:rPr>
              <a:t>showdoc</a:t>
            </a:r>
            <a:r>
              <a:rPr kumimoji="1" lang="en-US" altLang="zh-CN" sz="1400" dirty="0">
                <a:latin typeface="Hannotate SC" panose="03000500000000000000" pitchFamily="66" charset="-122"/>
                <a:ea typeface="Hannotate SC" panose="03000500000000000000" pitchFamily="66" charset="-122"/>
              </a:rPr>
              <a:t>:</a:t>
            </a:r>
            <a:r>
              <a:rPr kumimoji="1" lang="zh-CN" altLang="en-US" sz="1400" dirty="0">
                <a:latin typeface="Hannotate SC" panose="03000500000000000000" pitchFamily="66" charset="-122"/>
                <a:ea typeface="Hannotate SC" panose="03000500000000000000" pitchFamily="66" charset="-122"/>
                <a:hlinkClick r:id="rId2"/>
              </a:rPr>
              <a:t>导出</a:t>
            </a:r>
            <a:r>
              <a:rPr kumimoji="1" lang="en-US" altLang="zh-CN" sz="1400" dirty="0">
                <a:latin typeface="Hannotate SC" panose="03000500000000000000" pitchFamily="66" charset="-122"/>
                <a:ea typeface="Hannotate SC" panose="03000500000000000000" pitchFamily="66" charset="-122"/>
                <a:hlinkClick r:id="rId2"/>
              </a:rPr>
              <a:t>Excel</a:t>
            </a:r>
            <a:r>
              <a:rPr kumimoji="1" lang="zh-CN" altLang="en-US" sz="1400" dirty="0">
                <a:latin typeface="Hannotate SC" panose="03000500000000000000" pitchFamily="66" charset="-122"/>
                <a:ea typeface="Hannotate SC" panose="03000500000000000000" pitchFamily="66" charset="-122"/>
                <a:hlinkClick r:id="rId2"/>
              </a:rPr>
              <a:t>清单</a:t>
            </a:r>
            <a:r>
              <a:rPr kumimoji="1" lang="zh-CN" altLang="en-US" sz="1400" dirty="0">
                <a:latin typeface="Hannotate SC" panose="03000500000000000000" pitchFamily="66" charset="-122"/>
                <a:ea typeface="Hannotate SC" panose="03000500000000000000" pitchFamily="66" charset="-122"/>
              </a:rPr>
              <a:t>）  </a:t>
            </a:r>
            <a:endParaRPr kumimoji="1" lang="en-US" altLang="zh-CN" sz="1400" dirty="0">
              <a:latin typeface="Hannotate SC" panose="03000500000000000000" pitchFamily="66" charset="-122"/>
              <a:ea typeface="Hannotate SC" panose="03000500000000000000" pitchFamily="66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3948D00-1D91-A845-AD80-9524FB5742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4348" y="1999355"/>
            <a:ext cx="8799512" cy="41951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91869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1656</TotalTime>
  <Words>525</Words>
  <Application>Microsoft Macintosh PowerPoint</Application>
  <PresentationFormat>宽屏</PresentationFormat>
  <Paragraphs>63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等线</vt:lpstr>
      <vt:lpstr>等线 Light</vt:lpstr>
      <vt:lpstr>Hannotate SC</vt:lpstr>
      <vt:lpstr>Arial</vt:lpstr>
      <vt:lpstr>Office 主题​​</vt:lpstr>
      <vt:lpstr>高级清单</vt:lpstr>
      <vt:lpstr>PowerPoint 演示文稿</vt:lpstr>
      <vt:lpstr>“高级清单”满足了我们在开发过程中的那些核心需求？</vt:lpstr>
      <vt:lpstr>“高级清单”关键业务流程闭环</vt:lpstr>
      <vt:lpstr>“高级清单”中的关键概念</vt:lpstr>
      <vt:lpstr>操作演示：开发人员整理清单，将功能交付到运行环境。</vt:lpstr>
      <vt:lpstr>操作演示：RCT人员按照“窗口”核对清单。</vt:lpstr>
      <vt:lpstr>操作演示：RCT人员继续核对清单。</vt:lpstr>
      <vt:lpstr>操作演示：RCT人员导出Excel清单。</vt:lpstr>
      <vt:lpstr>PowerPoint 演示文稿</vt:lpstr>
      <vt:lpstr>注意事项！</vt:lpstr>
      <vt:lpstr>More：不仅仅如此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开发总结</dc:title>
  <dc:creator>史云来</dc:creator>
  <cp:lastModifiedBy>史云来</cp:lastModifiedBy>
  <cp:revision>377</cp:revision>
  <dcterms:created xsi:type="dcterms:W3CDTF">2018-07-20T05:36:40Z</dcterms:created>
  <dcterms:modified xsi:type="dcterms:W3CDTF">2018-08-07T23:34:11Z</dcterms:modified>
</cp:coreProperties>
</file>