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68" r:id="rId4"/>
    <p:sldId id="257" r:id="rId5"/>
    <p:sldId id="258" r:id="rId6"/>
    <p:sldId id="259" r:id="rId7"/>
    <p:sldId id="274" r:id="rId8"/>
    <p:sldId id="260" r:id="rId9"/>
    <p:sldId id="261" r:id="rId10"/>
    <p:sldId id="262" r:id="rId11"/>
    <p:sldId id="263" r:id="rId12"/>
    <p:sldId id="264" r:id="rId13"/>
    <p:sldId id="265" r:id="rId14"/>
    <p:sldId id="266" r:id="rId15"/>
    <p:sldId id="267" r:id="rId16"/>
    <p:sldId id="272" r:id="rId17"/>
    <p:sldId id="275" r:id="rId18"/>
    <p:sldId id="276"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ện Nhân Bùi" initials="TNB" lastIdx="1" clrIdx="0">
    <p:extLst>
      <p:ext uri="{19B8F6BF-5375-455C-9EA6-DF929625EA0E}">
        <p15:presenceInfo xmlns:p15="http://schemas.microsoft.com/office/powerpoint/2012/main" userId="2f53cc7d911fbb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5T13:58:30.240"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12/25/2019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a:pPr/>
              <a:t>12/25/2019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a:pPr/>
              <a:t>12/25/2019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474453"/>
            <a:ext cx="8637073" cy="1480423"/>
          </a:xfrm>
        </p:spPr>
        <p:txBody>
          <a:bodyPr>
            <a:normAutofit/>
          </a:bodyPr>
          <a:lstStyle/>
          <a:p>
            <a:pPr algn="ctr"/>
            <a:r>
              <a:rPr lang="en-US" sz="4000" err="1">
                <a:effectLst>
                  <a:outerShdw blurRad="38100" dist="38100" dir="2700000" algn="tl">
                    <a:srgbClr val="000000">
                      <a:alpha val="43137"/>
                    </a:srgbClr>
                  </a:outerShdw>
                </a:effectLst>
              </a:rPr>
              <a:t>Xây</a:t>
            </a:r>
            <a:r>
              <a:rPr lang="en-US" sz="4000">
                <a:effectLst>
                  <a:outerShdw blurRad="38100" dist="38100" dir="2700000" algn="tl">
                    <a:srgbClr val="000000">
                      <a:alpha val="43137"/>
                    </a:srgbClr>
                  </a:outerShdw>
                </a:effectLst>
              </a:rPr>
              <a:t> </a:t>
            </a:r>
            <a:r>
              <a:rPr lang="en-US" sz="4000" err="1">
                <a:effectLst>
                  <a:outerShdw blurRad="38100" dist="38100" dir="2700000" algn="tl">
                    <a:srgbClr val="000000">
                      <a:alpha val="43137"/>
                    </a:srgbClr>
                  </a:outerShdw>
                </a:effectLst>
              </a:rPr>
              <a:t>dựng</a:t>
            </a:r>
            <a:r>
              <a:rPr lang="en-US" sz="4000">
                <a:effectLst>
                  <a:outerShdw blurRad="38100" dist="38100" dir="2700000" algn="tl">
                    <a:srgbClr val="000000">
                      <a:alpha val="43137"/>
                    </a:srgbClr>
                  </a:outerShdw>
                </a:effectLst>
              </a:rPr>
              <a:t> </a:t>
            </a:r>
            <a:r>
              <a:rPr lang="en-US" sz="4000" err="1">
                <a:effectLst>
                  <a:outerShdw blurRad="38100" dist="38100" dir="2700000" algn="tl">
                    <a:srgbClr val="000000">
                      <a:alpha val="43137"/>
                    </a:srgbClr>
                  </a:outerShdw>
                </a:effectLst>
              </a:rPr>
              <a:t>phầm</a:t>
            </a:r>
            <a:r>
              <a:rPr lang="en-US" sz="4000">
                <a:effectLst>
                  <a:outerShdw blurRad="38100" dist="38100" dir="2700000" algn="tl">
                    <a:srgbClr val="000000">
                      <a:alpha val="43137"/>
                    </a:srgbClr>
                  </a:outerShdw>
                </a:effectLst>
              </a:rPr>
              <a:t> </a:t>
            </a:r>
            <a:r>
              <a:rPr lang="en-US" sz="4000" err="1">
                <a:effectLst>
                  <a:outerShdw blurRad="38100" dist="38100" dir="2700000" algn="tl">
                    <a:srgbClr val="000000">
                      <a:alpha val="43137"/>
                    </a:srgbClr>
                  </a:outerShdw>
                </a:effectLst>
              </a:rPr>
              <a:t>mềm</a:t>
            </a:r>
            <a:r>
              <a:rPr lang="en-US" sz="4000">
                <a:effectLst>
                  <a:outerShdw blurRad="38100" dist="38100" dir="2700000" algn="tl">
                    <a:srgbClr val="000000">
                      <a:alpha val="43137"/>
                    </a:srgbClr>
                  </a:outerShdw>
                </a:effectLst>
              </a:rPr>
              <a:t> </a:t>
            </a:r>
            <a:r>
              <a:rPr lang="en-US" sz="4000" err="1">
                <a:effectLst>
                  <a:outerShdw blurRad="38100" dist="38100" dir="2700000" algn="tl">
                    <a:srgbClr val="000000">
                      <a:alpha val="43137"/>
                    </a:srgbClr>
                  </a:outerShdw>
                </a:effectLst>
              </a:rPr>
              <a:t>hướng</a:t>
            </a:r>
            <a:r>
              <a:rPr lang="en-US" sz="4000">
                <a:effectLst>
                  <a:outerShdw blurRad="38100" dist="38100" dir="2700000" algn="tl">
                    <a:srgbClr val="000000">
                      <a:alpha val="43137"/>
                    </a:srgbClr>
                  </a:outerShdw>
                </a:effectLst>
              </a:rPr>
              <a:t> </a:t>
            </a:r>
            <a:r>
              <a:rPr lang="en-US" sz="4000" err="1">
                <a:effectLst>
                  <a:outerShdw blurRad="38100" dist="38100" dir="2700000" algn="tl">
                    <a:srgbClr val="000000">
                      <a:alpha val="43137"/>
                    </a:srgbClr>
                  </a:outerShdw>
                </a:effectLst>
              </a:rPr>
              <a:t>đối</a:t>
            </a:r>
            <a:r>
              <a:rPr lang="en-US" sz="4000">
                <a:effectLst>
                  <a:outerShdw blurRad="38100" dist="38100" dir="2700000" algn="tl">
                    <a:srgbClr val="000000">
                      <a:alpha val="43137"/>
                    </a:srgbClr>
                  </a:outerShdw>
                </a:effectLst>
              </a:rPr>
              <a:t> </a:t>
            </a:r>
            <a:r>
              <a:rPr lang="en-US" sz="4000" err="1">
                <a:effectLst>
                  <a:outerShdw blurRad="38100" dist="38100" dir="2700000" algn="tl">
                    <a:srgbClr val="000000">
                      <a:alpha val="43137"/>
                    </a:srgbClr>
                  </a:outerShdw>
                </a:effectLst>
              </a:rPr>
              <a:t>tượng</a:t>
            </a:r>
            <a:endParaRPr lang="en-US" sz="400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417780" y="3531204"/>
            <a:ext cx="8637072" cy="1912064"/>
          </a:xfrm>
        </p:spPr>
        <p:txBody>
          <a:bodyPr>
            <a:normAutofit/>
          </a:bodyPr>
          <a:lstStyle/>
          <a:p>
            <a:r>
              <a:rPr lang="en-US" err="1">
                <a:latin typeface="Algerian" panose="04020705040A02060702" pitchFamily="82" charset="0"/>
              </a:rPr>
              <a:t>Nhóm</a:t>
            </a:r>
            <a:r>
              <a:rPr lang="en-US">
                <a:latin typeface="Algerian" panose="04020705040A02060702" pitchFamily="82" charset="0"/>
              </a:rPr>
              <a:t> 14: </a:t>
            </a:r>
            <a:r>
              <a:rPr lang="en-US" err="1">
                <a:latin typeface="Algerian" panose="04020705040A02060702" pitchFamily="82" charset="0"/>
              </a:rPr>
              <a:t>Bùi</a:t>
            </a:r>
            <a:r>
              <a:rPr lang="en-US">
                <a:latin typeface="Algerian" panose="04020705040A02060702" pitchFamily="82" charset="0"/>
              </a:rPr>
              <a:t> </a:t>
            </a:r>
            <a:r>
              <a:rPr lang="en-US" err="1">
                <a:latin typeface="Algerian" panose="04020705040A02060702" pitchFamily="82" charset="0"/>
              </a:rPr>
              <a:t>thiện</a:t>
            </a:r>
            <a:r>
              <a:rPr lang="en-US">
                <a:latin typeface="Algerian" panose="04020705040A02060702" pitchFamily="82" charset="0"/>
              </a:rPr>
              <a:t> </a:t>
            </a:r>
            <a:r>
              <a:rPr lang="en-US" err="1">
                <a:latin typeface="Algerian" panose="04020705040A02060702" pitchFamily="82" charset="0"/>
              </a:rPr>
              <a:t>Nhân</a:t>
            </a:r>
            <a:endParaRPr lang="en-US">
              <a:latin typeface="Algerian" panose="04020705040A02060702" pitchFamily="82" charset="0"/>
            </a:endParaRPr>
          </a:p>
          <a:p>
            <a:r>
              <a:rPr lang="en-US">
                <a:latin typeface="Algerian" panose="04020705040A02060702" pitchFamily="82" charset="0"/>
              </a:rPr>
              <a:t>	  Nguyễn Minh </a:t>
            </a:r>
            <a:r>
              <a:rPr lang="en-US" err="1">
                <a:latin typeface="Algerian" panose="04020705040A02060702" pitchFamily="82" charset="0"/>
              </a:rPr>
              <a:t>đức</a:t>
            </a:r>
            <a:endParaRPr lang="en-US">
              <a:latin typeface="Algerian" panose="04020705040A02060702" pitchFamily="82" charset="0"/>
            </a:endParaRPr>
          </a:p>
          <a:p>
            <a:r>
              <a:rPr lang="en-US">
                <a:latin typeface="Algerian" panose="04020705040A02060702" pitchFamily="82" charset="0"/>
              </a:rPr>
              <a:t>	  </a:t>
            </a:r>
            <a:r>
              <a:rPr lang="en-US" err="1">
                <a:latin typeface="Algerian" panose="04020705040A02060702" pitchFamily="82" charset="0"/>
              </a:rPr>
              <a:t>nguyễn</a:t>
            </a:r>
            <a:r>
              <a:rPr lang="en-US">
                <a:latin typeface="Algerian" panose="04020705040A02060702" pitchFamily="82" charset="0"/>
              </a:rPr>
              <a:t> </a:t>
            </a:r>
            <a:r>
              <a:rPr lang="en-US" err="1">
                <a:latin typeface="Algerian" panose="04020705040A02060702" pitchFamily="82" charset="0"/>
              </a:rPr>
              <a:t>đức</a:t>
            </a:r>
            <a:r>
              <a:rPr lang="en-US">
                <a:latin typeface="Algerian" panose="04020705040A02060702" pitchFamily="82" charset="0"/>
              </a:rPr>
              <a:t> </a:t>
            </a:r>
            <a:r>
              <a:rPr lang="en-US" err="1">
                <a:latin typeface="Algerian" panose="04020705040A02060702" pitchFamily="82" charset="0"/>
              </a:rPr>
              <a:t>hiếu</a:t>
            </a:r>
            <a:endParaRPr lang="en-US">
              <a:latin typeface="Algerian" panose="04020705040A02060702" pitchFamily="82" charset="0"/>
            </a:endParaRPr>
          </a:p>
        </p:txBody>
      </p:sp>
      <p:sp>
        <p:nvSpPr>
          <p:cNvPr id="4" name="TextBox 3"/>
          <p:cNvSpPr txBox="1"/>
          <p:nvPr/>
        </p:nvSpPr>
        <p:spPr>
          <a:xfrm>
            <a:off x="7427343" y="2708694"/>
            <a:ext cx="4063042" cy="400110"/>
          </a:xfrm>
          <a:prstGeom prst="rect">
            <a:avLst/>
          </a:prstGeom>
          <a:noFill/>
        </p:spPr>
        <p:txBody>
          <a:bodyPr wrap="square" rtlCol="0">
            <a:spAutoFit/>
          </a:bodyPr>
          <a:lstStyle/>
          <a:p>
            <a:r>
              <a:rPr lang="en-US" sz="2000" err="1"/>
              <a:t>Giảng</a:t>
            </a:r>
            <a:r>
              <a:rPr lang="en-US" sz="2000"/>
              <a:t> </a:t>
            </a:r>
            <a:r>
              <a:rPr lang="en-US" sz="2000" err="1"/>
              <a:t>viên</a:t>
            </a:r>
            <a:r>
              <a:rPr lang="en-US" sz="2000"/>
              <a:t>:  </a:t>
            </a:r>
            <a:r>
              <a:rPr lang="en-US" sz="2000" b="1" err="1"/>
              <a:t>Trần</a:t>
            </a:r>
            <a:r>
              <a:rPr lang="en-US" sz="2000" b="1"/>
              <a:t> </a:t>
            </a:r>
            <a:r>
              <a:rPr lang="en-US" sz="2000" b="1" err="1"/>
              <a:t>Nhật</a:t>
            </a:r>
            <a:r>
              <a:rPr lang="en-US" sz="2000" b="1"/>
              <a:t> </a:t>
            </a:r>
            <a:r>
              <a:rPr lang="en-US" sz="2000" b="1" err="1"/>
              <a:t>Hoàng</a:t>
            </a:r>
            <a:r>
              <a:rPr lang="en-US" sz="2000" b="1"/>
              <a:t> </a:t>
            </a:r>
            <a:r>
              <a:rPr lang="en-US" sz="2000" b="1" err="1"/>
              <a:t>Anh</a:t>
            </a:r>
            <a:endParaRPr lang="en-US" sz="2000" b="1"/>
          </a:p>
        </p:txBody>
      </p:sp>
    </p:spTree>
    <p:extLst>
      <p:ext uri="{BB962C8B-B14F-4D97-AF65-F5344CB8AC3E}">
        <p14:creationId xmlns:p14="http://schemas.microsoft.com/office/powerpoint/2010/main" val="168653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a:t>
            </a:r>
            <a:endParaRPr lang="en-US"/>
          </a:p>
        </p:txBody>
      </p:sp>
      <p:sp>
        <p:nvSpPr>
          <p:cNvPr id="5" name="TextBox 4"/>
          <p:cNvSpPr txBox="1"/>
          <p:nvPr/>
        </p:nvSpPr>
        <p:spPr>
          <a:xfrm>
            <a:off x="1451579" y="1917144"/>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3.Ví </a:t>
            </a:r>
            <a:r>
              <a:rPr lang="en-US" sz="2400" b="1" err="1"/>
              <a:t>dụ</a:t>
            </a:r>
            <a:r>
              <a:rPr lang="en-US" sz="2400" b="1"/>
              <a:t>:</a:t>
            </a:r>
          </a:p>
        </p:txBody>
      </p:sp>
      <p:sp>
        <p:nvSpPr>
          <p:cNvPr id="8" name="Content Placeholder 7"/>
          <p:cNvSpPr>
            <a:spLocks noGrp="1"/>
          </p:cNvSpPr>
          <p:nvPr>
            <p:ph idx="1"/>
          </p:nvPr>
        </p:nvSpPr>
        <p:spPr>
          <a:xfrm>
            <a:off x="1451578" y="2488142"/>
            <a:ext cx="9603275" cy="447649"/>
          </a:xfrm>
        </p:spPr>
        <p:txBody>
          <a:bodyPr>
            <a:normAutofit/>
          </a:bodyPr>
          <a:lstStyle/>
          <a:p>
            <a:pPr marL="0" indent="0">
              <a:buNone/>
            </a:pPr>
            <a:r>
              <a:rPr lang="vi-VN"/>
              <a:t>Giờ chúng ta định nghĩa một lớp trừu tượng Decorator</a:t>
            </a:r>
            <a:endParaRPr lang="en-US"/>
          </a:p>
        </p:txBody>
      </p:sp>
      <p:pic>
        <p:nvPicPr>
          <p:cNvPr id="3" name="Picture 2"/>
          <p:cNvPicPr>
            <a:picLocks noChangeAspect="1"/>
          </p:cNvPicPr>
          <p:nvPr/>
        </p:nvPicPr>
        <p:blipFill>
          <a:blip r:embed="rId2"/>
          <a:stretch>
            <a:fillRect/>
          </a:stretch>
        </p:blipFill>
        <p:spPr>
          <a:xfrm>
            <a:off x="1451578" y="2917381"/>
            <a:ext cx="9003637" cy="3896774"/>
          </a:xfrm>
          <a:prstGeom prst="rect">
            <a:avLst/>
          </a:prstGeom>
        </p:spPr>
      </p:pic>
    </p:spTree>
    <p:extLst>
      <p:ext uri="{BB962C8B-B14F-4D97-AF65-F5344CB8AC3E}">
        <p14:creationId xmlns:p14="http://schemas.microsoft.com/office/powerpoint/2010/main" val="427540017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a:t>
            </a:r>
            <a:endParaRPr lang="en-US"/>
          </a:p>
        </p:txBody>
      </p:sp>
      <p:sp>
        <p:nvSpPr>
          <p:cNvPr id="5" name="TextBox 4"/>
          <p:cNvSpPr txBox="1"/>
          <p:nvPr/>
        </p:nvSpPr>
        <p:spPr>
          <a:xfrm>
            <a:off x="1451579" y="1917144"/>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3.Ví </a:t>
            </a:r>
            <a:r>
              <a:rPr lang="en-US" sz="2400" b="1" err="1"/>
              <a:t>dụ</a:t>
            </a:r>
            <a:r>
              <a:rPr lang="en-US" sz="2400" b="1"/>
              <a:t>:</a:t>
            </a:r>
          </a:p>
        </p:txBody>
      </p:sp>
      <p:sp>
        <p:nvSpPr>
          <p:cNvPr id="8" name="Content Placeholder 7"/>
          <p:cNvSpPr>
            <a:spLocks noGrp="1"/>
          </p:cNvSpPr>
          <p:nvPr>
            <p:ph idx="1"/>
          </p:nvPr>
        </p:nvSpPr>
        <p:spPr>
          <a:xfrm>
            <a:off x="1451578" y="2488142"/>
            <a:ext cx="9603275" cy="447649"/>
          </a:xfrm>
        </p:spPr>
        <p:txBody>
          <a:bodyPr>
            <a:normAutofit/>
          </a:bodyPr>
          <a:lstStyle/>
          <a:p>
            <a:pPr marL="0" indent="0">
              <a:buNone/>
            </a:pPr>
            <a:r>
              <a:rPr lang="en-US" err="1"/>
              <a:t>Và</a:t>
            </a:r>
            <a:r>
              <a:rPr lang="en-US"/>
              <a:t> </a:t>
            </a:r>
            <a:r>
              <a:rPr lang="en-US" err="1"/>
              <a:t>các</a:t>
            </a:r>
            <a:r>
              <a:rPr lang="en-US"/>
              <a:t> </a:t>
            </a:r>
            <a:r>
              <a:rPr lang="en-US" err="1"/>
              <a:t>lớp</a:t>
            </a:r>
            <a:r>
              <a:rPr lang="en-US"/>
              <a:t> Decorator </a:t>
            </a:r>
            <a:r>
              <a:rPr lang="en-US" err="1"/>
              <a:t>cụ</a:t>
            </a:r>
            <a:r>
              <a:rPr lang="en-US"/>
              <a:t> </a:t>
            </a:r>
            <a:r>
              <a:rPr lang="en-US" err="1"/>
              <a:t>thể</a:t>
            </a:r>
            <a:r>
              <a:rPr lang="en-US"/>
              <a:t> </a:t>
            </a:r>
            <a:r>
              <a:rPr lang="en-US" err="1"/>
              <a:t>thêm</a:t>
            </a:r>
            <a:r>
              <a:rPr lang="en-US"/>
              <a:t> </a:t>
            </a:r>
            <a:r>
              <a:rPr lang="en-US" err="1"/>
              <a:t>các</a:t>
            </a:r>
            <a:r>
              <a:rPr lang="en-US"/>
              <a:t> </a:t>
            </a:r>
            <a:r>
              <a:rPr lang="en-US" err="1"/>
              <a:t>chức</a:t>
            </a:r>
            <a:r>
              <a:rPr lang="en-US"/>
              <a:t> </a:t>
            </a:r>
            <a:r>
              <a:rPr lang="en-US" err="1"/>
              <a:t>năng</a:t>
            </a:r>
            <a:r>
              <a:rPr lang="en-US"/>
              <a:t> </a:t>
            </a:r>
            <a:r>
              <a:rPr lang="en-US" err="1"/>
              <a:t>bổ</a:t>
            </a:r>
            <a:r>
              <a:rPr lang="en-US"/>
              <a:t> sung – </a:t>
            </a:r>
            <a:r>
              <a:rPr lang="en-US" err="1"/>
              <a:t>Chả</a:t>
            </a:r>
            <a:r>
              <a:rPr lang="en-US"/>
              <a:t> </a:t>
            </a:r>
            <a:r>
              <a:rPr lang="en-US" err="1"/>
              <a:t>cốm</a:t>
            </a:r>
            <a:endParaRPr lang="en-US"/>
          </a:p>
        </p:txBody>
      </p:sp>
      <p:pic>
        <p:nvPicPr>
          <p:cNvPr id="3" name="Picture 2"/>
          <p:cNvPicPr>
            <a:picLocks noChangeAspect="1"/>
          </p:cNvPicPr>
          <p:nvPr/>
        </p:nvPicPr>
        <p:blipFill>
          <a:blip r:embed="rId2"/>
          <a:stretch>
            <a:fillRect/>
          </a:stretch>
        </p:blipFill>
        <p:spPr>
          <a:xfrm>
            <a:off x="1451577" y="2935791"/>
            <a:ext cx="9603275" cy="3695700"/>
          </a:xfrm>
          <a:prstGeom prst="rect">
            <a:avLst/>
          </a:prstGeom>
        </p:spPr>
      </p:pic>
    </p:spTree>
    <p:extLst>
      <p:ext uri="{BB962C8B-B14F-4D97-AF65-F5344CB8AC3E}">
        <p14:creationId xmlns:p14="http://schemas.microsoft.com/office/powerpoint/2010/main" val="67004746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a:t>
            </a:r>
            <a:endParaRPr lang="en-US"/>
          </a:p>
        </p:txBody>
      </p:sp>
      <p:sp>
        <p:nvSpPr>
          <p:cNvPr id="5" name="TextBox 4"/>
          <p:cNvSpPr txBox="1"/>
          <p:nvPr/>
        </p:nvSpPr>
        <p:spPr>
          <a:xfrm>
            <a:off x="1451579" y="1917144"/>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3.Ví </a:t>
            </a:r>
            <a:r>
              <a:rPr lang="en-US" sz="2400" b="1" err="1"/>
              <a:t>dụ</a:t>
            </a:r>
            <a:r>
              <a:rPr lang="en-US" sz="2400" b="1"/>
              <a:t>:</a:t>
            </a:r>
          </a:p>
        </p:txBody>
      </p:sp>
      <p:sp>
        <p:nvSpPr>
          <p:cNvPr id="8" name="Content Placeholder 7"/>
          <p:cNvSpPr>
            <a:spLocks noGrp="1"/>
          </p:cNvSpPr>
          <p:nvPr>
            <p:ph idx="1"/>
          </p:nvPr>
        </p:nvSpPr>
        <p:spPr>
          <a:xfrm>
            <a:off x="1451578" y="2488142"/>
            <a:ext cx="9603275" cy="447649"/>
          </a:xfrm>
        </p:spPr>
        <p:txBody>
          <a:bodyPr>
            <a:normAutofit/>
          </a:bodyPr>
          <a:lstStyle/>
          <a:p>
            <a:pPr marL="0" indent="0">
              <a:buNone/>
            </a:pPr>
            <a:r>
              <a:rPr lang="en-US" err="1"/>
              <a:t>Và</a:t>
            </a:r>
            <a:r>
              <a:rPr lang="en-US"/>
              <a:t> </a:t>
            </a:r>
            <a:r>
              <a:rPr lang="en-US" err="1"/>
              <a:t>các</a:t>
            </a:r>
            <a:r>
              <a:rPr lang="en-US"/>
              <a:t> </a:t>
            </a:r>
            <a:r>
              <a:rPr lang="en-US" err="1"/>
              <a:t>lớp</a:t>
            </a:r>
            <a:r>
              <a:rPr lang="en-US"/>
              <a:t> Decorator </a:t>
            </a:r>
            <a:r>
              <a:rPr lang="en-US" err="1"/>
              <a:t>cụ</a:t>
            </a:r>
            <a:r>
              <a:rPr lang="en-US"/>
              <a:t> </a:t>
            </a:r>
            <a:r>
              <a:rPr lang="en-US" err="1"/>
              <a:t>thể</a:t>
            </a:r>
            <a:r>
              <a:rPr lang="en-US"/>
              <a:t> </a:t>
            </a:r>
            <a:r>
              <a:rPr lang="en-US" err="1"/>
              <a:t>thêm</a:t>
            </a:r>
            <a:r>
              <a:rPr lang="en-US"/>
              <a:t> </a:t>
            </a:r>
            <a:r>
              <a:rPr lang="en-US" err="1"/>
              <a:t>các</a:t>
            </a:r>
            <a:r>
              <a:rPr lang="en-US"/>
              <a:t> </a:t>
            </a:r>
            <a:r>
              <a:rPr lang="en-US" err="1"/>
              <a:t>chức</a:t>
            </a:r>
            <a:r>
              <a:rPr lang="en-US"/>
              <a:t> </a:t>
            </a:r>
            <a:r>
              <a:rPr lang="en-US" err="1"/>
              <a:t>năng</a:t>
            </a:r>
            <a:r>
              <a:rPr lang="en-US"/>
              <a:t> </a:t>
            </a:r>
            <a:r>
              <a:rPr lang="en-US" err="1"/>
              <a:t>bổ</a:t>
            </a:r>
            <a:r>
              <a:rPr lang="en-US"/>
              <a:t> sung – </a:t>
            </a:r>
            <a:r>
              <a:rPr lang="en-US" err="1"/>
              <a:t>Nem</a:t>
            </a:r>
            <a:r>
              <a:rPr lang="en-US"/>
              <a:t> </a:t>
            </a:r>
            <a:r>
              <a:rPr lang="en-US" err="1"/>
              <a:t>rán</a:t>
            </a:r>
            <a:endParaRPr lang="en-US"/>
          </a:p>
        </p:txBody>
      </p:sp>
      <p:pic>
        <p:nvPicPr>
          <p:cNvPr id="3" name="Picture 2"/>
          <p:cNvPicPr>
            <a:picLocks noChangeAspect="1"/>
          </p:cNvPicPr>
          <p:nvPr/>
        </p:nvPicPr>
        <p:blipFill>
          <a:blip r:embed="rId2"/>
          <a:stretch>
            <a:fillRect/>
          </a:stretch>
        </p:blipFill>
        <p:spPr>
          <a:xfrm>
            <a:off x="1529211" y="2935791"/>
            <a:ext cx="9525642" cy="3832689"/>
          </a:xfrm>
          <a:prstGeom prst="rect">
            <a:avLst/>
          </a:prstGeom>
        </p:spPr>
      </p:pic>
    </p:spTree>
    <p:extLst>
      <p:ext uri="{BB962C8B-B14F-4D97-AF65-F5344CB8AC3E}">
        <p14:creationId xmlns:p14="http://schemas.microsoft.com/office/powerpoint/2010/main" val="223067147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a:t>
            </a:r>
            <a:endParaRPr lang="en-US"/>
          </a:p>
        </p:txBody>
      </p:sp>
      <p:sp>
        <p:nvSpPr>
          <p:cNvPr id="5" name="TextBox 4"/>
          <p:cNvSpPr txBox="1"/>
          <p:nvPr/>
        </p:nvSpPr>
        <p:spPr>
          <a:xfrm>
            <a:off x="1451579" y="1917144"/>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3.Ví </a:t>
            </a:r>
            <a:r>
              <a:rPr lang="en-US" sz="2400" b="1" err="1"/>
              <a:t>dụ</a:t>
            </a:r>
            <a:r>
              <a:rPr lang="en-US" sz="2400" b="1"/>
              <a:t>:</a:t>
            </a:r>
          </a:p>
        </p:txBody>
      </p:sp>
      <p:sp>
        <p:nvSpPr>
          <p:cNvPr id="8" name="Content Placeholder 7"/>
          <p:cNvSpPr>
            <a:spLocks noGrp="1"/>
          </p:cNvSpPr>
          <p:nvPr>
            <p:ph idx="1"/>
          </p:nvPr>
        </p:nvSpPr>
        <p:spPr>
          <a:xfrm>
            <a:off x="1451578" y="2488142"/>
            <a:ext cx="9603275" cy="447649"/>
          </a:xfrm>
        </p:spPr>
        <p:txBody>
          <a:bodyPr>
            <a:normAutofit/>
          </a:bodyPr>
          <a:lstStyle/>
          <a:p>
            <a:pPr marL="0" indent="0">
              <a:buNone/>
            </a:pPr>
            <a:r>
              <a:rPr lang="vi-VN"/>
              <a:t>Và cần một chương trình để chạy các cài đặt trên</a:t>
            </a:r>
            <a:r>
              <a:rPr lang="en-US"/>
              <a:t>:</a:t>
            </a:r>
          </a:p>
        </p:txBody>
      </p:sp>
      <p:pic>
        <p:nvPicPr>
          <p:cNvPr id="3" name="Picture 2"/>
          <p:cNvPicPr>
            <a:picLocks noChangeAspect="1"/>
          </p:cNvPicPr>
          <p:nvPr/>
        </p:nvPicPr>
        <p:blipFill>
          <a:blip r:embed="rId2"/>
          <a:stretch>
            <a:fillRect/>
          </a:stretch>
        </p:blipFill>
        <p:spPr>
          <a:xfrm>
            <a:off x="1451577" y="2935791"/>
            <a:ext cx="9603275" cy="3917150"/>
          </a:xfrm>
          <a:prstGeom prst="rect">
            <a:avLst/>
          </a:prstGeom>
        </p:spPr>
      </p:pic>
    </p:spTree>
    <p:extLst>
      <p:ext uri="{BB962C8B-B14F-4D97-AF65-F5344CB8AC3E}">
        <p14:creationId xmlns:p14="http://schemas.microsoft.com/office/powerpoint/2010/main" val="168854264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a:t>
            </a:r>
            <a:endParaRPr lang="en-US"/>
          </a:p>
        </p:txBody>
      </p:sp>
      <p:sp>
        <p:nvSpPr>
          <p:cNvPr id="5" name="TextBox 4"/>
          <p:cNvSpPr txBox="1"/>
          <p:nvPr/>
        </p:nvSpPr>
        <p:spPr>
          <a:xfrm>
            <a:off x="1451579" y="1917144"/>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3.Ví </a:t>
            </a:r>
            <a:r>
              <a:rPr lang="en-US" sz="2400" b="1" err="1"/>
              <a:t>dụ</a:t>
            </a:r>
            <a:r>
              <a:rPr lang="en-US" sz="2400" b="1"/>
              <a:t>:</a:t>
            </a:r>
          </a:p>
        </p:txBody>
      </p:sp>
      <p:sp>
        <p:nvSpPr>
          <p:cNvPr id="8" name="Content Placeholder 7"/>
          <p:cNvSpPr>
            <a:spLocks noGrp="1"/>
          </p:cNvSpPr>
          <p:nvPr>
            <p:ph idx="1"/>
          </p:nvPr>
        </p:nvSpPr>
        <p:spPr>
          <a:xfrm>
            <a:off x="1451578" y="2488142"/>
            <a:ext cx="9603275" cy="447649"/>
          </a:xfrm>
        </p:spPr>
        <p:txBody>
          <a:bodyPr>
            <a:normAutofit/>
          </a:bodyPr>
          <a:lstStyle/>
          <a:p>
            <a:pPr marL="0" indent="0">
              <a:buNone/>
            </a:pPr>
            <a:r>
              <a:rPr lang="vi-VN"/>
              <a:t>Sau khi chạy chương trình trên thì chúng ta nhận được kết quả như sau:</a:t>
            </a:r>
            <a:r>
              <a:rPr lang="en-US"/>
              <a:t>	</a:t>
            </a:r>
          </a:p>
        </p:txBody>
      </p:sp>
      <p:pic>
        <p:nvPicPr>
          <p:cNvPr id="3" name="Picture 2"/>
          <p:cNvPicPr>
            <a:picLocks noChangeAspect="1"/>
          </p:cNvPicPr>
          <p:nvPr/>
        </p:nvPicPr>
        <p:blipFill>
          <a:blip r:embed="rId2"/>
          <a:stretch>
            <a:fillRect/>
          </a:stretch>
        </p:blipFill>
        <p:spPr>
          <a:xfrm>
            <a:off x="1682146" y="3356600"/>
            <a:ext cx="8985314" cy="2492110"/>
          </a:xfrm>
          <a:prstGeom prst="rect">
            <a:avLst/>
          </a:prstGeom>
        </p:spPr>
      </p:pic>
    </p:spTree>
    <p:extLst>
      <p:ext uri="{BB962C8B-B14F-4D97-AF65-F5344CB8AC3E}">
        <p14:creationId xmlns:p14="http://schemas.microsoft.com/office/powerpoint/2010/main" val="40557158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a:t>
            </a:r>
            <a:endParaRPr lang="en-US"/>
          </a:p>
        </p:txBody>
      </p:sp>
      <p:sp>
        <p:nvSpPr>
          <p:cNvPr id="3" name="Content Placeholder 2"/>
          <p:cNvSpPr>
            <a:spLocks noGrp="1"/>
          </p:cNvSpPr>
          <p:nvPr>
            <p:ph idx="1"/>
          </p:nvPr>
        </p:nvSpPr>
        <p:spPr>
          <a:xfrm>
            <a:off x="1451579" y="2516064"/>
            <a:ext cx="9603275" cy="3798472"/>
          </a:xfrm>
        </p:spPr>
        <p:txBody>
          <a:bodyPr>
            <a:noAutofit/>
          </a:bodyPr>
          <a:lstStyle/>
          <a:p>
            <a:pPr marL="0" indent="0">
              <a:buNone/>
            </a:pPr>
            <a:r>
              <a:rPr lang="en-US" sz="1800" b="1">
                <a:latin typeface="Arial" panose="020B0604020202020204" pitchFamily="34" charset="0"/>
                <a:cs typeface="Arial" panose="020B0604020202020204" pitchFamily="34" charset="0"/>
              </a:rPr>
              <a:t>4.1 </a:t>
            </a:r>
            <a:r>
              <a:rPr lang="en-US" sz="1800" b="1" err="1">
                <a:latin typeface="Arial" panose="020B0604020202020204" pitchFamily="34" charset="0"/>
                <a:cs typeface="Arial" panose="020B0604020202020204" pitchFamily="34" charset="0"/>
              </a:rPr>
              <a:t>Ưu</a:t>
            </a:r>
            <a:r>
              <a:rPr lang="en-US" sz="1800" b="1">
                <a:latin typeface="Arial" panose="020B0604020202020204" pitchFamily="34" charset="0"/>
                <a:cs typeface="Arial" panose="020B0604020202020204" pitchFamily="34" charset="0"/>
              </a:rPr>
              <a:t> </a:t>
            </a:r>
            <a:r>
              <a:rPr lang="en-US" sz="1800" b="1" err="1">
                <a:latin typeface="Arial" panose="020B0604020202020204" pitchFamily="34" charset="0"/>
                <a:cs typeface="Arial" panose="020B0604020202020204" pitchFamily="34" charset="0"/>
              </a:rPr>
              <a:t>điểm</a:t>
            </a:r>
            <a:endParaRPr lang="en-US" sz="1800" b="1">
              <a:latin typeface="Arial" panose="020B0604020202020204" pitchFamily="34" charset="0"/>
              <a:cs typeface="Arial" panose="020B0604020202020204" pitchFamily="34" charset="0"/>
            </a:endParaRPr>
          </a:p>
          <a:p>
            <a:r>
              <a:rPr lang="vi-VN" sz="1800">
                <a:latin typeface="Arial" panose="020B0604020202020204" pitchFamily="34" charset="0"/>
                <a:cs typeface="Arial" panose="020B0604020202020204" pitchFamily="34" charset="0"/>
              </a:rPr>
              <a:t>Tăng cường khả năng mở rộng của đối tượng, bởi vì những thay đổi được thực hiện bằng cách implement trên các lớp mới.</a:t>
            </a:r>
            <a:endParaRPr lang="en-US" sz="1800">
              <a:latin typeface="Arial" panose="020B0604020202020204" pitchFamily="34" charset="0"/>
              <a:cs typeface="Arial" panose="020B0604020202020204" pitchFamily="34" charset="0"/>
            </a:endParaRPr>
          </a:p>
          <a:p>
            <a:r>
              <a:rPr lang="vi-VN" sz="1800">
                <a:latin typeface="Arial" panose="020B0604020202020204" pitchFamily="34" charset="0"/>
                <a:cs typeface="Arial" panose="020B0604020202020204" pitchFamily="34" charset="0"/>
              </a:rPr>
              <a:t>Client sẽ không nhận thấy sự khác biệt khi bạn đưa cho nó một wrapper thay vì đối tượng gốc.</a:t>
            </a:r>
            <a:endParaRPr lang="en-US" sz="1800">
              <a:latin typeface="Arial" panose="020B0604020202020204" pitchFamily="34" charset="0"/>
              <a:cs typeface="Arial" panose="020B0604020202020204" pitchFamily="34" charset="0"/>
            </a:endParaRPr>
          </a:p>
          <a:p>
            <a:r>
              <a:rPr lang="vi-VN" sz="1800">
                <a:latin typeface="Arial" panose="020B0604020202020204" pitchFamily="34" charset="0"/>
                <a:cs typeface="Arial" panose="020B0604020202020204" pitchFamily="34" charset="0"/>
              </a:rPr>
              <a:t>Một đối tượng có thể được bao bọc bởi nhiều wrapper cùng một lúc.</a:t>
            </a:r>
            <a:r>
              <a:rPr lang="en-US" sz="1800">
                <a:latin typeface="Arial" panose="020B0604020202020204" pitchFamily="34" charset="0"/>
                <a:cs typeface="Arial" panose="020B0604020202020204" pitchFamily="34" charset="0"/>
              </a:rPr>
              <a:t> Trang trí quanh đối t</a:t>
            </a:r>
            <a:r>
              <a:rPr lang="vi-VN" sz="1800">
                <a:latin typeface="Arial" panose="020B0604020202020204" pitchFamily="34" charset="0"/>
                <a:cs typeface="Arial" panose="020B0604020202020204" pitchFamily="34" charset="0"/>
              </a:rPr>
              <a:t>ư</a:t>
            </a:r>
            <a:r>
              <a:rPr lang="en-US" sz="1800">
                <a:latin typeface="Arial" panose="020B0604020202020204" pitchFamily="34" charset="0"/>
                <a:cs typeface="Arial" panose="020B0604020202020204" pitchFamily="34" charset="0"/>
              </a:rPr>
              <a:t>ợng gốc.</a:t>
            </a:r>
          </a:p>
          <a:p>
            <a:pPr marL="0" indent="0">
              <a:buNone/>
            </a:pPr>
            <a:endParaRPr lang="en-US" sz="1800">
              <a:latin typeface="Arial" panose="020B0604020202020204" pitchFamily="34" charset="0"/>
              <a:cs typeface="Arial" panose="020B0604020202020204" pitchFamily="34" charset="0"/>
            </a:endParaRPr>
          </a:p>
        </p:txBody>
      </p:sp>
      <p:sp>
        <p:nvSpPr>
          <p:cNvPr id="4" name="TextBox 3"/>
          <p:cNvSpPr txBox="1"/>
          <p:nvPr/>
        </p:nvSpPr>
        <p:spPr>
          <a:xfrm>
            <a:off x="1451579" y="1917144"/>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4. </a:t>
            </a:r>
            <a:r>
              <a:rPr lang="en-US" sz="2400" b="1" err="1"/>
              <a:t>Ưu</a:t>
            </a:r>
            <a:r>
              <a:rPr lang="en-US" sz="2400" b="1"/>
              <a:t> </a:t>
            </a:r>
            <a:r>
              <a:rPr lang="en-US" sz="2400" b="1" err="1"/>
              <a:t>nhược</a:t>
            </a:r>
            <a:r>
              <a:rPr lang="en-US" sz="2400" b="1"/>
              <a:t> </a:t>
            </a:r>
            <a:r>
              <a:rPr lang="en-US" sz="2400" b="1" err="1"/>
              <a:t>điểm</a:t>
            </a:r>
            <a:r>
              <a:rPr lang="en-US" sz="2400" b="1"/>
              <a:t>:</a:t>
            </a:r>
          </a:p>
        </p:txBody>
      </p:sp>
    </p:spTree>
    <p:extLst>
      <p:ext uri="{BB962C8B-B14F-4D97-AF65-F5344CB8AC3E}">
        <p14:creationId xmlns:p14="http://schemas.microsoft.com/office/powerpoint/2010/main" val="39592012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a:t>
            </a:r>
            <a:endParaRPr lang="en-US"/>
          </a:p>
        </p:txBody>
      </p:sp>
      <p:sp>
        <p:nvSpPr>
          <p:cNvPr id="3" name="Content Placeholder 2"/>
          <p:cNvSpPr>
            <a:spLocks noGrp="1"/>
          </p:cNvSpPr>
          <p:nvPr>
            <p:ph idx="1"/>
          </p:nvPr>
        </p:nvSpPr>
        <p:spPr>
          <a:xfrm>
            <a:off x="1451579" y="2516064"/>
            <a:ext cx="9603275" cy="3798472"/>
          </a:xfrm>
        </p:spPr>
        <p:txBody>
          <a:bodyPr>
            <a:noAutofit/>
          </a:bodyPr>
          <a:lstStyle/>
          <a:p>
            <a:pPr marL="0" indent="0">
              <a:buNone/>
            </a:pPr>
            <a:r>
              <a:rPr lang="en-US" sz="1800" b="1">
                <a:latin typeface="Arial" panose="020B0604020202020204" pitchFamily="34" charset="0"/>
                <a:cs typeface="Arial" panose="020B0604020202020204" pitchFamily="34" charset="0"/>
              </a:rPr>
              <a:t>4.1 </a:t>
            </a:r>
            <a:r>
              <a:rPr lang="en-US" sz="1800" b="1" err="1">
                <a:latin typeface="Arial" panose="020B0604020202020204" pitchFamily="34" charset="0"/>
                <a:cs typeface="Arial" panose="020B0604020202020204" pitchFamily="34" charset="0"/>
              </a:rPr>
              <a:t>Ưu</a:t>
            </a:r>
            <a:r>
              <a:rPr lang="en-US" sz="1800" b="1">
                <a:latin typeface="Arial" panose="020B0604020202020204" pitchFamily="34" charset="0"/>
                <a:cs typeface="Arial" panose="020B0604020202020204" pitchFamily="34" charset="0"/>
              </a:rPr>
              <a:t> </a:t>
            </a:r>
            <a:r>
              <a:rPr lang="en-US" sz="1800" b="1" err="1">
                <a:latin typeface="Arial" panose="020B0604020202020204" pitchFamily="34" charset="0"/>
                <a:cs typeface="Arial" panose="020B0604020202020204" pitchFamily="34" charset="0"/>
              </a:rPr>
              <a:t>điểm</a:t>
            </a:r>
            <a:endParaRPr lang="en-US" sz="1800" b="1">
              <a:latin typeface="Arial" panose="020B0604020202020204" pitchFamily="34" charset="0"/>
              <a:cs typeface="Arial" panose="020B0604020202020204" pitchFamily="34" charset="0"/>
            </a:endParaRPr>
          </a:p>
          <a:p>
            <a:r>
              <a:rPr lang="vi-VN" sz="1800">
                <a:latin typeface="Arial" panose="020B0604020202020204" pitchFamily="34" charset="0"/>
                <a:cs typeface="Arial" panose="020B0604020202020204" pitchFamily="34" charset="0"/>
              </a:rPr>
              <a:t>Ngoài ra, code còn dễ dàng hơn đáng kể. Bởi vì bạn sẽ code class chức năng riêng rẽ cụ thể, thay vì gộp chung nhiều chức năng khác nhau vào</a:t>
            </a:r>
            <a:r>
              <a:rPr lang="en-US" sz="1800">
                <a:latin typeface="Arial" panose="020B0604020202020204" pitchFamily="34" charset="0"/>
                <a:cs typeface="Arial" panose="020B0604020202020204" pitchFamily="34" charset="0"/>
              </a:rPr>
              <a:t> một class.</a:t>
            </a:r>
          </a:p>
          <a:p>
            <a:r>
              <a:rPr lang="vi-VN" sz="1800">
                <a:latin typeface="Arial" panose="020B0604020202020204" pitchFamily="34" charset="0"/>
                <a:cs typeface="Arial" panose="020B0604020202020204" pitchFamily="34" charset="0"/>
              </a:rPr>
              <a:t>Cho phép thêm hoặc xóa tính năng của một đối tượng lúc thực thi .</a:t>
            </a:r>
            <a:endParaRPr lang="en-US" sz="1800">
              <a:latin typeface="Arial" panose="020B0604020202020204" pitchFamily="34" charset="0"/>
              <a:cs typeface="Arial" panose="020B0604020202020204" pitchFamily="34" charset="0"/>
            </a:endParaRPr>
          </a:p>
          <a:p>
            <a:endParaRPr lang="en-US" sz="1800">
              <a:latin typeface="Arial" panose="020B0604020202020204" pitchFamily="34" charset="0"/>
              <a:cs typeface="Arial" panose="020B0604020202020204" pitchFamily="34" charset="0"/>
            </a:endParaRPr>
          </a:p>
          <a:p>
            <a:pPr marL="0" indent="0">
              <a:buNone/>
            </a:pPr>
            <a:r>
              <a:rPr lang="en-US" sz="1800" b="1">
                <a:latin typeface="Arial" panose="020B0604020202020204" pitchFamily="34" charset="0"/>
                <a:cs typeface="Arial" panose="020B0604020202020204" pitchFamily="34" charset="0"/>
              </a:rPr>
              <a:t>4.2 </a:t>
            </a:r>
            <a:r>
              <a:rPr lang="en-US" sz="1800" b="1" err="1">
                <a:latin typeface="Arial" panose="020B0604020202020204" pitchFamily="34" charset="0"/>
                <a:cs typeface="Arial" panose="020B0604020202020204" pitchFamily="34" charset="0"/>
              </a:rPr>
              <a:t>Nhược</a:t>
            </a:r>
            <a:r>
              <a:rPr lang="en-US" sz="1800" b="1">
                <a:latin typeface="Arial" panose="020B0604020202020204" pitchFamily="34" charset="0"/>
                <a:cs typeface="Arial" panose="020B0604020202020204" pitchFamily="34" charset="0"/>
              </a:rPr>
              <a:t> </a:t>
            </a:r>
            <a:r>
              <a:rPr lang="en-US" sz="1800" b="1" err="1">
                <a:latin typeface="Arial" panose="020B0604020202020204" pitchFamily="34" charset="0"/>
                <a:cs typeface="Arial" panose="020B0604020202020204" pitchFamily="34" charset="0"/>
              </a:rPr>
              <a:t>điểm</a:t>
            </a:r>
            <a:endParaRPr lang="en-US" sz="1800" b="1">
              <a:latin typeface="Arial" panose="020B0604020202020204" pitchFamily="34" charset="0"/>
              <a:cs typeface="Arial" panose="020B0604020202020204" pitchFamily="34" charset="0"/>
            </a:endParaRPr>
          </a:p>
          <a:p>
            <a:r>
              <a:rPr lang="vi-VN" sz="1800">
                <a:latin typeface="Arial" panose="020B0604020202020204" pitchFamily="34" charset="0"/>
                <a:cs typeface="Arial" panose="020B0604020202020204" pitchFamily="34" charset="0"/>
              </a:rPr>
              <a:t>Nhược điểm của mẫu thiết kế </a:t>
            </a:r>
            <a:r>
              <a:rPr lang="en-US" sz="1800">
                <a:latin typeface="Arial" panose="020B0604020202020204" pitchFamily="34" charset="0"/>
                <a:cs typeface="Arial" panose="020B0604020202020204" pitchFamily="34" charset="0"/>
              </a:rPr>
              <a:t>Decorator </a:t>
            </a:r>
            <a:r>
              <a:rPr lang="vi-VN" sz="1800">
                <a:latin typeface="Arial" panose="020B0604020202020204" pitchFamily="34" charset="0"/>
                <a:cs typeface="Arial" panose="020B0604020202020204" pitchFamily="34" charset="0"/>
              </a:rPr>
              <a:t>là nó sử dụng rất nhiều loại đối tượng tương tự</a:t>
            </a:r>
            <a:r>
              <a:rPr lang="en-US" sz="1800">
                <a:latin typeface="Arial" panose="020B0604020202020204" pitchFamily="34" charset="0"/>
                <a:cs typeface="Arial" panose="020B0604020202020204" pitchFamily="34" charset="0"/>
              </a:rPr>
              <a:t>-&gt; bảo trì khó.</a:t>
            </a:r>
          </a:p>
        </p:txBody>
      </p:sp>
      <p:sp>
        <p:nvSpPr>
          <p:cNvPr id="4" name="TextBox 3"/>
          <p:cNvSpPr txBox="1"/>
          <p:nvPr/>
        </p:nvSpPr>
        <p:spPr>
          <a:xfrm>
            <a:off x="1451579" y="1917144"/>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4. </a:t>
            </a:r>
            <a:r>
              <a:rPr lang="en-US" sz="2400" b="1" err="1"/>
              <a:t>Ưu</a:t>
            </a:r>
            <a:r>
              <a:rPr lang="en-US" sz="2400" b="1"/>
              <a:t> </a:t>
            </a:r>
            <a:r>
              <a:rPr lang="en-US" sz="2400" b="1" err="1"/>
              <a:t>nhược</a:t>
            </a:r>
            <a:r>
              <a:rPr lang="en-US" sz="2400" b="1"/>
              <a:t> </a:t>
            </a:r>
            <a:r>
              <a:rPr lang="en-US" sz="2400" b="1" err="1"/>
              <a:t>điểm</a:t>
            </a:r>
            <a:r>
              <a:rPr lang="en-US" sz="2400" b="1"/>
              <a:t>:</a:t>
            </a:r>
          </a:p>
        </p:txBody>
      </p:sp>
    </p:spTree>
    <p:extLst>
      <p:ext uri="{BB962C8B-B14F-4D97-AF65-F5344CB8AC3E}">
        <p14:creationId xmlns:p14="http://schemas.microsoft.com/office/powerpoint/2010/main" val="25229879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7348-903B-48F4-B015-B675AC19BC3A}"/>
              </a:ext>
            </a:extLst>
          </p:cNvPr>
          <p:cNvSpPr>
            <a:spLocks noGrp="1"/>
          </p:cNvSpPr>
          <p:nvPr>
            <p:ph type="title"/>
          </p:nvPr>
        </p:nvSpPr>
        <p:spPr/>
        <p:txBody>
          <a:bodyPr/>
          <a:lstStyle/>
          <a:p>
            <a:pPr algn="ctr"/>
            <a:r>
              <a:rPr lang="en-US"/>
              <a:t>Mô hình t</a:t>
            </a:r>
            <a:r>
              <a:rPr lang="vi-VN"/>
              <a:t>ư</a:t>
            </a:r>
            <a:r>
              <a:rPr lang="en-US"/>
              <a:t>ơng ứng với order trong decorator</a:t>
            </a:r>
          </a:p>
        </p:txBody>
      </p:sp>
      <p:sp>
        <p:nvSpPr>
          <p:cNvPr id="3" name="Content Placeholder 2">
            <a:extLst>
              <a:ext uri="{FF2B5EF4-FFF2-40B4-BE49-F238E27FC236}">
                <a16:creationId xmlns:a16="http://schemas.microsoft.com/office/drawing/2014/main" id="{783141F9-BD8A-4BE4-A20C-C262A57EFB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370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9E660E1-2DFA-411B-80C1-375E1EC27127}"/>
              </a:ext>
            </a:extLst>
          </p:cNvPr>
          <p:cNvSpPr>
            <a:spLocks noGrp="1"/>
          </p:cNvSpPr>
          <p:nvPr>
            <p:ph type="title"/>
          </p:nvPr>
        </p:nvSpPr>
        <p:spPr>
          <a:xfrm>
            <a:off x="1702404" y="4890466"/>
            <a:ext cx="8637073" cy="558063"/>
          </a:xfrm>
        </p:spPr>
        <p:txBody>
          <a:bodyPr vert="horz" lIns="91440" tIns="45720" rIns="91440" bIns="0" rtlCol="0" anchor="b">
            <a:normAutofit/>
          </a:bodyPr>
          <a:lstStyle/>
          <a:p>
            <a:r>
              <a:rPr lang="en-US" sz="2500"/>
              <a:t>Mô hình tương ứng với order trong decorator</a:t>
            </a:r>
          </a:p>
        </p:txBody>
      </p:sp>
      <p:pic>
        <p:nvPicPr>
          <p:cNvPr id="4" name="Content Placeholder 3">
            <a:extLst>
              <a:ext uri="{FF2B5EF4-FFF2-40B4-BE49-F238E27FC236}">
                <a16:creationId xmlns:a16="http://schemas.microsoft.com/office/drawing/2014/main" id="{1CAE1FDD-166C-4A71-8D20-E1BCEB284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1060" y="288504"/>
            <a:ext cx="4541343" cy="4105929"/>
          </a:xfrm>
          <a:prstGeom prst="rect">
            <a:avLst/>
          </a:prstGeom>
        </p:spPr>
      </p:pic>
      <p:cxnSp>
        <p:nvCxnSpPr>
          <p:cNvPr id="22" name="Straight Connector 21">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C7B95EE-0E0A-4202-B9CA-D41E88A2E517}"/>
              </a:ext>
            </a:extLst>
          </p:cNvPr>
          <p:cNvPicPr>
            <a:picLocks noChangeAspect="1"/>
          </p:cNvPicPr>
          <p:nvPr/>
        </p:nvPicPr>
        <p:blipFill>
          <a:blip r:embed="rId4"/>
          <a:stretch>
            <a:fillRect/>
          </a:stretch>
        </p:blipFill>
        <p:spPr>
          <a:xfrm>
            <a:off x="1479597" y="288504"/>
            <a:ext cx="4541344" cy="4105934"/>
          </a:xfrm>
          <a:prstGeom prst="rect">
            <a:avLst/>
          </a:prstGeom>
        </p:spPr>
      </p:pic>
    </p:spTree>
    <p:extLst>
      <p:ext uri="{BB962C8B-B14F-4D97-AF65-F5344CB8AC3E}">
        <p14:creationId xmlns:p14="http://schemas.microsoft.com/office/powerpoint/2010/main" val="3269704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a:solidFill>
                  <a:schemeClr val="accent5">
                    <a:lumMod val="75000"/>
                  </a:schemeClr>
                </a:solidFill>
              </a:rPr>
              <a:t>END</a:t>
            </a:r>
            <a:endParaRPr lang="en-US" sz="5400">
              <a:solidFill>
                <a:schemeClr val="accent5">
                  <a:lumMod val="75000"/>
                </a:schemeClr>
              </a:solidFill>
            </a:endParaRPr>
          </a:p>
        </p:txBody>
      </p:sp>
      <p:sp>
        <p:nvSpPr>
          <p:cNvPr id="8" name="Rectangle 7">
            <a:extLst>
              <a:ext uri="{FF2B5EF4-FFF2-40B4-BE49-F238E27FC236}">
                <a16:creationId xmlns:a16="http://schemas.microsoft.com/office/drawing/2014/main" id="{C8B9B9AC-5C55-438D-9E11-5997056DA346}"/>
              </a:ext>
            </a:extLst>
          </p:cNvPr>
          <p:cNvSpPr/>
          <p:nvPr/>
        </p:nvSpPr>
        <p:spPr>
          <a:xfrm>
            <a:off x="1450724" y="2967334"/>
            <a:ext cx="9273502" cy="2123658"/>
          </a:xfrm>
          <a:prstGeom prst="rect">
            <a:avLst/>
          </a:prstGeom>
          <a:noFill/>
        </p:spPr>
        <p:txBody>
          <a:bodyPr wrap="square" lIns="91440" tIns="45720" rIns="91440" bIns="45720">
            <a:spAutoFit/>
          </a:bodyPr>
          <a:lstStyle/>
          <a:p>
            <a:pPr algn="ctr"/>
            <a:r>
              <a:rPr lang="en-US" sz="6600"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 FOR WATCHING</a:t>
            </a:r>
            <a:endParaRPr lang="en-US" sz="6600" b="1"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23735705"/>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sz="3200" b="1">
                <a:latin typeface="Times New Roman" panose="02020603050405020304" pitchFamily="18" charset="0"/>
                <a:cs typeface="Times New Roman" panose="02020603050405020304" pitchFamily="18" charset="0"/>
              </a:rPr>
              <a:t>ĐẶT VẤN ĐỀ</a:t>
            </a:r>
          </a:p>
        </p:txBody>
      </p:sp>
      <p:sp>
        <p:nvSpPr>
          <p:cNvPr id="5" name="Content Placeholder 4"/>
          <p:cNvSpPr>
            <a:spLocks noGrp="1"/>
          </p:cNvSpPr>
          <p:nvPr>
            <p:ph idx="1"/>
          </p:nvPr>
        </p:nvSpPr>
        <p:spPr>
          <a:xfrm>
            <a:off x="1451580" y="2015734"/>
            <a:ext cx="5707937" cy="3450613"/>
          </a:xfrm>
        </p:spPr>
        <p:txBody>
          <a:bodyPr>
            <a:normAutofit/>
          </a:bodyPr>
          <a:lstStyle/>
          <a:p>
            <a:pPr marL="0" indent="0">
              <a:buNone/>
            </a:pPr>
            <a:r>
              <a:rPr lang="en-US" sz="2000">
                <a:latin typeface="Arial" panose="020B0604020202020204" pitchFamily="34" charset="0"/>
                <a:cs typeface="Arial" panose="020B0604020202020204" pitchFamily="34" charset="0"/>
              </a:rPr>
              <a:t>-Đôi khi chúng ta muốn thêm các chức năng cho các đối t</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ợng riêng lẻ, chứ không phải thêm hay tác động đến toàn bộ một lớp.</a:t>
            </a:r>
          </a:p>
          <a:p>
            <a:pPr marL="0" indent="0">
              <a:buNone/>
            </a:pPr>
            <a:r>
              <a:rPr lang="en-US">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Khi không thể mở rộng một đối tượng bằng cách thừa kế (inheritance). Chẳng hạn, một class sử dụng từ khóa final</a:t>
            </a:r>
            <a:endParaRPr lang="en-US" sz="2000">
              <a:latin typeface="Arial" panose="020B0604020202020204" pitchFamily="34" charset="0"/>
              <a:cs typeface="Arial" panose="020B0604020202020204" pitchFamily="34" charset="0"/>
            </a:endParaRPr>
          </a:p>
          <a:p>
            <a:pPr marL="0" indent="0">
              <a:buNone/>
            </a:pPr>
            <a:r>
              <a:rPr lang="en-US" b="1">
                <a:latin typeface="Arial" panose="020B0604020202020204" pitchFamily="34" charset="0"/>
                <a:cs typeface="Arial" panose="020B0604020202020204" pitchFamily="34" charset="0"/>
              </a:rPr>
              <a:t>Vậy chúng ta phải làm thế nào?</a:t>
            </a:r>
            <a:endParaRPr lang="en-US" sz="2000" b="1">
              <a:latin typeface="Arial" panose="020B0604020202020204" pitchFamily="34" charset="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50AD0AED-E09F-4C22-9898-4A84E43393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4975" y="2012810"/>
            <a:ext cx="3413507" cy="3459865"/>
            <a:chOff x="7644975" y="2012810"/>
            <a:chExt cx="3413507" cy="3459865"/>
          </a:xfrm>
        </p:grpSpPr>
        <p:sp>
          <p:nvSpPr>
            <p:cNvPr id="11" name="Rectangle 10">
              <a:extLst>
                <a:ext uri="{FF2B5EF4-FFF2-40B4-BE49-F238E27FC236}">
                  <a16:creationId xmlns:a16="http://schemas.microsoft.com/office/drawing/2014/main" id="{610C2154-2A51-49E7-85BE-D97604540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4975" y="2012810"/>
              <a:ext cx="3413507"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2870CB3-7221-462A-9BF2-8460557852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3938" y="2182137"/>
              <a:ext cx="3100817"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9C98748-35F5-439D-90EF-2A6A9ECC9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7664" y="2345863"/>
            <a:ext cx="2760806"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Question mark">
            <a:extLst>
              <a:ext uri="{FF2B5EF4-FFF2-40B4-BE49-F238E27FC236}">
                <a16:creationId xmlns:a16="http://schemas.microsoft.com/office/drawing/2014/main" id="{0BC43250-6AC6-45C6-8611-2CEAFC70A9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19841" y="2515615"/>
            <a:ext cx="2453183" cy="2453183"/>
          </a:xfrm>
          <a:prstGeom prst="rect">
            <a:avLst/>
          </a:prstGeom>
        </p:spPr>
      </p:pic>
    </p:spTree>
    <p:extLst>
      <p:ext uri="{BB962C8B-B14F-4D97-AF65-F5344CB8AC3E}">
        <p14:creationId xmlns:p14="http://schemas.microsoft.com/office/powerpoint/2010/main" val="3331899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 DESIGN PATTERN</a:t>
            </a:r>
          </a:p>
        </p:txBody>
      </p:sp>
      <p:sp>
        <p:nvSpPr>
          <p:cNvPr id="5" name="Content Placeholder 4"/>
          <p:cNvSpPr>
            <a:spLocks noGrp="1"/>
          </p:cNvSpPr>
          <p:nvPr>
            <p:ph idx="1"/>
          </p:nvPr>
        </p:nvSpPr>
        <p:spPr>
          <a:xfrm>
            <a:off x="1294362" y="3042062"/>
            <a:ext cx="9603275" cy="2861168"/>
          </a:xfrm>
        </p:spPr>
        <p:txBody>
          <a:bodyPr>
            <a:normAutofit/>
          </a:bodyPr>
          <a:lstStyle/>
          <a:p>
            <a:r>
              <a:rPr lang="en-US" b="1"/>
              <a:t>1.Định nghĩa</a:t>
            </a:r>
          </a:p>
          <a:p>
            <a:r>
              <a:rPr lang="en-US" b="1"/>
              <a:t>2.Ý tưởng</a:t>
            </a:r>
          </a:p>
          <a:p>
            <a:r>
              <a:rPr lang="en-US" b="1"/>
              <a:t>3. Ví dụ</a:t>
            </a:r>
          </a:p>
          <a:p>
            <a:r>
              <a:rPr lang="en-US" b="1"/>
              <a:t>4.</a:t>
            </a:r>
            <a:r>
              <a:rPr lang="vi-VN" b="1"/>
              <a:t>Ư</a:t>
            </a:r>
            <a:r>
              <a:rPr lang="en-US" b="1"/>
              <a:t>u và nh</a:t>
            </a:r>
            <a:r>
              <a:rPr lang="vi-VN" b="1"/>
              <a:t>ư</a:t>
            </a:r>
            <a:r>
              <a:rPr lang="en-US" b="1"/>
              <a:t>ợc điểm</a:t>
            </a:r>
          </a:p>
          <a:p>
            <a:endParaRPr lang="en-US" b="1"/>
          </a:p>
          <a:p>
            <a:endParaRPr lang="en-US"/>
          </a:p>
        </p:txBody>
      </p:sp>
      <p:sp>
        <p:nvSpPr>
          <p:cNvPr id="6" name="TextBox 5"/>
          <p:cNvSpPr txBox="1"/>
          <p:nvPr/>
        </p:nvSpPr>
        <p:spPr>
          <a:xfrm>
            <a:off x="1451579" y="1923690"/>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Nội dung:</a:t>
            </a:r>
          </a:p>
        </p:txBody>
      </p:sp>
    </p:spTree>
    <p:extLst>
      <p:ext uri="{BB962C8B-B14F-4D97-AF65-F5344CB8AC3E}">
        <p14:creationId xmlns:p14="http://schemas.microsoft.com/office/powerpoint/2010/main" val="13615924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a:t>
            </a:r>
          </a:p>
        </p:txBody>
      </p:sp>
      <p:sp>
        <p:nvSpPr>
          <p:cNvPr id="5" name="Content Placeholder 4"/>
          <p:cNvSpPr>
            <a:spLocks noGrp="1"/>
          </p:cNvSpPr>
          <p:nvPr>
            <p:ph idx="1"/>
          </p:nvPr>
        </p:nvSpPr>
        <p:spPr>
          <a:xfrm>
            <a:off x="1451579" y="2605177"/>
            <a:ext cx="9603275" cy="2861168"/>
          </a:xfrm>
        </p:spPr>
        <p:txBody>
          <a:bodyPr>
            <a:normAutofit fontScale="85000" lnSpcReduction="20000"/>
          </a:bodyPr>
          <a:lstStyle/>
          <a:p>
            <a:r>
              <a:rPr lang="vi-VN" b="1"/>
              <a:t>Decorator pattern</a:t>
            </a:r>
            <a:r>
              <a:rPr lang="vi-VN"/>
              <a:t> là một trong những Pattern thuộc nhóm cấu trúc (Structural Pattern). Nó cho phép người dùng thêm chức năng mới vào đối tượng hiện tại mà không muốn ảnh hưởng đến các đối tượng khác</a:t>
            </a:r>
            <a:endParaRPr lang="en-US"/>
          </a:p>
          <a:p>
            <a:r>
              <a:rPr lang="en-US"/>
              <a:t>H</a:t>
            </a:r>
            <a:r>
              <a:rPr lang="vi-VN"/>
              <a:t>oạt động như một lớp bao bọc (wrap) cho lớp hiện có.</a:t>
            </a:r>
            <a:endParaRPr lang="en-US"/>
          </a:p>
          <a:p>
            <a:r>
              <a:rPr lang="vi-VN"/>
              <a:t>Decorator cho phép người dùng thêm các tính năng mới vào một đối tượng đã có mà không làm thay đổi cấu trúc lớp của nó.</a:t>
            </a:r>
            <a:endParaRPr lang="en-US"/>
          </a:p>
          <a:p>
            <a:r>
              <a:rPr lang="vi-VN"/>
              <a:t>Mẫu thiết kế này sẽ linh động thay đổi tính chất (</a:t>
            </a:r>
            <a:r>
              <a:rPr lang="vi-VN" i="1"/>
              <a:t>functionality</a:t>
            </a:r>
            <a:r>
              <a:rPr lang="vi-VN"/>
              <a:t>) đã có trong một đối tượng khi chương trình đang chạy (</a:t>
            </a:r>
            <a:r>
              <a:rPr lang="vi-VN" i="1"/>
              <a:t>runtime</a:t>
            </a:r>
            <a:r>
              <a:rPr lang="vi-VN"/>
              <a:t>) mà không ảnh hưởng đến các tình chất đã tồn tại của các đối tượng khác.</a:t>
            </a:r>
            <a:endParaRPr lang="en-US"/>
          </a:p>
        </p:txBody>
      </p:sp>
      <p:sp>
        <p:nvSpPr>
          <p:cNvPr id="6" name="TextBox 5"/>
          <p:cNvSpPr txBox="1"/>
          <p:nvPr/>
        </p:nvSpPr>
        <p:spPr>
          <a:xfrm>
            <a:off x="1451579" y="1923690"/>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1.Định </a:t>
            </a:r>
            <a:r>
              <a:rPr lang="en-US" sz="2400" b="1" err="1"/>
              <a:t>nghĩa</a:t>
            </a:r>
            <a:r>
              <a:rPr lang="en-US" sz="2400" b="1"/>
              <a:t>:</a:t>
            </a:r>
          </a:p>
        </p:txBody>
      </p:sp>
    </p:spTree>
    <p:extLst>
      <p:ext uri="{BB962C8B-B14F-4D97-AF65-F5344CB8AC3E}">
        <p14:creationId xmlns:p14="http://schemas.microsoft.com/office/powerpoint/2010/main" val="414130362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598859" cy="929390"/>
          </a:xfrm>
        </p:spPr>
        <p:txBody>
          <a:bodyPr/>
          <a:lstStyle/>
          <a:p>
            <a:pPr algn="ctr"/>
            <a:r>
              <a:rPr lang="en-US" b="1"/>
              <a:t>Decorator</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2562044"/>
            <a:ext cx="4880469" cy="3536831"/>
          </a:xfrm>
        </p:spPr>
      </p:pic>
      <p:sp>
        <p:nvSpPr>
          <p:cNvPr id="5" name="TextBox 4"/>
          <p:cNvSpPr txBox="1"/>
          <p:nvPr/>
        </p:nvSpPr>
        <p:spPr>
          <a:xfrm>
            <a:off x="1451579" y="1917144"/>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2.Ý </a:t>
            </a:r>
            <a:r>
              <a:rPr lang="en-US" sz="2400" b="1" err="1"/>
              <a:t>tưởng</a:t>
            </a:r>
            <a:r>
              <a:rPr lang="en-US" sz="2400" b="1"/>
              <a:t>:</a:t>
            </a:r>
          </a:p>
        </p:txBody>
      </p:sp>
      <p:sp>
        <p:nvSpPr>
          <p:cNvPr id="6" name="TextBox 5"/>
          <p:cNvSpPr txBox="1"/>
          <p:nvPr/>
        </p:nvSpPr>
        <p:spPr>
          <a:xfrm>
            <a:off x="6866626" y="2903865"/>
            <a:ext cx="5262113" cy="2800767"/>
          </a:xfrm>
          <a:prstGeom prst="rect">
            <a:avLst/>
          </a:prstGeom>
          <a:noFill/>
        </p:spPr>
        <p:txBody>
          <a:bodyPr wrap="square" rtlCol="0">
            <a:spAutoFit/>
          </a:bodyPr>
          <a:lstStyle/>
          <a:p>
            <a:pPr marL="285750" indent="-285750">
              <a:buFont typeface="Wingdings" panose="05000000000000000000" pitchFamily="2" charset="2"/>
              <a:buChar char="§"/>
            </a:pPr>
            <a:r>
              <a:rPr lang="vi-VN" sz="1600"/>
              <a:t>Component: giao diện (interface) chung để các đối tượng cần thêm chức năng trong quá trình chạy thì triển khai giao diện này.</a:t>
            </a:r>
            <a:endParaRPr lang="en-US" sz="1600"/>
          </a:p>
          <a:p>
            <a:pPr marL="285750" indent="-285750">
              <a:buFont typeface="Wingdings" panose="05000000000000000000" pitchFamily="2" charset="2"/>
              <a:buChar char="§"/>
            </a:pPr>
            <a:r>
              <a:rPr lang="vi-VN" sz="1600"/>
              <a:t>ConcreteComponent : Một cài đặt cho giao diện Component mà nó định nghĩa một đối tượng cần </a:t>
            </a:r>
            <a:r>
              <a:rPr lang="en-US" sz="1600"/>
              <a:t>gắn</a:t>
            </a:r>
            <a:r>
              <a:rPr lang="vi-VN" sz="1600"/>
              <a:t> các chức năng </a:t>
            </a:r>
            <a:r>
              <a:rPr lang="en-US" sz="1600">
                <a:latin typeface="Arial" panose="020B0604020202020204" pitchFamily="34" charset="0"/>
                <a:cs typeface="Arial" panose="020B0604020202020204" pitchFamily="34" charset="0"/>
              </a:rPr>
              <a:t>vào</a:t>
            </a:r>
            <a:r>
              <a:rPr lang="en-US" sz="1600"/>
              <a:t> </a:t>
            </a:r>
            <a:r>
              <a:rPr lang="en-US" sz="1600">
                <a:latin typeface="Arial" panose="020B0604020202020204" pitchFamily="34" charset="0"/>
                <a:cs typeface="Arial" panose="020B0604020202020204" pitchFamily="34" charset="0"/>
              </a:rPr>
              <a:t>thành</a:t>
            </a:r>
            <a:r>
              <a:rPr lang="en-US" sz="1600"/>
              <a:t> </a:t>
            </a:r>
            <a:r>
              <a:rPr lang="en-US" sz="1600">
                <a:latin typeface="Arial" panose="020B0604020202020204" pitchFamily="34" charset="0"/>
                <a:cs typeface="Arial" panose="020B0604020202020204" pitchFamily="34" charset="0"/>
              </a:rPr>
              <a:t>phần</a:t>
            </a:r>
            <a:r>
              <a:rPr lang="en-US" sz="1600"/>
              <a:t> </a:t>
            </a:r>
            <a:r>
              <a:rPr lang="en-US" sz="1600">
                <a:latin typeface="Arial" panose="020B0604020202020204" pitchFamily="34" charset="0"/>
                <a:cs typeface="Arial" panose="020B0604020202020204" pitchFamily="34" charset="0"/>
              </a:rPr>
              <a:t>cho nó</a:t>
            </a:r>
            <a:r>
              <a:rPr lang="vi-VN"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vi-VN" sz="1600"/>
              <a:t>Decorator : một lớp trừu tượng dùng để duy trì một tham chiếu của đối tượng thành phần và đồng thời cài đặt các thành phần của giao diện.</a:t>
            </a:r>
            <a:endParaRPr lang="en-US" sz="1600"/>
          </a:p>
          <a:p>
            <a:pPr marL="285750" indent="-285750">
              <a:buFont typeface="Wingdings" panose="05000000000000000000" pitchFamily="2" charset="2"/>
              <a:buChar char="§"/>
            </a:pPr>
            <a:r>
              <a:rPr lang="vi-VN" sz="1600"/>
              <a:t>ConcreteDecorator : Một cài đặt của Decorator, bổ sung thêm các chức năng vào đối tượng thành phần.</a:t>
            </a:r>
          </a:p>
        </p:txBody>
      </p:sp>
    </p:spTree>
    <p:extLst>
      <p:ext uri="{BB962C8B-B14F-4D97-AF65-F5344CB8AC3E}">
        <p14:creationId xmlns:p14="http://schemas.microsoft.com/office/powerpoint/2010/main" val="357505638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a:t>
            </a:r>
            <a:endParaRPr lang="en-US"/>
          </a:p>
        </p:txBody>
      </p:sp>
      <p:sp>
        <p:nvSpPr>
          <p:cNvPr id="3" name="Content Placeholder 2"/>
          <p:cNvSpPr>
            <a:spLocks noGrp="1"/>
          </p:cNvSpPr>
          <p:nvPr>
            <p:ph idx="1"/>
          </p:nvPr>
        </p:nvSpPr>
        <p:spPr>
          <a:xfrm>
            <a:off x="1451579" y="2619581"/>
            <a:ext cx="9603275" cy="3450613"/>
          </a:xfrm>
        </p:spPr>
        <p:txBody>
          <a:bodyPr>
            <a:normAutofit/>
          </a:bodyPr>
          <a:lstStyle/>
          <a:p>
            <a:pPr marL="0" indent="0">
              <a:buNone/>
            </a:pPr>
            <a:r>
              <a:rPr lang="vi-VN" sz="2400"/>
              <a:t>Bài toán mình đặt ra để thử triển khai Decorator Design Pattern là bán bún đậu với các món ăn kèm có thể thêm vào</a:t>
            </a:r>
            <a:r>
              <a:rPr lang="en-US" sz="2400"/>
              <a:t> </a:t>
            </a:r>
            <a:r>
              <a:rPr lang="vi-VN" sz="2400"/>
              <a:t>như:</a:t>
            </a:r>
            <a:endParaRPr lang="en-US" sz="2400"/>
          </a:p>
          <a:p>
            <a:pPr lvl="1"/>
            <a:r>
              <a:rPr lang="en-US" sz="2400" err="1"/>
              <a:t>Bún</a:t>
            </a:r>
            <a:r>
              <a:rPr lang="en-US" sz="2400"/>
              <a:t> </a:t>
            </a:r>
            <a:r>
              <a:rPr lang="en-US" sz="2400" err="1"/>
              <a:t>đậu</a:t>
            </a:r>
            <a:r>
              <a:rPr lang="en-US" sz="2400"/>
              <a:t> </a:t>
            </a:r>
            <a:r>
              <a:rPr lang="en-US" sz="2400" err="1"/>
              <a:t>có</a:t>
            </a:r>
            <a:r>
              <a:rPr lang="en-US" sz="2400"/>
              <a:t> </a:t>
            </a:r>
            <a:r>
              <a:rPr lang="en-US" sz="2400" err="1"/>
              <a:t>thêm</a:t>
            </a:r>
            <a:r>
              <a:rPr lang="en-US" sz="2400"/>
              <a:t> </a:t>
            </a:r>
            <a:r>
              <a:rPr lang="en-US" sz="2400" err="1"/>
              <a:t>chả</a:t>
            </a:r>
            <a:r>
              <a:rPr lang="en-US" sz="2400"/>
              <a:t> </a:t>
            </a:r>
            <a:r>
              <a:rPr lang="en-US" sz="2400" err="1"/>
              <a:t>cốm</a:t>
            </a:r>
            <a:r>
              <a:rPr lang="en-US" sz="2400"/>
              <a:t>: + 7k</a:t>
            </a:r>
          </a:p>
          <a:p>
            <a:pPr lvl="1"/>
            <a:r>
              <a:rPr lang="pt-BR" sz="2400"/>
              <a:t>Bún đậu có thêm nem rán: + 5k</a:t>
            </a:r>
            <a:endParaRPr lang="en-US" sz="2400"/>
          </a:p>
        </p:txBody>
      </p:sp>
      <p:sp>
        <p:nvSpPr>
          <p:cNvPr id="5" name="TextBox 4"/>
          <p:cNvSpPr txBox="1"/>
          <p:nvPr/>
        </p:nvSpPr>
        <p:spPr>
          <a:xfrm>
            <a:off x="1451579" y="1917144"/>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3.Ví dụ:</a:t>
            </a:r>
          </a:p>
        </p:txBody>
      </p:sp>
    </p:spTree>
    <p:extLst>
      <p:ext uri="{BB962C8B-B14F-4D97-AF65-F5344CB8AC3E}">
        <p14:creationId xmlns:p14="http://schemas.microsoft.com/office/powerpoint/2010/main" val="399946088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4" name="Rectangle 33">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9E660E1-2DFA-411B-80C1-375E1EC27127}"/>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2800"/>
              <a:t>Mô hình bài toán tương ứng với decorator</a:t>
            </a:r>
          </a:p>
        </p:txBody>
      </p:sp>
      <p:pic>
        <p:nvPicPr>
          <p:cNvPr id="6" name="Picture 5">
            <a:extLst>
              <a:ext uri="{FF2B5EF4-FFF2-40B4-BE49-F238E27FC236}">
                <a16:creationId xmlns:a16="http://schemas.microsoft.com/office/drawing/2014/main" id="{EF047A39-F558-411F-9DA0-6359C4E3C544}"/>
              </a:ext>
            </a:extLst>
          </p:cNvPr>
          <p:cNvPicPr>
            <a:picLocks noChangeAspect="1"/>
          </p:cNvPicPr>
          <p:nvPr/>
        </p:nvPicPr>
        <p:blipFill>
          <a:blip r:embed="rId3"/>
          <a:stretch>
            <a:fillRect/>
          </a:stretch>
        </p:blipFill>
        <p:spPr>
          <a:xfrm>
            <a:off x="981075" y="504831"/>
            <a:ext cx="5367287" cy="3634201"/>
          </a:xfrm>
          <a:prstGeom prst="rect">
            <a:avLst/>
          </a:prstGeom>
        </p:spPr>
      </p:pic>
      <p:pic>
        <p:nvPicPr>
          <p:cNvPr id="4" name="Content Placeholder 3">
            <a:extLst>
              <a:ext uri="{FF2B5EF4-FFF2-40B4-BE49-F238E27FC236}">
                <a16:creationId xmlns:a16="http://schemas.microsoft.com/office/drawing/2014/main" id="{1CAE1FDD-166C-4A71-8D20-E1BCEB284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3298" y="504831"/>
            <a:ext cx="4851951" cy="3634202"/>
          </a:xfrm>
          <a:prstGeom prst="rect">
            <a:avLst/>
          </a:prstGeom>
        </p:spPr>
      </p:pic>
      <p:cxnSp>
        <p:nvCxnSpPr>
          <p:cNvPr id="38" name="Straight Connector 37">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7" name="Picture 39">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41">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66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a:t>
            </a:r>
            <a:endParaRPr lang="en-US"/>
          </a:p>
        </p:txBody>
      </p:sp>
      <p:sp>
        <p:nvSpPr>
          <p:cNvPr id="5" name="TextBox 4"/>
          <p:cNvSpPr txBox="1"/>
          <p:nvPr/>
        </p:nvSpPr>
        <p:spPr>
          <a:xfrm>
            <a:off x="1451579" y="1917144"/>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3.Ví </a:t>
            </a:r>
            <a:r>
              <a:rPr lang="en-US" sz="2400" b="1" err="1"/>
              <a:t>dụ</a:t>
            </a:r>
            <a:r>
              <a:rPr lang="en-US" sz="2400" b="1"/>
              <a:t>:</a:t>
            </a:r>
          </a:p>
        </p:txBody>
      </p:sp>
      <p:pic>
        <p:nvPicPr>
          <p:cNvPr id="7" name="Picture 6"/>
          <p:cNvPicPr>
            <a:picLocks noChangeAspect="1"/>
          </p:cNvPicPr>
          <p:nvPr/>
        </p:nvPicPr>
        <p:blipFill>
          <a:blip r:embed="rId2"/>
          <a:stretch>
            <a:fillRect/>
          </a:stretch>
        </p:blipFill>
        <p:spPr>
          <a:xfrm>
            <a:off x="1451578" y="3217653"/>
            <a:ext cx="9603275" cy="2329132"/>
          </a:xfrm>
          <a:prstGeom prst="rect">
            <a:avLst/>
          </a:prstGeom>
        </p:spPr>
      </p:pic>
      <p:sp>
        <p:nvSpPr>
          <p:cNvPr id="8" name="Content Placeholder 7"/>
          <p:cNvSpPr>
            <a:spLocks noGrp="1"/>
          </p:cNvSpPr>
          <p:nvPr>
            <p:ph idx="1"/>
          </p:nvPr>
        </p:nvSpPr>
        <p:spPr>
          <a:xfrm>
            <a:off x="1451578" y="2488142"/>
            <a:ext cx="9603275" cy="447649"/>
          </a:xfrm>
        </p:spPr>
        <p:txBody>
          <a:bodyPr>
            <a:normAutofit/>
          </a:bodyPr>
          <a:lstStyle/>
          <a:p>
            <a:pPr marL="0" indent="0">
              <a:buNone/>
            </a:pPr>
            <a:r>
              <a:rPr lang="fr-FR" err="1"/>
              <a:t>Chúng</a:t>
            </a:r>
            <a:r>
              <a:rPr lang="fr-FR"/>
              <a:t> ta </a:t>
            </a:r>
            <a:r>
              <a:rPr lang="fr-FR" err="1"/>
              <a:t>sẽ</a:t>
            </a:r>
            <a:r>
              <a:rPr lang="fr-FR"/>
              <a:t> </a:t>
            </a:r>
            <a:r>
              <a:rPr lang="fr-FR" err="1"/>
              <a:t>có</a:t>
            </a:r>
            <a:r>
              <a:rPr lang="fr-FR"/>
              <a:t> interface là </a:t>
            </a:r>
            <a:r>
              <a:rPr lang="fr-FR" err="1"/>
              <a:t>MonAn</a:t>
            </a:r>
            <a:endParaRPr lang="en-US"/>
          </a:p>
        </p:txBody>
      </p:sp>
    </p:spTree>
    <p:extLst>
      <p:ext uri="{BB962C8B-B14F-4D97-AF65-F5344CB8AC3E}">
        <p14:creationId xmlns:p14="http://schemas.microsoft.com/office/powerpoint/2010/main" val="1733720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Decorator</a:t>
            </a:r>
            <a:endParaRPr lang="en-US"/>
          </a:p>
        </p:txBody>
      </p:sp>
      <p:sp>
        <p:nvSpPr>
          <p:cNvPr id="5" name="TextBox 4"/>
          <p:cNvSpPr txBox="1"/>
          <p:nvPr/>
        </p:nvSpPr>
        <p:spPr>
          <a:xfrm>
            <a:off x="1451579" y="1917144"/>
            <a:ext cx="2896134" cy="461665"/>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b="1"/>
              <a:t>3.Ví </a:t>
            </a:r>
            <a:r>
              <a:rPr lang="en-US" sz="2400" b="1" err="1"/>
              <a:t>dụ</a:t>
            </a:r>
            <a:r>
              <a:rPr lang="en-US" sz="2400" b="1"/>
              <a:t>:</a:t>
            </a:r>
          </a:p>
        </p:txBody>
      </p:sp>
      <p:sp>
        <p:nvSpPr>
          <p:cNvPr id="8" name="Content Placeholder 7"/>
          <p:cNvSpPr>
            <a:spLocks noGrp="1"/>
          </p:cNvSpPr>
          <p:nvPr>
            <p:ph idx="1"/>
          </p:nvPr>
        </p:nvSpPr>
        <p:spPr>
          <a:xfrm>
            <a:off x="1451578" y="2488142"/>
            <a:ext cx="9603275" cy="447649"/>
          </a:xfrm>
        </p:spPr>
        <p:txBody>
          <a:bodyPr>
            <a:normAutofit/>
          </a:bodyPr>
          <a:lstStyle/>
          <a:p>
            <a:pPr marL="0" indent="0">
              <a:buNone/>
            </a:pPr>
            <a:r>
              <a:rPr lang="en-US" err="1"/>
              <a:t>Và</a:t>
            </a:r>
            <a:r>
              <a:rPr lang="en-US"/>
              <a:t> class </a:t>
            </a:r>
            <a:r>
              <a:rPr lang="en-US" err="1"/>
              <a:t>BunDau</a:t>
            </a:r>
            <a:r>
              <a:rPr lang="en-US"/>
              <a:t> </a:t>
            </a:r>
            <a:r>
              <a:rPr lang="en-US" err="1"/>
              <a:t>sẽ</a:t>
            </a:r>
            <a:r>
              <a:rPr lang="en-US"/>
              <a:t> </a:t>
            </a:r>
            <a:r>
              <a:rPr lang="en-US" err="1"/>
              <a:t>thực</a:t>
            </a:r>
            <a:r>
              <a:rPr lang="en-US"/>
              <a:t> </a:t>
            </a:r>
            <a:r>
              <a:rPr lang="en-US" err="1"/>
              <a:t>thi</a:t>
            </a:r>
            <a:r>
              <a:rPr lang="en-US"/>
              <a:t> interface </a:t>
            </a:r>
            <a:r>
              <a:rPr lang="en-US" err="1"/>
              <a:t>MonAn</a:t>
            </a:r>
            <a:r>
              <a:rPr lang="en-US"/>
              <a:t> </a:t>
            </a:r>
            <a:r>
              <a:rPr lang="en-US" err="1"/>
              <a:t>trên</a:t>
            </a:r>
            <a:r>
              <a:rPr lang="en-US"/>
              <a:t>:</a:t>
            </a:r>
          </a:p>
        </p:txBody>
      </p:sp>
      <p:pic>
        <p:nvPicPr>
          <p:cNvPr id="3" name="Picture 2"/>
          <p:cNvPicPr>
            <a:picLocks noChangeAspect="1"/>
          </p:cNvPicPr>
          <p:nvPr/>
        </p:nvPicPr>
        <p:blipFill>
          <a:blip r:embed="rId2"/>
          <a:stretch>
            <a:fillRect/>
          </a:stretch>
        </p:blipFill>
        <p:spPr>
          <a:xfrm>
            <a:off x="1451578" y="3013197"/>
            <a:ext cx="9603275" cy="3034639"/>
          </a:xfrm>
          <a:prstGeom prst="rect">
            <a:avLst/>
          </a:prstGeom>
        </p:spPr>
      </p:pic>
    </p:spTree>
    <p:extLst>
      <p:ext uri="{BB962C8B-B14F-4D97-AF65-F5344CB8AC3E}">
        <p14:creationId xmlns:p14="http://schemas.microsoft.com/office/powerpoint/2010/main" val="336711635"/>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TotalTime>
  <Words>612</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Gill Sans MT</vt:lpstr>
      <vt:lpstr>Times New Roman</vt:lpstr>
      <vt:lpstr>Wingdings</vt:lpstr>
      <vt:lpstr>Gallery</vt:lpstr>
      <vt:lpstr>Xây dựng phầm mềm hướng đối tượng</vt:lpstr>
      <vt:lpstr>ĐẶT VẤN ĐỀ</vt:lpstr>
      <vt:lpstr>Decorator DESIGN PATTERN</vt:lpstr>
      <vt:lpstr>Decorator</vt:lpstr>
      <vt:lpstr>Decorator</vt:lpstr>
      <vt:lpstr>Decorator</vt:lpstr>
      <vt:lpstr>Mô hình bài toán tương ứng với decorator</vt:lpstr>
      <vt:lpstr>Decorator</vt:lpstr>
      <vt:lpstr>Decorator</vt:lpstr>
      <vt:lpstr>Decorator</vt:lpstr>
      <vt:lpstr>Decorator</vt:lpstr>
      <vt:lpstr>Decorator</vt:lpstr>
      <vt:lpstr>Decorator</vt:lpstr>
      <vt:lpstr>Decorator</vt:lpstr>
      <vt:lpstr>Decorator</vt:lpstr>
      <vt:lpstr>Decorator</vt:lpstr>
      <vt:lpstr>Mô hình tương ứng với order trong decorator</vt:lpstr>
      <vt:lpstr>Mô hình tương ứng với order trong decorator</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phầm mềm hướng đối tượng</dc:title>
  <dc:creator>Thiện Nhân Bùi</dc:creator>
  <cp:lastModifiedBy>Thiện Nhân Bùi</cp:lastModifiedBy>
  <cp:revision>1</cp:revision>
  <dcterms:created xsi:type="dcterms:W3CDTF">2019-12-25T02:33:24Z</dcterms:created>
  <dcterms:modified xsi:type="dcterms:W3CDTF">2019-12-25T02:36:56Z</dcterms:modified>
</cp:coreProperties>
</file>