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9"/>
  </p:notesMasterIdLst>
  <p:sldIdLst>
    <p:sldId id="256" r:id="rId5"/>
    <p:sldId id="257" r:id="rId6"/>
    <p:sldId id="259" r:id="rId7"/>
    <p:sldId id="260" r:id="rId8"/>
    <p:sldId id="261" r:id="rId9"/>
    <p:sldId id="262" r:id="rId10"/>
    <p:sldId id="263" r:id="rId11"/>
    <p:sldId id="264" r:id="rId12"/>
    <p:sldId id="265" r:id="rId13"/>
    <p:sldId id="266" r:id="rId14"/>
    <p:sldId id="267" r:id="rId15"/>
    <p:sldId id="268" r:id="rId16"/>
    <p:sldId id="258" r:id="rId17"/>
    <p:sldId id="269"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snapToObjects="1">
      <p:cViewPr varScale="1">
        <p:scale>
          <a:sx n="41" d="100"/>
          <a:sy n="41" d="100"/>
        </p:scale>
        <p:origin x="6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I Gusti Bagus Baskara Nugraha"/>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endParaRPr dirty="0"/>
          </a:p>
        </p:txBody>
      </p:sp>
      <p:sp>
        <p:nvSpPr>
          <p:cNvPr id="152" name="Algoritma…"/>
          <p:cNvSpPr txBox="1">
            <a:spLocks noGrp="1"/>
          </p:cNvSpPr>
          <p:nvPr>
            <p:ph type="ctrTitle"/>
          </p:nvPr>
        </p:nvSpPr>
        <p:spPr>
          <a:prstGeom prst="rect">
            <a:avLst/>
          </a:prstGeom>
        </p:spPr>
        <p:txBody>
          <a:bodyPr/>
          <a:lstStyle/>
          <a:p>
            <a:r>
              <a:rPr lang="en-US" noProof="1"/>
              <a:t>Tugas 4</a:t>
            </a:r>
          </a:p>
        </p:txBody>
      </p:sp>
      <p:sp>
        <p:nvSpPr>
          <p:cNvPr id="153" name="II2110 Matematika STI"/>
          <p:cNvSpPr txBox="1">
            <a:spLocks noGrp="1"/>
          </p:cNvSpPr>
          <p:nvPr>
            <p:ph type="subTitle" sz="quarter" idx="1"/>
          </p:nvPr>
        </p:nvSpPr>
        <p:spPr>
          <a:prstGeom prst="rect">
            <a:avLst/>
          </a:prstGeom>
        </p:spPr>
        <p:txBody>
          <a:bodyPr/>
          <a:lstStyle/>
          <a:p>
            <a:r>
              <a:rPr lang="en-US" noProof="1"/>
              <a:t>Teori Graf dan </a:t>
            </a:r>
            <a:r>
              <a:rPr lang="en-US" i="1" noProof="1"/>
              <a:t>Tree</a:t>
            </a:r>
            <a:r>
              <a:rPr lang="en-US" noProof="1"/>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6"/>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id-ID" sz="4800" noProof="1">
                <a:solidFill>
                  <a:srgbClr val="000000"/>
                </a:solidFill>
              </a:rPr>
              <a:t>1. </a:t>
            </a:r>
            <a:r>
              <a:rPr lang="en-US" sz="4800" noProof="1">
                <a:solidFill>
                  <a:srgbClr val="000000"/>
                </a:solidFill>
              </a:rPr>
              <a:t>Dengan algorithm Dijkstra, bandingkan jarak yang perlu ditempuh   </a:t>
            </a:r>
          </a:p>
          <a:p>
            <a:pPr algn="l"/>
            <a:r>
              <a:rPr lang="en-US" sz="4800" noProof="1">
                <a:solidFill>
                  <a:srgbClr val="000000"/>
                </a:solidFill>
              </a:rPr>
              <a:t>    seseorang dari depok ke kuningan, dan dari subang ke   </a:t>
            </a:r>
          </a:p>
          <a:p>
            <a:pPr algn="l"/>
            <a:r>
              <a:rPr lang="en-US" sz="4800" noProof="1">
                <a:solidFill>
                  <a:srgbClr val="000000"/>
                </a:solidFill>
              </a:rPr>
              <a:t>    pangandaran, sertakan pula pseudocodenya.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9" y="4450722"/>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cxnSp>
        <p:nvCxnSpPr>
          <p:cNvPr id="5" name="Straight Arrow Connector 4">
            <a:extLst>
              <a:ext uri="{FF2B5EF4-FFF2-40B4-BE49-F238E27FC236}">
                <a16:creationId xmlns:a16="http://schemas.microsoft.com/office/drawing/2014/main" id="{B8F7B01E-9808-4B84-BDCF-83B363366DD0}"/>
              </a:ext>
            </a:extLst>
          </p:cNvPr>
          <p:cNvCxnSpPr/>
          <p:nvPr/>
        </p:nvCxnSpPr>
        <p:spPr>
          <a:xfrm>
            <a:off x="3023118" y="5579706"/>
            <a:ext cx="3172409"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9909AC94-3296-4820-92AD-16A8CE597AA7}"/>
              </a:ext>
            </a:extLst>
          </p:cNvPr>
          <p:cNvCxnSpPr>
            <a:cxnSpLocks/>
          </p:cNvCxnSpPr>
          <p:nvPr/>
        </p:nvCxnSpPr>
        <p:spPr>
          <a:xfrm flipH="1">
            <a:off x="3586065" y="5579706"/>
            <a:ext cx="2833396" cy="255658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027576A3-D3AD-486F-9C2F-D6B4C739A2DA}"/>
              </a:ext>
            </a:extLst>
          </p:cNvPr>
          <p:cNvCxnSpPr>
            <a:cxnSpLocks/>
          </p:cNvCxnSpPr>
          <p:nvPr/>
        </p:nvCxnSpPr>
        <p:spPr>
          <a:xfrm>
            <a:off x="3750906" y="8288694"/>
            <a:ext cx="2668555" cy="255658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7DAAAA40-611F-441D-B3D8-FAA5F470D8E8}"/>
              </a:ext>
            </a:extLst>
          </p:cNvPr>
          <p:cNvCxnSpPr>
            <a:cxnSpLocks/>
          </p:cNvCxnSpPr>
          <p:nvPr/>
        </p:nvCxnSpPr>
        <p:spPr>
          <a:xfrm>
            <a:off x="6777135" y="10580331"/>
            <a:ext cx="3467877"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AACD3856-1244-4B37-8BF8-8F02A7E5E7F7}"/>
              </a:ext>
            </a:extLst>
          </p:cNvPr>
          <p:cNvCxnSpPr>
            <a:cxnSpLocks/>
          </p:cNvCxnSpPr>
          <p:nvPr/>
        </p:nvCxnSpPr>
        <p:spPr>
          <a:xfrm flipV="1">
            <a:off x="11272780" y="8603408"/>
            <a:ext cx="2569029" cy="224187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BDC94F57-2F7C-4423-BFCF-154380EBEAAD}"/>
              </a:ext>
            </a:extLst>
          </p:cNvPr>
          <p:cNvCxnSpPr>
            <a:cxnSpLocks/>
          </p:cNvCxnSpPr>
          <p:nvPr/>
        </p:nvCxnSpPr>
        <p:spPr>
          <a:xfrm>
            <a:off x="14149719" y="8577943"/>
            <a:ext cx="3814822"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3C7F3D05-E5B9-4462-81D8-3DF5B668757A}"/>
              </a:ext>
            </a:extLst>
          </p:cNvPr>
          <p:cNvCxnSpPr>
            <a:cxnSpLocks/>
          </p:cNvCxnSpPr>
          <p:nvPr/>
        </p:nvCxnSpPr>
        <p:spPr>
          <a:xfrm flipV="1">
            <a:off x="18239638" y="5710335"/>
            <a:ext cx="0" cy="1937657"/>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962302F9-3FE8-4734-A720-F5DCAAE3F985}"/>
              </a:ext>
            </a:extLst>
          </p:cNvPr>
          <p:cNvCxnSpPr>
            <a:cxnSpLocks/>
          </p:cNvCxnSpPr>
          <p:nvPr/>
        </p:nvCxnSpPr>
        <p:spPr>
          <a:xfrm flipV="1">
            <a:off x="18346786" y="4859317"/>
            <a:ext cx="2647092" cy="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05914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6"/>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id-ID" sz="4800" noProof="1">
                <a:solidFill>
                  <a:srgbClr val="000000"/>
                </a:solidFill>
              </a:rPr>
              <a:t>1. </a:t>
            </a:r>
            <a:r>
              <a:rPr lang="en-US" sz="4800" noProof="1">
                <a:solidFill>
                  <a:srgbClr val="000000"/>
                </a:solidFill>
              </a:rPr>
              <a:t>Dengan algorithm Dijkstra, bandingkan jarak yang perlu ditempuh   </a:t>
            </a:r>
          </a:p>
          <a:p>
            <a:pPr algn="l"/>
            <a:r>
              <a:rPr lang="en-US" sz="4800" noProof="1">
                <a:solidFill>
                  <a:srgbClr val="000000"/>
                </a:solidFill>
              </a:rPr>
              <a:t>    seseorang dari depok ke kuningan, dan dari subang ke   </a:t>
            </a:r>
          </a:p>
          <a:p>
            <a:pPr algn="l"/>
            <a:r>
              <a:rPr lang="en-US" sz="4800" noProof="1">
                <a:solidFill>
                  <a:srgbClr val="000000"/>
                </a:solidFill>
              </a:rPr>
              <a:t>    pangandaran, sertakan pula pseudocodenya.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9" y="4450722"/>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cxnSp>
        <p:nvCxnSpPr>
          <p:cNvPr id="5" name="Straight Arrow Connector 4">
            <a:extLst>
              <a:ext uri="{FF2B5EF4-FFF2-40B4-BE49-F238E27FC236}">
                <a16:creationId xmlns:a16="http://schemas.microsoft.com/office/drawing/2014/main" id="{B8F7B01E-9808-4B84-BDCF-83B363366DD0}"/>
              </a:ext>
            </a:extLst>
          </p:cNvPr>
          <p:cNvCxnSpPr/>
          <p:nvPr/>
        </p:nvCxnSpPr>
        <p:spPr>
          <a:xfrm>
            <a:off x="3023118" y="5579706"/>
            <a:ext cx="3172409"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9909AC94-3296-4820-92AD-16A8CE597AA7}"/>
              </a:ext>
            </a:extLst>
          </p:cNvPr>
          <p:cNvCxnSpPr>
            <a:cxnSpLocks/>
          </p:cNvCxnSpPr>
          <p:nvPr/>
        </p:nvCxnSpPr>
        <p:spPr>
          <a:xfrm flipH="1">
            <a:off x="3586065" y="5579706"/>
            <a:ext cx="2833396" cy="255658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027576A3-D3AD-486F-9C2F-D6B4C739A2DA}"/>
              </a:ext>
            </a:extLst>
          </p:cNvPr>
          <p:cNvCxnSpPr>
            <a:cxnSpLocks/>
          </p:cNvCxnSpPr>
          <p:nvPr/>
        </p:nvCxnSpPr>
        <p:spPr>
          <a:xfrm>
            <a:off x="3750906" y="8288694"/>
            <a:ext cx="2668555" cy="255658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7DAAAA40-611F-441D-B3D8-FAA5F470D8E8}"/>
              </a:ext>
            </a:extLst>
          </p:cNvPr>
          <p:cNvCxnSpPr>
            <a:cxnSpLocks/>
          </p:cNvCxnSpPr>
          <p:nvPr/>
        </p:nvCxnSpPr>
        <p:spPr>
          <a:xfrm>
            <a:off x="6777135" y="10580331"/>
            <a:ext cx="3467877"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AACD3856-1244-4B37-8BF8-8F02A7E5E7F7}"/>
              </a:ext>
            </a:extLst>
          </p:cNvPr>
          <p:cNvCxnSpPr>
            <a:cxnSpLocks/>
          </p:cNvCxnSpPr>
          <p:nvPr/>
        </p:nvCxnSpPr>
        <p:spPr>
          <a:xfrm flipV="1">
            <a:off x="11272780" y="8603408"/>
            <a:ext cx="2569029" cy="224187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BDC94F57-2F7C-4423-BFCF-154380EBEAAD}"/>
              </a:ext>
            </a:extLst>
          </p:cNvPr>
          <p:cNvCxnSpPr>
            <a:cxnSpLocks/>
          </p:cNvCxnSpPr>
          <p:nvPr/>
        </p:nvCxnSpPr>
        <p:spPr>
          <a:xfrm>
            <a:off x="14149719" y="8577943"/>
            <a:ext cx="3814822"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3C7F3D05-E5B9-4462-81D8-3DF5B668757A}"/>
              </a:ext>
            </a:extLst>
          </p:cNvPr>
          <p:cNvCxnSpPr>
            <a:cxnSpLocks/>
          </p:cNvCxnSpPr>
          <p:nvPr/>
        </p:nvCxnSpPr>
        <p:spPr>
          <a:xfrm flipV="1">
            <a:off x="18239638" y="5710335"/>
            <a:ext cx="0" cy="1937657"/>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962302F9-3FE8-4734-A720-F5DCAAE3F985}"/>
              </a:ext>
            </a:extLst>
          </p:cNvPr>
          <p:cNvCxnSpPr>
            <a:cxnSpLocks/>
          </p:cNvCxnSpPr>
          <p:nvPr/>
        </p:nvCxnSpPr>
        <p:spPr>
          <a:xfrm flipV="1">
            <a:off x="18346786" y="4859317"/>
            <a:ext cx="2647092" cy="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85797DFF-B7FA-43AF-8B1A-B5FDB406BCF7}"/>
              </a:ext>
            </a:extLst>
          </p:cNvPr>
          <p:cNvCxnSpPr>
            <a:cxnSpLocks/>
          </p:cNvCxnSpPr>
          <p:nvPr/>
        </p:nvCxnSpPr>
        <p:spPr>
          <a:xfrm>
            <a:off x="21760081" y="5579706"/>
            <a:ext cx="160119" cy="231399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56858810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6"/>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id-ID" sz="4800" noProof="1">
                <a:solidFill>
                  <a:srgbClr val="000000"/>
                </a:solidFill>
              </a:rPr>
              <a:t>1. </a:t>
            </a:r>
            <a:r>
              <a:rPr lang="en-US" sz="4800" noProof="1">
                <a:solidFill>
                  <a:srgbClr val="000000"/>
                </a:solidFill>
              </a:rPr>
              <a:t>Dengan algorithm Dijkstra, bandingkan jarak yang perlu ditempuh   </a:t>
            </a:r>
          </a:p>
          <a:p>
            <a:pPr algn="l"/>
            <a:r>
              <a:rPr lang="en-US" sz="4800" noProof="1">
                <a:solidFill>
                  <a:srgbClr val="000000"/>
                </a:solidFill>
              </a:rPr>
              <a:t>    seseorang dari depok ke kuningan, dan dari subang ke   </a:t>
            </a:r>
          </a:p>
          <a:p>
            <a:pPr algn="l"/>
            <a:r>
              <a:rPr lang="en-US" sz="4800" noProof="1">
                <a:solidFill>
                  <a:srgbClr val="000000"/>
                </a:solidFill>
              </a:rPr>
              <a:t>    pangandaran, sertakan pula pseudocodenya.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9" y="4450722"/>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cxnSp>
        <p:nvCxnSpPr>
          <p:cNvPr id="5" name="Straight Arrow Connector 4">
            <a:extLst>
              <a:ext uri="{FF2B5EF4-FFF2-40B4-BE49-F238E27FC236}">
                <a16:creationId xmlns:a16="http://schemas.microsoft.com/office/drawing/2014/main" id="{B8F7B01E-9808-4B84-BDCF-83B363366DD0}"/>
              </a:ext>
            </a:extLst>
          </p:cNvPr>
          <p:cNvCxnSpPr/>
          <p:nvPr/>
        </p:nvCxnSpPr>
        <p:spPr>
          <a:xfrm>
            <a:off x="3023118" y="5579706"/>
            <a:ext cx="3172409"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9909AC94-3296-4820-92AD-16A8CE597AA7}"/>
              </a:ext>
            </a:extLst>
          </p:cNvPr>
          <p:cNvCxnSpPr>
            <a:cxnSpLocks/>
          </p:cNvCxnSpPr>
          <p:nvPr/>
        </p:nvCxnSpPr>
        <p:spPr>
          <a:xfrm flipH="1">
            <a:off x="3586065" y="5579706"/>
            <a:ext cx="2833396" cy="255658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027576A3-D3AD-486F-9C2F-D6B4C739A2DA}"/>
              </a:ext>
            </a:extLst>
          </p:cNvPr>
          <p:cNvCxnSpPr>
            <a:cxnSpLocks/>
          </p:cNvCxnSpPr>
          <p:nvPr/>
        </p:nvCxnSpPr>
        <p:spPr>
          <a:xfrm>
            <a:off x="3750906" y="8288694"/>
            <a:ext cx="2668555" cy="255658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7DAAAA40-611F-441D-B3D8-FAA5F470D8E8}"/>
              </a:ext>
            </a:extLst>
          </p:cNvPr>
          <p:cNvCxnSpPr>
            <a:cxnSpLocks/>
          </p:cNvCxnSpPr>
          <p:nvPr/>
        </p:nvCxnSpPr>
        <p:spPr>
          <a:xfrm>
            <a:off x="6777135" y="10580331"/>
            <a:ext cx="3467877"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AACD3856-1244-4B37-8BF8-8F02A7E5E7F7}"/>
              </a:ext>
            </a:extLst>
          </p:cNvPr>
          <p:cNvCxnSpPr>
            <a:cxnSpLocks/>
          </p:cNvCxnSpPr>
          <p:nvPr/>
        </p:nvCxnSpPr>
        <p:spPr>
          <a:xfrm flipV="1">
            <a:off x="11272780" y="8603408"/>
            <a:ext cx="2569029" cy="224187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BDC94F57-2F7C-4423-BFCF-154380EBEAAD}"/>
              </a:ext>
            </a:extLst>
          </p:cNvPr>
          <p:cNvCxnSpPr>
            <a:cxnSpLocks/>
          </p:cNvCxnSpPr>
          <p:nvPr/>
        </p:nvCxnSpPr>
        <p:spPr>
          <a:xfrm>
            <a:off x="14149719" y="8577943"/>
            <a:ext cx="3814822"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3C7F3D05-E5B9-4462-81D8-3DF5B668757A}"/>
              </a:ext>
            </a:extLst>
          </p:cNvPr>
          <p:cNvCxnSpPr>
            <a:cxnSpLocks/>
          </p:cNvCxnSpPr>
          <p:nvPr/>
        </p:nvCxnSpPr>
        <p:spPr>
          <a:xfrm flipV="1">
            <a:off x="18239638" y="5710335"/>
            <a:ext cx="0" cy="1937657"/>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962302F9-3FE8-4734-A720-F5DCAAE3F985}"/>
              </a:ext>
            </a:extLst>
          </p:cNvPr>
          <p:cNvCxnSpPr>
            <a:cxnSpLocks/>
          </p:cNvCxnSpPr>
          <p:nvPr/>
        </p:nvCxnSpPr>
        <p:spPr>
          <a:xfrm flipV="1">
            <a:off x="18346786" y="4859317"/>
            <a:ext cx="2647092" cy="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85797DFF-B7FA-43AF-8B1A-B5FDB406BCF7}"/>
              </a:ext>
            </a:extLst>
          </p:cNvPr>
          <p:cNvCxnSpPr>
            <a:cxnSpLocks/>
          </p:cNvCxnSpPr>
          <p:nvPr/>
        </p:nvCxnSpPr>
        <p:spPr>
          <a:xfrm>
            <a:off x="21760081" y="5579706"/>
            <a:ext cx="160119" cy="231399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EC7AABE9-5641-4B44-8E11-6D77365C8CF4}"/>
              </a:ext>
            </a:extLst>
          </p:cNvPr>
          <p:cNvCxnSpPr>
            <a:cxnSpLocks/>
          </p:cNvCxnSpPr>
          <p:nvPr/>
        </p:nvCxnSpPr>
        <p:spPr>
          <a:xfrm>
            <a:off x="22012988" y="8503298"/>
            <a:ext cx="160119" cy="231399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4667713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7"/>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2</a:t>
            </a:r>
            <a:r>
              <a:rPr lang="id-ID" sz="4800" noProof="1">
                <a:solidFill>
                  <a:srgbClr val="000000"/>
                </a:solidFill>
              </a:rPr>
              <a:t>. </a:t>
            </a:r>
            <a:r>
              <a:rPr lang="en-US" sz="4800" noProof="1">
                <a:solidFill>
                  <a:srgbClr val="000000"/>
                </a:solidFill>
              </a:rPr>
              <a:t>Pesan yang diencode dengan bantuan tabel dibawah dirasa kurang</a:t>
            </a:r>
          </a:p>
          <a:p>
            <a:pPr algn="l"/>
            <a:r>
              <a:rPr lang="en-US" sz="4800" noProof="1">
                <a:solidFill>
                  <a:srgbClr val="000000"/>
                </a:solidFill>
              </a:rPr>
              <a:t>    efisien, dengan Teknik Huffman code susunlah Kembali pesan yang harus</a:t>
            </a:r>
          </a:p>
          <a:p>
            <a:pPr algn="l"/>
            <a:r>
              <a:rPr lang="en-US" sz="4800" noProof="1">
                <a:solidFill>
                  <a:srgbClr val="000000"/>
                </a:solidFill>
              </a:rPr>
              <a:t>    dikirim (sertakan Huffman tree nya,) tentukan pula </a:t>
            </a:r>
            <a:r>
              <a:rPr lang="en-US" sz="4800" i="1" noProof="1">
                <a:solidFill>
                  <a:srgbClr val="000000"/>
                </a:solidFill>
              </a:rPr>
              <a:t>average bit length</a:t>
            </a:r>
            <a:r>
              <a:rPr lang="en-US" sz="4800" noProof="1">
                <a:solidFill>
                  <a:srgbClr val="000000"/>
                </a:solidFill>
              </a:rPr>
              <a:t> nya!</a:t>
            </a:r>
          </a:p>
        </p:txBody>
      </p:sp>
      <p:sp>
        <p:nvSpPr>
          <p:cNvPr id="7" name="TextBox 6">
            <a:extLst>
              <a:ext uri="{FF2B5EF4-FFF2-40B4-BE49-F238E27FC236}">
                <a16:creationId xmlns:a16="http://schemas.microsoft.com/office/drawing/2014/main" id="{320D9967-9A8D-5A4F-9E49-C39E5F3AC2DE}"/>
              </a:ext>
            </a:extLst>
          </p:cNvPr>
          <p:cNvSpPr txBox="1"/>
          <p:nvPr/>
        </p:nvSpPr>
        <p:spPr>
          <a:xfrm>
            <a:off x="1715491" y="4656261"/>
            <a:ext cx="13309734" cy="60119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4800" noProof="1">
                <a:solidFill>
                  <a:srgbClr val="000000"/>
                </a:solidFill>
              </a:rPr>
              <a:t>10010 00100 01100 10100 00000 01111 00000 </a:t>
            </a:r>
          </a:p>
          <a:p>
            <a:pPr algn="l"/>
            <a:r>
              <a:rPr lang="en-US" sz="4800" noProof="1">
                <a:solidFill>
                  <a:srgbClr val="000000"/>
                </a:solidFill>
              </a:rPr>
              <a:t>10010 10010 10110 01110 10001 00011 01011</a:t>
            </a:r>
          </a:p>
          <a:p>
            <a:pPr algn="l"/>
            <a:r>
              <a:rPr lang="en-US" sz="4800" noProof="1">
                <a:solidFill>
                  <a:srgbClr val="000000"/>
                </a:solidFill>
              </a:rPr>
              <a:t>10100 01010 01100 00000 01101 10011 00100 </a:t>
            </a:r>
          </a:p>
          <a:p>
            <a:pPr algn="l"/>
            <a:r>
              <a:rPr lang="en-US" sz="4800" noProof="1">
                <a:solidFill>
                  <a:srgbClr val="000000"/>
                </a:solidFill>
              </a:rPr>
              <a:t>10001 00011 01000 10001 01000 00011 00000 </a:t>
            </a:r>
          </a:p>
          <a:p>
            <a:pPr algn="l"/>
            <a:r>
              <a:rPr lang="en-US" sz="4800" noProof="1">
                <a:solidFill>
                  <a:srgbClr val="000000"/>
                </a:solidFill>
              </a:rPr>
              <a:t>10001 01000 10011 00100 01100 01111 00000 </a:t>
            </a:r>
          </a:p>
          <a:p>
            <a:pPr algn="l"/>
            <a:r>
              <a:rPr lang="en-US" sz="4800" noProof="1">
                <a:solidFill>
                  <a:srgbClr val="000000"/>
                </a:solidFill>
              </a:rPr>
              <a:t>10011 00011 00000 01101 10011 00000 01101 </a:t>
            </a:r>
          </a:p>
          <a:p>
            <a:pPr algn="l"/>
            <a:r>
              <a:rPr lang="en-US" sz="4800" noProof="1">
                <a:solidFill>
                  <a:srgbClr val="000000"/>
                </a:solidFill>
              </a:rPr>
              <a:t>00110 00110 00000 01011 01011 00000 00111 </a:t>
            </a:r>
          </a:p>
          <a:p>
            <a:pPr algn="l"/>
            <a:r>
              <a:rPr lang="en-US" sz="4800" noProof="1">
                <a:solidFill>
                  <a:srgbClr val="000000"/>
                </a:solidFill>
              </a:rPr>
              <a:t>01000 10001 01101 11000 00000</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graphicFrame>
        <p:nvGraphicFramePr>
          <p:cNvPr id="3" name="Table 3">
            <a:extLst>
              <a:ext uri="{FF2B5EF4-FFF2-40B4-BE49-F238E27FC236}">
                <a16:creationId xmlns:a16="http://schemas.microsoft.com/office/drawing/2014/main" id="{381D9FC1-16D0-4DFB-9AA0-15A9459771EB}"/>
              </a:ext>
            </a:extLst>
          </p:cNvPr>
          <p:cNvGraphicFramePr>
            <a:graphicFrameLocks noGrp="1"/>
          </p:cNvGraphicFramePr>
          <p:nvPr>
            <p:extLst>
              <p:ext uri="{D42A27DB-BD31-4B8C-83A1-F6EECF244321}">
                <p14:modId xmlns:p14="http://schemas.microsoft.com/office/powerpoint/2010/main" val="2957045360"/>
              </p:ext>
            </p:extLst>
          </p:nvPr>
        </p:nvGraphicFramePr>
        <p:xfrm>
          <a:off x="15468509" y="4884861"/>
          <a:ext cx="7200000" cy="8107680"/>
        </p:xfrm>
        <a:graphic>
          <a:graphicData uri="http://schemas.openxmlformats.org/drawingml/2006/table">
            <a:tbl>
              <a:tblPr firstRow="1" bandRow="1">
                <a:tableStyleId>{F2DE63D5-997A-4646-A377-4702673A728D}</a:tableStyleId>
              </a:tblPr>
              <a:tblGrid>
                <a:gridCol w="1800000">
                  <a:extLst>
                    <a:ext uri="{9D8B030D-6E8A-4147-A177-3AD203B41FA5}">
                      <a16:colId xmlns:a16="http://schemas.microsoft.com/office/drawing/2014/main" val="79999688"/>
                    </a:ext>
                  </a:extLst>
                </a:gridCol>
                <a:gridCol w="1800000">
                  <a:extLst>
                    <a:ext uri="{9D8B030D-6E8A-4147-A177-3AD203B41FA5}">
                      <a16:colId xmlns:a16="http://schemas.microsoft.com/office/drawing/2014/main" val="2731516826"/>
                    </a:ext>
                  </a:extLst>
                </a:gridCol>
                <a:gridCol w="1800000">
                  <a:extLst>
                    <a:ext uri="{9D8B030D-6E8A-4147-A177-3AD203B41FA5}">
                      <a16:colId xmlns:a16="http://schemas.microsoft.com/office/drawing/2014/main" val="304608890"/>
                    </a:ext>
                  </a:extLst>
                </a:gridCol>
                <a:gridCol w="1800000">
                  <a:extLst>
                    <a:ext uri="{9D8B030D-6E8A-4147-A177-3AD203B41FA5}">
                      <a16:colId xmlns:a16="http://schemas.microsoft.com/office/drawing/2014/main" val="2787650629"/>
                    </a:ext>
                  </a:extLst>
                </a:gridCol>
              </a:tblGrid>
              <a:tr h="370840">
                <a:tc>
                  <a:txBody>
                    <a:bodyPr/>
                    <a:lstStyle/>
                    <a:p>
                      <a:r>
                        <a:rPr lang="en-US" sz="3200" noProof="1"/>
                        <a:t>huruf</a:t>
                      </a:r>
                    </a:p>
                  </a:txBody>
                  <a:tcPr/>
                </a:tc>
                <a:tc>
                  <a:txBody>
                    <a:bodyPr/>
                    <a:lstStyle/>
                    <a:p>
                      <a:r>
                        <a:rPr lang="en-US" sz="3200" noProof="1"/>
                        <a:t>kode</a:t>
                      </a:r>
                    </a:p>
                  </a:txBody>
                  <a:tcPr/>
                </a:tc>
                <a:tc>
                  <a:txBody>
                    <a:bodyPr/>
                    <a:lstStyle/>
                    <a:p>
                      <a:r>
                        <a:rPr lang="en-US" sz="3200" noProof="1"/>
                        <a:t>huruf</a:t>
                      </a:r>
                    </a:p>
                  </a:txBody>
                  <a:tcPr/>
                </a:tc>
                <a:tc>
                  <a:txBody>
                    <a:bodyPr/>
                    <a:lstStyle/>
                    <a:p>
                      <a:r>
                        <a:rPr lang="en-US" sz="3200" noProof="1"/>
                        <a:t>kode</a:t>
                      </a:r>
                    </a:p>
                  </a:txBody>
                  <a:tcPr/>
                </a:tc>
                <a:extLst>
                  <a:ext uri="{0D108BD9-81ED-4DB2-BD59-A6C34878D82A}">
                    <a16:rowId xmlns:a16="http://schemas.microsoft.com/office/drawing/2014/main" val="4081365035"/>
                  </a:ext>
                </a:extLst>
              </a:tr>
              <a:tr h="370840">
                <a:tc>
                  <a:txBody>
                    <a:bodyPr/>
                    <a:lstStyle/>
                    <a:p>
                      <a:r>
                        <a:rPr lang="en-US" sz="3200" noProof="1"/>
                        <a:t>a</a:t>
                      </a:r>
                    </a:p>
                  </a:txBody>
                  <a:tcPr/>
                </a:tc>
                <a:tc>
                  <a:txBody>
                    <a:bodyPr/>
                    <a:lstStyle/>
                    <a:p>
                      <a:r>
                        <a:rPr lang="en-US" sz="3200" noProof="1"/>
                        <a:t>00000</a:t>
                      </a:r>
                    </a:p>
                  </a:txBody>
                  <a:tcPr/>
                </a:tc>
                <a:tc>
                  <a:txBody>
                    <a:bodyPr/>
                    <a:lstStyle/>
                    <a:p>
                      <a:r>
                        <a:rPr lang="en-US" sz="3200" noProof="1"/>
                        <a:t>n</a:t>
                      </a:r>
                    </a:p>
                  </a:txBody>
                  <a:tcPr/>
                </a:tc>
                <a:tc>
                  <a:txBody>
                    <a:bodyPr/>
                    <a:lstStyle/>
                    <a:p>
                      <a:r>
                        <a:rPr lang="en-US" sz="3200" noProof="1"/>
                        <a:t>01101</a:t>
                      </a:r>
                    </a:p>
                  </a:txBody>
                  <a:tcPr/>
                </a:tc>
                <a:extLst>
                  <a:ext uri="{0D108BD9-81ED-4DB2-BD59-A6C34878D82A}">
                    <a16:rowId xmlns:a16="http://schemas.microsoft.com/office/drawing/2014/main" val="1085182068"/>
                  </a:ext>
                </a:extLst>
              </a:tr>
              <a:tr h="370840">
                <a:tc>
                  <a:txBody>
                    <a:bodyPr/>
                    <a:lstStyle/>
                    <a:p>
                      <a:r>
                        <a:rPr lang="en-US" sz="3200" noProof="1"/>
                        <a:t>b</a:t>
                      </a:r>
                    </a:p>
                  </a:txBody>
                  <a:tcPr/>
                </a:tc>
                <a:tc>
                  <a:txBody>
                    <a:bodyPr/>
                    <a:lstStyle/>
                    <a:p>
                      <a:r>
                        <a:rPr lang="en-US" sz="3200" noProof="1"/>
                        <a:t>00001</a:t>
                      </a:r>
                    </a:p>
                  </a:txBody>
                  <a:tcPr/>
                </a:tc>
                <a:tc>
                  <a:txBody>
                    <a:bodyPr/>
                    <a:lstStyle/>
                    <a:p>
                      <a:r>
                        <a:rPr lang="en-US" sz="3200" noProof="1"/>
                        <a:t>o</a:t>
                      </a:r>
                    </a:p>
                  </a:txBody>
                  <a:tcPr/>
                </a:tc>
                <a:tc>
                  <a:txBody>
                    <a:bodyPr/>
                    <a:lstStyle/>
                    <a:p>
                      <a:r>
                        <a:rPr lang="en-US" sz="3200" noProof="1"/>
                        <a:t>01110</a:t>
                      </a:r>
                    </a:p>
                  </a:txBody>
                  <a:tcPr/>
                </a:tc>
                <a:extLst>
                  <a:ext uri="{0D108BD9-81ED-4DB2-BD59-A6C34878D82A}">
                    <a16:rowId xmlns:a16="http://schemas.microsoft.com/office/drawing/2014/main" val="93804436"/>
                  </a:ext>
                </a:extLst>
              </a:tr>
              <a:tr h="370840">
                <a:tc>
                  <a:txBody>
                    <a:bodyPr/>
                    <a:lstStyle/>
                    <a:p>
                      <a:r>
                        <a:rPr lang="en-US" sz="3200" noProof="1"/>
                        <a:t>c</a:t>
                      </a:r>
                    </a:p>
                  </a:txBody>
                  <a:tcPr/>
                </a:tc>
                <a:tc>
                  <a:txBody>
                    <a:bodyPr/>
                    <a:lstStyle/>
                    <a:p>
                      <a:r>
                        <a:rPr lang="en-US" sz="3200" noProof="1"/>
                        <a:t>00010</a:t>
                      </a:r>
                    </a:p>
                  </a:txBody>
                  <a:tcPr/>
                </a:tc>
                <a:tc>
                  <a:txBody>
                    <a:bodyPr/>
                    <a:lstStyle/>
                    <a:p>
                      <a:r>
                        <a:rPr lang="en-US" sz="3200" noProof="1"/>
                        <a:t>p</a:t>
                      </a:r>
                    </a:p>
                  </a:txBody>
                  <a:tcPr/>
                </a:tc>
                <a:tc>
                  <a:txBody>
                    <a:bodyPr/>
                    <a:lstStyle/>
                    <a:p>
                      <a:r>
                        <a:rPr lang="en-US" sz="3200" noProof="1"/>
                        <a:t>01111</a:t>
                      </a:r>
                    </a:p>
                  </a:txBody>
                  <a:tcPr/>
                </a:tc>
                <a:extLst>
                  <a:ext uri="{0D108BD9-81ED-4DB2-BD59-A6C34878D82A}">
                    <a16:rowId xmlns:a16="http://schemas.microsoft.com/office/drawing/2014/main" val="955969719"/>
                  </a:ext>
                </a:extLst>
              </a:tr>
              <a:tr h="370840">
                <a:tc>
                  <a:txBody>
                    <a:bodyPr/>
                    <a:lstStyle/>
                    <a:p>
                      <a:r>
                        <a:rPr lang="en-US" sz="3200" noProof="1"/>
                        <a:t>d</a:t>
                      </a:r>
                    </a:p>
                  </a:txBody>
                  <a:tcPr/>
                </a:tc>
                <a:tc>
                  <a:txBody>
                    <a:bodyPr/>
                    <a:lstStyle/>
                    <a:p>
                      <a:r>
                        <a:rPr lang="en-US" sz="3200" noProof="1"/>
                        <a:t>00011</a:t>
                      </a:r>
                    </a:p>
                  </a:txBody>
                  <a:tcPr/>
                </a:tc>
                <a:tc>
                  <a:txBody>
                    <a:bodyPr/>
                    <a:lstStyle/>
                    <a:p>
                      <a:r>
                        <a:rPr lang="en-US" sz="3200" noProof="1"/>
                        <a:t>q</a:t>
                      </a:r>
                    </a:p>
                  </a:txBody>
                  <a:tcPr/>
                </a:tc>
                <a:tc>
                  <a:txBody>
                    <a:bodyPr/>
                    <a:lstStyle/>
                    <a:p>
                      <a:r>
                        <a:rPr lang="en-US" sz="3200" noProof="1"/>
                        <a:t>10000</a:t>
                      </a:r>
                    </a:p>
                  </a:txBody>
                  <a:tcPr/>
                </a:tc>
                <a:extLst>
                  <a:ext uri="{0D108BD9-81ED-4DB2-BD59-A6C34878D82A}">
                    <a16:rowId xmlns:a16="http://schemas.microsoft.com/office/drawing/2014/main" val="1181789234"/>
                  </a:ext>
                </a:extLst>
              </a:tr>
              <a:tr h="370840">
                <a:tc>
                  <a:txBody>
                    <a:bodyPr/>
                    <a:lstStyle/>
                    <a:p>
                      <a:r>
                        <a:rPr lang="en-US" sz="3200" noProof="1"/>
                        <a:t>e</a:t>
                      </a:r>
                    </a:p>
                  </a:txBody>
                  <a:tcPr/>
                </a:tc>
                <a:tc>
                  <a:txBody>
                    <a:bodyPr/>
                    <a:lstStyle/>
                    <a:p>
                      <a:r>
                        <a:rPr lang="en-US" sz="3200" noProof="1"/>
                        <a:t>00100</a:t>
                      </a:r>
                    </a:p>
                  </a:txBody>
                  <a:tcPr/>
                </a:tc>
                <a:tc>
                  <a:txBody>
                    <a:bodyPr/>
                    <a:lstStyle/>
                    <a:p>
                      <a:r>
                        <a:rPr lang="en-US" sz="3200" noProof="1"/>
                        <a:t>r</a:t>
                      </a:r>
                    </a:p>
                  </a:txBody>
                  <a:tcPr/>
                </a:tc>
                <a:tc>
                  <a:txBody>
                    <a:bodyPr/>
                    <a:lstStyle/>
                    <a:p>
                      <a:r>
                        <a:rPr lang="en-US" sz="3200" noProof="1"/>
                        <a:t>10001</a:t>
                      </a:r>
                    </a:p>
                  </a:txBody>
                  <a:tcPr/>
                </a:tc>
                <a:extLst>
                  <a:ext uri="{0D108BD9-81ED-4DB2-BD59-A6C34878D82A}">
                    <a16:rowId xmlns:a16="http://schemas.microsoft.com/office/drawing/2014/main" val="1983412337"/>
                  </a:ext>
                </a:extLst>
              </a:tr>
              <a:tr h="370840">
                <a:tc>
                  <a:txBody>
                    <a:bodyPr/>
                    <a:lstStyle/>
                    <a:p>
                      <a:r>
                        <a:rPr lang="en-US" sz="3200" noProof="1"/>
                        <a:t>f</a:t>
                      </a:r>
                    </a:p>
                  </a:txBody>
                  <a:tcPr/>
                </a:tc>
                <a:tc>
                  <a:txBody>
                    <a:bodyPr/>
                    <a:lstStyle/>
                    <a:p>
                      <a:r>
                        <a:rPr lang="en-US" sz="3200" noProof="1"/>
                        <a:t>00101</a:t>
                      </a:r>
                    </a:p>
                  </a:txBody>
                  <a:tcPr/>
                </a:tc>
                <a:tc>
                  <a:txBody>
                    <a:bodyPr/>
                    <a:lstStyle/>
                    <a:p>
                      <a:r>
                        <a:rPr lang="en-US" sz="3200" noProof="1"/>
                        <a:t>s</a:t>
                      </a:r>
                    </a:p>
                  </a:txBody>
                  <a:tcPr/>
                </a:tc>
                <a:tc>
                  <a:txBody>
                    <a:bodyPr/>
                    <a:lstStyle/>
                    <a:p>
                      <a:r>
                        <a:rPr lang="en-US" sz="3200" noProof="1"/>
                        <a:t>10010</a:t>
                      </a:r>
                    </a:p>
                  </a:txBody>
                  <a:tcPr/>
                </a:tc>
                <a:extLst>
                  <a:ext uri="{0D108BD9-81ED-4DB2-BD59-A6C34878D82A}">
                    <a16:rowId xmlns:a16="http://schemas.microsoft.com/office/drawing/2014/main" val="3543223107"/>
                  </a:ext>
                </a:extLst>
              </a:tr>
              <a:tr h="370840">
                <a:tc>
                  <a:txBody>
                    <a:bodyPr/>
                    <a:lstStyle/>
                    <a:p>
                      <a:r>
                        <a:rPr lang="en-US" sz="3200" noProof="1"/>
                        <a:t>g</a:t>
                      </a:r>
                    </a:p>
                  </a:txBody>
                  <a:tcPr/>
                </a:tc>
                <a:tc>
                  <a:txBody>
                    <a:bodyPr/>
                    <a:lstStyle/>
                    <a:p>
                      <a:r>
                        <a:rPr lang="en-US" sz="3200" noProof="1"/>
                        <a:t>00110</a:t>
                      </a:r>
                    </a:p>
                  </a:txBody>
                  <a:tcPr/>
                </a:tc>
                <a:tc>
                  <a:txBody>
                    <a:bodyPr/>
                    <a:lstStyle/>
                    <a:p>
                      <a:r>
                        <a:rPr lang="en-US" sz="3200" noProof="1"/>
                        <a:t>t</a:t>
                      </a:r>
                    </a:p>
                  </a:txBody>
                  <a:tcPr/>
                </a:tc>
                <a:tc>
                  <a:txBody>
                    <a:bodyPr/>
                    <a:lstStyle/>
                    <a:p>
                      <a:r>
                        <a:rPr lang="en-US" sz="3200" noProof="1"/>
                        <a:t>10011</a:t>
                      </a:r>
                    </a:p>
                  </a:txBody>
                  <a:tcPr/>
                </a:tc>
                <a:extLst>
                  <a:ext uri="{0D108BD9-81ED-4DB2-BD59-A6C34878D82A}">
                    <a16:rowId xmlns:a16="http://schemas.microsoft.com/office/drawing/2014/main" val="4225024470"/>
                  </a:ext>
                </a:extLst>
              </a:tr>
              <a:tr h="370840">
                <a:tc>
                  <a:txBody>
                    <a:bodyPr/>
                    <a:lstStyle/>
                    <a:p>
                      <a:r>
                        <a:rPr lang="en-US" sz="3200" noProof="1"/>
                        <a:t>h</a:t>
                      </a:r>
                    </a:p>
                  </a:txBody>
                  <a:tcPr/>
                </a:tc>
                <a:tc>
                  <a:txBody>
                    <a:bodyPr/>
                    <a:lstStyle/>
                    <a:p>
                      <a:r>
                        <a:rPr lang="en-US" sz="3200" noProof="1"/>
                        <a:t>00111</a:t>
                      </a:r>
                    </a:p>
                  </a:txBody>
                  <a:tcPr/>
                </a:tc>
                <a:tc>
                  <a:txBody>
                    <a:bodyPr/>
                    <a:lstStyle/>
                    <a:p>
                      <a:r>
                        <a:rPr lang="en-US" sz="3200" noProof="1"/>
                        <a:t>u</a:t>
                      </a:r>
                    </a:p>
                  </a:txBody>
                  <a:tcPr/>
                </a:tc>
                <a:tc>
                  <a:txBody>
                    <a:bodyPr/>
                    <a:lstStyle/>
                    <a:p>
                      <a:r>
                        <a:rPr lang="en-US" sz="3200" noProof="1"/>
                        <a:t>10100</a:t>
                      </a:r>
                    </a:p>
                  </a:txBody>
                  <a:tcPr/>
                </a:tc>
                <a:extLst>
                  <a:ext uri="{0D108BD9-81ED-4DB2-BD59-A6C34878D82A}">
                    <a16:rowId xmlns:a16="http://schemas.microsoft.com/office/drawing/2014/main" val="2142515744"/>
                  </a:ext>
                </a:extLst>
              </a:tr>
              <a:tr h="370840">
                <a:tc>
                  <a:txBody>
                    <a:bodyPr/>
                    <a:lstStyle/>
                    <a:p>
                      <a:r>
                        <a:rPr lang="en-US" sz="3200" noProof="1"/>
                        <a:t>i</a:t>
                      </a:r>
                    </a:p>
                  </a:txBody>
                  <a:tcPr/>
                </a:tc>
                <a:tc>
                  <a:txBody>
                    <a:bodyPr/>
                    <a:lstStyle/>
                    <a:p>
                      <a:r>
                        <a:rPr lang="en-US" sz="3200" noProof="1"/>
                        <a:t>01000</a:t>
                      </a:r>
                    </a:p>
                  </a:txBody>
                  <a:tcPr/>
                </a:tc>
                <a:tc>
                  <a:txBody>
                    <a:bodyPr/>
                    <a:lstStyle/>
                    <a:p>
                      <a:r>
                        <a:rPr lang="en-US" sz="3200" noProof="1"/>
                        <a:t>v</a:t>
                      </a:r>
                    </a:p>
                  </a:txBody>
                  <a:tcPr/>
                </a:tc>
                <a:tc>
                  <a:txBody>
                    <a:bodyPr/>
                    <a:lstStyle/>
                    <a:p>
                      <a:r>
                        <a:rPr lang="en-US" sz="3200" noProof="1"/>
                        <a:t>10101</a:t>
                      </a:r>
                    </a:p>
                  </a:txBody>
                  <a:tcPr/>
                </a:tc>
                <a:extLst>
                  <a:ext uri="{0D108BD9-81ED-4DB2-BD59-A6C34878D82A}">
                    <a16:rowId xmlns:a16="http://schemas.microsoft.com/office/drawing/2014/main" val="2580793781"/>
                  </a:ext>
                </a:extLst>
              </a:tr>
              <a:tr h="370840">
                <a:tc>
                  <a:txBody>
                    <a:bodyPr/>
                    <a:lstStyle/>
                    <a:p>
                      <a:r>
                        <a:rPr lang="en-US" sz="3200" noProof="1"/>
                        <a:t>j</a:t>
                      </a:r>
                    </a:p>
                  </a:txBody>
                  <a:tcPr/>
                </a:tc>
                <a:tc>
                  <a:txBody>
                    <a:bodyPr/>
                    <a:lstStyle/>
                    <a:p>
                      <a:r>
                        <a:rPr lang="en-US" sz="3200" noProof="1"/>
                        <a:t>01001</a:t>
                      </a:r>
                    </a:p>
                  </a:txBody>
                  <a:tcPr/>
                </a:tc>
                <a:tc>
                  <a:txBody>
                    <a:bodyPr/>
                    <a:lstStyle/>
                    <a:p>
                      <a:r>
                        <a:rPr lang="en-US" sz="3200" noProof="1"/>
                        <a:t>w</a:t>
                      </a:r>
                    </a:p>
                  </a:txBody>
                  <a:tcPr/>
                </a:tc>
                <a:tc>
                  <a:txBody>
                    <a:bodyPr/>
                    <a:lstStyle/>
                    <a:p>
                      <a:r>
                        <a:rPr lang="en-US" sz="3200" noProof="1"/>
                        <a:t>10110</a:t>
                      </a:r>
                    </a:p>
                  </a:txBody>
                  <a:tcPr/>
                </a:tc>
                <a:extLst>
                  <a:ext uri="{0D108BD9-81ED-4DB2-BD59-A6C34878D82A}">
                    <a16:rowId xmlns:a16="http://schemas.microsoft.com/office/drawing/2014/main" val="137860474"/>
                  </a:ext>
                </a:extLst>
              </a:tr>
              <a:tr h="370840">
                <a:tc>
                  <a:txBody>
                    <a:bodyPr/>
                    <a:lstStyle/>
                    <a:p>
                      <a:r>
                        <a:rPr lang="en-US" sz="3200" noProof="1"/>
                        <a:t>k</a:t>
                      </a:r>
                    </a:p>
                  </a:txBody>
                  <a:tcPr/>
                </a:tc>
                <a:tc>
                  <a:txBody>
                    <a:bodyPr/>
                    <a:lstStyle/>
                    <a:p>
                      <a:r>
                        <a:rPr lang="en-US" sz="3200" noProof="1"/>
                        <a:t>01010</a:t>
                      </a:r>
                    </a:p>
                  </a:txBody>
                  <a:tcPr/>
                </a:tc>
                <a:tc>
                  <a:txBody>
                    <a:bodyPr/>
                    <a:lstStyle/>
                    <a:p>
                      <a:r>
                        <a:rPr lang="en-US" sz="3200" noProof="1"/>
                        <a:t>x</a:t>
                      </a:r>
                    </a:p>
                  </a:txBody>
                  <a:tcPr/>
                </a:tc>
                <a:tc>
                  <a:txBody>
                    <a:bodyPr/>
                    <a:lstStyle/>
                    <a:p>
                      <a:r>
                        <a:rPr lang="en-US" sz="3200" noProof="1"/>
                        <a:t>10111</a:t>
                      </a:r>
                    </a:p>
                  </a:txBody>
                  <a:tcPr/>
                </a:tc>
                <a:extLst>
                  <a:ext uri="{0D108BD9-81ED-4DB2-BD59-A6C34878D82A}">
                    <a16:rowId xmlns:a16="http://schemas.microsoft.com/office/drawing/2014/main" val="4009967379"/>
                  </a:ext>
                </a:extLst>
              </a:tr>
              <a:tr h="370840">
                <a:tc>
                  <a:txBody>
                    <a:bodyPr/>
                    <a:lstStyle/>
                    <a:p>
                      <a:r>
                        <a:rPr lang="en-US" sz="3200" noProof="1"/>
                        <a:t>l</a:t>
                      </a:r>
                    </a:p>
                  </a:txBody>
                  <a:tcPr/>
                </a:tc>
                <a:tc>
                  <a:txBody>
                    <a:bodyPr/>
                    <a:lstStyle/>
                    <a:p>
                      <a:r>
                        <a:rPr lang="en-US" sz="3200" noProof="1"/>
                        <a:t>01011</a:t>
                      </a:r>
                    </a:p>
                  </a:txBody>
                  <a:tcPr/>
                </a:tc>
                <a:tc>
                  <a:txBody>
                    <a:bodyPr/>
                    <a:lstStyle/>
                    <a:p>
                      <a:r>
                        <a:rPr lang="en-US" sz="3200" noProof="1"/>
                        <a:t>y</a:t>
                      </a:r>
                    </a:p>
                  </a:txBody>
                  <a:tcPr/>
                </a:tc>
                <a:tc>
                  <a:txBody>
                    <a:bodyPr/>
                    <a:lstStyle/>
                    <a:p>
                      <a:r>
                        <a:rPr lang="en-US" sz="3200" noProof="1"/>
                        <a:t>11000</a:t>
                      </a:r>
                    </a:p>
                  </a:txBody>
                  <a:tcPr/>
                </a:tc>
                <a:extLst>
                  <a:ext uri="{0D108BD9-81ED-4DB2-BD59-A6C34878D82A}">
                    <a16:rowId xmlns:a16="http://schemas.microsoft.com/office/drawing/2014/main" val="3676845869"/>
                  </a:ext>
                </a:extLst>
              </a:tr>
              <a:tr h="370840">
                <a:tc>
                  <a:txBody>
                    <a:bodyPr/>
                    <a:lstStyle/>
                    <a:p>
                      <a:r>
                        <a:rPr lang="en-US" sz="3200" noProof="1"/>
                        <a:t>m</a:t>
                      </a:r>
                    </a:p>
                  </a:txBody>
                  <a:tcPr/>
                </a:tc>
                <a:tc>
                  <a:txBody>
                    <a:bodyPr/>
                    <a:lstStyle/>
                    <a:p>
                      <a:r>
                        <a:rPr lang="en-US" sz="3200" noProof="1"/>
                        <a:t>01100</a:t>
                      </a:r>
                    </a:p>
                  </a:txBody>
                  <a:tcPr/>
                </a:tc>
                <a:tc>
                  <a:txBody>
                    <a:bodyPr/>
                    <a:lstStyle/>
                    <a:p>
                      <a:r>
                        <a:rPr lang="en-US" sz="3200" noProof="1"/>
                        <a:t>z</a:t>
                      </a:r>
                    </a:p>
                  </a:txBody>
                  <a:tcPr/>
                </a:tc>
                <a:tc>
                  <a:txBody>
                    <a:bodyPr/>
                    <a:lstStyle/>
                    <a:p>
                      <a:r>
                        <a:rPr lang="en-US" sz="3200" noProof="1"/>
                        <a:t>11001</a:t>
                      </a:r>
                    </a:p>
                  </a:txBody>
                  <a:tcPr/>
                </a:tc>
                <a:extLst>
                  <a:ext uri="{0D108BD9-81ED-4DB2-BD59-A6C34878D82A}">
                    <a16:rowId xmlns:a16="http://schemas.microsoft.com/office/drawing/2014/main" val="3816898449"/>
                  </a:ext>
                </a:extLst>
              </a:tr>
            </a:tbl>
          </a:graphicData>
        </a:graphic>
      </p:graphicFrame>
    </p:spTree>
    <p:extLst>
      <p:ext uri="{BB962C8B-B14F-4D97-AF65-F5344CB8AC3E}">
        <p14:creationId xmlns:p14="http://schemas.microsoft.com/office/powerpoint/2010/main" val="286705331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9E35839F-CC51-4745-A5A4-AFDAA27FC92A}"/>
              </a:ext>
            </a:extLst>
          </p:cNvPr>
          <p:cNvGraphicFramePr>
            <a:graphicFrameLocks noGrp="1"/>
          </p:cNvGraphicFramePr>
          <p:nvPr>
            <p:extLst>
              <p:ext uri="{D42A27DB-BD31-4B8C-83A1-F6EECF244321}">
                <p14:modId xmlns:p14="http://schemas.microsoft.com/office/powerpoint/2010/main" val="4255734572"/>
              </p:ext>
            </p:extLst>
          </p:nvPr>
        </p:nvGraphicFramePr>
        <p:xfrm>
          <a:off x="16179281" y="1749316"/>
          <a:ext cx="4122056" cy="7021456"/>
        </p:xfrm>
        <a:graphic>
          <a:graphicData uri="http://schemas.openxmlformats.org/drawingml/2006/table">
            <a:tbl>
              <a:tblPr firstRow="1" bandRow="1">
                <a:tableStyleId>{5940675A-B579-460E-94D1-54222C63F5DA}</a:tableStyleId>
              </a:tblPr>
              <a:tblGrid>
                <a:gridCol w="1030514">
                  <a:extLst>
                    <a:ext uri="{9D8B030D-6E8A-4147-A177-3AD203B41FA5}">
                      <a16:colId xmlns:a16="http://schemas.microsoft.com/office/drawing/2014/main" val="1119877457"/>
                    </a:ext>
                  </a:extLst>
                </a:gridCol>
                <a:gridCol w="1030514">
                  <a:extLst>
                    <a:ext uri="{9D8B030D-6E8A-4147-A177-3AD203B41FA5}">
                      <a16:colId xmlns:a16="http://schemas.microsoft.com/office/drawing/2014/main" val="4124716953"/>
                    </a:ext>
                  </a:extLst>
                </a:gridCol>
                <a:gridCol w="1030514">
                  <a:extLst>
                    <a:ext uri="{9D8B030D-6E8A-4147-A177-3AD203B41FA5}">
                      <a16:colId xmlns:a16="http://schemas.microsoft.com/office/drawing/2014/main" val="596055538"/>
                    </a:ext>
                  </a:extLst>
                </a:gridCol>
                <a:gridCol w="1030514">
                  <a:extLst>
                    <a:ext uri="{9D8B030D-6E8A-4147-A177-3AD203B41FA5}">
                      <a16:colId xmlns:a16="http://schemas.microsoft.com/office/drawing/2014/main" val="2212678827"/>
                    </a:ext>
                  </a:extLst>
                </a:gridCol>
              </a:tblGrid>
              <a:tr h="770648">
                <a:tc>
                  <a:txBody>
                    <a:bodyPr/>
                    <a:lstStyle/>
                    <a:p>
                      <a:r>
                        <a:rPr lang="en-US" dirty="0"/>
                        <a:t>A</a:t>
                      </a:r>
                    </a:p>
                  </a:txBody>
                  <a:tcPr/>
                </a:tc>
                <a:tc>
                  <a:txBody>
                    <a:bodyPr/>
                    <a:lstStyle/>
                    <a:p>
                      <a:r>
                        <a:rPr lang="en-US" dirty="0"/>
                        <a:t>00</a:t>
                      </a:r>
                    </a:p>
                  </a:txBody>
                  <a:tcPr/>
                </a:tc>
                <a:tc>
                  <a:txBody>
                    <a:bodyPr/>
                    <a:lstStyle/>
                    <a:p>
                      <a:r>
                        <a:rPr lang="en-US" dirty="0"/>
                        <a:t>N</a:t>
                      </a:r>
                    </a:p>
                  </a:txBody>
                  <a:tcPr/>
                </a:tc>
                <a:tc>
                  <a:txBody>
                    <a:bodyPr/>
                    <a:lstStyle/>
                    <a:p>
                      <a:r>
                        <a:rPr lang="en-US" dirty="0"/>
                        <a:t>1100</a:t>
                      </a:r>
                    </a:p>
                  </a:txBody>
                  <a:tcPr/>
                </a:tc>
                <a:extLst>
                  <a:ext uri="{0D108BD9-81ED-4DB2-BD59-A6C34878D82A}">
                    <a16:rowId xmlns:a16="http://schemas.microsoft.com/office/drawing/2014/main" val="988037376"/>
                  </a:ext>
                </a:extLst>
              </a:tr>
              <a:tr h="781351">
                <a:tc>
                  <a:txBody>
                    <a:bodyPr/>
                    <a:lstStyle/>
                    <a:p>
                      <a:r>
                        <a:rPr lang="en-US" dirty="0"/>
                        <a:t>D</a:t>
                      </a:r>
                    </a:p>
                  </a:txBody>
                  <a:tcPr/>
                </a:tc>
                <a:tc>
                  <a:txBody>
                    <a:bodyPr/>
                    <a:lstStyle/>
                    <a:p>
                      <a:r>
                        <a:rPr lang="en-US" dirty="0"/>
                        <a:t>1010</a:t>
                      </a:r>
                    </a:p>
                  </a:txBody>
                  <a:tcPr/>
                </a:tc>
                <a:tc>
                  <a:txBody>
                    <a:bodyPr/>
                    <a:lstStyle/>
                    <a:p>
                      <a:r>
                        <a:rPr lang="en-US" dirty="0"/>
                        <a:t>O</a:t>
                      </a:r>
                    </a:p>
                  </a:txBody>
                  <a:tcPr/>
                </a:tc>
                <a:tc>
                  <a:txBody>
                    <a:bodyPr/>
                    <a:lstStyle/>
                    <a:p>
                      <a:r>
                        <a:rPr lang="en-US" dirty="0"/>
                        <a:t>111011</a:t>
                      </a:r>
                    </a:p>
                  </a:txBody>
                  <a:tcPr/>
                </a:tc>
                <a:extLst>
                  <a:ext uri="{0D108BD9-81ED-4DB2-BD59-A6C34878D82A}">
                    <a16:rowId xmlns:a16="http://schemas.microsoft.com/office/drawing/2014/main" val="3810430516"/>
                  </a:ext>
                </a:extLst>
              </a:tr>
              <a:tr h="781351">
                <a:tc>
                  <a:txBody>
                    <a:bodyPr/>
                    <a:lstStyle/>
                    <a:p>
                      <a:r>
                        <a:rPr lang="en-US" dirty="0"/>
                        <a:t>E</a:t>
                      </a:r>
                    </a:p>
                  </a:txBody>
                  <a:tcPr/>
                </a:tc>
                <a:tc>
                  <a:txBody>
                    <a:bodyPr/>
                    <a:lstStyle/>
                    <a:p>
                      <a:r>
                        <a:rPr lang="en-US" dirty="0"/>
                        <a:t>1000</a:t>
                      </a:r>
                    </a:p>
                  </a:txBody>
                  <a:tcPr/>
                </a:tc>
                <a:tc>
                  <a:txBody>
                    <a:bodyPr/>
                    <a:lstStyle/>
                    <a:p>
                      <a:r>
                        <a:rPr lang="en-US" dirty="0"/>
                        <a:t>P</a:t>
                      </a:r>
                    </a:p>
                  </a:txBody>
                  <a:tcPr/>
                </a:tc>
                <a:tc>
                  <a:txBody>
                    <a:bodyPr/>
                    <a:lstStyle/>
                    <a:p>
                      <a:r>
                        <a:rPr lang="en-US" dirty="0"/>
                        <a:t>11011</a:t>
                      </a:r>
                    </a:p>
                  </a:txBody>
                  <a:tcPr/>
                </a:tc>
                <a:extLst>
                  <a:ext uri="{0D108BD9-81ED-4DB2-BD59-A6C34878D82A}">
                    <a16:rowId xmlns:a16="http://schemas.microsoft.com/office/drawing/2014/main" val="555312218"/>
                  </a:ext>
                </a:extLst>
              </a:tr>
              <a:tr h="781351">
                <a:tc>
                  <a:txBody>
                    <a:bodyPr/>
                    <a:lstStyle/>
                    <a:p>
                      <a:r>
                        <a:rPr lang="en-US" dirty="0"/>
                        <a:t>G</a:t>
                      </a:r>
                    </a:p>
                  </a:txBody>
                  <a:tcPr/>
                </a:tc>
                <a:tc>
                  <a:txBody>
                    <a:bodyPr/>
                    <a:lstStyle/>
                    <a:p>
                      <a:r>
                        <a:rPr lang="en-US" dirty="0"/>
                        <a:t>11010</a:t>
                      </a:r>
                    </a:p>
                  </a:txBody>
                  <a:tcPr/>
                </a:tc>
                <a:tc>
                  <a:txBody>
                    <a:bodyPr/>
                    <a:lstStyle/>
                    <a:p>
                      <a:r>
                        <a:rPr lang="en-US" dirty="0"/>
                        <a:t>R</a:t>
                      </a:r>
                    </a:p>
                  </a:txBody>
                  <a:tcPr/>
                </a:tc>
                <a:tc>
                  <a:txBody>
                    <a:bodyPr/>
                    <a:lstStyle/>
                    <a:p>
                      <a:r>
                        <a:rPr lang="en-US" dirty="0"/>
                        <a:t>1111</a:t>
                      </a:r>
                    </a:p>
                  </a:txBody>
                  <a:tcPr/>
                </a:tc>
                <a:extLst>
                  <a:ext uri="{0D108BD9-81ED-4DB2-BD59-A6C34878D82A}">
                    <a16:rowId xmlns:a16="http://schemas.microsoft.com/office/drawing/2014/main" val="3556676854"/>
                  </a:ext>
                </a:extLst>
              </a:tr>
              <a:tr h="781351">
                <a:tc>
                  <a:txBody>
                    <a:bodyPr/>
                    <a:lstStyle/>
                    <a:p>
                      <a:r>
                        <a:rPr lang="en-US" dirty="0"/>
                        <a:t>H</a:t>
                      </a:r>
                    </a:p>
                  </a:txBody>
                  <a:tcPr/>
                </a:tc>
                <a:tc>
                  <a:txBody>
                    <a:bodyPr/>
                    <a:lstStyle/>
                    <a:p>
                      <a:r>
                        <a:rPr lang="en-US" dirty="0"/>
                        <a:t>01110</a:t>
                      </a:r>
                    </a:p>
                  </a:txBody>
                  <a:tcPr/>
                </a:tc>
                <a:tc>
                  <a:txBody>
                    <a:bodyPr/>
                    <a:lstStyle/>
                    <a:p>
                      <a:r>
                        <a:rPr lang="en-US" dirty="0"/>
                        <a:t>S</a:t>
                      </a:r>
                    </a:p>
                  </a:txBody>
                  <a:tcPr/>
                </a:tc>
                <a:tc>
                  <a:txBody>
                    <a:bodyPr/>
                    <a:lstStyle/>
                    <a:p>
                      <a:r>
                        <a:rPr lang="en-US" dirty="0"/>
                        <a:t>0110</a:t>
                      </a:r>
                    </a:p>
                  </a:txBody>
                  <a:tcPr/>
                </a:tc>
                <a:extLst>
                  <a:ext uri="{0D108BD9-81ED-4DB2-BD59-A6C34878D82A}">
                    <a16:rowId xmlns:a16="http://schemas.microsoft.com/office/drawing/2014/main" val="2880759113"/>
                  </a:ext>
                </a:extLst>
              </a:tr>
              <a:tr h="781351">
                <a:tc>
                  <a:txBody>
                    <a:bodyPr/>
                    <a:lstStyle/>
                    <a:p>
                      <a:r>
                        <a:rPr lang="en-US" dirty="0"/>
                        <a:t>I</a:t>
                      </a:r>
                    </a:p>
                  </a:txBody>
                  <a:tcPr/>
                </a:tc>
                <a:tc>
                  <a:txBody>
                    <a:bodyPr/>
                    <a:lstStyle/>
                    <a:p>
                      <a:r>
                        <a:rPr lang="en-US" dirty="0"/>
                        <a:t>1011</a:t>
                      </a:r>
                    </a:p>
                  </a:txBody>
                  <a:tcPr/>
                </a:tc>
                <a:tc>
                  <a:txBody>
                    <a:bodyPr/>
                    <a:lstStyle/>
                    <a:p>
                      <a:r>
                        <a:rPr lang="en-US" dirty="0"/>
                        <a:t>T</a:t>
                      </a:r>
                    </a:p>
                  </a:txBody>
                  <a:tcPr/>
                </a:tc>
                <a:tc>
                  <a:txBody>
                    <a:bodyPr/>
                    <a:lstStyle/>
                    <a:p>
                      <a:r>
                        <a:rPr lang="en-US" dirty="0"/>
                        <a:t>1001</a:t>
                      </a:r>
                    </a:p>
                  </a:txBody>
                  <a:tcPr/>
                </a:tc>
                <a:extLst>
                  <a:ext uri="{0D108BD9-81ED-4DB2-BD59-A6C34878D82A}">
                    <a16:rowId xmlns:a16="http://schemas.microsoft.com/office/drawing/2014/main" val="2740701768"/>
                  </a:ext>
                </a:extLst>
              </a:tr>
              <a:tr h="781351">
                <a:tc>
                  <a:txBody>
                    <a:bodyPr/>
                    <a:lstStyle/>
                    <a:p>
                      <a:r>
                        <a:rPr lang="en-US" dirty="0"/>
                        <a:t>K</a:t>
                      </a:r>
                    </a:p>
                  </a:txBody>
                  <a:tcPr/>
                </a:tc>
                <a:tc>
                  <a:txBody>
                    <a:bodyPr/>
                    <a:lstStyle/>
                    <a:p>
                      <a:r>
                        <a:rPr lang="en-US" dirty="0"/>
                        <a:t>111010</a:t>
                      </a:r>
                    </a:p>
                  </a:txBody>
                  <a:tcPr/>
                </a:tc>
                <a:tc>
                  <a:txBody>
                    <a:bodyPr/>
                    <a:lstStyle/>
                    <a:p>
                      <a:r>
                        <a:rPr lang="en-US" dirty="0"/>
                        <a:t>U</a:t>
                      </a:r>
                    </a:p>
                  </a:txBody>
                  <a:tcPr/>
                </a:tc>
                <a:tc>
                  <a:txBody>
                    <a:bodyPr/>
                    <a:lstStyle/>
                    <a:p>
                      <a:r>
                        <a:rPr lang="en-US" dirty="0"/>
                        <a:t>01111</a:t>
                      </a:r>
                    </a:p>
                  </a:txBody>
                  <a:tcPr/>
                </a:tc>
                <a:extLst>
                  <a:ext uri="{0D108BD9-81ED-4DB2-BD59-A6C34878D82A}">
                    <a16:rowId xmlns:a16="http://schemas.microsoft.com/office/drawing/2014/main" val="2551482057"/>
                  </a:ext>
                </a:extLst>
              </a:tr>
              <a:tr h="781351">
                <a:tc>
                  <a:txBody>
                    <a:bodyPr/>
                    <a:lstStyle/>
                    <a:p>
                      <a:r>
                        <a:rPr lang="en-US" dirty="0"/>
                        <a:t>L</a:t>
                      </a:r>
                    </a:p>
                  </a:txBody>
                  <a:tcPr/>
                </a:tc>
                <a:tc>
                  <a:txBody>
                    <a:bodyPr/>
                    <a:lstStyle/>
                    <a:p>
                      <a:r>
                        <a:rPr lang="en-US" dirty="0"/>
                        <a:t>0100</a:t>
                      </a:r>
                    </a:p>
                  </a:txBody>
                  <a:tcPr/>
                </a:tc>
                <a:tc>
                  <a:txBody>
                    <a:bodyPr/>
                    <a:lstStyle/>
                    <a:p>
                      <a:r>
                        <a:rPr lang="en-US" dirty="0"/>
                        <a:t>W</a:t>
                      </a:r>
                    </a:p>
                  </a:txBody>
                  <a:tcPr/>
                </a:tc>
                <a:tc>
                  <a:txBody>
                    <a:bodyPr/>
                    <a:lstStyle/>
                    <a:p>
                      <a:r>
                        <a:rPr lang="en-US" dirty="0"/>
                        <a:t>111000</a:t>
                      </a:r>
                    </a:p>
                  </a:txBody>
                  <a:tcPr/>
                </a:tc>
                <a:extLst>
                  <a:ext uri="{0D108BD9-81ED-4DB2-BD59-A6C34878D82A}">
                    <a16:rowId xmlns:a16="http://schemas.microsoft.com/office/drawing/2014/main" val="1438208517"/>
                  </a:ext>
                </a:extLst>
              </a:tr>
              <a:tr h="781351">
                <a:tc>
                  <a:txBody>
                    <a:bodyPr/>
                    <a:lstStyle/>
                    <a:p>
                      <a:r>
                        <a:rPr lang="en-US" dirty="0"/>
                        <a:t>M</a:t>
                      </a:r>
                    </a:p>
                  </a:txBody>
                  <a:tcPr/>
                </a:tc>
                <a:tc>
                  <a:txBody>
                    <a:bodyPr/>
                    <a:lstStyle/>
                    <a:p>
                      <a:r>
                        <a:rPr lang="en-US" dirty="0"/>
                        <a:t>0101</a:t>
                      </a:r>
                    </a:p>
                  </a:txBody>
                  <a:tcPr/>
                </a:tc>
                <a:tc>
                  <a:txBody>
                    <a:bodyPr/>
                    <a:lstStyle/>
                    <a:p>
                      <a:r>
                        <a:rPr lang="en-US" dirty="0"/>
                        <a:t>Y</a:t>
                      </a:r>
                    </a:p>
                  </a:txBody>
                  <a:tcPr/>
                </a:tc>
                <a:tc>
                  <a:txBody>
                    <a:bodyPr/>
                    <a:lstStyle/>
                    <a:p>
                      <a:r>
                        <a:rPr lang="en-US" dirty="0"/>
                        <a:t>111001</a:t>
                      </a:r>
                    </a:p>
                  </a:txBody>
                  <a:tcPr/>
                </a:tc>
                <a:extLst>
                  <a:ext uri="{0D108BD9-81ED-4DB2-BD59-A6C34878D82A}">
                    <a16:rowId xmlns:a16="http://schemas.microsoft.com/office/drawing/2014/main" val="1655492351"/>
                  </a:ext>
                </a:extLst>
              </a:tr>
            </a:tbl>
          </a:graphicData>
        </a:graphic>
      </p:graphicFrame>
      <p:sp>
        <p:nvSpPr>
          <p:cNvPr id="6" name="TextBox 5">
            <a:extLst>
              <a:ext uri="{FF2B5EF4-FFF2-40B4-BE49-F238E27FC236}">
                <a16:creationId xmlns:a16="http://schemas.microsoft.com/office/drawing/2014/main" id="{50E63748-1F8B-4BFE-A3F8-B709F3218CFC}"/>
              </a:ext>
            </a:extLst>
          </p:cNvPr>
          <p:cNvSpPr txBox="1"/>
          <p:nvPr/>
        </p:nvSpPr>
        <p:spPr>
          <a:xfrm>
            <a:off x="1715491" y="5025594"/>
            <a:ext cx="13269472" cy="52732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0110 1000 0101 01111 00 11011 00 0110 0110 111000 111011 1111 1010 0100 01111 111011 0101 00 1100 1001 1000 1111 1010 1011 1111 1011 1010 00 1111 1011 1001 1000 0101 11011 00 1001 1010 00 1100 1001 00 1100 11010 11010 00 0100 0100 00 01110 1011 1111 1100 111001 00</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spTree>
    <p:extLst>
      <p:ext uri="{BB962C8B-B14F-4D97-AF65-F5344CB8AC3E}">
        <p14:creationId xmlns:p14="http://schemas.microsoft.com/office/powerpoint/2010/main" val="381037775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6"/>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id-ID" sz="4800" noProof="1">
                <a:solidFill>
                  <a:srgbClr val="000000"/>
                </a:solidFill>
              </a:rPr>
              <a:t>1. </a:t>
            </a:r>
            <a:r>
              <a:rPr lang="en-US" sz="4800" noProof="1">
                <a:solidFill>
                  <a:srgbClr val="000000"/>
                </a:solidFill>
              </a:rPr>
              <a:t>Dengan algorithm Dijkstra, bandingkan jarak yang perlu ditempuh   </a:t>
            </a:r>
          </a:p>
          <a:p>
            <a:pPr algn="l"/>
            <a:r>
              <a:rPr lang="en-US" sz="4800" noProof="1">
                <a:solidFill>
                  <a:srgbClr val="000000"/>
                </a:solidFill>
              </a:rPr>
              <a:t>    seseorang dari depok ke kuningan, dan dari subang ke   </a:t>
            </a:r>
          </a:p>
          <a:p>
            <a:pPr algn="l"/>
            <a:r>
              <a:rPr lang="en-US" sz="4800" noProof="1">
                <a:solidFill>
                  <a:srgbClr val="000000"/>
                </a:solidFill>
              </a:rPr>
              <a:t>    pangandaran, sertakan pula pseudocodenya.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9" y="4450722"/>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Tree>
    <p:extLst>
      <p:ext uri="{BB962C8B-B14F-4D97-AF65-F5344CB8AC3E}">
        <p14:creationId xmlns:p14="http://schemas.microsoft.com/office/powerpoint/2010/main" val="37166071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6"/>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id-ID" sz="4800" noProof="1">
                <a:solidFill>
                  <a:srgbClr val="000000"/>
                </a:solidFill>
              </a:rPr>
              <a:t>1. </a:t>
            </a:r>
            <a:r>
              <a:rPr lang="en-US" sz="4800" noProof="1">
                <a:solidFill>
                  <a:srgbClr val="000000"/>
                </a:solidFill>
              </a:rPr>
              <a:t>Dengan algorithm Dijkstra, bandingkan jarak yang perlu ditempuh   </a:t>
            </a:r>
          </a:p>
          <a:p>
            <a:pPr algn="l"/>
            <a:r>
              <a:rPr lang="en-US" sz="4800" noProof="1">
                <a:solidFill>
                  <a:srgbClr val="000000"/>
                </a:solidFill>
              </a:rPr>
              <a:t>    seseorang dari depok ke kuningan, dan dari subang ke   </a:t>
            </a:r>
          </a:p>
          <a:p>
            <a:pPr algn="l"/>
            <a:r>
              <a:rPr lang="en-US" sz="4800" noProof="1">
                <a:solidFill>
                  <a:srgbClr val="000000"/>
                </a:solidFill>
              </a:rPr>
              <a:t>    pangandaran, sertakan pula pseudocodenya.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9" y="4450722"/>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cxnSp>
        <p:nvCxnSpPr>
          <p:cNvPr id="5" name="Straight Arrow Connector 4">
            <a:extLst>
              <a:ext uri="{FF2B5EF4-FFF2-40B4-BE49-F238E27FC236}">
                <a16:creationId xmlns:a16="http://schemas.microsoft.com/office/drawing/2014/main" id="{B8F7B01E-9808-4B84-BDCF-83B363366DD0}"/>
              </a:ext>
            </a:extLst>
          </p:cNvPr>
          <p:cNvCxnSpPr/>
          <p:nvPr/>
        </p:nvCxnSpPr>
        <p:spPr>
          <a:xfrm>
            <a:off x="3023118" y="5579706"/>
            <a:ext cx="3172409"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93329149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6"/>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id-ID" sz="4800" noProof="1">
                <a:solidFill>
                  <a:srgbClr val="000000"/>
                </a:solidFill>
              </a:rPr>
              <a:t>1. </a:t>
            </a:r>
            <a:r>
              <a:rPr lang="en-US" sz="4800" noProof="1">
                <a:solidFill>
                  <a:srgbClr val="000000"/>
                </a:solidFill>
              </a:rPr>
              <a:t>Dengan algorithm Dijkstra, bandingkan jarak yang perlu ditempuh   </a:t>
            </a:r>
          </a:p>
          <a:p>
            <a:pPr algn="l"/>
            <a:r>
              <a:rPr lang="en-US" sz="4800" noProof="1">
                <a:solidFill>
                  <a:srgbClr val="000000"/>
                </a:solidFill>
              </a:rPr>
              <a:t>    seseorang dari depok ke kuningan, dan dari subang ke   </a:t>
            </a:r>
          </a:p>
          <a:p>
            <a:pPr algn="l"/>
            <a:r>
              <a:rPr lang="en-US" sz="4800" noProof="1">
                <a:solidFill>
                  <a:srgbClr val="000000"/>
                </a:solidFill>
              </a:rPr>
              <a:t>    pangandaran, sertakan pula pseudocodenya.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9" y="4450722"/>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cxnSp>
        <p:nvCxnSpPr>
          <p:cNvPr id="5" name="Straight Arrow Connector 4">
            <a:extLst>
              <a:ext uri="{FF2B5EF4-FFF2-40B4-BE49-F238E27FC236}">
                <a16:creationId xmlns:a16="http://schemas.microsoft.com/office/drawing/2014/main" id="{B8F7B01E-9808-4B84-BDCF-83B363366DD0}"/>
              </a:ext>
            </a:extLst>
          </p:cNvPr>
          <p:cNvCxnSpPr/>
          <p:nvPr/>
        </p:nvCxnSpPr>
        <p:spPr>
          <a:xfrm>
            <a:off x="3023118" y="5579706"/>
            <a:ext cx="3172409"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9909AC94-3296-4820-92AD-16A8CE597AA7}"/>
              </a:ext>
            </a:extLst>
          </p:cNvPr>
          <p:cNvCxnSpPr>
            <a:cxnSpLocks/>
          </p:cNvCxnSpPr>
          <p:nvPr/>
        </p:nvCxnSpPr>
        <p:spPr>
          <a:xfrm flipH="1">
            <a:off x="3586065" y="5579706"/>
            <a:ext cx="2833396" cy="255658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7843418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6"/>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id-ID" sz="4800" noProof="1">
                <a:solidFill>
                  <a:srgbClr val="000000"/>
                </a:solidFill>
              </a:rPr>
              <a:t>1. </a:t>
            </a:r>
            <a:r>
              <a:rPr lang="en-US" sz="4800" noProof="1">
                <a:solidFill>
                  <a:srgbClr val="000000"/>
                </a:solidFill>
              </a:rPr>
              <a:t>Dengan algorithm Dijkstra, bandingkan jarak yang perlu ditempuh   </a:t>
            </a:r>
          </a:p>
          <a:p>
            <a:pPr algn="l"/>
            <a:r>
              <a:rPr lang="en-US" sz="4800" noProof="1">
                <a:solidFill>
                  <a:srgbClr val="000000"/>
                </a:solidFill>
              </a:rPr>
              <a:t>    seseorang dari depok ke kuningan, dan dari subang ke   </a:t>
            </a:r>
          </a:p>
          <a:p>
            <a:pPr algn="l"/>
            <a:r>
              <a:rPr lang="en-US" sz="4800" noProof="1">
                <a:solidFill>
                  <a:srgbClr val="000000"/>
                </a:solidFill>
              </a:rPr>
              <a:t>    pangandaran, sertakan pula pseudocodenya.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9" y="4450722"/>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cxnSp>
        <p:nvCxnSpPr>
          <p:cNvPr id="5" name="Straight Arrow Connector 4">
            <a:extLst>
              <a:ext uri="{FF2B5EF4-FFF2-40B4-BE49-F238E27FC236}">
                <a16:creationId xmlns:a16="http://schemas.microsoft.com/office/drawing/2014/main" id="{B8F7B01E-9808-4B84-BDCF-83B363366DD0}"/>
              </a:ext>
            </a:extLst>
          </p:cNvPr>
          <p:cNvCxnSpPr/>
          <p:nvPr/>
        </p:nvCxnSpPr>
        <p:spPr>
          <a:xfrm>
            <a:off x="3023118" y="5579706"/>
            <a:ext cx="3172409"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9909AC94-3296-4820-92AD-16A8CE597AA7}"/>
              </a:ext>
            </a:extLst>
          </p:cNvPr>
          <p:cNvCxnSpPr>
            <a:cxnSpLocks/>
          </p:cNvCxnSpPr>
          <p:nvPr/>
        </p:nvCxnSpPr>
        <p:spPr>
          <a:xfrm flipH="1">
            <a:off x="3586065" y="5579706"/>
            <a:ext cx="2833396" cy="255658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027576A3-D3AD-486F-9C2F-D6B4C739A2DA}"/>
              </a:ext>
            </a:extLst>
          </p:cNvPr>
          <p:cNvCxnSpPr>
            <a:cxnSpLocks/>
          </p:cNvCxnSpPr>
          <p:nvPr/>
        </p:nvCxnSpPr>
        <p:spPr>
          <a:xfrm>
            <a:off x="3750906" y="8288694"/>
            <a:ext cx="2668555" cy="255658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56871820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6"/>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id-ID" sz="4800" noProof="1">
                <a:solidFill>
                  <a:srgbClr val="000000"/>
                </a:solidFill>
              </a:rPr>
              <a:t>1. </a:t>
            </a:r>
            <a:r>
              <a:rPr lang="en-US" sz="4800" noProof="1">
                <a:solidFill>
                  <a:srgbClr val="000000"/>
                </a:solidFill>
              </a:rPr>
              <a:t>Dengan algorithm Dijkstra, bandingkan jarak yang perlu ditempuh   </a:t>
            </a:r>
          </a:p>
          <a:p>
            <a:pPr algn="l"/>
            <a:r>
              <a:rPr lang="en-US" sz="4800" noProof="1">
                <a:solidFill>
                  <a:srgbClr val="000000"/>
                </a:solidFill>
              </a:rPr>
              <a:t>    seseorang dari depok ke kuningan, dan dari subang ke   </a:t>
            </a:r>
          </a:p>
          <a:p>
            <a:pPr algn="l"/>
            <a:r>
              <a:rPr lang="en-US" sz="4800" noProof="1">
                <a:solidFill>
                  <a:srgbClr val="000000"/>
                </a:solidFill>
              </a:rPr>
              <a:t>    pangandaran, sertakan pula pseudocodenya.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9" y="4450722"/>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cxnSp>
        <p:nvCxnSpPr>
          <p:cNvPr id="5" name="Straight Arrow Connector 4">
            <a:extLst>
              <a:ext uri="{FF2B5EF4-FFF2-40B4-BE49-F238E27FC236}">
                <a16:creationId xmlns:a16="http://schemas.microsoft.com/office/drawing/2014/main" id="{B8F7B01E-9808-4B84-BDCF-83B363366DD0}"/>
              </a:ext>
            </a:extLst>
          </p:cNvPr>
          <p:cNvCxnSpPr/>
          <p:nvPr/>
        </p:nvCxnSpPr>
        <p:spPr>
          <a:xfrm>
            <a:off x="3023118" y="5579706"/>
            <a:ext cx="3172409"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9909AC94-3296-4820-92AD-16A8CE597AA7}"/>
              </a:ext>
            </a:extLst>
          </p:cNvPr>
          <p:cNvCxnSpPr>
            <a:cxnSpLocks/>
          </p:cNvCxnSpPr>
          <p:nvPr/>
        </p:nvCxnSpPr>
        <p:spPr>
          <a:xfrm flipH="1">
            <a:off x="3586065" y="5579706"/>
            <a:ext cx="2833396" cy="255658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027576A3-D3AD-486F-9C2F-D6B4C739A2DA}"/>
              </a:ext>
            </a:extLst>
          </p:cNvPr>
          <p:cNvCxnSpPr>
            <a:cxnSpLocks/>
          </p:cNvCxnSpPr>
          <p:nvPr/>
        </p:nvCxnSpPr>
        <p:spPr>
          <a:xfrm>
            <a:off x="3750906" y="8288694"/>
            <a:ext cx="2668555" cy="255658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7DAAAA40-611F-441D-B3D8-FAA5F470D8E8}"/>
              </a:ext>
            </a:extLst>
          </p:cNvPr>
          <p:cNvCxnSpPr>
            <a:cxnSpLocks/>
          </p:cNvCxnSpPr>
          <p:nvPr/>
        </p:nvCxnSpPr>
        <p:spPr>
          <a:xfrm>
            <a:off x="6777135" y="10580331"/>
            <a:ext cx="3467877"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5074326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6"/>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id-ID" sz="4800" noProof="1">
                <a:solidFill>
                  <a:srgbClr val="000000"/>
                </a:solidFill>
              </a:rPr>
              <a:t>1. </a:t>
            </a:r>
            <a:r>
              <a:rPr lang="en-US" sz="4800" noProof="1">
                <a:solidFill>
                  <a:srgbClr val="000000"/>
                </a:solidFill>
              </a:rPr>
              <a:t>Dengan algorithm Dijkstra, bandingkan jarak yang perlu ditempuh   </a:t>
            </a:r>
          </a:p>
          <a:p>
            <a:pPr algn="l"/>
            <a:r>
              <a:rPr lang="en-US" sz="4800" noProof="1">
                <a:solidFill>
                  <a:srgbClr val="000000"/>
                </a:solidFill>
              </a:rPr>
              <a:t>    seseorang dari depok ke kuningan, dan dari subang ke   </a:t>
            </a:r>
          </a:p>
          <a:p>
            <a:pPr algn="l"/>
            <a:r>
              <a:rPr lang="en-US" sz="4800" noProof="1">
                <a:solidFill>
                  <a:srgbClr val="000000"/>
                </a:solidFill>
              </a:rPr>
              <a:t>    pangandaran, sertakan pula pseudocodenya.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9" y="4450722"/>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cxnSp>
        <p:nvCxnSpPr>
          <p:cNvPr id="5" name="Straight Arrow Connector 4">
            <a:extLst>
              <a:ext uri="{FF2B5EF4-FFF2-40B4-BE49-F238E27FC236}">
                <a16:creationId xmlns:a16="http://schemas.microsoft.com/office/drawing/2014/main" id="{B8F7B01E-9808-4B84-BDCF-83B363366DD0}"/>
              </a:ext>
            </a:extLst>
          </p:cNvPr>
          <p:cNvCxnSpPr/>
          <p:nvPr/>
        </p:nvCxnSpPr>
        <p:spPr>
          <a:xfrm>
            <a:off x="3023118" y="5579706"/>
            <a:ext cx="3172409"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9909AC94-3296-4820-92AD-16A8CE597AA7}"/>
              </a:ext>
            </a:extLst>
          </p:cNvPr>
          <p:cNvCxnSpPr>
            <a:cxnSpLocks/>
          </p:cNvCxnSpPr>
          <p:nvPr/>
        </p:nvCxnSpPr>
        <p:spPr>
          <a:xfrm flipH="1">
            <a:off x="3586065" y="5579706"/>
            <a:ext cx="2833396" cy="255658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027576A3-D3AD-486F-9C2F-D6B4C739A2DA}"/>
              </a:ext>
            </a:extLst>
          </p:cNvPr>
          <p:cNvCxnSpPr>
            <a:cxnSpLocks/>
          </p:cNvCxnSpPr>
          <p:nvPr/>
        </p:nvCxnSpPr>
        <p:spPr>
          <a:xfrm>
            <a:off x="3750906" y="8288694"/>
            <a:ext cx="2668555" cy="255658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7DAAAA40-611F-441D-B3D8-FAA5F470D8E8}"/>
              </a:ext>
            </a:extLst>
          </p:cNvPr>
          <p:cNvCxnSpPr>
            <a:cxnSpLocks/>
          </p:cNvCxnSpPr>
          <p:nvPr/>
        </p:nvCxnSpPr>
        <p:spPr>
          <a:xfrm>
            <a:off x="6777135" y="10580331"/>
            <a:ext cx="3467877"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AACD3856-1244-4B37-8BF8-8F02A7E5E7F7}"/>
              </a:ext>
            </a:extLst>
          </p:cNvPr>
          <p:cNvCxnSpPr>
            <a:cxnSpLocks/>
          </p:cNvCxnSpPr>
          <p:nvPr/>
        </p:nvCxnSpPr>
        <p:spPr>
          <a:xfrm flipV="1">
            <a:off x="11272780" y="8603408"/>
            <a:ext cx="2569029" cy="224187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6946830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6"/>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id-ID" sz="4800" noProof="1">
                <a:solidFill>
                  <a:srgbClr val="000000"/>
                </a:solidFill>
              </a:rPr>
              <a:t>1. </a:t>
            </a:r>
            <a:r>
              <a:rPr lang="en-US" sz="4800" noProof="1">
                <a:solidFill>
                  <a:srgbClr val="000000"/>
                </a:solidFill>
              </a:rPr>
              <a:t>Dengan algorithm Dijkstra, bandingkan jarak yang perlu ditempuh   </a:t>
            </a:r>
          </a:p>
          <a:p>
            <a:pPr algn="l"/>
            <a:r>
              <a:rPr lang="en-US" sz="4800" noProof="1">
                <a:solidFill>
                  <a:srgbClr val="000000"/>
                </a:solidFill>
              </a:rPr>
              <a:t>    seseorang dari depok ke kuningan, dan dari subang ke   </a:t>
            </a:r>
          </a:p>
          <a:p>
            <a:pPr algn="l"/>
            <a:r>
              <a:rPr lang="en-US" sz="4800" noProof="1">
                <a:solidFill>
                  <a:srgbClr val="000000"/>
                </a:solidFill>
              </a:rPr>
              <a:t>    pangandaran, sertakan pula pseudocodenya.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9" y="4450722"/>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cxnSp>
        <p:nvCxnSpPr>
          <p:cNvPr id="5" name="Straight Arrow Connector 4">
            <a:extLst>
              <a:ext uri="{FF2B5EF4-FFF2-40B4-BE49-F238E27FC236}">
                <a16:creationId xmlns:a16="http://schemas.microsoft.com/office/drawing/2014/main" id="{B8F7B01E-9808-4B84-BDCF-83B363366DD0}"/>
              </a:ext>
            </a:extLst>
          </p:cNvPr>
          <p:cNvCxnSpPr/>
          <p:nvPr/>
        </p:nvCxnSpPr>
        <p:spPr>
          <a:xfrm>
            <a:off x="3023118" y="5579706"/>
            <a:ext cx="3172409"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9909AC94-3296-4820-92AD-16A8CE597AA7}"/>
              </a:ext>
            </a:extLst>
          </p:cNvPr>
          <p:cNvCxnSpPr>
            <a:cxnSpLocks/>
          </p:cNvCxnSpPr>
          <p:nvPr/>
        </p:nvCxnSpPr>
        <p:spPr>
          <a:xfrm flipH="1">
            <a:off x="3586065" y="5579706"/>
            <a:ext cx="2833396" cy="255658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027576A3-D3AD-486F-9C2F-D6B4C739A2DA}"/>
              </a:ext>
            </a:extLst>
          </p:cNvPr>
          <p:cNvCxnSpPr>
            <a:cxnSpLocks/>
          </p:cNvCxnSpPr>
          <p:nvPr/>
        </p:nvCxnSpPr>
        <p:spPr>
          <a:xfrm>
            <a:off x="3750906" y="8288694"/>
            <a:ext cx="2668555" cy="255658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7DAAAA40-611F-441D-B3D8-FAA5F470D8E8}"/>
              </a:ext>
            </a:extLst>
          </p:cNvPr>
          <p:cNvCxnSpPr>
            <a:cxnSpLocks/>
          </p:cNvCxnSpPr>
          <p:nvPr/>
        </p:nvCxnSpPr>
        <p:spPr>
          <a:xfrm>
            <a:off x="6777135" y="10580331"/>
            <a:ext cx="3467877"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AACD3856-1244-4B37-8BF8-8F02A7E5E7F7}"/>
              </a:ext>
            </a:extLst>
          </p:cNvPr>
          <p:cNvCxnSpPr>
            <a:cxnSpLocks/>
          </p:cNvCxnSpPr>
          <p:nvPr/>
        </p:nvCxnSpPr>
        <p:spPr>
          <a:xfrm flipV="1">
            <a:off x="11272780" y="8603408"/>
            <a:ext cx="2569029" cy="224187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BDC94F57-2F7C-4423-BFCF-154380EBEAAD}"/>
              </a:ext>
            </a:extLst>
          </p:cNvPr>
          <p:cNvCxnSpPr>
            <a:cxnSpLocks/>
          </p:cNvCxnSpPr>
          <p:nvPr/>
        </p:nvCxnSpPr>
        <p:spPr>
          <a:xfrm>
            <a:off x="14149719" y="8577943"/>
            <a:ext cx="3814822"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00529309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6"/>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id-ID" sz="4800" noProof="1">
                <a:solidFill>
                  <a:srgbClr val="000000"/>
                </a:solidFill>
              </a:rPr>
              <a:t>1. </a:t>
            </a:r>
            <a:r>
              <a:rPr lang="en-US" sz="4800" noProof="1">
                <a:solidFill>
                  <a:srgbClr val="000000"/>
                </a:solidFill>
              </a:rPr>
              <a:t>Dengan algorithm Dijkstra, bandingkan jarak yang perlu ditempuh   </a:t>
            </a:r>
          </a:p>
          <a:p>
            <a:pPr algn="l"/>
            <a:r>
              <a:rPr lang="en-US" sz="4800" noProof="1">
                <a:solidFill>
                  <a:srgbClr val="000000"/>
                </a:solidFill>
              </a:rPr>
              <a:t>    seseorang dari depok ke kuningan, dan dari subang ke   </a:t>
            </a:r>
          </a:p>
          <a:p>
            <a:pPr algn="l"/>
            <a:r>
              <a:rPr lang="en-US" sz="4800" noProof="1">
                <a:solidFill>
                  <a:srgbClr val="000000"/>
                </a:solidFill>
              </a:rPr>
              <a:t>    pangandaran, sertakan pula pseudocodenya.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9" y="4450722"/>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cxnSp>
        <p:nvCxnSpPr>
          <p:cNvPr id="5" name="Straight Arrow Connector 4">
            <a:extLst>
              <a:ext uri="{FF2B5EF4-FFF2-40B4-BE49-F238E27FC236}">
                <a16:creationId xmlns:a16="http://schemas.microsoft.com/office/drawing/2014/main" id="{B8F7B01E-9808-4B84-BDCF-83B363366DD0}"/>
              </a:ext>
            </a:extLst>
          </p:cNvPr>
          <p:cNvCxnSpPr/>
          <p:nvPr/>
        </p:nvCxnSpPr>
        <p:spPr>
          <a:xfrm>
            <a:off x="3023118" y="5579706"/>
            <a:ext cx="3172409"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9909AC94-3296-4820-92AD-16A8CE597AA7}"/>
              </a:ext>
            </a:extLst>
          </p:cNvPr>
          <p:cNvCxnSpPr>
            <a:cxnSpLocks/>
          </p:cNvCxnSpPr>
          <p:nvPr/>
        </p:nvCxnSpPr>
        <p:spPr>
          <a:xfrm flipH="1">
            <a:off x="3586065" y="5579706"/>
            <a:ext cx="2833396" cy="255658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027576A3-D3AD-486F-9C2F-D6B4C739A2DA}"/>
              </a:ext>
            </a:extLst>
          </p:cNvPr>
          <p:cNvCxnSpPr>
            <a:cxnSpLocks/>
          </p:cNvCxnSpPr>
          <p:nvPr/>
        </p:nvCxnSpPr>
        <p:spPr>
          <a:xfrm>
            <a:off x="3750906" y="8288694"/>
            <a:ext cx="2668555" cy="255658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7DAAAA40-611F-441D-B3D8-FAA5F470D8E8}"/>
              </a:ext>
            </a:extLst>
          </p:cNvPr>
          <p:cNvCxnSpPr>
            <a:cxnSpLocks/>
          </p:cNvCxnSpPr>
          <p:nvPr/>
        </p:nvCxnSpPr>
        <p:spPr>
          <a:xfrm>
            <a:off x="6777135" y="10580331"/>
            <a:ext cx="3467877"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AACD3856-1244-4B37-8BF8-8F02A7E5E7F7}"/>
              </a:ext>
            </a:extLst>
          </p:cNvPr>
          <p:cNvCxnSpPr>
            <a:cxnSpLocks/>
          </p:cNvCxnSpPr>
          <p:nvPr/>
        </p:nvCxnSpPr>
        <p:spPr>
          <a:xfrm flipV="1">
            <a:off x="11272780" y="8603408"/>
            <a:ext cx="2569029" cy="224187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BDC94F57-2F7C-4423-BFCF-154380EBEAAD}"/>
              </a:ext>
            </a:extLst>
          </p:cNvPr>
          <p:cNvCxnSpPr>
            <a:cxnSpLocks/>
          </p:cNvCxnSpPr>
          <p:nvPr/>
        </p:nvCxnSpPr>
        <p:spPr>
          <a:xfrm>
            <a:off x="14149719" y="8577943"/>
            <a:ext cx="3814822" cy="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3C7F3D05-E5B9-4462-81D8-3DF5B668757A}"/>
              </a:ext>
            </a:extLst>
          </p:cNvPr>
          <p:cNvCxnSpPr>
            <a:cxnSpLocks/>
          </p:cNvCxnSpPr>
          <p:nvPr/>
        </p:nvCxnSpPr>
        <p:spPr>
          <a:xfrm flipV="1">
            <a:off x="18239638" y="5710335"/>
            <a:ext cx="0" cy="1937657"/>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53429981"/>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95E54C855EC78418D00BFDBA37285E2" ma:contentTypeVersion="10" ma:contentTypeDescription="Create a new document." ma:contentTypeScope="" ma:versionID="6f573b1a45794110d2113225073deebc">
  <xsd:schema xmlns:xsd="http://www.w3.org/2001/XMLSchema" xmlns:xs="http://www.w3.org/2001/XMLSchema" xmlns:p="http://schemas.microsoft.com/office/2006/metadata/properties" xmlns:ns2="e5222402-7b9f-4113-8b8c-ea94d66e8e91" xmlns:ns3="77543c93-e606-407f-9220-765fca0937f2" targetNamespace="http://schemas.microsoft.com/office/2006/metadata/properties" ma:root="true" ma:fieldsID="09add58877d63566cf6918206b064d01" ns2:_="" ns3:_="">
    <xsd:import namespace="e5222402-7b9f-4113-8b8c-ea94d66e8e91"/>
    <xsd:import namespace="77543c93-e606-407f-9220-765fca0937f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222402-7b9f-4113-8b8c-ea94d66e8e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543c93-e606-407f-9220-765fca0937f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24D49F-F276-498D-A24D-B13464F5F0F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F189A91-6186-401E-99D4-B55CF2D4C0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222402-7b9f-4113-8b8c-ea94d66e8e91"/>
    <ds:schemaRef ds:uri="77543c93-e606-407f-9220-765fca0937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F2CD51-6DB2-48C4-8BB2-FE46CBA753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1600</TotalTime>
  <Words>608</Words>
  <Application>Microsoft Office PowerPoint</Application>
  <PresentationFormat>Custom</PresentationFormat>
  <Paragraphs>150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Helvetica Neue</vt:lpstr>
      <vt:lpstr>Helvetica Neue Medium</vt:lpstr>
      <vt:lpstr>21_BasicWhite</vt:lpstr>
      <vt:lpstr>Tugas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Bubble Sort Algorithm</dc:title>
  <cp:lastModifiedBy>Radithya</cp:lastModifiedBy>
  <cp:revision>81</cp:revision>
  <dcterms:modified xsi:type="dcterms:W3CDTF">2022-02-22T07:58:03Z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0x010100C95E54C855EC78418D00BFDBA37285E2</vt:lpwstr>
  </property>
</Properties>
</file>