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
      <p:font typeface="Lato Black"/>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B08CDC-9689-4BD2-B7A3-F3AA8F506B6A}">
  <a:tblStyle styleId="{91B08CDC-9689-4BD2-B7A3-F3AA8F506B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lack-bold.fntdata"/><Relationship Id="rId20" Type="http://schemas.openxmlformats.org/officeDocument/2006/relationships/slide" Target="slides/slide14.xml"/><Relationship Id="rId41" Type="http://schemas.openxmlformats.org/officeDocument/2006/relationships/font" Target="fonts/LatoBlack-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1f6c26400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1f6c26400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f6c2640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f6c2640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1f6c264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1f6c264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1f6c2640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1f6c2640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1f6c2640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1f6c2640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1f6c26400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1f6c26400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1f6c2640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1f6c2640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1f6c264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1f6c264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1f6c26400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1f6c26400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1f6c26400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1f6c26400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f6c26400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f6c26400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1f6c2640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1f6c2640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1f6c26400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1f6c26400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5d43f07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5d43f07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5d43f07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5d43f07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5d43f073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5d43f073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5d43f07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5d43f07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1f6c26400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1f6c26400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1f6c264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1f6c264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f6c2640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f6c2640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1f6c26400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1f6c26400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f6c2640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f6c2640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f6c26400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1f6c26400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1f6c26400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1f6c26400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EL2008</a:t>
            </a:r>
            <a:endParaRPr/>
          </a:p>
          <a:p>
            <a:pPr indent="0" lvl="0" marL="0" rtl="0" algn="l">
              <a:spcBef>
                <a:spcPts val="0"/>
              </a:spcBef>
              <a:spcAft>
                <a:spcPts val="0"/>
              </a:spcAft>
              <a:buNone/>
            </a:pPr>
            <a:r>
              <a:rPr lang="en"/>
              <a:t>TUGAS BESAR</a:t>
            </a:r>
            <a:endParaRPr/>
          </a:p>
        </p:txBody>
      </p:sp>
      <p:sp>
        <p:nvSpPr>
          <p:cNvPr id="87" name="Google Shape;87;p13"/>
          <p:cNvSpPr txBox="1"/>
          <p:nvPr>
            <p:ph idx="1" type="subTitle"/>
          </p:nvPr>
        </p:nvSpPr>
        <p:spPr>
          <a:xfrm>
            <a:off x="729450" y="2884675"/>
            <a:ext cx="8520600" cy="13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13220019 Muhammad Zakie Shahab</a:t>
            </a:r>
            <a:endParaRPr/>
          </a:p>
          <a:p>
            <a:pPr indent="0" lvl="0" marL="0" rtl="0" algn="l">
              <a:spcBef>
                <a:spcPts val="0"/>
              </a:spcBef>
              <a:spcAft>
                <a:spcPts val="0"/>
              </a:spcAft>
              <a:buNone/>
            </a:pPr>
            <a:r>
              <a:rPr lang="en"/>
              <a:t>13220051 Muhammad Hanif Hibatullah</a:t>
            </a:r>
            <a:endParaRPr/>
          </a:p>
          <a:p>
            <a:pPr indent="0" lvl="0" marL="0" rtl="0" algn="l">
              <a:spcBef>
                <a:spcPts val="0"/>
              </a:spcBef>
              <a:spcAft>
                <a:spcPts val="0"/>
              </a:spcAft>
              <a:buNone/>
            </a:pPr>
            <a:r>
              <a:rPr lang="en"/>
              <a:t>13220053 Radithya Arisaputra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1" name="Google Shape;151;p2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2" name="Google Shape;152;p22"/>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214325" y="2256800"/>
            <a:ext cx="8715339" cy="629900"/>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solidFill>
                  <a:schemeClr val="dk2"/>
                </a:solidFill>
                <a:latin typeface="Lato;900"/>
              </a:rPr>
              <a:t>RANCANGAN PROGRAM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dan Output</a:t>
            </a:r>
            <a:endParaRPr/>
          </a:p>
        </p:txBody>
      </p:sp>
      <p:sp>
        <p:nvSpPr>
          <p:cNvPr id="159" name="Google Shape;15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Pengguna memberikan input minterm dan don’t care berupa indeks elemen (bilangan integer)</a:t>
            </a:r>
            <a:endParaRPr/>
          </a:p>
          <a:p>
            <a:pPr indent="0" lvl="0" marL="0" rtl="0" algn="l">
              <a:spcBef>
                <a:spcPts val="1200"/>
              </a:spcBef>
              <a:spcAft>
                <a:spcPts val="1200"/>
              </a:spcAft>
              <a:buNone/>
            </a:pPr>
            <a:r>
              <a:rPr lang="en"/>
              <a:t>Program mengeluarkan output hasil minimisasi berupa persamaan boolean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Algoritma</a:t>
            </a:r>
            <a:endParaRPr/>
          </a:p>
        </p:txBody>
      </p:sp>
      <p:sp>
        <p:nvSpPr>
          <p:cNvPr id="165" name="Google Shape;16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Menerima input jumlah variabel, minterm dan don’t care</a:t>
            </a:r>
            <a:endParaRPr/>
          </a:p>
          <a:p>
            <a:pPr indent="-311150" lvl="0" marL="457200" rtl="0" algn="l">
              <a:spcBef>
                <a:spcPts val="0"/>
              </a:spcBef>
              <a:spcAft>
                <a:spcPts val="0"/>
              </a:spcAft>
              <a:buSzPts val="1300"/>
              <a:buAutoNum type="arabicPeriod"/>
            </a:pPr>
            <a:r>
              <a:rPr lang="en"/>
              <a:t>Mengelompokkan input berdasarkan jumlah ‘1’ pada bentuk binary minterm</a:t>
            </a:r>
            <a:endParaRPr/>
          </a:p>
          <a:p>
            <a:pPr indent="-311150" lvl="0" marL="457200" rtl="0" algn="l">
              <a:spcBef>
                <a:spcPts val="0"/>
              </a:spcBef>
              <a:spcAft>
                <a:spcPts val="0"/>
              </a:spcAft>
              <a:buSzPts val="1300"/>
              <a:buAutoNum type="arabicPeriod"/>
            </a:pPr>
            <a:r>
              <a:rPr lang="en"/>
              <a:t>Minimisasi input sampai tidak bisa diminimisasi</a:t>
            </a:r>
            <a:endParaRPr/>
          </a:p>
          <a:p>
            <a:pPr indent="-311150" lvl="0" marL="457200" rtl="0" algn="l">
              <a:spcBef>
                <a:spcPts val="0"/>
              </a:spcBef>
              <a:spcAft>
                <a:spcPts val="0"/>
              </a:spcAft>
              <a:buSzPts val="1300"/>
              <a:buAutoNum type="arabicPeriod"/>
            </a:pPr>
            <a:r>
              <a:rPr lang="en"/>
              <a:t>Tentukan prime implicant (PI) dari hasil minimisasi</a:t>
            </a:r>
            <a:endParaRPr/>
          </a:p>
          <a:p>
            <a:pPr indent="-311150" lvl="0" marL="457200" rtl="0" algn="l">
              <a:spcBef>
                <a:spcPts val="0"/>
              </a:spcBef>
              <a:spcAft>
                <a:spcPts val="0"/>
              </a:spcAft>
              <a:buSzPts val="1300"/>
              <a:buAutoNum type="arabicPeriod"/>
            </a:pPr>
            <a:r>
              <a:rPr lang="en"/>
              <a:t>Tentukan essential prime implicant (EPI) dari PI</a:t>
            </a:r>
            <a:endParaRPr/>
          </a:p>
          <a:p>
            <a:pPr indent="-311150" lvl="0" marL="457200" rtl="0" algn="l">
              <a:spcBef>
                <a:spcPts val="0"/>
              </a:spcBef>
              <a:spcAft>
                <a:spcPts val="0"/>
              </a:spcAft>
              <a:buSzPts val="1300"/>
              <a:buAutoNum type="arabicPeriod"/>
            </a:pPr>
            <a:r>
              <a:rPr lang="en"/>
              <a:t>Ambil PI yang mengandung EPI </a:t>
            </a:r>
            <a:endParaRPr/>
          </a:p>
          <a:p>
            <a:pPr indent="-311150" lvl="0" marL="457200" rtl="0" algn="l">
              <a:spcBef>
                <a:spcPts val="0"/>
              </a:spcBef>
              <a:spcAft>
                <a:spcPts val="0"/>
              </a:spcAft>
              <a:buSzPts val="1300"/>
              <a:buAutoNum type="arabicPeriod"/>
            </a:pPr>
            <a:r>
              <a:rPr lang="en"/>
              <a:t>Ambil PI lain sampai semua elemen tercakup</a:t>
            </a:r>
            <a:endParaRPr/>
          </a:p>
          <a:p>
            <a:pPr indent="-311150" lvl="0" marL="457200" rtl="0" algn="l">
              <a:spcBef>
                <a:spcPts val="0"/>
              </a:spcBef>
              <a:spcAft>
                <a:spcPts val="0"/>
              </a:spcAft>
              <a:buSzPts val="1300"/>
              <a:buAutoNum type="arabicPeriod"/>
            </a:pPr>
            <a:r>
              <a:rPr lang="en"/>
              <a:t>Mengeluarkan output berupa persamaan boolean yang telah diminimisasi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rotWithShape="1">
          <a:blip r:embed="rId3">
            <a:alphaModFix/>
          </a:blip>
          <a:srcRect b="54849" l="0" r="0" t="0"/>
          <a:stretch/>
        </p:blipFill>
        <p:spPr>
          <a:xfrm>
            <a:off x="4085425" y="1439680"/>
            <a:ext cx="1278375" cy="2866800"/>
          </a:xfrm>
          <a:prstGeom prst="rect">
            <a:avLst/>
          </a:prstGeom>
          <a:noFill/>
          <a:ln>
            <a:noFill/>
          </a:ln>
        </p:spPr>
      </p:pic>
      <p:pic>
        <p:nvPicPr>
          <p:cNvPr id="171" name="Google Shape;171;p25"/>
          <p:cNvPicPr preferRelativeResize="0"/>
          <p:nvPr/>
        </p:nvPicPr>
        <p:blipFill rotWithShape="1">
          <a:blip r:embed="rId3">
            <a:alphaModFix/>
          </a:blip>
          <a:srcRect b="0" l="0" r="0" t="45265"/>
          <a:stretch/>
        </p:blipFill>
        <p:spPr>
          <a:xfrm>
            <a:off x="5922825" y="1439679"/>
            <a:ext cx="1278375" cy="3475400"/>
          </a:xfrm>
          <a:prstGeom prst="rect">
            <a:avLst/>
          </a:prstGeom>
          <a:noFill/>
          <a:ln>
            <a:noFill/>
          </a:ln>
        </p:spPr>
      </p:pic>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pic>
        <p:nvPicPr>
          <p:cNvPr id="178" name="Google Shape;178;p26"/>
          <p:cNvPicPr preferRelativeResize="0"/>
          <p:nvPr/>
        </p:nvPicPr>
        <p:blipFill rotWithShape="1">
          <a:blip r:embed="rId3">
            <a:alphaModFix/>
          </a:blip>
          <a:srcRect b="41207" l="0" r="0" t="0"/>
          <a:stretch/>
        </p:blipFill>
        <p:spPr>
          <a:xfrm>
            <a:off x="3749625" y="692173"/>
            <a:ext cx="1347350" cy="4258450"/>
          </a:xfrm>
          <a:prstGeom prst="rect">
            <a:avLst/>
          </a:prstGeom>
          <a:noFill/>
          <a:ln>
            <a:noFill/>
          </a:ln>
        </p:spPr>
      </p:pic>
      <p:pic>
        <p:nvPicPr>
          <p:cNvPr id="179" name="Google Shape;179;p26"/>
          <p:cNvPicPr preferRelativeResize="0"/>
          <p:nvPr/>
        </p:nvPicPr>
        <p:blipFill rotWithShape="1">
          <a:blip r:embed="rId3">
            <a:alphaModFix/>
          </a:blip>
          <a:srcRect b="0" l="0" r="0" t="58940"/>
          <a:stretch/>
        </p:blipFill>
        <p:spPr>
          <a:xfrm>
            <a:off x="5870950" y="1174663"/>
            <a:ext cx="1560725" cy="344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Simulasi</a:t>
            </a:r>
            <a:endParaRPr/>
          </a:p>
        </p:txBody>
      </p:sp>
      <p:pic>
        <p:nvPicPr>
          <p:cNvPr id="185" name="Google Shape;185;p27"/>
          <p:cNvPicPr preferRelativeResize="0"/>
          <p:nvPr/>
        </p:nvPicPr>
        <p:blipFill>
          <a:blip r:embed="rId3">
            <a:alphaModFix/>
          </a:blip>
          <a:stretch>
            <a:fillRect/>
          </a:stretch>
        </p:blipFill>
        <p:spPr>
          <a:xfrm>
            <a:off x="1606049" y="1302500"/>
            <a:ext cx="5935499" cy="371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635763" y="594750"/>
            <a:ext cx="7872475" cy="4297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433375" y="870688"/>
            <a:ext cx="8277225" cy="366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419100" y="1519238"/>
            <a:ext cx="8305800" cy="210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1"/>
          <p:cNvPicPr preferRelativeResize="0"/>
          <p:nvPr/>
        </p:nvPicPr>
        <p:blipFill>
          <a:blip r:embed="rId3">
            <a:alphaModFix/>
          </a:blip>
          <a:stretch>
            <a:fillRect/>
          </a:stretch>
        </p:blipFill>
        <p:spPr>
          <a:xfrm>
            <a:off x="483725" y="1543875"/>
            <a:ext cx="8056974" cy="310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3" name="Google Shape;93;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4" name="Google Shape;94;p14"/>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358400" y="2165077"/>
            <a:ext cx="6238112" cy="791742"/>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solidFill>
                  <a:schemeClr val="dk2"/>
                </a:solidFill>
                <a:latin typeface="Lato;900"/>
              </a:rPr>
              <a:t>DASAR TEORI</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2"/>
          <p:cNvPicPr preferRelativeResize="0"/>
          <p:nvPr/>
        </p:nvPicPr>
        <p:blipFill>
          <a:blip r:embed="rId3">
            <a:alphaModFix/>
          </a:blip>
          <a:stretch>
            <a:fillRect/>
          </a:stretch>
        </p:blipFill>
        <p:spPr>
          <a:xfrm>
            <a:off x="1171578" y="1313425"/>
            <a:ext cx="6705874" cy="361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1040775" y="1271505"/>
            <a:ext cx="7062449" cy="3754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1" name="Google Shape;221;p3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2" name="Google Shape;222;p34"/>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p:nvPr/>
        </p:nvSpPr>
        <p:spPr>
          <a:xfrm>
            <a:off x="174800" y="2259200"/>
            <a:ext cx="8797755" cy="600300"/>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solidFill>
                  <a:schemeClr val="dk2"/>
                </a:solidFill>
                <a:latin typeface="Lato;900"/>
              </a:rPr>
              <a:t>DEMONSTRASI PROGRAM</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9" name="Google Shape;229;p3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0" name="Google Shape;230;p35"/>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txBox="1"/>
          <p:nvPr>
            <p:ph idx="1" type="subTitle"/>
          </p:nvPr>
        </p:nvSpPr>
        <p:spPr>
          <a:xfrm>
            <a:off x="727950" y="167300"/>
            <a:ext cx="7688100" cy="12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Jumlah variabel = 4</a:t>
            </a:r>
            <a:endParaRPr/>
          </a:p>
          <a:p>
            <a:pPr indent="0" lvl="0" marL="0" rtl="0" algn="l">
              <a:spcBef>
                <a:spcPts val="0"/>
              </a:spcBef>
              <a:spcAft>
                <a:spcPts val="0"/>
              </a:spcAft>
              <a:buNone/>
            </a:pPr>
            <a:r>
              <a:rPr lang="en"/>
              <a:t>Jumlah minterm = 12</a:t>
            </a:r>
            <a:endParaRPr/>
          </a:p>
          <a:p>
            <a:pPr indent="0" lvl="0" marL="0" rtl="0" algn="l">
              <a:spcBef>
                <a:spcPts val="0"/>
              </a:spcBef>
              <a:spcAft>
                <a:spcPts val="0"/>
              </a:spcAft>
              <a:buNone/>
            </a:pPr>
            <a:r>
              <a:rPr lang="en"/>
              <a:t>Minterm = 4,5,6,9,11,12,13,14</a:t>
            </a:r>
            <a:endParaRPr/>
          </a:p>
          <a:p>
            <a:pPr indent="0" lvl="0" marL="0" rtl="0" algn="l">
              <a:spcBef>
                <a:spcPts val="0"/>
              </a:spcBef>
              <a:spcAft>
                <a:spcPts val="0"/>
              </a:spcAft>
              <a:buNone/>
            </a:pPr>
            <a:r>
              <a:rPr lang="en"/>
              <a:t>Don’t care = 0,1,3,7</a:t>
            </a:r>
            <a:endParaRPr/>
          </a:p>
        </p:txBody>
      </p:sp>
      <p:pic>
        <p:nvPicPr>
          <p:cNvPr id="232" name="Google Shape;232;p35"/>
          <p:cNvPicPr preferRelativeResize="0"/>
          <p:nvPr/>
        </p:nvPicPr>
        <p:blipFill>
          <a:blip r:embed="rId3">
            <a:alphaModFix/>
          </a:blip>
          <a:stretch>
            <a:fillRect/>
          </a:stretch>
        </p:blipFill>
        <p:spPr>
          <a:xfrm>
            <a:off x="307525" y="1542150"/>
            <a:ext cx="3437140" cy="3113850"/>
          </a:xfrm>
          <a:prstGeom prst="rect">
            <a:avLst/>
          </a:prstGeom>
          <a:noFill/>
          <a:ln>
            <a:noFill/>
          </a:ln>
        </p:spPr>
      </p:pic>
      <p:pic>
        <p:nvPicPr>
          <p:cNvPr id="233" name="Google Shape;233;p35"/>
          <p:cNvPicPr preferRelativeResize="0"/>
          <p:nvPr/>
        </p:nvPicPr>
        <p:blipFill>
          <a:blip r:embed="rId4">
            <a:alphaModFix/>
          </a:blip>
          <a:stretch>
            <a:fillRect/>
          </a:stretch>
        </p:blipFill>
        <p:spPr>
          <a:xfrm>
            <a:off x="5581088" y="689800"/>
            <a:ext cx="1971800" cy="2431000"/>
          </a:xfrm>
          <a:prstGeom prst="rect">
            <a:avLst/>
          </a:prstGeom>
          <a:noFill/>
          <a:ln>
            <a:noFill/>
          </a:ln>
        </p:spPr>
      </p:pic>
      <p:sp>
        <p:nvSpPr>
          <p:cNvPr id="234" name="Google Shape;234;p35"/>
          <p:cNvSpPr txBox="1"/>
          <p:nvPr>
            <p:ph idx="1" type="subTitle"/>
          </p:nvPr>
        </p:nvSpPr>
        <p:spPr>
          <a:xfrm>
            <a:off x="4243750" y="167300"/>
            <a:ext cx="4977000" cy="470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https://www.charlie-coleman.com/experiments/kmap/</a:t>
            </a:r>
            <a:endParaRPr/>
          </a:p>
        </p:txBody>
      </p:sp>
      <p:pic>
        <p:nvPicPr>
          <p:cNvPr id="235" name="Google Shape;235;p35"/>
          <p:cNvPicPr preferRelativeResize="0"/>
          <p:nvPr/>
        </p:nvPicPr>
        <p:blipFill>
          <a:blip r:embed="rId5">
            <a:alphaModFix/>
          </a:blip>
          <a:stretch>
            <a:fillRect/>
          </a:stretch>
        </p:blipFill>
        <p:spPr>
          <a:xfrm>
            <a:off x="3983125" y="3671899"/>
            <a:ext cx="4977001" cy="894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1" name="Google Shape;241;p3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2" name="Google Shape;242;p36"/>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txBox="1"/>
          <p:nvPr>
            <p:ph idx="1" type="subTitle"/>
          </p:nvPr>
        </p:nvSpPr>
        <p:spPr>
          <a:xfrm>
            <a:off x="727950" y="167300"/>
            <a:ext cx="7688100" cy="12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Jumlah variabel = 8</a:t>
            </a:r>
            <a:endParaRPr/>
          </a:p>
          <a:p>
            <a:pPr indent="0" lvl="0" marL="0" rtl="0" algn="l">
              <a:spcBef>
                <a:spcPts val="0"/>
              </a:spcBef>
              <a:spcAft>
                <a:spcPts val="0"/>
              </a:spcAft>
              <a:buNone/>
            </a:pPr>
            <a:r>
              <a:rPr lang="en"/>
              <a:t>Jumlah minterm = 4</a:t>
            </a:r>
            <a:endParaRPr/>
          </a:p>
          <a:p>
            <a:pPr indent="0" lvl="0" marL="0" rtl="0" algn="l">
              <a:spcBef>
                <a:spcPts val="0"/>
              </a:spcBef>
              <a:spcAft>
                <a:spcPts val="0"/>
              </a:spcAft>
              <a:buNone/>
            </a:pPr>
            <a:r>
              <a:rPr lang="en"/>
              <a:t>Minterm = 19,51,53,132</a:t>
            </a:r>
            <a:endParaRPr/>
          </a:p>
          <a:p>
            <a:pPr indent="0" lvl="0" marL="0" rtl="0" algn="l">
              <a:spcBef>
                <a:spcPts val="0"/>
              </a:spcBef>
              <a:spcAft>
                <a:spcPts val="0"/>
              </a:spcAft>
              <a:buNone/>
            </a:pPr>
            <a:r>
              <a:rPr lang="en"/>
              <a:t>Don’t care =</a:t>
            </a:r>
            <a:endParaRPr/>
          </a:p>
        </p:txBody>
      </p:sp>
      <p:sp>
        <p:nvSpPr>
          <p:cNvPr id="244" name="Google Shape;244;p36"/>
          <p:cNvSpPr txBox="1"/>
          <p:nvPr>
            <p:ph idx="1" type="subTitle"/>
          </p:nvPr>
        </p:nvSpPr>
        <p:spPr>
          <a:xfrm>
            <a:off x="4243750" y="167300"/>
            <a:ext cx="4977000" cy="470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https://www.charlie-coleman.com/experiments/kmap/</a:t>
            </a:r>
            <a:endParaRPr/>
          </a:p>
        </p:txBody>
      </p:sp>
      <p:pic>
        <p:nvPicPr>
          <p:cNvPr id="245" name="Google Shape;245;p36"/>
          <p:cNvPicPr preferRelativeResize="0"/>
          <p:nvPr/>
        </p:nvPicPr>
        <p:blipFill>
          <a:blip r:embed="rId3">
            <a:alphaModFix/>
          </a:blip>
          <a:stretch>
            <a:fillRect/>
          </a:stretch>
        </p:blipFill>
        <p:spPr>
          <a:xfrm>
            <a:off x="635723" y="3604524"/>
            <a:ext cx="7872549" cy="1324058"/>
          </a:xfrm>
          <a:prstGeom prst="rect">
            <a:avLst/>
          </a:prstGeom>
          <a:noFill/>
          <a:ln>
            <a:noFill/>
          </a:ln>
        </p:spPr>
      </p:pic>
      <p:pic>
        <p:nvPicPr>
          <p:cNvPr id="246" name="Google Shape;246;p36"/>
          <p:cNvPicPr preferRelativeResize="0"/>
          <p:nvPr/>
        </p:nvPicPr>
        <p:blipFill>
          <a:blip r:embed="rId4">
            <a:alphaModFix/>
          </a:blip>
          <a:stretch>
            <a:fillRect/>
          </a:stretch>
        </p:blipFill>
        <p:spPr>
          <a:xfrm>
            <a:off x="3832420" y="637699"/>
            <a:ext cx="5042242" cy="2845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2" name="Google Shape;252;p3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3" name="Google Shape;253;p37"/>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txBox="1"/>
          <p:nvPr>
            <p:ph idx="1" type="subTitle"/>
          </p:nvPr>
        </p:nvSpPr>
        <p:spPr>
          <a:xfrm>
            <a:off x="727950" y="167300"/>
            <a:ext cx="7688100" cy="12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Jumlah variabel = 10</a:t>
            </a:r>
            <a:endParaRPr/>
          </a:p>
          <a:p>
            <a:pPr indent="0" lvl="0" marL="0" rtl="0" algn="l">
              <a:spcBef>
                <a:spcPts val="0"/>
              </a:spcBef>
              <a:spcAft>
                <a:spcPts val="0"/>
              </a:spcAft>
              <a:buNone/>
            </a:pPr>
            <a:r>
              <a:rPr lang="en"/>
              <a:t>Jumlah minterm = 10</a:t>
            </a:r>
            <a:endParaRPr/>
          </a:p>
          <a:p>
            <a:pPr indent="0" lvl="0" marL="0" rtl="0" algn="l">
              <a:spcBef>
                <a:spcPts val="0"/>
              </a:spcBef>
              <a:spcAft>
                <a:spcPts val="0"/>
              </a:spcAft>
              <a:buNone/>
            </a:pPr>
            <a:r>
              <a:rPr lang="en"/>
              <a:t>Minterm = 26,132,208,246,264,420,911</a:t>
            </a:r>
            <a:endParaRPr/>
          </a:p>
          <a:p>
            <a:pPr indent="0" lvl="0" marL="0" rtl="0" algn="l">
              <a:spcBef>
                <a:spcPts val="0"/>
              </a:spcBef>
              <a:spcAft>
                <a:spcPts val="0"/>
              </a:spcAft>
              <a:buNone/>
            </a:pPr>
            <a:r>
              <a:rPr lang="en"/>
              <a:t>Don’t care = 19,51,53</a:t>
            </a:r>
            <a:endParaRPr/>
          </a:p>
        </p:txBody>
      </p:sp>
      <p:sp>
        <p:nvSpPr>
          <p:cNvPr id="255" name="Google Shape;255;p37"/>
          <p:cNvSpPr txBox="1"/>
          <p:nvPr>
            <p:ph idx="1" type="subTitle"/>
          </p:nvPr>
        </p:nvSpPr>
        <p:spPr>
          <a:xfrm>
            <a:off x="4243750" y="167300"/>
            <a:ext cx="4977000" cy="470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https://www.charlie-coleman.com/experiments/kmap/</a:t>
            </a:r>
            <a:endParaRPr/>
          </a:p>
        </p:txBody>
      </p:sp>
      <p:pic>
        <p:nvPicPr>
          <p:cNvPr id="256" name="Google Shape;256;p37"/>
          <p:cNvPicPr preferRelativeResize="0"/>
          <p:nvPr/>
        </p:nvPicPr>
        <p:blipFill>
          <a:blip r:embed="rId3">
            <a:alphaModFix/>
          </a:blip>
          <a:stretch>
            <a:fillRect/>
          </a:stretch>
        </p:blipFill>
        <p:spPr>
          <a:xfrm>
            <a:off x="309622" y="3792525"/>
            <a:ext cx="8524766" cy="1129875"/>
          </a:xfrm>
          <a:prstGeom prst="rect">
            <a:avLst/>
          </a:prstGeom>
          <a:noFill/>
          <a:ln>
            <a:noFill/>
          </a:ln>
        </p:spPr>
      </p:pic>
      <p:pic>
        <p:nvPicPr>
          <p:cNvPr id="257" name="Google Shape;257;p37"/>
          <p:cNvPicPr preferRelativeResize="0"/>
          <p:nvPr/>
        </p:nvPicPr>
        <p:blipFill>
          <a:blip r:embed="rId4">
            <a:alphaModFix/>
          </a:blip>
          <a:stretch>
            <a:fillRect/>
          </a:stretch>
        </p:blipFill>
        <p:spPr>
          <a:xfrm>
            <a:off x="3227575" y="1021527"/>
            <a:ext cx="5738200" cy="269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59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SOP (Sum of Product)</a:t>
            </a:r>
            <a:endParaRPr/>
          </a:p>
        </p:txBody>
      </p:sp>
      <p:sp>
        <p:nvSpPr>
          <p:cNvPr id="101" name="Google Shape;101;p15"/>
          <p:cNvSpPr txBox="1"/>
          <p:nvPr>
            <p:ph idx="1" type="body"/>
          </p:nvPr>
        </p:nvSpPr>
        <p:spPr>
          <a:xfrm>
            <a:off x="729450" y="1450100"/>
            <a:ext cx="7688700" cy="1363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SOP (Sum of Product) juga sering disebut dengan minterm merupakan sebuah teknik penulisan fungsi dari sebuah aljabar boolean logic gates dimana fungsi yang ditulis merupakan penjumlahan dari perkalian-perkalian variabel yang menjadi input. SOP ditulis dengan lambang sigma (sum) diikuti dengan rentetan angka sesuai yang ingin dihitung. Pembagian variabel hitung ditulis dengan huruf ‘m’ dan diikuti angka urutan nilai variabelnya mulai dari yang terkecil. Berikut merupakan contoh penjabaran dari SOP. </a:t>
            </a:r>
            <a:endParaRPr/>
          </a:p>
        </p:txBody>
      </p:sp>
      <p:graphicFrame>
        <p:nvGraphicFramePr>
          <p:cNvPr id="102" name="Google Shape;102;p15"/>
          <p:cNvGraphicFramePr/>
          <p:nvPr/>
        </p:nvGraphicFramePr>
        <p:xfrm>
          <a:off x="840950" y="2813300"/>
          <a:ext cx="3000000" cy="3000000"/>
        </p:xfrm>
        <a:graphic>
          <a:graphicData uri="http://schemas.openxmlformats.org/drawingml/2006/table">
            <a:tbl>
              <a:tblPr>
                <a:noFill/>
                <a:tableStyleId>{91B08CDC-9689-4BD2-B7A3-F3AA8F506B6A}</a:tableStyleId>
              </a:tblPr>
              <a:tblGrid>
                <a:gridCol w="835275"/>
                <a:gridCol w="835275"/>
                <a:gridCol w="835275"/>
                <a:gridCol w="835275"/>
              </a:tblGrid>
              <a:tr h="381000">
                <a:tc>
                  <a:txBody>
                    <a:bodyPr/>
                    <a:lstStyle/>
                    <a:p>
                      <a:pPr indent="0" lvl="0" marL="0" rtl="0" algn="ctr">
                        <a:spcBef>
                          <a:spcPts val="0"/>
                        </a:spcBef>
                        <a:spcAft>
                          <a:spcPts val="0"/>
                        </a:spcAft>
                        <a:buNone/>
                      </a:pPr>
                      <a:r>
                        <a:rPr lang="en" sz="1200">
                          <a:latin typeface="Lato Black"/>
                          <a:ea typeface="Lato Black"/>
                          <a:cs typeface="Lato Black"/>
                          <a:sym typeface="Lato Black"/>
                        </a:rPr>
                        <a:t>x</a:t>
                      </a:r>
                      <a:endParaRPr sz="1200">
                        <a:latin typeface="Lato Black"/>
                        <a:ea typeface="Lato Black"/>
                        <a:cs typeface="Lato Black"/>
                        <a:sym typeface="Lato Black"/>
                      </a:endParaRPr>
                    </a:p>
                  </a:txBody>
                  <a:tcPr marT="91425" marB="91425" marR="91425" marL="91425"/>
                </a:tc>
                <a:tc>
                  <a:txBody>
                    <a:bodyPr/>
                    <a:lstStyle/>
                    <a:p>
                      <a:pPr indent="0" lvl="0" marL="0" rtl="0" algn="ctr">
                        <a:spcBef>
                          <a:spcPts val="0"/>
                        </a:spcBef>
                        <a:spcAft>
                          <a:spcPts val="0"/>
                        </a:spcAft>
                        <a:buNone/>
                      </a:pPr>
                      <a:r>
                        <a:rPr lang="en" sz="1200">
                          <a:latin typeface="Lato Black"/>
                          <a:ea typeface="Lato Black"/>
                          <a:cs typeface="Lato Black"/>
                          <a:sym typeface="Lato Black"/>
                        </a:rPr>
                        <a:t>y</a:t>
                      </a:r>
                      <a:endParaRPr sz="1200">
                        <a:latin typeface="Lato Black"/>
                        <a:ea typeface="Lato Black"/>
                        <a:cs typeface="Lato Black"/>
                        <a:sym typeface="Lato Black"/>
                      </a:endParaRPr>
                    </a:p>
                  </a:txBody>
                  <a:tcPr marT="91425" marB="91425" marR="91425" marL="91425"/>
                </a:tc>
                <a:tc>
                  <a:txBody>
                    <a:bodyPr/>
                    <a:lstStyle/>
                    <a:p>
                      <a:pPr indent="0" lvl="0" marL="0" rtl="0" algn="ctr">
                        <a:spcBef>
                          <a:spcPts val="0"/>
                        </a:spcBef>
                        <a:spcAft>
                          <a:spcPts val="0"/>
                        </a:spcAft>
                        <a:buNone/>
                      </a:pPr>
                      <a:r>
                        <a:rPr lang="en" sz="1200">
                          <a:latin typeface="Lato Black"/>
                          <a:ea typeface="Lato Black"/>
                          <a:cs typeface="Lato Black"/>
                          <a:sym typeface="Lato Black"/>
                        </a:rPr>
                        <a:t>Lambang</a:t>
                      </a:r>
                      <a:endParaRPr sz="1200">
                        <a:latin typeface="Lato Black"/>
                        <a:ea typeface="Lato Black"/>
                        <a:cs typeface="Lato Black"/>
                        <a:sym typeface="Lato Black"/>
                      </a:endParaRPr>
                    </a:p>
                  </a:txBody>
                  <a:tcPr marT="91425" marB="91425" marR="91425" marL="91425"/>
                </a:tc>
                <a:tc>
                  <a:txBody>
                    <a:bodyPr/>
                    <a:lstStyle/>
                    <a:p>
                      <a:pPr indent="0" lvl="0" marL="0" rtl="0" algn="ctr">
                        <a:spcBef>
                          <a:spcPts val="0"/>
                        </a:spcBef>
                        <a:spcAft>
                          <a:spcPts val="0"/>
                        </a:spcAft>
                        <a:buNone/>
                      </a:pPr>
                      <a:r>
                        <a:rPr lang="en" sz="1200">
                          <a:latin typeface="Lato Black"/>
                          <a:ea typeface="Lato Black"/>
                          <a:cs typeface="Lato Black"/>
                          <a:sym typeface="Lato Black"/>
                        </a:rPr>
                        <a:t>Nilai</a:t>
                      </a:r>
                      <a:endParaRPr sz="1200">
                        <a:latin typeface="Lato Black"/>
                        <a:ea typeface="Lato Black"/>
                        <a:cs typeface="Lato Black"/>
                        <a:sym typeface="Lato Black"/>
                      </a:endParaRPr>
                    </a:p>
                  </a:txBody>
                  <a:tcPr marT="91425" marB="91425" marR="91425" marL="91425"/>
                </a:tc>
              </a:tr>
              <a:tr h="381000">
                <a:tc>
                  <a:txBody>
                    <a:bodyPr/>
                    <a:lstStyle/>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m0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x’y’</a:t>
                      </a:r>
                      <a:endParaRPr sz="12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m1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xy’</a:t>
                      </a:r>
                      <a:endParaRPr sz="12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m2</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x’y</a:t>
                      </a:r>
                      <a:endParaRPr sz="1200">
                        <a:latin typeface="Lato"/>
                        <a:ea typeface="Lato"/>
                        <a:cs typeface="Lato"/>
                        <a:sym typeface="Lato"/>
                      </a:endParaRPr>
                    </a:p>
                  </a:txBody>
                  <a:tcPr marT="91425" marB="91425" marR="91425" marL="91425"/>
                </a:tc>
              </a:tr>
              <a:tr h="396200">
                <a:tc>
                  <a:txBody>
                    <a:bodyPr/>
                    <a:lstStyle/>
                    <a:p>
                      <a:pPr indent="0" lvl="0" marL="0" rtl="0" algn="ctr">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m3</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xy</a:t>
                      </a:r>
                      <a:endParaRPr sz="1200">
                        <a:latin typeface="Lato"/>
                        <a:ea typeface="Lato"/>
                        <a:cs typeface="Lato"/>
                        <a:sym typeface="Lato"/>
                      </a:endParaRPr>
                    </a:p>
                  </a:txBody>
                  <a:tcPr marT="91425" marB="91425" marR="91425" marL="91425"/>
                </a:tc>
              </a:tr>
            </a:tbl>
          </a:graphicData>
        </a:graphic>
      </p:graphicFrame>
      <p:sp>
        <p:nvSpPr>
          <p:cNvPr id="103" name="Google Shape;103;p15"/>
          <p:cNvSpPr txBox="1"/>
          <p:nvPr/>
        </p:nvSpPr>
        <p:spPr>
          <a:xfrm>
            <a:off x="4437050" y="2813300"/>
            <a:ext cx="3981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omic Sans MS"/>
                <a:ea typeface="Comic Sans MS"/>
                <a:cs typeface="Comic Sans MS"/>
                <a:sym typeface="Comic Sans MS"/>
              </a:rPr>
              <a:t>f(x, y) 	= ∑(2, 3)</a:t>
            </a:r>
            <a:endParaRPr sz="1700">
              <a:latin typeface="Comic Sans MS"/>
              <a:ea typeface="Comic Sans MS"/>
              <a:cs typeface="Comic Sans MS"/>
              <a:sym typeface="Comic Sans MS"/>
            </a:endParaRPr>
          </a:p>
          <a:p>
            <a:pPr indent="0" lvl="0" marL="0" rtl="0" algn="l">
              <a:spcBef>
                <a:spcPts val="0"/>
              </a:spcBef>
              <a:spcAft>
                <a:spcPts val="0"/>
              </a:spcAft>
              <a:buNone/>
            </a:pPr>
            <a:r>
              <a:rPr lang="en" sz="1700">
                <a:latin typeface="Comic Sans MS"/>
                <a:ea typeface="Comic Sans MS"/>
                <a:cs typeface="Comic Sans MS"/>
                <a:sym typeface="Comic Sans MS"/>
              </a:rPr>
              <a:t>		= m2 + m3</a:t>
            </a:r>
            <a:endParaRPr sz="1700">
              <a:latin typeface="Comic Sans MS"/>
              <a:ea typeface="Comic Sans MS"/>
              <a:cs typeface="Comic Sans MS"/>
              <a:sym typeface="Comic Sans MS"/>
            </a:endParaRPr>
          </a:p>
          <a:p>
            <a:pPr indent="0" lvl="0" marL="0" rtl="0" algn="l">
              <a:spcBef>
                <a:spcPts val="0"/>
              </a:spcBef>
              <a:spcAft>
                <a:spcPts val="0"/>
              </a:spcAft>
              <a:buNone/>
            </a:pPr>
            <a:r>
              <a:rPr lang="en" sz="1700">
                <a:latin typeface="Comic Sans MS"/>
                <a:ea typeface="Comic Sans MS"/>
                <a:cs typeface="Comic Sans MS"/>
                <a:sym typeface="Comic Sans MS"/>
              </a:rPr>
              <a:t>		= x’y + xy</a:t>
            </a:r>
            <a:endParaRPr sz="17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Minimisasi logika</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Minimisasi logika dapat dilakukan dengan beberapa metode:</a:t>
            </a:r>
            <a:endParaRPr/>
          </a:p>
          <a:p>
            <a:pPr indent="-311150" lvl="0" marL="457200" rtl="0" algn="l">
              <a:spcBef>
                <a:spcPts val="1200"/>
              </a:spcBef>
              <a:spcAft>
                <a:spcPts val="0"/>
              </a:spcAft>
              <a:buSzPts val="1300"/>
              <a:buChar char="-"/>
            </a:pPr>
            <a:r>
              <a:rPr lang="en"/>
              <a:t>Aljabar boolean</a:t>
            </a:r>
            <a:endParaRPr/>
          </a:p>
          <a:p>
            <a:pPr indent="-311150" lvl="0" marL="457200" rtl="0" algn="l">
              <a:spcBef>
                <a:spcPts val="0"/>
              </a:spcBef>
              <a:spcAft>
                <a:spcPts val="0"/>
              </a:spcAft>
              <a:buSzPts val="1300"/>
              <a:buChar char="-"/>
            </a:pPr>
            <a:r>
              <a:rPr lang="en"/>
              <a:t>Karnaugh Map</a:t>
            </a:r>
            <a:endParaRPr/>
          </a:p>
          <a:p>
            <a:pPr indent="-311150" lvl="0" marL="457200" rtl="0" algn="l">
              <a:spcBef>
                <a:spcPts val="0"/>
              </a:spcBef>
              <a:spcAft>
                <a:spcPts val="0"/>
              </a:spcAft>
              <a:buSzPts val="1300"/>
              <a:buChar char="-"/>
            </a:pPr>
            <a:r>
              <a:rPr lang="en"/>
              <a:t>Metode Tabular (</a:t>
            </a:r>
            <a:r>
              <a:rPr i="1" lang="en"/>
              <a:t>Quine McCluskey</a:t>
            </a:r>
            <a:r>
              <a:rPr lang="en"/>
              <a:t>)</a:t>
            </a:r>
            <a:endParaRPr/>
          </a:p>
          <a:p>
            <a:pPr indent="0" lvl="0" marL="0" rtl="0" algn="l">
              <a:spcBef>
                <a:spcPts val="1200"/>
              </a:spcBef>
              <a:spcAft>
                <a:spcPts val="1200"/>
              </a:spcAft>
              <a:buNone/>
            </a:pPr>
            <a:r>
              <a:rPr lang="en"/>
              <a:t>Pada tugas ini, akan dibuat algoritma untuk minimisasi logika dengan metode Tabular (</a:t>
            </a:r>
            <a:r>
              <a:rPr i="1" lang="en"/>
              <a:t>Quine McCluskey</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15" name="Google Shape;115;p17"/>
          <p:cNvSpPr txBox="1"/>
          <p:nvPr>
            <p:ph idx="1" type="body"/>
          </p:nvPr>
        </p:nvSpPr>
        <p:spPr>
          <a:xfrm>
            <a:off x="727650" y="13080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Metode tabular merupakan salah satu metode atau cara untuk melakukan minimisasi pada suatu persamaan boolean. Metode ini memanfaatkan minterm dan don’t care pada persamaan boolean dan dilakukan minimisasi dari minterm dan don’t care tersebut.</a:t>
            </a:r>
            <a:endParaRPr/>
          </a:p>
          <a:p>
            <a:pPr indent="0" lvl="0" marL="0" rtl="0" algn="just">
              <a:spcBef>
                <a:spcPts val="1200"/>
              </a:spcBef>
              <a:spcAft>
                <a:spcPts val="0"/>
              </a:spcAft>
              <a:buNone/>
            </a:pPr>
            <a:r>
              <a:rPr lang="en"/>
              <a:t>Minterm sendiri merupakan suatu istilah yang digunakan ketika output dari suatu persamaan bernilai True atau 1 ketika diberikan suatu input. Perhatikan tabel berikut.</a:t>
            </a:r>
            <a:endParaRPr/>
          </a:p>
          <a:p>
            <a:pPr indent="0" lvl="0" marL="0" rtl="0" algn="just">
              <a:spcBef>
                <a:spcPts val="1200"/>
              </a:spcBef>
              <a:spcAft>
                <a:spcPts val="1200"/>
              </a:spcAft>
              <a:buNone/>
            </a:pPr>
            <a:r>
              <a:t/>
            </a:r>
            <a:endParaRPr/>
          </a:p>
        </p:txBody>
      </p:sp>
      <p:graphicFrame>
        <p:nvGraphicFramePr>
          <p:cNvPr id="116" name="Google Shape;116;p17"/>
          <p:cNvGraphicFramePr/>
          <p:nvPr/>
        </p:nvGraphicFramePr>
        <p:xfrm>
          <a:off x="954300" y="2845100"/>
          <a:ext cx="3000000" cy="3000000"/>
        </p:xfrm>
        <a:graphic>
          <a:graphicData uri="http://schemas.openxmlformats.org/drawingml/2006/table">
            <a:tbl>
              <a:tblPr>
                <a:noFill/>
                <a:tableStyleId>{91B08CDC-9689-4BD2-B7A3-F3AA8F506B6A}</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t>Index (minterm)</a:t>
                      </a:r>
                      <a:endParaRPr/>
                    </a:p>
                  </a:txBody>
                  <a:tcPr marT="91425" marB="91425" marR="91425" marL="91425"/>
                </a:tc>
                <a:tc>
                  <a:txBody>
                    <a:bodyPr/>
                    <a:lstStyle/>
                    <a:p>
                      <a:pPr indent="0" lvl="0" marL="0" rtl="0" algn="ctr">
                        <a:spcBef>
                          <a:spcPts val="0"/>
                        </a:spcBef>
                        <a:spcAft>
                          <a:spcPts val="0"/>
                        </a:spcAft>
                        <a:buNone/>
                      </a:pPr>
                      <a:r>
                        <a:rPr lang="en"/>
                        <a:t>x</a:t>
                      </a:r>
                      <a:endParaRPr/>
                    </a:p>
                  </a:txBody>
                  <a:tcPr marT="91425" marB="91425" marR="91425" marL="91425"/>
                </a:tc>
                <a:tc>
                  <a:txBody>
                    <a:bodyPr/>
                    <a:lstStyle/>
                    <a:p>
                      <a:pPr indent="0" lvl="0" marL="0" rtl="0" algn="ctr">
                        <a:spcBef>
                          <a:spcPts val="0"/>
                        </a:spcBef>
                        <a:spcAft>
                          <a:spcPts val="0"/>
                        </a:spcAft>
                        <a:buNone/>
                      </a:pPr>
                      <a:r>
                        <a:rPr lang="en"/>
                        <a:t>y</a:t>
                      </a:r>
                      <a:endParaRPr/>
                    </a:p>
                  </a:txBody>
                  <a:tcPr marT="91425" marB="91425" marR="91425" marL="91425"/>
                </a:tc>
                <a:tc>
                  <a:txBody>
                    <a:bodyPr/>
                    <a:lstStyle/>
                    <a:p>
                      <a:pPr indent="0" lvl="0" marL="0" rtl="0" algn="ctr">
                        <a:spcBef>
                          <a:spcPts val="0"/>
                        </a:spcBef>
                        <a:spcAft>
                          <a:spcPts val="0"/>
                        </a:spcAft>
                        <a:buNone/>
                      </a:pPr>
                      <a:r>
                        <a:rPr lang="en"/>
                        <a:t>F(x,y)</a:t>
                      </a:r>
                      <a:endParaRPr/>
                    </a:p>
                  </a:txBody>
                  <a:tcPr marT="91425" marB="91425" marR="91425" marL="91425"/>
                </a:tc>
              </a:tr>
              <a:tr h="3810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 </a:t>
                      </a:r>
                      <a:endParaRPr/>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381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10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22" name="Google Shape;122;p18"/>
          <p:cNvSpPr txBox="1"/>
          <p:nvPr>
            <p:ph idx="1" type="body"/>
          </p:nvPr>
        </p:nvSpPr>
        <p:spPr>
          <a:xfrm>
            <a:off x="727650" y="1308075"/>
            <a:ext cx="8004900" cy="3519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Dari tabel sebelumnya, dapat diambil minterm dari fungsi F(x,y) tersebut adalah 0, 2 dan 3. </a:t>
            </a:r>
            <a:br>
              <a:rPr lang="en"/>
            </a:br>
            <a:r>
              <a:rPr lang="en"/>
              <a:t>Selain minterm, ada juga istilah lain yang disebut dengan </a:t>
            </a:r>
            <a:r>
              <a:rPr i="1" lang="en"/>
              <a:t>Don’t Care</a:t>
            </a:r>
            <a:r>
              <a:rPr lang="en"/>
              <a:t>. Dimana </a:t>
            </a:r>
            <a:r>
              <a:rPr i="1" lang="en"/>
              <a:t>don’t care</a:t>
            </a:r>
            <a:r>
              <a:rPr lang="en"/>
              <a:t> memiliki arti bahwa output pada kondisi tersebut bisa memiliki nilai 1 atau 0. Nilai </a:t>
            </a:r>
            <a:r>
              <a:rPr i="1" lang="en"/>
              <a:t>don’t care ini</a:t>
            </a:r>
            <a:r>
              <a:rPr lang="en"/>
              <a:t> dapat membantu dalam melakukan minimisasi persamaan boolean karena kita dapat memasangkan / grouping suatu minterm dengan </a:t>
            </a:r>
            <a:r>
              <a:rPr i="1" lang="en"/>
              <a:t>don’t care </a:t>
            </a:r>
            <a:r>
              <a:rPr lang="en"/>
              <a:t>tersebut.</a:t>
            </a:r>
            <a:endParaRPr/>
          </a:p>
          <a:p>
            <a:pPr indent="0" lvl="0" marL="0" rtl="0" algn="just">
              <a:spcBef>
                <a:spcPts val="1200"/>
              </a:spcBef>
              <a:spcAft>
                <a:spcPts val="0"/>
              </a:spcAft>
              <a:buNone/>
            </a:pPr>
            <a:r>
              <a:rPr lang="en"/>
              <a:t>Setelah diketahui nilai minterm apa saja yang terdapat pada suatu persamaan boolean. Barulah dapat dilakukan metode tabular, yaitu dengan mengubah minterm dalam bentuk binarynya (contoh 1 = 001 (untuk 3 variabel) dan 2 = 010). Dan minterm tersebut dilakukan pengelompokan berdasarkan jumlah angka 1 pada binarynya, contohnya minterm 1 dan 2 dimana memiliki tepat 1 angka 1 pada binarynya.</a:t>
            </a:r>
            <a:endParaRPr/>
          </a:p>
          <a:p>
            <a:pPr indent="0" lvl="0" marL="0" rtl="0" algn="just">
              <a:spcBef>
                <a:spcPts val="1200"/>
              </a:spcBef>
              <a:spcAft>
                <a:spcPts val="1200"/>
              </a:spcAft>
              <a:buNone/>
            </a:pPr>
            <a:r>
              <a:rPr lang="en"/>
              <a:t>Setelah dilakukan pengelompokan, selanjutnya dilakukan minimisasi dengan cara mencari pasangan untuk setiap kelompok yang memiliki jumlah angka 1 berbeda tepat 1 buah (digit lain sama). Contohnya adalah 001 dan 011, terdapat tepat 1 perbedaan digit yaitu digit kedua. Dilakukan pengelompokan dengan mengubah digit berbeda tersebut dengan X atau - sehingga 001 dan 011 diminimisasi menjadi 0X1. Dilakukan seperti itu sampai tidak dapat diminimisasi lagi.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28" name="Google Shape;128;p19"/>
          <p:cNvSpPr txBox="1"/>
          <p:nvPr>
            <p:ph idx="1" type="body"/>
          </p:nvPr>
        </p:nvSpPr>
        <p:spPr>
          <a:xfrm>
            <a:off x="729450" y="1158800"/>
            <a:ext cx="8004900" cy="3519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Ilustrasi :</a:t>
            </a:r>
            <a:br>
              <a:rPr lang="en"/>
            </a:br>
            <a:r>
              <a:rPr lang="en"/>
              <a:t>Truth Table								Pengelompokan minterm</a:t>
            </a:r>
            <a:endParaRPr/>
          </a:p>
        </p:txBody>
      </p:sp>
      <p:graphicFrame>
        <p:nvGraphicFramePr>
          <p:cNvPr id="129" name="Google Shape;129;p19"/>
          <p:cNvGraphicFramePr/>
          <p:nvPr/>
        </p:nvGraphicFramePr>
        <p:xfrm>
          <a:off x="838775" y="1811525"/>
          <a:ext cx="3000000" cy="3000000"/>
        </p:xfrm>
        <a:graphic>
          <a:graphicData uri="http://schemas.openxmlformats.org/drawingml/2006/table">
            <a:tbl>
              <a:tblPr>
                <a:noFill/>
                <a:tableStyleId>{91B08CDC-9689-4BD2-B7A3-F3AA8F506B6A}</a:tableStyleId>
              </a:tblPr>
              <a:tblGrid>
                <a:gridCol w="808275"/>
                <a:gridCol w="840075"/>
                <a:gridCol w="797650"/>
                <a:gridCol w="1085000"/>
              </a:tblGrid>
              <a:tr h="330925">
                <a:tc>
                  <a:txBody>
                    <a:bodyPr/>
                    <a:lstStyle/>
                    <a:p>
                      <a:pPr indent="0" lvl="0" marL="0" rtl="0" algn="ctr">
                        <a:spcBef>
                          <a:spcPts val="0"/>
                        </a:spcBef>
                        <a:spcAft>
                          <a:spcPts val="0"/>
                        </a:spcAft>
                        <a:buNone/>
                      </a:pPr>
                      <a:r>
                        <a:rPr lang="en" sz="1100"/>
                        <a:t>x</a:t>
                      </a:r>
                      <a:endParaRPr sz="1100"/>
                    </a:p>
                  </a:txBody>
                  <a:tcPr marT="91425" marB="91425" marR="91425" marL="91425"/>
                </a:tc>
                <a:tc>
                  <a:txBody>
                    <a:bodyPr/>
                    <a:lstStyle/>
                    <a:p>
                      <a:pPr indent="0" lvl="0" marL="0" rtl="0" algn="ctr">
                        <a:spcBef>
                          <a:spcPts val="0"/>
                        </a:spcBef>
                        <a:spcAft>
                          <a:spcPts val="0"/>
                        </a:spcAft>
                        <a:buNone/>
                      </a:pPr>
                      <a:r>
                        <a:rPr lang="en" sz="1100"/>
                        <a:t>y</a:t>
                      </a:r>
                      <a:endParaRPr sz="1100"/>
                    </a:p>
                  </a:txBody>
                  <a:tcPr marT="91425" marB="91425" marR="91425" marL="91425"/>
                </a:tc>
                <a:tc>
                  <a:txBody>
                    <a:bodyPr/>
                    <a:lstStyle/>
                    <a:p>
                      <a:pPr indent="0" lvl="0" marL="0" rtl="0" algn="ctr">
                        <a:spcBef>
                          <a:spcPts val="0"/>
                        </a:spcBef>
                        <a:spcAft>
                          <a:spcPts val="0"/>
                        </a:spcAft>
                        <a:buNone/>
                      </a:pPr>
                      <a:r>
                        <a:rPr lang="en" sz="1100"/>
                        <a:t>z</a:t>
                      </a:r>
                      <a:endParaRPr sz="1100"/>
                    </a:p>
                  </a:txBody>
                  <a:tcPr marT="91425" marB="91425" marR="91425" marL="91425"/>
                </a:tc>
                <a:tc>
                  <a:txBody>
                    <a:bodyPr/>
                    <a:lstStyle/>
                    <a:p>
                      <a:pPr indent="0" lvl="0" marL="0" rtl="0" algn="ctr">
                        <a:spcBef>
                          <a:spcPts val="0"/>
                        </a:spcBef>
                        <a:spcAft>
                          <a:spcPts val="0"/>
                        </a:spcAft>
                        <a:buNone/>
                      </a:pPr>
                      <a:r>
                        <a:rPr lang="en" sz="1100"/>
                        <a:t>F(x,y,z)</a:t>
                      </a:r>
                      <a:endParaRPr sz="1100"/>
                    </a:p>
                  </a:txBody>
                  <a:tcPr marT="91425" marB="91425" marR="91425" marL="91425"/>
                </a:tc>
              </a:tr>
              <a:tr h="330925">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r h="330925">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r>
              <a:tr h="330925">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r>
              <a:tr h="330925">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r>
              <a:tr h="330925">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r h="330925">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r h="330925">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r>
              <a:tr h="330925">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bl>
          </a:graphicData>
        </a:graphic>
      </p:graphicFrame>
      <p:graphicFrame>
        <p:nvGraphicFramePr>
          <p:cNvPr id="130" name="Google Shape;130;p19"/>
          <p:cNvGraphicFramePr/>
          <p:nvPr/>
        </p:nvGraphicFramePr>
        <p:xfrm>
          <a:off x="4938825" y="1955125"/>
          <a:ext cx="3000000" cy="3000000"/>
        </p:xfrm>
        <a:graphic>
          <a:graphicData uri="http://schemas.openxmlformats.org/drawingml/2006/table">
            <a:tbl>
              <a:tblPr>
                <a:noFill/>
                <a:tableStyleId>{91B08CDC-9689-4BD2-B7A3-F3AA8F506B6A}</a:tableStyleId>
              </a:tblPr>
              <a:tblGrid>
                <a:gridCol w="1159775"/>
                <a:gridCol w="1159775"/>
                <a:gridCol w="1159775"/>
              </a:tblGrid>
              <a:tr h="240400">
                <a:tc>
                  <a:txBody>
                    <a:bodyPr/>
                    <a:lstStyle/>
                    <a:p>
                      <a:pPr indent="0" lvl="0" marL="0" rtl="0" algn="ctr">
                        <a:spcBef>
                          <a:spcPts val="0"/>
                        </a:spcBef>
                        <a:spcAft>
                          <a:spcPts val="0"/>
                        </a:spcAft>
                        <a:buNone/>
                      </a:pPr>
                      <a:r>
                        <a:rPr lang="en"/>
                        <a:t>Jumlah angka 1</a:t>
                      </a:r>
                      <a:endParaRPr/>
                    </a:p>
                  </a:txBody>
                  <a:tcPr marT="91425" marB="91425" marR="91425" marL="91425" anchor="ctr"/>
                </a:tc>
                <a:tc>
                  <a:txBody>
                    <a:bodyPr/>
                    <a:lstStyle/>
                    <a:p>
                      <a:pPr indent="0" lvl="0" marL="0" rtl="0" algn="ctr">
                        <a:spcBef>
                          <a:spcPts val="0"/>
                        </a:spcBef>
                        <a:spcAft>
                          <a:spcPts val="0"/>
                        </a:spcAft>
                        <a:buNone/>
                      </a:pPr>
                      <a:r>
                        <a:rPr lang="en"/>
                        <a:t>Minterm</a:t>
                      </a:r>
                      <a:endParaRPr/>
                    </a:p>
                  </a:txBody>
                  <a:tcPr marT="91425" marB="91425" marR="91425" marL="91425" anchor="ctr"/>
                </a:tc>
                <a:tc>
                  <a:txBody>
                    <a:bodyPr/>
                    <a:lstStyle/>
                    <a:p>
                      <a:pPr indent="0" lvl="0" marL="0" rtl="0" algn="ctr">
                        <a:spcBef>
                          <a:spcPts val="0"/>
                        </a:spcBef>
                        <a:spcAft>
                          <a:spcPts val="0"/>
                        </a:spcAft>
                        <a:buNone/>
                      </a:pPr>
                      <a:r>
                        <a:rPr lang="en"/>
                        <a:t>Binary</a:t>
                      </a:r>
                      <a:endParaRPr/>
                    </a:p>
                  </a:txBody>
                  <a:tcPr marT="91425" marB="91425" marR="91425" marL="91425" anchor="ctr"/>
                </a:tc>
              </a:tr>
              <a:tr h="240400">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2404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001</a:t>
                      </a:r>
                      <a:endParaRPr/>
                    </a:p>
                    <a:p>
                      <a:pPr indent="0" lvl="0" marL="0" rtl="0" algn="ctr">
                        <a:spcBef>
                          <a:spcPts val="0"/>
                        </a:spcBef>
                        <a:spcAft>
                          <a:spcPts val="0"/>
                        </a:spcAft>
                        <a:buNone/>
                      </a:pPr>
                      <a:r>
                        <a:rPr lang="en"/>
                        <a:t>010</a:t>
                      </a:r>
                      <a:endParaRPr/>
                    </a:p>
                  </a:txBody>
                  <a:tcPr marT="91425" marB="91425" marR="91425" marL="91425" anchor="ctr"/>
                </a:tc>
              </a:tr>
              <a:tr h="240400">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3</a:t>
                      </a:r>
                      <a:endParaRPr/>
                    </a:p>
                    <a:p>
                      <a:pPr indent="0" lvl="0" marL="0" rtl="0" algn="ctr">
                        <a:spcBef>
                          <a:spcPts val="0"/>
                        </a:spcBef>
                        <a:spcAft>
                          <a:spcPts val="0"/>
                        </a:spcAft>
                        <a:buNone/>
                      </a:pPr>
                      <a:r>
                        <a:rPr lang="en"/>
                        <a:t>6</a:t>
                      </a:r>
                      <a:endParaRPr/>
                    </a:p>
                  </a:txBody>
                  <a:tcPr marT="91425" marB="91425" marR="91425" marL="91425" anchor="ctr"/>
                </a:tc>
                <a:tc>
                  <a:txBody>
                    <a:bodyPr/>
                    <a:lstStyle/>
                    <a:p>
                      <a:pPr indent="0" lvl="0" marL="0" rtl="0" algn="ctr">
                        <a:spcBef>
                          <a:spcPts val="0"/>
                        </a:spcBef>
                        <a:spcAft>
                          <a:spcPts val="0"/>
                        </a:spcAft>
                        <a:buNone/>
                      </a:pPr>
                      <a:r>
                        <a:rPr lang="en"/>
                        <a:t>011</a:t>
                      </a:r>
                      <a:endParaRPr/>
                    </a:p>
                    <a:p>
                      <a:pPr indent="0" lvl="0" marL="0" rtl="0" algn="ctr">
                        <a:spcBef>
                          <a:spcPts val="0"/>
                        </a:spcBef>
                        <a:spcAft>
                          <a:spcPts val="0"/>
                        </a:spcAft>
                        <a:buNone/>
                      </a:pPr>
                      <a:r>
                        <a:rPr lang="en"/>
                        <a:t>110</a:t>
                      </a:r>
                      <a:endParaRPr/>
                    </a:p>
                  </a:txBody>
                  <a:tcPr marT="91425" marB="91425" marR="91425" marL="91425" anchor="ctr"/>
                </a:tc>
              </a:tr>
              <a:tr h="240400">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36" name="Google Shape;136;p20"/>
          <p:cNvSpPr txBox="1"/>
          <p:nvPr>
            <p:ph idx="1" type="body"/>
          </p:nvPr>
        </p:nvSpPr>
        <p:spPr>
          <a:xfrm>
            <a:off x="729450" y="1158800"/>
            <a:ext cx="8004900" cy="3519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Ilustrasi :</a:t>
            </a:r>
            <a:br>
              <a:rPr lang="en"/>
            </a:br>
            <a:r>
              <a:rPr lang="en"/>
              <a:t>							Minimisasi</a:t>
            </a:r>
            <a:endParaRPr/>
          </a:p>
        </p:txBody>
      </p:sp>
      <p:graphicFrame>
        <p:nvGraphicFramePr>
          <p:cNvPr id="137" name="Google Shape;137;p20"/>
          <p:cNvGraphicFramePr/>
          <p:nvPr/>
        </p:nvGraphicFramePr>
        <p:xfrm>
          <a:off x="729450" y="1841375"/>
          <a:ext cx="3000000" cy="3000000"/>
        </p:xfrm>
        <a:graphic>
          <a:graphicData uri="http://schemas.openxmlformats.org/drawingml/2006/table">
            <a:tbl>
              <a:tblPr>
                <a:noFill/>
                <a:tableStyleId>{91B08CDC-9689-4BD2-B7A3-F3AA8F506B6A}</a:tableStyleId>
              </a:tblPr>
              <a:tblGrid>
                <a:gridCol w="1159775"/>
                <a:gridCol w="1159775"/>
                <a:gridCol w="1159775"/>
              </a:tblGrid>
              <a:tr h="240400">
                <a:tc>
                  <a:txBody>
                    <a:bodyPr/>
                    <a:lstStyle/>
                    <a:p>
                      <a:pPr indent="0" lvl="0" marL="0" rtl="0" algn="ctr">
                        <a:spcBef>
                          <a:spcPts val="0"/>
                        </a:spcBef>
                        <a:spcAft>
                          <a:spcPts val="0"/>
                        </a:spcAft>
                        <a:buNone/>
                      </a:pPr>
                      <a:r>
                        <a:rPr lang="en"/>
                        <a:t>Jumlah angka 1</a:t>
                      </a:r>
                      <a:endParaRPr/>
                    </a:p>
                  </a:txBody>
                  <a:tcPr marT="91425" marB="91425" marR="91425" marL="91425" anchor="ctr"/>
                </a:tc>
                <a:tc>
                  <a:txBody>
                    <a:bodyPr/>
                    <a:lstStyle/>
                    <a:p>
                      <a:pPr indent="0" lvl="0" marL="0" rtl="0" algn="ctr">
                        <a:spcBef>
                          <a:spcPts val="0"/>
                        </a:spcBef>
                        <a:spcAft>
                          <a:spcPts val="0"/>
                        </a:spcAft>
                        <a:buNone/>
                      </a:pPr>
                      <a:r>
                        <a:rPr lang="en"/>
                        <a:t>Minterm</a:t>
                      </a:r>
                      <a:endParaRPr/>
                    </a:p>
                  </a:txBody>
                  <a:tcPr marT="91425" marB="91425" marR="91425" marL="91425" anchor="ctr"/>
                </a:tc>
                <a:tc>
                  <a:txBody>
                    <a:bodyPr/>
                    <a:lstStyle/>
                    <a:p>
                      <a:pPr indent="0" lvl="0" marL="0" rtl="0" algn="ctr">
                        <a:spcBef>
                          <a:spcPts val="0"/>
                        </a:spcBef>
                        <a:spcAft>
                          <a:spcPts val="0"/>
                        </a:spcAft>
                        <a:buNone/>
                      </a:pPr>
                      <a:r>
                        <a:rPr lang="en"/>
                        <a:t>Binary</a:t>
                      </a:r>
                      <a:endParaRPr/>
                    </a:p>
                  </a:txBody>
                  <a:tcPr marT="91425" marB="91425" marR="91425" marL="91425" anchor="ctr"/>
                </a:tc>
              </a:tr>
              <a:tr h="240400">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2404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001</a:t>
                      </a:r>
                      <a:endParaRPr/>
                    </a:p>
                    <a:p>
                      <a:pPr indent="0" lvl="0" marL="0" rtl="0" algn="ctr">
                        <a:spcBef>
                          <a:spcPts val="0"/>
                        </a:spcBef>
                        <a:spcAft>
                          <a:spcPts val="0"/>
                        </a:spcAft>
                        <a:buNone/>
                      </a:pPr>
                      <a:r>
                        <a:rPr lang="en"/>
                        <a:t>010</a:t>
                      </a:r>
                      <a:endParaRPr/>
                    </a:p>
                  </a:txBody>
                  <a:tcPr marT="91425" marB="91425" marR="91425" marL="91425" anchor="ctr"/>
                </a:tc>
              </a:tr>
              <a:tr h="240400">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3</a:t>
                      </a:r>
                      <a:endParaRPr/>
                    </a:p>
                    <a:p>
                      <a:pPr indent="0" lvl="0" marL="0" rtl="0" algn="ctr">
                        <a:spcBef>
                          <a:spcPts val="0"/>
                        </a:spcBef>
                        <a:spcAft>
                          <a:spcPts val="0"/>
                        </a:spcAft>
                        <a:buNone/>
                      </a:pPr>
                      <a:r>
                        <a:rPr lang="en"/>
                        <a:t>6</a:t>
                      </a:r>
                      <a:endParaRPr/>
                    </a:p>
                  </a:txBody>
                  <a:tcPr marT="91425" marB="91425" marR="91425" marL="91425" anchor="ctr"/>
                </a:tc>
                <a:tc>
                  <a:txBody>
                    <a:bodyPr/>
                    <a:lstStyle/>
                    <a:p>
                      <a:pPr indent="0" lvl="0" marL="0" rtl="0" algn="ctr">
                        <a:spcBef>
                          <a:spcPts val="0"/>
                        </a:spcBef>
                        <a:spcAft>
                          <a:spcPts val="0"/>
                        </a:spcAft>
                        <a:buNone/>
                      </a:pPr>
                      <a:r>
                        <a:rPr lang="en"/>
                        <a:t>011</a:t>
                      </a:r>
                      <a:endParaRPr/>
                    </a:p>
                    <a:p>
                      <a:pPr indent="0" lvl="0" marL="0" rtl="0" algn="ctr">
                        <a:spcBef>
                          <a:spcPts val="0"/>
                        </a:spcBef>
                        <a:spcAft>
                          <a:spcPts val="0"/>
                        </a:spcAft>
                        <a:buNone/>
                      </a:pPr>
                      <a:r>
                        <a:rPr lang="en"/>
                        <a:t>110</a:t>
                      </a:r>
                      <a:endParaRPr/>
                    </a:p>
                  </a:txBody>
                  <a:tcPr marT="91425" marB="91425" marR="91425" marL="91425" anchor="ctr"/>
                </a:tc>
              </a:tr>
              <a:tr h="240400">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graphicFrame>
        <p:nvGraphicFramePr>
          <p:cNvPr id="138" name="Google Shape;138;p20"/>
          <p:cNvGraphicFramePr/>
          <p:nvPr/>
        </p:nvGraphicFramePr>
        <p:xfrm>
          <a:off x="4774225" y="1841375"/>
          <a:ext cx="3000000" cy="3000000"/>
        </p:xfrm>
        <a:graphic>
          <a:graphicData uri="http://schemas.openxmlformats.org/drawingml/2006/table">
            <a:tbl>
              <a:tblPr>
                <a:noFill/>
                <a:tableStyleId>{91B08CDC-9689-4BD2-B7A3-F3AA8F506B6A}</a:tableStyleId>
              </a:tblPr>
              <a:tblGrid>
                <a:gridCol w="1159775"/>
                <a:gridCol w="1159775"/>
                <a:gridCol w="1159775"/>
              </a:tblGrid>
              <a:tr h="240400">
                <a:tc>
                  <a:txBody>
                    <a:bodyPr/>
                    <a:lstStyle/>
                    <a:p>
                      <a:pPr indent="0" lvl="0" marL="0" rtl="0" algn="ctr">
                        <a:spcBef>
                          <a:spcPts val="0"/>
                        </a:spcBef>
                        <a:spcAft>
                          <a:spcPts val="0"/>
                        </a:spcAft>
                        <a:buNone/>
                      </a:pPr>
                      <a:r>
                        <a:rPr lang="en"/>
                        <a:t>Jumlah angka 1</a:t>
                      </a:r>
                      <a:endParaRPr/>
                    </a:p>
                  </a:txBody>
                  <a:tcPr marT="91425" marB="91425" marR="91425" marL="91425" anchor="ctr"/>
                </a:tc>
                <a:tc>
                  <a:txBody>
                    <a:bodyPr/>
                    <a:lstStyle/>
                    <a:p>
                      <a:pPr indent="0" lvl="0" marL="0" rtl="0" algn="ctr">
                        <a:spcBef>
                          <a:spcPts val="0"/>
                        </a:spcBef>
                        <a:spcAft>
                          <a:spcPts val="0"/>
                        </a:spcAft>
                        <a:buNone/>
                      </a:pPr>
                      <a:r>
                        <a:rPr lang="en"/>
                        <a:t>Minterm</a:t>
                      </a:r>
                      <a:endParaRPr/>
                    </a:p>
                  </a:txBody>
                  <a:tcPr marT="91425" marB="91425" marR="91425" marL="91425" anchor="ctr"/>
                </a:tc>
                <a:tc>
                  <a:txBody>
                    <a:bodyPr/>
                    <a:lstStyle/>
                    <a:p>
                      <a:pPr indent="0" lvl="0" marL="0" rtl="0" algn="ctr">
                        <a:spcBef>
                          <a:spcPts val="0"/>
                        </a:spcBef>
                        <a:spcAft>
                          <a:spcPts val="0"/>
                        </a:spcAft>
                        <a:buNone/>
                      </a:pPr>
                      <a:r>
                        <a:rPr lang="en"/>
                        <a:t>Binary</a:t>
                      </a:r>
                      <a:endParaRPr/>
                    </a:p>
                  </a:txBody>
                  <a:tcPr marT="91425" marB="91425" marR="91425" marL="91425" anchor="ctr"/>
                </a:tc>
              </a:tr>
              <a:tr h="240400">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2404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1, 3</a:t>
                      </a:r>
                      <a:endParaRPr/>
                    </a:p>
                    <a:p>
                      <a:pPr indent="0" lvl="0" marL="0" rtl="0" algn="ctr">
                        <a:spcBef>
                          <a:spcPts val="0"/>
                        </a:spcBef>
                        <a:spcAft>
                          <a:spcPts val="0"/>
                        </a:spcAft>
                        <a:buNone/>
                      </a:pPr>
                      <a:r>
                        <a:rPr lang="en"/>
                        <a:t>2, 3</a:t>
                      </a:r>
                      <a:endParaRPr/>
                    </a:p>
                    <a:p>
                      <a:pPr indent="0" lvl="0" marL="0" rtl="0" algn="ctr">
                        <a:spcBef>
                          <a:spcPts val="0"/>
                        </a:spcBef>
                        <a:spcAft>
                          <a:spcPts val="0"/>
                        </a:spcAft>
                        <a:buNone/>
                      </a:pPr>
                      <a:r>
                        <a:rPr lang="en"/>
                        <a:t>2, 6</a:t>
                      </a:r>
                      <a:endParaRPr/>
                    </a:p>
                  </a:txBody>
                  <a:tcPr marT="91425" marB="91425" marR="91425" marL="91425" anchor="ctr"/>
                </a:tc>
                <a:tc>
                  <a:txBody>
                    <a:bodyPr/>
                    <a:lstStyle/>
                    <a:p>
                      <a:pPr indent="0" lvl="0" marL="0" rtl="0" algn="ctr">
                        <a:spcBef>
                          <a:spcPts val="0"/>
                        </a:spcBef>
                        <a:spcAft>
                          <a:spcPts val="0"/>
                        </a:spcAft>
                        <a:buNone/>
                      </a:pPr>
                      <a:r>
                        <a:rPr lang="en"/>
                        <a:t>0X1</a:t>
                      </a:r>
                      <a:endParaRPr/>
                    </a:p>
                    <a:p>
                      <a:pPr indent="0" lvl="0" marL="0" rtl="0" algn="ctr">
                        <a:spcBef>
                          <a:spcPts val="0"/>
                        </a:spcBef>
                        <a:spcAft>
                          <a:spcPts val="0"/>
                        </a:spcAft>
                        <a:buNone/>
                      </a:pPr>
                      <a:r>
                        <a:rPr lang="en"/>
                        <a:t>01X</a:t>
                      </a:r>
                      <a:endParaRPr/>
                    </a:p>
                    <a:p>
                      <a:pPr indent="0" lvl="0" marL="0" rtl="0" algn="ctr">
                        <a:spcBef>
                          <a:spcPts val="0"/>
                        </a:spcBef>
                        <a:spcAft>
                          <a:spcPts val="0"/>
                        </a:spcAft>
                        <a:buNone/>
                      </a:pPr>
                      <a:r>
                        <a:rPr lang="en"/>
                        <a:t>X10</a:t>
                      </a:r>
                      <a:endParaRPr/>
                    </a:p>
                  </a:txBody>
                  <a:tcPr marT="91425" marB="91425" marR="91425" marL="91425" anchor="ctr"/>
                </a:tc>
              </a:tr>
              <a:tr h="240400">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240400">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44" name="Google Shape;144;p21"/>
          <p:cNvSpPr txBox="1"/>
          <p:nvPr>
            <p:ph idx="1" type="body"/>
          </p:nvPr>
        </p:nvSpPr>
        <p:spPr>
          <a:xfrm>
            <a:off x="727650" y="1308075"/>
            <a:ext cx="8004900" cy="3924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Setelah tidak dapat dilakukan minimisasi lagi, hasil tersebut merupakan </a:t>
            </a:r>
            <a:r>
              <a:rPr i="1" lang="en"/>
              <a:t>prime implicants</a:t>
            </a:r>
            <a:r>
              <a:rPr lang="en"/>
              <a:t> (PI)</a:t>
            </a:r>
            <a:r>
              <a:rPr i="1" lang="en"/>
              <a:t>.</a:t>
            </a:r>
            <a:r>
              <a:rPr lang="en"/>
              <a:t> Dimana dari </a:t>
            </a:r>
            <a:r>
              <a:rPr i="1" lang="en"/>
              <a:t>prime implicants </a:t>
            </a:r>
            <a:r>
              <a:rPr lang="en"/>
              <a:t>ini akan dicari </a:t>
            </a:r>
            <a:r>
              <a:rPr i="1" lang="en"/>
              <a:t>essential prime implicants</a:t>
            </a:r>
            <a:r>
              <a:rPr lang="en"/>
              <a:t> yang akan dijadikan hasil berupa minimisasi dari persamaan booleannya. </a:t>
            </a:r>
            <a:r>
              <a:rPr i="1" lang="en"/>
              <a:t>Essential prime implicants </a:t>
            </a:r>
            <a:r>
              <a:rPr lang="en"/>
              <a:t>(EPI) dicari dengan melihat minterm mana saja yang dicakupi oleh </a:t>
            </a:r>
            <a:r>
              <a:rPr i="1" lang="en"/>
              <a:t>prime implicants</a:t>
            </a:r>
            <a:r>
              <a:rPr lang="en"/>
              <a:t>, dipilih </a:t>
            </a:r>
            <a:r>
              <a:rPr i="1" lang="en"/>
              <a:t>prime implicant</a:t>
            </a:r>
            <a:r>
              <a:rPr lang="en"/>
              <a:t> yang mintermnya hanya </a:t>
            </a:r>
            <a:r>
              <a:rPr i="1" lang="en"/>
              <a:t>prime implicant </a:t>
            </a:r>
            <a:r>
              <a:rPr lang="en"/>
              <a:t>tersebut yang mencakup. Dari contoh sebelumnya, dapat dibuat tabel sebagai berikut.</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Dari tabel di atas, dapat dilihat bahwa yang merupakan EPI adalah (1,3) karena minterm 1 hanya berada pada PI (1,3), selain itu (2,6) juga merupakan EPI karena minterm 6 hanya berada pada PI (2,6). Sisa minterm seperti 2 dan 3 secara tidak langsung sudah berada pada kedua EPI tersebut. Sehingga tidak perlu dicari PI lain, dengan demikian bentuk paling sederhana dari persamaan booleannya adalah berupa EPI (1,3) dan (2,6) yaitu 0X1 (A’C) + X10 (BC’). </a:t>
            </a:r>
            <a:endParaRPr/>
          </a:p>
          <a:p>
            <a:pPr indent="0" lvl="0" marL="0" rtl="0" algn="just">
              <a:spcBef>
                <a:spcPts val="1200"/>
              </a:spcBef>
              <a:spcAft>
                <a:spcPts val="1200"/>
              </a:spcAft>
              <a:buNone/>
            </a:pPr>
            <a:r>
              <a:t/>
            </a:r>
            <a:endParaRPr/>
          </a:p>
        </p:txBody>
      </p:sp>
      <p:graphicFrame>
        <p:nvGraphicFramePr>
          <p:cNvPr id="145" name="Google Shape;145;p21"/>
          <p:cNvGraphicFramePr/>
          <p:nvPr/>
        </p:nvGraphicFramePr>
        <p:xfrm>
          <a:off x="2058413" y="2369550"/>
          <a:ext cx="3000000" cy="3000000"/>
        </p:xfrm>
        <a:graphic>
          <a:graphicData uri="http://schemas.openxmlformats.org/drawingml/2006/table">
            <a:tbl>
              <a:tblPr>
                <a:noFill/>
                <a:tableStyleId>{91B08CDC-9689-4BD2-B7A3-F3AA8F506B6A}</a:tableStyleId>
              </a:tblPr>
              <a:tblGrid>
                <a:gridCol w="1099000"/>
                <a:gridCol w="1099000"/>
                <a:gridCol w="1099000"/>
                <a:gridCol w="1099000"/>
                <a:gridCol w="1099000"/>
              </a:tblGrid>
              <a:tr h="311000">
                <a:tc>
                  <a:txBody>
                    <a:bodyPr/>
                    <a:lstStyle/>
                    <a:p>
                      <a:pPr indent="0" lvl="0" marL="0" rtl="0" algn="ctr">
                        <a:spcBef>
                          <a:spcPts val="0"/>
                        </a:spcBef>
                        <a:spcAft>
                          <a:spcPts val="0"/>
                        </a:spcAft>
                        <a:buNone/>
                      </a:pPr>
                      <a:r>
                        <a:t/>
                      </a:r>
                      <a:endParaRPr sz="1100"/>
                    </a:p>
                  </a:txBody>
                  <a:tcPr marT="91425" marB="91425" marR="91425" marL="91425" anchor="ctr"/>
                </a:tc>
                <a:tc>
                  <a:txBody>
                    <a:bodyPr/>
                    <a:lstStyle/>
                    <a:p>
                      <a:pPr indent="0" lvl="0" marL="0" rtl="0" algn="ctr">
                        <a:spcBef>
                          <a:spcPts val="0"/>
                        </a:spcBef>
                        <a:spcAft>
                          <a:spcPts val="0"/>
                        </a:spcAft>
                        <a:buNone/>
                      </a:pPr>
                      <a:r>
                        <a:rPr lang="en" sz="1100"/>
                        <a:t>1</a:t>
                      </a:r>
                      <a:endParaRPr sz="1100"/>
                    </a:p>
                  </a:txBody>
                  <a:tcPr marT="91425" marB="91425" marR="91425" marL="91425" anchor="ctr">
                    <a:solidFill>
                      <a:schemeClr val="accent1"/>
                    </a:solidFill>
                  </a:tcPr>
                </a:tc>
                <a:tc>
                  <a:txBody>
                    <a:bodyPr/>
                    <a:lstStyle/>
                    <a:p>
                      <a:pPr indent="0" lvl="0" marL="0" rtl="0" algn="ctr">
                        <a:spcBef>
                          <a:spcPts val="0"/>
                        </a:spcBef>
                        <a:spcAft>
                          <a:spcPts val="0"/>
                        </a:spcAft>
                        <a:buNone/>
                      </a:pPr>
                      <a:r>
                        <a:rPr lang="en" sz="1100"/>
                        <a:t>2</a:t>
                      </a:r>
                      <a:endParaRPr sz="1100"/>
                    </a:p>
                  </a:txBody>
                  <a:tcPr marT="91425" marB="91425" marR="91425" marL="91425" anchor="ctr"/>
                </a:tc>
                <a:tc>
                  <a:txBody>
                    <a:bodyPr/>
                    <a:lstStyle/>
                    <a:p>
                      <a:pPr indent="0" lvl="0" marL="0" rtl="0" algn="ctr">
                        <a:spcBef>
                          <a:spcPts val="0"/>
                        </a:spcBef>
                        <a:spcAft>
                          <a:spcPts val="0"/>
                        </a:spcAft>
                        <a:buNone/>
                      </a:pPr>
                      <a:r>
                        <a:rPr lang="en" sz="1100"/>
                        <a:t>3</a:t>
                      </a:r>
                      <a:endParaRPr sz="1100"/>
                    </a:p>
                  </a:txBody>
                  <a:tcPr marT="91425" marB="91425" marR="91425" marL="91425" anchor="ctr"/>
                </a:tc>
                <a:tc>
                  <a:txBody>
                    <a:bodyPr/>
                    <a:lstStyle/>
                    <a:p>
                      <a:pPr indent="0" lvl="0" marL="0" rtl="0" algn="ctr">
                        <a:spcBef>
                          <a:spcPts val="0"/>
                        </a:spcBef>
                        <a:spcAft>
                          <a:spcPts val="0"/>
                        </a:spcAft>
                        <a:buNone/>
                      </a:pPr>
                      <a:r>
                        <a:rPr lang="en" sz="1100"/>
                        <a:t>6</a:t>
                      </a:r>
                      <a:endParaRPr sz="1100"/>
                    </a:p>
                  </a:txBody>
                  <a:tcPr marT="91425" marB="91425" marR="91425" marL="91425" anchor="ctr">
                    <a:solidFill>
                      <a:schemeClr val="accent1"/>
                    </a:solidFill>
                  </a:tcPr>
                </a:tc>
              </a:tr>
              <a:tr h="311000">
                <a:tc>
                  <a:txBody>
                    <a:bodyPr/>
                    <a:lstStyle/>
                    <a:p>
                      <a:pPr indent="0" lvl="0" marL="0" rtl="0" algn="ctr">
                        <a:spcBef>
                          <a:spcPts val="0"/>
                        </a:spcBef>
                        <a:spcAft>
                          <a:spcPts val="0"/>
                        </a:spcAft>
                        <a:buNone/>
                      </a:pPr>
                      <a:r>
                        <a:rPr lang="en" sz="1100"/>
                        <a:t>1,3</a:t>
                      </a:r>
                      <a:endParaRPr sz="1100"/>
                    </a:p>
                  </a:txBody>
                  <a:tcPr marT="91425" marB="91425" marR="91425" marL="91425" anchor="ctr"/>
                </a:tc>
                <a:tc>
                  <a:txBody>
                    <a:bodyPr/>
                    <a:lstStyle/>
                    <a:p>
                      <a:pPr indent="0" lvl="0" marL="0" rtl="0" algn="ctr">
                        <a:spcBef>
                          <a:spcPts val="0"/>
                        </a:spcBef>
                        <a:spcAft>
                          <a:spcPts val="0"/>
                        </a:spcAft>
                        <a:buNone/>
                      </a:pPr>
                      <a:r>
                        <a:rPr lang="en" sz="1100"/>
                        <a:t>X</a:t>
                      </a:r>
                      <a:endParaRPr sz="1100"/>
                    </a:p>
                  </a:txBody>
                  <a:tcPr marT="91425" marB="91425" marR="91425" marL="91425" anchor="ctr">
                    <a:solidFill>
                      <a:schemeClr val="accent1"/>
                    </a:solidFill>
                  </a:tcPr>
                </a:tc>
                <a:tc>
                  <a:txBody>
                    <a:bodyPr/>
                    <a:lstStyle/>
                    <a:p>
                      <a:pPr indent="0" lvl="0" marL="0" rtl="0" algn="ctr">
                        <a:spcBef>
                          <a:spcPts val="0"/>
                        </a:spcBef>
                        <a:spcAft>
                          <a:spcPts val="0"/>
                        </a:spcAft>
                        <a:buNone/>
                      </a:pPr>
                      <a:r>
                        <a:t/>
                      </a:r>
                      <a:endParaRPr sz="1100"/>
                    </a:p>
                  </a:txBody>
                  <a:tcPr marT="91425" marB="91425" marR="91425" marL="91425" anchor="ctr"/>
                </a:tc>
                <a:tc>
                  <a:txBody>
                    <a:bodyPr/>
                    <a:lstStyle/>
                    <a:p>
                      <a:pPr indent="0" lvl="0" marL="0" rtl="0" algn="ctr">
                        <a:spcBef>
                          <a:spcPts val="0"/>
                        </a:spcBef>
                        <a:spcAft>
                          <a:spcPts val="0"/>
                        </a:spcAft>
                        <a:buNone/>
                      </a:pPr>
                      <a:r>
                        <a:rPr lang="en" sz="1100"/>
                        <a:t>X</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solidFill>
                      <a:schemeClr val="accent1"/>
                    </a:solidFill>
                  </a:tcPr>
                </a:tc>
              </a:tr>
              <a:tr h="311000">
                <a:tc>
                  <a:txBody>
                    <a:bodyPr/>
                    <a:lstStyle/>
                    <a:p>
                      <a:pPr indent="0" lvl="0" marL="0" rtl="0" algn="ctr">
                        <a:spcBef>
                          <a:spcPts val="0"/>
                        </a:spcBef>
                        <a:spcAft>
                          <a:spcPts val="0"/>
                        </a:spcAft>
                        <a:buNone/>
                      </a:pPr>
                      <a:r>
                        <a:rPr lang="en" sz="1100"/>
                        <a:t>2,3</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solidFill>
                      <a:schemeClr val="accent1"/>
                    </a:solidFill>
                  </a:tcPr>
                </a:tc>
                <a:tc>
                  <a:txBody>
                    <a:bodyPr/>
                    <a:lstStyle/>
                    <a:p>
                      <a:pPr indent="0" lvl="0" marL="0" rtl="0" algn="ctr">
                        <a:spcBef>
                          <a:spcPts val="0"/>
                        </a:spcBef>
                        <a:spcAft>
                          <a:spcPts val="0"/>
                        </a:spcAft>
                        <a:buNone/>
                      </a:pPr>
                      <a:r>
                        <a:rPr lang="en" sz="1100"/>
                        <a:t>X</a:t>
                      </a:r>
                      <a:endParaRPr sz="1100"/>
                    </a:p>
                  </a:txBody>
                  <a:tcPr marT="91425" marB="91425" marR="91425" marL="91425" anchor="ctr"/>
                </a:tc>
                <a:tc>
                  <a:txBody>
                    <a:bodyPr/>
                    <a:lstStyle/>
                    <a:p>
                      <a:pPr indent="0" lvl="0" marL="0" rtl="0" algn="ctr">
                        <a:spcBef>
                          <a:spcPts val="0"/>
                        </a:spcBef>
                        <a:spcAft>
                          <a:spcPts val="0"/>
                        </a:spcAft>
                        <a:buNone/>
                      </a:pPr>
                      <a:r>
                        <a:rPr lang="en" sz="1100"/>
                        <a:t>X</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solidFill>
                      <a:schemeClr val="accent1"/>
                    </a:solidFill>
                  </a:tcPr>
                </a:tc>
              </a:tr>
              <a:tr h="311000">
                <a:tc>
                  <a:txBody>
                    <a:bodyPr/>
                    <a:lstStyle/>
                    <a:p>
                      <a:pPr indent="0" lvl="0" marL="0" rtl="0" algn="ctr">
                        <a:spcBef>
                          <a:spcPts val="0"/>
                        </a:spcBef>
                        <a:spcAft>
                          <a:spcPts val="0"/>
                        </a:spcAft>
                        <a:buNone/>
                      </a:pPr>
                      <a:r>
                        <a:rPr lang="en" sz="1100"/>
                        <a:t>2,6</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solidFill>
                      <a:schemeClr val="accent1"/>
                    </a:solidFill>
                  </a:tcPr>
                </a:tc>
                <a:tc>
                  <a:txBody>
                    <a:bodyPr/>
                    <a:lstStyle/>
                    <a:p>
                      <a:pPr indent="0" lvl="0" marL="0" rtl="0" algn="ctr">
                        <a:spcBef>
                          <a:spcPts val="0"/>
                        </a:spcBef>
                        <a:spcAft>
                          <a:spcPts val="0"/>
                        </a:spcAft>
                        <a:buNone/>
                      </a:pPr>
                      <a:r>
                        <a:rPr lang="en" sz="1100"/>
                        <a:t>X</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tc>
                <a:tc>
                  <a:txBody>
                    <a:bodyPr/>
                    <a:lstStyle/>
                    <a:p>
                      <a:pPr indent="0" lvl="0" marL="0" rtl="0" algn="ctr">
                        <a:spcBef>
                          <a:spcPts val="0"/>
                        </a:spcBef>
                        <a:spcAft>
                          <a:spcPts val="0"/>
                        </a:spcAft>
                        <a:buNone/>
                      </a:pPr>
                      <a:r>
                        <a:rPr lang="en" sz="1100"/>
                        <a:t>X</a:t>
                      </a:r>
                      <a:endParaRPr sz="1100"/>
                    </a:p>
                  </a:txBody>
                  <a:tcPr marT="91425" marB="91425" marR="91425" marL="91425" anchor="ctr">
                    <a:solidFill>
                      <a:schemeClr val="accen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