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1" r:id="rId16"/>
    <p:sldId id="270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75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EB1DF80E-FE48-43C3-A65B-A5FCC9662D79}">
          <p14:sldIdLst>
            <p14:sldId id="256"/>
          </p14:sldIdLst>
        </p14:section>
        <p14:section name="Introduzione" id="{984DAB2C-3833-4C44-84FB-E739EF6249CF}">
          <p14:sldIdLst>
            <p14:sldId id="257"/>
            <p14:sldId id="259"/>
            <p14:sldId id="260"/>
            <p14:sldId id="258"/>
            <p14:sldId id="261"/>
            <p14:sldId id="262"/>
          </p14:sldIdLst>
        </p14:section>
        <p14:section name="Fase I - GenerateJson.java" id="{159E5A52-F172-4950-9B66-C92B0A17D6D9}">
          <p14:sldIdLst>
            <p14:sldId id="263"/>
            <p14:sldId id="264"/>
            <p14:sldId id="265"/>
            <p14:sldId id="267"/>
            <p14:sldId id="268"/>
            <p14:sldId id="266"/>
          </p14:sldIdLst>
        </p14:section>
        <p14:section name="Fase II - HTML/JAVASCRIPT" id="{3AB87350-6573-4685-9295-7C994E8B4280}">
          <p14:sldIdLst>
            <p14:sldId id="269"/>
            <p14:sldId id="271"/>
            <p14:sldId id="270"/>
            <p14:sldId id="272"/>
            <p14:sldId id="273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FE28AD-F10A-4E26-9A63-13A6B60EC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4704190-7149-4A58-9C1A-13ECF4520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D5B133-3261-434A-824C-6D306F79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5567-E257-4816-86AC-D12062DED38F}" type="datetimeFigureOut">
              <a:rPr lang="it-IT" smtClean="0"/>
              <a:t>03/12/2018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7229A7-D3AD-4AE8-AE9F-0845DA56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57466C-46DC-4C18-9E16-0FECF49B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C6-A02B-4500-976F-86D90F8873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54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097459-894D-4E79-8E80-0709F9C2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1A111E-E2FE-4CD5-BE57-F8DEBB011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61B87C-1928-47A4-ABBF-FACDB507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5567-E257-4816-86AC-D12062DED38F}" type="datetimeFigureOut">
              <a:rPr lang="it-IT" smtClean="0"/>
              <a:t>03/12/2018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0F19A1-DB68-467B-ADB9-23994CAE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717197-BBEE-42F7-9CC0-345C435C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C6-A02B-4500-976F-86D90F8873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667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7A0B8F-74EE-4652-A0C1-BB02E60AA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5112431-F7DA-4486-BA56-9596749EA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1313B1-8235-4F3F-8344-6FF16F13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5567-E257-4816-86AC-D12062DED38F}" type="datetimeFigureOut">
              <a:rPr lang="it-IT" smtClean="0"/>
              <a:t>03/12/2018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1784A4-9C2D-49C3-916A-823EF6E3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7CDBFD-7FC8-4FB1-867B-A3AA8884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C6-A02B-4500-976F-86D90F8873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507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E69E73-8E76-4736-B391-50C7202D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E590FD-AB68-41BB-8196-B7219613C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9E4D0C-0C46-4FB1-B4AF-11E80FE2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5567-E257-4816-86AC-D12062DED38F}" type="datetimeFigureOut">
              <a:rPr lang="it-IT" smtClean="0"/>
              <a:t>03/12/2018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3B1E03-A413-43A6-9536-1C6B7C82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71737C-E922-4357-A604-37A733B1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C6-A02B-4500-976F-86D90F8873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67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22E1C7-D05F-45EA-BA04-0E2F98DC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2D18E8-099F-4FB6-BC24-A85593F41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91D36B-AABD-416F-B4FD-6C274A21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5567-E257-4816-86AC-D12062DED38F}" type="datetimeFigureOut">
              <a:rPr lang="it-IT" smtClean="0"/>
              <a:t>03/12/2018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A66F52-A0B0-4F1A-868D-F794BF3D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46FF45-CBE8-4B80-9D25-52812023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C6-A02B-4500-976F-86D90F8873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0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A31658-4774-47D7-A1B1-669EFB69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30F20F-D284-46BB-A0DF-F2BA642F5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92CAF00-3A0C-4DF4-84C0-57AC7D6A6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316701-4D75-4E1D-AD52-64D73707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5567-E257-4816-86AC-D12062DED38F}" type="datetimeFigureOut">
              <a:rPr lang="it-IT" smtClean="0"/>
              <a:t>03/12/2018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057005-9DB4-4C35-9290-B5B42DD0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15D63AE-F95F-4D85-9349-A7F4E8EC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C6-A02B-4500-976F-86D90F8873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523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67DB69-97F9-47F2-8F73-F20CBD95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13C3F8-90DF-4C95-B591-5E33D8FE7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983EBE-2153-4696-94F5-B28CC2272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0EC92F-6C71-4494-A015-4B206CE9A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8DF3A62-C892-4858-A76E-7EBED5584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13383AC-23E9-4FCC-854F-385EB269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5567-E257-4816-86AC-D12062DED38F}" type="datetimeFigureOut">
              <a:rPr lang="it-IT" smtClean="0"/>
              <a:t>03/12/2018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388DB63-289E-4039-8D2E-25DA835D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6412928-EC51-4AEE-AF78-FCCB631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C6-A02B-4500-976F-86D90F8873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0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5956F0-C26F-455C-9BAD-7D1293F9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F26E4C9-B1B6-4BE3-8BB9-1D62850B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5567-E257-4816-86AC-D12062DED38F}" type="datetimeFigureOut">
              <a:rPr lang="it-IT" smtClean="0"/>
              <a:t>03/12/2018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0E1536-1DC9-4ACA-95C5-349EB7C0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E01B5F-087D-4C2A-9C4C-A2E504ED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C6-A02B-4500-976F-86D90F8873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86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5A88A4C-AAAA-4391-AD09-7244AB4E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5567-E257-4816-86AC-D12062DED38F}" type="datetimeFigureOut">
              <a:rPr lang="it-IT" smtClean="0"/>
              <a:t>03/12/2018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55F3054-9F46-4345-BC8D-F387CBAA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715E45-60D7-4D5A-86BC-E39ED027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C6-A02B-4500-976F-86D90F8873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65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79FEC0-190E-487A-8355-12A5CAC3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A5B365-11B0-40DF-B61C-EFBF296AC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C3A4034-3C63-4F98-80E4-1B71F9B49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24B4D8-933B-4CF5-8E87-E799B4A4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5567-E257-4816-86AC-D12062DED38F}" type="datetimeFigureOut">
              <a:rPr lang="it-IT" smtClean="0"/>
              <a:t>03/12/2018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537995-B6F4-41F0-BABF-85488B5D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CA58B09-7A93-4569-82FD-150B440D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C6-A02B-4500-976F-86D90F8873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756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7FAF5F-E5B2-409D-8F54-91B72B5BD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AE5DF9C-1869-46D8-88DE-862E20213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01E47AA-2654-4B7D-B5A1-A060A5DE7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4F1D0E-99D4-451C-99C9-C40E5FBE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5567-E257-4816-86AC-D12062DED38F}" type="datetimeFigureOut">
              <a:rPr lang="it-IT" smtClean="0"/>
              <a:t>03/12/2018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E2F0AA-0161-4981-B74B-4A992938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FC078B-0DE9-41C7-9FDD-FBB0EA65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C6-A02B-4500-976F-86D90F8873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83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6466CA6-A949-4994-864F-29EBEAAF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FF47BA-DDF2-41DB-BE8C-51240377D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3C934E-F1AB-4111-91E4-28F033F1D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35567-E257-4816-86AC-D12062DED38F}" type="datetimeFigureOut">
              <a:rPr lang="it-IT" smtClean="0"/>
              <a:t>03/12/2018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201AC4-72B2-499C-B430-86953981D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CF668D-8C11-446C-98D6-B2B8034EC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FD1C6-A02B-4500-976F-86D90F8873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65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08CA0-E9E4-47A7-96D8-C6D59F80C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1224"/>
            <a:ext cx="9144000" cy="308589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C00000"/>
                </a:solidFill>
              </a:rPr>
              <a:t>Rappresentazione JavaScript di entità OWL e loro proprietà in linguaggio </a:t>
            </a:r>
            <a:r>
              <a:rPr lang="it-IT" dirty="0" err="1">
                <a:solidFill>
                  <a:srgbClr val="C00000"/>
                </a:solidFill>
              </a:rPr>
              <a:t>Graphol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3E58A85-B137-4355-80C6-4D5591FB1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939" y="4171882"/>
            <a:ext cx="9144000" cy="1655762"/>
          </a:xfrm>
        </p:spPr>
        <p:txBody>
          <a:bodyPr/>
          <a:lstStyle/>
          <a:p>
            <a:r>
              <a:rPr lang="it-IT" dirty="0"/>
              <a:t>Longo Valerio 1655653 </a:t>
            </a:r>
          </a:p>
          <a:p>
            <a:r>
              <a:rPr lang="it-IT" dirty="0"/>
              <a:t>A.A 2017/2018</a:t>
            </a:r>
          </a:p>
        </p:txBody>
      </p:sp>
    </p:spTree>
    <p:extLst>
      <p:ext uri="{BB962C8B-B14F-4D97-AF65-F5344CB8AC3E}">
        <p14:creationId xmlns:p14="http://schemas.microsoft.com/office/powerpoint/2010/main" val="2871361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007C9C-868E-4CED-A230-47A0DD88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956" y="0"/>
            <a:ext cx="9144000" cy="965546"/>
          </a:xfrm>
        </p:spPr>
        <p:txBody>
          <a:bodyPr/>
          <a:lstStyle/>
          <a:p>
            <a:r>
              <a:rPr lang="it-IT" dirty="0"/>
              <a:t>Il </a:t>
            </a:r>
            <a:r>
              <a:rPr lang="it-IT" dirty="0" err="1"/>
              <a:t>main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8C4A466-8134-4096-AFCB-3D37AB8BA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956" y="903702"/>
            <a:ext cx="9144000" cy="850692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dirty="0"/>
              <a:t>Fa scegliere all’utente il file </a:t>
            </a:r>
            <a:r>
              <a:rPr lang="it-IT" dirty="0" err="1"/>
              <a:t>owl</a:t>
            </a:r>
            <a:r>
              <a:rPr lang="it-IT" dirty="0"/>
              <a:t> da trasformare.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dirty="0"/>
              <a:t>Crea un oggetto </a:t>
            </a:r>
            <a:r>
              <a:rPr lang="it-IT" dirty="0" err="1"/>
              <a:t>json</a:t>
            </a:r>
            <a:r>
              <a:rPr lang="it-IT" dirty="0"/>
              <a:t> </a:t>
            </a:r>
            <a:r>
              <a:rPr lang="it-IT" dirty="0" err="1"/>
              <a:t>Obj</a:t>
            </a:r>
            <a:r>
              <a:rPr lang="it-IT" dirty="0"/>
              <a:t> vuoto ed un </a:t>
            </a:r>
            <a:r>
              <a:rPr lang="it-IT" dirty="0" err="1"/>
              <a:t>OntologyManager</a:t>
            </a:r>
            <a:r>
              <a:rPr lang="it-IT" dirty="0"/>
              <a:t> o.</a:t>
            </a:r>
          </a:p>
          <a:p>
            <a:pPr algn="l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027E8E2-944A-4E13-AA62-D5F6489A71C8}"/>
              </a:ext>
            </a:extLst>
          </p:cNvPr>
          <p:cNvSpPr txBox="1"/>
          <p:nvPr/>
        </p:nvSpPr>
        <p:spPr>
          <a:xfrm>
            <a:off x="1258956" y="1688825"/>
            <a:ext cx="93560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	//INIZIO ELABORAZIONE DATI PER I CONCETTI</a:t>
            </a:r>
          </a:p>
          <a:p>
            <a:r>
              <a:rPr lang="it-IT" dirty="0"/>
              <a:t>                </a:t>
            </a:r>
            <a:r>
              <a:rPr lang="it-IT" dirty="0" err="1"/>
              <a:t>JSONArray</a:t>
            </a:r>
            <a:r>
              <a:rPr lang="it-IT" dirty="0"/>
              <a:t> </a:t>
            </a:r>
            <a:r>
              <a:rPr lang="it-IT" dirty="0" err="1"/>
              <a:t>arrayconcetti</a:t>
            </a:r>
            <a:r>
              <a:rPr lang="it-IT" dirty="0"/>
              <a:t> = new </a:t>
            </a:r>
            <a:r>
              <a:rPr lang="it-IT" dirty="0" err="1"/>
              <a:t>JSONArray</a:t>
            </a:r>
            <a:r>
              <a:rPr lang="it-IT" dirty="0"/>
              <a:t>();</a:t>
            </a:r>
          </a:p>
          <a:p>
            <a:r>
              <a:rPr lang="it-IT" dirty="0"/>
              <a:t>                </a:t>
            </a:r>
            <a:r>
              <a:rPr lang="it-IT" dirty="0" err="1"/>
              <a:t>LavoraConcetti</a:t>
            </a:r>
            <a:r>
              <a:rPr lang="it-IT" dirty="0"/>
              <a:t>(</a:t>
            </a:r>
            <a:r>
              <a:rPr lang="it-IT" dirty="0" err="1"/>
              <a:t>arrayconcetti,o</a:t>
            </a:r>
            <a:r>
              <a:rPr lang="it-IT" dirty="0"/>
              <a:t>);</a:t>
            </a:r>
          </a:p>
          <a:p>
            <a:r>
              <a:rPr lang="it-IT" dirty="0"/>
              <a:t>                </a:t>
            </a:r>
            <a:r>
              <a:rPr lang="it-IT" dirty="0" err="1"/>
              <a:t>obj.put</a:t>
            </a:r>
            <a:r>
              <a:rPr lang="it-IT" dirty="0"/>
              <a:t>("</a:t>
            </a:r>
            <a:r>
              <a:rPr lang="it-IT" dirty="0" err="1"/>
              <a:t>Concepts</a:t>
            </a:r>
            <a:r>
              <a:rPr lang="it-IT" dirty="0"/>
              <a:t>", </a:t>
            </a:r>
            <a:r>
              <a:rPr lang="it-IT" dirty="0" err="1"/>
              <a:t>arrayconcetti</a:t>
            </a:r>
            <a:r>
              <a:rPr lang="it-IT" dirty="0"/>
              <a:t>);</a:t>
            </a:r>
          </a:p>
          <a:p>
            <a:r>
              <a:rPr lang="it-IT" dirty="0"/>
              <a:t>                //FINE ELABORAZIONE DATI PER I CONCETTI</a:t>
            </a:r>
          </a:p>
          <a:p>
            <a:endParaRPr lang="it-IT" dirty="0"/>
          </a:p>
          <a:p>
            <a:r>
              <a:rPr lang="it-IT" dirty="0"/>
              <a:t>                //INIZIO ELABORAZIONE DATI PER I RUOLI</a:t>
            </a:r>
          </a:p>
          <a:p>
            <a:r>
              <a:rPr lang="it-IT" dirty="0"/>
              <a:t>                </a:t>
            </a:r>
            <a:r>
              <a:rPr lang="it-IT" dirty="0" err="1"/>
              <a:t>JSONArray</a:t>
            </a:r>
            <a:r>
              <a:rPr lang="it-IT" dirty="0"/>
              <a:t> </a:t>
            </a:r>
            <a:r>
              <a:rPr lang="it-IT" dirty="0" err="1"/>
              <a:t>arrayruoli</a:t>
            </a:r>
            <a:r>
              <a:rPr lang="it-IT" dirty="0"/>
              <a:t> = new </a:t>
            </a:r>
            <a:r>
              <a:rPr lang="it-IT" dirty="0" err="1"/>
              <a:t>JSONArray</a:t>
            </a:r>
            <a:r>
              <a:rPr lang="it-IT" dirty="0"/>
              <a:t>();</a:t>
            </a:r>
          </a:p>
          <a:p>
            <a:r>
              <a:rPr lang="it-IT" dirty="0"/>
              <a:t>                </a:t>
            </a:r>
            <a:r>
              <a:rPr lang="it-IT" dirty="0" err="1"/>
              <a:t>LavoraRuoli</a:t>
            </a:r>
            <a:r>
              <a:rPr lang="it-IT" dirty="0"/>
              <a:t>(</a:t>
            </a:r>
            <a:r>
              <a:rPr lang="it-IT" dirty="0" err="1"/>
              <a:t>arrayruoli,o</a:t>
            </a:r>
            <a:r>
              <a:rPr lang="it-IT" dirty="0"/>
              <a:t>);</a:t>
            </a:r>
          </a:p>
          <a:p>
            <a:r>
              <a:rPr lang="it-IT" dirty="0"/>
              <a:t>                </a:t>
            </a:r>
            <a:r>
              <a:rPr lang="it-IT" dirty="0" err="1"/>
              <a:t>obj.put</a:t>
            </a:r>
            <a:r>
              <a:rPr lang="it-IT" dirty="0"/>
              <a:t>("</a:t>
            </a:r>
            <a:r>
              <a:rPr lang="it-IT" dirty="0" err="1"/>
              <a:t>Roles</a:t>
            </a:r>
            <a:r>
              <a:rPr lang="it-IT" dirty="0"/>
              <a:t>", </a:t>
            </a:r>
            <a:r>
              <a:rPr lang="it-IT" dirty="0" err="1"/>
              <a:t>arrayruoli</a:t>
            </a:r>
            <a:r>
              <a:rPr lang="it-IT" dirty="0"/>
              <a:t>);</a:t>
            </a:r>
          </a:p>
          <a:p>
            <a:r>
              <a:rPr lang="it-IT" dirty="0"/>
              <a:t>                //FINE ELABORAZIONE DATI PER I RUOLI</a:t>
            </a:r>
          </a:p>
          <a:p>
            <a:endParaRPr lang="it-IT" dirty="0"/>
          </a:p>
          <a:p>
            <a:r>
              <a:rPr lang="it-IT" dirty="0"/>
              <a:t>                //INIZIO ELABORAZIONE DATI PER GLI ATTRIBUTI</a:t>
            </a:r>
          </a:p>
          <a:p>
            <a:r>
              <a:rPr lang="it-IT" dirty="0"/>
              <a:t>                </a:t>
            </a:r>
            <a:r>
              <a:rPr lang="it-IT" dirty="0" err="1"/>
              <a:t>JSONArray</a:t>
            </a:r>
            <a:r>
              <a:rPr lang="it-IT" dirty="0"/>
              <a:t> </a:t>
            </a:r>
            <a:r>
              <a:rPr lang="it-IT" dirty="0" err="1"/>
              <a:t>arrayattributi</a:t>
            </a:r>
            <a:r>
              <a:rPr lang="it-IT" dirty="0"/>
              <a:t> = new </a:t>
            </a:r>
            <a:r>
              <a:rPr lang="it-IT" dirty="0" err="1"/>
              <a:t>JSONArray</a:t>
            </a:r>
            <a:r>
              <a:rPr lang="it-IT" dirty="0"/>
              <a:t>();</a:t>
            </a:r>
          </a:p>
          <a:p>
            <a:r>
              <a:rPr lang="it-IT" dirty="0"/>
              <a:t>                </a:t>
            </a:r>
            <a:r>
              <a:rPr lang="it-IT" dirty="0" err="1"/>
              <a:t>LavoraAttributi</a:t>
            </a:r>
            <a:r>
              <a:rPr lang="it-IT" dirty="0"/>
              <a:t>(</a:t>
            </a:r>
            <a:r>
              <a:rPr lang="it-IT" dirty="0" err="1"/>
              <a:t>arrayattributi,o</a:t>
            </a:r>
            <a:r>
              <a:rPr lang="it-IT" dirty="0"/>
              <a:t>);</a:t>
            </a:r>
          </a:p>
          <a:p>
            <a:r>
              <a:rPr lang="it-IT" dirty="0"/>
              <a:t>                </a:t>
            </a:r>
            <a:r>
              <a:rPr lang="it-IT" dirty="0" err="1"/>
              <a:t>obj.put</a:t>
            </a:r>
            <a:r>
              <a:rPr lang="it-IT" dirty="0"/>
              <a:t>("</a:t>
            </a:r>
            <a:r>
              <a:rPr lang="it-IT" dirty="0" err="1"/>
              <a:t>Attributes</a:t>
            </a:r>
            <a:r>
              <a:rPr lang="it-IT" dirty="0"/>
              <a:t>", </a:t>
            </a:r>
            <a:r>
              <a:rPr lang="it-IT" dirty="0" err="1"/>
              <a:t>arrayattributi</a:t>
            </a:r>
            <a:r>
              <a:rPr lang="it-IT" dirty="0"/>
              <a:t>);</a:t>
            </a:r>
          </a:p>
          <a:p>
            <a:r>
              <a:rPr lang="it-IT" dirty="0"/>
              <a:t>                //FINE ELABORAZIONE DATI PER GLI ATTRIBUTI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A3B264E-204A-4B38-99F4-D08352D1D2BD}"/>
              </a:ext>
            </a:extLst>
          </p:cNvPr>
          <p:cNvSpPr txBox="1"/>
          <p:nvPr/>
        </p:nvSpPr>
        <p:spPr>
          <a:xfrm>
            <a:off x="1272209" y="6374296"/>
            <a:ext cx="9819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Infine scrive </a:t>
            </a:r>
            <a:r>
              <a:rPr lang="it-IT" sz="2400" dirty="0" err="1"/>
              <a:t>obj</a:t>
            </a:r>
            <a:r>
              <a:rPr lang="it-IT" sz="2400" dirty="0"/>
              <a:t> sul file</a:t>
            </a:r>
          </a:p>
        </p:txBody>
      </p:sp>
    </p:spTree>
    <p:extLst>
      <p:ext uri="{BB962C8B-B14F-4D97-AF65-F5344CB8AC3E}">
        <p14:creationId xmlns:p14="http://schemas.microsoft.com/office/powerpoint/2010/main" val="258992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553DD6-6D01-42B6-B81E-4C161E578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52"/>
            <a:ext cx="10515600" cy="58059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In sostanza, nel caso di esito positivo nella scelta del </a:t>
            </a:r>
            <a:r>
              <a:rPr lang="it-IT" dirty="0" err="1"/>
              <a:t>ﬁle</a:t>
            </a:r>
            <a:r>
              <a:rPr lang="it-IT" dirty="0"/>
              <a:t> di input, viene creato </a:t>
            </a:r>
            <a:r>
              <a:rPr lang="it-IT" dirty="0" err="1"/>
              <a:t>JSONObject</a:t>
            </a:r>
            <a:r>
              <a:rPr lang="it-IT" dirty="0"/>
              <a:t> </a:t>
            </a:r>
            <a:r>
              <a:rPr lang="it-IT" dirty="0" err="1"/>
              <a:t>obj</a:t>
            </a:r>
            <a:r>
              <a:rPr lang="it-IT" dirty="0"/>
              <a:t> e </a:t>
            </a:r>
            <a:r>
              <a:rPr lang="it-IT" dirty="0" err="1"/>
              <a:t>OWLOntology</a:t>
            </a:r>
            <a:r>
              <a:rPr lang="it-IT" dirty="0"/>
              <a:t> o. </a:t>
            </a:r>
          </a:p>
          <a:p>
            <a:pPr marL="0" indent="0">
              <a:buNone/>
            </a:pPr>
            <a:r>
              <a:rPr lang="it-IT" dirty="0"/>
              <a:t>Quest’ultimo non è altro che il </a:t>
            </a:r>
            <a:r>
              <a:rPr lang="it-IT" dirty="0" err="1"/>
              <a:t>ﬁle</a:t>
            </a:r>
            <a:r>
              <a:rPr lang="it-IT" dirty="0"/>
              <a:t> </a:t>
            </a:r>
            <a:r>
              <a:rPr lang="it-IT" dirty="0" err="1"/>
              <a:t>owl</a:t>
            </a:r>
            <a:r>
              <a:rPr lang="it-IT" dirty="0"/>
              <a:t> convertito in ontologia grazie alle OWLAPI ed è l’elemento sul quale verranno eseguite le operazioni di analisi, infatti è argomento di tutti e tre i metodi statici. </a:t>
            </a:r>
          </a:p>
          <a:p>
            <a:pPr marL="0" indent="0">
              <a:buNone/>
            </a:pPr>
            <a:r>
              <a:rPr lang="it-IT" dirty="0"/>
              <a:t>L’oggetto </a:t>
            </a:r>
            <a:r>
              <a:rPr lang="it-IT" dirty="0" err="1"/>
              <a:t>obj</a:t>
            </a:r>
            <a:r>
              <a:rPr lang="it-IT" dirty="0"/>
              <a:t> invece, non è altro che il contenuto del </a:t>
            </a:r>
            <a:r>
              <a:rPr lang="it-IT" dirty="0" err="1"/>
              <a:t>ﬁle</a:t>
            </a:r>
            <a:r>
              <a:rPr lang="it-IT" dirty="0"/>
              <a:t> (all’inizio vuoto) di output. Esso verrà riempito in tre step, grazie ai tre metodi statici.</a:t>
            </a:r>
          </a:p>
          <a:p>
            <a:pPr marL="0" indent="0">
              <a:buNone/>
            </a:pPr>
            <a:r>
              <a:rPr lang="it-IT" dirty="0"/>
              <a:t> Per ogni gruppo di entità (concetti, ruoli e attributi) viene creato un array che verrà poi aggiunto ad </a:t>
            </a:r>
            <a:r>
              <a:rPr lang="it-IT" dirty="0" err="1"/>
              <a:t>obj</a:t>
            </a:r>
            <a:r>
              <a:rPr lang="it-IT" dirty="0"/>
              <a:t> al termine della chiamata di ogni metodo. </a:t>
            </a:r>
          </a:p>
          <a:p>
            <a:pPr marL="0" indent="0">
              <a:buNone/>
            </a:pPr>
            <a:r>
              <a:rPr lang="it-IT" dirty="0" err="1"/>
              <a:t>Inﬁne</a:t>
            </a:r>
            <a:r>
              <a:rPr lang="it-IT" dirty="0"/>
              <a:t> </a:t>
            </a:r>
            <a:r>
              <a:rPr lang="it-IT" dirty="0" err="1"/>
              <a:t>obj</a:t>
            </a:r>
            <a:r>
              <a:rPr lang="it-IT" dirty="0"/>
              <a:t> viene scritto su un nuovo </a:t>
            </a:r>
            <a:r>
              <a:rPr lang="it-IT" dirty="0" err="1"/>
              <a:t>ﬁle</a:t>
            </a:r>
            <a:r>
              <a:rPr lang="it-IT" dirty="0"/>
              <a:t> .</a:t>
            </a:r>
            <a:r>
              <a:rPr lang="it-IT" dirty="0" err="1"/>
              <a:t>json</a:t>
            </a:r>
            <a:r>
              <a:rPr lang="it-IT" dirty="0"/>
              <a:t>. Nel caso ci fosse un problema nell’accettazione dell’input oppure un annullamento durante la scelta del </a:t>
            </a:r>
            <a:r>
              <a:rPr lang="it-IT" dirty="0" err="1"/>
              <a:t>ﬁle</a:t>
            </a:r>
            <a:r>
              <a:rPr lang="it-IT" dirty="0"/>
              <a:t>, il programma termina.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896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AFD169-F037-4A44-AA82-526B50EB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			I metodi </a:t>
            </a:r>
            <a:r>
              <a:rPr lang="it-IT" i="1" u="sng" dirty="0"/>
              <a:t>Lavora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8D9753-B243-4E73-8368-FB8664E2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it-IT" dirty="0" err="1"/>
              <a:t>LavoraAttributi</a:t>
            </a:r>
            <a:r>
              <a:rPr lang="it-IT" dirty="0"/>
              <a:t>(</a:t>
            </a:r>
            <a:r>
              <a:rPr lang="it-IT" dirty="0" err="1"/>
              <a:t>JSONArray</a:t>
            </a:r>
            <a:r>
              <a:rPr lang="it-IT" dirty="0"/>
              <a:t> </a:t>
            </a:r>
            <a:r>
              <a:rPr lang="it-IT" dirty="0" err="1"/>
              <a:t>arrayattributi,OWLOntology</a:t>
            </a:r>
            <a:r>
              <a:rPr lang="it-IT" dirty="0"/>
              <a:t> o)</a:t>
            </a:r>
          </a:p>
          <a:p>
            <a:pPr marL="342900" indent="-342900"/>
            <a:endParaRPr lang="it-IT" dirty="0"/>
          </a:p>
          <a:p>
            <a:pPr marL="342900" indent="-342900"/>
            <a:r>
              <a:rPr lang="it-IT" dirty="0" err="1"/>
              <a:t>LavoraConcetti</a:t>
            </a:r>
            <a:r>
              <a:rPr lang="it-IT" dirty="0"/>
              <a:t>(</a:t>
            </a:r>
            <a:r>
              <a:rPr lang="it-IT" dirty="0" err="1"/>
              <a:t>JSONArray</a:t>
            </a:r>
            <a:r>
              <a:rPr lang="it-IT" dirty="0"/>
              <a:t> </a:t>
            </a:r>
            <a:r>
              <a:rPr lang="it-IT" dirty="0" err="1"/>
              <a:t>arrayconcetti,OWLOntology</a:t>
            </a:r>
            <a:r>
              <a:rPr lang="it-IT" dirty="0"/>
              <a:t> o)</a:t>
            </a:r>
          </a:p>
          <a:p>
            <a:pPr marL="342900" indent="-342900"/>
            <a:endParaRPr lang="it-IT" dirty="0"/>
          </a:p>
          <a:p>
            <a:pPr marL="342900" indent="-342900"/>
            <a:r>
              <a:rPr lang="it-IT" dirty="0" err="1"/>
              <a:t>LavoraRuoli</a:t>
            </a:r>
            <a:r>
              <a:rPr lang="it-IT" dirty="0"/>
              <a:t>(</a:t>
            </a:r>
            <a:r>
              <a:rPr lang="it-IT" dirty="0" err="1"/>
              <a:t>JSONArray</a:t>
            </a:r>
            <a:r>
              <a:rPr lang="it-IT" dirty="0"/>
              <a:t> </a:t>
            </a:r>
            <a:r>
              <a:rPr lang="it-IT" dirty="0" err="1"/>
              <a:t>arrayruoli,OWLOntology</a:t>
            </a:r>
            <a:r>
              <a:rPr lang="it-IT" dirty="0"/>
              <a:t> o)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2905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292A72-78F3-467B-B21D-FD25EE435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4331" y="715618"/>
            <a:ext cx="7407965" cy="119270"/>
          </a:xfrm>
        </p:spPr>
        <p:txBody>
          <a:bodyPr>
            <a:normAutofit fontScale="90000"/>
          </a:bodyPr>
          <a:lstStyle/>
          <a:p>
            <a:r>
              <a:rPr lang="it-IT" dirty="0"/>
              <a:t>I metodi </a:t>
            </a:r>
            <a:r>
              <a:rPr lang="it-IT" i="1" u="sng" dirty="0"/>
              <a:t>Lavora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E584EB-E1D1-4258-8777-9249C69A5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903" y="556592"/>
            <a:ext cx="10734262" cy="347206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>
              <a:latin typeface="+mj-lt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>
                <a:latin typeface="+mj-lt"/>
                <a:ea typeface="+mj-ea"/>
                <a:cs typeface="+mj-cs"/>
              </a:rPr>
              <a:t>Prendono un </a:t>
            </a:r>
            <a:r>
              <a:rPr lang="it-IT" dirty="0" err="1">
                <a:latin typeface="+mj-lt"/>
                <a:ea typeface="+mj-ea"/>
                <a:cs typeface="+mj-cs"/>
              </a:rPr>
              <a:t>ARRAYJson</a:t>
            </a:r>
            <a:r>
              <a:rPr lang="it-IT" dirty="0">
                <a:latin typeface="+mj-lt"/>
                <a:ea typeface="+mj-ea"/>
                <a:cs typeface="+mj-cs"/>
              </a:rPr>
              <a:t> vuoto e un </a:t>
            </a:r>
            <a:r>
              <a:rPr lang="it-IT" dirty="0" err="1">
                <a:latin typeface="+mj-lt"/>
                <a:ea typeface="+mj-ea"/>
                <a:cs typeface="+mj-cs"/>
              </a:rPr>
              <a:t>OntologyManager</a:t>
            </a:r>
            <a:r>
              <a:rPr lang="it-IT" dirty="0">
                <a:latin typeface="+mj-lt"/>
                <a:ea typeface="+mj-ea"/>
                <a:cs typeface="+mj-cs"/>
              </a:rPr>
              <a:t> come argomenti.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>
              <a:latin typeface="+mj-lt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>
                <a:latin typeface="+mj-lt"/>
                <a:ea typeface="+mj-ea"/>
                <a:cs typeface="+mj-cs"/>
              </a:rPr>
              <a:t>Tramite il ragionatore estrapolano tutte le informazioni di OGNI elemento del tipo di entità. Per esempio </a:t>
            </a:r>
            <a:r>
              <a:rPr lang="it-IT" dirty="0" err="1">
                <a:latin typeface="+mj-lt"/>
                <a:ea typeface="+mj-ea"/>
                <a:cs typeface="+mj-cs"/>
              </a:rPr>
              <a:t>LavoraConcetti</a:t>
            </a:r>
            <a:r>
              <a:rPr lang="it-IT" dirty="0">
                <a:latin typeface="+mj-lt"/>
                <a:ea typeface="+mj-ea"/>
                <a:cs typeface="+mj-cs"/>
              </a:rPr>
              <a:t> analizzerà tutti e soli i concetti dell’ontologia e cercherà superclassi, sottoclassi, attributi, ruoli mandatori, ruoli opzionali ecc...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>
              <a:latin typeface="+mj-lt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>
                <a:latin typeface="+mj-lt"/>
                <a:ea typeface="+mj-ea"/>
                <a:cs typeface="+mj-cs"/>
              </a:rPr>
              <a:t> Queste informazioni sono poi ‘catalogate’ per tipo in specifiche liste, le quali saranno aggiunte come valori alle chiavi relative al tipo. Questi oggetti chiave-valori vengono aggiunte tramite side-</a:t>
            </a:r>
            <a:r>
              <a:rPr lang="it-IT" dirty="0" err="1">
                <a:latin typeface="+mj-lt"/>
                <a:ea typeface="+mj-ea"/>
                <a:cs typeface="+mj-cs"/>
              </a:rPr>
              <a:t>effect</a:t>
            </a:r>
            <a:r>
              <a:rPr lang="it-IT" dirty="0">
                <a:latin typeface="+mj-lt"/>
                <a:ea typeface="+mj-ea"/>
                <a:cs typeface="+mj-cs"/>
              </a:rPr>
              <a:t> all’ </a:t>
            </a:r>
            <a:r>
              <a:rPr lang="it-IT" dirty="0" err="1">
                <a:latin typeface="+mj-lt"/>
                <a:ea typeface="+mj-ea"/>
                <a:cs typeface="+mj-cs"/>
              </a:rPr>
              <a:t>ARRAYJson</a:t>
            </a:r>
            <a:r>
              <a:rPr lang="it-IT" dirty="0"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309FC45-479C-4DD3-A403-A0EAC1D4527F}"/>
              </a:ext>
            </a:extLst>
          </p:cNvPr>
          <p:cNvSpPr txBox="1"/>
          <p:nvPr/>
        </p:nvSpPr>
        <p:spPr>
          <a:xfrm>
            <a:off x="1013791" y="4982817"/>
            <a:ext cx="1016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If</a:t>
            </a:r>
            <a:r>
              <a:rPr lang="it-IT" dirty="0"/>
              <a:t> (!</a:t>
            </a:r>
            <a:r>
              <a:rPr lang="it-IT" dirty="0" err="1"/>
              <a:t>MandAttrlist.isEmpty</a:t>
            </a:r>
            <a:r>
              <a:rPr lang="it-IT" dirty="0"/>
              <a:t>()) </a:t>
            </a:r>
            <a:r>
              <a:rPr lang="it-IT" dirty="0" err="1"/>
              <a:t>infoOggettoConcetto.put</a:t>
            </a:r>
            <a:r>
              <a:rPr lang="it-IT" dirty="0"/>
              <a:t>("</a:t>
            </a:r>
            <a:r>
              <a:rPr lang="it-IT" dirty="0" err="1"/>
              <a:t>Mandatory_Attributes</a:t>
            </a:r>
            <a:r>
              <a:rPr lang="it-IT" dirty="0"/>
              <a:t>", </a:t>
            </a:r>
            <a:r>
              <a:rPr lang="it-IT" dirty="0" err="1"/>
              <a:t>MandAttrlist</a:t>
            </a:r>
            <a:r>
              <a:rPr lang="it-IT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6477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E318D-27D6-4F7B-8302-932B1ABF4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FASE II – Visualizzare i dati con Cytoscape.js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23B8A63-96DE-4EFE-97FA-48B431D16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Ora che è stato generato un </a:t>
            </a:r>
            <a:r>
              <a:rPr lang="it-IT" dirty="0" err="1"/>
              <a:t>ﬁle</a:t>
            </a:r>
            <a:r>
              <a:rPr lang="it-IT" dirty="0"/>
              <a:t> che raggruppa in modo abbastanza semplice le informazioni su un’ontologia, verrà utilizzato HTML e </a:t>
            </a:r>
            <a:r>
              <a:rPr lang="it-IT" dirty="0" err="1"/>
              <a:t>Javascript</a:t>
            </a:r>
            <a:r>
              <a:rPr lang="it-IT" dirty="0"/>
              <a:t> per poter riuscire a visualizzare in </a:t>
            </a:r>
            <a:r>
              <a:rPr lang="it-IT" dirty="0" err="1"/>
              <a:t>Graphol</a:t>
            </a:r>
            <a:r>
              <a:rPr lang="it-IT" dirty="0"/>
              <a:t> il tutto</a:t>
            </a:r>
          </a:p>
        </p:txBody>
      </p:sp>
    </p:spTree>
    <p:extLst>
      <p:ext uri="{BB962C8B-B14F-4D97-AF65-F5344CB8AC3E}">
        <p14:creationId xmlns:p14="http://schemas.microsoft.com/office/powerpoint/2010/main" val="2564725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910BB40-AD5F-4589-918A-61C4A6FB1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0385"/>
            <a:ext cx="9144000" cy="5131145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 Per prima cosa si sceglie il </a:t>
            </a:r>
            <a:r>
              <a:rPr lang="it-IT" dirty="0" err="1"/>
              <a:t>ﬁle</a:t>
            </a:r>
            <a:r>
              <a:rPr lang="it-IT" dirty="0"/>
              <a:t> </a:t>
            </a:r>
            <a:r>
              <a:rPr lang="it-IT" dirty="0" err="1"/>
              <a:t>json</a:t>
            </a:r>
            <a:r>
              <a:rPr lang="it-IT" dirty="0"/>
              <a:t> desiderato, una volta cliccato su </a:t>
            </a:r>
            <a:r>
              <a:rPr lang="it-IT" dirty="0" err="1"/>
              <a:t>Load</a:t>
            </a:r>
            <a:r>
              <a:rPr lang="it-IT" dirty="0"/>
              <a:t>, viene analizzato tramite JavaScript e viene proposto all’utente di scegliere il tipo di dato (concetto, ruolo o attributo) da visualizzare con tutte le sue relazioni. </a:t>
            </a:r>
          </a:p>
          <a:p>
            <a:pPr algn="l"/>
            <a:r>
              <a:rPr lang="it-IT" dirty="0"/>
              <a:t>Una volta scelto il tipo di dato, si passa a scegliere l’entità </a:t>
            </a:r>
            <a:r>
              <a:rPr lang="it-IT" dirty="0" err="1"/>
              <a:t>speciﬁca</a:t>
            </a:r>
            <a:r>
              <a:rPr lang="it-IT" dirty="0"/>
              <a:t>. Una volta </a:t>
            </a:r>
            <a:r>
              <a:rPr lang="it-IT" dirty="0" err="1"/>
              <a:t>ﬁnito</a:t>
            </a:r>
            <a:r>
              <a:rPr lang="it-IT" dirty="0"/>
              <a:t> il setup, se si clicca su </a:t>
            </a:r>
            <a:r>
              <a:rPr lang="it-IT" dirty="0" err="1"/>
              <a:t>Draw</a:t>
            </a:r>
            <a:r>
              <a:rPr lang="it-IT" dirty="0"/>
              <a:t> viene disegnato il grafo. </a:t>
            </a:r>
          </a:p>
          <a:p>
            <a:pPr algn="l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7615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F6421AB-5CA7-4C2A-A519-C76740DCD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675"/>
            <a:ext cx="1219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86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7FE2EF-4DFD-46AC-828E-E9C8B678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Il layout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50FE-C89E-4F0F-BEC4-8C7F4A4B3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 il tipo di dato è un concetto, esso avrà nella parte superiore i </a:t>
            </a:r>
            <a:r>
              <a:rPr lang="it-IT" dirty="0" err="1"/>
              <a:t>superconcetti</a:t>
            </a:r>
            <a:r>
              <a:rPr lang="it-IT" dirty="0"/>
              <a:t>, in quella inferiore i </a:t>
            </a:r>
            <a:r>
              <a:rPr lang="it-IT" dirty="0" err="1"/>
              <a:t>sottoconcetti</a:t>
            </a:r>
            <a:r>
              <a:rPr lang="it-IT" dirty="0"/>
              <a:t>, a sinistra i ruoli e a destra gli attributi ai quali è collegato.</a:t>
            </a:r>
          </a:p>
          <a:p>
            <a:r>
              <a:rPr lang="it-IT" dirty="0"/>
              <a:t> Se invece il tipo di dato è un ruolo, avrà a sinistra tutti i concetti facenti parte del dominio, a destra quelli del codominio, superiormente e inferiormente super ruoli e sotto ruoli. </a:t>
            </a:r>
          </a:p>
          <a:p>
            <a:r>
              <a:rPr lang="it-IT" dirty="0"/>
              <a:t>Se il dato è un attributo, a destra e sinistra andranno domini e range.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3950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58A82B-F132-48AF-B89D-D7931F96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Index.html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229B83E-E690-40F1-8122-6D4F7FD77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Per la parte di setup è stato sufficiente utilizzare una </a:t>
            </a:r>
            <a:r>
              <a:rPr lang="it-IT" dirty="0" err="1"/>
              <a:t>form</a:t>
            </a:r>
            <a:r>
              <a:rPr lang="it-IT" u="sng" dirty="0"/>
              <a:t> </a:t>
            </a:r>
            <a:r>
              <a:rPr lang="it-IT" dirty="0"/>
              <a:t>con diversi </a:t>
            </a:r>
            <a:r>
              <a:rPr lang="it-IT" dirty="0" err="1"/>
              <a:t>button</a:t>
            </a:r>
            <a:r>
              <a:rPr lang="it-IT" u="sng" dirty="0"/>
              <a:t> </a:t>
            </a:r>
            <a:r>
              <a:rPr lang="it-IT" dirty="0"/>
              <a:t>legati a diversi metodi. Se premuto, </a:t>
            </a:r>
            <a:r>
              <a:rPr lang="it-IT" b="1" dirty="0" err="1"/>
              <a:t>Load</a:t>
            </a:r>
            <a:r>
              <a:rPr lang="it-IT" dirty="0"/>
              <a:t> fa eseguire il metodo </a:t>
            </a:r>
            <a:r>
              <a:rPr lang="it-IT" u="sng" dirty="0" err="1"/>
              <a:t>LoadFile</a:t>
            </a:r>
            <a:r>
              <a:rPr lang="it-IT" dirty="0"/>
              <a:t>(). Grazie a </a:t>
            </a:r>
            <a:r>
              <a:rPr lang="it-IT" dirty="0" err="1"/>
              <a:t>window.FileReader</a:t>
            </a:r>
            <a:r>
              <a:rPr lang="it-IT" dirty="0"/>
              <a:t> (non disponibile in alcuni tipi di browser), viene permesso di caricare il file e leggerlo. Come ultimo comando, </a:t>
            </a:r>
            <a:r>
              <a:rPr lang="it-IT" dirty="0" err="1"/>
              <a:t>LoadFile</a:t>
            </a:r>
            <a:r>
              <a:rPr lang="it-IT" dirty="0"/>
              <a:t>() chiama </a:t>
            </a:r>
            <a:r>
              <a:rPr lang="it-IT" dirty="0" err="1"/>
              <a:t>un'altro</a:t>
            </a:r>
            <a:r>
              <a:rPr lang="it-IT" dirty="0"/>
              <a:t> metodo, </a:t>
            </a:r>
            <a:r>
              <a:rPr lang="it-IT" dirty="0" err="1"/>
              <a:t>initialize</a:t>
            </a:r>
            <a:r>
              <a:rPr lang="it-IT" dirty="0"/>
              <a:t>(), il quale ha il compito di </a:t>
            </a:r>
            <a:r>
              <a:rPr lang="it-IT" dirty="0" err="1"/>
              <a:t>parsare</a:t>
            </a:r>
            <a:r>
              <a:rPr lang="it-IT" dirty="0"/>
              <a:t> il file </a:t>
            </a:r>
            <a:r>
              <a:rPr lang="it-IT" dirty="0" err="1"/>
              <a:t>json</a:t>
            </a:r>
            <a:r>
              <a:rPr lang="it-IT" dirty="0"/>
              <a:t> e compilare il </a:t>
            </a:r>
            <a:r>
              <a:rPr lang="it-IT" dirty="0" err="1"/>
              <a:t>form</a:t>
            </a:r>
            <a:r>
              <a:rPr lang="it-IT" dirty="0"/>
              <a:t> con i tipi di dato. Più precisamente, vengono create tre liste, una per tipo di dato. All'interno di ognuna vengono aggiunte le entità così da avere una suddivisione per tipo. Dopodiché, attraverso </a:t>
            </a:r>
            <a:r>
              <a:rPr lang="it-IT" dirty="0" err="1"/>
              <a:t>JQuery</a:t>
            </a:r>
            <a:r>
              <a:rPr lang="it-IT" dirty="0"/>
              <a:t>, quando l'utente sceglie di vedere un tipo di entità, il </a:t>
            </a:r>
            <a:r>
              <a:rPr lang="it-IT" dirty="0" err="1"/>
              <a:t>form</a:t>
            </a:r>
            <a:r>
              <a:rPr lang="it-IT" dirty="0"/>
              <a:t> viene compilato solo con gli elementi della lista relativa a quel tipo. </a:t>
            </a:r>
          </a:p>
        </p:txBody>
      </p:sp>
    </p:spTree>
    <p:extLst>
      <p:ext uri="{BB962C8B-B14F-4D97-AF65-F5344CB8AC3E}">
        <p14:creationId xmlns:p14="http://schemas.microsoft.com/office/powerpoint/2010/main" val="2103968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965E15E-8C39-43EE-87EE-054A7B489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1" y="0"/>
            <a:ext cx="10550870" cy="3874418"/>
          </a:xfr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21D341E-A81B-4A3F-A12C-F3658A4C4721}"/>
              </a:ext>
            </a:extLst>
          </p:cNvPr>
          <p:cNvSpPr txBox="1"/>
          <p:nvPr/>
        </p:nvSpPr>
        <p:spPr>
          <a:xfrm>
            <a:off x="636104" y="3429000"/>
            <a:ext cx="109197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Questo </a:t>
            </a:r>
            <a:r>
              <a:rPr lang="it-IT" sz="2800" dirty="0" err="1"/>
              <a:t>snippet</a:t>
            </a:r>
            <a:r>
              <a:rPr lang="it-IT" sz="2800" dirty="0"/>
              <a:t> di codice fa compilare l'elemento &lt;</a:t>
            </a:r>
            <a:r>
              <a:rPr lang="it-IT" sz="2800" dirty="0" err="1"/>
              <a:t>select</a:t>
            </a:r>
            <a:r>
              <a:rPr lang="it-IT" sz="2800" dirty="0"/>
              <a:t> [</a:t>
            </a:r>
            <a:r>
              <a:rPr lang="it-IT" sz="2800" dirty="0" err="1"/>
              <a:t>name</a:t>
            </a:r>
            <a:r>
              <a:rPr lang="it-IT" sz="2800" dirty="0"/>
              <a:t> = "lista"]&gt; con tutti gli elementi di </a:t>
            </a:r>
            <a:r>
              <a:rPr lang="it-IT" sz="2800" dirty="0" err="1"/>
              <a:t>listaruoli</a:t>
            </a:r>
            <a:r>
              <a:rPr lang="it-IT" sz="2800" dirty="0"/>
              <a:t>, la lista dentro la quale sono contenuti tutti i ruoli dell'ontologia. Ciò avviene se è stato scelto "</a:t>
            </a:r>
            <a:r>
              <a:rPr lang="it-IT" sz="2800" dirty="0" err="1"/>
              <a:t>Role</a:t>
            </a:r>
            <a:r>
              <a:rPr lang="it-IT" sz="2800" dirty="0"/>
              <a:t>" all'interno di &lt;</a:t>
            </a:r>
            <a:r>
              <a:rPr lang="it-IT" sz="2800" dirty="0" err="1"/>
              <a:t>select</a:t>
            </a:r>
            <a:r>
              <a:rPr lang="it-IT" sz="2800" dirty="0"/>
              <a:t>[</a:t>
            </a:r>
            <a:r>
              <a:rPr lang="it-IT" sz="2800" dirty="0" err="1"/>
              <a:t>name</a:t>
            </a:r>
            <a:r>
              <a:rPr lang="it-IT" sz="2800" dirty="0"/>
              <a:t> = "</a:t>
            </a:r>
            <a:r>
              <a:rPr lang="it-IT" sz="2800" dirty="0" err="1"/>
              <a:t>ConOrRolOrAtt</a:t>
            </a:r>
            <a:r>
              <a:rPr lang="it-IT" sz="2800" dirty="0"/>
              <a:t>"]&gt; , quindi l'utente desidera scegliere uno tra tutti i ruoli dell'ontologia. La stessa cosa viene fatta con attributi e concetti.</a:t>
            </a:r>
          </a:p>
          <a:p>
            <a:r>
              <a:rPr lang="it-IT" sz="2800" dirty="0"/>
              <a:t>Infine, se cliccato, &lt;</a:t>
            </a:r>
            <a:r>
              <a:rPr lang="it-IT" sz="2800" dirty="0" err="1"/>
              <a:t>button</a:t>
            </a:r>
            <a:r>
              <a:rPr lang="it-IT" sz="2800" dirty="0"/>
              <a:t>&gt; </a:t>
            </a:r>
            <a:r>
              <a:rPr lang="it-IT" sz="2800" dirty="0" err="1"/>
              <a:t>Draw</a:t>
            </a:r>
            <a:r>
              <a:rPr lang="it-IT" sz="2800" dirty="0"/>
              <a:t> chiama il metodo go(), il quale ha il compito di gestire la "Fase Cytoscape.js" del progetto.</a:t>
            </a:r>
          </a:p>
        </p:txBody>
      </p:sp>
    </p:spTree>
    <p:extLst>
      <p:ext uri="{BB962C8B-B14F-4D97-AF65-F5344CB8AC3E}">
        <p14:creationId xmlns:p14="http://schemas.microsoft.com/office/powerpoint/2010/main" val="266949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9B6E77-9C0F-4382-ABF5-71406D41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Che cos’è un’</a:t>
            </a:r>
            <a:r>
              <a:rPr lang="it-IT" b="1" dirty="0"/>
              <a:t>ontologia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0CBC50-0A1F-4B0F-B342-6CFFA7CE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3762"/>
            <a:ext cx="10515600" cy="2044010"/>
          </a:xfrm>
        </p:spPr>
        <p:txBody>
          <a:bodyPr/>
          <a:lstStyle/>
          <a:p>
            <a:r>
              <a:rPr lang="it-IT" dirty="0"/>
              <a:t> Per </a:t>
            </a:r>
            <a:r>
              <a:rPr lang="it-IT" b="1" dirty="0"/>
              <a:t>ontologia informatica </a:t>
            </a:r>
            <a:r>
              <a:rPr lang="it-IT" dirty="0"/>
              <a:t>si intende una </a:t>
            </a:r>
            <a:r>
              <a:rPr lang="it-IT" u="sng" dirty="0"/>
              <a:t>struttura dati gerarchica </a:t>
            </a:r>
            <a:r>
              <a:rPr lang="it-IT" dirty="0"/>
              <a:t>che contiene tutte le entità rilevanti, le relazioni esistenti fra di esse, le regole, gli assiomi ed i vincoli </a:t>
            </a:r>
            <a:r>
              <a:rPr lang="it-IT" dirty="0" err="1"/>
              <a:t>speciﬁci</a:t>
            </a:r>
            <a:r>
              <a:rPr lang="it-IT" dirty="0"/>
              <a:t> di un dato dominio. Oggi lo standard W3C per il linguaggio delle ontologie è OWL (</a:t>
            </a:r>
            <a:r>
              <a:rPr lang="it-IT" dirty="0" err="1"/>
              <a:t>Ontology</a:t>
            </a:r>
            <a:r>
              <a:rPr lang="it-IT" dirty="0"/>
              <a:t> Web Language). 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0B41790E-AAA3-4609-BD73-2031FFED572C}"/>
              </a:ext>
            </a:extLst>
          </p:cNvPr>
          <p:cNvSpPr txBox="1">
            <a:spLocks/>
          </p:cNvSpPr>
          <p:nvPr/>
        </p:nvSpPr>
        <p:spPr>
          <a:xfrm>
            <a:off x="838200" y="1878980"/>
            <a:ext cx="10515600" cy="2044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È sempre stata prerogativa dell’uomo la voglia di concettualizzare la realtà che lo circonda. Il desiderio di trovare i corretti criteri di esistenza di determinate entità partendo da un linguaggio formale è espresso nel tema dell’ontologia</a:t>
            </a:r>
          </a:p>
        </p:txBody>
      </p:sp>
    </p:spTree>
    <p:extLst>
      <p:ext uri="{BB962C8B-B14F-4D97-AF65-F5344CB8AC3E}">
        <p14:creationId xmlns:p14="http://schemas.microsoft.com/office/powerpoint/2010/main" val="3420297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B99D319-908F-48C4-AEED-453899679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659" y="1049337"/>
            <a:ext cx="5355081" cy="5443538"/>
          </a:xfr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DEFD24E4-1B71-4861-A7BB-2DA6817F6CB1}"/>
              </a:ext>
            </a:extLst>
          </p:cNvPr>
          <p:cNvSpPr/>
          <p:nvPr/>
        </p:nvSpPr>
        <p:spPr>
          <a:xfrm>
            <a:off x="6375400" y="2705100"/>
            <a:ext cx="520700" cy="2159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963EEF-1116-4B56-87D1-FBD3B546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it-IT" dirty="0"/>
              <a:t>Il metodo go()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40BD052-D7E1-41E3-B33D-C6CCD8B98EE4}"/>
              </a:ext>
            </a:extLst>
          </p:cNvPr>
          <p:cNvSpPr/>
          <p:nvPr/>
        </p:nvSpPr>
        <p:spPr>
          <a:xfrm>
            <a:off x="6896100" y="4127500"/>
            <a:ext cx="1524000" cy="2159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9EA9DDF-8B1D-46C2-B0A4-101CDEB21D82}"/>
              </a:ext>
            </a:extLst>
          </p:cNvPr>
          <p:cNvSpPr/>
          <p:nvPr/>
        </p:nvSpPr>
        <p:spPr>
          <a:xfrm>
            <a:off x="7073900" y="4343400"/>
            <a:ext cx="1346200" cy="177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AB61D9C-D572-4D2E-AA8E-88CFE762004B}"/>
              </a:ext>
            </a:extLst>
          </p:cNvPr>
          <p:cNvSpPr/>
          <p:nvPr/>
        </p:nvSpPr>
        <p:spPr>
          <a:xfrm>
            <a:off x="7531100" y="4533900"/>
            <a:ext cx="1572640" cy="177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0058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3C0E8C-2C33-4667-8B47-D276C61E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Cytoscape.js e Cytotools.js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094D3D-0360-42B8-8254-C4C3D5BC4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Libreria JavaScript per la realizzazione di grafi</a:t>
            </a:r>
          </a:p>
          <a:p>
            <a:r>
              <a:rPr lang="it-IT" dirty="0"/>
              <a:t>Molto utile ma non perfettamente compatibile con </a:t>
            </a:r>
            <a:r>
              <a:rPr lang="it-IT" dirty="0" err="1"/>
              <a:t>Graphol</a:t>
            </a:r>
            <a:endParaRPr lang="it-IT" dirty="0"/>
          </a:p>
          <a:p>
            <a:r>
              <a:rPr lang="it-IT" dirty="0" err="1"/>
              <a:t>Cytotools</a:t>
            </a:r>
            <a:r>
              <a:rPr lang="it-IT" dirty="0"/>
              <a:t>: File contente metodi creati con l’intento di allineare Cytoscape.js alle regole di </a:t>
            </a:r>
            <a:r>
              <a:rPr lang="it-IT" dirty="0" err="1"/>
              <a:t>Graphol</a:t>
            </a:r>
            <a:r>
              <a:rPr lang="it-IT" dirty="0"/>
              <a:t>.</a:t>
            </a:r>
          </a:p>
          <a:p>
            <a:r>
              <a:rPr lang="it-IT" dirty="0"/>
              <a:t>Al suo interno ci sono tre ‘tipologie’ di metodi: </a:t>
            </a:r>
            <a:r>
              <a:rPr lang="it-IT" dirty="0" err="1"/>
              <a:t>Grapholy</a:t>
            </a:r>
            <a:r>
              <a:rPr lang="it-IT" dirty="0"/>
              <a:t>, Generator, Manageriali.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0290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C328F9-D033-45EB-BF41-15F121AF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 err="1"/>
              <a:t>Grapholy</a:t>
            </a:r>
            <a:br>
              <a:rPr lang="it-IT" dirty="0"/>
            </a:br>
            <a:r>
              <a:rPr lang="it-IT" sz="2200" dirty="0" err="1"/>
              <a:t>GrapholyConcept</a:t>
            </a:r>
            <a:r>
              <a:rPr lang="it-IT" sz="2200" dirty="0"/>
              <a:t>(), </a:t>
            </a:r>
            <a:r>
              <a:rPr lang="it-IT" sz="2200" dirty="0" err="1"/>
              <a:t>GrapholyRole</a:t>
            </a:r>
            <a:r>
              <a:rPr lang="it-IT" sz="2200" dirty="0"/>
              <a:t>() e </a:t>
            </a:r>
            <a:r>
              <a:rPr lang="it-IT" sz="2200" dirty="0" err="1"/>
              <a:t>GrapholyAttribute</a:t>
            </a:r>
            <a:r>
              <a:rPr lang="it-IT" sz="2200" dirty="0"/>
              <a:t>()</a:t>
            </a:r>
            <a:br>
              <a:rPr lang="it-IT" sz="2200" dirty="0"/>
            </a:br>
            <a:endParaRPr lang="it-IT" sz="2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8E864B-143E-4DE8-94BD-EA20DCB6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900" y="1654176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Tramite i selettori di cytoscape.js vengono prese e create le variabili raffiguranti tutti </a:t>
            </a:r>
            <a:r>
              <a:rPr lang="it-IT" b="1" dirty="0"/>
              <a:t>i nodi </a:t>
            </a:r>
            <a:r>
              <a:rPr lang="it-IT" dirty="0"/>
              <a:t>da disporre sullo schermo. Inoltre, vengono prese le coordinate del concetto protagonista. Successivamente, per ogni gruppo di nodi (in questo caso attributi, ruoli, super e sotto concetti) verrà applicato un algoritmo di </a:t>
            </a:r>
            <a:r>
              <a:rPr lang="it-IT" b="1" dirty="0"/>
              <a:t>posizionamento</a:t>
            </a:r>
            <a:r>
              <a:rPr lang="it-IT" dirty="0"/>
              <a:t> basato sulle variabili </a:t>
            </a:r>
            <a:r>
              <a:rPr lang="it-IT" dirty="0" err="1"/>
              <a:t>starx</a:t>
            </a:r>
            <a:r>
              <a:rPr lang="it-IT" dirty="0"/>
              <a:t> e </a:t>
            </a:r>
            <a:r>
              <a:rPr lang="it-IT" dirty="0" err="1"/>
              <a:t>stary</a:t>
            </a:r>
            <a:r>
              <a:rPr lang="it-IT" dirty="0"/>
              <a:t>. Questi algoritmi sono stati pensati per rendere tutto il più "pulito" possibile. Quindi nel caso di numerose entità dello stesso tipo, il disegno complessivo apparirà più "largo" ma più chiaro. </a:t>
            </a:r>
          </a:p>
        </p:txBody>
      </p:sp>
    </p:spTree>
    <p:extLst>
      <p:ext uri="{BB962C8B-B14F-4D97-AF65-F5344CB8AC3E}">
        <p14:creationId xmlns:p14="http://schemas.microsoft.com/office/powerpoint/2010/main" val="1840699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B74D72E-EDBA-4E35-A31D-D66E71DA7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7" y="987392"/>
            <a:ext cx="7382806" cy="475477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BC0A302-3F89-4B42-8CA5-E846B8F55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97" y="615884"/>
            <a:ext cx="9688938" cy="74301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9F91E59-4BDD-41B5-8F00-ED25EA407DDC}"/>
              </a:ext>
            </a:extLst>
          </p:cNvPr>
          <p:cNvSpPr txBox="1"/>
          <p:nvPr/>
        </p:nvSpPr>
        <p:spPr>
          <a:xfrm>
            <a:off x="3430479" y="0"/>
            <a:ext cx="70501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/>
              <a:t>GrapholyConcept</a:t>
            </a:r>
            <a:r>
              <a:rPr lang="it-IT" sz="3200" dirty="0"/>
              <a:t>()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6083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7F35A0-85E2-41A0-982E-36C3661B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Generator</a:t>
            </a:r>
            <a:br>
              <a:rPr lang="it-IT" dirty="0"/>
            </a:br>
            <a:r>
              <a:rPr lang="es-ES" sz="2000" dirty="0"/>
              <a:t>RoleGenerator(), ConceptGenerator(), SuperConceptGenerator(), SubConceptGenerator(), FakeRoleGen(), FakeAttrGen(), AttrRoleGenerator().</a:t>
            </a:r>
            <a:endParaRPr lang="it-IT" sz="2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E4B1D8-B920-4C97-BA92-F2960155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Seguendo lo stile del nodo, generano il simbolo </a:t>
            </a:r>
            <a:r>
              <a:rPr lang="it-IT" dirty="0" err="1"/>
              <a:t>graphol</a:t>
            </a:r>
            <a:r>
              <a:rPr lang="it-IT" dirty="0"/>
              <a:t> con tutto ciò che è annesso (simboli di unione, </a:t>
            </a:r>
            <a:r>
              <a:rPr lang="it-IT" dirty="0" err="1"/>
              <a:t>disjoint</a:t>
            </a:r>
            <a:r>
              <a:rPr lang="it-IT" dirty="0"/>
              <a:t> ecc..).</a:t>
            </a:r>
          </a:p>
          <a:p>
            <a:pPr marL="0" indent="0" algn="ctr">
              <a:buNone/>
            </a:pPr>
            <a:r>
              <a:rPr lang="it-IT" dirty="0"/>
              <a:t>I ‘</a:t>
            </a:r>
            <a:r>
              <a:rPr lang="it-IT" dirty="0" err="1"/>
              <a:t>fake</a:t>
            </a:r>
            <a:r>
              <a:rPr lang="it-IT" dirty="0"/>
              <a:t>’ creano dei nodi falsi per rappresentare al meglio la simbologia </a:t>
            </a:r>
            <a:r>
              <a:rPr lang="it-IT" dirty="0" err="1"/>
              <a:t>Graphol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284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6232AD7-9F20-4173-A30B-720016780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1" y="1147529"/>
            <a:ext cx="6077798" cy="334374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C8E2E3-5A24-4DC1-921C-A4BC5B4D8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1" y="3640371"/>
            <a:ext cx="4124901" cy="277216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C7FA5A5-BECA-4E63-8C10-6D280468A671}"/>
              </a:ext>
            </a:extLst>
          </p:cNvPr>
          <p:cNvSpPr txBox="1"/>
          <p:nvPr/>
        </p:nvSpPr>
        <p:spPr>
          <a:xfrm>
            <a:off x="885401" y="114300"/>
            <a:ext cx="10150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err="1"/>
              <a:t>Un’esempio</a:t>
            </a:r>
            <a:r>
              <a:rPr lang="it-IT" sz="4000" dirty="0"/>
              <a:t>: </a:t>
            </a:r>
            <a:r>
              <a:rPr lang="it-IT" sz="4000" dirty="0" err="1"/>
              <a:t>AttrRoleGenerator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1896820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B842C1B-72E5-493C-ABD8-47428631D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63" y="1632482"/>
            <a:ext cx="5699791" cy="260047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E73D36C-80C9-4E3F-A78D-125B0664F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83" y="4509951"/>
            <a:ext cx="9383434" cy="195289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04C649D-E989-4FE0-AF32-DF2AACE7A001}"/>
              </a:ext>
            </a:extLst>
          </p:cNvPr>
          <p:cNvSpPr txBox="1"/>
          <p:nvPr/>
        </p:nvSpPr>
        <p:spPr>
          <a:xfrm>
            <a:off x="1234409" y="973032"/>
            <a:ext cx="9383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solidFill>
                  <a:srgbClr val="FF0000"/>
                </a:solidFill>
              </a:rPr>
              <a:t>la chiamata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3B8451F-FD6E-4B4C-A7A6-B527196185D5}"/>
              </a:ext>
            </a:extLst>
          </p:cNvPr>
          <p:cNvSpPr txBox="1"/>
          <p:nvPr/>
        </p:nvSpPr>
        <p:spPr>
          <a:xfrm>
            <a:off x="1299163" y="4325285"/>
            <a:ext cx="9827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solidFill>
                  <a:srgbClr val="FF0000"/>
                </a:solidFill>
              </a:rPr>
              <a:t>Cosa viene disegnato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72286C9-2A45-4B58-9D9B-E02ED759DC66}"/>
              </a:ext>
            </a:extLst>
          </p:cNvPr>
          <p:cNvSpPr/>
          <p:nvPr/>
        </p:nvSpPr>
        <p:spPr>
          <a:xfrm>
            <a:off x="1234409" y="1524000"/>
            <a:ext cx="5255291" cy="26035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236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671E4B-9DDC-4162-B5B7-738E5E27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Manageriali</a:t>
            </a:r>
            <a:br>
              <a:rPr lang="it-IT" dirty="0"/>
            </a:br>
            <a:r>
              <a:rPr lang="it-IT" sz="2800" dirty="0" err="1"/>
              <a:t>FakeManager</a:t>
            </a:r>
            <a:r>
              <a:rPr lang="it-IT" sz="2800" dirty="0"/>
              <a:t>(), </a:t>
            </a:r>
            <a:r>
              <a:rPr lang="it-IT" sz="2800" dirty="0" err="1"/>
              <a:t>readTextFile</a:t>
            </a:r>
            <a:r>
              <a:rPr lang="it-IT" sz="2800" dirty="0"/>
              <a:t>(), </a:t>
            </a:r>
            <a:r>
              <a:rPr lang="it-IT" sz="2800" dirty="0" err="1"/>
              <a:t>jparse</a:t>
            </a:r>
            <a:r>
              <a:rPr lang="it-IT" sz="2800" dirty="0"/>
              <a:t>().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5D80AE-C599-41EC-88CD-D639F44FE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Hanno il compito di gestire gli elementi di loro competenza.</a:t>
            </a:r>
          </a:p>
          <a:p>
            <a:r>
              <a:rPr lang="it-IT" dirty="0" err="1"/>
              <a:t>FakeManager</a:t>
            </a:r>
            <a:r>
              <a:rPr lang="it-IT" dirty="0"/>
              <a:t> si occupa della creazione e della gestione dei nodi </a:t>
            </a:r>
            <a:r>
              <a:rPr lang="it-IT" dirty="0" err="1"/>
              <a:t>fake</a:t>
            </a:r>
            <a:endParaRPr lang="it-IT" dirty="0"/>
          </a:p>
          <a:p>
            <a:r>
              <a:rPr lang="it-IT" dirty="0" err="1"/>
              <a:t>readTextFile</a:t>
            </a:r>
            <a:r>
              <a:rPr lang="it-IT" dirty="0"/>
              <a:t> si occupa dell’upload del file di input</a:t>
            </a:r>
          </a:p>
          <a:p>
            <a:r>
              <a:rPr lang="it-IT" dirty="0" err="1"/>
              <a:t>jparse</a:t>
            </a:r>
            <a:r>
              <a:rPr lang="it-IT" dirty="0"/>
              <a:t> si occupa del </a:t>
            </a:r>
            <a:r>
              <a:rPr lang="it-IT" dirty="0" err="1"/>
              <a:t>parsing</a:t>
            </a:r>
            <a:r>
              <a:rPr lang="it-IT" dirty="0"/>
              <a:t> dell’intero file di input.</a:t>
            </a:r>
          </a:p>
        </p:txBody>
      </p:sp>
    </p:spTree>
    <p:extLst>
      <p:ext uri="{BB962C8B-B14F-4D97-AF65-F5344CB8AC3E}">
        <p14:creationId xmlns:p14="http://schemas.microsoft.com/office/powerpoint/2010/main" val="3580852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A9B22D-20F9-4DEC-AB57-65875C2F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Jparse</a:t>
            </a:r>
            <a:r>
              <a:rPr lang="it-IT" dirty="0"/>
              <a:t>()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F2E2EE-8E6B-4456-B898-8FC0F2B8C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25" y="1544270"/>
            <a:ext cx="11208919" cy="5313729"/>
          </a:xfrm>
        </p:spPr>
        <p:txBody>
          <a:bodyPr>
            <a:normAutofit/>
          </a:bodyPr>
          <a:lstStyle/>
          <a:p>
            <a:r>
              <a:rPr lang="it-IT" dirty="0"/>
              <a:t>La variabile data contiene l’intero file </a:t>
            </a:r>
            <a:r>
              <a:rPr lang="it-IT" dirty="0" err="1"/>
              <a:t>json</a:t>
            </a:r>
            <a:r>
              <a:rPr lang="it-IT" dirty="0"/>
              <a:t>. Per ogni tipo di entità scelta dall’utente, viene applicato un solo e determinato algoritmo di analisi del file e relativa creazione e costruzione di nodi.</a:t>
            </a:r>
          </a:p>
          <a:p>
            <a:r>
              <a:rPr lang="it-IT" dirty="0"/>
              <a:t> Tutti i tre casi hanno alcuni aspetti in comune, come per esempio la creazione del nodo centrale e il pattern per l’analisi. </a:t>
            </a:r>
          </a:p>
        </p:txBody>
      </p:sp>
    </p:spTree>
    <p:extLst>
      <p:ext uri="{BB962C8B-B14F-4D97-AF65-F5344CB8AC3E}">
        <p14:creationId xmlns:p14="http://schemas.microsoft.com/office/powerpoint/2010/main" val="1656781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C35562-37C6-4A67-8486-0DB8A9E0F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84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legame che c’è tra questi tre casi è paragonabile a quello che c’è tra i tre metodi Java </a:t>
            </a:r>
            <a:r>
              <a:rPr lang="it-IT" dirty="0" err="1"/>
              <a:t>LavoraConcetti</a:t>
            </a:r>
            <a:r>
              <a:rPr lang="it-IT" dirty="0"/>
              <a:t>, </a:t>
            </a:r>
            <a:r>
              <a:rPr lang="it-IT" dirty="0" err="1"/>
              <a:t>LavoraRuoli</a:t>
            </a:r>
            <a:r>
              <a:rPr lang="it-IT" dirty="0"/>
              <a:t>, </a:t>
            </a:r>
            <a:r>
              <a:rPr lang="it-IT" dirty="0" err="1"/>
              <a:t>LavoraAttributi</a:t>
            </a:r>
            <a:r>
              <a:rPr lang="it-IT" dirty="0"/>
              <a:t> esaminati nelle slide precedenti.</a:t>
            </a:r>
          </a:p>
          <a:p>
            <a:pPr marL="0" indent="0">
              <a:buNone/>
            </a:pPr>
            <a:r>
              <a:rPr lang="it-IT" dirty="0"/>
              <a:t>Se prima venivano analizzati i concetti, i ruoli e gli attributi del file </a:t>
            </a:r>
            <a:r>
              <a:rPr lang="it-IT" dirty="0" err="1"/>
              <a:t>owl</a:t>
            </a:r>
            <a:r>
              <a:rPr lang="it-IT" dirty="0"/>
              <a:t>, ora vengono analizzati con formattazione </a:t>
            </a:r>
            <a:r>
              <a:rPr lang="it-IT" dirty="0" err="1"/>
              <a:t>json</a:t>
            </a:r>
            <a:r>
              <a:rPr lang="it-IT" dirty="0"/>
              <a:t>. 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1E4B26A-E193-4EBA-9755-7DD48573F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443" y="3107447"/>
            <a:ext cx="5809114" cy="29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3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1EE169-E64D-4AC2-ACD3-220BACEC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115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Elementi dell’ontologia (1)</a:t>
            </a:r>
            <a:br>
              <a:rPr lang="it-IT" dirty="0"/>
            </a:br>
            <a:r>
              <a:rPr lang="it-IT" sz="3600" b="1" dirty="0"/>
              <a:t>Le Entità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BF7FB96-62B4-4222-876D-0DBC3F0C3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3695"/>
            <a:ext cx="10515600" cy="965306"/>
          </a:xfrm>
        </p:spPr>
        <p:txBody>
          <a:bodyPr>
            <a:normAutofit/>
          </a:bodyPr>
          <a:lstStyle/>
          <a:p>
            <a:r>
              <a:rPr lang="it-IT" dirty="0"/>
              <a:t>Una </a:t>
            </a:r>
            <a:r>
              <a:rPr lang="it-IT" b="1" dirty="0"/>
              <a:t>classe</a:t>
            </a:r>
            <a:r>
              <a:rPr lang="it-IT" dirty="0"/>
              <a:t> è per esempio p:Uomo, la quale può essere usata per rappresentare l’insieme di tutti gli uomini a livello estensionale. 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898BD44-AAD4-4135-B2C2-749C7390FA29}"/>
              </a:ext>
            </a:extLst>
          </p:cNvPr>
          <p:cNvSpPr txBox="1">
            <a:spLocks/>
          </p:cNvSpPr>
          <p:nvPr/>
        </p:nvSpPr>
        <p:spPr>
          <a:xfrm>
            <a:off x="838200" y="1580678"/>
            <a:ext cx="10515600" cy="7649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Le </a:t>
            </a:r>
            <a:r>
              <a:rPr lang="it-IT" b="1" dirty="0"/>
              <a:t>entità</a:t>
            </a:r>
            <a:r>
              <a:rPr lang="it-IT" dirty="0"/>
              <a:t> sono gli elementi atomici di un ontologia. Sono </a:t>
            </a:r>
            <a:r>
              <a:rPr lang="it-IT" dirty="0" err="1"/>
              <a:t>identiﬁcati</a:t>
            </a:r>
            <a:r>
              <a:rPr lang="it-IT" dirty="0"/>
              <a:t> da un IRI e possono essere </a:t>
            </a:r>
            <a:r>
              <a:rPr lang="it-IT" b="1" dirty="0"/>
              <a:t>classi, individui o proprietà</a:t>
            </a:r>
            <a:r>
              <a:rPr lang="it-IT" dirty="0"/>
              <a:t>.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167672C-36EE-4019-A1D5-9939E04FDF76}"/>
              </a:ext>
            </a:extLst>
          </p:cNvPr>
          <p:cNvSpPr txBox="1"/>
          <p:nvPr/>
        </p:nvSpPr>
        <p:spPr>
          <a:xfrm>
            <a:off x="838200" y="3789257"/>
            <a:ext cx="10068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</a:t>
            </a:r>
            <a:r>
              <a:rPr lang="it-IT" sz="2800" b="1" dirty="0"/>
              <a:t>individuo</a:t>
            </a:r>
            <a:r>
              <a:rPr lang="it-IT" sz="2800" dirty="0"/>
              <a:t> invece è p:Lucio, usato per rappresentare a livello intensionale un uomo chiamato "Lucio".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5984241-9FB1-4D67-BDAA-65807CB3DAB4}"/>
              </a:ext>
            </a:extLst>
          </p:cNvPr>
          <p:cNvSpPr txBox="1"/>
          <p:nvPr/>
        </p:nvSpPr>
        <p:spPr>
          <a:xfrm>
            <a:off x="838200" y="5009221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Una </a:t>
            </a:r>
            <a:r>
              <a:rPr lang="it-IT" sz="2800" b="1" dirty="0"/>
              <a:t>proprietà</a:t>
            </a:r>
            <a:r>
              <a:rPr lang="it-IT" sz="2800" dirty="0"/>
              <a:t> (o </a:t>
            </a:r>
            <a:r>
              <a:rPr lang="it-IT" sz="2800" b="1" dirty="0"/>
              <a:t>relazione</a:t>
            </a:r>
            <a:r>
              <a:rPr lang="it-IT" sz="2800" dirty="0"/>
              <a:t>) può essere p:padreDi, usata per rappresentare il ruolo di padre.</a:t>
            </a:r>
          </a:p>
        </p:txBody>
      </p:sp>
    </p:spTree>
    <p:extLst>
      <p:ext uri="{BB962C8B-B14F-4D97-AF65-F5344CB8AC3E}">
        <p14:creationId xmlns:p14="http://schemas.microsoft.com/office/powerpoint/2010/main" val="2318529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C2AFBCA-B2B3-4FC5-94C6-9C8F601C7C27}"/>
              </a:ext>
            </a:extLst>
          </p:cNvPr>
          <p:cNvSpPr/>
          <p:nvPr/>
        </p:nvSpPr>
        <p:spPr>
          <a:xfrm>
            <a:off x="1511300" y="2235200"/>
            <a:ext cx="80055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/>
              <a:t>Si ricorda che nel caso si avesse interesse ad esaminare più approfonditamente i singoli algoritmi, si invita ad esaminare il codice sorgente dotato di commenti utili per capire al meglio il lavoro svolto</a:t>
            </a:r>
          </a:p>
          <a:p>
            <a:pPr algn="ctr"/>
            <a:endParaRPr lang="it-IT" dirty="0"/>
          </a:p>
          <a:p>
            <a:r>
              <a:rPr lang="it-IT" dirty="0"/>
              <a:t>	Repository del progetto: github.com/1655653/</a:t>
            </a:r>
            <a:r>
              <a:rPr lang="it-IT" dirty="0" err="1"/>
              <a:t>Conceptoscape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A4E5B2A-C429-4C39-8124-F15792D6C5B4}"/>
              </a:ext>
            </a:extLst>
          </p:cNvPr>
          <p:cNvSpPr txBox="1"/>
          <p:nvPr/>
        </p:nvSpPr>
        <p:spPr>
          <a:xfrm>
            <a:off x="444500" y="5880100"/>
            <a:ext cx="873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Longo Valerio 1655653</a:t>
            </a:r>
          </a:p>
        </p:txBody>
      </p:sp>
    </p:spTree>
    <p:extLst>
      <p:ext uri="{BB962C8B-B14F-4D97-AF65-F5344CB8AC3E}">
        <p14:creationId xmlns:p14="http://schemas.microsoft.com/office/powerpoint/2010/main" val="192127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1EE169-E64D-4AC2-ACD3-220BACEC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115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Elementi dell’ontologia (2)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BF7FB96-62B4-4222-876D-0DBC3F0C3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617"/>
            <a:ext cx="10515600" cy="1325563"/>
          </a:xfrm>
        </p:spPr>
        <p:txBody>
          <a:bodyPr/>
          <a:lstStyle/>
          <a:p>
            <a:r>
              <a:rPr lang="it-IT" dirty="0"/>
              <a:t>Le </a:t>
            </a:r>
            <a:r>
              <a:rPr lang="it-IT" b="1" dirty="0"/>
              <a:t>espressioni</a:t>
            </a:r>
            <a:r>
              <a:rPr lang="it-IT" dirty="0"/>
              <a:t> rappresentano complesse </a:t>
            </a:r>
            <a:r>
              <a:rPr lang="it-IT" u="sng" dirty="0"/>
              <a:t>nozioni interne al dominio </a:t>
            </a:r>
            <a:r>
              <a:rPr lang="it-IT" dirty="0"/>
              <a:t>di interesse. Per esempio, un’espressione descrive un insieme di uomini accomunati dalla caratteristica di essere padri. 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898BD44-AAD4-4135-B2C2-749C7390FA29}"/>
              </a:ext>
            </a:extLst>
          </p:cNvPr>
          <p:cNvSpPr txBox="1">
            <a:spLocks/>
          </p:cNvSpPr>
          <p:nvPr/>
        </p:nvSpPr>
        <p:spPr>
          <a:xfrm>
            <a:off x="838200" y="1384989"/>
            <a:ext cx="10515600" cy="2179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D2A6D87-3D5A-4440-B528-C56EE808ABBB}"/>
              </a:ext>
            </a:extLst>
          </p:cNvPr>
          <p:cNvSpPr/>
          <p:nvPr/>
        </p:nvSpPr>
        <p:spPr>
          <a:xfrm>
            <a:off x="838200" y="3405934"/>
            <a:ext cx="10515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Gli </a:t>
            </a:r>
            <a:r>
              <a:rPr lang="it-IT" sz="2800" b="1" dirty="0"/>
              <a:t>assiomi</a:t>
            </a:r>
            <a:r>
              <a:rPr lang="it-IT" sz="2800" dirty="0"/>
              <a:t> sono </a:t>
            </a:r>
            <a:r>
              <a:rPr lang="it-IT" sz="2800" u="sng" dirty="0" err="1"/>
              <a:t>aﬀermazioni</a:t>
            </a:r>
            <a:r>
              <a:rPr lang="it-IT" sz="2800" u="sng" dirty="0"/>
              <a:t> prese indiscutibilmente come vere </a:t>
            </a:r>
            <a:r>
              <a:rPr lang="it-IT" sz="2800" dirty="0"/>
              <a:t>ed utilizzate come premesse per ragionamenti più complessi. Un esempio di assioma può essere: la classe p:Uomo è una sottoclasse della classe p:Persona. </a:t>
            </a:r>
          </a:p>
        </p:txBody>
      </p:sp>
    </p:spTree>
    <p:extLst>
      <p:ext uri="{BB962C8B-B14F-4D97-AF65-F5344CB8AC3E}">
        <p14:creationId xmlns:p14="http://schemas.microsoft.com/office/powerpoint/2010/main" val="7515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922F49-760B-40B5-AD5D-FB67688C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O W 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B27B45-23E1-4D62-83A8-54A9B644F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755"/>
            <a:ext cx="10515600" cy="1603376"/>
          </a:xfrm>
        </p:spPr>
        <p:txBody>
          <a:bodyPr/>
          <a:lstStyle/>
          <a:p>
            <a:r>
              <a:rPr lang="it-IT" dirty="0"/>
              <a:t>Famiglia di linguaggi per ontologie</a:t>
            </a:r>
          </a:p>
          <a:p>
            <a:r>
              <a:rPr lang="it-IT" dirty="0"/>
              <a:t>Standard W3C (OWL 2)</a:t>
            </a:r>
          </a:p>
          <a:p>
            <a:r>
              <a:rPr lang="it-IT" dirty="0"/>
              <a:t>Nel progetto sono stati utilizzati file </a:t>
            </a:r>
            <a:r>
              <a:rPr lang="it-IT" dirty="0" err="1"/>
              <a:t>owl</a:t>
            </a:r>
            <a:r>
              <a:rPr lang="it-IT" dirty="0"/>
              <a:t> 2 con sintassi funzionale.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D047A52-C2DB-42E7-B2EC-5796B9C61699}"/>
              </a:ext>
            </a:extLst>
          </p:cNvPr>
          <p:cNvSpPr txBox="1"/>
          <p:nvPr/>
        </p:nvSpPr>
        <p:spPr>
          <a:xfrm>
            <a:off x="1010478" y="3429000"/>
            <a:ext cx="44626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Pro: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Riesce perfettamente a rappresentare un’ontologia.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Utilizzata da tutto il mondo ( </a:t>
            </a:r>
            <a:r>
              <a:rPr lang="it-IT" sz="2800" dirty="0" err="1"/>
              <a:t>owlapi</a:t>
            </a:r>
            <a:r>
              <a:rPr lang="it-IT" sz="2800" dirty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75B947-429B-4E8E-8A74-C48956AC3F57}"/>
              </a:ext>
            </a:extLst>
          </p:cNvPr>
          <p:cNvSpPr txBox="1"/>
          <p:nvPr/>
        </p:nvSpPr>
        <p:spPr>
          <a:xfrm>
            <a:off x="6718852" y="3776869"/>
            <a:ext cx="365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Contro: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Sintassi complessa per i non addetti ai lavori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466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E1493-0053-4E05-81A3-0C9E7D52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822"/>
            <a:ext cx="10515600" cy="1325563"/>
          </a:xfrm>
        </p:spPr>
        <p:txBody>
          <a:bodyPr/>
          <a:lstStyle/>
          <a:p>
            <a:pPr algn="ctr"/>
            <a:r>
              <a:rPr lang="it-IT" dirty="0" err="1"/>
              <a:t>Graphol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264042-8A78-46CC-83DF-1842EEF8F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385"/>
            <a:ext cx="10515600" cy="90432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Nasce dall’esigenza di rappresentare in maniera intuitiva (tramite simboli) un’ontologia </a:t>
            </a:r>
            <a:r>
              <a:rPr lang="it-IT" dirty="0" err="1"/>
              <a:t>owl</a:t>
            </a:r>
            <a:r>
              <a:rPr lang="it-IT" dirty="0"/>
              <a:t> </a:t>
            </a:r>
            <a:r>
              <a:rPr lang="it-IT" u="sng" dirty="0"/>
              <a:t>senza però perdere di significato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FF5D6C-9F79-4984-852C-6DB54F200BB8}"/>
              </a:ext>
            </a:extLst>
          </p:cNvPr>
          <p:cNvSpPr txBox="1"/>
          <p:nvPr/>
        </p:nvSpPr>
        <p:spPr>
          <a:xfrm>
            <a:off x="838200" y="2627364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Ontologia rappresentata come </a:t>
            </a:r>
            <a:r>
              <a:rPr lang="it-IT" sz="2800" b="1" dirty="0"/>
              <a:t>Grafo</a:t>
            </a:r>
            <a:r>
              <a:rPr lang="it-IT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I nodi rappresentano i </a:t>
            </a:r>
            <a:r>
              <a:rPr lang="it-IT" sz="2800" b="1" dirty="0"/>
              <a:t>ruoli</a:t>
            </a:r>
            <a:r>
              <a:rPr lang="it-IT" sz="2800" dirty="0"/>
              <a:t>, i </a:t>
            </a:r>
            <a:r>
              <a:rPr lang="it-IT" sz="2800" b="1" dirty="0"/>
              <a:t>concetti</a:t>
            </a:r>
            <a:r>
              <a:rPr lang="it-IT" sz="2800" dirty="0"/>
              <a:t> e gli </a:t>
            </a:r>
            <a:r>
              <a:rPr lang="it-IT" sz="2800" b="1" dirty="0"/>
              <a:t>attributi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Gli archi sono i collegamenti tra le entità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Simbologia ispirata al modello Entità Relazione.</a:t>
            </a:r>
          </a:p>
        </p:txBody>
      </p:sp>
    </p:spTree>
    <p:extLst>
      <p:ext uri="{BB962C8B-B14F-4D97-AF65-F5344CB8AC3E}">
        <p14:creationId xmlns:p14="http://schemas.microsoft.com/office/powerpoint/2010/main" val="329006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EDBDBCB-7CF0-4EDD-A66A-7A65B74FA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09" y="995023"/>
            <a:ext cx="7773485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0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2C363-79CF-40D1-8E03-254639227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974" y="516835"/>
            <a:ext cx="9144000" cy="806520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F0000"/>
                </a:solidFill>
              </a:rPr>
              <a:t>FASE I – Da </a:t>
            </a:r>
            <a:r>
              <a:rPr lang="it-IT" dirty="0" err="1">
                <a:solidFill>
                  <a:srgbClr val="FF0000"/>
                </a:solidFill>
              </a:rPr>
              <a:t>owl</a:t>
            </a:r>
            <a:r>
              <a:rPr lang="it-IT" dirty="0">
                <a:solidFill>
                  <a:srgbClr val="FF0000"/>
                </a:solidFill>
              </a:rPr>
              <a:t> a </a:t>
            </a:r>
            <a:r>
              <a:rPr lang="it-IT" dirty="0" err="1">
                <a:solidFill>
                  <a:srgbClr val="FF0000"/>
                </a:solidFill>
              </a:rPr>
              <a:t>json</a:t>
            </a:r>
            <a:r>
              <a:rPr lang="it-IT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A085FA5-1225-4106-A52E-60FC6BFBF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87708"/>
            <a:ext cx="9144000" cy="1022971"/>
          </a:xfrm>
        </p:spPr>
        <p:txBody>
          <a:bodyPr>
            <a:normAutofit lnSpcReduction="10000"/>
          </a:bodyPr>
          <a:lstStyle/>
          <a:p>
            <a:pPr algn="l"/>
            <a:r>
              <a:rPr lang="it-IT" dirty="0"/>
              <a:t>L’obiettivo di questa parte è quella di produrre in output un file </a:t>
            </a:r>
            <a:r>
              <a:rPr lang="it-IT" dirty="0" err="1"/>
              <a:t>json</a:t>
            </a:r>
            <a:r>
              <a:rPr lang="it-IT" dirty="0"/>
              <a:t> con una formattazione tale da essere più facilmente analizzabile da JavaScript. L’input è un file </a:t>
            </a:r>
            <a:r>
              <a:rPr lang="it-IT" dirty="0" err="1"/>
              <a:t>owl</a:t>
            </a:r>
            <a:r>
              <a:rPr lang="it-IT" dirty="0"/>
              <a:t> 2 con sintassi funzionale.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AD2B47-757F-4B04-A5C8-542A2C55A5CD}"/>
              </a:ext>
            </a:extLst>
          </p:cNvPr>
          <p:cNvSpPr txBox="1"/>
          <p:nvPr/>
        </p:nvSpPr>
        <p:spPr>
          <a:xfrm>
            <a:off x="1444487" y="2875032"/>
            <a:ext cx="89849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Utilizzo delle OWLAPI. Compatibile con moltissimi ragionatori utili per dedurre assiomi.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In questo progetto è stato utilizzato </a:t>
            </a:r>
            <a:r>
              <a:rPr lang="it-IT" sz="2400" dirty="0" err="1"/>
              <a:t>HermiT</a:t>
            </a:r>
            <a:r>
              <a:rPr lang="it-IT" sz="2400" dirty="0"/>
              <a:t> come ragionatore nella sua versione 1.3.8.500</a:t>
            </a:r>
          </a:p>
        </p:txBody>
      </p:sp>
    </p:spTree>
    <p:extLst>
      <p:ext uri="{BB962C8B-B14F-4D97-AF65-F5344CB8AC3E}">
        <p14:creationId xmlns:p14="http://schemas.microsoft.com/office/powerpoint/2010/main" val="398819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64F611-0055-4D5F-9856-FC6810CE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081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IL FILE JSON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158E0EB-DC3D-40DF-96C0-D493C4901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02" y="1041903"/>
            <a:ext cx="7828967" cy="581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92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1632</Words>
  <Application>Microsoft Office PowerPoint</Application>
  <PresentationFormat>Widescreen</PresentationFormat>
  <Paragraphs>116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di Office</vt:lpstr>
      <vt:lpstr>Rappresentazione JavaScript di entità OWL e loro proprietà in linguaggio Graphol </vt:lpstr>
      <vt:lpstr>Che cos’è un’ontologia</vt:lpstr>
      <vt:lpstr>Elementi dell’ontologia (1) Le Entità</vt:lpstr>
      <vt:lpstr>Elementi dell’ontologia (2)</vt:lpstr>
      <vt:lpstr>O W L</vt:lpstr>
      <vt:lpstr>Graphol</vt:lpstr>
      <vt:lpstr>Presentazione standard di PowerPoint</vt:lpstr>
      <vt:lpstr>FASE I – Da owl a json </vt:lpstr>
      <vt:lpstr>IL FILE JSON</vt:lpstr>
      <vt:lpstr>Il main</vt:lpstr>
      <vt:lpstr>Presentazione standard di PowerPoint</vt:lpstr>
      <vt:lpstr>   I metodi Lavora</vt:lpstr>
      <vt:lpstr>I metodi Lavora</vt:lpstr>
      <vt:lpstr>FASE II – Visualizzare i dati con Cytoscape.js</vt:lpstr>
      <vt:lpstr>Presentazione standard di PowerPoint</vt:lpstr>
      <vt:lpstr>Presentazione standard di PowerPoint</vt:lpstr>
      <vt:lpstr>Il layout</vt:lpstr>
      <vt:lpstr>Index.html</vt:lpstr>
      <vt:lpstr>Presentazione standard di PowerPoint</vt:lpstr>
      <vt:lpstr>Il metodo go()</vt:lpstr>
      <vt:lpstr>Cytoscape.js e Cytotools.js</vt:lpstr>
      <vt:lpstr>Grapholy GrapholyConcept(), GrapholyRole() e GrapholyAttribute() </vt:lpstr>
      <vt:lpstr>Presentazione standard di PowerPoint</vt:lpstr>
      <vt:lpstr>Generator RoleGenerator(), ConceptGenerator(), SuperConceptGenerator(), SubConceptGenerator(), FakeRoleGen(), FakeAttrGen(), AttrRoleGenerator().</vt:lpstr>
      <vt:lpstr>Presentazione standard di PowerPoint</vt:lpstr>
      <vt:lpstr>Presentazione standard di PowerPoint</vt:lpstr>
      <vt:lpstr>Manageriali FakeManager(), readTextFile(), jparse(). </vt:lpstr>
      <vt:lpstr>Jparse()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Rappresentazione JavaScript di entità OWL e loro proprietà in linguaggio Graphol</dc:title>
  <dc:creator>Valerio Longo</dc:creator>
  <cp:lastModifiedBy>Valerio Longo</cp:lastModifiedBy>
  <cp:revision>20</cp:revision>
  <dcterms:created xsi:type="dcterms:W3CDTF">2018-12-03T10:53:43Z</dcterms:created>
  <dcterms:modified xsi:type="dcterms:W3CDTF">2018-12-03T14:28:42Z</dcterms:modified>
</cp:coreProperties>
</file>