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88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86" r:id="rId17"/>
    <p:sldId id="285" r:id="rId18"/>
    <p:sldId id="271" r:id="rId19"/>
    <p:sldId id="272" r:id="rId20"/>
    <p:sldId id="273" r:id="rId21"/>
    <p:sldId id="274" r:id="rId22"/>
    <p:sldId id="294" r:id="rId23"/>
    <p:sldId id="295" r:id="rId24"/>
    <p:sldId id="278" r:id="rId25"/>
    <p:sldId id="275" r:id="rId26"/>
    <p:sldId id="280" r:id="rId27"/>
    <p:sldId id="276" r:id="rId28"/>
    <p:sldId id="281" r:id="rId29"/>
    <p:sldId id="290" r:id="rId30"/>
    <p:sldId id="291" r:id="rId31"/>
    <p:sldId id="293" r:id="rId32"/>
    <p:sldId id="292" r:id="rId33"/>
  </p:sldIdLst>
  <p:sldSz cx="9144000" cy="5143500" type="screen16x9"/>
  <p:notesSz cx="6858000" cy="9144000"/>
  <p:embeddedFontLst>
    <p:embeddedFont>
      <p:font typeface="Alfa Slab One" panose="020B0604020202020204" charset="0"/>
      <p:regular r:id="rId35"/>
    </p:embeddedFont>
    <p:embeddedFont>
      <p:font typeface="Cambria Math" panose="02040503050406030204" pitchFamily="18" charset="0"/>
      <p:regular r:id="rId36"/>
    </p:embeddedFont>
    <p:embeddedFont>
      <p:font typeface="Proxima Nova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lando Serpentier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4B98D9-DDE2-41B6-8F7B-09D52D4A4AB4}">
  <a:tblStyle styleId="{844B98D9-DDE2-41B6-8F7B-09D52D4A4A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81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5T15:15:05.805" idx="1">
    <p:pos x="4692" y="2358"/>
    <p:text>perchè puo capitare che nella stessa data ho 2 videogame diversi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39784d7d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39784d7d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39784d7d2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39784d7d2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39784d7d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39784d7d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39784d7d2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39784d7d2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39784d7d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39784d7d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2842b82a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2842b82a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a48d4df3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a48d4df3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39784d7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39784d7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39784d7d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39784d7d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39784d7d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39784d7d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Raccolto dati - Public dataset collections - Kaggle, Metacritic, CORGIS, VGChartz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39784d7d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39784d7d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39784d7d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39784d7d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39784d7d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39784d7d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39784d7d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39784d7d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39784d7d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39784d7d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71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39784d7d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39784d7d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39784d7d2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39784d7d2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602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1374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136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2531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7838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7314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4067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8253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9370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946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367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86745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gchartz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rgis-edu.github.io/corgi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Proposal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Valerio Longo, Alessio Papi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VGCHARTZ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 dirty="0" err="1">
                <a:solidFill>
                  <a:schemeClr val="hlink"/>
                </a:solidFill>
                <a:hlinkClick r:id="rId3"/>
              </a:rPr>
              <a:t>VGChartz</a:t>
            </a:r>
            <a:r>
              <a:rPr lang="en-GB" sz="1600" dirty="0"/>
              <a:t> delivers comprehensive game chart coverage, including sales data, news, reviews, &amp; game database for PS4, PS5, Xbox One, Series X, Nintendo…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 dirty="0"/>
              <a:t>vgsales-2021-04-09_16_51_31 (csv)</a:t>
            </a:r>
            <a:endParaRPr sz="16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1600" b="1" dirty="0"/>
            </a:br>
            <a:br>
              <a:rPr lang="en-GB" sz="1600" b="1" dirty="0"/>
            </a:br>
            <a:r>
              <a:rPr lang="en-GB" sz="1600" dirty="0"/>
              <a:t>Sales-related information about videogames.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 dirty="0"/>
              <a:t>sales-by-console</a:t>
            </a:r>
            <a:br>
              <a:rPr lang="en-GB" sz="1600" b="1" dirty="0"/>
            </a:br>
            <a:r>
              <a:rPr lang="en-GB" sz="1600" dirty="0"/>
              <a:t>Collection of 27 csv files, holding </a:t>
            </a:r>
            <a:r>
              <a:rPr lang="en-GB" sz="1600" dirty="0" err="1"/>
              <a:t>vgsales</a:t>
            </a:r>
            <a:r>
              <a:rPr lang="en-GB" sz="1600" dirty="0"/>
              <a:t> information specific to every console supported by </a:t>
            </a:r>
            <a:r>
              <a:rPr lang="en-GB" sz="1600" dirty="0" err="1"/>
              <a:t>VGChartz</a:t>
            </a:r>
            <a:r>
              <a:rPr lang="en-GB" sz="1600" dirty="0"/>
              <a:t>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  <p:graphicFrame>
        <p:nvGraphicFramePr>
          <p:cNvPr id="113" name="Google Shape;113;p21"/>
          <p:cNvGraphicFramePr/>
          <p:nvPr/>
        </p:nvGraphicFramePr>
        <p:xfrm>
          <a:off x="497975" y="2354100"/>
          <a:ext cx="7927200" cy="413125"/>
        </p:xfrm>
        <a:graphic>
          <a:graphicData uri="http://schemas.openxmlformats.org/drawingml/2006/table">
            <a:tbl>
              <a:tblPr>
                <a:noFill/>
                <a:tableStyleId>{844B98D9-DDE2-41B6-8F7B-09D52D4A4AB4}</a:tableStyleId>
              </a:tblPr>
              <a:tblGrid>
                <a:gridCol w="47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2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6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8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3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id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game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console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publisher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developer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..scores..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total_shipped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..sales..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releaseDate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4761"/>
          <a:stretch/>
        </p:blipFill>
        <p:spPr>
          <a:xfrm>
            <a:off x="0" y="1273150"/>
            <a:ext cx="9144002" cy="38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VGCHARTZ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Gamedev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Gamedev (csv)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Contains geographic-related information about videogame developing and publishing companies.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This dataset will be a crucial utility in the design of geographic and market related tasks.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Token from https://www.gamedevmap.com/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26" name="Google Shape;126;p23"/>
          <p:cNvGraphicFramePr/>
          <p:nvPr/>
        </p:nvGraphicFramePr>
        <p:xfrm>
          <a:off x="450325" y="1621275"/>
          <a:ext cx="7239050" cy="396210"/>
        </p:xfrm>
        <a:graphic>
          <a:graphicData uri="http://schemas.openxmlformats.org/drawingml/2006/table">
            <a:tbl>
              <a:tblPr>
                <a:noFill/>
                <a:tableStyleId>{844B98D9-DDE2-41B6-8F7B-09D52D4A4AB4}</a:tableStyleId>
              </a:tblPr>
              <a:tblGrid>
                <a:gridCol w="103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X coord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 coord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type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Country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website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11645"/>
          <a:stretch/>
        </p:blipFill>
        <p:spPr>
          <a:xfrm>
            <a:off x="84850" y="924425"/>
            <a:ext cx="8839201" cy="421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244150" y="25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Gamedev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842859" y="436597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/>
            </a:br>
            <a:r>
              <a:rPr lang="en-GB" dirty="0"/>
              <a:t>Global Schema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4C44E6F-4ED7-4E4E-8DB1-BE4F2567A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62"/>
            <a:ext cx="9144000" cy="51131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4572000" y="94475"/>
            <a:ext cx="45234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SoftwareHouse(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,site)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City(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name)</a:t>
            </a: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LocatedIn(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softwarehouse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city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x_coord, y_coord)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LocatedIn(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softwarehouse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SoftwareHouse(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name)</a:t>
            </a:r>
            <a:endParaRPr kumimoji="0" sz="1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LocatedIn(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city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City(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name)</a:t>
            </a:r>
            <a:endParaRPr kumimoji="0" sz="1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Country 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name)</a:t>
            </a: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HasCountry(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city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country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HasCountry(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country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Country(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name)</a:t>
            </a:r>
            <a:endParaRPr kumimoji="0" sz="1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HasCountry(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city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City(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name)</a:t>
            </a: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Videogame(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genre)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Console(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platform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ReleasedFor(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game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console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,us,cs,sales,year)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ReleasedFor(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game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Videogame(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ReleasedFor(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console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Console(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platform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487900" y="2633750"/>
            <a:ext cx="34014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60400" y="976925"/>
            <a:ext cx="5455200" cy="3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Developer(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name)</a:t>
            </a: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Developer(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SoftwareHouse(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name)</a:t>
            </a:r>
            <a:endParaRPr kumimoji="0" sz="1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Publisher(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name)</a:t>
            </a: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Publisher(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SoftwareHouse(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name)</a:t>
            </a:r>
            <a:endParaRPr kumimoji="0" sz="1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Publish(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publisher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game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Publish(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publisher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Publisher(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Publish(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game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Videogame(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Develop(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developer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game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4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Develop(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developer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Developer(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Develop(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game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Videogame(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eSport(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,TotalEarnings,OnlineEarnings)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eSport(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Videogame(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Tournament(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date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</a:t>
            </a:r>
            <a:r>
              <a:rPr kumimoji="0" lang="it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game</a:t>
            </a:r>
            <a:r>
              <a:rPr kumimoji="0" lang="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,earnings,#pricedplayers,#event)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  <a:tabLst/>
              <a:defRPr/>
            </a:pP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Tournament(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game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→ eSport(</a:t>
            </a:r>
            <a:r>
              <a:rPr kumimoji="0" lang="it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r>
              <a:rPr kumimoji="0" lang="it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32;p24">
            <a:extLst>
              <a:ext uri="{FF2B5EF4-FFF2-40B4-BE49-F238E27FC236}">
                <a16:creationId xmlns:a16="http://schemas.microsoft.com/office/drawing/2014/main" id="{8F001AEE-B38B-4481-97EC-5F901F045016}"/>
              </a:ext>
            </a:extLst>
          </p:cNvPr>
          <p:cNvSpPr txBox="1">
            <a:spLocks/>
          </p:cNvSpPr>
          <p:nvPr/>
        </p:nvSpPr>
        <p:spPr>
          <a:xfrm>
            <a:off x="249823" y="28699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722"/>
              </a:buClr>
              <a:buSzPts val="3000"/>
              <a:buFont typeface="Alfa Slab One"/>
              <a:buNone/>
              <a:tabLst/>
              <a:defRPr/>
            </a:pPr>
            <a:r>
              <a:rPr kumimoji="0" lang="en-GB" sz="3000" b="0" i="0" u="none" strike="noStrike" kern="0" cap="none" spc="0" normalizeH="0" baseline="0" noProof="0" dirty="0">
                <a:ln>
                  <a:noFill/>
                </a:ln>
                <a:solidFill>
                  <a:srgbClr val="FF5722"/>
                </a:solidFill>
                <a:effectLst/>
                <a:uLnTx/>
                <a:uFillTx/>
                <a:latin typeface="Alfa Slab One"/>
                <a:sym typeface="Alfa Slab One"/>
              </a:rPr>
              <a:t>Relational Schema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(Tentative)</a:t>
            </a:r>
            <a:br>
              <a:rPr lang="en-GB"/>
            </a:br>
            <a:r>
              <a:rPr lang="en-GB"/>
              <a:t>Tasks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think it would be interesting investigating about the following queries: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 b="1" dirty="0"/>
              <a:t>Which nation</a:t>
            </a:r>
            <a:r>
              <a:rPr lang="en-GB" dirty="0"/>
              <a:t> (or city or publisher) has…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 dirty="0"/>
              <a:t>Produced more games?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 dirty="0"/>
              <a:t>Earned the most in tournaments?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 dirty="0"/>
              <a:t>Earned the most in sales?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 dirty="0"/>
              <a:t>Been producing the longest?</a:t>
            </a:r>
            <a:endParaRPr sz="1800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 b="1" dirty="0"/>
              <a:t>Which console</a:t>
            </a:r>
            <a:r>
              <a:rPr lang="en-GB" dirty="0"/>
              <a:t> has…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 dirty="0"/>
              <a:t>Seen more developed (or remunerative) games?</a:t>
            </a:r>
            <a:endParaRPr sz="1800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Which were the </a:t>
            </a:r>
            <a:r>
              <a:rPr lang="en-GB" b="1" dirty="0"/>
              <a:t>most remunerative years</a:t>
            </a:r>
            <a:r>
              <a:rPr lang="en-GB" dirty="0"/>
              <a:t> for videogaming business?</a:t>
            </a:r>
            <a:endParaRPr sz="1800" dirty="0"/>
          </a:p>
        </p:txBody>
      </p:sp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A609-2C87-43FA-8148-E47B18596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 Mappings</a:t>
            </a:r>
          </a:p>
        </p:txBody>
      </p:sp>
    </p:spTree>
    <p:extLst>
      <p:ext uri="{BB962C8B-B14F-4D97-AF65-F5344CB8AC3E}">
        <p14:creationId xmlns:p14="http://schemas.microsoft.com/office/powerpoint/2010/main" val="319114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Sources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2687-9B6B-4A50-8143-49BE9E00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VGCHARTZ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2F7E4FE-8800-4EBC-8F49-B8A03788B08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959490"/>
                <a:ext cx="8520600" cy="3991025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𝑑𝑒𝑣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𝑣𝑔𝑠𝑎𝑙𝑒𝑠</m:t>
                      </m:r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𝑝𝑢𝑏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𝑑𝑒𝑣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𝑆𝑜𝑓𝑡𝑤𝑎𝑟𝑒𝐻𝑜𝑢𝑠𝑒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en-US" b="1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𝑣𝑔𝑠𝑎𝑙𝑒𝑠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𝑝𝑢𝑏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𝑑𝑒𝑣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𝑃𝑢𝑏𝑙𝑖𝑠h𝑒𝑟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𝑣𝑔𝑠𝑎𝑙𝑒𝑠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𝑝𝑢𝑏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𝑑𝑒𝑣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𝑃𝑢𝑏𝑙𝑖𝑠h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𝑝𝑢𝑏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it-IT" dirty="0"/>
              </a:p>
              <a:p>
                <a:pPr marL="114300" indent="0">
                  <a:buNone/>
                </a:pPr>
                <a:endParaRPr lang="it-IT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𝑑𝑒𝑣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𝑣𝑔𝑠𝑎𝑙𝑒𝑠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𝑝𝑢𝑏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𝑑𝑒𝑣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𝐷𝑒𝑣𝑒𝑙𝑜𝑝𝑒𝑟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𝑑𝑒𝑣</m:t>
                          </m:r>
                        </m:e>
                      </m:d>
                    </m:oMath>
                  </m:oMathPara>
                </a14:m>
                <a:endParaRPr lang="it-IT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𝑣𝑔𝑠𝑎𝑙𝑒𝑠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𝑝𝑢𝑏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𝑑𝑒𝑣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𝐷𝑒𝑣𝑒𝑙𝑜𝑝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 marL="11430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800"/>
                  <a:buFont typeface="Proxima Nova"/>
                  <a:buNone/>
                  <a:tabLst/>
                  <a:defRPr/>
                </a:pPr>
                <a:endParaRPr kumimoji="0" lang="it-IT" sz="1700" b="0" i="1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mbria Math" panose="02040503050406030204" pitchFamily="18" charset="0"/>
                  <a:sym typeface="Proxima Nova"/>
                </a:endParaRPr>
              </a:p>
              <a:p>
                <a:pPr marL="11430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800"/>
                  <a:buFont typeface="Proxima Nova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∀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𝑖𝑑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𝑔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𝑐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𝑝𝑢𝑏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𝑑𝑒𝑣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.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𝑣𝑔𝑠𝑎𝑙𝑒𝑠</m:t>
                      </m:r>
                      <m:d>
                        <m:dPr>
                          <m:ctrlPr>
                            <a:rPr kumimoji="0" lang="it-IT" sz="17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</m:ctrlPr>
                        </m:dPr>
                        <m:e>
                          <m:r>
                            <a:rPr kumimoji="0" lang="it-IT" sz="17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𝑖𝑑</m:t>
                          </m:r>
                          <m:r>
                            <a:rPr kumimoji="0" lang="it-IT" sz="17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it-IT" sz="17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𝑔</m:t>
                          </m:r>
                          <m:r>
                            <a:rPr kumimoji="0" lang="it-IT" sz="17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it-IT" sz="17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𝑐</m:t>
                          </m:r>
                          <m:r>
                            <a:rPr kumimoji="0" lang="it-IT" sz="17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it-IT" sz="17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𝑝𝑢𝑏</m:t>
                          </m:r>
                          <m:r>
                            <a:rPr kumimoji="0" lang="it-IT" sz="17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it-IT" sz="17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𝑑𝑒𝑣</m:t>
                          </m:r>
                          <m:r>
                            <a:rPr kumimoji="0" lang="it-IT" sz="17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,…</m:t>
                          </m:r>
                        </m:e>
                      </m:d>
                      <m:r>
                        <a:rPr kumimoji="0" lang="it-IT" sz="17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→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𝐶𝑜𝑛𝑠𝑜𝑙𝑒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(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𝑐</m:t>
                      </m:r>
                      <m:r>
                        <a:rPr kumimoji="0" lang="it-IT" sz="17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)</m:t>
                      </m:r>
                    </m:oMath>
                  </m:oMathPara>
                </a14:m>
                <a:endParaRPr kumimoji="0" lang="en-US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Proxima Nova"/>
                  <a:cs typeface="Proxima Nova"/>
                  <a:sym typeface="Proxima Nova"/>
                </a:endParaRPr>
              </a:p>
              <a:p>
                <a:pPr marL="114300" indent="0">
                  <a:buNone/>
                </a:pPr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:endParaRPr lang="it-IT" sz="1600" dirty="0"/>
              </a:p>
              <a:p>
                <a:pPr marL="11430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800"/>
                  <a:buFont typeface="Proxima Nova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Proxima Nova"/>
                  <a:sym typeface="Proxima Nova"/>
                </a:endParaRPr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2F7E4FE-8800-4EBC-8F49-B8A03788B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59490"/>
                <a:ext cx="8520600" cy="39910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D93F5DD-312F-44F2-8299-163D56F6A4E9}"/>
              </a:ext>
            </a:extLst>
          </p:cNvPr>
          <p:cNvSpPr txBox="1"/>
          <p:nvPr/>
        </p:nvSpPr>
        <p:spPr>
          <a:xfrm>
            <a:off x="2430097" y="192985"/>
            <a:ext cx="661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2"/>
                </a:solidFill>
                <a:latin typeface="Proxima Nova"/>
                <a:sym typeface="Proxima Nova"/>
              </a:rPr>
              <a:t>vgsales</a:t>
            </a:r>
            <a:r>
              <a:rPr lang="en-US" sz="1800" dirty="0">
                <a:solidFill>
                  <a:schemeClr val="dk2"/>
                </a:solidFill>
                <a:latin typeface="Proxima Nova"/>
                <a:sym typeface="Proxima Nova"/>
              </a:rPr>
              <a:t>(id, game, console, publisher, developer, sales, year )</a:t>
            </a:r>
          </a:p>
        </p:txBody>
      </p:sp>
    </p:spTree>
    <p:extLst>
      <p:ext uri="{BB962C8B-B14F-4D97-AF65-F5344CB8AC3E}">
        <p14:creationId xmlns:p14="http://schemas.microsoft.com/office/powerpoint/2010/main" val="917255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2687-9B6B-4A50-8143-49BE9E00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VIDEOGAME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2F7E4FE-8800-4EBC-8F49-B8A03788B08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959490"/>
                <a:ext cx="8520600" cy="3991025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𝑣𝑔𝑠𝑎𝑙𝑒𝑠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𝑝𝑢𝑏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𝑑𝑒𝑣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𝑉𝑖𝑑𝑒𝑜𝑔𝑎𝑚𝑒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𝑔𝑒</m:t>
                          </m:r>
                        </m:e>
                      </m:d>
                    </m:oMath>
                  </m:oMathPara>
                </a14:m>
                <a:endParaRPr lang="it-IT" dirty="0"/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:endParaRPr lang="it-IT" sz="1500" b="0" i="1" dirty="0">
                  <a:latin typeface="Cambria Math" panose="02040503050406030204" pitchFamily="18" charset="0"/>
                </a:endParaRPr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14:m>
                  <m:oMath xmlns:m="http://schemas.openxmlformats.org/officeDocument/2006/math"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5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𝑝𝑢𝑏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𝑑𝑒𝑣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500" b="1" i="1" smtClean="0">
                        <a:latin typeface="Cambria Math" panose="02040503050406030204" pitchFamily="18" charset="0"/>
                      </a:rPr>
                      <m:t>𝒗𝒈𝒔𝒂𝒍𝒆𝒔</m:t>
                    </m:r>
                    <m:d>
                      <m:dPr>
                        <m:ctrlPr>
                          <a:rPr lang="it-IT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𝑖𝑑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500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𝑝𝑢𝑏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𝑑𝑒𝑣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m:rPr>
                        <m:nor/>
                      </m:rPr>
                      <a:rPr lang="it-IT" sz="1500"/>
                      <m:t>∧</m:t>
                    </m:r>
                  </m:oMath>
                </a14:m>
                <a:r>
                  <a:rPr lang="ko-KR" alt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it-IT"/>
                      <m:t>ㄱ</m:t>
                    </m:r>
                  </m:oMath>
                </a14:m>
                <a:r>
                  <a:rPr lang="it-IT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𝑔𝑒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𝑑𝑎𝑡𝑎𝑔𝑒𝑛𝑟𝑒𝑋</m:t>
                        </m:r>
                        <m:d>
                          <m:d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𝑔𝑒</m:t>
                            </m:r>
                          </m:e>
                        </m:d>
                      </m:e>
                    </m:d>
                  </m:oMath>
                </a14:m>
                <a:r>
                  <a:rPr lang="it-IT" sz="15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500"/>
                      <m:t>∧</m:t>
                    </m:r>
                  </m:oMath>
                </a14:m>
                <a:endParaRPr lang="it-IT" sz="1500" dirty="0"/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it-IT" sz="1500"/>
                      <m:t>ㄱ</m:t>
                    </m:r>
                    <m:r>
                      <a:rPr lang="ko-KR" altLang="it-IT" sz="15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altLang="ko-KR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𝑡𝑒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𝑔𝑒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𝑜𝑒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𝑝𝑝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𝑡𝑡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𝒈𝒆𝒏𝒆𝒓𝒂𝒍𝑬𝑫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500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it-IT" sz="15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500" i="1">
                                <a:latin typeface="Cambria Math" panose="02040503050406030204" pitchFamily="18" charset="0"/>
                              </a:rPr>
                              <m:t>𝑡𝑒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500" i="1">
                                <a:latin typeface="Cambria Math" panose="02040503050406030204" pitchFamily="18" charset="0"/>
                              </a:rPr>
                              <m:t>𝑔𝑒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500" i="1">
                                <a:latin typeface="Cambria Math" panose="02040503050406030204" pitchFamily="18" charset="0"/>
                              </a:rPr>
                              <m:t>𝑜𝑒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500" i="1">
                                <a:latin typeface="Cambria Math" panose="02040503050406030204" pitchFamily="18" charset="0"/>
                              </a:rPr>
                              <m:t>𝑝𝑝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500" i="1">
                                <a:latin typeface="Cambria Math" panose="02040503050406030204" pitchFamily="18" charset="0"/>
                              </a:rPr>
                              <m:t>𝑡𝑡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it-IT" sz="1400"/>
                      <m:t>∧</m:t>
                    </m:r>
                  </m:oMath>
                </a14:m>
                <a:r>
                  <a:rPr lang="ko-KR" altLang="it-IT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it-IT" sz="1600"/>
                      <m:t>ㄱ</m:t>
                    </m:r>
                    <m:r>
                      <a:rPr lang="it-IT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𝑔𝑒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1" i="1">
                        <a:latin typeface="Cambria Math" panose="02040503050406030204" pitchFamily="18" charset="0"/>
                      </a:rPr>
                      <m:t>𝒔𝒑𝒗𝒈</m:t>
                    </m:r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𝑔𝑒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it-IT" sz="1500" i="1" dirty="0">
                  <a:latin typeface="Cambria Math" panose="02040503050406030204" pitchFamily="18" charset="0"/>
                </a:endParaRPr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5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500" b="0" i="1" smtClean="0">
                          <a:latin typeface="Cambria Math" panose="02040503050406030204" pitchFamily="18" charset="0"/>
                        </a:rPr>
                        <m:t>𝑉𝑖𝑑𝑒𝑜𝑔𝑎𝑚𝑒</m:t>
                      </m:r>
                      <m:d>
                        <m:dPr>
                          <m:ctrlPr>
                            <a:rPr lang="it-IT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5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,"</m:t>
                          </m:r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𝑁𝑈𝐿𝐿</m:t>
                          </m:r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</m:oMath>
                  </m:oMathPara>
                </a14:m>
                <a:endParaRPr lang="it-IT" sz="1500" dirty="0"/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:endParaRPr lang="it-IT" sz="1500" dirty="0"/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:endParaRPr lang="it-IT" sz="1500" dirty="0"/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:endParaRPr lang="it-IT" sz="1500" dirty="0"/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:endParaRPr lang="it-IT" sz="1500" dirty="0"/>
              </a:p>
              <a:p>
                <a:pPr marL="11430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800"/>
                  <a:buFont typeface="Proxima Nova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Proxima Nova"/>
                  <a:sym typeface="Proxima Nova"/>
                </a:endParaRPr>
              </a:p>
              <a:p>
                <a:pPr marL="11430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800"/>
                  <a:buFont typeface="Proxima Nova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Proxima Nova"/>
                  <a:sym typeface="Proxima Nova"/>
                </a:endParaRPr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2F7E4FE-8800-4EBC-8F49-B8A03788B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59490"/>
                <a:ext cx="8520600" cy="39910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060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2687-9B6B-4A50-8143-49BE9E00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RELEASED FOR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2F7E4FE-8800-4EBC-8F49-B8A03788B08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959490"/>
                <a:ext cx="8520600" cy="3991025"/>
              </a:xfrm>
            </p:spPr>
            <p:txBody>
              <a:bodyPr>
                <a:normAutofit fontScale="92500"/>
              </a:bodyPr>
              <a:lstStyle/>
              <a:p>
                <a:pPr marL="114300" indent="0">
                  <a:buClr>
                    <a:srgbClr val="666666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∀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𝑖𝑑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𝑔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𝑐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𝑝𝑢𝑏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𝑑𝑒𝑣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𝑠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𝑦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.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𝑣𝑔𝑠𝑎𝑙𝑒𝑠</m:t>
                      </m:r>
                      <m:d>
                        <m:dPr>
                          <m:ctrlPr>
                            <a:rPr kumimoji="0" lang="it-IT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</m:ctrlPr>
                        </m:dPr>
                        <m:e>
                          <m:r>
                            <a:rPr kumimoji="0" lang="it-IT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𝑖𝑑</m:t>
                          </m:r>
                          <m:r>
                            <a:rPr kumimoji="0" lang="it-IT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it-IT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𝑔</m:t>
                          </m:r>
                          <m:r>
                            <a:rPr kumimoji="0" lang="it-IT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it-IT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𝑐</m:t>
                          </m:r>
                          <m:r>
                            <a:rPr kumimoji="0" lang="it-IT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it-IT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𝑝𝑢𝑏</m:t>
                          </m:r>
                          <m:r>
                            <a:rPr kumimoji="0" lang="it-IT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it-IT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𝑑𝑒𝑣</m:t>
                          </m:r>
                          <m:r>
                            <a:rPr kumimoji="0" lang="it-IT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it-IT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𝑠</m:t>
                          </m:r>
                          <m:r>
                            <a:rPr kumimoji="0" lang="it-IT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,</m:t>
                          </m:r>
                          <m:r>
                            <a:rPr kumimoji="0" lang="it-IT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  <m:t>𝑦</m:t>
                          </m:r>
                        </m:e>
                      </m:d>
                      <m:r>
                        <a:rPr kumimoji="0" lang="it-IT" sz="16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→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∃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𝑢𝑠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𝑐𝑠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.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𝑅𝑒𝑙𝑒𝑎𝑠𝑒𝑑𝐹𝑜𝑟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(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𝑢𝑠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𝑐𝑠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𝑠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𝑦</m:t>
                      </m:r>
                      <m:r>
                        <a:rPr kumimoji="0" lang="it-IT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)</m:t>
                      </m:r>
                    </m:oMath>
                  </m:oMathPara>
                </a14:m>
                <a:endParaRPr lang="it-IT" sz="1600" i="1" dirty="0">
                  <a:solidFill>
                    <a:srgbClr val="666666"/>
                  </a:solidFill>
                  <a:latin typeface="Cambria Math" panose="02040503050406030204" pitchFamily="18" charset="0"/>
                </a:endParaRPr>
              </a:p>
              <a:p>
                <a:pPr marL="114300" lvl="0" indent="0">
                  <a:buClr>
                    <a:srgbClr val="666666"/>
                  </a:buClr>
                  <a:buNone/>
                  <a:defRPr/>
                </a:pPr>
                <a:endParaRPr lang="it-IT" sz="1600" i="1" dirty="0">
                  <a:solidFill>
                    <a:srgbClr val="666666"/>
                  </a:solidFill>
                  <a:latin typeface="Cambria Math" panose="02040503050406030204" pitchFamily="18" charset="0"/>
                </a:endParaRPr>
              </a:p>
              <a:p>
                <a:pPr marL="114300" lvl="0" indent="0">
                  <a:buClr>
                    <a:srgbClr val="666666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b="1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𝑝𝑢𝑏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𝑑𝑒𝑣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b="1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𝒗𝒈𝒔𝒂𝒍𝒆𝒔</m:t>
                      </m:r>
                      <m:d>
                        <m:dPr>
                          <m:ctrlP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𝑝𝑢𝑏</m:t>
                          </m:r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𝑑𝑒𝑣</m:t>
                          </m:r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nor/>
                        </m:rPr>
                        <a:rPr lang="it-IT" sz="1600"/>
                        <m:t>∧</m:t>
                      </m:r>
                      <m:r>
                        <m:rPr>
                          <m:nor/>
                        </m:rPr>
                        <a:rPr lang="ko-KR" altLang="it-IT" sz="1600"/>
                        <m:t>ㄱ</m:t>
                      </m:r>
                      <m:r>
                        <a:rPr lang="it-IT" altLang="ko-K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𝑢𝑠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b="1" i="1">
                          <a:latin typeface="Cambria Math" panose="02040503050406030204" pitchFamily="18" charset="0"/>
                        </a:rPr>
                        <m:t>𝒎𝒆𝒕𝒂𝒄𝒓𝒊𝒕𝒊𝒄</m:t>
                      </m:r>
                      <m:d>
                        <m:d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𝑢𝑠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𝑚𝑠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it-IT" sz="1600" i="1" dirty="0">
                  <a:solidFill>
                    <a:srgbClr val="666666"/>
                  </a:solidFill>
                  <a:latin typeface="Cambria Math" panose="02040503050406030204" pitchFamily="18" charset="0"/>
                </a:endParaRPr>
              </a:p>
              <a:p>
                <a:pPr marL="114300" lvl="0" indent="0">
                  <a:buClr>
                    <a:srgbClr val="666666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6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𝑅𝑒𝑙𝑒𝑎𝑠𝑒𝑑𝐹𝑜𝑟</m:t>
                      </m:r>
                      <m:r>
                        <a:rPr lang="it-IT" sz="16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("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𝑁𝑈𝐿𝐿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","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𝑁𝑈𝐿𝐿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",</m:t>
                      </m:r>
                      <m:r>
                        <a:rPr lang="it-IT" sz="16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6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666666"/>
                  </a:solidFill>
                </a:endParaRPr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:endParaRPr lang="it-IT" sz="1500" dirty="0"/>
              </a:p>
              <a:p>
                <a:pPr marL="114300" lvl="0" indent="0">
                  <a:buClr>
                    <a:srgbClr val="666666"/>
                  </a:buClr>
                  <a:buNone/>
                  <a:defRPr/>
                </a:pPr>
                <a14:m>
                  <m:oMath xmlns:m="http://schemas.openxmlformats.org/officeDocument/2006/math">
                    <m:r>
                      <a:rPr lang="it-IT" sz="140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it-IT" sz="1400" b="1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it-IT" sz="14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𝑢𝑠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1" i="1">
                        <a:latin typeface="Cambria Math" panose="02040503050406030204" pitchFamily="18" charset="0"/>
                      </a:rPr>
                      <m:t>𝒎𝒆𝒕𝒂𝒄𝒓𝒊𝒕𝒊𝒄</m:t>
                    </m:r>
                    <m:d>
                      <m:d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𝑢𝑠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𝑚𝑠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it-IT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400"/>
                      <m:t>∧</m:t>
                    </m:r>
                    <m:r>
                      <m:rPr>
                        <m:nor/>
                      </m:rPr>
                      <a:rPr lang="ko-KR" altLang="it-IT" sz="1400"/>
                      <m:t>ㄱ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𝑝𝑢𝑏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𝑑𝑒𝑣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sz="14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1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𝒗𝒈𝒔𝒂𝒍𝒆𝒔</m:t>
                    </m:r>
                    <m:d>
                      <m:dPr>
                        <m:ctrlP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𝑝𝑢𝑏</m:t>
                        </m:r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𝑑𝑒𝑣</m:t>
                        </m:r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it-IT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400"/>
                      <m:t>∧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it-IT" altLang="ko-KR" sz="15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(</m:t>
                    </m:r>
                    <m:r>
                      <a:rPr kumimoji="0" lang="it-IT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∃</m:t>
                    </m:r>
                    <m:r>
                      <a:rPr kumimoji="0" lang="it-IT" sz="15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𝒓</m:t>
                    </m:r>
                    <m:r>
                      <a:rPr kumimoji="0" lang="en-US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,</m:t>
                    </m:r>
                    <m:r>
                      <a:rPr kumimoji="0" lang="it-IT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𝑡𝑒</m:t>
                    </m:r>
                    <m:r>
                      <a:rPr kumimoji="0" lang="en-US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,</m:t>
                    </m:r>
                    <m:r>
                      <a:rPr kumimoji="0" lang="it-IT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𝑔𝑒</m:t>
                    </m:r>
                    <m:r>
                      <a:rPr kumimoji="0" lang="en-US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,</m:t>
                    </m:r>
                    <m:r>
                      <a:rPr kumimoji="0" lang="it-IT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𝑜𝑒</m:t>
                    </m:r>
                    <m:r>
                      <a:rPr kumimoji="0" lang="en-US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,</m:t>
                    </m:r>
                    <m:r>
                      <a:rPr kumimoji="0" lang="it-IT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𝑝𝑝</m:t>
                    </m:r>
                    <m:r>
                      <a:rPr kumimoji="0" lang="en-US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,</m:t>
                    </m:r>
                    <m:r>
                      <a:rPr kumimoji="0" lang="it-IT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𝑡𝑡</m:t>
                    </m:r>
                    <m:r>
                      <a:rPr kumimoji="0" lang="it-IT" sz="15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.</m:t>
                    </m:r>
                    <m:r>
                      <a:rPr kumimoji="0" lang="en-US" sz="15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𝒈𝒆𝒏𝒆𝒓𝒂𝒍𝑬𝑫</m:t>
                    </m:r>
                    <m:d>
                      <m:dPr>
                        <m:ctrlPr>
                          <a:rPr kumimoji="0" lang="en-US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</m:ctrlPr>
                      </m:dPr>
                      <m:e>
                        <m:r>
                          <a:rPr kumimoji="0" lang="it-IT" sz="15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𝒈</m:t>
                        </m:r>
                        <m:r>
                          <a:rPr kumimoji="0" lang="en-US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 </m:t>
                        </m:r>
                        <m:r>
                          <a:rPr kumimoji="0" lang="it-IT" sz="15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𝒓</m:t>
                        </m:r>
                        <m:r>
                          <a:rPr kumimoji="0" lang="en-US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</m:t>
                        </m:r>
                        <m:r>
                          <a:rPr kumimoji="0" lang="it-IT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𝑡𝑒</m:t>
                        </m:r>
                        <m:r>
                          <a:rPr kumimoji="0" lang="en-US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</m:t>
                        </m:r>
                        <m:r>
                          <a:rPr kumimoji="0" lang="it-IT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𝑔𝑒</m:t>
                        </m:r>
                        <m:r>
                          <a:rPr kumimoji="0" lang="en-US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</m:t>
                        </m:r>
                        <m:r>
                          <a:rPr kumimoji="0" lang="it-IT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𝑜𝑒</m:t>
                        </m:r>
                        <m:r>
                          <a:rPr kumimoji="0" lang="en-US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</m:t>
                        </m:r>
                        <m:r>
                          <a:rPr kumimoji="0" lang="it-IT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𝑝𝑝</m:t>
                        </m:r>
                        <m:r>
                          <a:rPr kumimoji="0" lang="en-US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</m:t>
                        </m:r>
                        <m:r>
                          <a:rPr kumimoji="0" lang="it-IT" sz="15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𝑡𝑡</m:t>
                        </m:r>
                      </m:e>
                    </m:d>
                  </m:oMath>
                </a14:m>
                <a:endParaRPr lang="it-IT" sz="1400" i="1" dirty="0">
                  <a:solidFill>
                    <a:srgbClr val="666666"/>
                  </a:solidFill>
                  <a:latin typeface="Cambria Math" panose="02040503050406030204" pitchFamily="18" charset="0"/>
                </a:endParaRPr>
              </a:p>
              <a:p>
                <a:pPr marL="114300" lvl="0" indent="0">
                  <a:buClr>
                    <a:srgbClr val="666666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4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𝑅𝑒𝑙𝑒𝑎𝑠𝑒𝑑𝐹𝑜𝑟</m:t>
                      </m:r>
                      <m:r>
                        <a:rPr lang="it-IT" sz="14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𝑢𝑠</m:t>
                      </m:r>
                      <m:r>
                        <a:rPr lang="it-IT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it-IT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,"</m:t>
                      </m:r>
                      <m:r>
                        <a:rPr lang="it-IT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𝑁𝑈𝐿𝐿</m:t>
                      </m:r>
                      <m:r>
                        <a:rPr lang="it-IT" sz="14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",</m:t>
                      </m:r>
                      <m:r>
                        <a:rPr lang="it-IT" sz="1400" b="1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it-IT" sz="14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666666"/>
                  </a:solidFill>
                </a:endParaRPr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:endParaRPr lang="it-IT" sz="1500" dirty="0"/>
              </a:p>
              <a:p>
                <a:pPr marL="114300" lvl="0" indent="0">
                  <a:buClr>
                    <a:srgbClr val="666666"/>
                  </a:buClr>
                  <a:buNone/>
                  <a:defRPr/>
                </a:pP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it-IT" sz="1600" b="1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it-IT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𝑢𝑠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1" i="1">
                        <a:latin typeface="Cambria Math" panose="02040503050406030204" pitchFamily="18" charset="0"/>
                      </a:rPr>
                      <m:t>𝒎𝒆𝒕𝒂𝒄𝒓𝒊𝒕𝒊𝒄</m:t>
                    </m:r>
                    <m:d>
                      <m:d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𝑢𝑠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𝑚𝑠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600"/>
                      <m:t>∧</m:t>
                    </m:r>
                    <m:r>
                      <m:rPr>
                        <m:nor/>
                      </m:rPr>
                      <a:rPr lang="ko-KR" altLang="it-IT" sz="1600"/>
                      <m:t>ㄱ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𝑝𝑢𝑏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𝑑𝑒𝑣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1" i="1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𝒗𝒈𝒔𝒂𝒍𝒆𝒔</m:t>
                    </m:r>
                    <m:d>
                      <m:dPr>
                        <m:ctrlP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𝑝𝑢𝑏</m:t>
                        </m:r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𝑑𝑒𝑣</m:t>
                        </m:r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600"/>
                      <m:t>∧</m:t>
                    </m:r>
                    <m:r>
                      <m:rPr>
                        <m:nor/>
                      </m:rPr>
                      <a:rPr lang="ko-KR" altLang="it-IT" sz="1600"/>
                      <m:t>ㄱ</m:t>
                    </m:r>
                    <m:r>
                      <a:rPr kumimoji="0" lang="it-IT" altLang="ko-KR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(</m:t>
                    </m:r>
                    <m:r>
                      <a:rPr kumimoji="0" lang="it-I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∃</m:t>
                    </m:r>
                    <m:r>
                      <a:rPr kumimoji="0" lang="it-IT" sz="18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𝒓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,</m:t>
                    </m:r>
                    <m:r>
                      <a:rPr kumimoji="0" lang="it-I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𝑡𝑒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,</m:t>
                    </m:r>
                    <m:r>
                      <a:rPr kumimoji="0" lang="it-I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𝑔𝑒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,</m:t>
                    </m:r>
                    <m:r>
                      <a:rPr kumimoji="0" lang="it-I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𝑜𝑒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,</m:t>
                    </m:r>
                    <m:r>
                      <a:rPr kumimoji="0" lang="it-I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𝑝𝑝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,</m:t>
                    </m:r>
                    <m:r>
                      <a:rPr kumimoji="0" lang="it-I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𝑡𝑡</m:t>
                    </m:r>
                    <m:r>
                      <a:rPr kumimoji="0" lang="it-IT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.</m:t>
                    </m:r>
                    <m:r>
                      <a:rPr kumimoji="0" lang="en-US" sz="18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Proxima Nova"/>
                      </a:rPr>
                      <m:t>𝒈𝒆𝒏𝒆𝒓𝒂𝒍𝑬𝑫</m:t>
                    </m:r>
                    <m:d>
                      <m:dPr>
                        <m:ctrlP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</m:ctrlPr>
                      </m:dPr>
                      <m:e>
                        <m:r>
                          <a:rPr kumimoji="0" lang="it-IT" sz="18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𝒈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 </m:t>
                        </m:r>
                        <m:r>
                          <a:rPr kumimoji="0" lang="it-IT" sz="18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𝒓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</m:t>
                        </m:r>
                        <m:r>
                          <a:rPr kumimoji="0" lang="it-I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𝑡𝑒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</m:t>
                        </m:r>
                        <m:r>
                          <a:rPr kumimoji="0" lang="it-I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𝑔𝑒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</m:t>
                        </m:r>
                        <m:r>
                          <a:rPr kumimoji="0" lang="it-I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𝑜𝑒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</m:t>
                        </m:r>
                        <m:r>
                          <a:rPr kumimoji="0" lang="it-I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𝑝𝑝</m:t>
                        </m:r>
                        <m:r>
                          <a:rPr kumimoji="0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,</m:t>
                        </m:r>
                        <m:r>
                          <a:rPr kumimoji="0" lang="it-IT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6666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Proxima Nova"/>
                          </a:rPr>
                          <m:t>𝑡𝑡</m:t>
                        </m:r>
                      </m:e>
                    </m:d>
                  </m:oMath>
                </a14:m>
                <a:endParaRPr lang="it-IT" sz="1600" i="1" dirty="0">
                  <a:solidFill>
                    <a:srgbClr val="666666"/>
                  </a:solidFill>
                  <a:latin typeface="Cambria Math" panose="02040503050406030204" pitchFamily="18" charset="0"/>
                </a:endParaRPr>
              </a:p>
              <a:p>
                <a:pPr marL="114300" lvl="0" indent="0">
                  <a:buClr>
                    <a:srgbClr val="666666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6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𝑅𝑒𝑙𝑒𝑎𝑠𝑒𝑑𝐹𝑜𝑟</m:t>
                      </m:r>
                      <m:r>
                        <a:rPr lang="it-IT" sz="16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𝑢𝑠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,"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𝑁𝑈𝐿𝐿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","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𝑁𝑈𝐿𝐿</m:t>
                      </m:r>
                      <m:r>
                        <a:rPr lang="it-IT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")</m:t>
                      </m:r>
                    </m:oMath>
                  </m:oMathPara>
                </a14:m>
                <a:endParaRPr lang="en-US" sz="1600" dirty="0">
                  <a:solidFill>
                    <a:srgbClr val="666666"/>
                  </a:solidFill>
                </a:endParaRPr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:endParaRPr lang="it-IT" sz="1500" dirty="0"/>
              </a:p>
              <a:p>
                <a:pPr marL="114300" indent="0">
                  <a:buClr>
                    <a:srgbClr val="666666"/>
                  </a:buClr>
                  <a:buNone/>
                  <a:defRPr/>
                </a:pPr>
                <a:endParaRPr lang="it-IT" sz="1500" dirty="0"/>
              </a:p>
              <a:p>
                <a:pPr marL="11430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800"/>
                  <a:buFont typeface="Proxima Nova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Proxima Nova"/>
                  <a:sym typeface="Proxima Nova"/>
                </a:endParaRPr>
              </a:p>
              <a:p>
                <a:pPr marL="114300" marR="0" lvl="0" indent="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1800"/>
                  <a:buFont typeface="Proxima Nova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Proxima Nova"/>
                  <a:sym typeface="Proxima Nova"/>
                </a:endParaRPr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2F7E4FE-8800-4EBC-8F49-B8A03788B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59490"/>
                <a:ext cx="8520600" cy="39910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131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037B09E-D0E7-4A3C-B7BB-E2204BB96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36"/>
            <a:ext cx="9144000" cy="4906028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1F41C1E0-68D1-4B8C-9925-1C89A3D7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80116" cy="927848"/>
          </a:xfrm>
        </p:spPr>
        <p:txBody>
          <a:bodyPr>
            <a:normAutofit fontScale="90000"/>
          </a:bodyPr>
          <a:lstStyle/>
          <a:p>
            <a:r>
              <a:rPr lang="en-US" dirty="0"/>
              <a:t>Pentaho</a:t>
            </a:r>
            <a:br>
              <a:rPr lang="en-US" dirty="0"/>
            </a:br>
            <a:r>
              <a:rPr lang="en-US" dirty="0"/>
              <a:t>Transformation</a:t>
            </a:r>
            <a:br>
              <a:rPr lang="en-US" dirty="0"/>
            </a:br>
            <a:endParaRPr lang="en-US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FC2CA41-A5AE-47DE-98AA-CE5DAA8C08CE}"/>
              </a:ext>
            </a:extLst>
          </p:cNvPr>
          <p:cNvSpPr txBox="1"/>
          <p:nvPr/>
        </p:nvSpPr>
        <p:spPr>
          <a:xfrm>
            <a:off x="470648" y="868089"/>
            <a:ext cx="245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Proxima Nova" panose="020B0604020202020204" charset="0"/>
                <a:cs typeface="Cavolini" panose="020B0502040204020203" pitchFamily="66" charset="0"/>
              </a:rPr>
              <a:t>vgsales</a:t>
            </a:r>
            <a:endParaRPr lang="it-IT" dirty="0">
              <a:latin typeface="Proxima Nova" panose="020B0604020202020204" charset="0"/>
              <a:cs typeface="Cavolini" panose="020B0502040204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78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2DA8-643D-4411-BC7D-7B750F0B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Gamedev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EF6DD51-6512-40D6-B644-57F91E83028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pPr marL="114300" indent="0">
                  <a:buNone/>
                </a:pPr>
                <a:r>
                  <a:rPr lang="en-US" sz="1400" b="1" dirty="0"/>
                  <a:t>Publisher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b="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b="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b="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err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b="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err="1" smtClean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b="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err="1" smtClean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b="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err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𝑔𝑎𝑚𝑒𝑑𝑒𝑣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, "</m:t>
                      </m:r>
                      <m:r>
                        <m:rPr>
                          <m:sty m:val="p"/>
                        </m:rPr>
                        <a:rPr lang="it-IT" sz="1300" b="0" i="1" dirty="0" smtClean="0">
                          <a:latin typeface="Cambria Math" panose="02040503050406030204" pitchFamily="18" charset="0"/>
                        </a:rPr>
                        <m:t>publisher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", 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𝑆𝑜𝑓𝑡𝑤𝑎𝑟𝑒𝐻𝑜𝑢𝑠𝑒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3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𝑝𝑢𝑏𝑙𝑖𝑠h𝑒𝑟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𝑃𝑢𝑏𝑙𝑖𝑠h𝑒𝑟</m:t>
                      </m:r>
                      <m:d>
                        <m:dPr>
                          <m:ctrlP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it-IT" sz="1300" b="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𝑝𝑢𝑏𝑙𝑖𝑠h𝑒𝑟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𝑙𝑜𝑐𝑎𝑡𝑒𝑑𝐼𝑛</m:t>
                      </m:r>
                      <m:d>
                        <m:dPr>
                          <m:ctrlP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it-IT" sz="1300" b="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𝑝𝑢𝑏𝑙𝑖𝑠h𝑒𝑟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𝐶𝑖𝑡𝑦</m:t>
                      </m:r>
                      <m:d>
                        <m:dPr>
                          <m:ctrlP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</m:e>
                      </m:d>
                    </m:oMath>
                  </m:oMathPara>
                </a14:m>
                <a:endParaRPr lang="it-IT" sz="1300" b="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𝑝𝑢𝑏𝑙𝑖𝑠h𝑒𝑟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h𝑎𝑠𝐶𝑜𝑢𝑛𝑡𝑟𝑦</m:t>
                      </m:r>
                      <m:d>
                        <m:dPr>
                          <m:ctrlP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</m:e>
                      </m:d>
                    </m:oMath>
                  </m:oMathPara>
                </a14:m>
                <a:endParaRPr lang="it-IT" sz="1300" b="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 smtClean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𝑝𝑢𝑏𝑙𝑖𝑠h𝑒𝑟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𝐶𝑜𝑢𝑛𝑡𝑟𝑦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00" dirty="0"/>
              </a:p>
              <a:p>
                <a:pPr marL="114300" indent="0">
                  <a:buNone/>
                </a:pPr>
                <a:endParaRPr lang="it-IT" sz="13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r>
                  <a:rPr lang="it-IT" sz="1400" b="1" dirty="0"/>
                  <a:t>Developer</a:t>
                </a:r>
                <a:endParaRPr lang="it-IT" sz="14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b="0" i="1" dirty="0" smtClean="0">
                              <a:latin typeface="Cambria Math" panose="02040503050406030204" pitchFamily="18" charset="0"/>
                            </a:rPr>
                            <m:t>𝑑𝑒𝑣𝑒𝑙𝑜𝑝𝑒𝑟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𝑆𝑜𝑓𝑡𝑤𝑎𝑟𝑒𝐻𝑜𝑢𝑠𝑒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3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𝑑𝑒𝑣𝑒𝑙𝑜𝑝𝑒𝑟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b="0" i="1" dirty="0" smtClean="0">
                          <a:latin typeface="Cambria Math" panose="02040503050406030204" pitchFamily="18" charset="0"/>
                        </a:rPr>
                        <m:t>𝐷𝑒𝑣𝑒𝑙𝑜𝑝𝑒𝑟</m:t>
                      </m:r>
                      <m:d>
                        <m:dPr>
                          <m:ctrlPr>
                            <a:rPr lang="it-IT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it-IT" sz="13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𝑑𝑒𝑣𝑒𝑙𝑜𝑝𝑒𝑟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𝑙𝑜𝑐𝑎𝑡𝑒𝑑𝐼𝑛</m:t>
                      </m:r>
                      <m:d>
                        <m:dPr>
                          <m:ctrlPr>
                            <a:rPr lang="it-IT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it-IT" sz="13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𝑑𝑒𝑣𝑒𝑙𝑜𝑝𝑒𝑟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𝐶𝑖𝑡𝑦</m:t>
                      </m:r>
                      <m:d>
                        <m:dPr>
                          <m:ctrlPr>
                            <a:rPr lang="it-IT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</m:e>
                      </m:d>
                    </m:oMath>
                  </m:oMathPara>
                </a14:m>
                <a:endParaRPr lang="it-IT" sz="13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𝑑𝑒𝑣𝑒𝑙𝑜𝑝𝑒𝑟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h𝑎𝑠𝐶𝑜𝑢𝑛𝑡𝑟𝑦</m:t>
                      </m:r>
                      <m:d>
                        <m:dPr>
                          <m:ctrlPr>
                            <a:rPr lang="it-IT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𝑐𝑜</m:t>
                          </m:r>
                        </m:e>
                      </m:d>
                    </m:oMath>
                  </m:oMathPara>
                </a14:m>
                <a:endParaRPr lang="it-IT" sz="13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𝑐𝑖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𝑔𝑎𝑚𝑒𝑑𝑒𝑣</m:t>
                      </m:r>
                      <m:d>
                        <m:dPr>
                          <m:ctrlPr>
                            <a:rPr lang="en-US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"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𝑑𝑒𝑣𝑒𝑙𝑜𝑝𝑒𝑟</m:t>
                          </m:r>
                          <m:r>
                            <a:rPr lang="it-IT" sz="1300" i="1" dirty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𝐶𝑜𝑢𝑛𝑡𝑟𝑦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𝑐𝑜</m:t>
                      </m:r>
                      <m:r>
                        <a:rPr lang="it-IT" sz="13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EF6DD51-6512-40D6-B644-57F91E830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F3EAE64-CC29-4504-A5E9-6CAF65F37039}"/>
              </a:ext>
            </a:extLst>
          </p:cNvPr>
          <p:cNvSpPr txBox="1"/>
          <p:nvPr/>
        </p:nvSpPr>
        <p:spPr>
          <a:xfrm>
            <a:off x="2180745" y="546709"/>
            <a:ext cx="665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2"/>
                </a:solidFill>
                <a:latin typeface="Proxima Nova"/>
                <a:sym typeface="Proxima Nova"/>
              </a:rPr>
              <a:t>gamedev</a:t>
            </a:r>
            <a:r>
              <a:rPr lang="en-US" sz="1800" dirty="0">
                <a:solidFill>
                  <a:schemeClr val="dk2"/>
                </a:solidFill>
                <a:latin typeface="Proxima Nova"/>
                <a:sym typeface="Proxima Nova"/>
              </a:rPr>
              <a:t>(x, y, name, type, city, country, website)</a:t>
            </a:r>
          </a:p>
        </p:txBody>
      </p:sp>
    </p:spTree>
    <p:extLst>
      <p:ext uri="{BB962C8B-B14F-4D97-AF65-F5344CB8AC3E}">
        <p14:creationId xmlns:p14="http://schemas.microsoft.com/office/powerpoint/2010/main" val="374384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5A4B53-5728-4296-8261-4B7DAD5FE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64" y="573305"/>
            <a:ext cx="6730871" cy="3996889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1F41C1E0-68D1-4B8C-9925-1C89A3D7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80116" cy="929864"/>
          </a:xfrm>
        </p:spPr>
        <p:txBody>
          <a:bodyPr>
            <a:normAutofit fontScale="90000"/>
          </a:bodyPr>
          <a:lstStyle/>
          <a:p>
            <a:r>
              <a:rPr lang="en-US" dirty="0"/>
              <a:t>Pentaho</a:t>
            </a:r>
            <a:br>
              <a:rPr lang="en-US" dirty="0"/>
            </a:br>
            <a:r>
              <a:rPr lang="en-US" dirty="0"/>
              <a:t>Transformation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1D3EFB5-B998-4C10-BB19-2F007BC02E84}"/>
              </a:ext>
            </a:extLst>
          </p:cNvPr>
          <p:cNvSpPr txBox="1"/>
          <p:nvPr/>
        </p:nvSpPr>
        <p:spPr>
          <a:xfrm>
            <a:off x="470648" y="868089"/>
            <a:ext cx="245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roxima Nova" panose="020B0604020202020204" charset="0"/>
                <a:cs typeface="Cavolini" panose="020B0502040204020203" pitchFamily="66" charset="0"/>
              </a:rPr>
              <a:t>City and Country</a:t>
            </a:r>
          </a:p>
        </p:txBody>
      </p:sp>
    </p:spTree>
    <p:extLst>
      <p:ext uri="{BB962C8B-B14F-4D97-AF65-F5344CB8AC3E}">
        <p14:creationId xmlns:p14="http://schemas.microsoft.com/office/powerpoint/2010/main" val="211435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CAE1-179F-47B0-A786-A214EB49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CORGIS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FA5998-FFE2-41AA-9AE2-59B6D676E7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dirty="0" err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dirty="0" err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dirty="0" err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dirty="0" err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dirty="0" err="1" smtClean="0">
                          <a:latin typeface="Cambria Math" panose="02040503050406030204" pitchFamily="18" charset="0"/>
                        </a:rPr>
                        <m:t>𝑠𝑝𝑣𝑔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dirty="0" err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,…)→</m:t>
                      </m:r>
                      <m:r>
                        <a:rPr lang="it-IT" b="0" i="1" dirty="0" err="1" smtClean="0">
                          <a:latin typeface="Cambria Math" panose="02040503050406030204" pitchFamily="18" charset="0"/>
                        </a:rPr>
                        <m:t>𝑆𝑜𝑓𝑡𝑤𝑎𝑟𝑒𝐻𝑜𝑢𝑠𝑒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𝑠𝑝𝑣𝑔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𝑃𝑢𝑏𝑙𝑖𝑠h𝑒𝑟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𝑠𝑝𝑣𝑔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𝑃𝑢𝑏𝑙𝑖𝑠h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𝑠𝑝𝑣𝑔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𝑉𝑖𝑑𝑒𝑜𝑔𝑎𝑚𝑒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FA5998-FFE2-41AA-9AE2-59B6D676E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394F2EA-4C95-4230-89FC-330BFD1369AF}"/>
              </a:ext>
            </a:extLst>
          </p:cNvPr>
          <p:cNvSpPr txBox="1"/>
          <p:nvPr/>
        </p:nvSpPr>
        <p:spPr>
          <a:xfrm>
            <a:off x="5021171" y="574625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dk2"/>
                </a:solidFill>
                <a:latin typeface="Proxima Nova"/>
                <a:sym typeface="Proxima Nova"/>
              </a:rPr>
              <a:t>spvg</a:t>
            </a:r>
            <a:r>
              <a:rPr lang="en-GB" sz="1800" dirty="0">
                <a:solidFill>
                  <a:schemeClr val="dk2"/>
                </a:solidFill>
                <a:latin typeface="Proxima Nova"/>
                <a:sym typeface="Proxima Nova"/>
              </a:rPr>
              <a:t>(title, genre, …, publisher, … )</a:t>
            </a:r>
            <a:endParaRPr lang="en-US" sz="18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640015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F41C1E0-68D1-4B8C-9925-1C89A3D7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80116" cy="929864"/>
          </a:xfrm>
        </p:spPr>
        <p:txBody>
          <a:bodyPr>
            <a:normAutofit fontScale="90000"/>
          </a:bodyPr>
          <a:lstStyle/>
          <a:p>
            <a:r>
              <a:rPr lang="en-US" dirty="0"/>
              <a:t>Pentaho</a:t>
            </a:r>
            <a:br>
              <a:rPr lang="en-US" dirty="0"/>
            </a:br>
            <a:r>
              <a:rPr lang="en-US" dirty="0"/>
              <a:t>Transformation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88234-AD06-4DAC-9474-0B176E2D1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18" y="1158345"/>
            <a:ext cx="6259364" cy="282680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24258A-BF1B-47AD-9F6F-01B45A4FF7E9}"/>
              </a:ext>
            </a:extLst>
          </p:cNvPr>
          <p:cNvSpPr txBox="1"/>
          <p:nvPr/>
        </p:nvSpPr>
        <p:spPr>
          <a:xfrm>
            <a:off x="470648" y="868089"/>
            <a:ext cx="245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Proxima Nova" panose="020B0604020202020204" charset="0"/>
                <a:cs typeface="Cavolini" panose="020B0502040204020203" pitchFamily="66" charset="0"/>
              </a:rPr>
              <a:t>corgis</a:t>
            </a:r>
            <a:endParaRPr lang="it-IT" dirty="0">
              <a:latin typeface="Proxima Nova" panose="020B0604020202020204" charset="0"/>
              <a:cs typeface="Cavolini" panose="020B0502040204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921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CAE1-179F-47B0-A786-A214EB49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METACRITIC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FA5998-FFE2-41AA-9AE2-59B6D676E7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𝑑𝑎𝑡𝑎𝑔𝑒𝑛𝑟𝑒𝑋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𝑉𝑖𝑑𝑒𝑜𝑔𝑎𝑚𝑒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𝑚𝑒𝑡𝑎𝑐𝑟𝑖𝑡𝑖𝑐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𝑉𝑖𝑑𝑒𝑜𝑔𝑎𝑚𝑒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14300" lvl="0" indent="0">
                  <a:buClr>
                    <a:srgbClr val="666666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∀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𝑡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𝑢𝑠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𝑚𝑠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𝑝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𝑟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.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𝑚𝑒𝑡𝑎𝑐𝑟𝑖𝑡𝑖𝑐</m:t>
                      </m:r>
                      <m:d>
                        <m:dPr>
                          <m:ctrlPr>
                            <a:rPr kumimoji="0" lang="it-IT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𝑢𝑠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𝑚𝑠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→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𝑅𝑒𝑙𝑒𝑎𝑠𝑒𝑑𝐹𝑜𝑟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(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𝑢𝑠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𝑐𝑠</m:t>
                      </m:r>
                      <m:r>
                        <a:rPr kumimoji="0" lang="it-IT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m:rPr>
                          <m:sty m:val="p"/>
                        </m:rPr>
                        <a:rPr kumimoji="0" lang="it-IT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y</m:t>
                      </m:r>
                      <m:r>
                        <a:rPr kumimoji="0" lang="it-IT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m:rPr>
                          <m:sty m:val="p"/>
                        </m:rPr>
                        <a:rPr kumimoji="0" lang="it-IT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s</m:t>
                      </m:r>
                      <m:r>
                        <a:rPr kumimoji="0" lang="it-IT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)</m:t>
                      </m:r>
                    </m:oMath>
                  </m:oMathPara>
                </a14:m>
                <a:endParaRPr lang="it-IT" sz="1800" b="0" dirty="0"/>
              </a:p>
              <a:p>
                <a:pPr marL="114300" lvl="0" indent="0">
                  <a:buClr>
                    <a:srgbClr val="666666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∀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𝑡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𝑢𝑠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𝑚𝑠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𝑝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,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𝑟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.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𝑚𝑒𝑡𝑎𝑐𝑟𝑖𝑡𝑖𝑐</m:t>
                      </m:r>
                      <m:d>
                        <m:dPr>
                          <m:ctrlPr>
                            <a:rPr kumimoji="0" lang="it-IT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6666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Proxima Nova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𝑢𝑠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𝑚𝑠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→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𝐶𝑜𝑛𝑠𝑜𝑙𝑒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(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𝑝</m:t>
                      </m:r>
                      <m:r>
                        <a:rPr kumimoji="0" lang="it-I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Proxima Nova"/>
                        </a:rPr>
                        <m:t>)</m:t>
                      </m:r>
                    </m:oMath>
                  </m:oMathPara>
                </a14:m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Proxima Nova"/>
                  <a:sym typeface="Proxima Nova"/>
                </a:endParaRPr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FA5998-FFE2-41AA-9AE2-59B6D676E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394F2EA-4C95-4230-89FC-330BFD1369AF}"/>
              </a:ext>
            </a:extLst>
          </p:cNvPr>
          <p:cNvSpPr txBox="1"/>
          <p:nvPr/>
        </p:nvSpPr>
        <p:spPr>
          <a:xfrm>
            <a:off x="4755742" y="351766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dk2"/>
                </a:solidFill>
                <a:latin typeface="Proxima Nova"/>
                <a:sym typeface="Proxima Nova"/>
              </a:rPr>
              <a:t>datagenreX</a:t>
            </a:r>
            <a:r>
              <a:rPr lang="en-GB" sz="1800" dirty="0">
                <a:solidFill>
                  <a:schemeClr val="dk2"/>
                </a:solidFill>
                <a:latin typeface="Proxima Nova"/>
                <a:sym typeface="Proxima Nova"/>
              </a:rPr>
              <a:t>(title, genre)</a:t>
            </a:r>
            <a:endParaRPr lang="en-US" sz="18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C2CAF9C-4A9A-420A-AF29-5976F6838D76}"/>
              </a:ext>
            </a:extLst>
          </p:cNvPr>
          <p:cNvSpPr txBox="1"/>
          <p:nvPr/>
        </p:nvSpPr>
        <p:spPr>
          <a:xfrm>
            <a:off x="4755742" y="684746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dk2"/>
                </a:solidFill>
                <a:latin typeface="Proxima Nova"/>
                <a:sym typeface="Proxima Nova"/>
              </a:rPr>
              <a:t>metacritic</a:t>
            </a:r>
            <a:r>
              <a:rPr lang="en-GB" sz="1800" dirty="0">
                <a:solidFill>
                  <a:schemeClr val="dk2"/>
                </a:solidFill>
                <a:latin typeface="Proxima Nova"/>
                <a:sym typeface="Proxima Nova"/>
              </a:rPr>
              <a:t>(title, us, </a:t>
            </a:r>
            <a:r>
              <a:rPr lang="en-GB" sz="1800" dirty="0" err="1">
                <a:solidFill>
                  <a:schemeClr val="dk2"/>
                </a:solidFill>
                <a:latin typeface="Proxima Nova"/>
                <a:sym typeface="Proxima Nova"/>
              </a:rPr>
              <a:t>ms</a:t>
            </a:r>
            <a:r>
              <a:rPr lang="en-GB" sz="1800" dirty="0">
                <a:solidFill>
                  <a:schemeClr val="dk2"/>
                </a:solidFill>
                <a:latin typeface="Proxima Nova"/>
                <a:sym typeface="Proxima Nova"/>
              </a:rPr>
              <a:t>, </a:t>
            </a:r>
            <a:r>
              <a:rPr lang="en-GB" sz="1800" dirty="0" err="1">
                <a:solidFill>
                  <a:schemeClr val="dk2"/>
                </a:solidFill>
                <a:latin typeface="Proxima Nova"/>
                <a:sym typeface="Proxima Nova"/>
              </a:rPr>
              <a:t>platform,release</a:t>
            </a:r>
            <a:r>
              <a:rPr lang="en-GB" sz="1800" dirty="0">
                <a:solidFill>
                  <a:schemeClr val="dk2"/>
                </a:solidFill>
                <a:latin typeface="Proxima Nova"/>
                <a:sym typeface="Proxima Nova"/>
              </a:rPr>
              <a:t>)</a:t>
            </a:r>
            <a:endParaRPr lang="en-US" sz="18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700813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F41C1E0-68D1-4B8C-9925-1C89A3D7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80116" cy="929864"/>
          </a:xfrm>
        </p:spPr>
        <p:txBody>
          <a:bodyPr>
            <a:normAutofit fontScale="90000"/>
          </a:bodyPr>
          <a:lstStyle/>
          <a:p>
            <a:r>
              <a:rPr lang="en-US" dirty="0"/>
              <a:t>Pentaho</a:t>
            </a:r>
            <a:br>
              <a:rPr lang="en-US" dirty="0"/>
            </a:br>
            <a:r>
              <a:rPr lang="en-US" dirty="0"/>
              <a:t>Transformation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18F59E6-5E6C-4F35-8ACA-DC7D5299F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15" y="1072364"/>
            <a:ext cx="6654483" cy="360721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3CD9F6-705F-4CCF-ABD4-833AF39325E7}"/>
              </a:ext>
            </a:extLst>
          </p:cNvPr>
          <p:cNvSpPr txBox="1"/>
          <p:nvPr/>
        </p:nvSpPr>
        <p:spPr>
          <a:xfrm>
            <a:off x="484096" y="847226"/>
            <a:ext cx="245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roxima Nova" panose="020B0604020202020204" charset="0"/>
                <a:cs typeface="Cavolini" panose="020B0502040204020203" pitchFamily="66" charset="0"/>
              </a:rPr>
              <a:t>Videogame</a:t>
            </a:r>
          </a:p>
        </p:txBody>
      </p:sp>
    </p:spTree>
    <p:extLst>
      <p:ext uri="{BB962C8B-B14F-4D97-AF65-F5344CB8AC3E}">
        <p14:creationId xmlns:p14="http://schemas.microsoft.com/office/powerpoint/2010/main" val="197253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Kaggle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following datasets were taken from Kaggle: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GeneralEsportData (csv)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-GB" b="1"/>
            </a:br>
            <a:r>
              <a:rPr lang="en-GB" sz="1600"/>
              <a:t>Provides general information about games and related earnings and tournaments.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469350" y="2007200"/>
          <a:ext cx="7253375" cy="363075"/>
        </p:xfrm>
        <a:graphic>
          <a:graphicData uri="http://schemas.openxmlformats.org/drawingml/2006/table">
            <a:tbl>
              <a:tblPr>
                <a:noFill/>
                <a:tableStyleId>{844B98D9-DDE2-41B6-8F7B-09D52D4A4AB4}</a:tableStyleId>
              </a:tblPr>
              <a:tblGrid>
                <a:gridCol w="62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3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Game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ReleaseDate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Genre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TotalEarnings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OnlineEarnings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PricedPlayers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TotalTournaments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r="-1760" b="35736"/>
          <a:stretch/>
        </p:blipFill>
        <p:spPr>
          <a:xfrm>
            <a:off x="155850" y="2879775"/>
            <a:ext cx="8988150" cy="226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7296F09F-9EBB-4858-A816-4B9944CC3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750"/>
            <a:ext cx="9144000" cy="47820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1F41C1E0-68D1-4B8C-9925-1C89A3D7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80116" cy="929864"/>
          </a:xfrm>
        </p:spPr>
        <p:txBody>
          <a:bodyPr>
            <a:normAutofit fontScale="90000"/>
          </a:bodyPr>
          <a:lstStyle/>
          <a:p>
            <a:r>
              <a:rPr lang="en-US" dirty="0"/>
              <a:t>Pentaho</a:t>
            </a:r>
            <a:br>
              <a:rPr lang="en-US" dirty="0"/>
            </a:br>
            <a:r>
              <a:rPr lang="en-US" dirty="0"/>
              <a:t>Transformation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6585BCA-D114-4100-83C2-335A20E75D85}"/>
              </a:ext>
            </a:extLst>
          </p:cNvPr>
          <p:cNvSpPr txBox="1"/>
          <p:nvPr/>
        </p:nvSpPr>
        <p:spPr>
          <a:xfrm>
            <a:off x="470648" y="868089"/>
            <a:ext cx="245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Proxima Nova" panose="020B0604020202020204" charset="0"/>
                <a:cs typeface="Cavolini" panose="020B0502040204020203" pitchFamily="66" charset="0"/>
              </a:rPr>
              <a:t>ReleasedFor</a:t>
            </a:r>
            <a:endParaRPr lang="it-IT" dirty="0">
              <a:latin typeface="Proxima Nova" panose="020B0604020202020204" charset="0"/>
              <a:cs typeface="Cavolini" panose="020B0502040204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2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CAE1-179F-47B0-A786-A214EB49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Esportdata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FA5998-FFE2-41AA-9AE2-59B6D676E7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it-IT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𝑡𝑒</m:t>
                      </m:r>
                      <m:r>
                        <a:rPr lang="en-US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 dirty="0" err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 dirty="0" err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𝑜𝑒</m:t>
                      </m:r>
                      <m:r>
                        <a:rPr lang="en-US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 lang="en-US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 dirty="0" err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𝑡𝑡</m:t>
                      </m:r>
                      <m:r>
                        <a:rPr lang="it-IT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err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𝑔𝑒𝑛𝑒𝑟𝑎𝑙𝐸𝐷</m:t>
                      </m:r>
                      <m:r>
                        <a:rPr lang="en-US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𝑡𝑒</m:t>
                      </m:r>
                      <m:r>
                        <a:rPr lang="en-US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dirty="0" err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dirty="0" err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𝑜𝑒</m:t>
                      </m:r>
                      <m:r>
                        <a:rPr lang="en-US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 lang="en-US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dirty="0" err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𝑡𝑡</m:t>
                      </m:r>
                      <m:r>
                        <a:rPr lang="en-US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𝑉𝑖𝑑𝑒𝑜𝑔𝑎𝑚𝑒</m:t>
                      </m:r>
                      <m:r>
                        <a:rPr lang="it-IT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dirty="0" err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dirty="0" err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dirty="0" err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it-IT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𝑡𝑒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𝑜𝑒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𝑡𝑡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𝑔𝑒𝑛𝑒𝑟𝑎𝑙𝐸𝐷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𝐸𝑠𝑝𝑜𝑟𝑡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𝑛𝑒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h𝑖𝑠𝑡𝑜𝑟𝑖𝑐𝑎𝑙𝐸𝐷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𝑇𝑜𝑢𝑟𝑛𝑎𝑚𝑒𝑛𝑡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FA5998-FFE2-41AA-9AE2-59B6D676E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394F2EA-4C95-4230-89FC-330BFD1369AF}"/>
              </a:ext>
            </a:extLst>
          </p:cNvPr>
          <p:cNvSpPr txBox="1"/>
          <p:nvPr/>
        </p:nvSpPr>
        <p:spPr>
          <a:xfrm>
            <a:off x="3155542" y="389959"/>
            <a:ext cx="575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dk2"/>
                </a:solidFill>
                <a:latin typeface="Proxima Nova"/>
                <a:sym typeface="Proxima Nova"/>
              </a:rPr>
              <a:t> </a:t>
            </a:r>
            <a:r>
              <a:rPr lang="en-GB" dirty="0" err="1">
                <a:solidFill>
                  <a:schemeClr val="dk2"/>
                </a:solidFill>
                <a:latin typeface="Proxima Nova"/>
                <a:sym typeface="Proxima Nova"/>
              </a:rPr>
              <a:t>generalED</a:t>
            </a:r>
            <a:r>
              <a:rPr lang="en-GB" dirty="0">
                <a:solidFill>
                  <a:schemeClr val="dk2"/>
                </a:solidFill>
                <a:latin typeface="Proxima Nova"/>
                <a:sym typeface="Proxima Nova"/>
              </a:rPr>
              <a:t>(game, </a:t>
            </a:r>
            <a:r>
              <a:rPr lang="en-GB" dirty="0" err="1">
                <a:solidFill>
                  <a:schemeClr val="dk2"/>
                </a:solidFill>
                <a:latin typeface="Proxima Nova"/>
                <a:sym typeface="Proxima Nova"/>
              </a:rPr>
              <a:t>release,genre,TotEarn,OnEarn,PricedP,totTour</a:t>
            </a:r>
            <a:r>
              <a:rPr lang="en-GB" dirty="0">
                <a:solidFill>
                  <a:schemeClr val="dk2"/>
                </a:solidFill>
                <a:latin typeface="Proxima Nova"/>
                <a:sym typeface="Proxima Nova"/>
              </a:rPr>
              <a:t>)</a:t>
            </a:r>
            <a:endParaRPr lang="en-US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C2CAF9C-4A9A-420A-AF29-5976F6838D76}"/>
              </a:ext>
            </a:extLst>
          </p:cNvPr>
          <p:cNvSpPr txBox="1"/>
          <p:nvPr/>
        </p:nvSpPr>
        <p:spPr>
          <a:xfrm>
            <a:off x="3155542" y="710098"/>
            <a:ext cx="555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dk2"/>
                </a:solidFill>
                <a:latin typeface="Proxima Nova"/>
                <a:sym typeface="Proxima Nova"/>
              </a:rPr>
              <a:t> </a:t>
            </a:r>
            <a:r>
              <a:rPr lang="en-GB" sz="1800" dirty="0" err="1">
                <a:solidFill>
                  <a:schemeClr val="dk2"/>
                </a:solidFill>
                <a:latin typeface="Proxima Nova"/>
                <a:sym typeface="Proxima Nova"/>
              </a:rPr>
              <a:t>historicalED</a:t>
            </a:r>
            <a:r>
              <a:rPr lang="en-GB" sz="1800" dirty="0">
                <a:solidFill>
                  <a:schemeClr val="dk2"/>
                </a:solidFill>
                <a:latin typeface="Proxima Nova"/>
                <a:sym typeface="Proxima Nova"/>
              </a:rPr>
              <a:t>(</a:t>
            </a:r>
            <a:r>
              <a:rPr lang="en-GB" sz="1800" dirty="0" err="1">
                <a:solidFill>
                  <a:schemeClr val="dk2"/>
                </a:solidFill>
                <a:latin typeface="Proxima Nova"/>
                <a:sym typeface="Proxima Nova"/>
              </a:rPr>
              <a:t>date,game,earning,PricedP,nEvents</a:t>
            </a:r>
            <a:r>
              <a:rPr lang="en-GB" sz="1800" dirty="0">
                <a:solidFill>
                  <a:schemeClr val="dk2"/>
                </a:solidFill>
                <a:latin typeface="Proxima Nova"/>
                <a:sym typeface="Proxima Nova"/>
              </a:rPr>
              <a:t>)</a:t>
            </a:r>
            <a:endParaRPr lang="en-US" sz="18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62171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Kaggle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following datasets were taken from Kaggle: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HistoricalEsportData (csv)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1600"/>
            </a:br>
            <a:r>
              <a:rPr lang="en-GB" sz="1600"/>
              <a:t>Provides general information about games form an historical perspective. </a:t>
            </a:r>
            <a:br>
              <a:rPr lang="en-GB" sz="1600"/>
            </a:br>
            <a:r>
              <a:rPr lang="en-GB" sz="1600"/>
              <a:t>(Tuples are sorted by Date).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496475" y="2058188"/>
          <a:ext cx="3966950" cy="363075"/>
        </p:xfrm>
        <a:graphic>
          <a:graphicData uri="http://schemas.openxmlformats.org/drawingml/2006/table">
            <a:tbl>
              <a:tblPr>
                <a:noFill/>
                <a:tableStyleId>{844B98D9-DDE2-41B6-8F7B-09D52D4A4AB4}</a:tableStyleId>
              </a:tblPr>
              <a:tblGrid>
                <a:gridCol w="69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Date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Game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Earnings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Players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Tournaments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49397"/>
          <a:stretch/>
        </p:blipFill>
        <p:spPr>
          <a:xfrm>
            <a:off x="247600" y="3223125"/>
            <a:ext cx="8729449" cy="19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12189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Metacritic 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206363" y="892244"/>
            <a:ext cx="8520600" cy="1935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200"/>
              </a:spcBef>
            </a:pPr>
            <a:r>
              <a:rPr lang="en-GB" sz="1600" b="1" dirty="0" err="1"/>
              <a:t>metacritic</a:t>
            </a:r>
            <a:r>
              <a:rPr lang="en-GB" sz="1600" b="1" dirty="0"/>
              <a:t> (json)</a:t>
            </a:r>
            <a:endParaRPr sz="1600" b="1" dirty="0"/>
          </a:p>
          <a:p>
            <a:pPr marL="285750" indent="-285750">
              <a:spcBef>
                <a:spcPts val="1200"/>
              </a:spcBef>
            </a:pPr>
            <a:endParaRPr sz="1600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dirty="0"/>
              <a:t>This dataset stresses out the averaged user score and the </a:t>
            </a:r>
            <a:r>
              <a:rPr lang="en-GB" sz="1600" dirty="0" err="1"/>
              <a:t>metacritic</a:t>
            </a:r>
            <a:r>
              <a:rPr lang="en-GB" sz="1600" dirty="0"/>
              <a:t> score for each game of the dataset.</a:t>
            </a:r>
            <a:endParaRPr sz="1600" dirty="0"/>
          </a:p>
        </p:txBody>
      </p:sp>
      <p:graphicFrame>
        <p:nvGraphicFramePr>
          <p:cNvPr id="85" name="Google Shape;85;p17"/>
          <p:cNvGraphicFramePr/>
          <p:nvPr>
            <p:extLst>
              <p:ext uri="{D42A27DB-BD31-4B8C-83A1-F6EECF244321}">
                <p14:modId xmlns:p14="http://schemas.microsoft.com/office/powerpoint/2010/main" val="296713929"/>
              </p:ext>
            </p:extLst>
          </p:nvPr>
        </p:nvGraphicFramePr>
        <p:xfrm>
          <a:off x="311700" y="1526261"/>
          <a:ext cx="4533975" cy="399575"/>
        </p:xfrm>
        <a:graphic>
          <a:graphicData uri="http://schemas.openxmlformats.org/drawingml/2006/table">
            <a:tbl>
              <a:tblPr>
                <a:noFill/>
                <a:tableStyleId>{844B98D9-DDE2-41B6-8F7B-09D52D4A4AB4}</a:tableStyleId>
              </a:tblPr>
              <a:tblGrid>
                <a:gridCol w="5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title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platform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release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Google Shape;86;p17"/>
          <p:cNvSpPr txBox="1"/>
          <p:nvPr/>
        </p:nvSpPr>
        <p:spPr>
          <a:xfrm>
            <a:off x="311700" y="477386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Note: the table representation is a normalized abstraction of the json dataset.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84;p17">
            <a:extLst>
              <a:ext uri="{FF2B5EF4-FFF2-40B4-BE49-F238E27FC236}">
                <a16:creationId xmlns:a16="http://schemas.microsoft.com/office/drawing/2014/main" id="{B078F69E-A6E6-4791-89D2-6FE8DCE19054}"/>
              </a:ext>
            </a:extLst>
          </p:cNvPr>
          <p:cNvSpPr txBox="1">
            <a:spLocks/>
          </p:cNvSpPr>
          <p:nvPr/>
        </p:nvSpPr>
        <p:spPr>
          <a:xfrm>
            <a:off x="206363" y="3610689"/>
            <a:ext cx="8520600" cy="116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Moreover, in order to retrieve the genres of videogames, </a:t>
            </a:r>
            <a:r>
              <a:rPr lang="en-US" sz="1600" dirty="0" err="1"/>
              <a:t>metacritic</a:t>
            </a:r>
            <a:r>
              <a:rPr lang="en-US" sz="1600" dirty="0"/>
              <a:t> offered 16 different json files (based on 16 different genres)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datagenreX</a:t>
            </a:r>
            <a:r>
              <a:rPr lang="en-US" sz="1600" b="1" dirty="0"/>
              <a:t> (json)</a:t>
            </a:r>
          </a:p>
        </p:txBody>
      </p:sp>
      <p:sp>
        <p:nvSpPr>
          <p:cNvPr id="7" name="Google Shape;84;p17">
            <a:extLst>
              <a:ext uri="{FF2B5EF4-FFF2-40B4-BE49-F238E27FC236}">
                <a16:creationId xmlns:a16="http://schemas.microsoft.com/office/drawing/2014/main" id="{3244E2E6-E2EB-4EB3-9C83-6036AE78B16C}"/>
              </a:ext>
            </a:extLst>
          </p:cNvPr>
          <p:cNvSpPr txBox="1">
            <a:spLocks/>
          </p:cNvSpPr>
          <p:nvPr/>
        </p:nvSpPr>
        <p:spPr>
          <a:xfrm>
            <a:off x="170506" y="548390"/>
            <a:ext cx="8520600" cy="337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None/>
            </a:pPr>
            <a:r>
              <a:rPr lang="en-US" sz="1600" dirty="0"/>
              <a:t>Metacritic is a website that aggregates reviews and </a:t>
            </a:r>
            <a:r>
              <a:rPr lang="en-US" sz="1600" b="1" dirty="0"/>
              <a:t>averaged scores</a:t>
            </a:r>
            <a:r>
              <a:rPr lang="en-US" sz="1600" dirty="0"/>
              <a:t> for films, TV shows, music albums, </a:t>
            </a:r>
            <a:r>
              <a:rPr lang="en-US" sz="1600" b="1" dirty="0"/>
              <a:t>video games</a:t>
            </a:r>
            <a:r>
              <a:rPr lang="en-US" sz="1600" dirty="0"/>
              <a:t> and formerly, books.</a:t>
            </a:r>
          </a:p>
        </p:txBody>
      </p:sp>
      <p:sp>
        <p:nvSpPr>
          <p:cNvPr id="9" name="Google Shape;84;p17">
            <a:extLst>
              <a:ext uri="{FF2B5EF4-FFF2-40B4-BE49-F238E27FC236}">
                <a16:creationId xmlns:a16="http://schemas.microsoft.com/office/drawing/2014/main" id="{993FE301-C32F-468C-9BF4-381135852F41}"/>
              </a:ext>
            </a:extLst>
          </p:cNvPr>
          <p:cNvSpPr txBox="1">
            <a:spLocks/>
          </p:cNvSpPr>
          <p:nvPr/>
        </p:nvSpPr>
        <p:spPr>
          <a:xfrm>
            <a:off x="170506" y="2463563"/>
            <a:ext cx="8520600" cy="114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spcBef>
                <a:spcPts val="1200"/>
              </a:spcBef>
            </a:pPr>
            <a:r>
              <a:rPr lang="en-US" sz="1600" b="1" dirty="0" err="1"/>
              <a:t>datagenreX</a:t>
            </a:r>
            <a:r>
              <a:rPr lang="en-US" sz="1600" b="1" dirty="0"/>
              <a:t> (json)</a:t>
            </a:r>
          </a:p>
          <a:p>
            <a:pPr marL="0" indent="0">
              <a:spcBef>
                <a:spcPts val="1200"/>
              </a:spcBef>
              <a:buFont typeface="Proxima Nova"/>
              <a:buNone/>
            </a:pPr>
            <a:endParaRPr lang="en-US" sz="1600" dirty="0"/>
          </a:p>
        </p:txBody>
      </p:sp>
      <p:graphicFrame>
        <p:nvGraphicFramePr>
          <p:cNvPr id="10" name="Google Shape;85;p17">
            <a:extLst>
              <a:ext uri="{FF2B5EF4-FFF2-40B4-BE49-F238E27FC236}">
                <a16:creationId xmlns:a16="http://schemas.microsoft.com/office/drawing/2014/main" id="{30A579CD-6C9A-4289-A506-2E2E41D0C0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335184"/>
              </p:ext>
            </p:extLst>
          </p:nvPr>
        </p:nvGraphicFramePr>
        <p:xfrm>
          <a:off x="311700" y="3089007"/>
          <a:ext cx="1667257" cy="399575"/>
        </p:xfrm>
        <a:graphic>
          <a:graphicData uri="http://schemas.openxmlformats.org/drawingml/2006/table">
            <a:tbl>
              <a:tblPr>
                <a:noFill/>
                <a:tableStyleId>{844B98D9-DDE2-41B6-8F7B-09D52D4A4AB4}</a:tableStyleId>
              </a:tblPr>
              <a:tblGrid>
                <a:gridCol w="705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id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genre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5160750" y="773950"/>
            <a:ext cx="217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Metacritic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982350" y="461800"/>
            <a:ext cx="33522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{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"1."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"The Legend of Zelda: Ocarina of Time"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"9.1"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"99"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"Nintendo 64"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"November 23, 1998"</a:t>
            </a:r>
            <a:endParaRPr sz="11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},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"2."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"Tony Hawk's Pro Skater 2"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"7.4"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"98"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"PlayStation"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"September 20, 2000"</a:t>
            </a:r>
            <a:endParaRPr sz="11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},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"3."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"Grand Theft Auto IV"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"7.7"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"98"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"PlayStation 3"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rgbClr val="FFFFFF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rgbClr val="FFFFFF"/>
                </a:highlight>
              </a:rPr>
              <a:t>"April 29, 2008"</a:t>
            </a:r>
            <a:endParaRPr sz="11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rgbClr val="FFFFFF"/>
                </a:highlight>
              </a:rPr>
              <a:t>  },</a:t>
            </a:r>
            <a:endParaRPr sz="11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334550" y="2214100"/>
            <a:ext cx="3827100" cy="26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"4."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"SoulCalibur"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"8.5"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"98"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"Dreamcast"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"September 8, 1999"</a:t>
            </a:r>
            <a:endParaRPr sz="1100">
              <a:solidFill>
                <a:srgbClr val="777777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},</a:t>
            </a:r>
            <a:r>
              <a:rPr lang="en-GB" sz="900">
                <a:solidFill>
                  <a:schemeClr val="dk2"/>
                </a:solidFill>
                <a:highlight>
                  <a:schemeClr val="lt1"/>
                </a:highlight>
              </a:rPr>
              <a:t> </a:t>
            </a:r>
            <a:endParaRPr sz="9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"5."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:{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"title"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"Grand Theft Auto IV"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"us"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"7.9"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"ms"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"98"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"platform"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"Xbox 360"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,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     </a:t>
            </a:r>
            <a:r>
              <a:rPr lang="en-GB" sz="1100">
                <a:solidFill>
                  <a:srgbClr val="4A4A4A"/>
                </a:solidFill>
                <a:highlight>
                  <a:schemeClr val="lt1"/>
                </a:highlight>
              </a:rPr>
              <a:t>"release"</a:t>
            </a:r>
            <a:r>
              <a:rPr lang="en-GB" sz="1100">
                <a:solidFill>
                  <a:schemeClr val="dk2"/>
                </a:solidFill>
                <a:highlight>
                  <a:schemeClr val="lt1"/>
                </a:highlight>
              </a:rPr>
              <a:t>:</a:t>
            </a:r>
            <a:r>
              <a:rPr lang="en-GB" sz="1100">
                <a:solidFill>
                  <a:srgbClr val="777777"/>
                </a:solidFill>
                <a:highlight>
                  <a:schemeClr val="lt1"/>
                </a:highlight>
              </a:rPr>
              <a:t>"April 29, 2008"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5160750" y="773950"/>
            <a:ext cx="42118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Metacritic - genres</a:t>
            </a:r>
            <a:endParaRPr dirty="0"/>
          </a:p>
        </p:txBody>
      </p:sp>
      <p:sp>
        <p:nvSpPr>
          <p:cNvPr id="92" name="Google Shape;92;p18"/>
          <p:cNvSpPr txBox="1"/>
          <p:nvPr/>
        </p:nvSpPr>
        <p:spPr>
          <a:xfrm>
            <a:off x="982350" y="461800"/>
            <a:ext cx="3352200" cy="3494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"0":{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   "</a:t>
            </a:r>
            <a:r>
              <a:rPr lang="en-GB" sz="1100" dirty="0" err="1">
                <a:solidFill>
                  <a:schemeClr val="dk2"/>
                </a:solidFill>
                <a:highlight>
                  <a:srgbClr val="FFFFFF"/>
                </a:highlight>
              </a:rPr>
              <a:t>title":"Gran</a:t>
            </a: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Turismo",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   "</a:t>
            </a:r>
            <a:r>
              <a:rPr lang="en-GB" sz="1100" dirty="0" err="1">
                <a:solidFill>
                  <a:schemeClr val="dk2"/>
                </a:solidFill>
                <a:highlight>
                  <a:srgbClr val="FFFFFF"/>
                </a:highlight>
              </a:rPr>
              <a:t>genre":"racing</a:t>
            </a: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},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"1":{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   "</a:t>
            </a:r>
            <a:r>
              <a:rPr lang="en-GB" sz="1100" dirty="0" err="1">
                <a:solidFill>
                  <a:schemeClr val="dk2"/>
                </a:solidFill>
                <a:highlight>
                  <a:srgbClr val="FFFFFF"/>
                </a:highlight>
              </a:rPr>
              <a:t>title":"Gran</a:t>
            </a: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Turismo 3: A-Spec",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   "</a:t>
            </a:r>
            <a:r>
              <a:rPr lang="en-GB" sz="1100" dirty="0" err="1">
                <a:solidFill>
                  <a:schemeClr val="dk2"/>
                </a:solidFill>
                <a:highlight>
                  <a:srgbClr val="FFFFFF"/>
                </a:highlight>
              </a:rPr>
              <a:t>genre":"racing</a:t>
            </a: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},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"2":{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   "</a:t>
            </a:r>
            <a:r>
              <a:rPr lang="en-GB" sz="1100" dirty="0" err="1">
                <a:solidFill>
                  <a:schemeClr val="dk2"/>
                </a:solidFill>
                <a:highlight>
                  <a:srgbClr val="FFFFFF"/>
                </a:highlight>
              </a:rPr>
              <a:t>title":"Need</a:t>
            </a: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for Speed Shift",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   "</a:t>
            </a:r>
            <a:r>
              <a:rPr lang="en-GB" sz="1100" dirty="0" err="1">
                <a:solidFill>
                  <a:schemeClr val="dk2"/>
                </a:solidFill>
                <a:highlight>
                  <a:srgbClr val="FFFFFF"/>
                </a:highlight>
              </a:rPr>
              <a:t>genre":"racing</a:t>
            </a: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},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"3":{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   "</a:t>
            </a:r>
            <a:r>
              <a:rPr lang="en-GB" sz="1100" dirty="0" err="1">
                <a:solidFill>
                  <a:schemeClr val="dk2"/>
                </a:solidFill>
                <a:highlight>
                  <a:srgbClr val="FFFFFF"/>
                </a:highlight>
              </a:rPr>
              <a:t>title":"Jet</a:t>
            </a: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Car Stunts",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   "</a:t>
            </a:r>
            <a:r>
              <a:rPr lang="en-GB" sz="1100" dirty="0" err="1">
                <a:solidFill>
                  <a:schemeClr val="dk2"/>
                </a:solidFill>
                <a:highlight>
                  <a:srgbClr val="FFFFFF"/>
                </a:highlight>
              </a:rPr>
              <a:t>genre":"racing</a:t>
            </a: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rgbClr val="FFFFFF"/>
                </a:highlight>
              </a:rPr>
              <a:t>   },</a:t>
            </a:r>
            <a:endParaRPr lang="en-GB" sz="1100" dirty="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334550" y="2214100"/>
            <a:ext cx="3827100" cy="1936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2"/>
                </a:solidFill>
                <a:highlight>
                  <a:schemeClr val="lt1"/>
                </a:highlight>
              </a:rPr>
              <a:t> </a:t>
            </a: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"4":{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      "</a:t>
            </a:r>
            <a:r>
              <a:rPr lang="en-US" sz="1100" dirty="0" err="1">
                <a:solidFill>
                  <a:srgbClr val="4A4A4A"/>
                </a:solidFill>
                <a:highlight>
                  <a:schemeClr val="lt1"/>
                </a:highlight>
              </a:rPr>
              <a:t>title":"Burnout</a:t>
            </a: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 3: Takedown",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      "</a:t>
            </a:r>
            <a:r>
              <a:rPr lang="en-US" sz="1100" dirty="0" err="1">
                <a:solidFill>
                  <a:srgbClr val="4A4A4A"/>
                </a:solidFill>
                <a:highlight>
                  <a:schemeClr val="lt1"/>
                </a:highlight>
              </a:rPr>
              <a:t>genre":"racing</a:t>
            </a: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   },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   "5":{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      "</a:t>
            </a:r>
            <a:r>
              <a:rPr lang="en-US" sz="1100" dirty="0" err="1">
                <a:solidFill>
                  <a:srgbClr val="4A4A4A"/>
                </a:solidFill>
                <a:highlight>
                  <a:schemeClr val="lt1"/>
                </a:highlight>
              </a:rPr>
              <a:t>title":"Real</a:t>
            </a: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 Racing 2",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      "</a:t>
            </a:r>
            <a:r>
              <a:rPr lang="en-US" sz="1100" dirty="0" err="1">
                <a:solidFill>
                  <a:srgbClr val="4A4A4A"/>
                </a:solidFill>
                <a:highlight>
                  <a:schemeClr val="lt1"/>
                </a:highlight>
              </a:rPr>
              <a:t>genre":"racing</a:t>
            </a: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A4A4A"/>
                </a:solidFill>
                <a:highlight>
                  <a:schemeClr val="lt1"/>
                </a:highlight>
              </a:rPr>
              <a:t>}</a:t>
            </a:r>
            <a:endParaRPr sz="17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28031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CORGIS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CORGIS</a:t>
            </a:r>
            <a:r>
              <a:rPr lang="en-GB" dirty="0"/>
              <a:t> is a “collection of Real-time, Giant, Interesting, Situated Datasets”.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dirty="0" err="1"/>
              <a:t>sales_playtime_video_games</a:t>
            </a:r>
            <a:r>
              <a:rPr lang="en-GB" b="1" dirty="0"/>
              <a:t> (csv)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dirty="0"/>
              <a:t>This dataset holds very specialized </a:t>
            </a:r>
            <a:r>
              <a:rPr lang="en-GB" sz="1600" b="1" dirty="0"/>
              <a:t>Metadata</a:t>
            </a:r>
            <a:r>
              <a:rPr lang="en-GB" sz="1600" dirty="0"/>
              <a:t> about each videogame.</a:t>
            </a:r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606625" y="2096250"/>
          <a:ext cx="7466925" cy="396210"/>
        </p:xfrm>
        <a:graphic>
          <a:graphicData uri="http://schemas.openxmlformats.org/drawingml/2006/table">
            <a:tbl>
              <a:tblPr>
                <a:noFill/>
                <a:tableStyleId>{844B98D9-DDE2-41B6-8F7B-09D52D4A4AB4}</a:tableStyleId>
              </a:tblPr>
              <a:tblGrid>
                <a:gridCol w="69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0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4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7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2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title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genre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Publishers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score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price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console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Metadata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CORGIS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10482"/>
          <a:stretch/>
        </p:blipFill>
        <p:spPr>
          <a:xfrm>
            <a:off x="464100" y="1170125"/>
            <a:ext cx="8330026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2011</Words>
  <Application>Microsoft Office PowerPoint</Application>
  <PresentationFormat>On-screen Show (16:9)</PresentationFormat>
  <Paragraphs>288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Cambria Math</vt:lpstr>
      <vt:lpstr>Proxima Nova</vt:lpstr>
      <vt:lpstr>Alfa Slab One</vt:lpstr>
      <vt:lpstr>Gameday</vt:lpstr>
      <vt:lpstr>Simple Light</vt:lpstr>
      <vt:lpstr>Project Proposal</vt:lpstr>
      <vt:lpstr>Data Sources</vt:lpstr>
      <vt:lpstr>Kaggle</vt:lpstr>
      <vt:lpstr>Kaggle</vt:lpstr>
      <vt:lpstr>Metacritic </vt:lpstr>
      <vt:lpstr>Metacritic</vt:lpstr>
      <vt:lpstr>Metacritic - genres</vt:lpstr>
      <vt:lpstr>CORGIS</vt:lpstr>
      <vt:lpstr>CORGIS</vt:lpstr>
      <vt:lpstr>VGCHARTZ</vt:lpstr>
      <vt:lpstr>VGCHARTZ</vt:lpstr>
      <vt:lpstr>Gamedev</vt:lpstr>
      <vt:lpstr>Gamedev</vt:lpstr>
      <vt:lpstr> Global Schema</vt:lpstr>
      <vt:lpstr>PowerPoint Presentation</vt:lpstr>
      <vt:lpstr>PowerPoint Presentation</vt:lpstr>
      <vt:lpstr>(Tentative) Tasks</vt:lpstr>
      <vt:lpstr>Tasks</vt:lpstr>
      <vt:lpstr>FOL Mappings</vt:lpstr>
      <vt:lpstr>VGCHARTZ</vt:lpstr>
      <vt:lpstr>VIDEOGAME</vt:lpstr>
      <vt:lpstr>RELEASED FOR</vt:lpstr>
      <vt:lpstr>Pentaho Transformation </vt:lpstr>
      <vt:lpstr>Gamedev</vt:lpstr>
      <vt:lpstr>Pentaho Transformation</vt:lpstr>
      <vt:lpstr>CORGIS</vt:lpstr>
      <vt:lpstr>Pentaho Transformation</vt:lpstr>
      <vt:lpstr>METACRITIC </vt:lpstr>
      <vt:lpstr>Pentaho Transformation</vt:lpstr>
      <vt:lpstr>Pentaho Transformation</vt:lpstr>
      <vt:lpstr>Esportdata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cp:lastModifiedBy>ALESSIO PAPI</cp:lastModifiedBy>
  <cp:revision>28</cp:revision>
  <dcterms:modified xsi:type="dcterms:W3CDTF">2021-05-19T21:03:50Z</dcterms:modified>
</cp:coreProperties>
</file>