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6" r:id="rId17"/>
    <p:sldId id="285" r:id="rId18"/>
    <p:sldId id="271" r:id="rId19"/>
    <p:sldId id="272" r:id="rId20"/>
    <p:sldId id="273" r:id="rId21"/>
    <p:sldId id="274" r:id="rId22"/>
    <p:sldId id="294" r:id="rId23"/>
    <p:sldId id="295" r:id="rId24"/>
    <p:sldId id="278" r:id="rId25"/>
    <p:sldId id="275" r:id="rId26"/>
    <p:sldId id="280" r:id="rId27"/>
    <p:sldId id="276" r:id="rId28"/>
    <p:sldId id="281" r:id="rId29"/>
    <p:sldId id="290" r:id="rId30"/>
    <p:sldId id="291" r:id="rId31"/>
    <p:sldId id="293" r:id="rId32"/>
    <p:sldId id="292" r:id="rId33"/>
  </p:sldIdLst>
  <p:sldSz cx="9144000" cy="5143500" type="screen16x9"/>
  <p:notesSz cx="6858000" cy="9144000"/>
  <p:embeddedFontLst>
    <p:embeddedFont>
      <p:font typeface="Alfa Slab One" panose="020B0604020202020204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ando Serpentier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B98D9-DDE2-41B6-8F7B-09D52D4A4AB4}">
  <a:tblStyle styleId="{844B98D9-DDE2-41B6-8F7B-09D52D4A4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5:15:05.805" idx="1">
    <p:pos x="4692" y="2358"/>
    <p:text>perchè puo capitare che nella stessa data ho 2 videogame diversi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84d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84d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9784d7d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9784d7d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9784d7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9784d7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784d7d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784d7d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784d7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784d7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9784d7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9784d7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784d7d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784d7d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9784d7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9784d7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Raccolto dati - Public dataset collections - Kaggle, Metacritic, CORGIS, VGChartz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9784d7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9784d7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784d7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9784d7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1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9784d7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9784d7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784d7d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9784d7d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37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36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3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6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5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37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6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674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rgis-edu.github.io/corgi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Valerio Longo, Alessio Papi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 err="1">
                <a:solidFill>
                  <a:schemeClr val="hlink"/>
                </a:solidFill>
                <a:hlinkClick r:id="rId3"/>
              </a:rPr>
              <a:t>VGChartz</a:t>
            </a:r>
            <a:r>
              <a:rPr lang="en-GB" sz="1600" dirty="0"/>
              <a:t> delivers comprehensive game chart coverage, including sales data, news, reviews, &amp; game database for PS4, PS5, Xbox One, Series X, Nintendo…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vgsales-2021-04-09_16_51_31 (csv)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 b="1" dirty="0"/>
            </a:br>
            <a:br>
              <a:rPr lang="en-GB" sz="1600" b="1" dirty="0"/>
            </a:br>
            <a:r>
              <a:rPr lang="en-GB" sz="1600" dirty="0"/>
              <a:t>Sales-related information about videogames.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sales-by-console</a:t>
            </a:r>
            <a:br>
              <a:rPr lang="en-GB" sz="1600" b="1" dirty="0"/>
            </a:br>
            <a:r>
              <a:rPr lang="en-GB" sz="1600" dirty="0"/>
              <a:t>Collection of 27 csv files, holding </a:t>
            </a:r>
            <a:r>
              <a:rPr lang="en-GB" sz="1600" dirty="0" err="1"/>
              <a:t>vgsales</a:t>
            </a:r>
            <a:r>
              <a:rPr lang="en-GB" sz="1600" dirty="0"/>
              <a:t> information specific to every console supported by </a:t>
            </a:r>
            <a:r>
              <a:rPr lang="en-GB" sz="1600" dirty="0" err="1"/>
              <a:t>VGChartz</a:t>
            </a:r>
            <a:r>
              <a:rPr lang="en-GB" sz="1600" dirty="0"/>
              <a:t>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497975" y="2354100"/>
          <a:ext cx="7927200" cy="41312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4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game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console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publisher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developer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..scores..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total_shipped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..sales..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releaseDate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761"/>
          <a:stretch/>
        </p:blipFill>
        <p:spPr>
          <a:xfrm>
            <a:off x="0" y="1273150"/>
            <a:ext cx="9144002" cy="3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Gamedev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Contains geographic-related information about videogame developing and publishing companies.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will be a crucial utility in the design of geographic and market related tasks.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Token from https://www.gamedevmap.com/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450325" y="1621275"/>
          <a:ext cx="7239050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645"/>
          <a:stretch/>
        </p:blipFill>
        <p:spPr>
          <a:xfrm>
            <a:off x="84850" y="924425"/>
            <a:ext cx="8839201" cy="42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44150" y="25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Gamedev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842859" y="436597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Global Schema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4C44E6F-4ED7-4E4E-8DB1-BE4F2567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2"/>
            <a:ext cx="9144000" cy="5113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,site)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x_coord, y_coord)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 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Videogame(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genre)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,us,cs,sales,year)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Console(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,TotalEarnings,OnlineEarnings)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,earnings,#pricedplayers,#event)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8F001AEE-B38B-4481-97EC-5F901F045016}"/>
              </a:ext>
            </a:extLst>
          </p:cNvPr>
          <p:cNvSpPr txBox="1">
            <a:spLocks/>
          </p:cNvSpPr>
          <p:nvPr/>
        </p:nvSpPr>
        <p:spPr>
          <a:xfrm>
            <a:off x="249823" y="2869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Alfa Slab One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FF5722"/>
                </a:solidFill>
                <a:effectLst/>
                <a:uLnTx/>
                <a:uFillTx/>
                <a:latin typeface="Alfa Slab One"/>
                <a:sym typeface="Alfa Slab One"/>
              </a:rPr>
              <a:t>Relational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think it would be interesting investigating about the following queries: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nation</a:t>
            </a:r>
            <a:r>
              <a:rPr lang="en-GB" dirty="0"/>
              <a:t> (or city or publisher)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Produced more games?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tournaments?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sales?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Been producing the longest?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console</a:t>
            </a:r>
            <a:r>
              <a:rPr lang="en-GB" dirty="0"/>
              <a:t>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Seen more developed (or remunerative) games?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Which were the </a:t>
            </a:r>
            <a:r>
              <a:rPr lang="en-GB" b="1" dirty="0"/>
              <a:t>most remunerative years</a:t>
            </a:r>
            <a:r>
              <a:rPr lang="en-GB" dirty="0"/>
              <a:t> for videogaming business?</a:t>
            </a:r>
            <a:endParaRPr sz="1800"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609-2C87-43FA-8148-E47B1859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 Mappings</a:t>
            </a:r>
          </a:p>
        </p:txBody>
      </p:sp>
    </p:spTree>
    <p:extLst>
      <p:ext uri="{BB962C8B-B14F-4D97-AF65-F5344CB8AC3E}">
        <p14:creationId xmlns:p14="http://schemas.microsoft.com/office/powerpoint/2010/main" val="319114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VGCHARTZ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it-IT" sz="1700" b="0" i="1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mbria Math" panose="02040503050406030204" pitchFamily="18" charset="0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,…</m:t>
                          </m:r>
                        </m:e>
                      </m:d>
                      <m:r>
                        <a:rPr kumimoji="0" lang="it-IT" sz="17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cs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6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93F5DD-312F-44F2-8299-163D56F6A4E9}"/>
              </a:ext>
            </a:extLst>
          </p:cNvPr>
          <p:cNvSpPr txBox="1"/>
          <p:nvPr/>
        </p:nvSpPr>
        <p:spPr>
          <a:xfrm>
            <a:off x="2430097" y="192985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vgsales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(id, game, console, publisher, developer, sales, year )</a:t>
            </a:r>
          </a:p>
        </p:txBody>
      </p:sp>
    </p:spTree>
    <p:extLst>
      <p:ext uri="{BB962C8B-B14F-4D97-AF65-F5344CB8AC3E}">
        <p14:creationId xmlns:p14="http://schemas.microsoft.com/office/powerpoint/2010/main" val="91725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r>
                  <a:rPr lang="ko-KR" alt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/>
                      <m:t>ㄱ</m:t>
                    </m:r>
                  </m:oMath>
                </a14:m>
                <a:r>
                  <a:rPr lang="it-IT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𝑑𝑎𝑡𝑎𝑔𝑒𝑛𝑟𝑒𝑋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15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500"/>
                      <m:t>ㄱ</m:t>
                    </m:r>
                    <m:r>
                      <a:rPr lang="ko-KR" altLang="it-IT" sz="15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𝑜𝑒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𝒈𝒆𝒏𝒆𝒓𝒂𝒍𝑬𝑫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𝑜𝑒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𝑡𝑡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it-IT" sz="1400"/>
                      <m:t>∧</m:t>
                    </m:r>
                  </m:oMath>
                </a14:m>
                <a:r>
                  <a:rPr lang="ko-KR" alt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𝑔𝑒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𝒔𝒑𝒗𝒈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it-IT" sz="150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5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,"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6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RELEASED 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𝑠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𝑦</m:t>
                          </m:r>
                        </m:e>
                      </m:d>
                      <m:r>
                        <a:rPr kumimoji="0" lang="it-IT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∃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𝒗𝒈𝒔𝒂𝒍𝒆𝒔</m:t>
                      </m:r>
                      <m:d>
                        <m:dPr>
                          <m:ctrlP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it-IT" sz="1600"/>
                        <m:t>∧</m:t>
                      </m:r>
                      <m:r>
                        <m:rPr>
                          <m:nor/>
                        </m:rPr>
                        <a:rPr lang="ko-KR" altLang="it-IT" sz="1600"/>
                        <m:t>ㄱ</m:t>
                      </m:r>
                      <m:r>
                        <a:rPr lang="it-IT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>
                          <a:latin typeface="Cambria Math" panose="02040503050406030204" pitchFamily="18" charset="0"/>
                        </a:rPr>
                        <m:t>𝒎𝒆𝒕𝒂𝒄𝒓𝒊𝒕𝒊𝒄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4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m:rPr>
                        <m:nor/>
                      </m:rPr>
                      <a:rPr lang="ko-KR" altLang="it-IT" sz="1400"/>
                      <m:t>ㄱ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it-IT" altLang="ko-KR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4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4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6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kumimoji="0" lang="it-IT" altLang="ko-KR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3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37B09E-D0E7-4A3C-B7BB-E2204BB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6"/>
            <a:ext cx="9144000" cy="490602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7848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C2CA41-A5AE-47DE-98AA-CE5DAA8C08CE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vgsales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DA8-643D-4411-BC7D-7B750F0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Gamedev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1400" b="1" dirty="0"/>
                  <a:t>Publisher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"</m:t>
                      </m:r>
                      <m:r>
                        <m:rPr>
                          <m:sty m:val="p"/>
                        </m:rPr>
                        <a:rPr lang="it-IT" sz="1300" b="0" i="1" dirty="0" smtClean="0">
                          <a:latin typeface="Cambria Math" panose="02040503050406030204" pitchFamily="18" charset="0"/>
                        </a:rPr>
                        <m:t>publisher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114300" indent="0">
                  <a:buNone/>
                </a:pPr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it-IT" sz="1400" b="1" dirty="0"/>
                  <a:t>Developer</a:t>
                </a:r>
                <a:endParaRPr lang="it-IT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3EAE64-CC29-4504-A5E9-6CAF65F37039}"/>
              </a:ext>
            </a:extLst>
          </p:cNvPr>
          <p:cNvSpPr txBox="1"/>
          <p:nvPr/>
        </p:nvSpPr>
        <p:spPr>
          <a:xfrm>
            <a:off x="2180745" y="546709"/>
            <a:ext cx="66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gamedev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(x, y, name, type, city, country, website)</a:t>
            </a:r>
          </a:p>
        </p:txBody>
      </p:sp>
    </p:spTree>
    <p:extLst>
      <p:ext uri="{BB962C8B-B14F-4D97-AF65-F5344CB8AC3E}">
        <p14:creationId xmlns:p14="http://schemas.microsoft.com/office/powerpoint/2010/main" val="37438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A4B53-5728-4296-8261-4B7DAD5F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4" y="573305"/>
            <a:ext cx="6730871" cy="39968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D3EFB5-B998-4C10-BB19-2F007BC02E84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City and Country</a:t>
            </a:r>
          </a:p>
        </p:txBody>
      </p:sp>
    </p:spTree>
    <p:extLst>
      <p:ext uri="{BB962C8B-B14F-4D97-AF65-F5344CB8AC3E}">
        <p14:creationId xmlns:p14="http://schemas.microsoft.com/office/powerpoint/2010/main" val="21143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CORGIS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𝑠𝑝𝑣𝑔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,…)→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5021171" y="5746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spvg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genre, …, publisher, … 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001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8234-AD06-4DAC-9474-0B176E2D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8" y="1158345"/>
            <a:ext cx="6259364" cy="28268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4258A-BF1B-47AD-9F6F-01B45A4FF7E9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corgis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METACRITIC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𝑑𝑎𝑡𝑎𝑔𝑒𝑛𝑟𝑒𝑋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𝑚𝑒𝑡𝑎𝑐𝑟𝑖𝑡𝑖𝑐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y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s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800" b="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4755742" y="35176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datagenreX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4755742" y="68474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metacritic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us,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platform,release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081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8F59E6-5E6C-4F35-8ACA-DC7D5299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5" y="1072364"/>
            <a:ext cx="6654483" cy="36072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3CD9F6-705F-4CCF-ABD4-833AF39325E7}"/>
              </a:ext>
            </a:extLst>
          </p:cNvPr>
          <p:cNvSpPr txBox="1"/>
          <p:nvPr/>
        </p:nvSpPr>
        <p:spPr>
          <a:xfrm>
            <a:off x="484096" y="847226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Videogame</a:t>
            </a:r>
          </a:p>
        </p:txBody>
      </p:sp>
    </p:spTree>
    <p:extLst>
      <p:ext uri="{BB962C8B-B14F-4D97-AF65-F5344CB8AC3E}">
        <p14:creationId xmlns:p14="http://schemas.microsoft.com/office/powerpoint/2010/main" val="19725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GeneralEsportData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b="1"/>
            </a:br>
            <a:r>
              <a:rPr lang="en-GB" sz="1600"/>
              <a:t>Provides general information about games and related earnings and tournaments.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69350" y="2007200"/>
          <a:ext cx="7253375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ReleaseDate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Genre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OnlineEarnings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PricedPlayers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-1760" b="35736"/>
          <a:stretch/>
        </p:blipFill>
        <p:spPr>
          <a:xfrm>
            <a:off x="155850" y="2879775"/>
            <a:ext cx="8988150" cy="22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296F09F-9EBB-4858-A816-4B9944CC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50"/>
            <a:ext cx="9144000" cy="478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585BCA-D114-4100-83C2-335A20E75D85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ReleasedFor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Esportdata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𝐸𝑠𝑝𝑜𝑟𝑡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h𝑖𝑠𝑡𝑜𝑟𝑖𝑐𝑎𝑙𝐸𝐷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𝑇𝑜𝑢𝑟𝑛𝑎𝑚𝑒𝑛𝑡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3155542" y="389959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generalED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(game,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release,genre,TotEarn,OnEarn,PricedP,totTour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3155542" y="710098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historicalED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date,game,earning,PricedP,nEvents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217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HistoricalEsportData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Provides general information about games form an historical perspective. </a:t>
            </a:r>
            <a:br>
              <a:rPr lang="en-GB" sz="1600"/>
            </a:br>
            <a:r>
              <a:rPr lang="en-GB" sz="1600"/>
              <a:t>(Tuples are sorted by Date).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6475" y="2058188"/>
          <a:ext cx="3966950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9397"/>
          <a:stretch/>
        </p:blipFill>
        <p:spPr>
          <a:xfrm>
            <a:off x="247600" y="3223125"/>
            <a:ext cx="8729449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218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06363" y="892244"/>
            <a:ext cx="8520600" cy="193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GB" sz="1600" b="1" dirty="0" err="1"/>
              <a:t>metacritic</a:t>
            </a:r>
            <a:r>
              <a:rPr lang="en-GB" sz="1600" b="1" dirty="0"/>
              <a:t> (json)</a:t>
            </a:r>
            <a:endParaRPr sz="1600" b="1" dirty="0"/>
          </a:p>
          <a:p>
            <a:pPr marL="285750" indent="-285750">
              <a:spcBef>
                <a:spcPts val="1200"/>
              </a:spcBef>
            </a:pPr>
            <a:endParaRPr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This dataset stresses out the averaged user score and the </a:t>
            </a:r>
            <a:r>
              <a:rPr lang="en-GB" sz="1600" dirty="0" err="1"/>
              <a:t>metacritic</a:t>
            </a:r>
            <a:r>
              <a:rPr lang="en-GB" sz="1600" dirty="0"/>
              <a:t> score for each game of the dataset.</a:t>
            </a:r>
            <a:endParaRPr sz="1600" dirty="0"/>
          </a:p>
        </p:txBody>
      </p:sp>
      <p:graphicFrame>
        <p:nvGraphicFramePr>
          <p:cNvPr id="85" name="Google Shape;85;p17"/>
          <p:cNvGraphicFramePr/>
          <p:nvPr>
            <p:extLst>
              <p:ext uri="{D42A27DB-BD31-4B8C-83A1-F6EECF244321}">
                <p14:modId xmlns:p14="http://schemas.microsoft.com/office/powerpoint/2010/main" val="296713929"/>
              </p:ext>
            </p:extLst>
          </p:nvPr>
        </p:nvGraphicFramePr>
        <p:xfrm>
          <a:off x="311700" y="1526261"/>
          <a:ext cx="4533975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11700" y="477386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B078F69E-A6E6-4791-89D2-6FE8DCE19054}"/>
              </a:ext>
            </a:extLst>
          </p:cNvPr>
          <p:cNvSpPr txBox="1">
            <a:spLocks/>
          </p:cNvSpPr>
          <p:nvPr/>
        </p:nvSpPr>
        <p:spPr>
          <a:xfrm>
            <a:off x="206363" y="3610689"/>
            <a:ext cx="8520600" cy="11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Moreover, in order to retrieve the genres of videogames, </a:t>
            </a:r>
            <a:r>
              <a:rPr lang="en-US" sz="1600" dirty="0" err="1"/>
              <a:t>metacritic</a:t>
            </a:r>
            <a:r>
              <a:rPr lang="en-US" sz="1600" dirty="0"/>
              <a:t> offered 16 different json files (based on 16 different genres)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</p:txBody>
      </p:sp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3244E2E6-E2EB-4EB3-9C83-6036AE78B16C}"/>
              </a:ext>
            </a:extLst>
          </p:cNvPr>
          <p:cNvSpPr txBox="1">
            <a:spLocks/>
          </p:cNvSpPr>
          <p:nvPr/>
        </p:nvSpPr>
        <p:spPr>
          <a:xfrm>
            <a:off x="170506" y="548390"/>
            <a:ext cx="8520600" cy="33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None/>
            </a:pPr>
            <a:r>
              <a:rPr lang="en-US" sz="1600" dirty="0"/>
              <a:t>Metacritic is a website that aggregates reviews and </a:t>
            </a:r>
            <a:r>
              <a:rPr lang="en-US" sz="1600" b="1" dirty="0"/>
              <a:t>averaged scores</a:t>
            </a:r>
            <a:r>
              <a:rPr lang="en-US" sz="1600" dirty="0"/>
              <a:t> for films, TV shows, music albums, </a:t>
            </a:r>
            <a:r>
              <a:rPr lang="en-US" sz="1600" b="1" dirty="0"/>
              <a:t>video games</a:t>
            </a:r>
            <a:r>
              <a:rPr lang="en-US" sz="1600" dirty="0"/>
              <a:t> and formerly, books.</a:t>
            </a:r>
          </a:p>
        </p:txBody>
      </p:sp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993FE301-C32F-468C-9BF4-381135852F41}"/>
              </a:ext>
            </a:extLst>
          </p:cNvPr>
          <p:cNvSpPr txBox="1">
            <a:spLocks/>
          </p:cNvSpPr>
          <p:nvPr/>
        </p:nvSpPr>
        <p:spPr>
          <a:xfrm>
            <a:off x="170506" y="2463563"/>
            <a:ext cx="8520600" cy="11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  <a:p>
            <a:pPr marL="0" indent="0">
              <a:spcBef>
                <a:spcPts val="1200"/>
              </a:spcBef>
              <a:buFont typeface="Proxima Nova"/>
              <a:buNone/>
            </a:pPr>
            <a:endParaRPr lang="en-US" sz="1600" dirty="0"/>
          </a:p>
        </p:txBody>
      </p:sp>
      <p:graphicFrame>
        <p:nvGraphicFramePr>
          <p:cNvPr id="10" name="Google Shape;85;p17">
            <a:extLst>
              <a:ext uri="{FF2B5EF4-FFF2-40B4-BE49-F238E27FC236}">
                <a16:creationId xmlns:a16="http://schemas.microsoft.com/office/drawing/2014/main" id="{30A579CD-6C9A-4289-A506-2E2E41D0C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5184"/>
              </p:ext>
            </p:extLst>
          </p:nvPr>
        </p:nvGraphicFramePr>
        <p:xfrm>
          <a:off x="311700" y="3089007"/>
          <a:ext cx="1667257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70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4211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- genres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349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"0":{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"1":{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 3: A-Spec",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"2":{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title":"Need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for Speed Shift",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"3":{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title":"Jet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Car Stunts",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  <a:endParaRPr lang="en-GB" sz="1100" dirty="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193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"4":{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title":"Burnout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3: Takedown",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"5":{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title":"Real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Racing 2",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}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803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CORGIS</a:t>
            </a:r>
            <a:r>
              <a:rPr lang="en-GB" dirty="0"/>
              <a:t> is a “collection of Real-time, Giant, Interesting, Situated Datasets”.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sales_playtime_video_games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This dataset holds very specialized </a:t>
            </a:r>
            <a:r>
              <a:rPr lang="en-GB" sz="1600" b="1" dirty="0"/>
              <a:t>Metadata</a:t>
            </a:r>
            <a:r>
              <a:rPr lang="en-GB" sz="1600" dirty="0"/>
              <a:t> about each videogame.</a:t>
            </a: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06625" y="2096250"/>
          <a:ext cx="7466925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Publishers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console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0482"/>
          <a:stretch/>
        </p:blipFill>
        <p:spPr>
          <a:xfrm>
            <a:off x="464100" y="1170125"/>
            <a:ext cx="833002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2011</Words>
  <Application>Microsoft Office PowerPoint</Application>
  <PresentationFormat>Presentazione su schermo (16:9)</PresentationFormat>
  <Paragraphs>288</Paragraphs>
  <Slides>31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Proxima Nova</vt:lpstr>
      <vt:lpstr>Arial</vt:lpstr>
      <vt:lpstr>Cambria Math</vt:lpstr>
      <vt:lpstr>Alfa Slab One</vt:lpstr>
      <vt:lpstr>Gameday</vt:lpstr>
      <vt:lpstr>Simple Light</vt:lpstr>
      <vt:lpstr>Project Proposal</vt:lpstr>
      <vt:lpstr>Data Sources</vt:lpstr>
      <vt:lpstr>Kaggle</vt:lpstr>
      <vt:lpstr>Kaggle</vt:lpstr>
      <vt:lpstr>Metacritic </vt:lpstr>
      <vt:lpstr>Metacritic</vt:lpstr>
      <vt:lpstr>Metacritic - genres</vt:lpstr>
      <vt:lpstr>CORGIS</vt:lpstr>
      <vt:lpstr>CORGIS</vt:lpstr>
      <vt:lpstr>VGCHARTZ</vt:lpstr>
      <vt:lpstr>VGCHARTZ</vt:lpstr>
      <vt:lpstr>Gamedev</vt:lpstr>
      <vt:lpstr>Gamedev</vt:lpstr>
      <vt:lpstr> Global Schema</vt:lpstr>
      <vt:lpstr>Presentazione standard di PowerPoint</vt:lpstr>
      <vt:lpstr>Presentazione standard di PowerPoint</vt:lpstr>
      <vt:lpstr>(Tentative) Tasks</vt:lpstr>
      <vt:lpstr>Tasks</vt:lpstr>
      <vt:lpstr>FOL Mappings</vt:lpstr>
      <vt:lpstr>VGCHARTZ</vt:lpstr>
      <vt:lpstr>VIDEOGAME</vt:lpstr>
      <vt:lpstr>RELEASED FOR</vt:lpstr>
      <vt:lpstr>Pentaho Transformation </vt:lpstr>
      <vt:lpstr>Gamedev</vt:lpstr>
      <vt:lpstr>Pentaho Transformation</vt:lpstr>
      <vt:lpstr>CORGIS</vt:lpstr>
      <vt:lpstr>Pentaho Transformation</vt:lpstr>
      <vt:lpstr>METACRITIC </vt:lpstr>
      <vt:lpstr>Pentaho Transformation</vt:lpstr>
      <vt:lpstr>Pentaho Transformation</vt:lpstr>
      <vt:lpstr>Esportdata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Valerio</cp:lastModifiedBy>
  <cp:revision>33</cp:revision>
  <dcterms:modified xsi:type="dcterms:W3CDTF">2021-05-20T09:49:32Z</dcterms:modified>
</cp:coreProperties>
</file>