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4B98D9-DDE2-41B6-8F7B-09D52D4A4AB4}">
  <a:tblStyle styleId="{844B98D9-DDE2-41B6-8F7B-09D52D4A4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9784d7d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9784d7d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9784d7d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9784d7d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784d7d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9784d7d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9784d7d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9784d7d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9784d7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9784d7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9784d7d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9784d7d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9784d7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9784d7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9784d7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9784d7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9784d7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9784d7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Raccolto dati - Public dataset collections - Kaggle, Metacritic, CORGIS, VGChartz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9784d7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9784d7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9784d7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9784d7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784d7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9784d7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9784d7d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9784d7d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9784d7d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9784d7d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9784d7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9784d7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rgis-edu.github.io/corgi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vgchartz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Proposal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Valerio Longo, Alessio Papi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0" y="1273150"/>
            <a:ext cx="9144002" cy="3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Gamedev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Gamedev (csv)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Contains geographic-related information about videogame developing and publishing companies.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This dataset will be a crucial utility in the design of geographic and market related tasks.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Token from https://www.gamedevmap.com/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450325" y="16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coord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 coord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website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1645" l="0" r="0" t="0"/>
          <a:stretch/>
        </p:blipFill>
        <p:spPr>
          <a:xfrm>
            <a:off x="84850" y="924425"/>
            <a:ext cx="8839201" cy="42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244150" y="25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Gamedev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(Tentative)</a:t>
            </a:r>
            <a:br>
              <a:rPr lang="en-GB"/>
            </a:br>
            <a:r>
              <a:rPr lang="en-GB"/>
              <a:t>Global Schema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29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Entities and Relationships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466139" y="1941518"/>
            <a:ext cx="947400" cy="363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Developer</a:t>
            </a:r>
            <a:endParaRPr sz="1200"/>
          </a:p>
        </p:txBody>
      </p:sp>
      <p:sp>
        <p:nvSpPr>
          <p:cNvPr id="144" name="Google Shape;144;p26"/>
          <p:cNvSpPr/>
          <p:nvPr/>
        </p:nvSpPr>
        <p:spPr>
          <a:xfrm>
            <a:off x="2175980" y="1941518"/>
            <a:ext cx="947400" cy="363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Publisher</a:t>
            </a:r>
            <a:endParaRPr sz="1200"/>
          </a:p>
        </p:txBody>
      </p:sp>
      <p:sp>
        <p:nvSpPr>
          <p:cNvPr id="145" name="Google Shape;145;p26"/>
          <p:cNvSpPr/>
          <p:nvPr/>
        </p:nvSpPr>
        <p:spPr>
          <a:xfrm>
            <a:off x="5449176" y="4406709"/>
            <a:ext cx="1256700" cy="3102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Tournament</a:t>
            </a:r>
            <a:endParaRPr sz="1300"/>
          </a:p>
        </p:txBody>
      </p:sp>
      <p:sp>
        <p:nvSpPr>
          <p:cNvPr id="146" name="Google Shape;146;p26"/>
          <p:cNvSpPr/>
          <p:nvPr/>
        </p:nvSpPr>
        <p:spPr>
          <a:xfrm>
            <a:off x="1205048" y="1126775"/>
            <a:ext cx="1342200" cy="363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Software House</a:t>
            </a:r>
            <a:endParaRPr sz="1200"/>
          </a:p>
        </p:txBody>
      </p:sp>
      <p:sp>
        <p:nvSpPr>
          <p:cNvPr id="147" name="Google Shape;147;p26"/>
          <p:cNvSpPr/>
          <p:nvPr/>
        </p:nvSpPr>
        <p:spPr>
          <a:xfrm>
            <a:off x="1504061" y="4466277"/>
            <a:ext cx="829800" cy="2202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eSport</a:t>
            </a:r>
            <a:endParaRPr sz="1200"/>
          </a:p>
        </p:txBody>
      </p:sp>
      <p:sp>
        <p:nvSpPr>
          <p:cNvPr id="148" name="Google Shape;148;p26"/>
          <p:cNvSpPr/>
          <p:nvPr/>
        </p:nvSpPr>
        <p:spPr>
          <a:xfrm>
            <a:off x="5033095" y="1327020"/>
            <a:ext cx="784500" cy="3102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City</a:t>
            </a:r>
            <a:endParaRPr sz="1300"/>
          </a:p>
        </p:txBody>
      </p:sp>
      <p:sp>
        <p:nvSpPr>
          <p:cNvPr id="149" name="Google Shape;149;p26"/>
          <p:cNvSpPr/>
          <p:nvPr/>
        </p:nvSpPr>
        <p:spPr>
          <a:xfrm>
            <a:off x="8047639" y="1404783"/>
            <a:ext cx="784500" cy="2322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Country</a:t>
            </a:r>
            <a:endParaRPr sz="1100"/>
          </a:p>
        </p:txBody>
      </p:sp>
      <p:sp>
        <p:nvSpPr>
          <p:cNvPr id="150" name="Google Shape;150;p26"/>
          <p:cNvSpPr/>
          <p:nvPr/>
        </p:nvSpPr>
        <p:spPr>
          <a:xfrm>
            <a:off x="5497241" y="3755418"/>
            <a:ext cx="1342200" cy="2697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Console</a:t>
            </a:r>
            <a:endParaRPr sz="1300"/>
          </a:p>
        </p:txBody>
      </p:sp>
      <p:sp>
        <p:nvSpPr>
          <p:cNvPr id="151" name="Google Shape;151;p26"/>
          <p:cNvSpPr/>
          <p:nvPr/>
        </p:nvSpPr>
        <p:spPr>
          <a:xfrm>
            <a:off x="844067" y="3890236"/>
            <a:ext cx="1256700" cy="363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Videogame</a:t>
            </a:r>
            <a:endParaRPr sz="1300"/>
          </a:p>
        </p:txBody>
      </p:sp>
      <p:sp>
        <p:nvSpPr>
          <p:cNvPr id="152" name="Google Shape;152;p26"/>
          <p:cNvSpPr/>
          <p:nvPr/>
        </p:nvSpPr>
        <p:spPr>
          <a:xfrm>
            <a:off x="311574" y="2756250"/>
            <a:ext cx="1256541" cy="363374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DevelopedBy</a:t>
            </a:r>
            <a:endParaRPr sz="700"/>
          </a:p>
        </p:txBody>
      </p:sp>
      <p:sp>
        <p:nvSpPr>
          <p:cNvPr id="153" name="Google Shape;153;p26"/>
          <p:cNvSpPr/>
          <p:nvPr/>
        </p:nvSpPr>
        <p:spPr>
          <a:xfrm>
            <a:off x="6396028" y="1365901"/>
            <a:ext cx="1183535" cy="31008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Has</a:t>
            </a:r>
            <a:br>
              <a:rPr lang="en-GB" sz="800"/>
            </a:br>
            <a:r>
              <a:rPr lang="en-GB" sz="800"/>
              <a:t>Country</a:t>
            </a:r>
            <a:endParaRPr sz="800"/>
          </a:p>
        </p:txBody>
      </p:sp>
      <p:sp>
        <p:nvSpPr>
          <p:cNvPr id="154" name="Google Shape;154;p26"/>
          <p:cNvSpPr/>
          <p:nvPr/>
        </p:nvSpPr>
        <p:spPr>
          <a:xfrm>
            <a:off x="3198277" y="1215492"/>
            <a:ext cx="1256541" cy="363374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Located</a:t>
            </a:r>
            <a:br>
              <a:rPr lang="en-GB" sz="900"/>
            </a:br>
            <a:r>
              <a:rPr lang="en-GB" sz="900"/>
              <a:t>In</a:t>
            </a:r>
            <a:endParaRPr sz="900"/>
          </a:p>
        </p:txBody>
      </p:sp>
      <p:sp>
        <p:nvSpPr>
          <p:cNvPr id="155" name="Google Shape;155;p26"/>
          <p:cNvSpPr/>
          <p:nvPr/>
        </p:nvSpPr>
        <p:spPr>
          <a:xfrm>
            <a:off x="2021402" y="2796476"/>
            <a:ext cx="1256541" cy="363374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PublishedBy</a:t>
            </a:r>
            <a:endParaRPr sz="700"/>
          </a:p>
        </p:txBody>
      </p:sp>
      <p:sp>
        <p:nvSpPr>
          <p:cNvPr id="156" name="Google Shape;156;p26"/>
          <p:cNvSpPr/>
          <p:nvPr/>
        </p:nvSpPr>
        <p:spPr>
          <a:xfrm>
            <a:off x="3198277" y="3708542"/>
            <a:ext cx="1256541" cy="363374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Released for</a:t>
            </a:r>
            <a:endParaRPr sz="800"/>
          </a:p>
        </p:txBody>
      </p:sp>
      <p:sp>
        <p:nvSpPr>
          <p:cNvPr id="157" name="Google Shape;157;p26"/>
          <p:cNvSpPr/>
          <p:nvPr/>
        </p:nvSpPr>
        <p:spPr>
          <a:xfrm>
            <a:off x="3046065" y="4353816"/>
            <a:ext cx="1535489" cy="445209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Made</a:t>
            </a:r>
            <a:br>
              <a:rPr lang="en-GB" sz="800"/>
            </a:br>
            <a:r>
              <a:rPr lang="en-GB" sz="800"/>
              <a:t>Tournament</a:t>
            </a:r>
            <a:endParaRPr sz="800"/>
          </a:p>
        </p:txBody>
      </p:sp>
      <p:cxnSp>
        <p:nvCxnSpPr>
          <p:cNvPr id="158" name="Google Shape;158;p26"/>
          <p:cNvCxnSpPr>
            <a:endCxn id="154" idx="1"/>
          </p:cNvCxnSpPr>
          <p:nvPr/>
        </p:nvCxnSpPr>
        <p:spPr>
          <a:xfrm>
            <a:off x="2539477" y="1328179"/>
            <a:ext cx="658800" cy="6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6"/>
          <p:cNvCxnSpPr>
            <a:stCxn id="154" idx="3"/>
            <a:endCxn id="148" idx="1"/>
          </p:cNvCxnSpPr>
          <p:nvPr/>
        </p:nvCxnSpPr>
        <p:spPr>
          <a:xfrm>
            <a:off x="4454818" y="1397179"/>
            <a:ext cx="578400" cy="8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6"/>
          <p:cNvCxnSpPr>
            <a:stCxn id="148" idx="3"/>
            <a:endCxn id="153" idx="1"/>
          </p:cNvCxnSpPr>
          <p:nvPr/>
        </p:nvCxnSpPr>
        <p:spPr>
          <a:xfrm>
            <a:off x="5817595" y="1482120"/>
            <a:ext cx="578400" cy="3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>
            <a:stCxn id="153" idx="3"/>
            <a:endCxn id="149" idx="1"/>
          </p:cNvCxnSpPr>
          <p:nvPr/>
        </p:nvCxnSpPr>
        <p:spPr>
          <a:xfrm>
            <a:off x="7579563" y="1520945"/>
            <a:ext cx="46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>
            <a:stCxn id="143" idx="2"/>
            <a:endCxn id="152" idx="0"/>
          </p:cNvCxnSpPr>
          <p:nvPr/>
        </p:nvCxnSpPr>
        <p:spPr>
          <a:xfrm>
            <a:off x="939839" y="2304518"/>
            <a:ext cx="0" cy="45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>
            <a:stCxn id="144" idx="2"/>
            <a:endCxn id="155" idx="0"/>
          </p:cNvCxnSpPr>
          <p:nvPr/>
        </p:nvCxnSpPr>
        <p:spPr>
          <a:xfrm>
            <a:off x="2649680" y="2304518"/>
            <a:ext cx="0" cy="49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6"/>
          <p:cNvCxnSpPr>
            <a:stCxn id="155" idx="2"/>
            <a:endCxn id="151" idx="0"/>
          </p:cNvCxnSpPr>
          <p:nvPr/>
        </p:nvCxnSpPr>
        <p:spPr>
          <a:xfrm flipH="1">
            <a:off x="1472473" y="3159850"/>
            <a:ext cx="1177200" cy="73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6"/>
          <p:cNvCxnSpPr>
            <a:stCxn id="152" idx="2"/>
            <a:endCxn id="151" idx="0"/>
          </p:cNvCxnSpPr>
          <p:nvPr/>
        </p:nvCxnSpPr>
        <p:spPr>
          <a:xfrm>
            <a:off x="939844" y="3119624"/>
            <a:ext cx="532500" cy="77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6"/>
          <p:cNvCxnSpPr>
            <a:stCxn id="151" idx="3"/>
            <a:endCxn id="156" idx="1"/>
          </p:cNvCxnSpPr>
          <p:nvPr/>
        </p:nvCxnSpPr>
        <p:spPr>
          <a:xfrm flipH="1" rot="10800000">
            <a:off x="2100767" y="3890236"/>
            <a:ext cx="1097400" cy="1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6"/>
          <p:cNvCxnSpPr>
            <a:stCxn id="156" idx="3"/>
            <a:endCxn id="150" idx="1"/>
          </p:cNvCxnSpPr>
          <p:nvPr/>
        </p:nvCxnSpPr>
        <p:spPr>
          <a:xfrm>
            <a:off x="4454818" y="3890229"/>
            <a:ext cx="1042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>
            <a:stCxn id="147" idx="3"/>
            <a:endCxn id="157" idx="1"/>
          </p:cNvCxnSpPr>
          <p:nvPr/>
        </p:nvCxnSpPr>
        <p:spPr>
          <a:xfrm>
            <a:off x="2333861" y="4576377"/>
            <a:ext cx="712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>
            <a:stCxn id="157" idx="3"/>
            <a:endCxn id="145" idx="1"/>
          </p:cNvCxnSpPr>
          <p:nvPr/>
        </p:nvCxnSpPr>
        <p:spPr>
          <a:xfrm flipH="1" rot="10800000">
            <a:off x="4581554" y="4561720"/>
            <a:ext cx="867600" cy="1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6"/>
          <p:cNvCxnSpPr>
            <a:stCxn id="147" idx="0"/>
            <a:endCxn id="151" idx="2"/>
          </p:cNvCxnSpPr>
          <p:nvPr/>
        </p:nvCxnSpPr>
        <p:spPr>
          <a:xfrm rot="10800000">
            <a:off x="1472561" y="4253277"/>
            <a:ext cx="446400" cy="21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43" idx="0"/>
            <a:endCxn id="144" idx="0"/>
          </p:cNvCxnSpPr>
          <p:nvPr/>
        </p:nvCxnSpPr>
        <p:spPr>
          <a:xfrm flipH="1" rot="-5400000">
            <a:off x="1794389" y="1086968"/>
            <a:ext cx="600" cy="1709700"/>
          </a:xfrm>
          <a:prstGeom prst="bentConnector3">
            <a:avLst>
              <a:gd fmla="val -3174459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endCxn id="146" idx="2"/>
          </p:cNvCxnSpPr>
          <p:nvPr/>
        </p:nvCxnSpPr>
        <p:spPr>
          <a:xfrm flipH="1" rot="10800000">
            <a:off x="1873448" y="1489775"/>
            <a:ext cx="2700" cy="26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8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and Cardinalities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5" y="509325"/>
            <a:ext cx="8081350" cy="45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(Tentative)</a:t>
            </a:r>
            <a:br>
              <a:rPr lang="en-GB"/>
            </a:b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think it would be interesting </a:t>
            </a:r>
            <a:r>
              <a:rPr lang="en-GB"/>
              <a:t>investigating</a:t>
            </a:r>
            <a:r>
              <a:rPr lang="en-GB"/>
              <a:t> about the following queries: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Which nation</a:t>
            </a:r>
            <a:r>
              <a:rPr lang="en-GB"/>
              <a:t> (or city or publisher) has…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Produced more games?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Earned the most in tournaments?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Earned the most in sales?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Been producing the longest?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Which console</a:t>
            </a:r>
            <a:r>
              <a:rPr lang="en-GB"/>
              <a:t> has…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Seen more developed (or remunerative) games?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Which were the </a:t>
            </a:r>
            <a:r>
              <a:rPr b="1" lang="en-GB"/>
              <a:t>most remunerative years</a:t>
            </a:r>
            <a:r>
              <a:rPr lang="en-GB"/>
              <a:t> for videogaming business?</a:t>
            </a:r>
            <a:endParaRPr sz="1800"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GeneralEsportData (csv)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/>
            </a:br>
            <a:r>
              <a:rPr lang="en-GB" sz="1600"/>
              <a:t>Provides general information about games and related earnings and tournaments.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69350" y="20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24300"/>
                <a:gridCol w="1080325"/>
                <a:gridCol w="756675"/>
                <a:gridCol w="1065600"/>
                <a:gridCol w="1183350"/>
                <a:gridCol w="1099725"/>
                <a:gridCol w="1443400"/>
              </a:tblGrid>
              <a:tr h="36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ReleaseDate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Genre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TotalEarnings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OnlineEarnings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PricedPlayers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TotalTournaments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5736" l="0" r="-1760" t="0"/>
          <a:stretch/>
        </p:blipFill>
        <p:spPr>
          <a:xfrm>
            <a:off x="155850" y="2879775"/>
            <a:ext cx="8988150" cy="22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HistoricalEsportData (csv)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/>
            </a:br>
            <a:r>
              <a:rPr lang="en-GB" sz="1600"/>
              <a:t>Provides general information about games form an historical perspective. </a:t>
            </a:r>
            <a:br>
              <a:rPr lang="en-GB" sz="1600"/>
            </a:br>
            <a:r>
              <a:rPr lang="en-GB" sz="1600"/>
              <a:t>(Tuples are sorted by Date).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96475" y="205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2150"/>
                <a:gridCol w="607875"/>
                <a:gridCol w="799575"/>
                <a:gridCol w="829850"/>
                <a:gridCol w="1037500"/>
              </a:tblGrid>
              <a:tr h="36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</a:t>
                      </a:r>
                      <a:r>
                        <a:rPr lang="en-GB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</a:t>
                      </a:r>
                      <a:r>
                        <a:rPr lang="en-GB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Earnings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Players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Tournaments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9397" l="0" r="0" t="0"/>
          <a:stretch/>
        </p:blipFill>
        <p:spPr>
          <a:xfrm>
            <a:off x="247600" y="3223125"/>
            <a:ext cx="8729449" cy="1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Metacritic is a website that aggregates reviews and </a:t>
            </a:r>
            <a:r>
              <a:rPr b="1" lang="en-GB" sz="1600"/>
              <a:t>averaged scores</a:t>
            </a:r>
            <a:r>
              <a:rPr lang="en-GB" sz="1600"/>
              <a:t> for films, TV shows, music albums, </a:t>
            </a:r>
            <a:r>
              <a:rPr b="1" lang="en-GB" sz="1600"/>
              <a:t>video games</a:t>
            </a:r>
            <a:r>
              <a:rPr lang="en-GB" sz="1600"/>
              <a:t> and formerly, books.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metacritic (json)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This dataset stresses out the averaged user score and the metacritic score for each game of the dataset.</a:t>
            </a:r>
            <a:endParaRPr sz="160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470825" y="22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506275"/>
                <a:gridCol w="610225"/>
                <a:gridCol w="503950"/>
                <a:gridCol w="590525"/>
                <a:gridCol w="1170350"/>
                <a:gridCol w="1152650"/>
              </a:tblGrid>
              <a:tr h="3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release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93700" y="4478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the table representation is a normalized abstraction of the json dataset.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160750" y="773950"/>
            <a:ext cx="21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"1."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"The Legend of Zelda: Ocarina of Time"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"9.1"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"99"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"Nintendo 64"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"November 23, 1998"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"2."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"Tony Hawk's Pro Skater 2"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"September 20, 2000"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"3."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"7.7"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 3"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"April 29, 2008"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"4."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"SoulCalibur"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"8.5"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"Dreamcast"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"September 8, 1999"</a:t>
            </a:r>
            <a:endParaRPr sz="1100">
              <a:solidFill>
                <a:srgbClr val="77777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},</a:t>
            </a:r>
            <a:r>
              <a:rPr lang="en-GB" sz="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9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"5."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"7.9"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"Xbox 360"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"April 29, 2008"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CORGIS</a:t>
            </a:r>
            <a:r>
              <a:rPr lang="en-GB"/>
              <a:t> is a “</a:t>
            </a:r>
            <a:r>
              <a:rPr lang="en-GB"/>
              <a:t>collection</a:t>
            </a:r>
            <a:r>
              <a:rPr lang="en-GB"/>
              <a:t> of </a:t>
            </a:r>
            <a:r>
              <a:rPr lang="en-GB"/>
              <a:t>Real-time, Giant, Interesting, Situated Datasets”.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sales_playtime_video_games (csv)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This dataset holds very specialized </a:t>
            </a:r>
            <a:r>
              <a:rPr b="1" lang="en-GB" sz="1600"/>
              <a:t>Metadata</a:t>
            </a:r>
            <a:r>
              <a:rPr lang="en-GB" sz="1600"/>
              <a:t> about each videogame.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Multiplayer mode </a:t>
            </a:r>
            <a:r>
              <a:rPr lang="en-GB" sz="1600"/>
              <a:t>supported</a:t>
            </a:r>
            <a:r>
              <a:rPr lang="en-GB" sz="1600"/>
              <a:t>? If yes, which is the maximum amount of players?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Online mode supported?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 is / there will be any sequel?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Metadata about the gaming experience itself: main </a:t>
            </a:r>
            <a:r>
              <a:rPr lang="en-GB" sz="1600"/>
              <a:t>campaign</a:t>
            </a:r>
            <a:r>
              <a:rPr lang="en-GB" sz="1600"/>
              <a:t> average completion time, extra missions average completion time, average playing timebyb user...</a:t>
            </a:r>
            <a:endParaRPr sz="160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06625" y="209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4025"/>
                <a:gridCol w="382850"/>
                <a:gridCol w="798875"/>
                <a:gridCol w="596250"/>
                <a:gridCol w="1036225"/>
                <a:gridCol w="694025"/>
                <a:gridCol w="680450"/>
                <a:gridCol w="884025"/>
                <a:gridCol w="707575"/>
                <a:gridCol w="992625"/>
              </a:tblGrid>
              <a:tr h="38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Publishers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Metadata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0482" l="0" r="0" t="0"/>
          <a:stretch/>
        </p:blipFill>
        <p:spPr>
          <a:xfrm>
            <a:off x="464100" y="1170125"/>
            <a:ext cx="833002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VGChartz</a:t>
            </a:r>
            <a:r>
              <a:rPr lang="en-GB" sz="1600"/>
              <a:t> delivers comprehensive game chart coverage, including sales data, news, reviews, &amp; game database for PS4, PS5, Xbox One, Series X, Nintendo…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vgsales-2021-04-09_16_51_31 (csv)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600"/>
            </a:br>
            <a:br>
              <a:rPr b="1" lang="en-GB" sz="1600"/>
            </a:br>
            <a:r>
              <a:rPr lang="en-GB" sz="1600"/>
              <a:t>Sales-related information about videogames.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sales-by-console</a:t>
            </a:r>
            <a:br>
              <a:rPr b="1" lang="en-GB" sz="1600"/>
            </a:br>
            <a:r>
              <a:rPr lang="en-GB" sz="1600"/>
              <a:t>Collection of 27 csv files, holding vgsales information specific to every console supported by VGChartz.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497975" y="235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475500"/>
                <a:gridCol w="674750"/>
                <a:gridCol w="827800"/>
                <a:gridCol w="939275"/>
                <a:gridCol w="970400"/>
                <a:gridCol w="921725"/>
                <a:gridCol w="1182725"/>
                <a:gridCol w="826925"/>
                <a:gridCol w="1108100"/>
              </a:tblGrid>
              <a:tr h="41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game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console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publisher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developer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..scores..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total_shipped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..sales..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releaseDate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