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0" r:id="rId3"/>
    <p:sldId id="262" r:id="rId4"/>
    <p:sldId id="257" r:id="rId5"/>
    <p:sldId id="263" r:id="rId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8"/>
    </p:embeddedFont>
    <p:embeddedFont>
      <p:font typeface="Comfortaa" panose="020B0604020202020204" charset="0"/>
      <p:regular r:id="rId9"/>
      <p:bold r:id="rId10"/>
    </p:embeddedFont>
    <p:embeddedFont>
      <p:font typeface="Proxima Nova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rlando Serpentier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5" d="100"/>
          <a:sy n="175" d="100"/>
        </p:scale>
        <p:origin x="72" y="7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5-05T15:15:05.805" idx="1">
    <p:pos x="4692" y="2358"/>
    <p:text>perchè puo capitare che nella stessa data ho 2 videogame diversi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2842b82a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2842b82a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39784d7d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39784d7d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39784d7d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39784d7d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a48d4df3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a48d4df3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a48d4df3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a48d4df3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22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>
            <a:endCxn id="55" idx="4"/>
          </p:cNvCxnSpPr>
          <p:nvPr/>
        </p:nvCxnSpPr>
        <p:spPr>
          <a:xfrm>
            <a:off x="3138199" y="2161613"/>
            <a:ext cx="138000" cy="9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13"/>
          <p:cNvSpPr/>
          <p:nvPr/>
        </p:nvSpPr>
        <p:spPr>
          <a:xfrm rot="7583567">
            <a:off x="3262367" y="2238353"/>
            <a:ext cx="86463" cy="7332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83790" y="2225630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 b="1">
                <a:latin typeface="Comfortaa"/>
                <a:ea typeface="Comfortaa"/>
                <a:cs typeface="Comfortaa"/>
                <a:sym typeface="Comfortaa"/>
              </a:rPr>
              <a:t>name</a:t>
            </a:r>
            <a:endParaRPr sz="700" b="1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57" name="Google Shape;57;p13"/>
          <p:cNvCxnSpPr>
            <a:endCxn id="58" idx="4"/>
          </p:cNvCxnSpPr>
          <p:nvPr/>
        </p:nvCxnSpPr>
        <p:spPr>
          <a:xfrm flipH="1">
            <a:off x="495818" y="2179251"/>
            <a:ext cx="110700" cy="1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3"/>
          <p:cNvSpPr/>
          <p:nvPr/>
        </p:nvSpPr>
        <p:spPr>
          <a:xfrm rot="-8100000">
            <a:off x="426594" y="2291802"/>
            <a:ext cx="86550" cy="73398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 rot="-2303">
            <a:off x="173820" y="2302709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 b="1">
                <a:latin typeface="Comfortaa"/>
                <a:ea typeface="Comfortaa"/>
                <a:cs typeface="Comfortaa"/>
                <a:sym typeface="Comfortaa"/>
              </a:rPr>
              <a:t>name</a:t>
            </a:r>
            <a:endParaRPr sz="700" b="1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60" name="Google Shape;60;p13"/>
          <p:cNvCxnSpPr/>
          <p:nvPr/>
        </p:nvCxnSpPr>
        <p:spPr>
          <a:xfrm rot="-9489737">
            <a:off x="4798220" y="3323353"/>
            <a:ext cx="87908" cy="23653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/>
          <p:nvPr/>
        </p:nvSpPr>
        <p:spPr>
          <a:xfrm rot="491183">
            <a:off x="4799601" y="3246859"/>
            <a:ext cx="86380" cy="7361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13"/>
          <p:cNvCxnSpPr>
            <a:stCxn id="63" idx="6"/>
          </p:cNvCxnSpPr>
          <p:nvPr/>
        </p:nvCxnSpPr>
        <p:spPr>
          <a:xfrm rot="10800000">
            <a:off x="2470943" y="907326"/>
            <a:ext cx="77700" cy="14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3"/>
          <p:cNvSpPr/>
          <p:nvPr/>
        </p:nvSpPr>
        <p:spPr>
          <a:xfrm>
            <a:off x="462150" y="1773050"/>
            <a:ext cx="1137600" cy="4527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mfortaa"/>
                <a:ea typeface="Comfortaa"/>
                <a:cs typeface="Comfortaa"/>
                <a:sym typeface="Comfortaa"/>
              </a:rPr>
              <a:t>Developer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2223938" y="1773038"/>
            <a:ext cx="976200" cy="4527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mfortaa"/>
                <a:ea typeface="Comfortaa"/>
                <a:cs typeface="Comfortaa"/>
                <a:sym typeface="Comfortaa"/>
              </a:rPr>
              <a:t>Publisher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7531713" y="3431548"/>
            <a:ext cx="1294800" cy="3864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Comfortaa"/>
                <a:ea typeface="Comfortaa"/>
                <a:cs typeface="Comfortaa"/>
                <a:sym typeface="Comfortaa"/>
              </a:rPr>
              <a:t>Tournament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139700" y="487875"/>
            <a:ext cx="1383000" cy="4527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Comfortaa"/>
                <a:ea typeface="Comfortaa"/>
                <a:cs typeface="Comfortaa"/>
                <a:sym typeface="Comfortaa"/>
              </a:rPr>
              <a:t>Software House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4037963" y="4410900"/>
            <a:ext cx="855000" cy="274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eSport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5139875" y="521025"/>
            <a:ext cx="808500" cy="3864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City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250600" y="569475"/>
            <a:ext cx="808500" cy="289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mfortaa"/>
                <a:ea typeface="Comfortaa"/>
                <a:cs typeface="Comfortaa"/>
                <a:sym typeface="Comfortaa"/>
              </a:rPr>
              <a:t>Country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7240113" y="1691000"/>
            <a:ext cx="1383000" cy="3360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Console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3849600" y="3508222"/>
            <a:ext cx="1294800" cy="4527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Videogame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02875" y="2788275"/>
            <a:ext cx="1416775" cy="4528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mfortaa"/>
                <a:ea typeface="Comfortaa"/>
                <a:cs typeface="Comfortaa"/>
                <a:sym typeface="Comfortaa"/>
              </a:rPr>
              <a:t>Develop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6548800" y="521025"/>
            <a:ext cx="1219500" cy="3864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500">
                <a:latin typeface="Comfortaa"/>
                <a:ea typeface="Comfortaa"/>
                <a:cs typeface="Comfortaa"/>
                <a:sym typeface="Comfortaa"/>
              </a:rPr>
              <a:t>HasCountry</a:t>
            </a:r>
            <a:endParaRPr sz="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2064663" y="2838400"/>
            <a:ext cx="1294725" cy="4528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Publish</a:t>
            </a:r>
            <a:endParaRPr sz="1000"/>
          </a:p>
        </p:txBody>
      </p:sp>
      <p:sp>
        <p:nvSpPr>
          <p:cNvPr id="76" name="Google Shape;76;p13"/>
          <p:cNvSpPr/>
          <p:nvPr/>
        </p:nvSpPr>
        <p:spPr>
          <a:xfrm>
            <a:off x="5891701" y="2612725"/>
            <a:ext cx="1416775" cy="4528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Comfortaa"/>
                <a:ea typeface="Comfortaa"/>
                <a:cs typeface="Comfortaa"/>
                <a:sym typeface="Comfortaa"/>
              </a:rPr>
              <a:t>Released For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763900" y="4171500"/>
            <a:ext cx="1850660" cy="55477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 dirty="0">
                <a:latin typeface="Comfortaa"/>
                <a:ea typeface="Comfortaa"/>
                <a:cs typeface="Comfortaa"/>
                <a:sym typeface="Comfortaa"/>
              </a:rPr>
              <a:t>MadeTournament</a:t>
            </a:r>
            <a:endParaRPr sz="600" dirty="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78" name="Google Shape;78;p13"/>
          <p:cNvCxnSpPr>
            <a:stCxn id="67" idx="3"/>
            <a:endCxn id="79" idx="1"/>
          </p:cNvCxnSpPr>
          <p:nvPr/>
        </p:nvCxnSpPr>
        <p:spPr>
          <a:xfrm>
            <a:off x="2522700" y="714225"/>
            <a:ext cx="72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3"/>
          <p:cNvCxnSpPr>
            <a:stCxn id="79" idx="3"/>
            <a:endCxn id="69" idx="1"/>
          </p:cNvCxnSpPr>
          <p:nvPr/>
        </p:nvCxnSpPr>
        <p:spPr>
          <a:xfrm>
            <a:off x="4539575" y="714225"/>
            <a:ext cx="60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3"/>
          <p:cNvCxnSpPr>
            <a:stCxn id="69" idx="3"/>
            <a:endCxn id="74" idx="1"/>
          </p:cNvCxnSpPr>
          <p:nvPr/>
        </p:nvCxnSpPr>
        <p:spPr>
          <a:xfrm>
            <a:off x="5948375" y="714225"/>
            <a:ext cx="60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3"/>
          <p:cNvCxnSpPr>
            <a:stCxn id="74" idx="3"/>
            <a:endCxn id="70" idx="1"/>
          </p:cNvCxnSpPr>
          <p:nvPr/>
        </p:nvCxnSpPr>
        <p:spPr>
          <a:xfrm>
            <a:off x="7768300" y="714225"/>
            <a:ext cx="48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3"/>
          <p:cNvCxnSpPr>
            <a:stCxn id="64" idx="2"/>
            <a:endCxn id="73" idx="0"/>
          </p:cNvCxnSpPr>
          <p:nvPr/>
        </p:nvCxnSpPr>
        <p:spPr>
          <a:xfrm flipH="1">
            <a:off x="1011150" y="2225750"/>
            <a:ext cx="19800" cy="56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3"/>
          <p:cNvCxnSpPr>
            <a:stCxn id="65" idx="2"/>
            <a:endCxn id="75" idx="0"/>
          </p:cNvCxnSpPr>
          <p:nvPr/>
        </p:nvCxnSpPr>
        <p:spPr>
          <a:xfrm>
            <a:off x="2712038" y="2225738"/>
            <a:ext cx="0" cy="6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>
            <a:stCxn id="75" idx="2"/>
            <a:endCxn id="72" idx="1"/>
          </p:cNvCxnSpPr>
          <p:nvPr/>
        </p:nvCxnSpPr>
        <p:spPr>
          <a:xfrm>
            <a:off x="2712025" y="3291200"/>
            <a:ext cx="1137600" cy="4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>
            <a:stCxn id="73" idx="2"/>
            <a:endCxn id="72" idx="1"/>
          </p:cNvCxnSpPr>
          <p:nvPr/>
        </p:nvCxnSpPr>
        <p:spPr>
          <a:xfrm>
            <a:off x="1011263" y="3241075"/>
            <a:ext cx="2838300" cy="49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3"/>
          <p:cNvCxnSpPr>
            <a:stCxn id="72" idx="3"/>
            <a:endCxn id="76" idx="1"/>
          </p:cNvCxnSpPr>
          <p:nvPr/>
        </p:nvCxnSpPr>
        <p:spPr>
          <a:xfrm rot="10800000" flipH="1">
            <a:off x="5144400" y="2839072"/>
            <a:ext cx="747300" cy="8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>
            <a:stCxn id="76" idx="3"/>
            <a:endCxn id="71" idx="2"/>
          </p:cNvCxnSpPr>
          <p:nvPr/>
        </p:nvCxnSpPr>
        <p:spPr>
          <a:xfrm rot="10800000" flipH="1">
            <a:off x="7308476" y="2027025"/>
            <a:ext cx="623100" cy="81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3"/>
          <p:cNvCxnSpPr>
            <a:cxnSpLocks/>
            <a:stCxn id="68" idx="3"/>
            <a:endCxn id="77" idx="1"/>
          </p:cNvCxnSpPr>
          <p:nvPr/>
        </p:nvCxnSpPr>
        <p:spPr>
          <a:xfrm flipV="1">
            <a:off x="4892963" y="4448888"/>
            <a:ext cx="870937" cy="992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3"/>
          <p:cNvCxnSpPr>
            <a:cxnSpLocks/>
            <a:stCxn id="77" idx="3"/>
            <a:endCxn id="66" idx="2"/>
          </p:cNvCxnSpPr>
          <p:nvPr/>
        </p:nvCxnSpPr>
        <p:spPr>
          <a:xfrm flipV="1">
            <a:off x="7614560" y="3817948"/>
            <a:ext cx="564553" cy="6309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3"/>
          <p:cNvCxnSpPr>
            <a:stCxn id="68" idx="0"/>
            <a:endCxn id="72" idx="2"/>
          </p:cNvCxnSpPr>
          <p:nvPr/>
        </p:nvCxnSpPr>
        <p:spPr>
          <a:xfrm rot="10800000" flipH="1">
            <a:off x="4465463" y="3960900"/>
            <a:ext cx="31500" cy="4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3"/>
          <p:cNvCxnSpPr/>
          <p:nvPr/>
        </p:nvCxnSpPr>
        <p:spPr>
          <a:xfrm flipH="1">
            <a:off x="6186602" y="2958588"/>
            <a:ext cx="31800" cy="1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3"/>
          <p:cNvSpPr/>
          <p:nvPr/>
        </p:nvSpPr>
        <p:spPr>
          <a:xfrm rot="1245950">
            <a:off x="6121998" y="3113471"/>
            <a:ext cx="86307" cy="7338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" name="Google Shape;94;p13"/>
          <p:cNvCxnSpPr>
            <a:endCxn id="95" idx="4"/>
          </p:cNvCxnSpPr>
          <p:nvPr/>
        </p:nvCxnSpPr>
        <p:spPr>
          <a:xfrm rot="10800000">
            <a:off x="4246300" y="3342925"/>
            <a:ext cx="8700" cy="16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3"/>
          <p:cNvSpPr/>
          <p:nvPr/>
        </p:nvSpPr>
        <p:spPr>
          <a:xfrm>
            <a:off x="4203100" y="3269425"/>
            <a:ext cx="86400" cy="73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" name="Google Shape;96;p13"/>
          <p:cNvCxnSpPr>
            <a:endCxn id="97" idx="4"/>
          </p:cNvCxnSpPr>
          <p:nvPr/>
        </p:nvCxnSpPr>
        <p:spPr>
          <a:xfrm rot="10800000">
            <a:off x="1481550" y="322525"/>
            <a:ext cx="8700" cy="16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3"/>
          <p:cNvSpPr/>
          <p:nvPr/>
        </p:nvSpPr>
        <p:spPr>
          <a:xfrm>
            <a:off x="1438350" y="249025"/>
            <a:ext cx="86400" cy="73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8" name="Google Shape;98;p13"/>
          <p:cNvCxnSpPr>
            <a:endCxn id="99" idx="4"/>
          </p:cNvCxnSpPr>
          <p:nvPr/>
        </p:nvCxnSpPr>
        <p:spPr>
          <a:xfrm>
            <a:off x="4072475" y="4685400"/>
            <a:ext cx="8700" cy="16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3"/>
          <p:cNvSpPr/>
          <p:nvPr/>
        </p:nvSpPr>
        <p:spPr>
          <a:xfrm rot="10800000">
            <a:off x="4037975" y="4850700"/>
            <a:ext cx="86400" cy="73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" name="Google Shape;100;p13"/>
          <p:cNvCxnSpPr>
            <a:endCxn id="101" idx="4"/>
          </p:cNvCxnSpPr>
          <p:nvPr/>
        </p:nvCxnSpPr>
        <p:spPr>
          <a:xfrm>
            <a:off x="4292375" y="4685400"/>
            <a:ext cx="8700" cy="16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3"/>
          <p:cNvSpPr/>
          <p:nvPr/>
        </p:nvSpPr>
        <p:spPr>
          <a:xfrm rot="10800000">
            <a:off x="4257875" y="4850700"/>
            <a:ext cx="86400" cy="73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2" name="Google Shape;102;p13"/>
          <p:cNvCxnSpPr>
            <a:endCxn id="103" idx="4"/>
          </p:cNvCxnSpPr>
          <p:nvPr/>
        </p:nvCxnSpPr>
        <p:spPr>
          <a:xfrm rot="10800000">
            <a:off x="7804675" y="3266175"/>
            <a:ext cx="8700" cy="16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3"/>
          <p:cNvSpPr/>
          <p:nvPr/>
        </p:nvSpPr>
        <p:spPr>
          <a:xfrm>
            <a:off x="7761475" y="3192675"/>
            <a:ext cx="86400" cy="73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" name="Google Shape;104;p13"/>
          <p:cNvCxnSpPr>
            <a:endCxn id="105" idx="4"/>
          </p:cNvCxnSpPr>
          <p:nvPr/>
        </p:nvCxnSpPr>
        <p:spPr>
          <a:xfrm rot="10800000">
            <a:off x="8169325" y="3260275"/>
            <a:ext cx="8700" cy="16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3"/>
          <p:cNvSpPr/>
          <p:nvPr/>
        </p:nvSpPr>
        <p:spPr>
          <a:xfrm>
            <a:off x="8126125" y="3186775"/>
            <a:ext cx="86400" cy="73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13"/>
          <p:cNvCxnSpPr>
            <a:endCxn id="107" idx="4"/>
          </p:cNvCxnSpPr>
          <p:nvPr/>
        </p:nvCxnSpPr>
        <p:spPr>
          <a:xfrm rot="10800000">
            <a:off x="8533975" y="3260275"/>
            <a:ext cx="8700" cy="16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3"/>
          <p:cNvSpPr/>
          <p:nvPr/>
        </p:nvSpPr>
        <p:spPr>
          <a:xfrm>
            <a:off x="8490775" y="3186775"/>
            <a:ext cx="86400" cy="73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8" name="Google Shape;108;p13"/>
          <p:cNvCxnSpPr>
            <a:endCxn id="109" idx="4"/>
          </p:cNvCxnSpPr>
          <p:nvPr/>
        </p:nvCxnSpPr>
        <p:spPr>
          <a:xfrm>
            <a:off x="4732175" y="4685400"/>
            <a:ext cx="8700" cy="16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3"/>
          <p:cNvSpPr/>
          <p:nvPr/>
        </p:nvSpPr>
        <p:spPr>
          <a:xfrm rot="10800000">
            <a:off x="4697675" y="4850700"/>
            <a:ext cx="86400" cy="73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 rot="-8100000">
            <a:off x="2535969" y="1050327"/>
            <a:ext cx="86550" cy="73398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" name="Google Shape;110;p13"/>
          <p:cNvCxnSpPr>
            <a:stCxn id="64" idx="0"/>
            <a:endCxn id="67" idx="2"/>
          </p:cNvCxnSpPr>
          <p:nvPr/>
        </p:nvCxnSpPr>
        <p:spPr>
          <a:xfrm rot="10800000" flipH="1">
            <a:off x="1030950" y="940550"/>
            <a:ext cx="800400" cy="8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3"/>
          <p:cNvCxnSpPr>
            <a:stCxn id="65" idx="0"/>
            <a:endCxn id="67" idx="2"/>
          </p:cNvCxnSpPr>
          <p:nvPr/>
        </p:nvCxnSpPr>
        <p:spPr>
          <a:xfrm rot="10800000">
            <a:off x="1831238" y="940538"/>
            <a:ext cx="880800" cy="8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3"/>
          <p:cNvCxnSpPr>
            <a:endCxn id="113" idx="4"/>
          </p:cNvCxnSpPr>
          <p:nvPr/>
        </p:nvCxnSpPr>
        <p:spPr>
          <a:xfrm flipH="1">
            <a:off x="5076793" y="907426"/>
            <a:ext cx="110700" cy="1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3"/>
          <p:cNvSpPr/>
          <p:nvPr/>
        </p:nvSpPr>
        <p:spPr>
          <a:xfrm rot="-8100000">
            <a:off x="5007569" y="1019977"/>
            <a:ext cx="86550" cy="73398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" name="Google Shape;114;p13"/>
          <p:cNvCxnSpPr>
            <a:endCxn id="115" idx="4"/>
          </p:cNvCxnSpPr>
          <p:nvPr/>
        </p:nvCxnSpPr>
        <p:spPr>
          <a:xfrm flipH="1">
            <a:off x="8208618" y="866176"/>
            <a:ext cx="110700" cy="1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3"/>
          <p:cNvSpPr/>
          <p:nvPr/>
        </p:nvSpPr>
        <p:spPr>
          <a:xfrm rot="-8100000">
            <a:off x="8139394" y="978727"/>
            <a:ext cx="86550" cy="73398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" name="Google Shape;116;p13"/>
          <p:cNvCxnSpPr>
            <a:endCxn id="117" idx="4"/>
          </p:cNvCxnSpPr>
          <p:nvPr/>
        </p:nvCxnSpPr>
        <p:spPr>
          <a:xfrm flipH="1">
            <a:off x="7461643" y="3783026"/>
            <a:ext cx="110700" cy="1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Google Shape;117;p13"/>
          <p:cNvSpPr/>
          <p:nvPr/>
        </p:nvSpPr>
        <p:spPr>
          <a:xfrm rot="-8100000">
            <a:off x="7392419" y="3895577"/>
            <a:ext cx="86550" cy="7339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3"/>
          <p:cNvCxnSpPr>
            <a:endCxn id="119" idx="4"/>
          </p:cNvCxnSpPr>
          <p:nvPr/>
        </p:nvCxnSpPr>
        <p:spPr>
          <a:xfrm flipH="1">
            <a:off x="7144443" y="2027001"/>
            <a:ext cx="110700" cy="1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3"/>
          <p:cNvSpPr/>
          <p:nvPr/>
        </p:nvSpPr>
        <p:spPr>
          <a:xfrm rot="-8100000">
            <a:off x="7075219" y="2139552"/>
            <a:ext cx="86550" cy="73398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 txBox="1"/>
          <p:nvPr/>
        </p:nvSpPr>
        <p:spPr>
          <a:xfrm>
            <a:off x="4767200" y="434625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mfortaa"/>
                <a:ea typeface="Comfortaa"/>
                <a:cs typeface="Comfortaa"/>
                <a:sym typeface="Comfortaa"/>
              </a:rPr>
              <a:t>(1,1)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7887025" y="434625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mfortaa"/>
                <a:ea typeface="Comfortaa"/>
                <a:cs typeface="Comfortaa"/>
                <a:sym typeface="Comfortaa"/>
              </a:rPr>
              <a:t>(1,1)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2712038" y="2232800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mfortaa"/>
                <a:ea typeface="Comfortaa"/>
                <a:cs typeface="Comfortaa"/>
                <a:sym typeface="Comfortaa"/>
              </a:rPr>
              <a:t>(1,1)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1011274" y="2232800"/>
            <a:ext cx="45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mfortaa"/>
                <a:ea typeface="Comfortaa"/>
                <a:cs typeface="Comfortaa"/>
                <a:sym typeface="Comfortaa"/>
              </a:rPr>
              <a:t>(1,1)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" name="Google Shape;124;p13"/>
          <p:cNvSpPr txBox="1"/>
          <p:nvPr/>
        </p:nvSpPr>
        <p:spPr>
          <a:xfrm>
            <a:off x="7887013" y="1967825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mfortaa"/>
                <a:ea typeface="Comfortaa"/>
                <a:cs typeface="Comfortaa"/>
                <a:sym typeface="Comfortaa"/>
              </a:rPr>
              <a:t>(1,n)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5316375" y="3637825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(1,n)</a:t>
            </a:r>
            <a:endParaRPr sz="900"/>
          </a:p>
        </p:txBody>
      </p:sp>
      <p:sp>
        <p:nvSpPr>
          <p:cNvPr id="126" name="Google Shape;126;p13"/>
          <p:cNvSpPr txBox="1"/>
          <p:nvPr/>
        </p:nvSpPr>
        <p:spPr>
          <a:xfrm>
            <a:off x="2470838" y="434625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mfortaa"/>
                <a:ea typeface="Comfortaa"/>
                <a:cs typeface="Comfortaa"/>
                <a:sym typeface="Comfortaa"/>
              </a:rPr>
              <a:t>(0,n)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5912663" y="434625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mfortaa"/>
                <a:ea typeface="Comfortaa"/>
                <a:cs typeface="Comfortaa"/>
                <a:sym typeface="Comfortaa"/>
              </a:rPr>
              <a:t>(0,n)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8126113" y="3734575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(1,n)</a:t>
            </a:r>
            <a:endParaRPr sz="900"/>
          </a:p>
        </p:txBody>
      </p:sp>
      <p:sp>
        <p:nvSpPr>
          <p:cNvPr id="129" name="Google Shape;129;p13"/>
          <p:cNvSpPr txBox="1"/>
          <p:nvPr/>
        </p:nvSpPr>
        <p:spPr>
          <a:xfrm>
            <a:off x="4767188" y="4568200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(1,n)</a:t>
            </a:r>
            <a:endParaRPr sz="900"/>
          </a:p>
        </p:txBody>
      </p:sp>
      <p:sp>
        <p:nvSpPr>
          <p:cNvPr id="130" name="Google Shape;130;p13"/>
          <p:cNvSpPr txBox="1"/>
          <p:nvPr/>
        </p:nvSpPr>
        <p:spPr>
          <a:xfrm>
            <a:off x="3446388" y="3351350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(1,n)</a:t>
            </a:r>
            <a:endParaRPr sz="900"/>
          </a:p>
        </p:txBody>
      </p:sp>
      <p:sp>
        <p:nvSpPr>
          <p:cNvPr id="131" name="Google Shape;131;p13"/>
          <p:cNvSpPr txBox="1"/>
          <p:nvPr/>
        </p:nvSpPr>
        <p:spPr>
          <a:xfrm>
            <a:off x="3446388" y="3637825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(1,n)</a:t>
            </a:r>
            <a:endParaRPr sz="900"/>
          </a:p>
        </p:txBody>
      </p:sp>
      <p:sp>
        <p:nvSpPr>
          <p:cNvPr id="132" name="Google Shape;132;p13"/>
          <p:cNvSpPr txBox="1"/>
          <p:nvPr/>
        </p:nvSpPr>
        <p:spPr>
          <a:xfrm>
            <a:off x="1319700" y="30025"/>
            <a:ext cx="511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site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 rot="-2303">
            <a:off x="4754795" y="1030884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 b="1">
                <a:latin typeface="Comfortaa"/>
                <a:ea typeface="Comfortaa"/>
                <a:cs typeface="Comfortaa"/>
                <a:sym typeface="Comfortaa"/>
              </a:rPr>
              <a:t>name</a:t>
            </a:r>
            <a:endParaRPr sz="7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 rot="-2303">
            <a:off x="7945383" y="940784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 b="1">
                <a:latin typeface="Comfortaa"/>
                <a:ea typeface="Comfortaa"/>
                <a:cs typeface="Comfortaa"/>
                <a:sym typeface="Comfortaa"/>
              </a:rPr>
              <a:t>name</a:t>
            </a:r>
            <a:endParaRPr sz="7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 rot="-1540">
            <a:off x="6894546" y="2119861"/>
            <a:ext cx="669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 b="1">
                <a:latin typeface="Comfortaa"/>
                <a:ea typeface="Comfortaa"/>
                <a:cs typeface="Comfortaa"/>
                <a:sym typeface="Comfortaa"/>
              </a:rPr>
              <a:t>platform</a:t>
            </a:r>
            <a:endParaRPr sz="7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 rot="-2304">
            <a:off x="4757013" y="3058322"/>
            <a:ext cx="447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 b="1">
                <a:latin typeface="Comfortaa"/>
                <a:ea typeface="Comfortaa"/>
                <a:cs typeface="Comfortaa"/>
                <a:sym typeface="Comfortaa"/>
              </a:rPr>
              <a:t>title</a:t>
            </a:r>
            <a:endParaRPr sz="7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 rot="-2303">
            <a:off x="7144445" y="3651409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date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 rot="-2303">
            <a:off x="7614658" y="2989097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earn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9" name="Google Shape;139;p13"/>
          <p:cNvSpPr txBox="1"/>
          <p:nvPr/>
        </p:nvSpPr>
        <p:spPr>
          <a:xfrm rot="-2138">
            <a:off x="7966974" y="3003926"/>
            <a:ext cx="482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latin typeface="Comfortaa"/>
                <a:ea typeface="Comfortaa"/>
                <a:cs typeface="Comfortaa"/>
                <a:sym typeface="Comfortaa"/>
              </a:rPr>
              <a:t>players</a:t>
            </a:r>
            <a:endParaRPr sz="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 rot="-1856">
            <a:off x="8533973" y="3003923"/>
            <a:ext cx="555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#event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1" name="Google Shape;141;p13"/>
          <p:cNvSpPr txBox="1"/>
          <p:nvPr/>
        </p:nvSpPr>
        <p:spPr>
          <a:xfrm rot="-1880">
            <a:off x="4049548" y="3058313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genre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2" name="Google Shape;142;p13"/>
          <p:cNvSpPr txBox="1"/>
          <p:nvPr/>
        </p:nvSpPr>
        <p:spPr>
          <a:xfrm rot="-2303">
            <a:off x="5960283" y="3083184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sales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3" name="Google Shape;143;p13"/>
          <p:cNvSpPr txBox="1"/>
          <p:nvPr/>
        </p:nvSpPr>
        <p:spPr>
          <a:xfrm rot="-1540">
            <a:off x="3501177" y="4762511"/>
            <a:ext cx="669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TotEarn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44" name="Google Shape;144;p13"/>
          <p:cNvCxnSpPr/>
          <p:nvPr/>
        </p:nvCxnSpPr>
        <p:spPr>
          <a:xfrm flipH="1">
            <a:off x="6551252" y="3050125"/>
            <a:ext cx="31800" cy="1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13"/>
          <p:cNvSpPr txBox="1"/>
          <p:nvPr/>
        </p:nvSpPr>
        <p:spPr>
          <a:xfrm rot="-2303">
            <a:off x="6324933" y="3174722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year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6" name="Google Shape;146;p13"/>
          <p:cNvSpPr/>
          <p:nvPr/>
        </p:nvSpPr>
        <p:spPr>
          <a:xfrm rot="9980975">
            <a:off x="6505654" y="3192671"/>
            <a:ext cx="86442" cy="7349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13"/>
          <p:cNvCxnSpPr>
            <a:endCxn id="148" idx="4"/>
          </p:cNvCxnSpPr>
          <p:nvPr/>
        </p:nvCxnSpPr>
        <p:spPr>
          <a:xfrm rot="10800000">
            <a:off x="6059462" y="2536881"/>
            <a:ext cx="81600" cy="22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13"/>
          <p:cNvSpPr/>
          <p:nvPr/>
        </p:nvSpPr>
        <p:spPr>
          <a:xfrm rot="-1051534">
            <a:off x="5998431" y="2432663"/>
            <a:ext cx="89662" cy="106736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 txBox="1"/>
          <p:nvPr/>
        </p:nvSpPr>
        <p:spPr>
          <a:xfrm rot="-1054770">
            <a:off x="5762651" y="2169205"/>
            <a:ext cx="463863" cy="35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us</a:t>
            </a:r>
            <a:endParaRPr sz="1100"/>
          </a:p>
        </p:txBody>
      </p:sp>
      <p:cxnSp>
        <p:nvCxnSpPr>
          <p:cNvPr id="150" name="Google Shape;150;p13"/>
          <p:cNvCxnSpPr>
            <a:endCxn id="151" idx="4"/>
          </p:cNvCxnSpPr>
          <p:nvPr/>
        </p:nvCxnSpPr>
        <p:spPr>
          <a:xfrm rot="10800000">
            <a:off x="6268926" y="2470515"/>
            <a:ext cx="81600" cy="22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13"/>
          <p:cNvSpPr/>
          <p:nvPr/>
        </p:nvSpPr>
        <p:spPr>
          <a:xfrm rot="-1051534">
            <a:off x="6207895" y="2366297"/>
            <a:ext cx="89662" cy="106736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3"/>
          <p:cNvSpPr txBox="1"/>
          <p:nvPr/>
        </p:nvSpPr>
        <p:spPr>
          <a:xfrm rot="-1179229">
            <a:off x="6077812" y="2079263"/>
            <a:ext cx="463821" cy="3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cs</a:t>
            </a:r>
            <a:endParaRPr sz="1100"/>
          </a:p>
        </p:txBody>
      </p:sp>
      <p:sp>
        <p:nvSpPr>
          <p:cNvPr id="153" name="Google Shape;153;p13"/>
          <p:cNvSpPr txBox="1"/>
          <p:nvPr/>
        </p:nvSpPr>
        <p:spPr>
          <a:xfrm rot="-1718">
            <a:off x="4081476" y="4850842"/>
            <a:ext cx="600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OnErn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7449875" y="3744225"/>
            <a:ext cx="607950" cy="395675"/>
          </a:xfrm>
          <a:custGeom>
            <a:avLst/>
            <a:gdLst/>
            <a:ahLst/>
            <a:cxnLst/>
            <a:rect l="l" t="t" r="r" b="b"/>
            <a:pathLst>
              <a:path w="24318" h="15827" extrusionOk="0">
                <a:moveTo>
                  <a:pt x="0" y="0"/>
                </a:moveTo>
                <a:cubicBezTo>
                  <a:pt x="4976" y="8293"/>
                  <a:pt x="14646" y="15827"/>
                  <a:pt x="24318" y="1582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Google Shape;155;p13"/>
          <p:cNvSpPr/>
          <p:nvPr/>
        </p:nvSpPr>
        <p:spPr>
          <a:xfrm>
            <a:off x="8064475" y="4080675"/>
            <a:ext cx="117900" cy="128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"/>
          <p:cNvSpPr txBox="1"/>
          <p:nvPr/>
        </p:nvSpPr>
        <p:spPr>
          <a:xfrm>
            <a:off x="2325938" y="1007775"/>
            <a:ext cx="772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latin typeface="Comfortaa"/>
                <a:ea typeface="Comfortaa"/>
                <a:cs typeface="Comfortaa"/>
                <a:sym typeface="Comfortaa"/>
              </a:rPr>
              <a:t>name</a:t>
            </a:r>
            <a:endParaRPr sz="10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7" name="Google Shape;157;p13"/>
          <p:cNvSpPr/>
          <p:nvPr/>
        </p:nvSpPr>
        <p:spPr>
          <a:xfrm rot="-8100000">
            <a:off x="4697594" y="4850752"/>
            <a:ext cx="86550" cy="73398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"/>
          <p:cNvSpPr txBox="1"/>
          <p:nvPr/>
        </p:nvSpPr>
        <p:spPr>
          <a:xfrm rot="-2303">
            <a:off x="4552220" y="4850859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 b="1">
                <a:latin typeface="Comfortaa"/>
                <a:ea typeface="Comfortaa"/>
                <a:cs typeface="Comfortaa"/>
                <a:sym typeface="Comfortaa"/>
              </a:rPr>
              <a:t>title</a:t>
            </a:r>
            <a:endParaRPr sz="7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9" name="Google Shape;159;p13"/>
          <p:cNvSpPr/>
          <p:nvPr/>
        </p:nvSpPr>
        <p:spPr>
          <a:xfrm>
            <a:off x="3244713" y="487825"/>
            <a:ext cx="1294725" cy="4528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Comfortaa"/>
                <a:ea typeface="Comfortaa"/>
                <a:cs typeface="Comfortaa"/>
                <a:sym typeface="Comfortaa"/>
              </a:rPr>
              <a:t>Located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Comfortaa"/>
                <a:ea typeface="Comfortaa"/>
                <a:cs typeface="Comfortaa"/>
                <a:sym typeface="Comfortaa"/>
              </a:rPr>
              <a:t>In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60" name="Google Shape;160;p13"/>
          <p:cNvCxnSpPr>
            <a:endCxn id="161" idx="4"/>
          </p:cNvCxnSpPr>
          <p:nvPr/>
        </p:nvCxnSpPr>
        <p:spPr>
          <a:xfrm rot="10800000">
            <a:off x="3495552" y="564022"/>
            <a:ext cx="1656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13"/>
          <p:cNvSpPr/>
          <p:nvPr/>
        </p:nvSpPr>
        <p:spPr>
          <a:xfrm rot="-5161650">
            <a:off x="3415648" y="524783"/>
            <a:ext cx="86608" cy="73377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"/>
          <p:cNvSpPr txBox="1"/>
          <p:nvPr/>
        </p:nvSpPr>
        <p:spPr>
          <a:xfrm>
            <a:off x="3130800" y="322525"/>
            <a:ext cx="555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x_coord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63" name="Google Shape;163;p13"/>
          <p:cNvCxnSpPr>
            <a:endCxn id="164" idx="4"/>
          </p:cNvCxnSpPr>
          <p:nvPr/>
        </p:nvCxnSpPr>
        <p:spPr>
          <a:xfrm rot="10800000">
            <a:off x="3462902" y="856522"/>
            <a:ext cx="1656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13"/>
          <p:cNvSpPr/>
          <p:nvPr/>
        </p:nvSpPr>
        <p:spPr>
          <a:xfrm rot="-5161650">
            <a:off x="3382998" y="817283"/>
            <a:ext cx="86608" cy="73377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"/>
          <p:cNvSpPr txBox="1"/>
          <p:nvPr/>
        </p:nvSpPr>
        <p:spPr>
          <a:xfrm>
            <a:off x="3135025" y="813425"/>
            <a:ext cx="555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y_coord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12189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Metacritic 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206363" y="892244"/>
            <a:ext cx="8520600" cy="1935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200"/>
              </a:spcBef>
            </a:pPr>
            <a:r>
              <a:rPr lang="en-GB" sz="1600" b="1" dirty="0" err="1"/>
              <a:t>metacritic</a:t>
            </a:r>
            <a:r>
              <a:rPr lang="en-GB" sz="1600" b="1" dirty="0"/>
              <a:t> (json)</a:t>
            </a:r>
            <a:endParaRPr sz="1600" b="1" dirty="0"/>
          </a:p>
          <a:p>
            <a:pPr marL="285750" indent="-285750">
              <a:spcBef>
                <a:spcPts val="1200"/>
              </a:spcBef>
            </a:pPr>
            <a:endParaRPr sz="1600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dirty="0"/>
              <a:t>This dataset stresses out the averaged user score and the </a:t>
            </a:r>
            <a:r>
              <a:rPr lang="en-GB" sz="1600" dirty="0" err="1"/>
              <a:t>metacritic</a:t>
            </a:r>
            <a:r>
              <a:rPr lang="en-GB" sz="1600" dirty="0"/>
              <a:t> score for each game of the dataset.</a:t>
            </a:r>
            <a:endParaRPr sz="1600" dirty="0"/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311700" y="1526261"/>
          <a:ext cx="4533975" cy="3995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title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platform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release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Google Shape;86;p17"/>
          <p:cNvSpPr txBox="1"/>
          <p:nvPr/>
        </p:nvSpPr>
        <p:spPr>
          <a:xfrm>
            <a:off x="311700" y="477386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Note: the table representation is a normalized abstraction of the json dataset.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84;p17">
            <a:extLst>
              <a:ext uri="{FF2B5EF4-FFF2-40B4-BE49-F238E27FC236}">
                <a16:creationId xmlns:a16="http://schemas.microsoft.com/office/drawing/2014/main" id="{B078F69E-A6E6-4791-89D2-6FE8DCE19054}"/>
              </a:ext>
            </a:extLst>
          </p:cNvPr>
          <p:cNvSpPr txBox="1">
            <a:spLocks/>
          </p:cNvSpPr>
          <p:nvPr/>
        </p:nvSpPr>
        <p:spPr>
          <a:xfrm>
            <a:off x="206363" y="3610689"/>
            <a:ext cx="8520600" cy="116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Moreover, in order to retrieve the genres of videogames, </a:t>
            </a:r>
            <a:r>
              <a:rPr lang="en-US" sz="1600" dirty="0" err="1"/>
              <a:t>metacritic</a:t>
            </a:r>
            <a:r>
              <a:rPr lang="en-US" sz="1600" dirty="0"/>
              <a:t> offered 16 different json files (based on 16 different genres)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datagenreX</a:t>
            </a:r>
            <a:r>
              <a:rPr lang="en-US" sz="1600" b="1" dirty="0"/>
              <a:t> (json)</a:t>
            </a:r>
          </a:p>
        </p:txBody>
      </p:sp>
      <p:sp>
        <p:nvSpPr>
          <p:cNvPr id="7" name="Google Shape;84;p17">
            <a:extLst>
              <a:ext uri="{FF2B5EF4-FFF2-40B4-BE49-F238E27FC236}">
                <a16:creationId xmlns:a16="http://schemas.microsoft.com/office/drawing/2014/main" id="{3244E2E6-E2EB-4EB3-9C83-6036AE78B16C}"/>
              </a:ext>
            </a:extLst>
          </p:cNvPr>
          <p:cNvSpPr txBox="1">
            <a:spLocks/>
          </p:cNvSpPr>
          <p:nvPr/>
        </p:nvSpPr>
        <p:spPr>
          <a:xfrm>
            <a:off x="170506" y="548390"/>
            <a:ext cx="8520600" cy="337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None/>
            </a:pPr>
            <a:r>
              <a:rPr lang="en-US" sz="1600" dirty="0"/>
              <a:t>Metacritic is a website that aggregates reviews and </a:t>
            </a:r>
            <a:r>
              <a:rPr lang="en-US" sz="1600" b="1" dirty="0"/>
              <a:t>averaged scores</a:t>
            </a:r>
            <a:r>
              <a:rPr lang="en-US" sz="1600" dirty="0"/>
              <a:t> for films, TV shows, music albums, </a:t>
            </a:r>
            <a:r>
              <a:rPr lang="en-US" sz="1600" b="1" dirty="0"/>
              <a:t>video games</a:t>
            </a:r>
            <a:r>
              <a:rPr lang="en-US" sz="1600" dirty="0"/>
              <a:t> and formerly, books.</a:t>
            </a:r>
          </a:p>
        </p:txBody>
      </p:sp>
      <p:sp>
        <p:nvSpPr>
          <p:cNvPr id="9" name="Google Shape;84;p17">
            <a:extLst>
              <a:ext uri="{FF2B5EF4-FFF2-40B4-BE49-F238E27FC236}">
                <a16:creationId xmlns:a16="http://schemas.microsoft.com/office/drawing/2014/main" id="{993FE301-C32F-468C-9BF4-381135852F41}"/>
              </a:ext>
            </a:extLst>
          </p:cNvPr>
          <p:cNvSpPr txBox="1">
            <a:spLocks/>
          </p:cNvSpPr>
          <p:nvPr/>
        </p:nvSpPr>
        <p:spPr>
          <a:xfrm>
            <a:off x="170506" y="2463563"/>
            <a:ext cx="8520600" cy="114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spcBef>
                <a:spcPts val="1200"/>
              </a:spcBef>
            </a:pPr>
            <a:r>
              <a:rPr lang="en-US" sz="1600" b="1" dirty="0" err="1"/>
              <a:t>datagenreX</a:t>
            </a:r>
            <a:r>
              <a:rPr lang="en-US" sz="1600" b="1" dirty="0"/>
              <a:t> (json)</a:t>
            </a:r>
          </a:p>
          <a:p>
            <a:pPr marL="0" indent="0">
              <a:spcBef>
                <a:spcPts val="1200"/>
              </a:spcBef>
              <a:buFont typeface="Proxima Nova"/>
              <a:buNone/>
            </a:pPr>
            <a:endParaRPr lang="en-US" sz="1600" dirty="0"/>
          </a:p>
        </p:txBody>
      </p:sp>
      <p:graphicFrame>
        <p:nvGraphicFramePr>
          <p:cNvPr id="10" name="Google Shape;85;p17">
            <a:extLst>
              <a:ext uri="{FF2B5EF4-FFF2-40B4-BE49-F238E27FC236}">
                <a16:creationId xmlns:a16="http://schemas.microsoft.com/office/drawing/2014/main" id="{30A579CD-6C9A-4289-A506-2E2E41D0C0A2}"/>
              </a:ext>
            </a:extLst>
          </p:cNvPr>
          <p:cNvGraphicFramePr/>
          <p:nvPr/>
        </p:nvGraphicFramePr>
        <p:xfrm>
          <a:off x="311700" y="3089007"/>
          <a:ext cx="1667257" cy="3995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5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id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genre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5160750" y="773950"/>
            <a:ext cx="217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Metacritic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982350" y="461800"/>
            <a:ext cx="33522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{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"1."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"The Legend of Zelda: Ocarina of Time"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"9.1"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"99"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"Nintendo 64"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"November 23, 1998"</a:t>
            </a:r>
            <a:endParaRPr sz="11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},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"2."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"Tony Hawk's Pro Skater 2"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"7.4"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"98"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"PlayStation"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"September 20, 2000"</a:t>
            </a:r>
            <a:endParaRPr sz="11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},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"3."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"Grand Theft Auto IV"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"7.7"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"98"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"PlayStation 3"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"April 29, 2008"</a:t>
            </a:r>
            <a:endParaRPr sz="11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},</a:t>
            </a:r>
            <a:endParaRPr sz="11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334550" y="2214100"/>
            <a:ext cx="3827100" cy="26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"4."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"SoulCalibur"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"8.5"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"98"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"Dreamcast"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"September 8, 1999"</a:t>
            </a:r>
            <a:endParaRPr sz="1100">
              <a:solidFill>
                <a:srgbClr val="777777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},</a:t>
            </a:r>
            <a:r>
              <a:rPr lang="en-GB" sz="900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endParaRPr sz="9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"5."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"Grand Theft Auto IV"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"7.9"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"98"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"Xbox 360"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"April 29, 2008"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4572000" y="94475"/>
            <a:ext cx="45234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SoftwareHouse(</a:t>
            </a:r>
            <a:r>
              <a:rPr lang="it" u="sng" dirty="0"/>
              <a:t>name</a:t>
            </a:r>
            <a:r>
              <a:rPr lang="it" dirty="0"/>
              <a:t>,site)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City(</a:t>
            </a:r>
            <a:r>
              <a:rPr lang="it" u="sng" dirty="0"/>
              <a:t>name)</a:t>
            </a:r>
            <a:endParaRPr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LocatedIn(</a:t>
            </a:r>
            <a:r>
              <a:rPr lang="it" u="sng" dirty="0">
                <a:solidFill>
                  <a:schemeClr val="dk1"/>
                </a:solidFill>
              </a:rPr>
              <a:t>softwarehouse</a:t>
            </a:r>
            <a:r>
              <a:rPr lang="it" dirty="0">
                <a:solidFill>
                  <a:schemeClr val="dk1"/>
                </a:solidFill>
              </a:rPr>
              <a:t>, </a:t>
            </a:r>
            <a:r>
              <a:rPr lang="it" u="sng" dirty="0">
                <a:solidFill>
                  <a:schemeClr val="dk1"/>
                </a:solidFill>
              </a:rPr>
              <a:t>city</a:t>
            </a:r>
            <a:r>
              <a:rPr lang="it" dirty="0">
                <a:solidFill>
                  <a:schemeClr val="dk1"/>
                </a:solidFill>
              </a:rPr>
              <a:t>, x_coord, y_coord)</a:t>
            </a:r>
            <a:endParaRPr dirty="0">
              <a:solidFill>
                <a:schemeClr val="dk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 dirty="0">
                <a:solidFill>
                  <a:schemeClr val="dk1"/>
                </a:solidFill>
              </a:rPr>
              <a:t>LocatedIn(</a:t>
            </a:r>
            <a:r>
              <a:rPr lang="it" sz="1000" u="sng" dirty="0">
                <a:solidFill>
                  <a:schemeClr val="dk1"/>
                </a:solidFill>
              </a:rPr>
              <a:t>softwarehouse</a:t>
            </a:r>
            <a:r>
              <a:rPr lang="it" sz="1000" dirty="0">
                <a:solidFill>
                  <a:schemeClr val="dk1"/>
                </a:solidFill>
              </a:rPr>
              <a:t>) → SoftwareHouse(</a:t>
            </a:r>
            <a:r>
              <a:rPr lang="it" sz="1000" u="sng" dirty="0">
                <a:solidFill>
                  <a:schemeClr val="dk1"/>
                </a:solidFill>
              </a:rPr>
              <a:t>name)</a:t>
            </a:r>
            <a:endParaRPr sz="1000" u="sng" dirty="0">
              <a:solidFill>
                <a:schemeClr val="dk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 dirty="0">
                <a:solidFill>
                  <a:schemeClr val="dk1"/>
                </a:solidFill>
              </a:rPr>
              <a:t>LocatedIn(</a:t>
            </a:r>
            <a:r>
              <a:rPr lang="it" sz="1000" u="sng" dirty="0">
                <a:solidFill>
                  <a:schemeClr val="dk1"/>
                </a:solidFill>
              </a:rPr>
              <a:t>city</a:t>
            </a:r>
            <a:r>
              <a:rPr lang="it" sz="1000" dirty="0">
                <a:solidFill>
                  <a:schemeClr val="dk1"/>
                </a:solidFill>
              </a:rPr>
              <a:t>) → City(</a:t>
            </a:r>
            <a:r>
              <a:rPr lang="it" sz="1000" u="sng" dirty="0">
                <a:solidFill>
                  <a:schemeClr val="dk1"/>
                </a:solidFill>
              </a:rPr>
              <a:t>name)</a:t>
            </a:r>
            <a:endParaRPr sz="1000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u="sng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Country (</a:t>
            </a:r>
            <a:r>
              <a:rPr lang="it" u="sng" dirty="0">
                <a:solidFill>
                  <a:schemeClr val="dk1"/>
                </a:solidFill>
              </a:rPr>
              <a:t>name)</a:t>
            </a:r>
            <a:endParaRPr u="sng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HasCountry(</a:t>
            </a:r>
            <a:r>
              <a:rPr lang="it" u="sng" dirty="0">
                <a:solidFill>
                  <a:schemeClr val="dk1"/>
                </a:solidFill>
              </a:rPr>
              <a:t>city</a:t>
            </a:r>
            <a:r>
              <a:rPr lang="it" dirty="0">
                <a:solidFill>
                  <a:schemeClr val="dk1"/>
                </a:solidFill>
              </a:rPr>
              <a:t>, </a:t>
            </a:r>
            <a:r>
              <a:rPr lang="it" u="sng" dirty="0">
                <a:solidFill>
                  <a:schemeClr val="dk1"/>
                </a:solidFill>
              </a:rPr>
              <a:t>country</a:t>
            </a:r>
            <a:r>
              <a:rPr lang="it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 dirty="0">
                <a:solidFill>
                  <a:schemeClr val="dk1"/>
                </a:solidFill>
              </a:rPr>
              <a:t>HasCountry(</a:t>
            </a:r>
            <a:r>
              <a:rPr lang="it" sz="1000" u="sng" dirty="0">
                <a:solidFill>
                  <a:schemeClr val="dk1"/>
                </a:solidFill>
              </a:rPr>
              <a:t>country</a:t>
            </a:r>
            <a:r>
              <a:rPr lang="it" sz="1000" dirty="0">
                <a:solidFill>
                  <a:schemeClr val="dk1"/>
                </a:solidFill>
              </a:rPr>
              <a:t>) → Country(</a:t>
            </a:r>
            <a:r>
              <a:rPr lang="it" sz="1000" u="sng" dirty="0">
                <a:solidFill>
                  <a:schemeClr val="dk1"/>
                </a:solidFill>
              </a:rPr>
              <a:t>name)</a:t>
            </a:r>
            <a:endParaRPr sz="1000" u="sng" dirty="0">
              <a:solidFill>
                <a:schemeClr val="dk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 dirty="0">
                <a:solidFill>
                  <a:schemeClr val="dk1"/>
                </a:solidFill>
              </a:rPr>
              <a:t>HasCountry(</a:t>
            </a:r>
            <a:r>
              <a:rPr lang="it" sz="1000" u="sng" dirty="0">
                <a:solidFill>
                  <a:schemeClr val="dk1"/>
                </a:solidFill>
              </a:rPr>
              <a:t>city</a:t>
            </a:r>
            <a:r>
              <a:rPr lang="it" sz="1000" dirty="0">
                <a:solidFill>
                  <a:schemeClr val="dk1"/>
                </a:solidFill>
              </a:rPr>
              <a:t>) → City(</a:t>
            </a:r>
            <a:r>
              <a:rPr lang="it" sz="1000" u="sng" dirty="0">
                <a:solidFill>
                  <a:schemeClr val="dk1"/>
                </a:solidFill>
              </a:rPr>
              <a:t>name)</a:t>
            </a:r>
            <a:endParaRPr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u="sng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Videogame(</a:t>
            </a:r>
            <a:r>
              <a:rPr lang="it" u="sng" dirty="0">
                <a:solidFill>
                  <a:schemeClr val="dk1"/>
                </a:solidFill>
              </a:rPr>
              <a:t>title</a:t>
            </a:r>
            <a:r>
              <a:rPr lang="it" dirty="0">
                <a:solidFill>
                  <a:schemeClr val="dk1"/>
                </a:solidFill>
              </a:rPr>
              <a:t>, genre)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Console(</a:t>
            </a:r>
            <a:r>
              <a:rPr lang="it" u="sng" dirty="0">
                <a:solidFill>
                  <a:schemeClr val="dk1"/>
                </a:solidFill>
              </a:rPr>
              <a:t>platform</a:t>
            </a:r>
            <a:r>
              <a:rPr lang="it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ReleasedFor(</a:t>
            </a:r>
            <a:r>
              <a:rPr lang="it" u="sng" dirty="0">
                <a:solidFill>
                  <a:schemeClr val="dk1"/>
                </a:solidFill>
              </a:rPr>
              <a:t>game</a:t>
            </a:r>
            <a:r>
              <a:rPr lang="it" dirty="0">
                <a:solidFill>
                  <a:schemeClr val="dk1"/>
                </a:solidFill>
              </a:rPr>
              <a:t>, </a:t>
            </a:r>
            <a:r>
              <a:rPr lang="it" u="sng" dirty="0">
                <a:solidFill>
                  <a:schemeClr val="dk1"/>
                </a:solidFill>
              </a:rPr>
              <a:t>console</a:t>
            </a:r>
            <a:r>
              <a:rPr lang="it" dirty="0">
                <a:solidFill>
                  <a:schemeClr val="dk1"/>
                </a:solidFill>
              </a:rPr>
              <a:t>,us,cs,sales,year)</a:t>
            </a:r>
            <a:endParaRPr dirty="0">
              <a:solidFill>
                <a:schemeClr val="dk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 dirty="0">
                <a:solidFill>
                  <a:schemeClr val="dk1"/>
                </a:solidFill>
              </a:rPr>
              <a:t>ReleasedFor(</a:t>
            </a:r>
            <a:r>
              <a:rPr lang="it" sz="1000" u="sng" dirty="0">
                <a:solidFill>
                  <a:schemeClr val="dk1"/>
                </a:solidFill>
              </a:rPr>
              <a:t>game</a:t>
            </a:r>
            <a:r>
              <a:rPr lang="it" sz="1000" dirty="0">
                <a:solidFill>
                  <a:schemeClr val="dk1"/>
                </a:solidFill>
              </a:rPr>
              <a:t>) → Videogame(</a:t>
            </a:r>
            <a:r>
              <a:rPr lang="it" sz="1000" u="sng" dirty="0">
                <a:solidFill>
                  <a:schemeClr val="dk1"/>
                </a:solidFill>
              </a:rPr>
              <a:t>title</a:t>
            </a:r>
            <a:r>
              <a:rPr lang="it" sz="1000" dirty="0">
                <a:solidFill>
                  <a:schemeClr val="dk1"/>
                </a:solidFill>
              </a:rPr>
              <a:t>)</a:t>
            </a:r>
            <a:endParaRPr sz="1000" u="sng" dirty="0">
              <a:solidFill>
                <a:schemeClr val="dk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 dirty="0">
                <a:solidFill>
                  <a:schemeClr val="dk1"/>
                </a:solidFill>
              </a:rPr>
              <a:t>ReleasedFor(</a:t>
            </a:r>
            <a:r>
              <a:rPr lang="it" sz="1000" u="sng" dirty="0">
                <a:solidFill>
                  <a:schemeClr val="dk1"/>
                </a:solidFill>
              </a:rPr>
              <a:t>console</a:t>
            </a:r>
            <a:r>
              <a:rPr lang="it" sz="1000" dirty="0">
                <a:solidFill>
                  <a:schemeClr val="dk1"/>
                </a:solidFill>
              </a:rPr>
              <a:t>) → Console(</a:t>
            </a:r>
            <a:r>
              <a:rPr lang="it" sz="1000" u="sng" dirty="0">
                <a:solidFill>
                  <a:schemeClr val="dk1"/>
                </a:solidFill>
              </a:rPr>
              <a:t>platform</a:t>
            </a:r>
            <a:r>
              <a:rPr lang="it" sz="1000" dirty="0">
                <a:solidFill>
                  <a:schemeClr val="dk1"/>
                </a:solidFill>
              </a:rPr>
              <a:t>)</a:t>
            </a:r>
            <a:endParaRPr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u="sng" dirty="0">
              <a:solidFill>
                <a:schemeClr val="dk1"/>
              </a:solidFill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487900" y="2633750"/>
            <a:ext cx="3401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"/>
          <p:cNvSpPr txBox="1"/>
          <p:nvPr/>
        </p:nvSpPr>
        <p:spPr>
          <a:xfrm>
            <a:off x="60400" y="976925"/>
            <a:ext cx="5455200" cy="3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Developer(</a:t>
            </a:r>
            <a:r>
              <a:rPr lang="it" u="sng" dirty="0"/>
              <a:t>name)</a:t>
            </a:r>
            <a:endParaRPr u="sng" dirty="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it" sz="1000" dirty="0">
                <a:solidFill>
                  <a:schemeClr val="dk1"/>
                </a:solidFill>
              </a:rPr>
              <a:t>Developer(</a:t>
            </a:r>
            <a:r>
              <a:rPr lang="it" sz="1000" u="sng" dirty="0">
                <a:solidFill>
                  <a:schemeClr val="dk1"/>
                </a:solidFill>
              </a:rPr>
              <a:t>name</a:t>
            </a:r>
            <a:r>
              <a:rPr lang="it" sz="1000" dirty="0">
                <a:solidFill>
                  <a:schemeClr val="dk1"/>
                </a:solidFill>
              </a:rPr>
              <a:t>) → SoftwareHouse(</a:t>
            </a:r>
            <a:r>
              <a:rPr lang="it" sz="1000" u="sng" dirty="0">
                <a:solidFill>
                  <a:schemeClr val="dk1"/>
                </a:solidFill>
              </a:rPr>
              <a:t>name)</a:t>
            </a:r>
            <a:endParaRPr sz="1000" u="sng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Publisher(</a:t>
            </a:r>
            <a:r>
              <a:rPr lang="it" u="sng" dirty="0">
                <a:solidFill>
                  <a:schemeClr val="dk1"/>
                </a:solidFill>
              </a:rPr>
              <a:t>name)</a:t>
            </a:r>
            <a:endParaRPr u="sng" dirty="0">
              <a:solidFill>
                <a:schemeClr val="dk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 dirty="0">
                <a:solidFill>
                  <a:schemeClr val="dk1"/>
                </a:solidFill>
              </a:rPr>
              <a:t>Publisher(</a:t>
            </a:r>
            <a:r>
              <a:rPr lang="it" sz="1000" u="sng" dirty="0">
                <a:solidFill>
                  <a:schemeClr val="dk1"/>
                </a:solidFill>
              </a:rPr>
              <a:t>name</a:t>
            </a:r>
            <a:r>
              <a:rPr lang="it" sz="1000" dirty="0">
                <a:solidFill>
                  <a:schemeClr val="dk1"/>
                </a:solidFill>
              </a:rPr>
              <a:t>) → SoftwareHouse(</a:t>
            </a:r>
            <a:r>
              <a:rPr lang="it" sz="1000" u="sng" dirty="0">
                <a:solidFill>
                  <a:schemeClr val="dk1"/>
                </a:solidFill>
              </a:rPr>
              <a:t>name)</a:t>
            </a:r>
            <a:endParaRPr sz="1000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Publish(</a:t>
            </a:r>
            <a:r>
              <a:rPr lang="it" u="sng" dirty="0">
                <a:solidFill>
                  <a:schemeClr val="dk1"/>
                </a:solidFill>
              </a:rPr>
              <a:t>publisher</a:t>
            </a:r>
            <a:r>
              <a:rPr lang="it" dirty="0">
                <a:solidFill>
                  <a:schemeClr val="dk1"/>
                </a:solidFill>
              </a:rPr>
              <a:t>,</a:t>
            </a:r>
            <a:r>
              <a:rPr lang="it" u="sng" dirty="0">
                <a:solidFill>
                  <a:schemeClr val="dk1"/>
                </a:solidFill>
              </a:rPr>
              <a:t>game</a:t>
            </a:r>
            <a:r>
              <a:rPr lang="it" dirty="0">
                <a:solidFill>
                  <a:schemeClr val="dk1"/>
                </a:solidFill>
              </a:rPr>
              <a:t>)</a:t>
            </a:r>
            <a:endParaRPr u="sng" dirty="0">
              <a:solidFill>
                <a:schemeClr val="dk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 dirty="0">
                <a:solidFill>
                  <a:schemeClr val="dk1"/>
                </a:solidFill>
              </a:rPr>
              <a:t>Publish(</a:t>
            </a:r>
            <a:r>
              <a:rPr lang="it" sz="1000" u="sng" dirty="0">
                <a:solidFill>
                  <a:schemeClr val="dk1"/>
                </a:solidFill>
              </a:rPr>
              <a:t>publisher</a:t>
            </a:r>
            <a:r>
              <a:rPr lang="it" sz="1000" dirty="0">
                <a:solidFill>
                  <a:schemeClr val="dk1"/>
                </a:solidFill>
              </a:rPr>
              <a:t>) → Publisher(</a:t>
            </a:r>
            <a:r>
              <a:rPr lang="it" sz="1000" u="sng" dirty="0">
                <a:solidFill>
                  <a:schemeClr val="dk1"/>
                </a:solidFill>
              </a:rPr>
              <a:t>name</a:t>
            </a:r>
            <a:r>
              <a:rPr lang="it" sz="1000" dirty="0">
                <a:solidFill>
                  <a:schemeClr val="dk1"/>
                </a:solidFill>
              </a:rPr>
              <a:t>)</a:t>
            </a:r>
            <a:endParaRPr sz="1000" dirty="0">
              <a:solidFill>
                <a:schemeClr val="dk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 dirty="0">
                <a:solidFill>
                  <a:schemeClr val="dk1"/>
                </a:solidFill>
              </a:rPr>
              <a:t>Publish(</a:t>
            </a:r>
            <a:r>
              <a:rPr lang="it" sz="1000" u="sng" dirty="0">
                <a:solidFill>
                  <a:schemeClr val="dk1"/>
                </a:solidFill>
              </a:rPr>
              <a:t>game</a:t>
            </a:r>
            <a:r>
              <a:rPr lang="it" sz="1000" dirty="0">
                <a:solidFill>
                  <a:schemeClr val="dk1"/>
                </a:solidFill>
              </a:rPr>
              <a:t>) → Videogame(</a:t>
            </a:r>
            <a:r>
              <a:rPr lang="it" sz="1000" u="sng" dirty="0">
                <a:solidFill>
                  <a:schemeClr val="dk1"/>
                </a:solidFill>
              </a:rPr>
              <a:t>title</a:t>
            </a:r>
            <a:r>
              <a:rPr lang="it" sz="1000" dirty="0">
                <a:solidFill>
                  <a:schemeClr val="dk1"/>
                </a:solidFill>
              </a:rPr>
              <a:t>)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Develop(</a:t>
            </a:r>
            <a:r>
              <a:rPr lang="it" u="sng" dirty="0">
                <a:solidFill>
                  <a:schemeClr val="dk1"/>
                </a:solidFill>
              </a:rPr>
              <a:t>developer</a:t>
            </a:r>
            <a:r>
              <a:rPr lang="it" dirty="0">
                <a:solidFill>
                  <a:schemeClr val="dk1"/>
                </a:solidFill>
              </a:rPr>
              <a:t>,</a:t>
            </a:r>
            <a:r>
              <a:rPr lang="it" u="sng" dirty="0">
                <a:solidFill>
                  <a:schemeClr val="dk1"/>
                </a:solidFill>
              </a:rPr>
              <a:t>game</a:t>
            </a:r>
            <a:r>
              <a:rPr lang="it" dirty="0">
                <a:solidFill>
                  <a:schemeClr val="dk1"/>
                </a:solidFill>
              </a:rPr>
              <a:t>)</a:t>
            </a:r>
            <a:endParaRPr u="sng" dirty="0">
              <a:solidFill>
                <a:schemeClr val="dk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 dirty="0">
                <a:solidFill>
                  <a:schemeClr val="dk1"/>
                </a:solidFill>
              </a:rPr>
              <a:t>Develop(</a:t>
            </a:r>
            <a:r>
              <a:rPr lang="it" sz="1000" u="sng" dirty="0">
                <a:solidFill>
                  <a:schemeClr val="dk1"/>
                </a:solidFill>
              </a:rPr>
              <a:t>developer</a:t>
            </a:r>
            <a:r>
              <a:rPr lang="it" sz="1000" dirty="0">
                <a:solidFill>
                  <a:schemeClr val="dk1"/>
                </a:solidFill>
              </a:rPr>
              <a:t>) → Developer(</a:t>
            </a:r>
            <a:r>
              <a:rPr lang="it" sz="1000" u="sng" dirty="0">
                <a:solidFill>
                  <a:schemeClr val="dk1"/>
                </a:solidFill>
              </a:rPr>
              <a:t>name</a:t>
            </a:r>
            <a:r>
              <a:rPr lang="it" sz="1000" dirty="0">
                <a:solidFill>
                  <a:schemeClr val="dk1"/>
                </a:solidFill>
              </a:rPr>
              <a:t>)</a:t>
            </a:r>
            <a:endParaRPr sz="1000" dirty="0">
              <a:solidFill>
                <a:schemeClr val="dk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 dirty="0">
                <a:solidFill>
                  <a:schemeClr val="dk1"/>
                </a:solidFill>
              </a:rPr>
              <a:t>Develop(</a:t>
            </a:r>
            <a:r>
              <a:rPr lang="it" sz="1000" u="sng" dirty="0">
                <a:solidFill>
                  <a:schemeClr val="dk1"/>
                </a:solidFill>
              </a:rPr>
              <a:t>game</a:t>
            </a:r>
            <a:r>
              <a:rPr lang="it" sz="1000" dirty="0">
                <a:solidFill>
                  <a:schemeClr val="dk1"/>
                </a:solidFill>
              </a:rPr>
              <a:t>) → Videogame(</a:t>
            </a:r>
            <a:r>
              <a:rPr lang="it" sz="1000" u="sng" dirty="0">
                <a:solidFill>
                  <a:schemeClr val="dk1"/>
                </a:solidFill>
              </a:rPr>
              <a:t>title</a:t>
            </a:r>
            <a:r>
              <a:rPr lang="it" sz="1000" dirty="0">
                <a:solidFill>
                  <a:schemeClr val="dk1"/>
                </a:solidFill>
              </a:rPr>
              <a:t>)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eSport(</a:t>
            </a:r>
            <a:r>
              <a:rPr lang="it" u="sng" dirty="0">
                <a:solidFill>
                  <a:schemeClr val="dk1"/>
                </a:solidFill>
              </a:rPr>
              <a:t>title</a:t>
            </a:r>
            <a:r>
              <a:rPr lang="it" dirty="0">
                <a:solidFill>
                  <a:schemeClr val="dk1"/>
                </a:solidFill>
              </a:rPr>
              <a:t>,TotalEarnings,OnlineEarnings)</a:t>
            </a:r>
            <a:endParaRPr dirty="0">
              <a:solidFill>
                <a:schemeClr val="dk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 dirty="0">
                <a:solidFill>
                  <a:schemeClr val="dk1"/>
                </a:solidFill>
              </a:rPr>
              <a:t>eSport(</a:t>
            </a:r>
            <a:r>
              <a:rPr lang="it" sz="1000" u="sng" dirty="0">
                <a:solidFill>
                  <a:schemeClr val="dk1"/>
                </a:solidFill>
              </a:rPr>
              <a:t>title</a:t>
            </a:r>
            <a:r>
              <a:rPr lang="it" sz="1000" dirty="0">
                <a:solidFill>
                  <a:schemeClr val="dk1"/>
                </a:solidFill>
              </a:rPr>
              <a:t>) → Videogame(</a:t>
            </a:r>
            <a:r>
              <a:rPr lang="it" sz="1000" u="sng" dirty="0">
                <a:solidFill>
                  <a:schemeClr val="dk1"/>
                </a:solidFill>
              </a:rPr>
              <a:t>title</a:t>
            </a:r>
            <a:r>
              <a:rPr lang="it" sz="1000" dirty="0">
                <a:solidFill>
                  <a:schemeClr val="dk1"/>
                </a:solidFill>
              </a:rPr>
              <a:t>)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Tournament(</a:t>
            </a:r>
            <a:r>
              <a:rPr lang="it" u="sng" dirty="0">
                <a:solidFill>
                  <a:schemeClr val="dk1"/>
                </a:solidFill>
              </a:rPr>
              <a:t>date</a:t>
            </a:r>
            <a:r>
              <a:rPr lang="it" dirty="0">
                <a:solidFill>
                  <a:schemeClr val="dk1"/>
                </a:solidFill>
              </a:rPr>
              <a:t>,</a:t>
            </a:r>
            <a:r>
              <a:rPr lang="it" u="sng" dirty="0">
                <a:solidFill>
                  <a:schemeClr val="dk1"/>
                </a:solidFill>
              </a:rPr>
              <a:t>game</a:t>
            </a:r>
            <a:r>
              <a:rPr lang="it" dirty="0">
                <a:solidFill>
                  <a:schemeClr val="dk1"/>
                </a:solidFill>
              </a:rPr>
              <a:t>,earnings,#pricedplayers,#event)</a:t>
            </a:r>
            <a:endParaRPr dirty="0">
              <a:solidFill>
                <a:schemeClr val="dk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 dirty="0">
                <a:solidFill>
                  <a:schemeClr val="dk1"/>
                </a:solidFill>
              </a:rPr>
              <a:t>Tournament(</a:t>
            </a:r>
            <a:r>
              <a:rPr lang="it" sz="1000" u="sng" dirty="0">
                <a:solidFill>
                  <a:schemeClr val="dk1"/>
                </a:solidFill>
              </a:rPr>
              <a:t>game</a:t>
            </a:r>
            <a:r>
              <a:rPr lang="it" sz="1000" dirty="0">
                <a:solidFill>
                  <a:schemeClr val="dk1"/>
                </a:solidFill>
              </a:rPr>
              <a:t>) → eSport(</a:t>
            </a:r>
            <a:r>
              <a:rPr lang="it" sz="1000" u="sng" dirty="0">
                <a:solidFill>
                  <a:schemeClr val="dk1"/>
                </a:solidFill>
              </a:rPr>
              <a:t>title</a:t>
            </a:r>
            <a:r>
              <a:rPr lang="it" sz="1000" dirty="0">
                <a:solidFill>
                  <a:schemeClr val="dk1"/>
                </a:solidFill>
              </a:rPr>
              <a:t>)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236200" y="194875"/>
            <a:ext cx="3885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45818E"/>
                </a:solidFill>
              </a:rPr>
              <a:t>Relational Schema</a:t>
            </a:r>
            <a:endParaRPr sz="2400" b="1">
              <a:solidFill>
                <a:srgbClr val="45818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Google Shape;170;p14"/>
              <p:cNvSpPr txBox="1"/>
              <p:nvPr/>
            </p:nvSpPr>
            <p:spPr>
              <a:xfrm>
                <a:off x="4572000" y="94475"/>
                <a:ext cx="4523400" cy="49170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𝑆𝑜𝑓𝑡𝑤𝑎𝑟𝑒𝐻𝑜𝑢𝑠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it-IT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dirty="0"/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𝐶𝑖𝑡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/1</m:t>
                        </m:r>
                      </m:sub>
                    </m:sSub>
                  </m:oMath>
                </a14:m>
                <a:endParaRPr lang="it-IT" u="sng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u="sng" dirty="0"/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𝐿𝑜𝑐𝑎𝑡𝑒𝑑𝐼</m:t>
                    </m:r>
                    <m:sSub>
                      <m:sSubPr>
                        <m:ctrlPr>
                          <a:rPr lang="it-IT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/4</m:t>
                        </m:r>
                      </m:sub>
                    </m:sSub>
                  </m:oMath>
                </a14:m>
                <a:endParaRPr lang="it-IT" dirty="0">
                  <a:solidFill>
                    <a:schemeClr val="dk1"/>
                  </a:solidFill>
                </a:endParaRPr>
              </a:p>
              <a:p>
                <a:pPr marL="914400" lvl="1" indent="-2921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Char char="○"/>
                </a:pPr>
                <a:r>
                  <a:rPr lang="it-IT" sz="1000" dirty="0">
                    <a:solidFill>
                      <a:schemeClr val="accent4">
                        <a:lumMod val="75000"/>
                      </a:schemeClr>
                    </a:solidFill>
                  </a:rPr>
                  <a:t>LocatedIn(softwarehouse) → SoftwareHouse(name)</a:t>
                </a:r>
              </a:p>
              <a:p>
                <a:pPr marL="914400" lvl="1" indent="-2921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Char char="○"/>
                </a:pPr>
                <a:r>
                  <a:rPr lang="it-IT" sz="1000" dirty="0">
                    <a:solidFill>
                      <a:schemeClr val="accent4">
                        <a:lumMod val="75000"/>
                      </a:schemeClr>
                    </a:solidFill>
                  </a:rPr>
                  <a:t>LocatedIn(city) → City(name)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it-IT" u="sng" dirty="0">
                  <a:solidFill>
                    <a:schemeClr val="dk1"/>
                  </a:solidFill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Char char="●"/>
                </a:pP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𝐶𝑜𝑢𝑛𝑡𝑟</m:t>
                    </m:r>
                    <m:sSub>
                      <m:sSubPr>
                        <m:ctrlPr>
                          <a:rPr lang="it-IT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/1</m:t>
                        </m:r>
                      </m:sub>
                    </m:sSub>
                  </m:oMath>
                </a14:m>
                <a:endParaRPr lang="it-IT" u="sng" dirty="0">
                  <a:solidFill>
                    <a:schemeClr val="dk1"/>
                  </a:solidFill>
                </a:endParaRPr>
              </a:p>
              <a:p>
                <a:pPr marL="45720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u="sng" dirty="0">
                  <a:solidFill>
                    <a:schemeClr val="dk1"/>
                  </a:solidFill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Char char="●"/>
                </a:pP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𝐻𝑎𝑠𝐶𝑜𝑢𝑛𝑡𝑟</m:t>
                    </m:r>
                    <m:sSub>
                      <m:sSubPr>
                        <m:ctrlPr>
                          <a:rPr lang="it-IT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it-IT" dirty="0">
                  <a:solidFill>
                    <a:schemeClr val="dk1"/>
                  </a:solidFill>
                </a:endParaRPr>
              </a:p>
              <a:p>
                <a:pPr marL="914400" lvl="1" indent="-2921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Char char="○"/>
                </a:pPr>
                <a:r>
                  <a:rPr lang="it-IT" sz="1000" dirty="0">
                    <a:solidFill>
                      <a:schemeClr val="accent4">
                        <a:lumMod val="75000"/>
                      </a:schemeClr>
                    </a:solidFill>
                  </a:rPr>
                  <a:t>HasCountry(country) → Country(name)</a:t>
                </a:r>
              </a:p>
              <a:p>
                <a:pPr marL="914400" lvl="1" indent="-2921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Char char="○"/>
                </a:pPr>
                <a:r>
                  <a:rPr lang="it-IT" sz="1000" dirty="0">
                    <a:solidFill>
                      <a:schemeClr val="accent4">
                        <a:lumMod val="75000"/>
                      </a:schemeClr>
                    </a:solidFill>
                  </a:rPr>
                  <a:t>HasCountry(city) → City(name)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sz="1000" u="sng" dirty="0">
                  <a:solidFill>
                    <a:schemeClr val="dk1"/>
                  </a:solidFill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Char char="●"/>
                </a:pP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𝑉𝑖𝑑𝑒𝑜𝑔𝑎𝑚</m:t>
                    </m:r>
                    <m:sSub>
                      <m:sSubPr>
                        <m:ctrlPr>
                          <a:rPr lang="it-IT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it-IT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dirty="0">
                  <a:solidFill>
                    <a:schemeClr val="dk1"/>
                  </a:solidFill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Char char="●"/>
                </a:pP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𝐶𝑜𝑛𝑠𝑜𝑙</m:t>
                    </m:r>
                    <m:sSub>
                      <m:sSubPr>
                        <m:ctrlPr>
                          <a:rPr lang="it-IT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/1</m:t>
                        </m:r>
                      </m:sub>
                    </m:sSub>
                  </m:oMath>
                </a14:m>
                <a:endParaRPr lang="it-IT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dirty="0">
                  <a:solidFill>
                    <a:schemeClr val="dk1"/>
                  </a:solidFill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Char char="●"/>
                </a:pP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𝑅𝑒𝑙𝑒𝑎𝑠𝑒𝑑𝐹𝑜</m:t>
                    </m:r>
                    <m:sSub>
                      <m:sSubPr>
                        <m:ctrlPr>
                          <a:rPr lang="it-IT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/5</m:t>
                        </m:r>
                      </m:sub>
                    </m:sSub>
                  </m:oMath>
                </a14:m>
                <a:endParaRPr lang="it-IT" dirty="0">
                  <a:solidFill>
                    <a:schemeClr val="dk1"/>
                  </a:solidFill>
                </a:endParaRPr>
              </a:p>
              <a:p>
                <a:pPr marL="914400" lvl="1" indent="-2921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Char char="○"/>
                </a:pPr>
                <a:r>
                  <a:rPr lang="it-IT" sz="1000" dirty="0">
                    <a:solidFill>
                      <a:schemeClr val="accent4">
                        <a:lumMod val="75000"/>
                      </a:schemeClr>
                    </a:solidFill>
                  </a:rPr>
                  <a:t>ReleasedFor(game) → Videogame(title)</a:t>
                </a:r>
              </a:p>
              <a:p>
                <a:pPr marL="914400" lvl="1" indent="-2921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Char char="○"/>
                </a:pPr>
                <a:r>
                  <a:rPr lang="it-IT" sz="1000" dirty="0">
                    <a:solidFill>
                      <a:schemeClr val="accent4">
                        <a:lumMod val="75000"/>
                      </a:schemeClr>
                    </a:solidFill>
                  </a:rPr>
                  <a:t>ReleasedFor(console) → Console(platform)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sz="1000" u="sng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u="sng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170" name="Google Shape;170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94475"/>
                <a:ext cx="4523400" cy="49170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Google Shape;171;p14"/>
          <p:cNvSpPr txBox="1"/>
          <p:nvPr/>
        </p:nvSpPr>
        <p:spPr>
          <a:xfrm>
            <a:off x="7487900" y="2633750"/>
            <a:ext cx="3401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Google Shape;172;p14"/>
              <p:cNvSpPr txBox="1"/>
              <p:nvPr/>
            </p:nvSpPr>
            <p:spPr>
              <a:xfrm>
                <a:off x="60400" y="976925"/>
                <a:ext cx="5455200" cy="37167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𝐷𝑒𝑣𝑒𝑙𝑜𝑝𝑒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/1</m:t>
                        </m:r>
                      </m:sub>
                    </m:sSub>
                  </m:oMath>
                </a14:m>
                <a:endParaRPr lang="it-IT" u="sng" dirty="0"/>
              </a:p>
              <a:p>
                <a:pPr marL="914400" lvl="1" indent="-292100" algn="l" rtl="0">
                  <a:spcBef>
                    <a:spcPts val="0"/>
                  </a:spcBef>
                  <a:spcAft>
                    <a:spcPts val="0"/>
                  </a:spcAft>
                  <a:buSzPts val="1000"/>
                  <a:buChar char="○"/>
                </a:pPr>
                <a14:m>
                  <m:oMath xmlns:m="http://schemas.openxmlformats.org/officeDocument/2006/math">
                    <m:r>
                      <a:rPr lang="it-IT" sz="1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it-IT" sz="1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𝐷𝑒𝑣𝑒𝑙𝑜𝑝𝑒𝑟</m:t>
                    </m:r>
                    <m:d>
                      <m:dPr>
                        <m:ctrlPr>
                          <a:rPr lang="it-IT" sz="1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1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𝑆𝑜𝑓𝑡𝑤𝑎𝑟𝑒𝐻𝑜𝑢𝑠𝑒</m:t>
                    </m:r>
                    <m:r>
                      <a:rPr lang="it-IT" sz="1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000" dirty="0">
                  <a:solidFill>
                    <a:schemeClr val="dk1"/>
                  </a:solidFill>
                </a:endParaRPr>
              </a:p>
              <a:p>
                <a:pPr marL="45720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u="sng" dirty="0"/>
              </a:p>
              <a:p>
                <a:pPr marL="457200" lvl="0" indent="-317500">
                  <a:buClr>
                    <a:schemeClr val="dk1"/>
                  </a:buClr>
                  <a:buSzPts val="1400"/>
                  <a:buChar char="●"/>
                </a:pPr>
                <a14:m>
                  <m:oMath xmlns:m="http://schemas.openxmlformats.org/officeDocument/2006/math">
                    <m:r>
                      <a:rPr lang="it-IT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𝑃𝑢𝑏𝑙𝑖𝑠h𝑒</m:t>
                    </m:r>
                    <m:sSub>
                      <m:sSubPr>
                        <m:ctrlPr>
                          <a:rPr lang="it-IT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/1</m:t>
                        </m:r>
                      </m:sub>
                    </m:sSub>
                  </m:oMath>
                </a14:m>
                <a:endParaRPr lang="it-IT" u="sng" dirty="0">
                  <a:solidFill>
                    <a:schemeClr val="dk1"/>
                  </a:solidFill>
                </a:endParaRPr>
              </a:p>
              <a:p>
                <a:pPr marL="914400" lvl="1" indent="-292100">
                  <a:buClr>
                    <a:schemeClr val="dk1"/>
                  </a:buClr>
                  <a:buSzPts val="1000"/>
                  <a:buFont typeface="Arial"/>
                  <a:buChar char="○"/>
                </a:pPr>
                <a:r>
                  <a:rPr lang="it-IT" sz="1000" dirty="0">
                    <a:solidFill>
                      <a:schemeClr val="accent4">
                        <a:lumMod val="75000"/>
                      </a:schemeClr>
                    </a:solidFill>
                  </a:rPr>
                  <a:t>Publisher(name) → SoftwareHouse(name)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dirty="0"/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Char char="●"/>
                </a:pP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𝑃𝑢𝑏𝑙𝑖𝑠</m:t>
                    </m:r>
                    <m:sSub>
                      <m:sSubPr>
                        <m:ctrlPr>
                          <a:rPr lang="it-IT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it-IT" u="sng" dirty="0">
                  <a:solidFill>
                    <a:schemeClr val="dk1"/>
                  </a:solidFill>
                </a:endParaRPr>
              </a:p>
              <a:p>
                <a:pPr marL="914400" lvl="1" indent="-292100">
                  <a:buClr>
                    <a:schemeClr val="dk1"/>
                  </a:buClr>
                  <a:buSzPts val="1000"/>
                  <a:buFont typeface="Arial"/>
                  <a:buChar char="○"/>
                </a:pPr>
                <a:r>
                  <a:rPr lang="it-IT" sz="1000" dirty="0">
                    <a:solidFill>
                      <a:schemeClr val="accent4">
                        <a:lumMod val="75000"/>
                      </a:schemeClr>
                    </a:solidFill>
                  </a:rPr>
                  <a:t>Publish(publisher) → Publisher(name)</a:t>
                </a:r>
              </a:p>
              <a:p>
                <a:pPr marL="914400" lvl="1" indent="-292100">
                  <a:buClr>
                    <a:schemeClr val="dk1"/>
                  </a:buClr>
                  <a:buSzPts val="1000"/>
                  <a:buFont typeface="Arial"/>
                  <a:buChar char="○"/>
                </a:pPr>
                <a:r>
                  <a:rPr lang="it-IT" sz="1000" dirty="0">
                    <a:solidFill>
                      <a:schemeClr val="accent4">
                        <a:lumMod val="75000"/>
                      </a:schemeClr>
                    </a:solidFill>
                  </a:rPr>
                  <a:t>Publish(game) → Videogame(title)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sz="1000" dirty="0">
                  <a:solidFill>
                    <a:schemeClr val="dk1"/>
                  </a:solidFill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Char char="●"/>
                </a:pP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𝐷𝑒𝑣𝑒𝑙𝑜</m:t>
                    </m:r>
                    <m:sSub>
                      <m:sSubPr>
                        <m:ctrlPr>
                          <a:rPr lang="it-IT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it-IT" u="sng" dirty="0">
                    <a:solidFill>
                      <a:schemeClr val="dk1"/>
                    </a:solidFill>
                  </a:rPr>
                  <a:t> </a:t>
                </a:r>
              </a:p>
              <a:p>
                <a:pPr marL="914400" lvl="1" indent="-2921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Char char="○"/>
                </a:pPr>
                <a:r>
                  <a:rPr lang="it-IT" sz="1000" dirty="0">
                    <a:solidFill>
                      <a:schemeClr val="accent4">
                        <a:lumMod val="75000"/>
                      </a:schemeClr>
                    </a:solidFill>
                  </a:rPr>
                  <a:t>Develop(developer) → Developer(name)</a:t>
                </a:r>
              </a:p>
              <a:p>
                <a:pPr marL="914400" lvl="1" indent="-2921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Char char="○"/>
                </a:pPr>
                <a:r>
                  <a:rPr lang="it-IT" sz="1000" dirty="0">
                    <a:solidFill>
                      <a:schemeClr val="accent4">
                        <a:lumMod val="75000"/>
                      </a:schemeClr>
                    </a:solidFill>
                  </a:rPr>
                  <a:t>Develop(game) → Videogame(title)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sz="1000" dirty="0">
                  <a:solidFill>
                    <a:schemeClr val="dk1"/>
                  </a:solidFill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Char char="●"/>
                </a:pP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𝑒𝑆𝑝𝑜𝑟</m:t>
                    </m:r>
                    <m:sSub>
                      <m:sSubPr>
                        <m:ctrlPr>
                          <a:rPr lang="it-IT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/3</m:t>
                        </m:r>
                      </m:sub>
                    </m:sSub>
                  </m:oMath>
                </a14:m>
                <a:endParaRPr lang="it-IT" dirty="0">
                  <a:solidFill>
                    <a:schemeClr val="dk1"/>
                  </a:solidFill>
                </a:endParaRPr>
              </a:p>
              <a:p>
                <a:pPr marL="914400" lvl="1" indent="-2921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Char char="○"/>
                </a:pPr>
                <a:r>
                  <a:rPr lang="it-IT" sz="1000" dirty="0" err="1">
                    <a:solidFill>
                      <a:schemeClr val="accent4">
                        <a:lumMod val="75000"/>
                      </a:schemeClr>
                    </a:solidFill>
                  </a:rPr>
                  <a:t>eSport</a:t>
                </a:r>
                <a:r>
                  <a:rPr lang="it-IT" sz="1000" dirty="0">
                    <a:solidFill>
                      <a:schemeClr val="accent4">
                        <a:lumMod val="75000"/>
                      </a:schemeClr>
                    </a:solidFill>
                  </a:rPr>
                  <a:t>(</a:t>
                </a:r>
                <a:r>
                  <a:rPr lang="it-IT" sz="1000" dirty="0" err="1">
                    <a:solidFill>
                      <a:schemeClr val="accent4">
                        <a:lumMod val="75000"/>
                      </a:schemeClr>
                    </a:solidFill>
                  </a:rPr>
                  <a:t>title</a:t>
                </a:r>
                <a:r>
                  <a:rPr lang="it-IT" sz="1000" dirty="0">
                    <a:solidFill>
                      <a:schemeClr val="accent4">
                        <a:lumMod val="75000"/>
                      </a:schemeClr>
                    </a:solidFill>
                  </a:rPr>
                  <a:t>) → Videogame(</a:t>
                </a:r>
                <a:r>
                  <a:rPr lang="it-IT" sz="1000" dirty="0" err="1">
                    <a:solidFill>
                      <a:schemeClr val="accent4">
                        <a:lumMod val="75000"/>
                      </a:schemeClr>
                    </a:solidFill>
                  </a:rPr>
                  <a:t>title</a:t>
                </a:r>
                <a:r>
                  <a:rPr lang="it-IT" sz="1000" dirty="0">
                    <a:solidFill>
                      <a:schemeClr val="accent4">
                        <a:lumMod val="75000"/>
                      </a:schemeClr>
                    </a:solidFill>
                  </a:rPr>
                  <a:t>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sz="1000" dirty="0">
                  <a:solidFill>
                    <a:schemeClr val="dk1"/>
                  </a:solidFill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Char char="●"/>
                </a:pP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𝑇𝑜𝑢𝑟𝑛𝑎𝑚𝑒𝑛</m:t>
                    </m:r>
                    <m:sSub>
                      <m:sSubPr>
                        <m:ctrlPr>
                          <a:rPr lang="it-IT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/5</m:t>
                        </m:r>
                      </m:sub>
                    </m:sSub>
                  </m:oMath>
                </a14:m>
                <a:endParaRPr lang="it-IT" dirty="0">
                  <a:solidFill>
                    <a:schemeClr val="dk1"/>
                  </a:solidFill>
                </a:endParaRPr>
              </a:p>
              <a:p>
                <a:pPr marL="914400" lvl="1" indent="-2921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Char char="○"/>
                </a:pPr>
                <a:r>
                  <a:rPr lang="it-IT" sz="1000" dirty="0">
                    <a:solidFill>
                      <a:schemeClr val="accent4">
                        <a:lumMod val="75000"/>
                      </a:schemeClr>
                    </a:solidFill>
                  </a:rPr>
                  <a:t>Tournament(game) → eSport(title)</a:t>
                </a:r>
                <a:endParaRPr sz="10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2" name="Google Shape;172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0" y="976925"/>
                <a:ext cx="5455200" cy="37167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Google Shape;173;p14"/>
          <p:cNvSpPr txBox="1"/>
          <p:nvPr/>
        </p:nvSpPr>
        <p:spPr>
          <a:xfrm>
            <a:off x="236200" y="194875"/>
            <a:ext cx="3885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45818E"/>
                </a:solidFill>
              </a:rPr>
              <a:t>Global Schema</a:t>
            </a:r>
            <a:endParaRPr sz="2400" b="1" dirty="0">
              <a:solidFill>
                <a:srgbClr val="4581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2961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800</Words>
  <Application>Microsoft Office PowerPoint</Application>
  <PresentationFormat>On-screen Show (16:9)</PresentationFormat>
  <Paragraphs>187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Cambria Math</vt:lpstr>
      <vt:lpstr>Comfortaa</vt:lpstr>
      <vt:lpstr>Arial</vt:lpstr>
      <vt:lpstr>Proxima Nova</vt:lpstr>
      <vt:lpstr>Simple Light</vt:lpstr>
      <vt:lpstr>PowerPoint Presentation</vt:lpstr>
      <vt:lpstr>Metacritic </vt:lpstr>
      <vt:lpstr>Metacritic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ALESSIO PAPI</cp:lastModifiedBy>
  <cp:revision>4</cp:revision>
  <dcterms:modified xsi:type="dcterms:W3CDTF">2021-05-20T12:53:14Z</dcterms:modified>
</cp:coreProperties>
</file>