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Comfortaa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Orlando Serpentier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10" Type="http://schemas.openxmlformats.org/officeDocument/2006/relationships/font" Target="fonts/Comfortaa-bold.fntdata"/><Relationship Id="rId9" Type="http://schemas.openxmlformats.org/officeDocument/2006/relationships/font" Target="fonts/Comforta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5-05T15:15:05.805">
    <p:pos x="4692" y="2358"/>
    <p:text>perchè puo capitare che nella stessa data ho 2 videogame diversi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2842b82a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2842b82a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a48d4df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a48d4df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>
            <a:endCxn id="55" idx="4"/>
          </p:cNvCxnSpPr>
          <p:nvPr/>
        </p:nvCxnSpPr>
        <p:spPr>
          <a:xfrm>
            <a:off x="3138199" y="2161613"/>
            <a:ext cx="138000" cy="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3"/>
          <p:cNvSpPr/>
          <p:nvPr/>
        </p:nvSpPr>
        <p:spPr>
          <a:xfrm rot="7583567">
            <a:off x="3262367" y="2238353"/>
            <a:ext cx="86463" cy="7332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83790" y="2225630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latin typeface="Comfortaa"/>
                <a:ea typeface="Comfortaa"/>
                <a:cs typeface="Comfortaa"/>
                <a:sym typeface="Comfortaa"/>
              </a:rPr>
              <a:t>name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57" name="Google Shape;57;p13"/>
          <p:cNvCxnSpPr>
            <a:endCxn id="58" idx="4"/>
          </p:cNvCxnSpPr>
          <p:nvPr/>
        </p:nvCxnSpPr>
        <p:spPr>
          <a:xfrm flipH="1">
            <a:off x="495818" y="2179251"/>
            <a:ext cx="110700" cy="1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/>
          <p:nvPr/>
        </p:nvSpPr>
        <p:spPr>
          <a:xfrm rot="-8100000">
            <a:off x="426594" y="2291802"/>
            <a:ext cx="86550" cy="73398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 rot="-2303">
            <a:off x="173820" y="2302709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latin typeface="Comfortaa"/>
                <a:ea typeface="Comfortaa"/>
                <a:cs typeface="Comfortaa"/>
                <a:sym typeface="Comfortaa"/>
              </a:rPr>
              <a:t>name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 rot="-9489737">
            <a:off x="4798220" y="3323353"/>
            <a:ext cx="87908" cy="23653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/>
          <p:nvPr/>
        </p:nvSpPr>
        <p:spPr>
          <a:xfrm rot="491183">
            <a:off x="4799601" y="3246859"/>
            <a:ext cx="86380" cy="7361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3"/>
          <p:cNvCxnSpPr>
            <a:stCxn id="63" idx="6"/>
          </p:cNvCxnSpPr>
          <p:nvPr/>
        </p:nvCxnSpPr>
        <p:spPr>
          <a:xfrm rot="10800000">
            <a:off x="2470943" y="907326"/>
            <a:ext cx="77700" cy="1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/>
          <p:nvPr/>
        </p:nvSpPr>
        <p:spPr>
          <a:xfrm>
            <a:off x="462150" y="1773050"/>
            <a:ext cx="1137600" cy="45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Developer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223938" y="1773038"/>
            <a:ext cx="976200" cy="45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Publisher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7531713" y="3431548"/>
            <a:ext cx="1294800" cy="386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mfortaa"/>
                <a:ea typeface="Comfortaa"/>
                <a:cs typeface="Comfortaa"/>
                <a:sym typeface="Comfortaa"/>
              </a:rPr>
              <a:t>Tournament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139700" y="487875"/>
            <a:ext cx="1383000" cy="45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Software House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037963" y="4410900"/>
            <a:ext cx="855000" cy="274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eSport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5139875" y="521025"/>
            <a:ext cx="808500" cy="386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City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250600" y="569475"/>
            <a:ext cx="808500" cy="289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mfortaa"/>
                <a:ea typeface="Comfortaa"/>
                <a:cs typeface="Comfortaa"/>
                <a:sym typeface="Comfortaa"/>
              </a:rPr>
              <a:t>Country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7240113" y="1691000"/>
            <a:ext cx="1383000" cy="336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Console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849600" y="3508222"/>
            <a:ext cx="1294800" cy="45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Videogame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02875" y="2788275"/>
            <a:ext cx="1416775" cy="4528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Develop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6548800" y="521025"/>
            <a:ext cx="1219500" cy="386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500">
                <a:latin typeface="Comfortaa"/>
                <a:ea typeface="Comfortaa"/>
                <a:cs typeface="Comfortaa"/>
                <a:sym typeface="Comfortaa"/>
              </a:rPr>
              <a:t>HasCountry</a:t>
            </a:r>
            <a:endParaRPr sz="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2064663" y="2838400"/>
            <a:ext cx="1294725" cy="4528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Publish</a:t>
            </a:r>
            <a:endParaRPr sz="1000"/>
          </a:p>
        </p:txBody>
      </p:sp>
      <p:sp>
        <p:nvSpPr>
          <p:cNvPr id="76" name="Google Shape;76;p13"/>
          <p:cNvSpPr/>
          <p:nvPr/>
        </p:nvSpPr>
        <p:spPr>
          <a:xfrm>
            <a:off x="5891701" y="2612725"/>
            <a:ext cx="1416775" cy="4528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mfortaa"/>
                <a:ea typeface="Comfortaa"/>
                <a:cs typeface="Comfortaa"/>
                <a:sym typeface="Comfortaa"/>
              </a:rPr>
              <a:t>Released For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63900" y="4171500"/>
            <a:ext cx="1786275" cy="5547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latin typeface="Comfortaa"/>
                <a:ea typeface="Comfortaa"/>
                <a:cs typeface="Comfortaa"/>
                <a:sym typeface="Comfortaa"/>
              </a:rPr>
              <a:t>MadeTournament</a:t>
            </a:r>
            <a:endParaRPr sz="6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78" name="Google Shape;78;p13"/>
          <p:cNvCxnSpPr>
            <a:stCxn id="67" idx="3"/>
            <a:endCxn id="79" idx="1"/>
          </p:cNvCxnSpPr>
          <p:nvPr/>
        </p:nvCxnSpPr>
        <p:spPr>
          <a:xfrm>
            <a:off x="2522700" y="714225"/>
            <a:ext cx="72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stCxn id="79" idx="3"/>
            <a:endCxn id="69" idx="1"/>
          </p:cNvCxnSpPr>
          <p:nvPr/>
        </p:nvCxnSpPr>
        <p:spPr>
          <a:xfrm>
            <a:off x="4539575" y="714225"/>
            <a:ext cx="60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>
            <a:stCxn id="69" idx="3"/>
            <a:endCxn id="74" idx="1"/>
          </p:cNvCxnSpPr>
          <p:nvPr/>
        </p:nvCxnSpPr>
        <p:spPr>
          <a:xfrm>
            <a:off x="5948375" y="714225"/>
            <a:ext cx="60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>
            <a:stCxn id="74" idx="3"/>
            <a:endCxn id="70" idx="1"/>
          </p:cNvCxnSpPr>
          <p:nvPr/>
        </p:nvCxnSpPr>
        <p:spPr>
          <a:xfrm>
            <a:off x="7768300" y="714225"/>
            <a:ext cx="48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>
            <a:stCxn id="64" idx="2"/>
            <a:endCxn id="73" idx="0"/>
          </p:cNvCxnSpPr>
          <p:nvPr/>
        </p:nvCxnSpPr>
        <p:spPr>
          <a:xfrm flipH="1">
            <a:off x="1011150" y="2225750"/>
            <a:ext cx="19800" cy="5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>
            <a:stCxn id="65" idx="2"/>
            <a:endCxn id="75" idx="0"/>
          </p:cNvCxnSpPr>
          <p:nvPr/>
        </p:nvCxnSpPr>
        <p:spPr>
          <a:xfrm>
            <a:off x="2712038" y="2225738"/>
            <a:ext cx="0" cy="6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>
            <a:stCxn id="75" idx="2"/>
            <a:endCxn id="72" idx="1"/>
          </p:cNvCxnSpPr>
          <p:nvPr/>
        </p:nvCxnSpPr>
        <p:spPr>
          <a:xfrm>
            <a:off x="2712025" y="3291200"/>
            <a:ext cx="11376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>
            <a:stCxn id="73" idx="2"/>
            <a:endCxn id="72" idx="1"/>
          </p:cNvCxnSpPr>
          <p:nvPr/>
        </p:nvCxnSpPr>
        <p:spPr>
          <a:xfrm>
            <a:off x="1011263" y="3241075"/>
            <a:ext cx="2838300" cy="4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>
            <a:stCxn id="72" idx="3"/>
            <a:endCxn id="76" idx="1"/>
          </p:cNvCxnSpPr>
          <p:nvPr/>
        </p:nvCxnSpPr>
        <p:spPr>
          <a:xfrm flipH="1" rot="10800000">
            <a:off x="5144400" y="2839072"/>
            <a:ext cx="747300" cy="8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>
            <a:stCxn id="76" idx="3"/>
            <a:endCxn id="71" idx="2"/>
          </p:cNvCxnSpPr>
          <p:nvPr/>
        </p:nvCxnSpPr>
        <p:spPr>
          <a:xfrm flipH="1" rot="10800000">
            <a:off x="7308476" y="2027025"/>
            <a:ext cx="623100" cy="8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>
            <a:stCxn id="68" idx="3"/>
            <a:endCxn id="77" idx="1"/>
          </p:cNvCxnSpPr>
          <p:nvPr/>
        </p:nvCxnSpPr>
        <p:spPr>
          <a:xfrm flipH="1" rot="10800000">
            <a:off x="4892963" y="4448850"/>
            <a:ext cx="870900" cy="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>
            <a:stCxn id="77" idx="3"/>
            <a:endCxn id="66" idx="2"/>
          </p:cNvCxnSpPr>
          <p:nvPr/>
        </p:nvCxnSpPr>
        <p:spPr>
          <a:xfrm flipH="1" rot="10800000">
            <a:off x="7550175" y="3817988"/>
            <a:ext cx="628800" cy="6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>
            <a:stCxn id="68" idx="0"/>
            <a:endCxn id="72" idx="2"/>
          </p:cNvCxnSpPr>
          <p:nvPr/>
        </p:nvCxnSpPr>
        <p:spPr>
          <a:xfrm flipH="1" rot="10800000">
            <a:off x="4465463" y="3960900"/>
            <a:ext cx="315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3"/>
          <p:cNvCxnSpPr/>
          <p:nvPr/>
        </p:nvCxnSpPr>
        <p:spPr>
          <a:xfrm flipH="1">
            <a:off x="6186602" y="2958588"/>
            <a:ext cx="3180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3"/>
          <p:cNvSpPr/>
          <p:nvPr/>
        </p:nvSpPr>
        <p:spPr>
          <a:xfrm rot="1245950">
            <a:off x="6121998" y="3113471"/>
            <a:ext cx="86307" cy="73385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3"/>
          <p:cNvCxnSpPr>
            <a:endCxn id="95" idx="4"/>
          </p:cNvCxnSpPr>
          <p:nvPr/>
        </p:nvCxnSpPr>
        <p:spPr>
          <a:xfrm rot="10800000">
            <a:off x="4246300" y="3342925"/>
            <a:ext cx="87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3"/>
          <p:cNvSpPr/>
          <p:nvPr/>
        </p:nvSpPr>
        <p:spPr>
          <a:xfrm>
            <a:off x="4203100" y="3269425"/>
            <a:ext cx="86400" cy="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3"/>
          <p:cNvCxnSpPr>
            <a:endCxn id="97" idx="4"/>
          </p:cNvCxnSpPr>
          <p:nvPr/>
        </p:nvCxnSpPr>
        <p:spPr>
          <a:xfrm rot="10800000">
            <a:off x="1481550" y="322525"/>
            <a:ext cx="87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3"/>
          <p:cNvSpPr/>
          <p:nvPr/>
        </p:nvSpPr>
        <p:spPr>
          <a:xfrm>
            <a:off x="1438350" y="249025"/>
            <a:ext cx="86400" cy="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3"/>
          <p:cNvCxnSpPr>
            <a:endCxn id="99" idx="4"/>
          </p:cNvCxnSpPr>
          <p:nvPr/>
        </p:nvCxnSpPr>
        <p:spPr>
          <a:xfrm>
            <a:off x="4072475" y="4685400"/>
            <a:ext cx="87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3"/>
          <p:cNvSpPr/>
          <p:nvPr/>
        </p:nvSpPr>
        <p:spPr>
          <a:xfrm rot="10800000">
            <a:off x="4037975" y="4850700"/>
            <a:ext cx="86400" cy="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3"/>
          <p:cNvCxnSpPr>
            <a:endCxn id="101" idx="4"/>
          </p:cNvCxnSpPr>
          <p:nvPr/>
        </p:nvCxnSpPr>
        <p:spPr>
          <a:xfrm>
            <a:off x="4292375" y="4685400"/>
            <a:ext cx="87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3"/>
          <p:cNvSpPr/>
          <p:nvPr/>
        </p:nvSpPr>
        <p:spPr>
          <a:xfrm rot="10800000">
            <a:off x="4257875" y="4850700"/>
            <a:ext cx="86400" cy="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3"/>
          <p:cNvCxnSpPr>
            <a:endCxn id="103" idx="4"/>
          </p:cNvCxnSpPr>
          <p:nvPr/>
        </p:nvCxnSpPr>
        <p:spPr>
          <a:xfrm rot="10800000">
            <a:off x="7804675" y="3266175"/>
            <a:ext cx="87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3"/>
          <p:cNvSpPr/>
          <p:nvPr/>
        </p:nvSpPr>
        <p:spPr>
          <a:xfrm>
            <a:off x="7761475" y="3192675"/>
            <a:ext cx="86400" cy="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3"/>
          <p:cNvCxnSpPr>
            <a:endCxn id="105" idx="4"/>
          </p:cNvCxnSpPr>
          <p:nvPr/>
        </p:nvCxnSpPr>
        <p:spPr>
          <a:xfrm rot="10800000">
            <a:off x="8169325" y="3260275"/>
            <a:ext cx="87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3"/>
          <p:cNvSpPr/>
          <p:nvPr/>
        </p:nvSpPr>
        <p:spPr>
          <a:xfrm>
            <a:off x="8126125" y="3186775"/>
            <a:ext cx="86400" cy="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3"/>
          <p:cNvCxnSpPr>
            <a:endCxn id="107" idx="4"/>
          </p:cNvCxnSpPr>
          <p:nvPr/>
        </p:nvCxnSpPr>
        <p:spPr>
          <a:xfrm rot="10800000">
            <a:off x="8533975" y="3260275"/>
            <a:ext cx="87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3"/>
          <p:cNvSpPr/>
          <p:nvPr/>
        </p:nvSpPr>
        <p:spPr>
          <a:xfrm>
            <a:off x="8490775" y="3186775"/>
            <a:ext cx="86400" cy="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3"/>
          <p:cNvCxnSpPr>
            <a:endCxn id="109" idx="4"/>
          </p:cNvCxnSpPr>
          <p:nvPr/>
        </p:nvCxnSpPr>
        <p:spPr>
          <a:xfrm>
            <a:off x="4732175" y="4685400"/>
            <a:ext cx="87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3"/>
          <p:cNvSpPr/>
          <p:nvPr/>
        </p:nvSpPr>
        <p:spPr>
          <a:xfrm rot="10800000">
            <a:off x="4697675" y="4850700"/>
            <a:ext cx="86400" cy="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rot="-8100000">
            <a:off x="2535969" y="1050327"/>
            <a:ext cx="86550" cy="73398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3"/>
          <p:cNvCxnSpPr>
            <a:stCxn id="64" idx="0"/>
            <a:endCxn id="67" idx="2"/>
          </p:cNvCxnSpPr>
          <p:nvPr/>
        </p:nvCxnSpPr>
        <p:spPr>
          <a:xfrm flipH="1" rot="10800000">
            <a:off x="1030950" y="940550"/>
            <a:ext cx="800400" cy="8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3"/>
          <p:cNvCxnSpPr>
            <a:stCxn id="65" idx="0"/>
            <a:endCxn id="67" idx="2"/>
          </p:cNvCxnSpPr>
          <p:nvPr/>
        </p:nvCxnSpPr>
        <p:spPr>
          <a:xfrm rot="10800000">
            <a:off x="1831238" y="940538"/>
            <a:ext cx="880800" cy="8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3"/>
          <p:cNvCxnSpPr>
            <a:endCxn id="113" idx="4"/>
          </p:cNvCxnSpPr>
          <p:nvPr/>
        </p:nvCxnSpPr>
        <p:spPr>
          <a:xfrm flipH="1">
            <a:off x="5076793" y="907426"/>
            <a:ext cx="110700" cy="1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3"/>
          <p:cNvSpPr/>
          <p:nvPr/>
        </p:nvSpPr>
        <p:spPr>
          <a:xfrm rot="-8100000">
            <a:off x="5007569" y="1019977"/>
            <a:ext cx="86550" cy="73398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3"/>
          <p:cNvCxnSpPr>
            <a:endCxn id="115" idx="4"/>
          </p:cNvCxnSpPr>
          <p:nvPr/>
        </p:nvCxnSpPr>
        <p:spPr>
          <a:xfrm flipH="1">
            <a:off x="8208618" y="866176"/>
            <a:ext cx="110700" cy="1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3"/>
          <p:cNvSpPr/>
          <p:nvPr/>
        </p:nvSpPr>
        <p:spPr>
          <a:xfrm rot="-8100000">
            <a:off x="8139394" y="978727"/>
            <a:ext cx="86550" cy="73398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3"/>
          <p:cNvCxnSpPr>
            <a:endCxn id="117" idx="4"/>
          </p:cNvCxnSpPr>
          <p:nvPr/>
        </p:nvCxnSpPr>
        <p:spPr>
          <a:xfrm flipH="1">
            <a:off x="7461643" y="3783026"/>
            <a:ext cx="110700" cy="1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3"/>
          <p:cNvSpPr/>
          <p:nvPr/>
        </p:nvSpPr>
        <p:spPr>
          <a:xfrm rot="-8100000">
            <a:off x="7392419" y="3895577"/>
            <a:ext cx="86550" cy="7339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3"/>
          <p:cNvCxnSpPr>
            <a:endCxn id="119" idx="4"/>
          </p:cNvCxnSpPr>
          <p:nvPr/>
        </p:nvCxnSpPr>
        <p:spPr>
          <a:xfrm flipH="1">
            <a:off x="7144443" y="2027001"/>
            <a:ext cx="110700" cy="1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3"/>
          <p:cNvSpPr/>
          <p:nvPr/>
        </p:nvSpPr>
        <p:spPr>
          <a:xfrm rot="-8100000">
            <a:off x="7075219" y="2139552"/>
            <a:ext cx="86550" cy="73398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4767200" y="4346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(1,1)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7887025" y="4346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(1,1)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2712038" y="2232800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(1,1)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1011274" y="2232800"/>
            <a:ext cx="45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(1,1)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7887013" y="19678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(1,n)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5316375" y="36378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(1,n)</a:t>
            </a:r>
            <a:endParaRPr sz="900"/>
          </a:p>
        </p:txBody>
      </p:sp>
      <p:sp>
        <p:nvSpPr>
          <p:cNvPr id="126" name="Google Shape;126;p13"/>
          <p:cNvSpPr txBox="1"/>
          <p:nvPr/>
        </p:nvSpPr>
        <p:spPr>
          <a:xfrm>
            <a:off x="2470838" y="4346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(0,n)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5912663" y="4346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(0,n)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8126113" y="373457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(1,n)</a:t>
            </a:r>
            <a:endParaRPr sz="900"/>
          </a:p>
        </p:txBody>
      </p:sp>
      <p:sp>
        <p:nvSpPr>
          <p:cNvPr id="129" name="Google Shape;129;p13"/>
          <p:cNvSpPr txBox="1"/>
          <p:nvPr/>
        </p:nvSpPr>
        <p:spPr>
          <a:xfrm>
            <a:off x="4767188" y="4568200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(1,n)</a:t>
            </a:r>
            <a:endParaRPr sz="900"/>
          </a:p>
        </p:txBody>
      </p:sp>
      <p:sp>
        <p:nvSpPr>
          <p:cNvPr id="130" name="Google Shape;130;p13"/>
          <p:cNvSpPr txBox="1"/>
          <p:nvPr/>
        </p:nvSpPr>
        <p:spPr>
          <a:xfrm>
            <a:off x="3446388" y="3351350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(1,n)</a:t>
            </a:r>
            <a:endParaRPr sz="900"/>
          </a:p>
        </p:txBody>
      </p:sp>
      <p:sp>
        <p:nvSpPr>
          <p:cNvPr id="131" name="Google Shape;131;p13"/>
          <p:cNvSpPr txBox="1"/>
          <p:nvPr/>
        </p:nvSpPr>
        <p:spPr>
          <a:xfrm>
            <a:off x="3446388" y="36378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(1,n)</a:t>
            </a:r>
            <a:endParaRPr sz="900"/>
          </a:p>
        </p:txBody>
      </p:sp>
      <p:sp>
        <p:nvSpPr>
          <p:cNvPr id="132" name="Google Shape;132;p13"/>
          <p:cNvSpPr txBox="1"/>
          <p:nvPr/>
        </p:nvSpPr>
        <p:spPr>
          <a:xfrm>
            <a:off x="1319700" y="30025"/>
            <a:ext cx="511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site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 rot="-2303">
            <a:off x="4754795" y="1030884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latin typeface="Comfortaa"/>
                <a:ea typeface="Comfortaa"/>
                <a:cs typeface="Comfortaa"/>
                <a:sym typeface="Comfortaa"/>
              </a:rPr>
              <a:t>name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 rot="-2303">
            <a:off x="7945383" y="940784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latin typeface="Comfortaa"/>
                <a:ea typeface="Comfortaa"/>
                <a:cs typeface="Comfortaa"/>
                <a:sym typeface="Comfortaa"/>
              </a:rPr>
              <a:t>name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 rot="-1540">
            <a:off x="6894546" y="2119861"/>
            <a:ext cx="66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latin typeface="Comfortaa"/>
                <a:ea typeface="Comfortaa"/>
                <a:cs typeface="Comfortaa"/>
                <a:sym typeface="Comfortaa"/>
              </a:rPr>
              <a:t>platform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 rot="-2304">
            <a:off x="4757013" y="3058322"/>
            <a:ext cx="447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latin typeface="Comfortaa"/>
                <a:ea typeface="Comfortaa"/>
                <a:cs typeface="Comfortaa"/>
                <a:sym typeface="Comfortaa"/>
              </a:rPr>
              <a:t>title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 rot="-2303">
            <a:off x="7144445" y="3651409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date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 rot="-2303">
            <a:off x="7614658" y="2989097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earn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 rot="-2138">
            <a:off x="7966974" y="3003926"/>
            <a:ext cx="482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latin typeface="Comfortaa"/>
                <a:ea typeface="Comfortaa"/>
                <a:cs typeface="Comfortaa"/>
                <a:sym typeface="Comfortaa"/>
              </a:rPr>
              <a:t>players</a:t>
            </a:r>
            <a:endParaRPr sz="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 rot="-1856">
            <a:off x="8533973" y="3003923"/>
            <a:ext cx="55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#event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 rot="-1880">
            <a:off x="4049548" y="3058313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genre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" name="Google Shape;142;p13"/>
          <p:cNvSpPr txBox="1"/>
          <p:nvPr/>
        </p:nvSpPr>
        <p:spPr>
          <a:xfrm rot="-2303">
            <a:off x="5960283" y="3083184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sales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 rot="-1540">
            <a:off x="3501177" y="4762511"/>
            <a:ext cx="66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TotEarn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4" name="Google Shape;144;p13"/>
          <p:cNvCxnSpPr/>
          <p:nvPr/>
        </p:nvCxnSpPr>
        <p:spPr>
          <a:xfrm flipH="1">
            <a:off x="6551252" y="3050125"/>
            <a:ext cx="3180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3"/>
          <p:cNvSpPr txBox="1"/>
          <p:nvPr/>
        </p:nvSpPr>
        <p:spPr>
          <a:xfrm rot="-2303">
            <a:off x="6324933" y="3174722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year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" name="Google Shape;146;p13"/>
          <p:cNvSpPr/>
          <p:nvPr/>
        </p:nvSpPr>
        <p:spPr>
          <a:xfrm rot="9980975">
            <a:off x="6505654" y="3192671"/>
            <a:ext cx="86442" cy="7349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3"/>
          <p:cNvCxnSpPr>
            <a:endCxn id="148" idx="4"/>
          </p:cNvCxnSpPr>
          <p:nvPr/>
        </p:nvCxnSpPr>
        <p:spPr>
          <a:xfrm rot="10800000">
            <a:off x="6059462" y="2536881"/>
            <a:ext cx="816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3"/>
          <p:cNvSpPr/>
          <p:nvPr/>
        </p:nvSpPr>
        <p:spPr>
          <a:xfrm rot="-1051534">
            <a:off x="5998431" y="2432663"/>
            <a:ext cx="89662" cy="106736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 txBox="1"/>
          <p:nvPr/>
        </p:nvSpPr>
        <p:spPr>
          <a:xfrm rot="-1054770">
            <a:off x="5762651" y="2169205"/>
            <a:ext cx="463863" cy="353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us</a:t>
            </a:r>
            <a:endParaRPr sz="1100"/>
          </a:p>
        </p:txBody>
      </p:sp>
      <p:cxnSp>
        <p:nvCxnSpPr>
          <p:cNvPr id="150" name="Google Shape;150;p13"/>
          <p:cNvCxnSpPr>
            <a:endCxn id="151" idx="4"/>
          </p:cNvCxnSpPr>
          <p:nvPr/>
        </p:nvCxnSpPr>
        <p:spPr>
          <a:xfrm rot="10800000">
            <a:off x="6268926" y="2470515"/>
            <a:ext cx="816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3"/>
          <p:cNvSpPr/>
          <p:nvPr/>
        </p:nvSpPr>
        <p:spPr>
          <a:xfrm rot="-1051534">
            <a:off x="6207895" y="2366297"/>
            <a:ext cx="89662" cy="106736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 txBox="1"/>
          <p:nvPr/>
        </p:nvSpPr>
        <p:spPr>
          <a:xfrm rot="-1179229">
            <a:off x="6077812" y="2079263"/>
            <a:ext cx="463821" cy="354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c</a:t>
            </a:r>
            <a:r>
              <a:rPr lang="it" sz="1100"/>
              <a:t>s</a:t>
            </a:r>
            <a:endParaRPr sz="1100"/>
          </a:p>
        </p:txBody>
      </p:sp>
      <p:sp>
        <p:nvSpPr>
          <p:cNvPr id="153" name="Google Shape;153;p13"/>
          <p:cNvSpPr txBox="1"/>
          <p:nvPr/>
        </p:nvSpPr>
        <p:spPr>
          <a:xfrm rot="-1718">
            <a:off x="4081476" y="4850842"/>
            <a:ext cx="600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OnErn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7449875" y="3744225"/>
            <a:ext cx="607950" cy="395675"/>
          </a:xfrm>
          <a:custGeom>
            <a:rect b="b" l="l" r="r" t="t"/>
            <a:pathLst>
              <a:path extrusionOk="0" h="15827" w="24318">
                <a:moveTo>
                  <a:pt x="0" y="0"/>
                </a:moveTo>
                <a:cubicBezTo>
                  <a:pt x="4976" y="8293"/>
                  <a:pt x="14646" y="15827"/>
                  <a:pt x="24318" y="1582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Google Shape;155;p13"/>
          <p:cNvSpPr/>
          <p:nvPr/>
        </p:nvSpPr>
        <p:spPr>
          <a:xfrm>
            <a:off x="8064475" y="4080675"/>
            <a:ext cx="117900" cy="128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 txBox="1"/>
          <p:nvPr/>
        </p:nvSpPr>
        <p:spPr>
          <a:xfrm>
            <a:off x="2325938" y="1007775"/>
            <a:ext cx="77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latin typeface="Comfortaa"/>
                <a:ea typeface="Comfortaa"/>
                <a:cs typeface="Comfortaa"/>
                <a:sym typeface="Comfortaa"/>
              </a:rPr>
              <a:t>name</a:t>
            </a:r>
            <a:endParaRPr b="1"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p13"/>
          <p:cNvSpPr/>
          <p:nvPr/>
        </p:nvSpPr>
        <p:spPr>
          <a:xfrm rot="-8100000">
            <a:off x="4697594" y="4850752"/>
            <a:ext cx="86550" cy="73398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"/>
          <p:cNvSpPr txBox="1"/>
          <p:nvPr/>
        </p:nvSpPr>
        <p:spPr>
          <a:xfrm rot="-2303">
            <a:off x="4552220" y="4850859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latin typeface="Comfortaa"/>
                <a:ea typeface="Comfortaa"/>
                <a:cs typeface="Comfortaa"/>
                <a:sym typeface="Comfortaa"/>
              </a:rPr>
              <a:t>title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3244713" y="487825"/>
            <a:ext cx="1294725" cy="4528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mfortaa"/>
                <a:ea typeface="Comfortaa"/>
                <a:cs typeface="Comfortaa"/>
                <a:sym typeface="Comfortaa"/>
              </a:rPr>
              <a:t>Located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Comfortaa"/>
                <a:ea typeface="Comfortaa"/>
                <a:cs typeface="Comfortaa"/>
                <a:sym typeface="Comfortaa"/>
              </a:rPr>
              <a:t>In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60" name="Google Shape;160;p13"/>
          <p:cNvCxnSpPr>
            <a:endCxn id="161" idx="4"/>
          </p:cNvCxnSpPr>
          <p:nvPr/>
        </p:nvCxnSpPr>
        <p:spPr>
          <a:xfrm rot="10800000">
            <a:off x="3495552" y="564022"/>
            <a:ext cx="165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3"/>
          <p:cNvSpPr/>
          <p:nvPr/>
        </p:nvSpPr>
        <p:spPr>
          <a:xfrm rot="-5161650">
            <a:off x="3415648" y="524783"/>
            <a:ext cx="86608" cy="73377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"/>
          <p:cNvSpPr txBox="1"/>
          <p:nvPr/>
        </p:nvSpPr>
        <p:spPr>
          <a:xfrm>
            <a:off x="3130800" y="322525"/>
            <a:ext cx="55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x_coord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63" name="Google Shape;163;p13"/>
          <p:cNvCxnSpPr>
            <a:endCxn id="164" idx="4"/>
          </p:cNvCxnSpPr>
          <p:nvPr/>
        </p:nvCxnSpPr>
        <p:spPr>
          <a:xfrm rot="10800000">
            <a:off x="3462902" y="856522"/>
            <a:ext cx="165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3"/>
          <p:cNvSpPr/>
          <p:nvPr/>
        </p:nvSpPr>
        <p:spPr>
          <a:xfrm rot="-5161650">
            <a:off x="3382998" y="817283"/>
            <a:ext cx="86608" cy="73377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3135025" y="813425"/>
            <a:ext cx="55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y</a:t>
            </a:r>
            <a:r>
              <a:rPr lang="it" sz="700">
                <a:latin typeface="Comfortaa"/>
                <a:ea typeface="Comfortaa"/>
                <a:cs typeface="Comfortaa"/>
                <a:sym typeface="Comfortaa"/>
              </a:rPr>
              <a:t>_coord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4572000" y="94475"/>
            <a:ext cx="45234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SoftwareHouse(</a:t>
            </a:r>
            <a:r>
              <a:rPr lang="it" u="sng"/>
              <a:t>name</a:t>
            </a:r>
            <a:r>
              <a:rPr lang="it"/>
              <a:t>,site)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City(</a:t>
            </a:r>
            <a:r>
              <a:rPr lang="it" u="sng"/>
              <a:t>name)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>
                <a:solidFill>
                  <a:schemeClr val="dk1"/>
                </a:solidFill>
              </a:rPr>
              <a:t>LocatedIn</a:t>
            </a:r>
            <a:r>
              <a:rPr lang="it">
                <a:solidFill>
                  <a:schemeClr val="dk1"/>
                </a:solidFill>
              </a:rPr>
              <a:t>(</a:t>
            </a:r>
            <a:r>
              <a:rPr lang="it" u="sng">
                <a:solidFill>
                  <a:schemeClr val="dk1"/>
                </a:solidFill>
              </a:rPr>
              <a:t>softwarehouse</a:t>
            </a:r>
            <a:r>
              <a:rPr lang="it">
                <a:solidFill>
                  <a:schemeClr val="dk1"/>
                </a:solidFill>
              </a:rPr>
              <a:t>, </a:t>
            </a:r>
            <a:r>
              <a:rPr lang="it" u="sng">
                <a:solidFill>
                  <a:schemeClr val="dk1"/>
                </a:solidFill>
              </a:rPr>
              <a:t>city</a:t>
            </a:r>
            <a:r>
              <a:rPr lang="it">
                <a:solidFill>
                  <a:schemeClr val="dk1"/>
                </a:solidFill>
              </a:rPr>
              <a:t>, x_coord, y_coord)</a:t>
            </a:r>
            <a:endParaRPr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>
                <a:solidFill>
                  <a:schemeClr val="dk1"/>
                </a:solidFill>
              </a:rPr>
              <a:t>LocatedIn(</a:t>
            </a:r>
            <a:r>
              <a:rPr lang="it" sz="1000" u="sng">
                <a:solidFill>
                  <a:schemeClr val="dk1"/>
                </a:solidFill>
              </a:rPr>
              <a:t>softwarehouse</a:t>
            </a:r>
            <a:r>
              <a:rPr lang="it" sz="1000">
                <a:solidFill>
                  <a:schemeClr val="dk1"/>
                </a:solidFill>
              </a:rPr>
              <a:t>) → SoftwareHouse(</a:t>
            </a:r>
            <a:r>
              <a:rPr lang="it" sz="1000" u="sng">
                <a:solidFill>
                  <a:schemeClr val="dk1"/>
                </a:solidFill>
              </a:rPr>
              <a:t>name)</a:t>
            </a:r>
            <a:endParaRPr sz="1000" u="sng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>
                <a:solidFill>
                  <a:schemeClr val="dk1"/>
                </a:solidFill>
              </a:rPr>
              <a:t>LocatedIn(</a:t>
            </a:r>
            <a:r>
              <a:rPr lang="it" sz="1000" u="sng">
                <a:solidFill>
                  <a:schemeClr val="dk1"/>
                </a:solidFill>
              </a:rPr>
              <a:t>city</a:t>
            </a:r>
            <a:r>
              <a:rPr lang="it" sz="1000">
                <a:solidFill>
                  <a:schemeClr val="dk1"/>
                </a:solidFill>
              </a:rPr>
              <a:t>) → City(</a:t>
            </a:r>
            <a:r>
              <a:rPr lang="it" sz="1000" u="sng">
                <a:solidFill>
                  <a:schemeClr val="dk1"/>
                </a:solidFill>
              </a:rPr>
              <a:t>name)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>
                <a:solidFill>
                  <a:schemeClr val="dk1"/>
                </a:solidFill>
              </a:rPr>
              <a:t>Country (</a:t>
            </a:r>
            <a:r>
              <a:rPr lang="it" u="sng">
                <a:solidFill>
                  <a:schemeClr val="dk1"/>
                </a:solidFill>
              </a:rPr>
              <a:t>name)</a:t>
            </a:r>
            <a:endParaRPr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>
                <a:solidFill>
                  <a:schemeClr val="dk1"/>
                </a:solidFill>
              </a:rPr>
              <a:t>HasCountry(</a:t>
            </a:r>
            <a:r>
              <a:rPr lang="it" u="sng">
                <a:solidFill>
                  <a:schemeClr val="dk1"/>
                </a:solidFill>
              </a:rPr>
              <a:t>city</a:t>
            </a:r>
            <a:r>
              <a:rPr lang="it">
                <a:solidFill>
                  <a:schemeClr val="dk1"/>
                </a:solidFill>
              </a:rPr>
              <a:t>, </a:t>
            </a:r>
            <a:r>
              <a:rPr lang="it" u="sng">
                <a:solidFill>
                  <a:schemeClr val="dk1"/>
                </a:solidFill>
              </a:rPr>
              <a:t>country</a:t>
            </a:r>
            <a:r>
              <a:rPr lang="it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>
                <a:solidFill>
                  <a:schemeClr val="dk1"/>
                </a:solidFill>
              </a:rPr>
              <a:t>HasCountry(</a:t>
            </a:r>
            <a:r>
              <a:rPr lang="it" sz="1000" u="sng">
                <a:solidFill>
                  <a:schemeClr val="dk1"/>
                </a:solidFill>
              </a:rPr>
              <a:t>country</a:t>
            </a:r>
            <a:r>
              <a:rPr lang="it" sz="1000">
                <a:solidFill>
                  <a:schemeClr val="dk1"/>
                </a:solidFill>
              </a:rPr>
              <a:t>) → Country(</a:t>
            </a:r>
            <a:r>
              <a:rPr lang="it" sz="1000" u="sng">
                <a:solidFill>
                  <a:schemeClr val="dk1"/>
                </a:solidFill>
              </a:rPr>
              <a:t>name)</a:t>
            </a:r>
            <a:endParaRPr sz="1000" u="sng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>
                <a:solidFill>
                  <a:schemeClr val="dk1"/>
                </a:solidFill>
              </a:rPr>
              <a:t>HasCountry(</a:t>
            </a:r>
            <a:r>
              <a:rPr lang="it" sz="1000" u="sng">
                <a:solidFill>
                  <a:schemeClr val="dk1"/>
                </a:solidFill>
              </a:rPr>
              <a:t>city</a:t>
            </a:r>
            <a:r>
              <a:rPr lang="it" sz="1000">
                <a:solidFill>
                  <a:schemeClr val="dk1"/>
                </a:solidFill>
              </a:rPr>
              <a:t>) → City(</a:t>
            </a:r>
            <a:r>
              <a:rPr lang="it" sz="1000" u="sng">
                <a:solidFill>
                  <a:schemeClr val="dk1"/>
                </a:solidFill>
              </a:rPr>
              <a:t>name)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>
                <a:solidFill>
                  <a:schemeClr val="dk1"/>
                </a:solidFill>
              </a:rPr>
              <a:t>Videogame(</a:t>
            </a:r>
            <a:r>
              <a:rPr lang="it" u="sng">
                <a:solidFill>
                  <a:schemeClr val="dk1"/>
                </a:solidFill>
              </a:rPr>
              <a:t>title</a:t>
            </a:r>
            <a:r>
              <a:rPr lang="it">
                <a:solidFill>
                  <a:schemeClr val="dk1"/>
                </a:solidFill>
              </a:rPr>
              <a:t>, genre)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>
                <a:solidFill>
                  <a:schemeClr val="dk1"/>
                </a:solidFill>
              </a:rPr>
              <a:t>Console(</a:t>
            </a:r>
            <a:r>
              <a:rPr lang="it" u="sng">
                <a:solidFill>
                  <a:schemeClr val="dk1"/>
                </a:solidFill>
              </a:rPr>
              <a:t>platform</a:t>
            </a:r>
            <a:r>
              <a:rPr lang="it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>
                <a:solidFill>
                  <a:schemeClr val="dk1"/>
                </a:solidFill>
              </a:rPr>
              <a:t>ReleasedFor(</a:t>
            </a:r>
            <a:r>
              <a:rPr lang="it" u="sng">
                <a:solidFill>
                  <a:schemeClr val="dk1"/>
                </a:solidFill>
              </a:rPr>
              <a:t>game</a:t>
            </a:r>
            <a:r>
              <a:rPr lang="it">
                <a:solidFill>
                  <a:schemeClr val="dk1"/>
                </a:solidFill>
              </a:rPr>
              <a:t>, </a:t>
            </a:r>
            <a:r>
              <a:rPr lang="it" u="sng">
                <a:solidFill>
                  <a:schemeClr val="dk1"/>
                </a:solidFill>
              </a:rPr>
              <a:t>console</a:t>
            </a:r>
            <a:r>
              <a:rPr lang="it">
                <a:solidFill>
                  <a:schemeClr val="dk1"/>
                </a:solidFill>
              </a:rPr>
              <a:t>,us,cs,sales,year)</a:t>
            </a:r>
            <a:endParaRPr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>
                <a:solidFill>
                  <a:schemeClr val="dk1"/>
                </a:solidFill>
              </a:rPr>
              <a:t>ReleasedFor(</a:t>
            </a:r>
            <a:r>
              <a:rPr lang="it" sz="1000" u="sng">
                <a:solidFill>
                  <a:schemeClr val="dk1"/>
                </a:solidFill>
              </a:rPr>
              <a:t>game</a:t>
            </a:r>
            <a:r>
              <a:rPr lang="it" sz="1000">
                <a:solidFill>
                  <a:schemeClr val="dk1"/>
                </a:solidFill>
              </a:rPr>
              <a:t>) → Videogame(</a:t>
            </a:r>
            <a:r>
              <a:rPr lang="it" sz="1000" u="sng">
                <a:solidFill>
                  <a:schemeClr val="dk1"/>
                </a:solidFill>
              </a:rPr>
              <a:t>title</a:t>
            </a:r>
            <a:r>
              <a:rPr lang="it" sz="1000">
                <a:solidFill>
                  <a:schemeClr val="dk1"/>
                </a:solidFill>
              </a:rPr>
              <a:t>)</a:t>
            </a:r>
            <a:endParaRPr sz="1000" u="sng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>
                <a:solidFill>
                  <a:schemeClr val="dk1"/>
                </a:solidFill>
              </a:rPr>
              <a:t>ReleasedFor(</a:t>
            </a:r>
            <a:r>
              <a:rPr lang="it" sz="1000" u="sng">
                <a:solidFill>
                  <a:schemeClr val="dk1"/>
                </a:solidFill>
              </a:rPr>
              <a:t>console</a:t>
            </a:r>
            <a:r>
              <a:rPr lang="it" sz="1000">
                <a:solidFill>
                  <a:schemeClr val="dk1"/>
                </a:solidFill>
              </a:rPr>
              <a:t>) → Console(</a:t>
            </a:r>
            <a:r>
              <a:rPr lang="it" sz="1000" u="sng">
                <a:solidFill>
                  <a:schemeClr val="dk1"/>
                </a:solidFill>
              </a:rPr>
              <a:t>platform</a:t>
            </a:r>
            <a:r>
              <a:rPr lang="it" sz="1000">
                <a:solidFill>
                  <a:schemeClr val="dk1"/>
                </a:solidFill>
              </a:rPr>
              <a:t>)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chemeClr val="dk1"/>
              </a:solidFill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487900" y="2633750"/>
            <a:ext cx="3401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 txBox="1"/>
          <p:nvPr/>
        </p:nvSpPr>
        <p:spPr>
          <a:xfrm>
            <a:off x="60400" y="976925"/>
            <a:ext cx="54552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Developer(</a:t>
            </a:r>
            <a:r>
              <a:rPr lang="it" u="sng"/>
              <a:t>name)</a:t>
            </a:r>
            <a:endParaRPr u="sng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it" sz="1000">
                <a:solidFill>
                  <a:schemeClr val="dk1"/>
                </a:solidFill>
              </a:rPr>
              <a:t>Developer(</a:t>
            </a:r>
            <a:r>
              <a:rPr lang="it" sz="1000" u="sng">
                <a:solidFill>
                  <a:schemeClr val="dk1"/>
                </a:solidFill>
              </a:rPr>
              <a:t>name</a:t>
            </a:r>
            <a:r>
              <a:rPr lang="it" sz="1000">
                <a:solidFill>
                  <a:schemeClr val="dk1"/>
                </a:solidFill>
              </a:rPr>
              <a:t>) → SoftwareHouse(</a:t>
            </a:r>
            <a:r>
              <a:rPr lang="it" sz="1000" u="sng">
                <a:solidFill>
                  <a:schemeClr val="dk1"/>
                </a:solidFill>
              </a:rPr>
              <a:t>name)</a:t>
            </a:r>
            <a:endParaRPr sz="10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>
                <a:solidFill>
                  <a:schemeClr val="dk1"/>
                </a:solidFill>
              </a:rPr>
              <a:t>Publisher(</a:t>
            </a:r>
            <a:r>
              <a:rPr lang="it" u="sng">
                <a:solidFill>
                  <a:schemeClr val="dk1"/>
                </a:solidFill>
              </a:rPr>
              <a:t>name)</a:t>
            </a:r>
            <a:endParaRPr u="sng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>
                <a:solidFill>
                  <a:schemeClr val="dk1"/>
                </a:solidFill>
              </a:rPr>
              <a:t>Publisher(</a:t>
            </a:r>
            <a:r>
              <a:rPr lang="it" sz="1000" u="sng">
                <a:solidFill>
                  <a:schemeClr val="dk1"/>
                </a:solidFill>
              </a:rPr>
              <a:t>name</a:t>
            </a:r>
            <a:r>
              <a:rPr lang="it" sz="1000">
                <a:solidFill>
                  <a:schemeClr val="dk1"/>
                </a:solidFill>
              </a:rPr>
              <a:t>) → SoftwareHouse(</a:t>
            </a:r>
            <a:r>
              <a:rPr lang="it" sz="1000" u="sng">
                <a:solidFill>
                  <a:schemeClr val="dk1"/>
                </a:solidFill>
              </a:rPr>
              <a:t>name)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>
                <a:solidFill>
                  <a:schemeClr val="dk1"/>
                </a:solidFill>
              </a:rPr>
              <a:t>Publish(</a:t>
            </a:r>
            <a:r>
              <a:rPr lang="it" u="sng">
                <a:solidFill>
                  <a:schemeClr val="dk1"/>
                </a:solidFill>
              </a:rPr>
              <a:t>publisher</a:t>
            </a:r>
            <a:r>
              <a:rPr lang="it">
                <a:solidFill>
                  <a:schemeClr val="dk1"/>
                </a:solidFill>
              </a:rPr>
              <a:t>,</a:t>
            </a:r>
            <a:r>
              <a:rPr lang="it" u="sng">
                <a:solidFill>
                  <a:schemeClr val="dk1"/>
                </a:solidFill>
              </a:rPr>
              <a:t>game</a:t>
            </a:r>
            <a:r>
              <a:rPr lang="it">
                <a:solidFill>
                  <a:schemeClr val="dk1"/>
                </a:solidFill>
              </a:rPr>
              <a:t>)</a:t>
            </a:r>
            <a:endParaRPr u="sng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>
                <a:solidFill>
                  <a:schemeClr val="dk1"/>
                </a:solidFill>
              </a:rPr>
              <a:t>Publish(</a:t>
            </a:r>
            <a:r>
              <a:rPr lang="it" sz="1000" u="sng">
                <a:solidFill>
                  <a:schemeClr val="dk1"/>
                </a:solidFill>
              </a:rPr>
              <a:t>publisher</a:t>
            </a:r>
            <a:r>
              <a:rPr lang="it" sz="1000">
                <a:solidFill>
                  <a:schemeClr val="dk1"/>
                </a:solidFill>
              </a:rPr>
              <a:t>) → Publisher(</a:t>
            </a:r>
            <a:r>
              <a:rPr lang="it" sz="1000" u="sng">
                <a:solidFill>
                  <a:schemeClr val="dk1"/>
                </a:solidFill>
              </a:rPr>
              <a:t>name</a:t>
            </a:r>
            <a:r>
              <a:rPr lang="it" sz="1000">
                <a:solidFill>
                  <a:schemeClr val="dk1"/>
                </a:solidFill>
              </a:rPr>
              <a:t>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>
                <a:solidFill>
                  <a:schemeClr val="dk1"/>
                </a:solidFill>
              </a:rPr>
              <a:t>Publish(</a:t>
            </a:r>
            <a:r>
              <a:rPr lang="it" sz="1000" u="sng">
                <a:solidFill>
                  <a:schemeClr val="dk1"/>
                </a:solidFill>
              </a:rPr>
              <a:t>game</a:t>
            </a:r>
            <a:r>
              <a:rPr lang="it" sz="1000">
                <a:solidFill>
                  <a:schemeClr val="dk1"/>
                </a:solidFill>
              </a:rPr>
              <a:t>) → Videogame(</a:t>
            </a:r>
            <a:r>
              <a:rPr lang="it" sz="1000" u="sng">
                <a:solidFill>
                  <a:schemeClr val="dk1"/>
                </a:solidFill>
              </a:rPr>
              <a:t>title</a:t>
            </a:r>
            <a:r>
              <a:rPr lang="it" sz="1000">
                <a:solidFill>
                  <a:schemeClr val="dk1"/>
                </a:solidFill>
              </a:rPr>
              <a:t>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>
                <a:solidFill>
                  <a:schemeClr val="dk1"/>
                </a:solidFill>
              </a:rPr>
              <a:t>Develop(</a:t>
            </a:r>
            <a:r>
              <a:rPr lang="it" u="sng">
                <a:solidFill>
                  <a:schemeClr val="dk1"/>
                </a:solidFill>
              </a:rPr>
              <a:t>developer</a:t>
            </a:r>
            <a:r>
              <a:rPr lang="it">
                <a:solidFill>
                  <a:schemeClr val="dk1"/>
                </a:solidFill>
              </a:rPr>
              <a:t>,</a:t>
            </a:r>
            <a:r>
              <a:rPr lang="it" u="sng">
                <a:solidFill>
                  <a:schemeClr val="dk1"/>
                </a:solidFill>
              </a:rPr>
              <a:t>game</a:t>
            </a:r>
            <a:r>
              <a:rPr lang="it">
                <a:solidFill>
                  <a:schemeClr val="dk1"/>
                </a:solidFill>
              </a:rPr>
              <a:t>)</a:t>
            </a:r>
            <a:endParaRPr u="sng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>
                <a:solidFill>
                  <a:schemeClr val="dk1"/>
                </a:solidFill>
              </a:rPr>
              <a:t>Develop(</a:t>
            </a:r>
            <a:r>
              <a:rPr lang="it" sz="1000" u="sng">
                <a:solidFill>
                  <a:schemeClr val="dk1"/>
                </a:solidFill>
              </a:rPr>
              <a:t>developer</a:t>
            </a:r>
            <a:r>
              <a:rPr lang="it" sz="1000">
                <a:solidFill>
                  <a:schemeClr val="dk1"/>
                </a:solidFill>
              </a:rPr>
              <a:t>) → Developer(</a:t>
            </a:r>
            <a:r>
              <a:rPr lang="it" sz="1000" u="sng">
                <a:solidFill>
                  <a:schemeClr val="dk1"/>
                </a:solidFill>
              </a:rPr>
              <a:t>name</a:t>
            </a:r>
            <a:r>
              <a:rPr lang="it" sz="1000">
                <a:solidFill>
                  <a:schemeClr val="dk1"/>
                </a:solidFill>
              </a:rPr>
              <a:t>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>
                <a:solidFill>
                  <a:schemeClr val="dk1"/>
                </a:solidFill>
              </a:rPr>
              <a:t>Develop(</a:t>
            </a:r>
            <a:r>
              <a:rPr lang="it" sz="1000" u="sng">
                <a:solidFill>
                  <a:schemeClr val="dk1"/>
                </a:solidFill>
              </a:rPr>
              <a:t>game</a:t>
            </a:r>
            <a:r>
              <a:rPr lang="it" sz="1000">
                <a:solidFill>
                  <a:schemeClr val="dk1"/>
                </a:solidFill>
              </a:rPr>
              <a:t>) → Videogame(</a:t>
            </a:r>
            <a:r>
              <a:rPr lang="it" sz="1000" u="sng">
                <a:solidFill>
                  <a:schemeClr val="dk1"/>
                </a:solidFill>
              </a:rPr>
              <a:t>title</a:t>
            </a:r>
            <a:r>
              <a:rPr lang="it" sz="1000">
                <a:solidFill>
                  <a:schemeClr val="dk1"/>
                </a:solidFill>
              </a:rPr>
              <a:t>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>
                <a:solidFill>
                  <a:schemeClr val="dk1"/>
                </a:solidFill>
              </a:rPr>
              <a:t>eSport(</a:t>
            </a:r>
            <a:r>
              <a:rPr lang="it" u="sng">
                <a:solidFill>
                  <a:schemeClr val="dk1"/>
                </a:solidFill>
              </a:rPr>
              <a:t>title</a:t>
            </a:r>
            <a:r>
              <a:rPr lang="it">
                <a:solidFill>
                  <a:schemeClr val="dk1"/>
                </a:solidFill>
              </a:rPr>
              <a:t>,TotalEarnings,OnlineEarnings)</a:t>
            </a:r>
            <a:endParaRPr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>
                <a:solidFill>
                  <a:schemeClr val="dk1"/>
                </a:solidFill>
              </a:rPr>
              <a:t>eSport(</a:t>
            </a:r>
            <a:r>
              <a:rPr lang="it" sz="1000" u="sng">
                <a:solidFill>
                  <a:schemeClr val="dk1"/>
                </a:solidFill>
              </a:rPr>
              <a:t>title</a:t>
            </a:r>
            <a:r>
              <a:rPr lang="it" sz="1000">
                <a:solidFill>
                  <a:schemeClr val="dk1"/>
                </a:solidFill>
              </a:rPr>
              <a:t>) → Videogame(</a:t>
            </a:r>
            <a:r>
              <a:rPr lang="it" sz="1000" u="sng">
                <a:solidFill>
                  <a:schemeClr val="dk1"/>
                </a:solidFill>
              </a:rPr>
              <a:t>title</a:t>
            </a:r>
            <a:r>
              <a:rPr lang="it" sz="1000">
                <a:solidFill>
                  <a:schemeClr val="dk1"/>
                </a:solidFill>
              </a:rPr>
              <a:t>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>
                <a:solidFill>
                  <a:schemeClr val="dk1"/>
                </a:solidFill>
              </a:rPr>
              <a:t>Tournament(</a:t>
            </a:r>
            <a:r>
              <a:rPr lang="it" u="sng">
                <a:solidFill>
                  <a:schemeClr val="dk1"/>
                </a:solidFill>
              </a:rPr>
              <a:t>date</a:t>
            </a:r>
            <a:r>
              <a:rPr lang="it">
                <a:solidFill>
                  <a:schemeClr val="dk1"/>
                </a:solidFill>
              </a:rPr>
              <a:t>,</a:t>
            </a:r>
            <a:r>
              <a:rPr lang="it" u="sng">
                <a:solidFill>
                  <a:schemeClr val="dk1"/>
                </a:solidFill>
              </a:rPr>
              <a:t>game</a:t>
            </a:r>
            <a:r>
              <a:rPr lang="it">
                <a:solidFill>
                  <a:schemeClr val="dk1"/>
                </a:solidFill>
              </a:rPr>
              <a:t>,earnings,#pricedplayers,#event)</a:t>
            </a:r>
            <a:endParaRPr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it" sz="1000">
                <a:solidFill>
                  <a:schemeClr val="dk1"/>
                </a:solidFill>
              </a:rPr>
              <a:t>Tournament(</a:t>
            </a:r>
            <a:r>
              <a:rPr lang="it" sz="1000" u="sng">
                <a:solidFill>
                  <a:schemeClr val="dk1"/>
                </a:solidFill>
              </a:rPr>
              <a:t>game</a:t>
            </a:r>
            <a:r>
              <a:rPr lang="it" sz="1000">
                <a:solidFill>
                  <a:schemeClr val="dk1"/>
                </a:solidFill>
              </a:rPr>
              <a:t>) → eSport(</a:t>
            </a:r>
            <a:r>
              <a:rPr lang="it" sz="1000" u="sng">
                <a:solidFill>
                  <a:schemeClr val="dk1"/>
                </a:solidFill>
              </a:rPr>
              <a:t>title</a:t>
            </a:r>
            <a:r>
              <a:rPr lang="it" sz="1000">
                <a:solidFill>
                  <a:schemeClr val="dk1"/>
                </a:solidFill>
              </a:rPr>
              <a:t>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236200" y="194875"/>
            <a:ext cx="388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45818E"/>
                </a:solidFill>
              </a:rPr>
              <a:t>Relational Schema</a:t>
            </a:r>
            <a:endParaRPr b="1" sz="2400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