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6" r:id="rId2"/>
    <p:sldId id="270" r:id="rId3"/>
    <p:sldId id="271" r:id="rId4"/>
    <p:sldId id="259" r:id="rId5"/>
    <p:sldId id="272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70" autoAdjust="0"/>
  </p:normalViewPr>
  <p:slideViewPr>
    <p:cSldViewPr>
      <p:cViewPr>
        <p:scale>
          <a:sx n="100" d="100"/>
          <a:sy n="100" d="100"/>
        </p:scale>
        <p:origin x="677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7EFFFD-C372-470D-ADFD-69D14BC8A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16E90F9-706A-400D-89BB-10D510D6FA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15CB1B2-EBEA-475F-97B4-069EDC794C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D3C06E2-5D1D-4CB7-B1B0-686BBBCE98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FAF3E4E-449E-4970-8F0F-0B9761BF26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8037A8CE-7518-44B1-A7B1-8171280697E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445A279-FDFA-420C-92B5-138DAF3DC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B773E8B7-AEB2-42BA-BAEB-A72425820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9901742B-8C4A-46A5-8C8B-E20C698415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D3E3970-54C9-41B6-AF69-4BA91134AA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ABAF47DF-6E33-4ECD-9A5D-42652EA58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19FAEA-B58C-47C6-BB2D-5E20B6FC7A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D5C-A850-4279-B89D-E357D9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4B-D1DE-4A08-8E35-7C871C68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4269-549B-4E9F-AEC7-F47DDD3F49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BD29-814F-44CA-8496-CD85679D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DB36-28F9-4C2F-A2BF-570F5034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C9164-AED5-4865-8E8B-78011625A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5367D-92D5-497A-8D22-D1A3A211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FCDC9-1F16-4523-946D-CC54BEE2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7222-D4A3-41E9-9DF6-C5283BDA97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6088-0FB1-4761-B616-5A424470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35CE-454D-4F67-85CA-A9E0CDF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B4A7C-FC4D-4A51-8BCB-26771A521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7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6146075" y="332656"/>
            <a:ext cx="2514600" cy="14401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67100"/>
            <a:ext cx="5630092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6" indent="0">
              <a:buNone/>
              <a:defRPr sz="2100"/>
            </a:lvl2pPr>
            <a:lvl3pPr marL="685811" indent="0">
              <a:buNone/>
              <a:defRPr sz="1800"/>
            </a:lvl3pPr>
            <a:lvl4pPr marL="1028717" indent="0">
              <a:buNone/>
              <a:defRPr sz="1500"/>
            </a:lvl4pPr>
            <a:lvl5pPr marL="1371623" indent="0">
              <a:buNone/>
              <a:defRPr sz="1500"/>
            </a:lvl5pPr>
            <a:lvl6pPr marL="1714528" indent="0">
              <a:buNone/>
              <a:defRPr sz="1500"/>
            </a:lvl6pPr>
            <a:lvl7pPr marL="2057434" indent="0">
              <a:buNone/>
              <a:defRPr sz="1500"/>
            </a:lvl7pPr>
            <a:lvl8pPr marL="2400340" indent="0">
              <a:buNone/>
              <a:defRPr sz="1500"/>
            </a:lvl8pPr>
            <a:lvl9pPr marL="274324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5630092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6" indent="0">
              <a:buNone/>
              <a:defRPr sz="2100"/>
            </a:lvl2pPr>
            <a:lvl3pPr marL="685811" indent="0">
              <a:buNone/>
              <a:defRPr sz="1800"/>
            </a:lvl3pPr>
            <a:lvl4pPr marL="1028717" indent="0">
              <a:buNone/>
              <a:defRPr sz="1500"/>
            </a:lvl4pPr>
            <a:lvl5pPr marL="1371623" indent="0">
              <a:buNone/>
              <a:defRPr sz="1500"/>
            </a:lvl5pPr>
            <a:lvl6pPr marL="1714528" indent="0">
              <a:buNone/>
              <a:defRPr sz="1500"/>
            </a:lvl6pPr>
            <a:lvl7pPr marL="2057434" indent="0">
              <a:buNone/>
              <a:defRPr sz="1500"/>
            </a:lvl7pPr>
            <a:lvl8pPr marL="2400340" indent="0">
              <a:buNone/>
              <a:defRPr sz="1500"/>
            </a:lvl8pPr>
            <a:lvl9pPr marL="274324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1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9302" y="1223317"/>
            <a:ext cx="4080821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82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847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6499-425C-4624-9B94-65C7ACA7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BD70-9FEA-447D-A0E6-7DB07ADE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F8E1-1579-4AA6-A49E-E58D199223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BCCC-7CF2-468B-B89E-012631A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3712-9AEF-435E-BCF4-2E6EC29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1BD4-C33B-471E-8B42-13B1183EA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2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D32-E939-477D-9533-66F4819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C9DD-E0A7-40E3-B6A3-B74C98D0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7F4D-09C3-4AE5-964B-94AF3BC8F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166-580C-446C-9DA2-E42D14D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47FB-B7B1-418D-94CA-722F27E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DCB5-1589-4FA0-B4C4-1311E80B7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8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D37F-72FA-4BA6-BAA4-6697AF83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0E72-92F2-42AA-B55F-2970D7B4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11472-84D3-46A8-ABD0-A170B535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E8A28-7279-451A-89B5-3406EC837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71CCE-3D57-4A2B-9274-E9072481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C7E2-59AF-4F3A-8674-D2A8E70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A96B-42ED-4D1F-BDB3-EF8F8A893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C6A4-EE01-4CC2-84E6-E00C1C3F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6FA1-1559-4E63-8DF4-7B85FD1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1F418-202E-4CCC-9BD2-EE26DE0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878C-06DF-421E-BB01-BB323545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BFA2C-9783-4643-929B-632DA929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52B8E-A3F6-4C78-925A-A1A0F61A61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EF24C-BB7F-4FBA-8984-B3A4CCD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0703C-0BB1-45A0-BAD0-B1F281F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D797E-F050-4655-8DC5-72CA3B36F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F65-23FA-4A0C-A990-2CD464E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80465-B14C-4E44-9741-EFBCD4622D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A436C-D9FD-4BAD-AD81-0C5860B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C0A3D-327E-48DC-AF55-BDF57E8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E428-C365-4269-8FA4-87199479C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2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8B7C4-4314-40E6-8220-C85537EB0A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7EE38-B070-42BE-BDF4-CA34DB1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1DE98-8832-4547-BB54-B8379FEC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09F59-478A-4E27-AA6C-939962196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1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BFC-FDB7-41BB-8295-C33E7D99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0034-5A5A-4B6B-AFDC-E04E323F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7F003-6627-465E-BD3A-5FF43AB5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4272F-8D9A-47F7-AC58-AF9D3E4D1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C64E5-D9BC-4DAF-AD9D-5083F74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1FF44-6B67-4C7E-B350-05135B4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7AE4-0F19-486E-9642-C7B39CE22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4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FAE1-DB6F-426B-BDA7-6C43A6D2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57375-2DB2-4752-9259-4E0BC2D24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9706-D017-498F-8F61-0D239BC6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D366-7EC6-4450-BF65-BF4F97B1C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87F6-6142-4341-830E-CD983A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09493-B0A7-4E7C-9879-A4261BFA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9392-48E8-4A2F-866E-F93945522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>
            <a:extLst>
              <a:ext uri="{FF2B5EF4-FFF2-40B4-BE49-F238E27FC236}">
                <a16:creationId xmlns:a16="http://schemas.microsoft.com/office/drawing/2014/main" id="{777DD606-0BE3-4056-BF4E-A404E81B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438F66EB-EBB6-44AD-8E06-1D7A0F6F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68" name="Rectangle 44">
            <a:extLst>
              <a:ext uri="{FF2B5EF4-FFF2-40B4-BE49-F238E27FC236}">
                <a16:creationId xmlns:a16="http://schemas.microsoft.com/office/drawing/2014/main" id="{2A43D83E-D73A-48DC-97C9-0C28862BD03B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69" name="Rectangle 45">
            <a:extLst>
              <a:ext uri="{FF2B5EF4-FFF2-40B4-BE49-F238E27FC236}">
                <a16:creationId xmlns:a16="http://schemas.microsoft.com/office/drawing/2014/main" id="{AEABD327-63E4-48DC-87F6-DDA30CA48F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9CFE78C1-3F1F-4775-AA90-5FC251F1AA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66FDBF8-BD82-48E3-809B-2C8F898F2C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4648199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95400" y="3581400"/>
            <a:ext cx="6553200" cy="990600"/>
          </a:xfrm>
        </p:spPr>
        <p:txBody>
          <a:bodyPr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STATUS REPORT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1" y="1"/>
            <a:ext cx="2746131" cy="1637601"/>
          </a:xfrm>
          <a:prstGeom prst="rect">
            <a:avLst/>
          </a:prstGeom>
        </p:spPr>
      </p:pic>
      <p:sp>
        <p:nvSpPr>
          <p:cNvPr id="24" name="Title 21"/>
          <p:cNvSpPr txBox="1">
            <a:spLocks/>
          </p:cNvSpPr>
          <p:nvPr/>
        </p:nvSpPr>
        <p:spPr bwMode="auto">
          <a:xfrm>
            <a:off x="1295400" y="43434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Indoor Drone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D200C7-EECD-4361-980E-5C2412A8081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Technology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20171C2-C086-4579-913E-4ECBF515861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/>
              <a:t>List technical problems that have been solved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F6892C-16E9-43B6-BC8F-2C119F676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0" y="2133600"/>
            <a:ext cx="2255838" cy="762000"/>
          </a:xfrm>
        </p:spPr>
        <p:txBody>
          <a:bodyPr/>
          <a:lstStyle/>
          <a:p>
            <a:r>
              <a:rPr lang="en-US" altLang="en-US" dirty="0"/>
              <a:t>List any dubious technological dependencies for project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F17263-2D27-4D0C-A630-1AB7A86C73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List outstanding technical issues that need to be solved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5129F2-E701-41B8-8DFD-6E97773843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0" y="3352800"/>
            <a:ext cx="2255838" cy="1524000"/>
          </a:xfrm>
        </p:spPr>
        <p:txBody>
          <a:bodyPr/>
          <a:lstStyle/>
          <a:p>
            <a:r>
              <a:rPr lang="en-US" altLang="en-US" dirty="0"/>
              <a:t>Indicate source of doubt</a:t>
            </a:r>
          </a:p>
          <a:p>
            <a:r>
              <a:rPr lang="en-US" altLang="en-US" dirty="0"/>
              <a:t>Summarize action being taken or back up plan</a:t>
            </a:r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778F031E-6450-41A6-9B97-7C768B6A379A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90EAD34-E16F-4697-8C4E-41BDE8037080}"/>
              </a:ext>
            </a:extLst>
          </p:cNvPr>
          <p:cNvSpPr txBox="1">
            <a:spLocks/>
          </p:cNvSpPr>
          <p:nvPr/>
        </p:nvSpPr>
        <p:spPr bwMode="auto">
          <a:xfrm>
            <a:off x="3901281" y="4495800"/>
            <a:ext cx="225583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Summarize their impact on the project</a:t>
            </a:r>
          </a:p>
          <a:p>
            <a:endParaRPr lang="en-US" dirty="0"/>
          </a:p>
        </p:txBody>
      </p:sp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F1C5F3CE-1DE2-48A4-855E-385796FD88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EEB7F0-162C-4027-96CF-FEF726ABA79D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Resources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BFB9AA-7841-449A-BC27-7BED35EA3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0" y="2133600"/>
            <a:ext cx="2255838" cy="762000"/>
          </a:xfrm>
        </p:spPr>
        <p:txBody>
          <a:bodyPr/>
          <a:lstStyle/>
          <a:p>
            <a:r>
              <a:rPr lang="en-US" altLang="en-US" dirty="0"/>
              <a:t>Understand that customers may want to be assured that all possible resources are being used, but in such a way that costs will be properly managed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8A5AC-35AB-4D72-897D-D9A458E86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2400" y="2114550"/>
            <a:ext cx="2255838" cy="762000"/>
          </a:xfrm>
        </p:spPr>
        <p:txBody>
          <a:bodyPr/>
          <a:lstStyle/>
          <a:p>
            <a:r>
              <a:rPr lang="en-US" altLang="en-US" dirty="0"/>
              <a:t>Summarize project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6457F9-3BDA-4409-81B7-D043E0904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3028949"/>
            <a:ext cx="2255838" cy="1524000"/>
          </a:xfrm>
        </p:spPr>
        <p:txBody>
          <a:bodyPr/>
          <a:lstStyle/>
          <a:p>
            <a:r>
              <a:rPr lang="en-US" dirty="0"/>
              <a:t>Dedicated (full-time) resources</a:t>
            </a:r>
          </a:p>
          <a:p>
            <a:r>
              <a:rPr lang="en-US" dirty="0"/>
              <a:t>Part-time resources</a:t>
            </a:r>
          </a:p>
          <a:p>
            <a:r>
              <a:rPr lang="en-US" dirty="0"/>
              <a:t>If project is constrained by lack of resources, suggest alternatives</a:t>
            </a:r>
          </a:p>
          <a:p>
            <a:endParaRPr lang="en-US" dirty="0"/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BA8B46AD-E7E2-425E-A218-28706BBF1744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87654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AB099D-CBEA-4F6A-A5BD-1AAE8ADF2A2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Goals for Next Review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8E4ECE0-C08F-496C-B749-91113062D6B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/>
              <a:t>Date of next status update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F0134-C2F3-4B91-B088-C3FF0519D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Make sure anyone involved in project understands action plan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BD1F8-4E79-4EDA-A6B0-9955C3A587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2400" y="3200401"/>
            <a:ext cx="2255838" cy="762000"/>
          </a:xfrm>
        </p:spPr>
        <p:txBody>
          <a:bodyPr/>
          <a:lstStyle/>
          <a:p>
            <a:r>
              <a:rPr lang="en-US" altLang="en-US" dirty="0"/>
              <a:t>List goals for next review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E4AFF1-38F2-40F4-8E96-A40CC5AB45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4114800"/>
            <a:ext cx="2255838" cy="1524000"/>
          </a:xfrm>
        </p:spPr>
        <p:txBody>
          <a:bodyPr/>
          <a:lstStyle/>
          <a:p>
            <a:r>
              <a:rPr lang="en-US" dirty="0"/>
              <a:t>Specific items that will be done</a:t>
            </a:r>
          </a:p>
          <a:p>
            <a:r>
              <a:rPr lang="en-US" dirty="0"/>
              <a:t>Issues that will be resolved</a:t>
            </a:r>
          </a:p>
          <a:p>
            <a:endParaRPr lang="en-US" dirty="0"/>
          </a:p>
        </p:txBody>
      </p:sp>
      <p:sp>
        <p:nvSpPr>
          <p:cNvPr id="20" name="Rectangle 19" descr="rectangle">
            <a:extLst>
              <a:ext uri="{FF2B5EF4-FFF2-40B4-BE49-F238E27FC236}">
                <a16:creationId xmlns:a16="http://schemas.microsoft.com/office/drawing/2014/main" id="{72EA3ADD-50A0-4BEF-9F40-67022F249696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A701FE3C-0662-4769-BA43-34D25FD9C2E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7432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3" b="16113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0" b="16110"/>
          <a:stretch>
            <a:fillRect/>
          </a:stretch>
        </p:blipFill>
        <p:spPr/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4B16B65-373E-4BA4-B87C-2921BA2C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829" y="558162"/>
            <a:ext cx="2616379" cy="108012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4"/>
                </a:solidFill>
                <a:latin typeface="Ubuntu" panose="020B0504030602030204"/>
              </a:rPr>
              <a:t>Project </a:t>
            </a:r>
            <a:r>
              <a:rPr lang="en-US" altLang="ko-KR" dirty="0" smtClean="0">
                <a:solidFill>
                  <a:schemeClr val="accent1"/>
                </a:solidFill>
                <a:latin typeface="Ubuntu" panose="020B0504030602030204"/>
              </a:rPr>
              <a:t>Stages</a:t>
            </a:r>
            <a:endParaRPr lang="ko-KR" altLang="en-US" dirty="0">
              <a:latin typeface="Ubuntu" panose="020B0504030602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2427080"/>
            <a:ext cx="24999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Finish soldering electrical parts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4" y="2407249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2892819"/>
            <a:ext cx="232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Created a simulated environment</a:t>
            </a:r>
            <a:endParaRPr lang="en-US" sz="1350" dirty="0"/>
          </a:p>
        </p:txBody>
      </p:sp>
      <p:sp>
        <p:nvSpPr>
          <p:cNvPr id="30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4" y="3025261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3616060"/>
            <a:ext cx="2323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function commands</a:t>
            </a:r>
            <a:endParaRPr lang="en-US" sz="1350" dirty="0"/>
          </a:p>
        </p:txBody>
      </p:sp>
      <p:sp>
        <p:nvSpPr>
          <p:cNvPr id="34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4" y="3699067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4268217"/>
            <a:ext cx="2323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Assembled Drone version 2</a:t>
            </a:r>
            <a:endParaRPr lang="en-US" sz="1350" dirty="0"/>
          </a:p>
        </p:txBody>
      </p:sp>
      <p:sp>
        <p:nvSpPr>
          <p:cNvPr id="36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3" y="4351224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396355" y="5045892"/>
            <a:ext cx="24999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Test-cases </a:t>
            </a:r>
            <a:r>
              <a:rPr lang="en-US" sz="1350" dirty="0"/>
              <a:t>performed on the </a:t>
            </a:r>
            <a:r>
              <a:rPr lang="en-US" sz="1350" dirty="0" smtClean="0"/>
              <a:t>simulated drone</a:t>
            </a:r>
            <a:endParaRPr lang="en-US" sz="1350" dirty="0"/>
          </a:p>
        </p:txBody>
      </p:sp>
      <p:sp>
        <p:nvSpPr>
          <p:cNvPr id="62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6039013" y="5026060"/>
            <a:ext cx="287861" cy="284228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6032362" y="1687581"/>
            <a:ext cx="232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Progress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r="6792"/>
          <a:stretch>
            <a:fillRect/>
          </a:stretch>
        </p:blipFill>
        <p:spPr/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2A0D0-003E-4F8E-ADBA-5F7824D20742}"/>
              </a:ext>
            </a:extLst>
          </p:cNvPr>
          <p:cNvSpPr/>
          <p:nvPr/>
        </p:nvSpPr>
        <p:spPr>
          <a:xfrm>
            <a:off x="5131783" y="4101695"/>
            <a:ext cx="36231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we did no1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96433C-D59D-4661-9267-29D18BB65482}"/>
              </a:ext>
            </a:extLst>
          </p:cNvPr>
          <p:cNvSpPr/>
          <p:nvPr/>
        </p:nvSpPr>
        <p:spPr>
          <a:xfrm>
            <a:off x="5131783" y="4383748"/>
            <a:ext cx="36231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we need matek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C12A45-C3CB-4F5B-878E-2BA5037EE995}"/>
              </a:ext>
            </a:extLst>
          </p:cNvPr>
          <p:cNvSpPr/>
          <p:nvPr/>
        </p:nvSpPr>
        <p:spPr>
          <a:xfrm>
            <a:off x="5131783" y="4665800"/>
            <a:ext cx="36231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Reasons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A80C7F-CA63-484D-9EA9-1E66C9C6E4A0}"/>
              </a:ext>
            </a:extLst>
          </p:cNvPr>
          <p:cNvSpPr/>
          <p:nvPr/>
        </p:nvSpPr>
        <p:spPr>
          <a:xfrm>
            <a:off x="5131783" y="4947853"/>
            <a:ext cx="36231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Reasons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4FA73-FE17-4ACE-89CE-B967BF886761}"/>
              </a:ext>
            </a:extLst>
          </p:cNvPr>
          <p:cNvSpPr/>
          <p:nvPr/>
        </p:nvSpPr>
        <p:spPr>
          <a:xfrm>
            <a:off x="5131783" y="5229907"/>
            <a:ext cx="36231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need to fill everything!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045ED439-78EE-4056-A3FA-3100354D0F56}"/>
              </a:ext>
            </a:extLst>
          </p:cNvPr>
          <p:cNvSpPr/>
          <p:nvPr/>
        </p:nvSpPr>
        <p:spPr>
          <a:xfrm>
            <a:off x="4909129" y="4665453"/>
            <a:ext cx="145232" cy="19219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E2A5A0E1-5574-4746-9592-DBA378372C19}"/>
              </a:ext>
            </a:extLst>
          </p:cNvPr>
          <p:cNvSpPr/>
          <p:nvPr/>
        </p:nvSpPr>
        <p:spPr>
          <a:xfrm>
            <a:off x="4885848" y="4104972"/>
            <a:ext cx="191795" cy="1917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C63EDBD-43B2-44BD-973B-202EA88DBDC5}"/>
              </a:ext>
            </a:extLst>
          </p:cNvPr>
          <p:cNvSpPr/>
          <p:nvPr/>
        </p:nvSpPr>
        <p:spPr>
          <a:xfrm rot="2700000">
            <a:off x="4905769" y="5196285"/>
            <a:ext cx="151952" cy="27242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6191BBF0-B85B-4D5A-AF50-240D77B8A647}"/>
              </a:ext>
            </a:extLst>
          </p:cNvPr>
          <p:cNvSpPr/>
          <p:nvPr/>
        </p:nvSpPr>
        <p:spPr>
          <a:xfrm>
            <a:off x="4878854" y="4960770"/>
            <a:ext cx="205783" cy="19263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40091646-4596-4449-A53B-D0FE29F0AE23}"/>
              </a:ext>
            </a:extLst>
          </p:cNvPr>
          <p:cNvSpPr/>
          <p:nvPr/>
        </p:nvSpPr>
        <p:spPr>
          <a:xfrm flipH="1">
            <a:off x="4883282" y="4399885"/>
            <a:ext cx="196923" cy="16244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893DE7E-549A-4226-B06D-2AC76F3F9D12}"/>
              </a:ext>
            </a:extLst>
          </p:cNvPr>
          <p:cNvGrpSpPr/>
          <p:nvPr/>
        </p:nvGrpSpPr>
        <p:grpSpPr>
          <a:xfrm>
            <a:off x="6694614" y="1628304"/>
            <a:ext cx="1781893" cy="517850"/>
            <a:chOff x="6975883" y="3736778"/>
            <a:chExt cx="4594794" cy="69046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31DB1B-DF26-4EEA-8A76-CE9000C73808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Stuff in here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216568-025D-47BF-B175-927B5CF66286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accent2"/>
                  </a:solidFill>
                  <a:cs typeface="Arial" pitchFamily="34" charset="0"/>
                </a:rPr>
                <a:t>Matek F405-mini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7D8770ED-6125-4D63-9001-66A2FFE091A4}"/>
              </a:ext>
            </a:extLst>
          </p:cNvPr>
          <p:cNvSpPr txBox="1">
            <a:spLocks/>
          </p:cNvSpPr>
          <p:nvPr/>
        </p:nvSpPr>
        <p:spPr>
          <a:xfrm>
            <a:off x="3164512" y="919472"/>
            <a:ext cx="3182805" cy="141766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Drone version 1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AAA1F2E-4A4D-4CCE-BFE1-ABF66F215F3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 smtClean="0"/>
              <a:t>Challenges with matek setup</a:t>
            </a:r>
            <a:endParaRPr lang="en-US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FC91-13DF-483C-B766-F227E673B2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2400" y="2124075"/>
            <a:ext cx="2255838" cy="762000"/>
          </a:xfrm>
        </p:spPr>
        <p:txBody>
          <a:bodyPr/>
          <a:lstStyle/>
          <a:p>
            <a:r>
              <a:rPr lang="en-US" dirty="0"/>
              <a:t>List delays and problems since last status update was given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CE3E2A-D4C4-4FAC-AB4B-3123271DEE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3462336"/>
            <a:ext cx="2255838" cy="1414464"/>
          </a:xfrm>
        </p:spPr>
        <p:txBody>
          <a:bodyPr/>
          <a:lstStyle/>
          <a:p>
            <a:r>
              <a:rPr lang="en-US" dirty="0"/>
              <a:t>List corrective actions being taken</a:t>
            </a:r>
          </a:p>
          <a:p>
            <a:r>
              <a:rPr lang="en-US" dirty="0"/>
              <a:t>Address schedule implications</a:t>
            </a:r>
          </a:p>
        </p:txBody>
      </p:sp>
      <p:sp>
        <p:nvSpPr>
          <p:cNvPr id="10" name="Rectangle 9" descr="rectangle">
            <a:extLst>
              <a:ext uri="{FF2B5EF4-FFF2-40B4-BE49-F238E27FC236}">
                <a16:creationId xmlns:a16="http://schemas.microsoft.com/office/drawing/2014/main" id="{EE06769F-8325-401B-B8C7-0175BD7776E1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F5FBD96-C3F0-4C9C-9F85-CD7060CFFE58}"/>
              </a:ext>
            </a:extLst>
          </p:cNvPr>
          <p:cNvSpPr txBox="1">
            <a:spLocks/>
          </p:cNvSpPr>
          <p:nvPr/>
        </p:nvSpPr>
        <p:spPr bwMode="auto">
          <a:xfrm>
            <a:off x="6476682" y="2124075"/>
            <a:ext cx="2255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sure you understand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4A6208-9BBE-4F8C-94F4-A8374310C325}"/>
              </a:ext>
            </a:extLst>
          </p:cNvPr>
          <p:cNvSpPr txBox="1">
            <a:spLocks/>
          </p:cNvSpPr>
          <p:nvPr/>
        </p:nvSpPr>
        <p:spPr bwMode="auto">
          <a:xfrm>
            <a:off x="6476682" y="2967035"/>
            <a:ext cx="2255838" cy="276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Issues that are causing delays or impending progress</a:t>
            </a:r>
          </a:p>
          <a:p>
            <a:r>
              <a:rPr lang="en-US" dirty="0"/>
              <a:t>Why problem was not anticipated</a:t>
            </a:r>
          </a:p>
          <a:p>
            <a:r>
              <a:rPr lang="en-US" dirty="0"/>
              <a:t>If customer will want to discuss issue with upper management</a:t>
            </a:r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F6BF6B71-7D74-4279-B988-F255A8B3EF9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23987" y="28860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Drone version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3018382"/>
            <a:ext cx="9144000" cy="1542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780262" y="2550763"/>
            <a:ext cx="945000" cy="945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780262" y="4055891"/>
            <a:ext cx="945000" cy="945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990844" y="3507990"/>
            <a:ext cx="523835" cy="523835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2916015" y="2925380"/>
            <a:ext cx="1728192" cy="1728192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5133444" y="3101551"/>
            <a:ext cx="3432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chemeClr val="accent4"/>
                </a:solidFill>
                <a:cs typeface="Arial" pitchFamily="34" charset="0"/>
              </a:rPr>
              <a:t>Simple</a:t>
            </a:r>
          </a:p>
          <a:p>
            <a:r>
              <a:rPr lang="en-US" altLang="ko-KR" sz="21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1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5133444" y="3784031"/>
            <a:ext cx="3432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050" dirty="0">
                <a:solidFill>
                  <a:schemeClr val="bg1"/>
                </a:solidFill>
              </a:rPr>
              <a:t>Get a modern PowerPoint  Presentation that is beautifully designed</a:t>
            </a:r>
            <a:endParaRPr lang="en-US" altLang="ko-KR" sz="10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1969730" y="3527249"/>
            <a:ext cx="485316" cy="485316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2916015" y="3921557"/>
            <a:ext cx="1728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024595" y="4955249"/>
            <a:ext cx="2938994" cy="596965"/>
            <a:chOff x="539552" y="3029577"/>
            <a:chExt cx="1872208" cy="7959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024595" y="2157327"/>
            <a:ext cx="2938994" cy="596965"/>
            <a:chOff x="539552" y="3029577"/>
            <a:chExt cx="1872208" cy="79595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3186" y="2388763"/>
            <a:ext cx="540000" cy="162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253186" y="5057106"/>
            <a:ext cx="540000" cy="162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3357800" y="3255183"/>
            <a:ext cx="848240" cy="6147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059002" y="2853580"/>
            <a:ext cx="390906" cy="304166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057309" y="4338249"/>
            <a:ext cx="390906" cy="390906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9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descr="rectangle">
            <a:extLst>
              <a:ext uri="{FF2B5EF4-FFF2-40B4-BE49-F238E27FC236}">
                <a16:creationId xmlns:a16="http://schemas.microsoft.com/office/drawing/2014/main" id="{11D4E91E-187C-4714-B005-89E93E7E9097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2054F81-A039-4304-8FD4-8C2B4D034F2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615D-7C1B-47DD-AE1A-8A6A042DF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2400" y="1905000"/>
            <a:ext cx="2255838" cy="762000"/>
          </a:xfrm>
        </p:spPr>
        <p:txBody>
          <a:bodyPr/>
          <a:lstStyle/>
          <a:p>
            <a:r>
              <a:rPr lang="en-US" altLang="en-US" dirty="0"/>
              <a:t>List achievements and progress since last status update was given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EBD897-CFBE-4674-8D8B-26AEEAEA90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6682" y="1905000"/>
            <a:ext cx="2255838" cy="762000"/>
          </a:xfrm>
        </p:spPr>
        <p:txBody>
          <a:bodyPr/>
          <a:lstStyle/>
          <a:p>
            <a:r>
              <a:rPr lang="en-US" altLang="en-US" dirty="0"/>
              <a:t>Highlight those things that made progress possible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4ECED4-1E1A-41BF-8877-19E7E08E21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3200399"/>
            <a:ext cx="2255838" cy="762000"/>
          </a:xfrm>
        </p:spPr>
        <p:txBody>
          <a:bodyPr/>
          <a:lstStyle/>
          <a:p>
            <a:r>
              <a:rPr lang="en-US" altLang="en-US" dirty="0"/>
              <a:t>Address schedule implications</a:t>
            </a:r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23987" y="297179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rectangle">
            <a:extLst>
              <a:ext uri="{FF2B5EF4-FFF2-40B4-BE49-F238E27FC236}">
                <a16:creationId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7F70A62-063C-4391-B034-A3CA4EFFD48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C5AAF14-31D3-4D50-8A88-D5C8B7D6D4C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List top high-level dates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0287652-48E7-4ADB-A81F-B9EFD2CAA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Distribute more detailed schedule if appropriate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7F7F7B-EEF5-4988-BCD4-DA826AC79E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2400" y="3048000"/>
            <a:ext cx="2255838" cy="762000"/>
          </a:xfrm>
        </p:spPr>
        <p:txBody>
          <a:bodyPr/>
          <a:lstStyle/>
          <a:p>
            <a:r>
              <a:rPr lang="en-US" altLang="en-US" dirty="0"/>
              <a:t>Keep simple so audience does not get distracted with details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C97462-0EC0-4805-9F0B-C7332F408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0" y="3200401"/>
            <a:ext cx="2255838" cy="1524000"/>
          </a:xfrm>
        </p:spPr>
        <p:txBody>
          <a:bodyPr/>
          <a:lstStyle/>
          <a:p>
            <a:r>
              <a:rPr lang="en-US" altLang="en-US" dirty="0"/>
              <a:t>Make sure you are familiar with details of schedule so you can answer questions</a:t>
            </a:r>
          </a:p>
        </p:txBody>
      </p:sp>
      <p:pic>
        <p:nvPicPr>
          <p:cNvPr id="19" name="Graphic 18" descr="Daily Calendar">
            <a:extLst>
              <a:ext uri="{FF2B5EF4-FFF2-40B4-BE49-F238E27FC236}">
                <a16:creationId xmlns:a16="http://schemas.microsoft.com/office/drawing/2014/main" id="{2B1D489A-58A3-40A8-9C08-E0B7A047B6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5400" y="28956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8E647A-4131-4608-A782-A2022840A7C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Deliveries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2EABC81-80D7-4F15-949C-FB48490EE7C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/>
              <a:t>List main critical deliverables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40B17A-8238-406F-AF64-F8DE845FC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Understand your confidence rating to each deliverable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0F1A0E-0F34-4BBE-831B-6C5C782C9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2905125"/>
            <a:ext cx="2255838" cy="2590800"/>
          </a:xfrm>
        </p:spPr>
        <p:txBody>
          <a:bodyPr/>
          <a:lstStyle/>
          <a:p>
            <a:r>
              <a:rPr lang="en-US" dirty="0"/>
              <a:t>Yours to client</a:t>
            </a:r>
          </a:p>
          <a:p>
            <a:r>
              <a:rPr lang="en-US" dirty="0"/>
              <a:t>Yours to outside services</a:t>
            </a:r>
          </a:p>
          <a:p>
            <a:r>
              <a:rPr lang="en-US" dirty="0"/>
              <a:t>Outside services to you</a:t>
            </a:r>
          </a:p>
          <a:p>
            <a:r>
              <a:rPr lang="en-US" dirty="0"/>
              <a:t>Other departments to you</a:t>
            </a:r>
          </a:p>
          <a:p>
            <a:endParaRPr lang="en-US" dirty="0"/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F6BDB2FB-56FE-489C-929C-6FDBD5C4C27E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07CFE07-28AD-4741-8405-7823F2C18879}"/>
              </a:ext>
            </a:extLst>
          </p:cNvPr>
          <p:cNvSpPr txBox="1">
            <a:spLocks/>
          </p:cNvSpPr>
          <p:nvPr/>
        </p:nvSpPr>
        <p:spPr bwMode="auto">
          <a:xfrm>
            <a:off x="6347460" y="3276600"/>
            <a:ext cx="225583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Indicate confidence level on slides if appropriate</a:t>
            </a:r>
          </a:p>
        </p:txBody>
      </p:sp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CA3FB8F-D9CB-4C3B-BF84-3047242E6CE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95F9377-63A4-4A99-920A-3239993A8E1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6467157" y="2133600"/>
            <a:ext cx="2026920" cy="762000"/>
          </a:xfrm>
        </p:spPr>
        <p:txBody>
          <a:bodyPr/>
          <a:lstStyle/>
          <a:p>
            <a:r>
              <a:rPr lang="en-US" altLang="en-US" dirty="0"/>
              <a:t>If there are cost overruns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A11C06-FD59-43DE-B433-D8FFC66CE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2400" y="2133600"/>
            <a:ext cx="2255838" cy="762000"/>
          </a:xfrm>
        </p:spPr>
        <p:txBody>
          <a:bodyPr/>
          <a:lstStyle/>
          <a:p>
            <a:r>
              <a:rPr lang="en-US" altLang="en-US" dirty="0"/>
              <a:t>List new projections of costs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1A7076-45DE-455A-B409-AE81921406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2914650"/>
            <a:ext cx="2255838" cy="2209800"/>
          </a:xfrm>
        </p:spPr>
        <p:txBody>
          <a:bodyPr/>
          <a:lstStyle/>
          <a:p>
            <a:r>
              <a:rPr lang="en-US" dirty="0"/>
              <a:t>Include original estimates</a:t>
            </a:r>
          </a:p>
          <a:p>
            <a:pPr lvl="1">
              <a:buFont typeface="Gill Sans Nova Light" panose="020B0302020104020203" pitchFamily="34" charset="0"/>
              <a:buChar char="–"/>
            </a:pPr>
            <a:r>
              <a:rPr lang="en-US" sz="1600" dirty="0"/>
              <a:t>Understand source of differences in these numbers – be ready for questions</a:t>
            </a:r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42EDE6EF-8CCE-4B02-8FB6-BFF5473054C2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C421BE4-E650-4875-94E1-9137B68A64D7}"/>
              </a:ext>
            </a:extLst>
          </p:cNvPr>
          <p:cNvSpPr txBox="1">
            <a:spLocks/>
          </p:cNvSpPr>
          <p:nvPr/>
        </p:nvSpPr>
        <p:spPr bwMode="auto">
          <a:xfrm>
            <a:off x="6467157" y="2914650"/>
            <a:ext cx="22558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Summarize why</a:t>
            </a:r>
          </a:p>
          <a:p>
            <a:r>
              <a:rPr lang="en-US" dirty="0"/>
              <a:t>List corrective or preventative action you’ve taken</a:t>
            </a:r>
          </a:p>
          <a:p>
            <a:r>
              <a:rPr lang="en-US" dirty="0"/>
              <a:t>Set realistic expectations for future expenditures</a:t>
            </a:r>
          </a:p>
        </p:txBody>
      </p:sp>
      <p:pic>
        <p:nvPicPr>
          <p:cNvPr id="15" name="Graphic 14" descr="Money">
            <a:extLst>
              <a:ext uri="{FF2B5EF4-FFF2-40B4-BE49-F238E27FC236}">
                <a16:creationId xmlns:a16="http://schemas.microsoft.com/office/drawing/2014/main" id="{4E6CA856-8CC8-4F2A-A6E0-E4AB6C7201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3F0BDFB3-A02E-4750-9937-20DA601AFC4E}" vid="{0A02C0FF-F743-4CC9-AED1-FABD7A147A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tf06207074</Template>
  <TotalTime>182</TotalTime>
  <Words>437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Gill Sans MT</vt:lpstr>
      <vt:lpstr>Gill Sans Nova Light</vt:lpstr>
      <vt:lpstr>Times New Roman</vt:lpstr>
      <vt:lpstr>Ubuntu</vt:lpstr>
      <vt:lpstr>Verdana</vt:lpstr>
      <vt:lpstr>Wingdings</vt:lpstr>
      <vt:lpstr>Default Design</vt:lpstr>
      <vt:lpstr>STATUS REPORT</vt:lpstr>
      <vt:lpstr>Project Stages</vt:lpstr>
      <vt:lpstr>PowerPoint Presentation</vt:lpstr>
      <vt:lpstr>Challenges with matek setup</vt:lpstr>
      <vt:lpstr>PowerPoint Presentation</vt:lpstr>
      <vt:lpstr>Progress</vt:lpstr>
      <vt:lpstr>Schedule</vt:lpstr>
      <vt:lpstr>Deliveries</vt:lpstr>
      <vt:lpstr>Costs</vt:lpstr>
      <vt:lpstr>Technology</vt:lpstr>
      <vt:lpstr>Resources</vt:lpstr>
      <vt:lpstr>Goals for Next Review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</dc:title>
  <dc:subject/>
  <dc:creator>Admin</dc:creator>
  <cp:keywords/>
  <dc:description/>
  <cp:lastModifiedBy>Admin</cp:lastModifiedBy>
  <cp:revision>34</cp:revision>
  <cp:lastPrinted>1601-01-01T00:00:00Z</cp:lastPrinted>
  <dcterms:created xsi:type="dcterms:W3CDTF">2020-03-18T05:48:11Z</dcterms:created>
  <dcterms:modified xsi:type="dcterms:W3CDTF">2020-03-18T09:37:33Z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