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3" r:id="rId2"/>
    <p:sldId id="270" r:id="rId3"/>
    <p:sldId id="271" r:id="rId4"/>
    <p:sldId id="272" r:id="rId5"/>
    <p:sldId id="258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94670" autoAdjust="0"/>
  </p:normalViewPr>
  <p:slideViewPr>
    <p:cSldViewPr>
      <p:cViewPr varScale="1">
        <p:scale>
          <a:sx n="84" d="100"/>
          <a:sy n="84" d="100"/>
        </p:scale>
        <p:origin x="1157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57EFFFD-C372-470D-ADFD-69D14BC8AB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16E90F9-706A-400D-89BB-10D510D6FA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215CB1B2-EBEA-475F-97B4-069EDC794CB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BD3C06E2-5D1D-4CB7-B1B0-686BBBCE98D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FAF3E4E-449E-4970-8F0F-0B9761BF26A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8037A8CE-7518-44B1-A7B1-8171280697E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445A279-FDFA-420C-92B5-138DAF3DC9E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B773E8B7-AEB2-42BA-BAEB-A724258209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9901742B-8C4A-46A5-8C8B-E20C698415B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4D3E3970-54C9-41B6-AF69-4BA91134AAC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ABAF47DF-6E33-4ECD-9A5D-42652EA587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B19FAEA-B58C-47C6-BB2D-5E20B6FC7A3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Rectangle 32">
            <a:extLst>
              <a:ext uri="{FF2B5EF4-FFF2-40B4-BE49-F238E27FC236}">
                <a16:creationId xmlns:a16="http://schemas.microsoft.com/office/drawing/2014/main" id="{FB1A28BD-6590-496A-9B36-822EE43ECAC0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3962400" y="634119"/>
            <a:ext cx="4770120" cy="1033567"/>
          </a:xfrm>
        </p:spPr>
        <p:txBody>
          <a:bodyPr/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dirty="0"/>
          </a:p>
        </p:txBody>
      </p:sp>
      <p:sp>
        <p:nvSpPr>
          <p:cNvPr id="3105" name="Rectangle 33">
            <a:extLst>
              <a:ext uri="{FF2B5EF4-FFF2-40B4-BE49-F238E27FC236}">
                <a16:creationId xmlns:a16="http://schemas.microsoft.com/office/drawing/2014/main" id="{F84E9268-9FF2-44DD-88CA-DB8A10FBEE5A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962400" y="2133600"/>
            <a:ext cx="2026920" cy="7620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ABE1B-C362-48AB-B898-8D997A61E2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7000" y="2133600"/>
            <a:ext cx="2255838" cy="76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B72091E-4DB6-42C6-A51E-69DDC67829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3581401"/>
            <a:ext cx="2255838" cy="76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F957ACF-57A2-46EE-A067-74F66003B5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3581401"/>
            <a:ext cx="2255838" cy="76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C82F83B-5EDE-4E25-A828-E9221D7882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7000" y="4495800"/>
            <a:ext cx="2255838" cy="152400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Bullet point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AD5C-A850-4279-B89D-E357D9B1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0FC4B-D1DE-4A08-8E35-7C871C685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14269-549B-4E9F-AEC7-F47DDD3F49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CBD29-814F-44CA-8496-CD85679DD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CDB36-28F9-4C2F-A2BF-570F5034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AC9164-AED5-4865-8E8B-78011625AB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336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C5367D-92D5-497A-8D22-D1A3A2115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96100" y="228600"/>
            <a:ext cx="16383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FCDC9-1F16-4523-946D-CC54BEE2E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81200" y="228600"/>
            <a:ext cx="4762500" cy="59436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F7222-D4A3-41E9-9DF6-C5283BDA979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6088-0FB1-4761-B616-5A424470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35CE-454D-4F67-85CA-A9E0CDF7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B4A7C-FC4D-4A51-8BCB-26771A5213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771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6146075" y="332656"/>
            <a:ext cx="2514600" cy="144016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467100"/>
            <a:ext cx="5630092" cy="3390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latin typeface="+mn-lt"/>
                <a:cs typeface="Arial" pitchFamily="34" charset="0"/>
              </a:defRPr>
            </a:lvl1pPr>
            <a:lvl2pPr marL="342906" indent="0">
              <a:buNone/>
              <a:defRPr sz="2100"/>
            </a:lvl2pPr>
            <a:lvl3pPr marL="685811" indent="0">
              <a:buNone/>
              <a:defRPr sz="1800"/>
            </a:lvl3pPr>
            <a:lvl4pPr marL="1028717" indent="0">
              <a:buNone/>
              <a:defRPr sz="1500"/>
            </a:lvl4pPr>
            <a:lvl5pPr marL="1371623" indent="0">
              <a:buNone/>
              <a:defRPr sz="1500"/>
            </a:lvl5pPr>
            <a:lvl6pPr marL="1714528" indent="0">
              <a:buNone/>
              <a:defRPr sz="1500"/>
            </a:lvl6pPr>
            <a:lvl7pPr marL="2057434" indent="0">
              <a:buNone/>
              <a:defRPr sz="1500"/>
            </a:lvl7pPr>
            <a:lvl8pPr marL="2400340" indent="0">
              <a:buNone/>
              <a:defRPr sz="1500"/>
            </a:lvl8pPr>
            <a:lvl9pPr marL="2743245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5630092" cy="3390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latin typeface="+mn-lt"/>
                <a:cs typeface="Arial" pitchFamily="34" charset="0"/>
              </a:defRPr>
            </a:lvl1pPr>
            <a:lvl2pPr marL="342906" indent="0">
              <a:buNone/>
              <a:defRPr sz="2100"/>
            </a:lvl2pPr>
            <a:lvl3pPr marL="685811" indent="0">
              <a:buNone/>
              <a:defRPr sz="1800"/>
            </a:lvl3pPr>
            <a:lvl4pPr marL="1028717" indent="0">
              <a:buNone/>
              <a:defRPr sz="1500"/>
            </a:lvl4pPr>
            <a:lvl5pPr marL="1371623" indent="0">
              <a:buNone/>
              <a:defRPr sz="1500"/>
            </a:lvl5pPr>
            <a:lvl6pPr marL="1714528" indent="0">
              <a:buNone/>
              <a:defRPr sz="1500"/>
            </a:lvl6pPr>
            <a:lvl7pPr marL="2057434" indent="0">
              <a:buNone/>
              <a:defRPr sz="1500"/>
            </a:lvl7pPr>
            <a:lvl8pPr marL="2400340" indent="0">
              <a:buNone/>
              <a:defRPr sz="1500"/>
            </a:lvl8pPr>
            <a:lvl9pPr marL="2743245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818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CA9BD29-3335-49FC-8BD0-26E45751A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99302" y="1223317"/>
            <a:ext cx="4080821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685835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/>
            </a:lvl1pPr>
          </a:lstStyle>
          <a:p>
            <a:r>
              <a:rPr lang="en-US" altLang="ko-KR" dirty="0"/>
              <a:t>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828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33951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8479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age - Teal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282950"/>
            <a:ext cx="6923088" cy="2108200"/>
          </a:xfrm>
          <a:prstGeom prst="rect">
            <a:avLst/>
          </a:prstGeom>
          <a:solidFill>
            <a:srgbClr val="F26400">
              <a:alpha val="8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NZ" sz="600" baseline="-25000" dirty="0"/>
          </a:p>
        </p:txBody>
      </p:sp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300" y="0"/>
            <a:ext cx="16764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061" y="3495040"/>
            <a:ext cx="6105525" cy="127793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NZ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49061" y="4772978"/>
            <a:ext cx="6105525" cy="617628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3160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6499-425C-4624-9B94-65C7ACA7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6BD70-9FEA-447D-A0E6-7DB07ADE4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2F8E1-1579-4AA6-A49E-E58D1992235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2BCCC-7CF2-468B-B89E-012631A2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A3712-9AEF-435E-BCF4-2E6EC295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CE1BD4-C33B-471E-8B42-13B1183EA4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21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B1D32-E939-477D-9533-66F4819E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DC9DD-E0A7-40E3-B6A3-B74C98D0C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C7F4D-09C3-4AE5-964B-94AF3BC8F87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D3166-580C-446C-9DA2-E42D14D8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747FB-B7B1-418D-94CA-722F27E9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1DCB5-1589-4FA0-B4C4-1311E80B70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081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3D37F-72FA-4BA6-BAA4-6697AF83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00E72-92F2-42AA-B55F-2970D7B4F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0" y="1371600"/>
            <a:ext cx="3048000" cy="4800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11472-84D3-46A8-ABD0-A170B5357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0" y="1371600"/>
            <a:ext cx="3048000" cy="4800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E8A28-7279-451A-89B5-3406EC8377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71CCE-3D57-4A2B-9274-E9072481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1C7E2-59AF-4F3A-8674-D2A8E70B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FA96B-42ED-4D1F-BDB3-EF8F8A8933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8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C6A4-EE01-4CC2-84E6-E00C1C3F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06FA1-1559-4E63-8DF4-7B85FD104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1F418-202E-4CCC-9BD2-EE26DE049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3878C-06DF-421E-BB01-BB3235459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BFA2C-9783-4643-929B-632DA9298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B52B8E-A3F6-4C78-925A-A1A0F61A61A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BEF24C-BB7F-4FBA-8984-B3A4CCDA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D0703C-0BB1-45A0-BAD0-B1F281F2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3D797E-F050-4655-8DC5-72CA3B36FF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61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8F65-23FA-4A0C-A990-2CD464ED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80465-B14C-4E44-9741-EFBCD4622DA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A436C-D9FD-4BAD-AD81-0C5860B89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C0A3D-327E-48DC-AF55-BDF57E88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0E428-C365-4269-8FA4-87199479C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024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8B7C4-4314-40E6-8220-C85537EB0A4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27EE38-B070-42BE-BDF4-CA34DB10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1DE98-8832-4547-BB54-B8379FEC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09F59-478A-4E27-AA6C-9399621967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913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BBFC-FDB7-41BB-8295-C33E7D99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10034-5A5A-4B6B-AFDC-E04E323F3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7F003-6627-465E-BD3A-5FF43AB5F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4272F-8D9A-47F7-AC58-AF9D3E4D1D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C64E5-D9BC-4DAF-AD9D-5083F74E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1FF44-6B67-4C7E-B350-05135B41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D7AE4-0F19-486E-9642-C7B39CE220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445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FAE1-DB6F-426B-BDA7-6C43A6D2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457375-2DB2-4752-9259-4E0BC2D24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99706-D017-498F-8F61-0D239BC62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AD366-7EC6-4450-BF65-BF4F97B1CE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A87F6-6142-4341-830E-CD983A79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09493-B0A7-4E7C-9879-A4261BFA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E9392-48E8-4A2F-866E-F939455220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3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32">
            <a:extLst>
              <a:ext uri="{FF2B5EF4-FFF2-40B4-BE49-F238E27FC236}">
                <a16:creationId xmlns:a16="http://schemas.microsoft.com/office/drawing/2014/main" id="{777DD606-0BE3-4056-BF4E-A404E81BD3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28600"/>
            <a:ext cx="6553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057" name="Rectangle 33">
            <a:extLst>
              <a:ext uri="{FF2B5EF4-FFF2-40B4-BE49-F238E27FC236}">
                <a16:creationId xmlns:a16="http://schemas.microsoft.com/office/drawing/2014/main" id="{438F66EB-EBB6-44AD-8E06-1D7A0F6F33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371600"/>
            <a:ext cx="6248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68" name="Rectangle 44">
            <a:extLst>
              <a:ext uri="{FF2B5EF4-FFF2-40B4-BE49-F238E27FC236}">
                <a16:creationId xmlns:a16="http://schemas.microsoft.com/office/drawing/2014/main" id="{2A43D83E-D73A-48DC-97C9-0C28862BD03B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524000" y="6324600"/>
            <a:ext cx="1371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69" name="Rectangle 45">
            <a:extLst>
              <a:ext uri="{FF2B5EF4-FFF2-40B4-BE49-F238E27FC236}">
                <a16:creationId xmlns:a16="http://schemas.microsoft.com/office/drawing/2014/main" id="{AEABD327-63E4-48DC-87F6-DDA30CA48FB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24600"/>
            <a:ext cx="426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70" name="Rectangle 46">
            <a:extLst>
              <a:ext uri="{FF2B5EF4-FFF2-40B4-BE49-F238E27FC236}">
                <a16:creationId xmlns:a16="http://schemas.microsoft.com/office/drawing/2014/main" id="{9CFE78C1-3F1F-4775-AA90-5FC251F1AA2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324600"/>
            <a:ext cx="1066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fld id="{C66FDBF8-BD82-48E3-809B-2C8F898F2C5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5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anose="020B0604030504040204" pitchFamily="34" charset="0"/>
        <a:buChar char="−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anose="020B0604030504040204" pitchFamily="34" charset="0"/>
        <a:buChar char="−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/>
          <p:cNvSpPr>
            <a:spLocks noGrp="1"/>
          </p:cNvSpPr>
          <p:nvPr>
            <p:ph type="title"/>
          </p:nvPr>
        </p:nvSpPr>
        <p:spPr>
          <a:xfrm>
            <a:off x="304800" y="3276600"/>
            <a:ext cx="6594475" cy="1181100"/>
          </a:xfrm>
        </p:spPr>
        <p:txBody>
          <a:bodyPr/>
          <a:lstStyle/>
          <a:p>
            <a:pPr eaLnBrk="1" hangingPunct="1"/>
            <a:r>
              <a:rPr lang="en-US" altLang="en-US" sz="3400" dirty="0" smtClean="0"/>
              <a:t>Mid-Project Reviews</a:t>
            </a:r>
            <a:endParaRPr lang="en-NZ" altLang="en-US" sz="3400" dirty="0" smtClean="0"/>
          </a:p>
        </p:txBody>
      </p:sp>
      <p:sp>
        <p:nvSpPr>
          <p:cNvPr id="11267" name="Subtitle 4"/>
          <p:cNvSpPr>
            <a:spLocks noGrp="1"/>
          </p:cNvSpPr>
          <p:nvPr>
            <p:ph type="subTitle" idx="1"/>
          </p:nvPr>
        </p:nvSpPr>
        <p:spPr>
          <a:xfrm>
            <a:off x="793750" y="4466844"/>
            <a:ext cx="6105525" cy="1166812"/>
          </a:xfrm>
        </p:spPr>
        <p:txBody>
          <a:bodyPr/>
          <a:lstStyle/>
          <a:p>
            <a:pPr algn="r" eaLnBrk="1" hangingPunct="1"/>
            <a:r>
              <a:rPr lang="en-NZ" altLang="en-US" sz="2400" b="1" dirty="0" smtClean="0"/>
              <a:t>Indoor Drone</a:t>
            </a:r>
          </a:p>
          <a:p>
            <a:pPr algn="r" eaLnBrk="1" hangingPunct="1">
              <a:spcBef>
                <a:spcPts val="600"/>
              </a:spcBef>
            </a:pPr>
            <a:r>
              <a:rPr lang="en-NZ" altLang="en-US" dirty="0" smtClean="0"/>
              <a:t>Group 9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444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5EEB7F0-162C-4027-96CF-FEF726ABA79D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 dirty="0"/>
              <a:t>Resources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BFB9AA-7841-449A-BC27-7BED35EA3D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00" y="2133600"/>
            <a:ext cx="2255838" cy="762000"/>
          </a:xfrm>
        </p:spPr>
        <p:txBody>
          <a:bodyPr/>
          <a:lstStyle/>
          <a:p>
            <a:r>
              <a:rPr lang="en-US" altLang="en-US" dirty="0"/>
              <a:t>Understand that customers may want to be assured that all possible resources are being used, but in such a way that costs will be properly managed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D8A5AC-35AB-4D72-897D-D9A458E864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62400" y="2114550"/>
            <a:ext cx="2255838" cy="762000"/>
          </a:xfrm>
        </p:spPr>
        <p:txBody>
          <a:bodyPr/>
          <a:lstStyle/>
          <a:p>
            <a:r>
              <a:rPr lang="en-US" altLang="en-US" dirty="0"/>
              <a:t>Summarize project resources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36457F9-3BDA-4409-81B7-D043E09041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62400" y="3028949"/>
            <a:ext cx="2255838" cy="1524000"/>
          </a:xfrm>
        </p:spPr>
        <p:txBody>
          <a:bodyPr/>
          <a:lstStyle/>
          <a:p>
            <a:r>
              <a:rPr lang="en-US" dirty="0"/>
              <a:t>Dedicated (full-time) resources</a:t>
            </a:r>
          </a:p>
          <a:p>
            <a:r>
              <a:rPr lang="en-US" dirty="0"/>
              <a:t>Part-time resources</a:t>
            </a:r>
          </a:p>
          <a:p>
            <a:r>
              <a:rPr lang="en-US" dirty="0"/>
              <a:t>If project is constrained by lack of resources, suggest alternatives</a:t>
            </a:r>
          </a:p>
          <a:p>
            <a:endParaRPr lang="en-US" dirty="0"/>
          </a:p>
        </p:txBody>
      </p:sp>
      <p:sp>
        <p:nvSpPr>
          <p:cNvPr id="16" name="Rectangle 15" descr="rectangle">
            <a:extLst>
              <a:ext uri="{FF2B5EF4-FFF2-40B4-BE49-F238E27FC236}">
                <a16:creationId xmlns:a16="http://schemas.microsoft.com/office/drawing/2014/main" id="{BA8B46AD-E7E2-425E-A218-28706BBF1744}"/>
              </a:ext>
            </a:extLst>
          </p:cNvPr>
          <p:cNvSpPr/>
          <p:nvPr/>
        </p:nvSpPr>
        <p:spPr bwMode="auto">
          <a:xfrm>
            <a:off x="0" y="0"/>
            <a:ext cx="3581400" cy="6858000"/>
          </a:xfrm>
          <a:prstGeom prst="rect">
            <a:avLst/>
          </a:prstGeom>
          <a:solidFill>
            <a:schemeClr val="tx2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15" name="Graphic 14" descr="Open Folder">
            <a:extLst>
              <a:ext uri="{FF2B5EF4-FFF2-40B4-BE49-F238E27FC236}">
                <a16:creationId xmlns:a16="http://schemas.microsoft.com/office/drawing/2014/main" id="{259D3963-5CF6-48EF-A39B-453BDDA7886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500" y="2876549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2AB099D-CBEA-4F6A-A5BD-1AAE8ADF2A2C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 dirty="0"/>
              <a:t>Goals for Next Review</a:t>
            </a:r>
            <a:endParaRPr lang="en-US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C8E4ECE0-C08F-496C-B749-91113062D6B1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en-US" dirty="0"/>
              <a:t>Date of next status update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CF0134-C2F3-4B91-B088-C3FF0519D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Make sure anyone involved in project understands action plan</a:t>
            </a:r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26BD1F8-4E79-4EDA-A6B0-9955C3A587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62400" y="3200401"/>
            <a:ext cx="2255838" cy="762000"/>
          </a:xfrm>
        </p:spPr>
        <p:txBody>
          <a:bodyPr/>
          <a:lstStyle/>
          <a:p>
            <a:r>
              <a:rPr lang="en-US" altLang="en-US" dirty="0"/>
              <a:t>List goals for next review</a:t>
            </a:r>
          </a:p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7E4AFF1-38F2-40F4-8E96-A40CC5AB45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62400" y="4114800"/>
            <a:ext cx="2255838" cy="1524000"/>
          </a:xfrm>
        </p:spPr>
        <p:txBody>
          <a:bodyPr/>
          <a:lstStyle/>
          <a:p>
            <a:r>
              <a:rPr lang="en-US" dirty="0"/>
              <a:t>Specific items that will be done</a:t>
            </a:r>
          </a:p>
          <a:p>
            <a:r>
              <a:rPr lang="en-US" dirty="0"/>
              <a:t>Issues that will be resolved</a:t>
            </a:r>
          </a:p>
          <a:p>
            <a:endParaRPr lang="en-US" dirty="0"/>
          </a:p>
        </p:txBody>
      </p:sp>
      <p:sp>
        <p:nvSpPr>
          <p:cNvPr id="20" name="Rectangle 19" descr="rectangle">
            <a:extLst>
              <a:ext uri="{FF2B5EF4-FFF2-40B4-BE49-F238E27FC236}">
                <a16:creationId xmlns:a16="http://schemas.microsoft.com/office/drawing/2014/main" id="{72EA3ADD-50A0-4BEF-9F40-67022F249696}"/>
              </a:ext>
            </a:extLst>
          </p:cNvPr>
          <p:cNvSpPr/>
          <p:nvPr/>
        </p:nvSpPr>
        <p:spPr bwMode="auto">
          <a:xfrm>
            <a:off x="0" y="0"/>
            <a:ext cx="3581400" cy="6858000"/>
          </a:xfrm>
          <a:prstGeom prst="rect">
            <a:avLst/>
          </a:prstGeom>
          <a:solidFill>
            <a:schemeClr val="accent3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19" name="Graphic 18" descr="Bullseye">
            <a:extLst>
              <a:ext uri="{FF2B5EF4-FFF2-40B4-BE49-F238E27FC236}">
                <a16:creationId xmlns:a16="http://schemas.microsoft.com/office/drawing/2014/main" id="{A701FE3C-0662-4769-BA43-34D25FD9C2E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500" y="274320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4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13" b="16113"/>
          <a:stretch>
            <a:fillRect/>
          </a:stretch>
        </p:blipFill>
        <p:spPr/>
      </p:pic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10" b="16110"/>
          <a:stretch>
            <a:fillRect/>
          </a:stretch>
        </p:blipFill>
        <p:spPr/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B4B16B65-373E-4BA4-B87C-2921BA2CB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829" y="558162"/>
            <a:ext cx="2616379" cy="108012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  <a:latin typeface="Ubuntu" panose="020B0504030602030204"/>
              </a:rPr>
              <a:t>Project Stages</a:t>
            </a:r>
            <a:endParaRPr lang="ko-KR" altLang="en-US" dirty="0">
              <a:solidFill>
                <a:srgbClr val="FF0000"/>
              </a:solidFill>
              <a:latin typeface="Ubuntu" panose="020B0504030602030204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FA0121-DCF2-49D9-A489-512E4E9EFE97}"/>
              </a:ext>
            </a:extLst>
          </p:cNvPr>
          <p:cNvSpPr txBox="1"/>
          <p:nvPr/>
        </p:nvSpPr>
        <p:spPr>
          <a:xfrm>
            <a:off x="6396355" y="2427080"/>
            <a:ext cx="24999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 smtClean="0"/>
              <a:t>Finish soldering electrical parts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8" name="Chevron 2">
            <a:extLst>
              <a:ext uri="{FF2B5EF4-FFF2-40B4-BE49-F238E27FC236}">
                <a16:creationId xmlns:a16="http://schemas.microsoft.com/office/drawing/2014/main" id="{2A6B74DB-1AB5-4241-8B0C-8BE3E167165F}"/>
              </a:ext>
            </a:extLst>
          </p:cNvPr>
          <p:cNvSpPr/>
          <p:nvPr/>
        </p:nvSpPr>
        <p:spPr>
          <a:xfrm rot="5400000">
            <a:off x="6039014" y="2407249"/>
            <a:ext cx="287861" cy="284228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FA0121-DCF2-49D9-A489-512E4E9EFE97}"/>
              </a:ext>
            </a:extLst>
          </p:cNvPr>
          <p:cNvSpPr txBox="1"/>
          <p:nvPr/>
        </p:nvSpPr>
        <p:spPr>
          <a:xfrm>
            <a:off x="6396355" y="2892819"/>
            <a:ext cx="23233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Created a simulated environment</a:t>
            </a:r>
            <a:endParaRPr lang="en-US" sz="1350" dirty="0"/>
          </a:p>
        </p:txBody>
      </p:sp>
      <p:sp>
        <p:nvSpPr>
          <p:cNvPr id="30" name="Chevron 2">
            <a:extLst>
              <a:ext uri="{FF2B5EF4-FFF2-40B4-BE49-F238E27FC236}">
                <a16:creationId xmlns:a16="http://schemas.microsoft.com/office/drawing/2014/main" id="{2A6B74DB-1AB5-4241-8B0C-8BE3E167165F}"/>
              </a:ext>
            </a:extLst>
          </p:cNvPr>
          <p:cNvSpPr/>
          <p:nvPr/>
        </p:nvSpPr>
        <p:spPr>
          <a:xfrm rot="5400000">
            <a:off x="6039014" y="3025261"/>
            <a:ext cx="287861" cy="284228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FA0121-DCF2-49D9-A489-512E4E9EFE97}"/>
              </a:ext>
            </a:extLst>
          </p:cNvPr>
          <p:cNvSpPr txBox="1"/>
          <p:nvPr/>
        </p:nvSpPr>
        <p:spPr>
          <a:xfrm>
            <a:off x="6396355" y="3616060"/>
            <a:ext cx="23233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Basic function commands</a:t>
            </a:r>
            <a:endParaRPr lang="en-US" sz="1350" dirty="0"/>
          </a:p>
        </p:txBody>
      </p:sp>
      <p:sp>
        <p:nvSpPr>
          <p:cNvPr id="34" name="Chevron 2">
            <a:extLst>
              <a:ext uri="{FF2B5EF4-FFF2-40B4-BE49-F238E27FC236}">
                <a16:creationId xmlns:a16="http://schemas.microsoft.com/office/drawing/2014/main" id="{2A6B74DB-1AB5-4241-8B0C-8BE3E167165F}"/>
              </a:ext>
            </a:extLst>
          </p:cNvPr>
          <p:cNvSpPr/>
          <p:nvPr/>
        </p:nvSpPr>
        <p:spPr>
          <a:xfrm rot="5400000">
            <a:off x="6039014" y="3699067"/>
            <a:ext cx="287861" cy="284228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FA0121-DCF2-49D9-A489-512E4E9EFE97}"/>
              </a:ext>
            </a:extLst>
          </p:cNvPr>
          <p:cNvSpPr txBox="1"/>
          <p:nvPr/>
        </p:nvSpPr>
        <p:spPr>
          <a:xfrm>
            <a:off x="6396355" y="4268217"/>
            <a:ext cx="23233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Assembled Drone version 2</a:t>
            </a:r>
            <a:endParaRPr lang="en-US" sz="1350" dirty="0"/>
          </a:p>
        </p:txBody>
      </p:sp>
      <p:sp>
        <p:nvSpPr>
          <p:cNvPr id="36" name="Chevron 2">
            <a:extLst>
              <a:ext uri="{FF2B5EF4-FFF2-40B4-BE49-F238E27FC236}">
                <a16:creationId xmlns:a16="http://schemas.microsoft.com/office/drawing/2014/main" id="{2A6B74DB-1AB5-4241-8B0C-8BE3E167165F}"/>
              </a:ext>
            </a:extLst>
          </p:cNvPr>
          <p:cNvSpPr/>
          <p:nvPr/>
        </p:nvSpPr>
        <p:spPr>
          <a:xfrm rot="5400000">
            <a:off x="6039013" y="4351224"/>
            <a:ext cx="287861" cy="284228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FA0121-DCF2-49D9-A489-512E4E9EFE97}"/>
              </a:ext>
            </a:extLst>
          </p:cNvPr>
          <p:cNvSpPr txBox="1"/>
          <p:nvPr/>
        </p:nvSpPr>
        <p:spPr>
          <a:xfrm>
            <a:off x="6396355" y="5045892"/>
            <a:ext cx="24999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Test-cases performed on the </a:t>
            </a:r>
            <a:r>
              <a:rPr lang="en-US" sz="1350" dirty="0" smtClean="0"/>
              <a:t>simulated drone</a:t>
            </a:r>
            <a:endParaRPr lang="en-US" sz="1350" dirty="0"/>
          </a:p>
        </p:txBody>
      </p:sp>
      <p:sp>
        <p:nvSpPr>
          <p:cNvPr id="62" name="Chevron 2">
            <a:extLst>
              <a:ext uri="{FF2B5EF4-FFF2-40B4-BE49-F238E27FC236}">
                <a16:creationId xmlns:a16="http://schemas.microsoft.com/office/drawing/2014/main" id="{2A6B74DB-1AB5-4241-8B0C-8BE3E167165F}"/>
              </a:ext>
            </a:extLst>
          </p:cNvPr>
          <p:cNvSpPr/>
          <p:nvPr/>
        </p:nvSpPr>
        <p:spPr>
          <a:xfrm rot="5400000">
            <a:off x="6039013" y="5026060"/>
            <a:ext cx="287861" cy="284228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FA0121-DCF2-49D9-A489-512E4E9EFE97}"/>
              </a:ext>
            </a:extLst>
          </p:cNvPr>
          <p:cNvSpPr txBox="1"/>
          <p:nvPr/>
        </p:nvSpPr>
        <p:spPr>
          <a:xfrm>
            <a:off x="6032362" y="1687581"/>
            <a:ext cx="232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Progress</a:t>
            </a:r>
            <a:endParaRPr lang="ko-KR" altLang="en-US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82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13">
            <a:extLst>
              <a:ext uri="{FF2B5EF4-FFF2-40B4-BE49-F238E27FC236}">
                <a16:creationId xmlns:a16="http://schemas.microsoft.com/office/drawing/2014/main" id="{7D8770ED-6125-4D63-9001-66A2FFE091A4}"/>
              </a:ext>
            </a:extLst>
          </p:cNvPr>
          <p:cNvSpPr txBox="1">
            <a:spLocks/>
          </p:cNvSpPr>
          <p:nvPr/>
        </p:nvSpPr>
        <p:spPr>
          <a:xfrm>
            <a:off x="685800" y="0"/>
            <a:ext cx="3182805" cy="65566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Drone version 1</a:t>
            </a:r>
            <a:endParaRPr lang="en-US" altLang="ko-KR" sz="3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24" name="Freeform 14">
            <a:extLst>
              <a:ext uri="{FF2B5EF4-FFF2-40B4-BE49-F238E27FC236}">
                <a16:creationId xmlns:a16="http://schemas.microsoft.com/office/drawing/2014/main" id="{2E11B857-74CB-4115-9CDF-C2D1BCC2F6A5}"/>
              </a:ext>
            </a:extLst>
          </p:cNvPr>
          <p:cNvSpPr/>
          <p:nvPr/>
        </p:nvSpPr>
        <p:spPr>
          <a:xfrm flipV="1">
            <a:off x="1608554" y="1219200"/>
            <a:ext cx="5325646" cy="1580190"/>
          </a:xfrm>
          <a:custGeom>
            <a:avLst/>
            <a:gdLst>
              <a:gd name="connsiteX0" fmla="*/ 2812211 w 2812211"/>
              <a:gd name="connsiteY0" fmla="*/ 0 h 940280"/>
              <a:gd name="connsiteX1" fmla="*/ 1949570 w 2812211"/>
              <a:gd name="connsiteY1" fmla="*/ 940280 h 940280"/>
              <a:gd name="connsiteX2" fmla="*/ 0 w 2812211"/>
              <a:gd name="connsiteY2" fmla="*/ 940280 h 94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211" h="940280">
                <a:moveTo>
                  <a:pt x="2812211" y="0"/>
                </a:moveTo>
                <a:lnTo>
                  <a:pt x="1949570" y="940280"/>
                </a:lnTo>
                <a:lnTo>
                  <a:pt x="0" y="940280"/>
                </a:lnTo>
              </a:path>
            </a:pathLst>
          </a:cu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26">
              <a:solidFill>
                <a:srgbClr val="FFC000"/>
              </a:solidFill>
            </a:endParaRPr>
          </a:p>
        </p:txBody>
      </p:sp>
      <p:sp>
        <p:nvSpPr>
          <p:cNvPr id="125" name="Freeform 13">
            <a:extLst>
              <a:ext uri="{FF2B5EF4-FFF2-40B4-BE49-F238E27FC236}">
                <a16:creationId xmlns:a16="http://schemas.microsoft.com/office/drawing/2014/main" id="{D20AA7F7-2723-4B5C-B109-F66EC3D7DE60}"/>
              </a:ext>
            </a:extLst>
          </p:cNvPr>
          <p:cNvSpPr/>
          <p:nvPr/>
        </p:nvSpPr>
        <p:spPr>
          <a:xfrm flipV="1">
            <a:off x="2057400" y="4977564"/>
            <a:ext cx="6400800" cy="1618450"/>
          </a:xfrm>
          <a:custGeom>
            <a:avLst/>
            <a:gdLst>
              <a:gd name="connsiteX0" fmla="*/ 0 w 2631057"/>
              <a:gd name="connsiteY0" fmla="*/ 793631 h 793631"/>
              <a:gd name="connsiteX1" fmla="*/ 603849 w 2631057"/>
              <a:gd name="connsiteY1" fmla="*/ 0 h 793631"/>
              <a:gd name="connsiteX2" fmla="*/ 2631057 w 2631057"/>
              <a:gd name="connsiteY2" fmla="*/ 0 h 79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1057" h="793631">
                <a:moveTo>
                  <a:pt x="0" y="793631"/>
                </a:moveTo>
                <a:lnTo>
                  <a:pt x="603849" y="0"/>
                </a:lnTo>
                <a:lnTo>
                  <a:pt x="2631057" y="0"/>
                </a:lnTo>
              </a:path>
            </a:pathLst>
          </a:custGeom>
          <a:ln w="476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26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BDABA86-4F6E-45D5-BEDF-A37F3F172C06}"/>
              </a:ext>
            </a:extLst>
          </p:cNvPr>
          <p:cNvGrpSpPr/>
          <p:nvPr/>
        </p:nvGrpSpPr>
        <p:grpSpPr>
          <a:xfrm>
            <a:off x="3420201" y="4765000"/>
            <a:ext cx="5351595" cy="1711655"/>
            <a:chOff x="5652121" y="1759802"/>
            <a:chExt cx="2448361" cy="2282212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62CA624-AB1F-4E16-8088-65DF56B74DFD}"/>
                </a:ext>
              </a:extLst>
            </p:cNvPr>
            <p:cNvSpPr/>
            <p:nvPr/>
          </p:nvSpPr>
          <p:spPr>
            <a:xfrm>
              <a:off x="5652121" y="2195350"/>
              <a:ext cx="2448360" cy="1846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It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is hard to access the firmware to adjust the code inside and debug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Because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type of board usually using for racing or entertainment purpose, we could not find any support resources. So, it is hard for us to modify the FC.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It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is small so it’s very difficult for us soldering things together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Not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supported for stage 2 (autopilot controlling)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C42B32B-E769-4FF0-A4C9-DF77AAEBE5CA}"/>
                </a:ext>
              </a:extLst>
            </p:cNvPr>
            <p:cNvSpPr txBox="1"/>
            <p:nvPr/>
          </p:nvSpPr>
          <p:spPr>
            <a:xfrm>
              <a:off x="5652121" y="1759802"/>
              <a:ext cx="2448361" cy="5334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C89D1B8-A5D0-4802-9C7F-CA654CCD2723}"/>
              </a:ext>
            </a:extLst>
          </p:cNvPr>
          <p:cNvGrpSpPr/>
          <p:nvPr/>
        </p:nvGrpSpPr>
        <p:grpSpPr>
          <a:xfrm>
            <a:off x="304801" y="1219200"/>
            <a:ext cx="5257800" cy="1729660"/>
            <a:chOff x="5328434" y="1850357"/>
            <a:chExt cx="2772048" cy="1065364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43E8C94-61F1-483B-89A7-36F68DF35AAE}"/>
                </a:ext>
              </a:extLst>
            </p:cNvPr>
            <p:cNvSpPr/>
            <p:nvPr/>
          </p:nvSpPr>
          <p:spPr>
            <a:xfrm>
              <a:off x="5328434" y="2195350"/>
              <a:ext cx="2772047" cy="7203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r">
                <a:buFont typeface="+mj-lt"/>
                <a:buAutoNum type="arabicPeriod"/>
              </a:pP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Wide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used.</a:t>
              </a:r>
            </a:p>
            <a:p>
              <a:pPr marL="342900" indent="-169863" algn="r">
                <a:buFont typeface="+mj-lt"/>
                <a:buAutoNum type="arabicPeriod"/>
              </a:pP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Firmware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is supported with Betaflight (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open source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platform)</a:t>
              </a:r>
            </a:p>
            <a:p>
              <a:pPr marL="342900" indent="-342900" algn="r">
                <a:buFont typeface="+mj-lt"/>
                <a:buAutoNum type="arabicPeriod"/>
              </a:pP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Can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connect with camera for further usages</a:t>
              </a:r>
            </a:p>
            <a:p>
              <a:pPr marL="342900" indent="-342900" algn="r">
                <a:buFont typeface="+mj-lt"/>
                <a:buAutoNum type="arabicPeriod"/>
              </a:pP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Having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video transmitter feature</a:t>
              </a:r>
            </a:p>
            <a:p>
              <a:pPr marL="342900" indent="-342900" algn="r">
                <a:buFont typeface="+mj-lt"/>
                <a:buAutoNum type="arabicPeriod"/>
              </a:pP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Small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 light, suitable for small drone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0FC366F-CDC4-4B27-A518-215C6BA19ED9}"/>
                </a:ext>
              </a:extLst>
            </p:cNvPr>
            <p:cNvSpPr txBox="1"/>
            <p:nvPr/>
          </p:nvSpPr>
          <p:spPr>
            <a:xfrm>
              <a:off x="5652121" y="1850357"/>
              <a:ext cx="2448361" cy="35236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Pros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4003DEEE-2595-450B-A71D-2CB1733FEB37}"/>
              </a:ext>
            </a:extLst>
          </p:cNvPr>
          <p:cNvSpPr txBox="1"/>
          <p:nvPr/>
        </p:nvSpPr>
        <p:spPr>
          <a:xfrm>
            <a:off x="6096000" y="655667"/>
            <a:ext cx="24686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Matek F405-mini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134" name="Picture 133" descr="F405-mini_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2933472"/>
            <a:ext cx="7163160" cy="1909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09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Drone version 2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5D84FB-B9AD-451C-B829-31C0171022DC}"/>
              </a:ext>
            </a:extLst>
          </p:cNvPr>
          <p:cNvSpPr/>
          <p:nvPr/>
        </p:nvSpPr>
        <p:spPr>
          <a:xfrm>
            <a:off x="0" y="3018382"/>
            <a:ext cx="9144000" cy="15421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76A8B0-F0B1-42BF-8A04-031CD38047D4}"/>
              </a:ext>
            </a:extLst>
          </p:cNvPr>
          <p:cNvSpPr/>
          <p:nvPr/>
        </p:nvSpPr>
        <p:spPr>
          <a:xfrm>
            <a:off x="780262" y="2550763"/>
            <a:ext cx="945000" cy="9450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91A248-0092-4FFA-9BC8-2BB7FCCE3FA7}"/>
              </a:ext>
            </a:extLst>
          </p:cNvPr>
          <p:cNvSpPr/>
          <p:nvPr/>
        </p:nvSpPr>
        <p:spPr>
          <a:xfrm>
            <a:off x="780262" y="4055891"/>
            <a:ext cx="945000" cy="945000"/>
          </a:xfrm>
          <a:prstGeom prst="ellipse">
            <a:avLst/>
          </a:prstGeom>
          <a:solidFill>
            <a:schemeClr val="accent3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6" name="Plus 7">
            <a:extLst>
              <a:ext uri="{FF2B5EF4-FFF2-40B4-BE49-F238E27FC236}">
                <a16:creationId xmlns:a16="http://schemas.microsoft.com/office/drawing/2014/main" id="{11C3043C-D25A-43CF-AD35-55248B7A5FB6}"/>
              </a:ext>
            </a:extLst>
          </p:cNvPr>
          <p:cNvSpPr/>
          <p:nvPr/>
        </p:nvSpPr>
        <p:spPr>
          <a:xfrm>
            <a:off x="990844" y="3507990"/>
            <a:ext cx="523835" cy="523835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CCD7FC-BBF6-4FDA-AE2A-B92608B25595}"/>
              </a:ext>
            </a:extLst>
          </p:cNvPr>
          <p:cNvSpPr/>
          <p:nvPr/>
        </p:nvSpPr>
        <p:spPr>
          <a:xfrm>
            <a:off x="2916015" y="2925380"/>
            <a:ext cx="1728192" cy="1728192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09E9A-1E34-43B3-98EB-0F9EA7527CD5}"/>
              </a:ext>
            </a:extLst>
          </p:cNvPr>
          <p:cNvSpPr txBox="1"/>
          <p:nvPr/>
        </p:nvSpPr>
        <p:spPr>
          <a:xfrm>
            <a:off x="5133444" y="3101551"/>
            <a:ext cx="34321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 smtClean="0">
                <a:solidFill>
                  <a:schemeClr val="accent4"/>
                </a:solidFill>
                <a:cs typeface="Arial" pitchFamily="34" charset="0"/>
              </a:rPr>
              <a:t>Automated</a:t>
            </a:r>
            <a:endParaRPr lang="ko-KR" altLang="en-US" sz="21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4C05D-D04F-49D5-9FE0-663ACF7F82B8}"/>
              </a:ext>
            </a:extLst>
          </p:cNvPr>
          <p:cNvSpPr txBox="1"/>
          <p:nvPr/>
        </p:nvSpPr>
        <p:spPr>
          <a:xfrm>
            <a:off x="5133444" y="3784031"/>
            <a:ext cx="3432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cs typeface="Arial" pitchFamily="34" charset="0"/>
              </a:rPr>
              <a:t>Support </a:t>
            </a:r>
            <a:r>
              <a:rPr lang="en-US" altLang="ko-KR" sz="1800" dirty="0">
                <a:solidFill>
                  <a:schemeClr val="bg1"/>
                </a:solidFill>
                <a:cs typeface="Arial" pitchFamily="34" charset="0"/>
              </a:rPr>
              <a:t>customization and </a:t>
            </a:r>
            <a:r>
              <a:rPr lang="en-US" altLang="ko-KR" sz="1800" dirty="0" smtClean="0">
                <a:solidFill>
                  <a:schemeClr val="bg1"/>
                </a:solidFill>
                <a:cs typeface="Arial" pitchFamily="34" charset="0"/>
              </a:rPr>
              <a:t>better </a:t>
            </a:r>
            <a:r>
              <a:rPr lang="en-US" altLang="ko-KR" sz="1800" dirty="0">
                <a:solidFill>
                  <a:schemeClr val="bg1"/>
                </a:solidFill>
                <a:cs typeface="Arial" pitchFamily="34" charset="0"/>
              </a:rPr>
              <a:t>automation capability  </a:t>
            </a:r>
            <a:endParaRPr lang="en-US" altLang="ko-KR" sz="1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Equal 10">
            <a:extLst>
              <a:ext uri="{FF2B5EF4-FFF2-40B4-BE49-F238E27FC236}">
                <a16:creationId xmlns:a16="http://schemas.microsoft.com/office/drawing/2014/main" id="{CE62953F-05A7-46F6-9AD3-7BC00397F0F2}"/>
              </a:ext>
            </a:extLst>
          </p:cNvPr>
          <p:cNvSpPr/>
          <p:nvPr/>
        </p:nvSpPr>
        <p:spPr>
          <a:xfrm>
            <a:off x="1969730" y="3527249"/>
            <a:ext cx="485316" cy="485316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6D2BC-9E0C-498C-890B-EB242CB1C671}"/>
              </a:ext>
            </a:extLst>
          </p:cNvPr>
          <p:cNvSpPr txBox="1"/>
          <p:nvPr/>
        </p:nvSpPr>
        <p:spPr>
          <a:xfrm>
            <a:off x="2916015" y="3921557"/>
            <a:ext cx="17281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Semi-automated</a:t>
            </a:r>
          </a:p>
          <a:p>
            <a:pPr algn="ctr"/>
            <a:r>
              <a:rPr lang="en-US" altLang="ko-KR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Drone</a:t>
            </a:r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DC50C0-6694-4C3B-B598-1ECAE5295725}"/>
              </a:ext>
            </a:extLst>
          </p:cNvPr>
          <p:cNvGrpSpPr/>
          <p:nvPr/>
        </p:nvGrpSpPr>
        <p:grpSpPr>
          <a:xfrm>
            <a:off x="2024595" y="4955251"/>
            <a:ext cx="5214402" cy="843528"/>
            <a:chOff x="539552" y="3029577"/>
            <a:chExt cx="1872208" cy="43040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ABF9A0-FD1B-4FF5-AF08-64CAC0DAB602}"/>
                </a:ext>
              </a:extLst>
            </p:cNvPr>
            <p:cNvSpPr txBox="1"/>
            <p:nvPr/>
          </p:nvSpPr>
          <p:spPr>
            <a:xfrm>
              <a:off x="539552" y="3271533"/>
              <a:ext cx="1872208" cy="188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new controller that fits our requirements</a:t>
              </a:r>
              <a:endPara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5BDF3A-E368-43F6-996D-78E1E39DBE4B}"/>
                </a:ext>
              </a:extLst>
            </p:cNvPr>
            <p:cNvSpPr txBox="1"/>
            <p:nvPr/>
          </p:nvSpPr>
          <p:spPr>
            <a:xfrm>
              <a:off x="539552" y="3029577"/>
              <a:ext cx="1872207" cy="188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New flight controller</a:t>
              </a:r>
              <a:endPara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F65705F-ED8E-4741-82FB-D53FEC113030}"/>
              </a:ext>
            </a:extLst>
          </p:cNvPr>
          <p:cNvGrpSpPr/>
          <p:nvPr/>
        </p:nvGrpSpPr>
        <p:grpSpPr>
          <a:xfrm>
            <a:off x="2024595" y="1631977"/>
            <a:ext cx="5214406" cy="854955"/>
            <a:chOff x="539552" y="3029577"/>
            <a:chExt cx="1872208" cy="42597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979102-0D54-4D67-BA49-77478B00AE61}"/>
                </a:ext>
              </a:extLst>
            </p:cNvPr>
            <p:cNvSpPr txBox="1"/>
            <p:nvPr/>
          </p:nvSpPr>
          <p:spPr>
            <a:xfrm>
              <a:off x="539552" y="3271533"/>
              <a:ext cx="1872208" cy="184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With what we’ve learned and available resources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282F9B-49CE-44E9-B681-A6968AD3CDB2}"/>
                </a:ext>
              </a:extLst>
            </p:cNvPr>
            <p:cNvSpPr txBox="1"/>
            <p:nvPr/>
          </p:nvSpPr>
          <p:spPr>
            <a:xfrm>
              <a:off x="539552" y="3029577"/>
              <a:ext cx="1872207" cy="184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Drone v1.0</a:t>
              </a:r>
              <a:endPara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8" name="Elbow Connector 5">
            <a:extLst>
              <a:ext uri="{FF2B5EF4-FFF2-40B4-BE49-F238E27FC236}">
                <a16:creationId xmlns:a16="http://schemas.microsoft.com/office/drawing/2014/main" id="{25748B69-F2A2-465E-93D4-D05B462A16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53186" y="2388763"/>
            <a:ext cx="540000" cy="162000"/>
          </a:xfrm>
          <a:prstGeom prst="bentConnector2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30">
            <a:extLst>
              <a:ext uri="{FF2B5EF4-FFF2-40B4-BE49-F238E27FC236}">
                <a16:creationId xmlns:a16="http://schemas.microsoft.com/office/drawing/2014/main" id="{8DC464EE-73A5-44AB-898A-A504387F7F06}"/>
              </a:ext>
            </a:extLst>
          </p:cNvPr>
          <p:cNvCxnSpPr>
            <a:cxnSpLocks/>
          </p:cNvCxnSpPr>
          <p:nvPr/>
        </p:nvCxnSpPr>
        <p:spPr>
          <a:xfrm rot="10800000">
            <a:off x="1253186" y="5057106"/>
            <a:ext cx="540000" cy="162000"/>
          </a:xfrm>
          <a:prstGeom prst="bentConnector2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69" y="4314304"/>
            <a:ext cx="476463" cy="47646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2" y="2687681"/>
            <a:ext cx="685495" cy="6854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287" y="3321774"/>
            <a:ext cx="681647" cy="68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9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 descr="rectangle">
            <a:extLst>
              <a:ext uri="{FF2B5EF4-FFF2-40B4-BE49-F238E27FC236}">
                <a16:creationId xmlns:a16="http://schemas.microsoft.com/office/drawing/2014/main" id="{11D4E91E-187C-4714-B005-89E93E7E9097}"/>
              </a:ext>
            </a:extLst>
          </p:cNvPr>
          <p:cNvSpPr/>
          <p:nvPr/>
        </p:nvSpPr>
        <p:spPr bwMode="auto">
          <a:xfrm>
            <a:off x="0" y="0"/>
            <a:ext cx="3581400" cy="6858000"/>
          </a:xfrm>
          <a:prstGeom prst="rect">
            <a:avLst/>
          </a:prstGeom>
          <a:solidFill>
            <a:schemeClr val="tx2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B2054F81-A039-4304-8FD4-8C2B4D034F25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/>
              <a:t>Progress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1615D-7C1B-47DD-AE1A-8A6A042DF5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2400" y="1905000"/>
            <a:ext cx="2255838" cy="762000"/>
          </a:xfrm>
        </p:spPr>
        <p:txBody>
          <a:bodyPr/>
          <a:lstStyle/>
          <a:p>
            <a:r>
              <a:rPr lang="en-US" altLang="en-US" dirty="0"/>
              <a:t>List achievements and progress since last status update was given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0EBD897-CFBE-4674-8D8B-26AEEAEA90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76682" y="1905000"/>
            <a:ext cx="2255838" cy="762000"/>
          </a:xfrm>
        </p:spPr>
        <p:txBody>
          <a:bodyPr/>
          <a:lstStyle/>
          <a:p>
            <a:r>
              <a:rPr lang="en-US" altLang="en-US" dirty="0"/>
              <a:t>Highlight those things that made progress possible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74ECED4-1E1A-41BF-8877-19E7E08E21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62400" y="3200399"/>
            <a:ext cx="2255838" cy="762000"/>
          </a:xfrm>
        </p:spPr>
        <p:txBody>
          <a:bodyPr/>
          <a:lstStyle/>
          <a:p>
            <a:r>
              <a:rPr lang="en-US" altLang="en-US" dirty="0"/>
              <a:t>Address schedule implications</a:t>
            </a:r>
          </a:p>
        </p:txBody>
      </p:sp>
      <p:pic>
        <p:nvPicPr>
          <p:cNvPr id="9" name="Graphic 8" descr="Checklist">
            <a:extLst>
              <a:ext uri="{FF2B5EF4-FFF2-40B4-BE49-F238E27FC236}">
                <a16:creationId xmlns:a16="http://schemas.microsoft.com/office/drawing/2014/main" id="{9683FA12-76D6-42B2-A5B6-7E55114E11F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3987" y="2971799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 descr="rectangle">
            <a:extLst>
              <a:ext uri="{FF2B5EF4-FFF2-40B4-BE49-F238E27FC236}">
                <a16:creationId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3581400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7F70A62-063C-4391-B034-A3CA4EFFD48F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8C5AAF14-31D3-4D50-8A88-D5C8B7D6D4C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List top high-level dates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0287652-48E7-4ADB-A81F-B9EFD2CAAA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Distribute more detailed schedule if appropriate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17F7F7B-EEF5-4988-BCD4-DA826AC79E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62400" y="3048000"/>
            <a:ext cx="2255838" cy="762000"/>
          </a:xfrm>
        </p:spPr>
        <p:txBody>
          <a:bodyPr/>
          <a:lstStyle/>
          <a:p>
            <a:r>
              <a:rPr lang="en-US" altLang="en-US" dirty="0"/>
              <a:t>Keep simple so audience does not get distracted with details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BC97462-0EC0-4805-9F0B-C7332F4084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0" y="3200401"/>
            <a:ext cx="2255838" cy="1524000"/>
          </a:xfrm>
        </p:spPr>
        <p:txBody>
          <a:bodyPr/>
          <a:lstStyle/>
          <a:p>
            <a:r>
              <a:rPr lang="en-US" altLang="en-US" dirty="0"/>
              <a:t>Make sure you are familiar with details of schedule so you can answer questions</a:t>
            </a:r>
          </a:p>
        </p:txBody>
      </p:sp>
      <p:pic>
        <p:nvPicPr>
          <p:cNvPr id="19" name="Graphic 18" descr="Daily Calendar">
            <a:extLst>
              <a:ext uri="{FF2B5EF4-FFF2-40B4-BE49-F238E27FC236}">
                <a16:creationId xmlns:a16="http://schemas.microsoft.com/office/drawing/2014/main" id="{2B1D489A-58A3-40A8-9C08-E0B7A047B69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289560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38E647A-4131-4608-A782-A2022840A7C0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 dirty="0"/>
              <a:t>Deliveries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2EABC81-80D7-4F15-949C-FB48490EE7C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en-US" dirty="0"/>
              <a:t>List main critical deliverables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40B17A-8238-406F-AF64-F8DE845FCC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Understand your confidence rating to each deliverable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10F1A0E-0F34-4BBE-831B-6C5C782C9D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62400" y="2905125"/>
            <a:ext cx="2255838" cy="2590800"/>
          </a:xfrm>
        </p:spPr>
        <p:txBody>
          <a:bodyPr/>
          <a:lstStyle/>
          <a:p>
            <a:r>
              <a:rPr lang="en-US" dirty="0"/>
              <a:t>Yours to client</a:t>
            </a:r>
          </a:p>
          <a:p>
            <a:r>
              <a:rPr lang="en-US" dirty="0"/>
              <a:t>Yours to outside services</a:t>
            </a:r>
          </a:p>
          <a:p>
            <a:r>
              <a:rPr lang="en-US" dirty="0"/>
              <a:t>Outside services to you</a:t>
            </a:r>
          </a:p>
          <a:p>
            <a:r>
              <a:rPr lang="en-US" dirty="0"/>
              <a:t>Other departments to you</a:t>
            </a:r>
          </a:p>
          <a:p>
            <a:endParaRPr lang="en-US" dirty="0"/>
          </a:p>
        </p:txBody>
      </p:sp>
      <p:sp>
        <p:nvSpPr>
          <p:cNvPr id="16" name="Rectangle 15" descr="rectangle">
            <a:extLst>
              <a:ext uri="{FF2B5EF4-FFF2-40B4-BE49-F238E27FC236}">
                <a16:creationId xmlns:a16="http://schemas.microsoft.com/office/drawing/2014/main" id="{F6BDB2FB-56FE-489C-929C-6FDBD5C4C27E}"/>
              </a:ext>
            </a:extLst>
          </p:cNvPr>
          <p:cNvSpPr/>
          <p:nvPr/>
        </p:nvSpPr>
        <p:spPr bwMode="auto">
          <a:xfrm>
            <a:off x="0" y="0"/>
            <a:ext cx="3581400" cy="6858000"/>
          </a:xfrm>
          <a:prstGeom prst="rect">
            <a:avLst/>
          </a:prstGeom>
          <a:solidFill>
            <a:schemeClr val="tx2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07CFE07-28AD-4741-8405-7823F2C18879}"/>
              </a:ext>
            </a:extLst>
          </p:cNvPr>
          <p:cNvSpPr txBox="1">
            <a:spLocks/>
          </p:cNvSpPr>
          <p:nvPr/>
        </p:nvSpPr>
        <p:spPr bwMode="auto">
          <a:xfrm>
            <a:off x="6347460" y="3276600"/>
            <a:ext cx="2255838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anose="020B0604030504040204" pitchFamily="34" charset="0"/>
              <a:buChar char="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anose="020B0604030504040204" pitchFamily="34" charset="0"/>
              <a:buChar char="−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Indicate confidence level on slides if appropriate</a:t>
            </a:r>
          </a:p>
        </p:txBody>
      </p:sp>
      <p:pic>
        <p:nvPicPr>
          <p:cNvPr id="19" name="Graphic 18" descr="Paper">
            <a:extLst>
              <a:ext uri="{FF2B5EF4-FFF2-40B4-BE49-F238E27FC236}">
                <a16:creationId xmlns:a16="http://schemas.microsoft.com/office/drawing/2014/main" id="{539DAD25-5885-4DD4-B17A-66983B63D5E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500" y="29718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CA3FB8F-D9CB-4C3B-BF84-3047242E6CE1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Costs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95F9377-63A4-4A99-920A-3239993A8E1D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6467157" y="2133600"/>
            <a:ext cx="2026920" cy="762000"/>
          </a:xfrm>
        </p:spPr>
        <p:txBody>
          <a:bodyPr/>
          <a:lstStyle/>
          <a:p>
            <a:r>
              <a:rPr lang="en-US" altLang="en-US" dirty="0"/>
              <a:t>If there are cost overruns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1A11C06-FD59-43DE-B433-D8FFC66CE9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2400" y="2133600"/>
            <a:ext cx="2255838" cy="762000"/>
          </a:xfrm>
        </p:spPr>
        <p:txBody>
          <a:bodyPr/>
          <a:lstStyle/>
          <a:p>
            <a:r>
              <a:rPr lang="en-US" altLang="en-US" dirty="0"/>
              <a:t>List new projections of costs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1A7076-45DE-455A-B409-AE81921406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62400" y="2914650"/>
            <a:ext cx="2255838" cy="2209800"/>
          </a:xfrm>
        </p:spPr>
        <p:txBody>
          <a:bodyPr/>
          <a:lstStyle/>
          <a:p>
            <a:r>
              <a:rPr lang="en-US" dirty="0"/>
              <a:t>Include original estimates</a:t>
            </a:r>
          </a:p>
          <a:p>
            <a:pPr lvl="1">
              <a:buFont typeface="Gill Sans Nova Light" panose="020B0302020104020203" pitchFamily="34" charset="0"/>
              <a:buChar char="–"/>
            </a:pPr>
            <a:r>
              <a:rPr lang="en-US" sz="1600" dirty="0"/>
              <a:t>Understand source of differences in these numbers – be ready for questions</a:t>
            </a:r>
          </a:p>
        </p:txBody>
      </p:sp>
      <p:sp>
        <p:nvSpPr>
          <p:cNvPr id="16" name="Rectangle 15" descr="rectangle">
            <a:extLst>
              <a:ext uri="{FF2B5EF4-FFF2-40B4-BE49-F238E27FC236}">
                <a16:creationId xmlns:a16="http://schemas.microsoft.com/office/drawing/2014/main" id="{42EDE6EF-8CCE-4B02-8FB6-BFF5473054C2}"/>
              </a:ext>
            </a:extLst>
          </p:cNvPr>
          <p:cNvSpPr/>
          <p:nvPr/>
        </p:nvSpPr>
        <p:spPr bwMode="auto">
          <a:xfrm>
            <a:off x="0" y="0"/>
            <a:ext cx="3581400" cy="6858000"/>
          </a:xfrm>
          <a:prstGeom prst="rect">
            <a:avLst/>
          </a:prstGeom>
          <a:solidFill>
            <a:schemeClr val="accent3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C421BE4-E650-4875-94E1-9137B68A64D7}"/>
              </a:ext>
            </a:extLst>
          </p:cNvPr>
          <p:cNvSpPr txBox="1">
            <a:spLocks/>
          </p:cNvSpPr>
          <p:nvPr/>
        </p:nvSpPr>
        <p:spPr bwMode="auto">
          <a:xfrm>
            <a:off x="6467157" y="2914650"/>
            <a:ext cx="2255838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anose="020B0604030504040204" pitchFamily="34" charset="0"/>
              <a:buChar char="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anose="020B0604030504040204" pitchFamily="34" charset="0"/>
              <a:buChar char="−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Summarize why</a:t>
            </a:r>
          </a:p>
          <a:p>
            <a:r>
              <a:rPr lang="en-US" dirty="0"/>
              <a:t>List corrective or preventative action you’ve taken</a:t>
            </a:r>
          </a:p>
          <a:p>
            <a:r>
              <a:rPr lang="en-US" dirty="0"/>
              <a:t>Set realistic expectations for future expenditures</a:t>
            </a:r>
          </a:p>
        </p:txBody>
      </p:sp>
      <p:pic>
        <p:nvPicPr>
          <p:cNvPr id="15" name="Graphic 14" descr="Money">
            <a:extLst>
              <a:ext uri="{FF2B5EF4-FFF2-40B4-BE49-F238E27FC236}">
                <a16:creationId xmlns:a16="http://schemas.microsoft.com/office/drawing/2014/main" id="{4E6CA856-8CC8-4F2A-A6E0-E4AB6C7201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500" y="29718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0D200C7-EECD-4361-980E-5C2412A8081F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 dirty="0"/>
              <a:t>Technology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020171C2-C086-4579-913E-4ECBF515861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en-US" dirty="0"/>
              <a:t>List technical problems that have been solved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2F6892C-16E9-43B6-BC8F-2C119F6769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7000" y="2133600"/>
            <a:ext cx="2255838" cy="762000"/>
          </a:xfrm>
        </p:spPr>
        <p:txBody>
          <a:bodyPr/>
          <a:lstStyle/>
          <a:p>
            <a:r>
              <a:rPr lang="en-US" altLang="en-US" dirty="0"/>
              <a:t>List any dubious technological dependencies for project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8F17263-2D27-4D0C-A630-1AB7A86C73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dirty="0"/>
              <a:t>List outstanding technical issues that need to be solved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B5129F2-E701-41B8-8DFD-6E97773843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0" y="3352800"/>
            <a:ext cx="2255838" cy="1524000"/>
          </a:xfrm>
        </p:spPr>
        <p:txBody>
          <a:bodyPr/>
          <a:lstStyle/>
          <a:p>
            <a:r>
              <a:rPr lang="en-US" altLang="en-US" dirty="0"/>
              <a:t>Indicate source of doubt</a:t>
            </a:r>
          </a:p>
          <a:p>
            <a:r>
              <a:rPr lang="en-US" altLang="en-US" dirty="0"/>
              <a:t>Summarize action being taken or back up plan</a:t>
            </a:r>
          </a:p>
        </p:txBody>
      </p:sp>
      <p:sp>
        <p:nvSpPr>
          <p:cNvPr id="16" name="Rectangle 15" descr="rectangle">
            <a:extLst>
              <a:ext uri="{FF2B5EF4-FFF2-40B4-BE49-F238E27FC236}">
                <a16:creationId xmlns:a16="http://schemas.microsoft.com/office/drawing/2014/main" id="{778F031E-6450-41A6-9B97-7C768B6A379A}"/>
              </a:ext>
            </a:extLst>
          </p:cNvPr>
          <p:cNvSpPr/>
          <p:nvPr/>
        </p:nvSpPr>
        <p:spPr bwMode="auto">
          <a:xfrm>
            <a:off x="0" y="0"/>
            <a:ext cx="3581400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D90EAD34-E16F-4697-8C4E-41BDE8037080}"/>
              </a:ext>
            </a:extLst>
          </p:cNvPr>
          <p:cNvSpPr txBox="1">
            <a:spLocks/>
          </p:cNvSpPr>
          <p:nvPr/>
        </p:nvSpPr>
        <p:spPr bwMode="auto">
          <a:xfrm>
            <a:off x="3901281" y="4495800"/>
            <a:ext cx="2255838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anose="020B0604030504040204" pitchFamily="34" charset="0"/>
              <a:buChar char="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anose="020B0604030504040204" pitchFamily="34" charset="0"/>
              <a:buChar char="−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Summarize their impact on the project</a:t>
            </a:r>
          </a:p>
          <a:p>
            <a:endParaRPr lang="en-US" dirty="0"/>
          </a:p>
        </p:txBody>
      </p:sp>
      <p:pic>
        <p:nvPicPr>
          <p:cNvPr id="15" name="Graphic 14" descr="Lightbulb">
            <a:extLst>
              <a:ext uri="{FF2B5EF4-FFF2-40B4-BE49-F238E27FC236}">
                <a16:creationId xmlns:a16="http://schemas.microsoft.com/office/drawing/2014/main" id="{F1C5F3CE-1DE2-48A4-855E-385796FD88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500" y="29718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5">
      <a:majorFont>
        <a:latin typeface="Gill Sans MT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5D58A"/>
        </a:accent1>
        <a:accent2>
          <a:srgbClr val="CCCC00"/>
        </a:accent2>
        <a:accent3>
          <a:srgbClr val="FFFFFF"/>
        </a:accent3>
        <a:accent4>
          <a:srgbClr val="2A2A00"/>
        </a:accent4>
        <a:accent5>
          <a:srgbClr val="F0E7C4"/>
        </a:accent5>
        <a:accent6>
          <a:srgbClr val="B9B900"/>
        </a:accent6>
        <a:hlink>
          <a:srgbClr val="9999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8EA1C0"/>
        </a:lt1>
        <a:dk2>
          <a:srgbClr val="FFFFFF"/>
        </a:dk2>
        <a:lt2>
          <a:srgbClr val="5F5F5F"/>
        </a:lt2>
        <a:accent1>
          <a:srgbClr val="B6CDDE"/>
        </a:accent1>
        <a:accent2>
          <a:srgbClr val="8A7CA2"/>
        </a:accent2>
        <a:accent3>
          <a:srgbClr val="C6CDDC"/>
        </a:accent3>
        <a:accent4>
          <a:srgbClr val="000000"/>
        </a:accent4>
        <a:accent5>
          <a:srgbClr val="D7E3EC"/>
        </a:accent5>
        <a:accent6>
          <a:srgbClr val="7D7092"/>
        </a:accent6>
        <a:hlink>
          <a:srgbClr val="3366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2A2A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3F0BDFB3-A02E-4750-9937-20DA601AFC4E}" vid="{0A02C0FF-F743-4CC9-AED1-FABD7A147A0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tf06207074</Template>
  <TotalTime>264</TotalTime>
  <Words>424</Words>
  <Application>Microsoft Office PowerPoint</Application>
  <PresentationFormat>On-screen Show (4:3)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Gill Sans MT</vt:lpstr>
      <vt:lpstr>Gill Sans Nova Light</vt:lpstr>
      <vt:lpstr>Times New Roman</vt:lpstr>
      <vt:lpstr>Ubuntu</vt:lpstr>
      <vt:lpstr>Verdana</vt:lpstr>
      <vt:lpstr>Wingdings</vt:lpstr>
      <vt:lpstr>Default Design</vt:lpstr>
      <vt:lpstr>Mid-Project Reviews</vt:lpstr>
      <vt:lpstr>Project Stages</vt:lpstr>
      <vt:lpstr>PowerPoint Presentation</vt:lpstr>
      <vt:lpstr>PowerPoint Presentation</vt:lpstr>
      <vt:lpstr>Progress</vt:lpstr>
      <vt:lpstr>Schedule</vt:lpstr>
      <vt:lpstr>Deliveries</vt:lpstr>
      <vt:lpstr>Costs</vt:lpstr>
      <vt:lpstr>Technology</vt:lpstr>
      <vt:lpstr>Resources</vt:lpstr>
      <vt:lpstr>Goals for Next Review</vt:lpstr>
    </vt:vector>
  </TitlesOfParts>
  <Manager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Status</dc:title>
  <dc:subject/>
  <dc:creator>Admin</dc:creator>
  <cp:keywords/>
  <dc:description/>
  <cp:lastModifiedBy>Admin</cp:lastModifiedBy>
  <cp:revision>55</cp:revision>
  <cp:lastPrinted>1601-01-01T00:00:00Z</cp:lastPrinted>
  <dcterms:created xsi:type="dcterms:W3CDTF">2020-03-18T05:48:11Z</dcterms:created>
  <dcterms:modified xsi:type="dcterms:W3CDTF">2020-03-19T10:02:31Z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TC062070741033</vt:lpwstr>
  </property>
</Properties>
</file>