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77975" y="1863089"/>
            <a:ext cx="9144000" cy="1655763"/>
          </a:xfrm>
        </p:spPr>
        <p:txBody>
          <a:bodyPr/>
          <a:lstStyle/>
          <a:p>
            <a:r>
              <a:rPr lang="zh-CN" altLang="en-US" dirty="0"/>
              <a:t>计算机</a:t>
            </a:r>
            <a:endParaRPr lang="zh-CN" altLang="en-US"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Life is short you need Python</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endParaRPr lang="en-US" altLang="zh-CN"/>
          </a:p>
        </p:txBody>
      </p:sp>
      <p:sp>
        <p:nvSpPr>
          <p:cNvPr id="3" name="内容占位符 2"/>
          <p:cNvSpPr>
            <a:spLocks noGrp="1"/>
          </p:cNvSpPr>
          <p:nvPr>
            <p:ph idx="1"/>
          </p:nvPr>
        </p:nvSpPr>
        <p:spPr/>
        <p:txBody>
          <a:bodyPr/>
          <a:p>
            <a:r>
              <a:rPr lang="zh-CN" altLang="en-US"/>
              <a:t>Python是一种计算机程序设计语言。是一种动态的、面向对象的脚本语言，最初被设计用于编写自动化脚本(shell)，随着版本的不断更新和语言新功能的添加，越来越多被用于独立的、大型项目的开发。</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仁慈的独裁者</a:t>
            </a:r>
            <a:br>
              <a:rPr lang="zh-CN" altLang="en-US"/>
            </a:br>
            <a:r>
              <a:rPr lang="zh-CN" altLang="en-US"/>
              <a:t>Guido van Rossum</a:t>
            </a:r>
            <a:br>
              <a:rPr lang="zh-CN" altLang="en-US"/>
            </a:br>
            <a:r>
              <a:rPr lang="zh-CN" altLang="en-US"/>
              <a:t>（龟叔）</a:t>
            </a:r>
            <a:endParaRPr lang="zh-CN" altLang="en-US"/>
          </a:p>
        </p:txBody>
      </p:sp>
      <p:sp>
        <p:nvSpPr>
          <p:cNvPr id="4" name="文本占位符 3"/>
          <p:cNvSpPr>
            <a:spLocks noGrp="1"/>
          </p:cNvSpPr>
          <p:nvPr>
            <p:ph type="body" sz="half" idx="2"/>
          </p:nvPr>
        </p:nvSpPr>
        <p:spPr/>
        <p:txBody>
          <a:bodyPr/>
          <a:p>
            <a:endParaRPr lang="zh-CN" altLang="en-US"/>
          </a:p>
        </p:txBody>
      </p:sp>
      <p:pic>
        <p:nvPicPr>
          <p:cNvPr id="5" name="图片占位符 4"/>
          <p:cNvPicPr>
            <a:picLocks noChangeAspect="1"/>
          </p:cNvPicPr>
          <p:nvPr>
            <p:ph type="pic" idx="1"/>
          </p:nvPr>
        </p:nvPicPr>
        <p:blipFill>
          <a:blip r:embed="rId1"/>
          <a:stretch>
            <a:fillRect/>
          </a:stretch>
        </p:blipFill>
        <p:spPr>
          <a:xfrm>
            <a:off x="852805" y="2313940"/>
            <a:ext cx="4653280" cy="3104515"/>
          </a:xfrm>
          <a:prstGeom prst="rect">
            <a:avLst/>
          </a:prstGeom>
        </p:spPr>
      </p:pic>
      <p:sp>
        <p:nvSpPr>
          <p:cNvPr id="6" name="文本框 5"/>
          <p:cNvSpPr txBox="1"/>
          <p:nvPr/>
        </p:nvSpPr>
        <p:spPr>
          <a:xfrm>
            <a:off x="5843905" y="2313940"/>
            <a:ext cx="5936615" cy="3415030"/>
          </a:xfrm>
          <a:prstGeom prst="rect">
            <a:avLst/>
          </a:prstGeom>
          <a:noFill/>
        </p:spPr>
        <p:txBody>
          <a:bodyPr wrap="square" rtlCol="0">
            <a:spAutoFit/>
          </a:bodyPr>
          <a:p>
            <a:r>
              <a:rPr lang="zh-CN" altLang="en-US"/>
              <a:t>Guido van Rossum（吉多·范罗苏姆）1982年获得阿姆斯特丹大学的数学和计算机科学的硕士学位，并于同年加入一个多媒体组织CWI，做调研员。1989年，他创立了Python语言。那时，他还在荷兰的CWI（Centrum voor Wiskunde en Informatica，国家数学和计算机科学研究院）。1991年初，Python发布了第一个公开发行版。Guido原居荷兰，1995移居到美国，并遇到了他现在的妻子。在2003年初，Guido和他的家人，包括他2001年出生的儿子Orlijn一直居住在华盛顿州北弗吉尼亚的郊区。随后他们搬迁到硅谷，从2005年开始就职于Google公司，其中有一半时间是花在Python上，现在Guido在为Dropbox工作。</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endParaRPr lang="en-US" altLang="zh-CN"/>
          </a:p>
        </p:txBody>
      </p:sp>
      <p:sp>
        <p:nvSpPr>
          <p:cNvPr id="3" name="内容占位符 2"/>
          <p:cNvSpPr>
            <a:spLocks noGrp="1"/>
          </p:cNvSpPr>
          <p:nvPr>
            <p:ph idx="1"/>
          </p:nvPr>
        </p:nvSpPr>
        <p:spPr/>
        <p:txBody>
          <a:bodyPr>
            <a:normAutofit fontScale="80000"/>
          </a:bodyPr>
          <a:p>
            <a:r>
              <a:rPr lang="zh-CN" altLang="en-US"/>
              <a:t>目前Python主要应用领域：</a:t>
            </a:r>
            <a:endParaRPr lang="zh-CN" altLang="en-US"/>
          </a:p>
          <a:p>
            <a:endParaRPr lang="zh-CN" altLang="en-US"/>
          </a:p>
          <a:p>
            <a:r>
              <a:rPr lang="zh-CN" altLang="en-US"/>
              <a:t>云计算: 云计算最火的语言， 典型应用OpenStack</a:t>
            </a:r>
            <a:endParaRPr lang="zh-CN" altLang="en-US"/>
          </a:p>
          <a:p>
            <a:r>
              <a:rPr lang="zh-CN" altLang="en-US"/>
              <a:t>WEB开发: 众多优秀的WEB框架，众多大型网站均为Python开发，Youtube, Dropbox, 豆瓣。。。， 典型WEB框架有Django</a:t>
            </a:r>
            <a:endParaRPr lang="zh-CN" altLang="en-US"/>
          </a:p>
          <a:p>
            <a:r>
              <a:rPr lang="zh-CN" altLang="en-US"/>
              <a:t>科学运算、人工智能: 典型库NumPy, SciPy, Matplotlib, Enthought librarys,pandas</a:t>
            </a:r>
            <a:endParaRPr lang="zh-CN" altLang="en-US"/>
          </a:p>
          <a:p>
            <a:r>
              <a:rPr lang="zh-CN" altLang="en-US"/>
              <a:t>系统运维: 运维人员必备语言</a:t>
            </a:r>
            <a:endParaRPr lang="zh-CN" altLang="en-US"/>
          </a:p>
          <a:p>
            <a:r>
              <a:rPr lang="zh-CN" altLang="en-US"/>
              <a:t>金融：量化交易，金融分析，在金融工程领域，Python不但在用，且用的最多，而且重要性逐年提高。原因：作为动态语言的Python，语言结构清晰简单，库丰富，成熟稳定，科学计算和统计分析都很强大，生产效率远远高于c,c++,java,尤其擅长策略回测</a:t>
            </a:r>
            <a:endParaRPr lang="zh-CN" altLang="en-US"/>
          </a:p>
          <a:p>
            <a:r>
              <a:rPr lang="zh-CN" altLang="en-US"/>
              <a:t>图形GUI: PyQT, WxPython,TkInter</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a:xfrm>
            <a:off x="838200" y="368300"/>
            <a:ext cx="10515600" cy="5808980"/>
          </a:xfrm>
        </p:spPr>
        <p:txBody>
          <a:bodyPr>
            <a:normAutofit fontScale="70000"/>
          </a:bodyPr>
          <a:p>
            <a:r>
              <a:rPr lang="zh-CN" altLang="en-US"/>
              <a:t>Python在一些公司的应用： </a:t>
            </a:r>
            <a:endParaRPr lang="zh-CN" altLang="en-US"/>
          </a:p>
          <a:p>
            <a:endParaRPr lang="zh-CN" altLang="en-US"/>
          </a:p>
          <a:p>
            <a:r>
              <a:rPr lang="zh-CN" altLang="en-US"/>
              <a:t>谷歌：Google App Engine 、code.google.com 、Google earth 、谷歌爬虫、Google广告等项目都在大量使用Python开发</a:t>
            </a:r>
            <a:endParaRPr lang="zh-CN" altLang="en-US"/>
          </a:p>
          <a:p>
            <a:r>
              <a:rPr lang="zh-CN" altLang="en-US"/>
              <a:t>CIA: 美国中情局网站就是用Python开发的</a:t>
            </a:r>
            <a:endParaRPr lang="zh-CN" altLang="en-US"/>
          </a:p>
          <a:p>
            <a:r>
              <a:rPr lang="zh-CN" altLang="en-US"/>
              <a:t>NASA: 美国航天局(NASA)大量使用Python进行数据分析和运算</a:t>
            </a:r>
            <a:endParaRPr lang="zh-CN" altLang="en-US"/>
          </a:p>
          <a:p>
            <a:r>
              <a:rPr lang="zh-CN" altLang="en-US"/>
              <a:t>YouTube:世界上最大的视频网站YouTube就是用Python开发的</a:t>
            </a:r>
            <a:endParaRPr lang="zh-CN" altLang="en-US"/>
          </a:p>
          <a:p>
            <a:r>
              <a:rPr lang="zh-CN" altLang="en-US"/>
              <a:t>Dropbox:美国最大的在线云存储网站，全部用Python实现，每天网站处理10亿个文件的上传和下载</a:t>
            </a:r>
            <a:endParaRPr lang="zh-CN" altLang="en-US"/>
          </a:p>
          <a:p>
            <a:r>
              <a:rPr lang="zh-CN" altLang="en-US"/>
              <a:t>Instagram:美国最大的图片分享社交网站，每天超过3千万张照片被分享，全部用python开发</a:t>
            </a:r>
            <a:endParaRPr lang="zh-CN" altLang="en-US"/>
          </a:p>
          <a:p>
            <a:r>
              <a:rPr lang="zh-CN" altLang="en-US"/>
              <a:t>Facebook:大量的基础库均通过Python实现的</a:t>
            </a:r>
            <a:endParaRPr lang="zh-CN" altLang="en-US"/>
          </a:p>
          <a:p>
            <a:r>
              <a:rPr lang="zh-CN" altLang="en-US"/>
              <a:t>Redhat: 世界上最流行的Linux发行版本中的yum包管理工具就是用python开发的</a:t>
            </a:r>
            <a:endParaRPr lang="zh-CN" altLang="en-US"/>
          </a:p>
          <a:p>
            <a:r>
              <a:rPr lang="zh-CN" altLang="en-US"/>
              <a:t>豆瓣: 公司几乎所有的业务均是通过Python开发的</a:t>
            </a:r>
            <a:endParaRPr lang="zh-CN" altLang="en-US"/>
          </a:p>
          <a:p>
            <a:r>
              <a:rPr lang="zh-CN" altLang="en-US"/>
              <a:t>知乎: 国内最大的问答社区，通过Python开发(国外Quora)</a:t>
            </a:r>
            <a:endParaRPr lang="zh-CN" altLang="en-US"/>
          </a:p>
          <a:p>
            <a:r>
              <a:rPr lang="zh-CN" altLang="en-US"/>
              <a:t>春雨医生：国内知名的在线医疗网站是用Python开发的</a:t>
            </a:r>
            <a:endParaRPr lang="zh-CN" altLang="en-US"/>
          </a:p>
          <a:p>
            <a:r>
              <a:rPr lang="zh-CN" altLang="en-US"/>
              <a:t>除上面之外，还有搜狐、金山、腾讯、盛大、网易、百度、阿里、淘宝 、土豆、新浪、果壳等公司都在使用Python完成各种各样的任务。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r>
              <a:rPr lang="zh-CN" altLang="en-US"/>
              <a:t>发展历史</a:t>
            </a:r>
            <a:endParaRPr lang="zh-CN" altLang="en-US"/>
          </a:p>
        </p:txBody>
      </p:sp>
      <p:sp>
        <p:nvSpPr>
          <p:cNvPr id="3" name="内容占位符 2"/>
          <p:cNvSpPr>
            <a:spLocks noGrp="1"/>
          </p:cNvSpPr>
          <p:nvPr>
            <p:ph idx="1"/>
          </p:nvPr>
        </p:nvSpPr>
        <p:spPr/>
        <p:txBody>
          <a:bodyPr/>
          <a:p>
            <a:r>
              <a:rPr lang="zh-CN" altLang="en-US"/>
              <a:t>1989年，为了打发圣诞节假期，Guido开始写Python语言的编译器。Python这个名字，来自Guido所挚爱的电视剧Monty Python’s Flying Circus。他希望这个新的叫做Python的语言，能符合他的理想：创造一种C和shell之间，功能全面，易学易用，可拓展的语言。</a:t>
            </a:r>
            <a:endParaRPr lang="zh-CN" altLang="en-US"/>
          </a:p>
          <a:p>
            <a:r>
              <a:rPr lang="zh-CN" altLang="en-US"/>
              <a:t>1991年，第一个Python编译器诞生。它是用C语言实现的，并能够调用C语言的库文件。从一出生，Python已经具有了：类，函数，异常处理，包含表和词典在内的核心数据类型，以及模块为基础的拓展系统。</a:t>
            </a:r>
            <a:endParaRPr lang="zh-CN" altLang="en-US"/>
          </a:p>
          <a:p>
            <a:r>
              <a:rPr lang="zh-CN" altLang="en-US"/>
              <a:t>Granddaddy of Python web frameworks, Zope 1 was released in 1999</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735" y="897255"/>
            <a:ext cx="10998835" cy="4246245"/>
          </a:xfrm>
          <a:prstGeom prst="rect">
            <a:avLst/>
          </a:prstGeom>
          <a:noFill/>
        </p:spPr>
        <p:txBody>
          <a:bodyPr wrap="square" rtlCol="0">
            <a:spAutoFit/>
          </a:bodyPr>
          <a:p>
            <a:r>
              <a:rPr lang="zh-CN" altLang="en-US"/>
              <a:t>Python 1.0 - January 1994 增加了 lambda, map, filter and reduce.</a:t>
            </a:r>
            <a:endParaRPr lang="zh-CN" altLang="en-US"/>
          </a:p>
          <a:p>
            <a:r>
              <a:rPr lang="zh-CN" altLang="en-US"/>
              <a:t>Python 2.0 - October 16, 2000，加入了内存回收机制，构成了现在Python语言框架的基础</a:t>
            </a:r>
            <a:endParaRPr lang="zh-CN" altLang="en-US"/>
          </a:p>
          <a:p>
            <a:r>
              <a:rPr lang="zh-CN" altLang="en-US"/>
              <a:t>Python 2.4 - November 30, 2004, 同年目前最流行的WEB框架Django 诞生</a:t>
            </a:r>
            <a:endParaRPr lang="zh-CN" altLang="en-US"/>
          </a:p>
          <a:p>
            <a:r>
              <a:rPr lang="zh-CN" altLang="en-US"/>
              <a:t>Python 2.5 - September 19, 2006</a:t>
            </a:r>
            <a:endParaRPr lang="zh-CN" altLang="en-US"/>
          </a:p>
          <a:p>
            <a:r>
              <a:rPr lang="zh-CN" altLang="en-US"/>
              <a:t>Python 2.6 - October 1, 2008</a:t>
            </a:r>
            <a:endParaRPr lang="zh-CN" altLang="en-US"/>
          </a:p>
          <a:p>
            <a:r>
              <a:rPr lang="zh-CN" altLang="en-US"/>
              <a:t>Python 2.7 - July 3, 2010</a:t>
            </a:r>
            <a:endParaRPr lang="zh-CN" altLang="en-US"/>
          </a:p>
          <a:p>
            <a:r>
              <a:rPr lang="zh-CN" altLang="en-US"/>
              <a:t>In November 2014, it was announced that Python 2.7 would be supported until 2020, and reaffirmed that there would be no 2.8 release as users were expected to move to Python 3.4+ as soon as possible</a:t>
            </a:r>
            <a:endParaRPr lang="zh-CN" altLang="en-US"/>
          </a:p>
          <a:p>
            <a:r>
              <a:rPr lang="zh-CN" altLang="en-US"/>
              <a:t>Python 3.0 - December 3, 2008</a:t>
            </a:r>
            <a:endParaRPr lang="zh-CN" altLang="en-US"/>
          </a:p>
          <a:p>
            <a:r>
              <a:rPr lang="zh-CN" altLang="en-US"/>
              <a:t>Python 3.1 - June 27, 2009</a:t>
            </a:r>
            <a:endParaRPr lang="zh-CN" altLang="en-US"/>
          </a:p>
          <a:p>
            <a:r>
              <a:rPr lang="zh-CN" altLang="en-US"/>
              <a:t>Python 3.2 - February 20, 2011</a:t>
            </a:r>
            <a:endParaRPr lang="zh-CN" altLang="en-US"/>
          </a:p>
          <a:p>
            <a:r>
              <a:rPr lang="zh-CN" altLang="en-US"/>
              <a:t>Python 3.3 - September 29, 2012</a:t>
            </a:r>
            <a:endParaRPr lang="zh-CN" altLang="en-US"/>
          </a:p>
          <a:p>
            <a:r>
              <a:rPr lang="zh-CN" altLang="en-US"/>
              <a:t>Python 3.4 - March 16, 2014</a:t>
            </a:r>
            <a:endParaRPr lang="zh-CN" altLang="en-US"/>
          </a:p>
          <a:p>
            <a:r>
              <a:rPr lang="zh-CN" altLang="en-US"/>
              <a:t>Python 3.5 - September 13, 2015</a:t>
            </a:r>
            <a:endParaRPr lang="zh-CN" altLang="en-US"/>
          </a:p>
          <a:p>
            <a:r>
              <a:rPr lang="en-US" altLang="zh-CN"/>
              <a:t>...</a:t>
            </a:r>
            <a:endParaRPr lang="en-US" altLang="zh-CN"/>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r>
              <a:rPr lang="zh-CN" altLang="en-US"/>
              <a:t>语言特点（解释型语言）</a:t>
            </a:r>
            <a:endParaRPr lang="zh-CN" altLang="en-US"/>
          </a:p>
        </p:txBody>
      </p:sp>
      <p:sp>
        <p:nvSpPr>
          <p:cNvPr id="3" name="内容占位符 2"/>
          <p:cNvSpPr>
            <a:spLocks noGrp="1"/>
          </p:cNvSpPr>
          <p:nvPr>
            <p:ph idx="1"/>
          </p:nvPr>
        </p:nvSpPr>
        <p:spPr/>
        <p:txBody>
          <a:bodyPr>
            <a:normAutofit fontScale="60000"/>
          </a:bodyPr>
          <a:p>
            <a:r>
              <a:rPr lang="zh-CN" altLang="en-US"/>
              <a:t>编译型vs解释型</a:t>
            </a:r>
            <a:endParaRPr lang="zh-CN" altLang="en-US"/>
          </a:p>
          <a:p>
            <a:endParaRPr lang="zh-CN" altLang="en-US"/>
          </a:p>
          <a:p>
            <a:r>
              <a:rPr lang="zh-CN" altLang="en-US"/>
              <a:t>编译型</a:t>
            </a:r>
            <a:endParaRPr lang="zh-CN" altLang="en-US"/>
          </a:p>
          <a:p>
            <a:r>
              <a:rPr lang="zh-CN" altLang="en-US"/>
              <a:t>优点：编译器一般会有预编译的过程对代码进行优化。因为编译只做一次，运行时不需要编译，所以编译型语言的程序执行效率高。可以脱离语言环境独立运行。</a:t>
            </a:r>
            <a:endParaRPr lang="zh-CN" altLang="en-US"/>
          </a:p>
          <a:p>
            <a:r>
              <a:rPr lang="zh-CN" altLang="en-US"/>
              <a:t>缺点：编译之后如果需要修改就需要整个模块重新编译。编译的时候根据对应的运行环境生成机器码，不同的操作系统之间移植就会有问题，需要根据运行的操作系统环境编译不同的可执行文件。</a:t>
            </a:r>
            <a:endParaRPr lang="zh-CN" altLang="en-US"/>
          </a:p>
          <a:p>
            <a:endParaRPr lang="zh-CN" altLang="en-US"/>
          </a:p>
          <a:p>
            <a:r>
              <a:rPr lang="zh-CN" altLang="en-US"/>
              <a:t>解释型</a:t>
            </a:r>
            <a:endParaRPr lang="zh-CN" altLang="en-US"/>
          </a:p>
          <a:p>
            <a:r>
              <a:rPr lang="zh-CN" altLang="en-US"/>
              <a:t>优点：有良好的平台兼容性，在任何环境中都可以运行，前提是安装了解释器（虚拟机）。灵活，修改代码的时候直接修改就可以，可以快速部署，不用停机维护。</a:t>
            </a:r>
            <a:endParaRPr lang="zh-CN" altLang="en-US"/>
          </a:p>
          <a:p>
            <a:endParaRPr lang="zh-CN" altLang="en-US"/>
          </a:p>
          <a:p>
            <a:r>
              <a:rPr lang="zh-CN" altLang="en-US"/>
              <a:t>缺点：每次运行的时候都要解释一遍，性能上不如编译型语言。</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r>
              <a:rPr lang="zh-CN" altLang="en-US"/>
              <a:t>语言特点</a:t>
            </a:r>
            <a:endParaRPr lang="zh-CN" altLang="en-US"/>
          </a:p>
        </p:txBody>
      </p:sp>
      <p:sp>
        <p:nvSpPr>
          <p:cNvPr id="3" name="内容占位符 2"/>
          <p:cNvSpPr>
            <a:spLocks noGrp="1"/>
          </p:cNvSpPr>
          <p:nvPr>
            <p:ph idx="1"/>
          </p:nvPr>
        </p:nvSpPr>
        <p:spPr/>
        <p:txBody>
          <a:bodyPr>
            <a:normAutofit fontScale="70000"/>
          </a:bodyPr>
          <a:p>
            <a:r>
              <a:rPr lang="zh-CN" altLang="en-US"/>
              <a:t>Python的定位是“优雅”、“明确”、“简单”，所以Python程序看上去总是简单易懂，初学者学Python，不但入门容易，而且将来深入下去，可以编写那些非常非常复杂的程序。</a:t>
            </a:r>
            <a:endParaRPr lang="zh-CN" altLang="en-US"/>
          </a:p>
          <a:p>
            <a:r>
              <a:rPr lang="zh-CN" altLang="en-US"/>
              <a:t>开发效率非常高，Python有非常强大的第三方库，基本上你想通过计算机实现任何功能，Python官方库里都有相应的模块进行支持，直接下载调用后，在基础库的基础上再进行开发，大大降低开发周期，避免重复造轮子。</a:t>
            </a:r>
            <a:endParaRPr lang="zh-CN" altLang="en-US"/>
          </a:p>
          <a:p>
            <a:r>
              <a:rPr lang="zh-CN" altLang="en-US"/>
              <a:t>高级语言————当你用Python语言编写程序的时候，你无需考虑诸如如何管理你的程序使用的内存一类的底层细节</a:t>
            </a:r>
            <a:endParaRPr lang="zh-CN" altLang="en-US"/>
          </a:p>
          <a:p>
            <a:r>
              <a:rPr lang="zh-CN" altLang="en-US"/>
              <a:t>可移植性————由于它的开源本质，Python已经被移植在许多平台上（经过改动使它能够工 作在不同平台上）。如果你小心地避免使用依赖于系统的特性，那么你的所有Python程序无需修改就几乎可以在市场上所有的系统平台上运行</a:t>
            </a:r>
            <a:endParaRPr lang="zh-CN" altLang="en-US"/>
          </a:p>
          <a:p>
            <a:r>
              <a:rPr lang="zh-CN" altLang="en-US"/>
              <a:t>可扩展性————如果你需要你的一段关键代码运行得更快或者希望某些算法不公开，你可以把你的部分程序用C或C++编写，然后在你的Python程序中使用它们。</a:t>
            </a:r>
            <a:endParaRPr lang="zh-CN" altLang="en-US"/>
          </a:p>
          <a:p>
            <a:r>
              <a:rPr lang="zh-CN" altLang="en-US"/>
              <a:t>可嵌入性————你可以把Python嵌入你的C/C++程序，从而向你的程序用户提供脚本功能。</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r>
              <a:rPr lang="zh-CN" altLang="en-US"/>
              <a:t>的开发环境搭建</a:t>
            </a:r>
            <a:endParaRPr lang="zh-CN" altLang="en-US"/>
          </a:p>
        </p:txBody>
      </p:sp>
      <p:sp>
        <p:nvSpPr>
          <p:cNvPr id="3" name="内容占位符 2"/>
          <p:cNvSpPr>
            <a:spLocks noGrp="1"/>
          </p:cNvSpPr>
          <p:nvPr>
            <p:ph idx="1"/>
          </p:nvPr>
        </p:nvSpPr>
        <p:spPr/>
        <p:txBody>
          <a:bodyPr/>
          <a:p>
            <a:r>
              <a:rPr lang="zh-CN" altLang="en-US"/>
              <a:t>开发环境搭建就是安装</a:t>
            </a:r>
            <a:r>
              <a:rPr lang="en-US" altLang="zh-CN"/>
              <a:t>Python</a:t>
            </a:r>
            <a:r>
              <a:rPr lang="zh-CN" altLang="en-US"/>
              <a:t>的解释器</a:t>
            </a:r>
            <a:endParaRPr lang="zh-CN" altLang="en-US"/>
          </a:p>
          <a:p>
            <a:r>
              <a:rPr lang="en-US" altLang="zh-CN"/>
              <a:t>Python</a:t>
            </a:r>
            <a:r>
              <a:rPr lang="zh-CN" altLang="en-US"/>
              <a:t>的解释器分类</a:t>
            </a:r>
            <a:endParaRPr lang="zh-CN" altLang="en-US"/>
          </a:p>
          <a:p>
            <a:pPr lvl="1"/>
            <a:r>
              <a:rPr lang="en-US" altLang="zh-CN"/>
              <a:t>CPython</a:t>
            </a:r>
            <a:r>
              <a:rPr lang="zh-CN" altLang="en-US"/>
              <a:t>（官方）</a:t>
            </a:r>
            <a:endParaRPr lang="zh-CN" altLang="en-US"/>
          </a:p>
          <a:p>
            <a:pPr lvl="2"/>
            <a:r>
              <a:rPr lang="zh-CN" altLang="en-US" sz="1800"/>
              <a:t>用</a:t>
            </a:r>
            <a:r>
              <a:rPr lang="en-US" altLang="zh-CN" sz="1800"/>
              <a:t>C</a:t>
            </a:r>
            <a:r>
              <a:rPr lang="zh-CN" altLang="en-US" sz="1800"/>
              <a:t>语言编写的</a:t>
            </a:r>
            <a:r>
              <a:rPr lang="en-US" altLang="zh-CN" sz="1800"/>
              <a:t>Python</a:t>
            </a:r>
            <a:r>
              <a:rPr lang="zh-CN" altLang="en-US" sz="1800"/>
              <a:t>解释器</a:t>
            </a:r>
            <a:endParaRPr lang="en-US" altLang="zh-CN"/>
          </a:p>
          <a:p>
            <a:pPr lvl="1"/>
            <a:r>
              <a:rPr lang="en-US" altLang="zh-CN"/>
              <a:t>PyPy</a:t>
            </a:r>
            <a:endParaRPr lang="en-US" altLang="zh-CN"/>
          </a:p>
          <a:p>
            <a:pPr lvl="2"/>
            <a:r>
              <a:rPr lang="zh-CN" altLang="en-US" sz="1800"/>
              <a:t>用</a:t>
            </a:r>
            <a:r>
              <a:rPr lang="en-US" altLang="zh-CN" sz="1800"/>
              <a:t>Python</a:t>
            </a:r>
            <a:r>
              <a:rPr lang="zh-CN" altLang="en-US" sz="1800"/>
              <a:t>语言编写的</a:t>
            </a:r>
            <a:r>
              <a:rPr lang="en-US" altLang="zh-CN" sz="1800"/>
              <a:t>Python</a:t>
            </a:r>
            <a:r>
              <a:rPr lang="zh-CN" altLang="en-US" sz="1800"/>
              <a:t>解释器</a:t>
            </a:r>
            <a:endParaRPr lang="en-US" altLang="zh-CN"/>
          </a:p>
          <a:p>
            <a:pPr lvl="1"/>
            <a:r>
              <a:rPr lang="en-US" altLang="zh-CN"/>
              <a:t>IronPython</a:t>
            </a:r>
            <a:endParaRPr lang="en-US" altLang="zh-CN"/>
          </a:p>
          <a:p>
            <a:pPr lvl="2"/>
            <a:r>
              <a:rPr lang="zh-CN" altLang="en-US" sz="1800"/>
              <a:t>用</a:t>
            </a:r>
            <a:r>
              <a:rPr lang="en-US" altLang="zh-CN" sz="1800"/>
              <a:t>.net</a:t>
            </a:r>
            <a:r>
              <a:rPr lang="zh-CN" altLang="en-US" sz="1800"/>
              <a:t>编写的</a:t>
            </a:r>
            <a:r>
              <a:rPr lang="en-US" altLang="zh-CN" sz="1800"/>
              <a:t>Python</a:t>
            </a:r>
            <a:r>
              <a:rPr lang="zh-CN" altLang="en-US" sz="1800"/>
              <a:t>解释器</a:t>
            </a:r>
            <a:endParaRPr lang="en-US" altLang="zh-CN"/>
          </a:p>
          <a:p>
            <a:pPr lvl="1"/>
            <a:r>
              <a:rPr lang="en-US" altLang="zh-CN"/>
              <a:t>Jython</a:t>
            </a:r>
            <a:endParaRPr lang="en-US" altLang="zh-CN"/>
          </a:p>
          <a:p>
            <a:pPr lvl="2"/>
            <a:r>
              <a:rPr lang="zh-CN" altLang="en-US"/>
              <a:t>用</a:t>
            </a:r>
            <a:r>
              <a:rPr lang="en-US" altLang="zh-CN"/>
              <a:t>Java</a:t>
            </a:r>
            <a:r>
              <a:rPr lang="zh-CN" altLang="en-US"/>
              <a:t>编写的</a:t>
            </a:r>
            <a:r>
              <a:rPr lang="en-US" altLang="zh-CN"/>
              <a:t>Python</a:t>
            </a:r>
            <a:r>
              <a:rPr lang="zh-CN" altLang="en-US"/>
              <a:t>解释器</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计算机组成软件与硬件</a:t>
            </a:r>
            <a:endParaRPr lang="zh-CN" altLang="en-US"/>
          </a:p>
          <a:p>
            <a:pPr lvl="1"/>
            <a:r>
              <a:rPr lang="zh-CN" altLang="en-US">
                <a:sym typeface="+mn-ea"/>
              </a:rPr>
              <a:t>软件：系统软件与应用软件</a:t>
            </a:r>
            <a:endParaRPr lang="zh-CN" altLang="en-US"/>
          </a:p>
          <a:p>
            <a:r>
              <a:rPr lang="zh-CN" altLang="en-US"/>
              <a:t>计算机使用方式</a:t>
            </a:r>
            <a:endParaRPr lang="zh-CN" altLang="en-US"/>
          </a:p>
          <a:p>
            <a:pPr lvl="1"/>
            <a:r>
              <a:rPr lang="zh-CN" altLang="en-US" sz="2000"/>
              <a:t>通过软件来对计算机进行操作</a:t>
            </a:r>
            <a:endParaRPr lang="zh-CN" altLang="en-US" sz="2000"/>
          </a:p>
          <a:p>
            <a:pPr lvl="1"/>
            <a:r>
              <a:rPr lang="zh-CN" altLang="en-US" sz="2000"/>
              <a:t>但是软件中不是所有的功能都对用户开放，用户需要调用软件提供的接口（</a:t>
            </a:r>
            <a:r>
              <a:rPr lang="en-US" altLang="zh-CN" sz="2000"/>
              <a:t>interface</a:t>
            </a:r>
            <a:r>
              <a:rPr lang="zh-CN" altLang="en-US" sz="2000"/>
              <a:t>交互界面）来操作</a:t>
            </a:r>
            <a:br>
              <a:rPr lang="zh-CN" altLang="en-US"/>
            </a:br>
            <a:endParaRPr lang="zh-CN" altLang="en-US"/>
          </a:p>
          <a:p>
            <a:pPr lvl="1"/>
            <a:endParaRPr lang="zh-CN" altLang="en-US"/>
          </a:p>
          <a:p>
            <a:pPr lvl="1"/>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第一个程序</a:t>
            </a:r>
            <a:r>
              <a:rPr lang="en-US" altLang="zh-CN"/>
              <a:t>Hello World</a:t>
            </a:r>
            <a:endParaRPr lang="en-US" altLang="zh-CN"/>
          </a:p>
        </p:txBody>
      </p:sp>
      <p:sp>
        <p:nvSpPr>
          <p:cNvPr id="3" name="内容占位符 2"/>
          <p:cNvSpPr>
            <a:spLocks noGrp="1"/>
          </p:cNvSpPr>
          <p:nvPr>
            <p:ph idx="1"/>
          </p:nvPr>
        </p:nvSpPr>
        <p:spPr/>
        <p:txBody>
          <a:bodyPr/>
          <a:p>
            <a:r>
              <a:rPr lang="zh-CN" altLang="en-US"/>
              <a:t>创建</a:t>
            </a:r>
            <a:r>
              <a:rPr lang="en-US" altLang="zh-CN"/>
              <a:t>test.py</a:t>
            </a:r>
            <a:endParaRPr lang="en-US" altLang="zh-CN"/>
          </a:p>
          <a:p>
            <a:r>
              <a:rPr lang="zh-CN" altLang="en-US"/>
              <a:t>填写</a:t>
            </a:r>
            <a:r>
              <a:rPr lang="en-US" altLang="zh-CN"/>
              <a:t>print(“HELLO WORLD!”)</a:t>
            </a:r>
            <a:endParaRPr lang="en-US" altLang="zh-CN"/>
          </a:p>
          <a:p>
            <a:r>
              <a:rPr lang="zh-CN" altLang="en-US"/>
              <a:t>在命令窗口下运行</a:t>
            </a:r>
            <a:r>
              <a:rPr lang="en-US" altLang="zh-CN"/>
              <a:t>python test.py</a:t>
            </a:r>
            <a:endParaRPr lang="en-US" altLang="zh-CN"/>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变量</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变量的声明</a:t>
            </a:r>
            <a:endParaRPr lang="zh-CN" altLang="en-US"/>
          </a:p>
        </p:txBody>
      </p:sp>
      <p:sp>
        <p:nvSpPr>
          <p:cNvPr id="3" name="内容占位符 2"/>
          <p:cNvSpPr>
            <a:spLocks noGrp="1"/>
          </p:cNvSpPr>
          <p:nvPr>
            <p:ph idx="1"/>
          </p:nvPr>
        </p:nvSpPr>
        <p:spPr/>
        <p:txBody>
          <a:bodyPr>
            <a:normAutofit lnSpcReduction="20000"/>
          </a:bodyPr>
          <a:p>
            <a:r>
              <a:rPr lang="zh-CN" altLang="en-US"/>
              <a:t>声明变量</a:t>
            </a:r>
            <a:endParaRPr lang="zh-CN" altLang="en-US"/>
          </a:p>
          <a:p>
            <a:endParaRPr lang="zh-CN" altLang="en-US"/>
          </a:p>
          <a:p>
            <a:r>
              <a:rPr lang="zh-CN" altLang="en-US"/>
              <a:t>name = "</a:t>
            </a:r>
            <a:r>
              <a:rPr lang="en-US" altLang="zh-CN"/>
              <a:t>LBW</a:t>
            </a:r>
            <a:r>
              <a:rPr lang="zh-CN" altLang="en-US"/>
              <a:t>"</a:t>
            </a:r>
            <a:endParaRPr lang="zh-CN" altLang="en-US"/>
          </a:p>
          <a:p>
            <a:r>
              <a:rPr lang="zh-CN" altLang="en-US"/>
              <a:t>上述代码声明了一个变量，</a:t>
            </a:r>
            <a:endParaRPr lang="zh-CN" altLang="en-US"/>
          </a:p>
          <a:p>
            <a:r>
              <a:rPr lang="zh-CN" altLang="en-US"/>
              <a:t>变量名为： name，变量name的值为："</a:t>
            </a:r>
            <a:r>
              <a:rPr lang="en-US" altLang="zh-CN"/>
              <a:t>LBW</a:t>
            </a:r>
            <a:r>
              <a:rPr lang="zh-CN" altLang="en-US"/>
              <a:t>"　</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变量</a:t>
            </a:r>
            <a:endParaRPr lang="zh-CN" altLang="en-US"/>
          </a:p>
        </p:txBody>
      </p:sp>
      <p:sp>
        <p:nvSpPr>
          <p:cNvPr id="3" name="内容占位符 2"/>
          <p:cNvSpPr>
            <a:spLocks noGrp="1"/>
          </p:cNvSpPr>
          <p:nvPr>
            <p:ph idx="1"/>
          </p:nvPr>
        </p:nvSpPr>
        <p:spPr/>
        <p:txBody>
          <a:bodyPr/>
          <a:p>
            <a:r>
              <a:rPr lang="zh-CN" altLang="en-US"/>
              <a:t>变量定义的规则：</a:t>
            </a:r>
            <a:endParaRPr lang="zh-CN" altLang="en-US"/>
          </a:p>
          <a:p>
            <a:endParaRPr lang="zh-CN" altLang="en-US"/>
          </a:p>
          <a:p>
            <a:r>
              <a:rPr lang="zh-CN" altLang="en-US"/>
              <a:t>变量名只能是 字母、数字或下划线的任意组合</a:t>
            </a:r>
            <a:endParaRPr lang="zh-CN" altLang="en-US"/>
          </a:p>
          <a:p>
            <a:r>
              <a:rPr lang="zh-CN" altLang="en-US"/>
              <a:t>变量名的第一个字符不能是数字</a:t>
            </a:r>
            <a:endParaRPr lang="zh-CN" altLang="en-US"/>
          </a:p>
          <a:p>
            <a:r>
              <a:rPr lang="zh-CN" altLang="en-US"/>
              <a:t>以下关键字不能声明为变量名</a:t>
            </a:r>
            <a:endParaRPr lang="zh-CN" altLang="en-US"/>
          </a:p>
          <a:p>
            <a:r>
              <a:rPr lang="zh-CN" altLang="en-US"/>
              <a:t>['and', 'as', 'assert', 'break', 'class', 'continue', 'def', 'del', 'elif', 'else', 'except', 'exec', 'finally', 'for', 'from', 'global', 'if', 'import', 'in', 'is', 'lambda', 'not', 'or', 'pass', 'print', 'raise', 'return', 'try', 'while', 'with', 'yield']</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变量命名习惯</a:t>
            </a:r>
            <a:endParaRPr lang="zh-CN" altLang="en-US"/>
          </a:p>
        </p:txBody>
      </p:sp>
      <p:sp>
        <p:nvSpPr>
          <p:cNvPr id="3" name="内容占位符 2"/>
          <p:cNvSpPr>
            <a:spLocks noGrp="1"/>
          </p:cNvSpPr>
          <p:nvPr>
            <p:ph idx="1"/>
          </p:nvPr>
        </p:nvSpPr>
        <p:spPr/>
        <p:txBody>
          <a:bodyPr/>
          <a:p>
            <a:r>
              <a:rPr lang="zh-CN" altLang="en-US"/>
              <a:t>官方命名习惯</a:t>
            </a:r>
            <a:endParaRPr lang="zh-CN" altLang="en-US"/>
          </a:p>
          <a:p>
            <a:r>
              <a:rPr lang="en-US" altLang="zh-CN"/>
              <a:t>pet_of_xiaowang</a:t>
            </a:r>
            <a:endParaRPr lang="en-US" altLang="zh-CN"/>
          </a:p>
          <a:p>
            <a:r>
              <a:rPr lang="en-US" altLang="zh-CN"/>
              <a:t>windows</a:t>
            </a:r>
            <a:r>
              <a:rPr lang="zh-CN" altLang="en-US"/>
              <a:t>开发习惯</a:t>
            </a:r>
            <a:endParaRPr lang="zh-CN" altLang="en-US"/>
          </a:p>
          <a:p>
            <a:r>
              <a:rPr lang="en-US" altLang="zh-CN"/>
              <a:t>petOfXiaowang</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常量</a:t>
            </a:r>
            <a:endParaRPr lang="zh-CN" altLang="en-US"/>
          </a:p>
        </p:txBody>
      </p:sp>
      <p:sp>
        <p:nvSpPr>
          <p:cNvPr id="3" name="内容占位符 2"/>
          <p:cNvSpPr>
            <a:spLocks noGrp="1"/>
          </p:cNvSpPr>
          <p:nvPr>
            <p:ph idx="1"/>
          </p:nvPr>
        </p:nvSpPr>
        <p:spPr/>
        <p:txBody>
          <a:bodyPr/>
          <a:p>
            <a:r>
              <a:rPr lang="zh-CN" altLang="en-US"/>
              <a:t>在</a:t>
            </a:r>
            <a:r>
              <a:rPr lang="en-US" altLang="zh-CN"/>
              <a:t>python</a:t>
            </a:r>
            <a:r>
              <a:rPr lang="zh-CN" altLang="en-US"/>
              <a:t>中没有常量</a:t>
            </a:r>
            <a:endParaRPr lang="zh-CN" altLang="en-US"/>
          </a:p>
          <a:p>
            <a:r>
              <a:rPr lang="zh-CN" altLang="en-US"/>
              <a:t>但是我们习惯用大写字母来表示</a:t>
            </a:r>
            <a:endParaRPr lang="zh-CN" altLang="en-US"/>
          </a:p>
          <a:p>
            <a:r>
              <a:rPr lang="en-US" altLang="zh-CN"/>
              <a:t>PIE = 3.1415926</a:t>
            </a:r>
            <a:r>
              <a:rPr lang="zh-CN" altLang="en-US"/>
              <a:t>（增强可读性）</a:t>
            </a:r>
            <a:endParaRPr lang="zh-CN" altLang="en-US"/>
          </a:p>
          <a:p>
            <a:r>
              <a:rPr lang="zh-CN" altLang="en-US"/>
              <a:t>注：</a:t>
            </a:r>
            <a:endParaRPr lang="zh-CN" altLang="en-US"/>
          </a:p>
          <a:p>
            <a:pPr lvl="1"/>
            <a:r>
              <a:rPr lang="zh-CN" altLang="en-US"/>
              <a:t>因为</a:t>
            </a:r>
            <a:r>
              <a:rPr lang="en-US" altLang="zh-CN"/>
              <a:t>python</a:t>
            </a:r>
            <a:r>
              <a:rPr lang="zh-CN" altLang="en-US"/>
              <a:t>中没有常量，即使是上述表示一个常量，但是还是可以修改其值</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控制台输入</a:t>
            </a:r>
            <a:endParaRPr lang="zh-CN" altLang="en-US"/>
          </a:p>
        </p:txBody>
      </p:sp>
      <p:sp>
        <p:nvSpPr>
          <p:cNvPr id="3" name="内容占位符 2"/>
          <p:cNvSpPr>
            <a:spLocks noGrp="1"/>
          </p:cNvSpPr>
          <p:nvPr>
            <p:ph idx="1"/>
          </p:nvPr>
        </p:nvSpPr>
        <p:spPr/>
        <p:txBody>
          <a:bodyPr/>
          <a:p>
            <a:r>
              <a:rPr lang="en-US" altLang="zh-CN"/>
              <a:t>name = input(“</a:t>
            </a:r>
            <a:r>
              <a:rPr lang="zh-CN" altLang="en-US"/>
              <a:t>请输入用户名：</a:t>
            </a:r>
            <a:r>
              <a:rPr lang="en-US" altLang="zh-CN"/>
              <a:t>”)</a:t>
            </a:r>
            <a:endParaRPr lang="en-US" altLang="zh-CN"/>
          </a:p>
          <a:p>
            <a:r>
              <a:rPr lang="en-US" altLang="zh-CN"/>
              <a:t>password = input(“</a:t>
            </a:r>
            <a:r>
              <a:rPr lang="zh-CN" altLang="en-US"/>
              <a:t>请输入密码</a:t>
            </a:r>
            <a:r>
              <a:rPr lang="en-US" altLang="zh-CN"/>
              <a:t>”)</a:t>
            </a:r>
            <a:endParaRPr lang="en-US" altLang="zh-CN"/>
          </a:p>
          <a:p>
            <a:r>
              <a:rPr lang="en-US" altLang="zh-CN"/>
              <a:t>print(name,password)</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字符串拼接</a:t>
            </a:r>
            <a:endParaRPr lang="zh-CN" altLang="en-US"/>
          </a:p>
        </p:txBody>
      </p:sp>
      <p:sp>
        <p:nvSpPr>
          <p:cNvPr id="3" name="内容占位符 2"/>
          <p:cNvSpPr>
            <a:spLocks noGrp="1"/>
          </p:cNvSpPr>
          <p:nvPr>
            <p:ph idx="1"/>
          </p:nvPr>
        </p:nvSpPr>
        <p:spPr/>
        <p:txBody>
          <a:bodyPr/>
          <a:p>
            <a:r>
              <a:rPr lang="zh-CN" altLang="en-US"/>
              <a:t>不换行拼接</a:t>
            </a:r>
            <a:endParaRPr lang="zh-CN" altLang="en-US"/>
          </a:p>
          <a:p>
            <a:r>
              <a:rPr lang="zh-CN" altLang="en-US"/>
              <a:t>info = 'name:'+ name +'password:'+password</a:t>
            </a:r>
            <a:endParaRPr lang="zh-CN" altLang="en-US"/>
          </a:p>
          <a:p>
            <a:endParaRPr lang="zh-CN" altLang="en-US"/>
          </a:p>
          <a:p>
            <a:r>
              <a:rPr lang="zh-CN" altLang="en-US"/>
              <a:t>换行拼接</a:t>
            </a:r>
            <a:endParaRPr lang="zh-CN" altLang="en-US"/>
          </a:p>
          <a:p>
            <a:r>
              <a:rPr lang="zh-CN" altLang="en-US"/>
              <a:t>info = '''name:'''+ name +'''</a:t>
            </a:r>
            <a:endParaRPr lang="zh-CN" altLang="en-US"/>
          </a:p>
          <a:p>
            <a:r>
              <a:rPr lang="zh-CN" altLang="en-US"/>
              <a:t>password:'''+password</a:t>
            </a:r>
            <a:endParaRPr lang="zh-CN" altLang="en-US"/>
          </a:p>
        </p:txBody>
      </p:sp>
      <p:sp>
        <p:nvSpPr>
          <p:cNvPr id="4" name="文本框 3"/>
          <p:cNvSpPr txBox="1"/>
          <p:nvPr/>
        </p:nvSpPr>
        <p:spPr>
          <a:xfrm>
            <a:off x="838200" y="5157470"/>
            <a:ext cx="10125075" cy="922020"/>
          </a:xfrm>
          <a:prstGeom prst="rect">
            <a:avLst/>
          </a:prstGeom>
          <a:noFill/>
        </p:spPr>
        <p:txBody>
          <a:bodyPr wrap="square" rtlCol="0">
            <a:spAutoFit/>
          </a:bodyPr>
          <a:p>
            <a:r>
              <a:rPr lang="zh-CN" altLang="en-US"/>
              <a:t>中文问题：</a:t>
            </a:r>
            <a:endParaRPr lang="zh-CN" altLang="en-US"/>
          </a:p>
          <a:p>
            <a:r>
              <a:rPr lang="zh-CN" altLang="en-US"/>
              <a:t>若出现中文报错</a:t>
            </a:r>
            <a:endParaRPr lang="zh-CN" altLang="en-US"/>
          </a:p>
          <a:p>
            <a:r>
              <a:rPr lang="zh-CN" altLang="en-US"/>
              <a:t># -*- coding: utf-8 -*-</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字符串格式化</a:t>
            </a:r>
            <a:endParaRPr lang="zh-CN" altLang="en-US"/>
          </a:p>
        </p:txBody>
      </p:sp>
      <p:sp>
        <p:nvSpPr>
          <p:cNvPr id="3" name="内容占位符 2"/>
          <p:cNvSpPr>
            <a:spLocks noGrp="1"/>
          </p:cNvSpPr>
          <p:nvPr>
            <p:ph idx="1"/>
          </p:nvPr>
        </p:nvSpPr>
        <p:spPr/>
        <p:txBody>
          <a:bodyPr>
            <a:normAutofit lnSpcReduction="10000"/>
          </a:bodyPr>
          <a:p>
            <a:r>
              <a:rPr lang="zh-CN" altLang="en-US"/>
              <a:t>利用占位符</a:t>
            </a:r>
            <a:endParaRPr lang="zh-CN" altLang="en-US"/>
          </a:p>
          <a:p>
            <a:r>
              <a:rPr lang="zh-CN" altLang="en-US"/>
              <a:t>info1 = '''-----info of %s-----</a:t>
            </a:r>
            <a:endParaRPr lang="zh-CN" altLang="en-US"/>
          </a:p>
          <a:p>
            <a:r>
              <a:rPr lang="zh-CN" altLang="en-US"/>
              <a:t>Name:%s,</a:t>
            </a:r>
            <a:endParaRPr lang="zh-CN" altLang="en-US"/>
          </a:p>
          <a:p>
            <a:r>
              <a:rPr lang="zh-CN" altLang="en-US"/>
              <a:t>Password:%s,</a:t>
            </a:r>
            <a:endParaRPr lang="zh-CN" altLang="en-US"/>
          </a:p>
          <a:p>
            <a:r>
              <a:rPr lang="zh-CN" altLang="en-US"/>
              <a:t>Age:%s,</a:t>
            </a:r>
            <a:endParaRPr lang="zh-CN" altLang="en-US"/>
          </a:p>
          <a:p>
            <a:r>
              <a:rPr lang="zh-CN" altLang="en-US"/>
              <a:t>Job:%s</a:t>
            </a:r>
            <a:endParaRPr lang="zh-CN" altLang="en-US"/>
          </a:p>
          <a:p>
            <a:r>
              <a:rPr lang="zh-CN" altLang="en-US"/>
              <a:t>'''%(name,name,password,age,job)</a:t>
            </a:r>
            <a:endParaRPr lang="zh-CN" altLang="en-US"/>
          </a:p>
          <a:p>
            <a:r>
              <a:rPr lang="zh-CN" altLang="en-US"/>
              <a:t>注：</a:t>
            </a:r>
            <a:r>
              <a:rPr lang="en-US" altLang="zh-CN"/>
              <a:t>%s</a:t>
            </a:r>
            <a:r>
              <a:rPr lang="zh-CN" altLang="en-US"/>
              <a:t>表示填入数据类型因为字符</a:t>
            </a:r>
            <a:endParaRPr lang="zh-CN" altLang="en-US"/>
          </a:p>
          <a:p>
            <a:r>
              <a:rPr lang="en-US" altLang="zh-CN"/>
              <a:t>         %d</a:t>
            </a:r>
            <a:r>
              <a:rPr lang="zh-CN" altLang="en-US"/>
              <a:t>表示数字   </a:t>
            </a:r>
            <a:r>
              <a:rPr lang="en-US" altLang="zh-CN"/>
              <a:t>%f</a:t>
            </a:r>
            <a:r>
              <a:rPr lang="zh-CN" altLang="en-US"/>
              <a:t>表示浮点</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显示数据的数据类型</a:t>
            </a:r>
            <a:endParaRPr lang="zh-CN" altLang="en-US"/>
          </a:p>
        </p:txBody>
      </p:sp>
      <p:sp>
        <p:nvSpPr>
          <p:cNvPr id="3" name="内容占位符 2"/>
          <p:cNvSpPr>
            <a:spLocks noGrp="1"/>
          </p:cNvSpPr>
          <p:nvPr>
            <p:ph idx="1"/>
          </p:nvPr>
        </p:nvSpPr>
        <p:spPr>
          <a:xfrm>
            <a:off x="838200" y="1834515"/>
            <a:ext cx="10515600" cy="4351338"/>
          </a:xfrm>
        </p:spPr>
        <p:txBody>
          <a:bodyPr>
            <a:normAutofit fontScale="60000"/>
          </a:bodyPr>
          <a:p>
            <a:r>
              <a:rPr lang="en-US" altLang="zh-CN"/>
              <a:t>type(</a:t>
            </a:r>
            <a:r>
              <a:rPr lang="zh-CN" altLang="en-US"/>
              <a:t>变量</a:t>
            </a:r>
            <a:r>
              <a:rPr lang="en-US" altLang="zh-CN"/>
              <a:t>)</a:t>
            </a:r>
            <a:endParaRPr lang="en-US" altLang="zh-CN"/>
          </a:p>
          <a:p>
            <a:r>
              <a:rPr lang="zh-CN" altLang="en-US"/>
              <a:t>name = input("name:")</a:t>
            </a:r>
            <a:endParaRPr lang="zh-CN" altLang="en-US"/>
          </a:p>
          <a:p>
            <a:r>
              <a:rPr lang="zh-CN" altLang="en-US"/>
              <a:t>password = input("password:")</a:t>
            </a:r>
            <a:endParaRPr lang="zh-CN" altLang="en-US"/>
          </a:p>
          <a:p>
            <a:r>
              <a:rPr lang="zh-CN" altLang="en-US"/>
              <a:t>age = input("age:")</a:t>
            </a:r>
            <a:endParaRPr lang="zh-CN" altLang="en-US"/>
          </a:p>
          <a:p>
            <a:r>
              <a:rPr lang="zh-CN" altLang="en-US"/>
              <a:t>job = input("job:")</a:t>
            </a:r>
            <a:endParaRPr lang="zh-CN" altLang="en-US"/>
          </a:p>
          <a:p>
            <a:r>
              <a:rPr lang="zh-CN" altLang="en-US"/>
              <a:t>info1 = '''-----info of %s-----</a:t>
            </a:r>
            <a:endParaRPr lang="zh-CN" altLang="en-US"/>
          </a:p>
          <a:p>
            <a:r>
              <a:rPr lang="zh-CN" altLang="en-US"/>
              <a:t>Name:%s,</a:t>
            </a:r>
            <a:endParaRPr lang="zh-CN" altLang="en-US"/>
          </a:p>
          <a:p>
            <a:r>
              <a:rPr lang="zh-CN" altLang="en-US"/>
              <a:t>Password:%s,</a:t>
            </a:r>
            <a:endParaRPr lang="zh-CN" altLang="en-US"/>
          </a:p>
          <a:p>
            <a:r>
              <a:rPr lang="zh-CN" altLang="en-US"/>
              <a:t>Age:%</a:t>
            </a:r>
            <a:r>
              <a:rPr lang="en-US" altLang="zh-CN"/>
              <a:t>d</a:t>
            </a:r>
            <a:r>
              <a:rPr lang="zh-CN" altLang="en-US"/>
              <a:t>,</a:t>
            </a:r>
            <a:endParaRPr lang="zh-CN" altLang="en-US"/>
          </a:p>
          <a:p>
            <a:r>
              <a:rPr lang="zh-CN" altLang="en-US"/>
              <a:t>Job:%s</a:t>
            </a:r>
            <a:endParaRPr lang="zh-CN" altLang="en-US"/>
          </a:p>
          <a:p>
            <a:r>
              <a:rPr lang="zh-CN" altLang="en-US"/>
              <a:t>'''%(name,name,password,age,job)</a:t>
            </a:r>
            <a:endParaRPr lang="zh-CN" altLang="en-US"/>
          </a:p>
          <a:p>
            <a:r>
              <a:rPr lang="zh-CN" altLang="en-US"/>
              <a:t>print(info1)</a:t>
            </a:r>
            <a:endParaRPr lang="zh-CN" altLang="en-US"/>
          </a:p>
        </p:txBody>
      </p:sp>
      <p:cxnSp>
        <p:nvCxnSpPr>
          <p:cNvPr id="4" name="直接连接符 3"/>
          <p:cNvCxnSpPr/>
          <p:nvPr/>
        </p:nvCxnSpPr>
        <p:spPr>
          <a:xfrm>
            <a:off x="1092835" y="3253740"/>
            <a:ext cx="1797050"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矩形 4"/>
          <p:cNvSpPr/>
          <p:nvPr/>
        </p:nvSpPr>
        <p:spPr>
          <a:xfrm>
            <a:off x="6265545" y="2829560"/>
            <a:ext cx="3594735" cy="1938020"/>
          </a:xfrm>
          <a:prstGeom prst="rect">
            <a:avLst/>
          </a:prstGeom>
          <a:noFill/>
          <a:ln>
            <a:noFill/>
          </a:ln>
        </p:spPr>
        <p:txBody>
          <a:bodyPr wrap="square" rtlCol="0" anchor="t">
            <a:spAutoFit/>
          </a:bodyPr>
          <a:p>
            <a:pPr algn="ctr"/>
            <a:r>
              <a:rPr lang="zh-CN" altLang="en-US" sz="2400" b="1">
                <a:ln w="22225">
                  <a:solidFill>
                    <a:schemeClr val="accent2"/>
                  </a:solidFill>
                  <a:prstDash val="solid"/>
                </a:ln>
                <a:solidFill>
                  <a:schemeClr val="accent2">
                    <a:lumMod val="40000"/>
                    <a:lumOff val="60000"/>
                  </a:schemeClr>
                </a:solidFill>
                <a:effectLst/>
              </a:rPr>
              <a:t>注意</a:t>
            </a:r>
            <a:r>
              <a:rPr lang="en-US" altLang="zh-CN" sz="2400" b="1">
                <a:ln w="22225">
                  <a:solidFill>
                    <a:schemeClr val="accent2"/>
                  </a:solidFill>
                  <a:prstDash val="solid"/>
                </a:ln>
                <a:solidFill>
                  <a:schemeClr val="accent2">
                    <a:lumMod val="40000"/>
                    <a:lumOff val="60000"/>
                  </a:schemeClr>
                </a:solidFill>
                <a:effectLst/>
              </a:rPr>
              <a:t>age</a:t>
            </a:r>
            <a:r>
              <a:rPr lang="zh-CN" altLang="en-US" sz="2400" b="1">
                <a:ln w="22225">
                  <a:solidFill>
                    <a:schemeClr val="accent2"/>
                  </a:solidFill>
                  <a:prstDash val="solid"/>
                </a:ln>
                <a:solidFill>
                  <a:schemeClr val="accent2">
                    <a:lumMod val="40000"/>
                    <a:lumOff val="60000"/>
                  </a:schemeClr>
                </a:solidFill>
                <a:effectLst/>
              </a:rPr>
              <a:t>的数据类型</a:t>
            </a:r>
            <a:endParaRPr lang="zh-CN" altLang="en-US" sz="2400" b="1">
              <a:ln w="22225">
                <a:solidFill>
                  <a:schemeClr val="accent2"/>
                </a:solidFill>
                <a:prstDash val="solid"/>
              </a:ln>
              <a:solidFill>
                <a:schemeClr val="accent2">
                  <a:lumMod val="40000"/>
                  <a:lumOff val="60000"/>
                </a:schemeClr>
              </a:solidFill>
              <a:effectLst/>
            </a:endParaRPr>
          </a:p>
          <a:p>
            <a:pPr algn="ctr"/>
            <a:endParaRPr lang="en-US" altLang="zh-CN" sz="2400" b="1">
              <a:ln w="22225">
                <a:solidFill>
                  <a:schemeClr val="accent2"/>
                </a:solidFill>
                <a:prstDash val="solid"/>
              </a:ln>
              <a:solidFill>
                <a:schemeClr val="accent2">
                  <a:lumMod val="40000"/>
                  <a:lumOff val="60000"/>
                </a:schemeClr>
              </a:solidFill>
              <a:effectLst/>
            </a:endParaRPr>
          </a:p>
          <a:p>
            <a:pPr algn="ctr"/>
            <a:endParaRPr lang="en-US" altLang="zh-CN" sz="2400" b="1">
              <a:ln w="22225">
                <a:solidFill>
                  <a:schemeClr val="accent2"/>
                </a:solidFill>
                <a:prstDash val="solid"/>
              </a:ln>
              <a:solidFill>
                <a:schemeClr val="accent2">
                  <a:lumMod val="40000"/>
                  <a:lumOff val="60000"/>
                </a:schemeClr>
              </a:solidFill>
              <a:effectLst/>
            </a:endParaRPr>
          </a:p>
          <a:p>
            <a:pPr algn="ctr"/>
            <a:r>
              <a:rPr lang="zh-CN" altLang="en-US" sz="2400" b="1">
                <a:ln w="22225">
                  <a:solidFill>
                    <a:schemeClr val="accent2"/>
                  </a:solidFill>
                  <a:prstDash val="solid"/>
                </a:ln>
                <a:solidFill>
                  <a:schemeClr val="accent2">
                    <a:lumMod val="40000"/>
                    <a:lumOff val="60000"/>
                  </a:schemeClr>
                </a:solidFill>
                <a:effectLst/>
              </a:rPr>
              <a:t>强制类型转换</a:t>
            </a:r>
            <a:endParaRPr lang="zh-CN" altLang="en-US" sz="2400" b="1">
              <a:ln w="22225">
                <a:solidFill>
                  <a:schemeClr val="accent2"/>
                </a:solidFill>
                <a:prstDash val="solid"/>
              </a:ln>
              <a:solidFill>
                <a:schemeClr val="accent2">
                  <a:lumMod val="40000"/>
                  <a:lumOff val="60000"/>
                </a:schemeClr>
              </a:solidFill>
              <a:effectLst/>
            </a:endParaRPr>
          </a:p>
          <a:p>
            <a:pPr algn="ctr"/>
            <a:r>
              <a:rPr lang="en-US" altLang="zh-CN" sz="2400" b="1">
                <a:ln w="22225">
                  <a:solidFill>
                    <a:schemeClr val="accent2"/>
                  </a:solidFill>
                  <a:prstDash val="solid"/>
                </a:ln>
                <a:solidFill>
                  <a:schemeClr val="accent2">
                    <a:lumMod val="40000"/>
                    <a:lumOff val="60000"/>
                  </a:schemeClr>
                </a:solidFill>
                <a:effectLst/>
              </a:rPr>
              <a:t>int</a:t>
            </a:r>
            <a:r>
              <a:rPr lang="zh-CN" altLang="en-US" sz="2400" b="1">
                <a:ln w="22225">
                  <a:solidFill>
                    <a:schemeClr val="accent2"/>
                  </a:solidFill>
                  <a:prstDash val="solid"/>
                </a:ln>
                <a:solidFill>
                  <a:schemeClr val="accent2">
                    <a:lumMod val="40000"/>
                    <a:lumOff val="60000"/>
                  </a:schemeClr>
                </a:solidFill>
                <a:effectLst/>
              </a:rPr>
              <a:t>（</a:t>
            </a:r>
            <a:r>
              <a:rPr lang="en-US" altLang="zh-CN" sz="2400" b="1">
                <a:ln w="22225">
                  <a:solidFill>
                    <a:schemeClr val="accent2"/>
                  </a:solidFill>
                  <a:prstDash val="solid"/>
                </a:ln>
                <a:solidFill>
                  <a:schemeClr val="accent2">
                    <a:lumMod val="40000"/>
                    <a:lumOff val="60000"/>
                  </a:schemeClr>
                </a:solidFill>
                <a:effectLst/>
              </a:rPr>
              <a:t>input</a:t>
            </a:r>
            <a:r>
              <a:rPr lang="zh-CN" altLang="en-US" sz="2400" b="1">
                <a:ln w="22225">
                  <a:solidFill>
                    <a:schemeClr val="accent2"/>
                  </a:solidFill>
                  <a:prstDash val="solid"/>
                </a:ln>
                <a:solidFill>
                  <a:schemeClr val="accent2">
                    <a:lumMod val="40000"/>
                    <a:lumOff val="60000"/>
                  </a:schemeClr>
                </a:solidFill>
                <a:effectLst/>
              </a:rPr>
              <a:t>（</a:t>
            </a:r>
            <a:r>
              <a:rPr lang="en-US" altLang="zh-CN" sz="2400" b="1">
                <a:ln w="22225">
                  <a:solidFill>
                    <a:schemeClr val="accent2"/>
                  </a:solidFill>
                  <a:prstDash val="solid"/>
                </a:ln>
                <a:solidFill>
                  <a:schemeClr val="accent2">
                    <a:lumMod val="40000"/>
                    <a:lumOff val="60000"/>
                  </a:schemeClr>
                </a:solidFill>
                <a:effectLst/>
              </a:rPr>
              <a:t>“age”</a:t>
            </a:r>
            <a:r>
              <a:rPr lang="zh-CN" altLang="en-US" sz="2400" b="1">
                <a:ln w="22225">
                  <a:solidFill>
                    <a:schemeClr val="accent2"/>
                  </a:solidFill>
                  <a:prstDash val="solid"/>
                </a:ln>
                <a:solidFill>
                  <a:schemeClr val="accent2">
                    <a:lumMod val="40000"/>
                    <a:lumOff val="60000"/>
                  </a:schemeClr>
                </a:solidFill>
                <a:effectLst/>
              </a:rPr>
              <a:t>））</a:t>
            </a:r>
            <a:endParaRPr lang="zh-CN" altLang="en-US" sz="24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用户界面</a:t>
            </a:r>
            <a:r>
              <a:rPr lang="en-US" altLang="zh-CN"/>
              <a:t>	</a:t>
            </a:r>
            <a:endParaRPr lang="en-US" altLang="zh-CN"/>
          </a:p>
        </p:txBody>
      </p:sp>
      <p:sp>
        <p:nvSpPr>
          <p:cNvPr id="3" name="内容占位符 2"/>
          <p:cNvSpPr>
            <a:spLocks noGrp="1"/>
          </p:cNvSpPr>
          <p:nvPr>
            <p:ph idx="1"/>
          </p:nvPr>
        </p:nvSpPr>
        <p:spPr/>
        <p:txBody>
          <a:bodyPr/>
          <a:p>
            <a:r>
              <a:rPr lang="en-US" altLang="zh-CN"/>
              <a:t>TUI</a:t>
            </a:r>
            <a:r>
              <a:rPr lang="zh-CN" altLang="en-US"/>
              <a:t>与</a:t>
            </a:r>
            <a:r>
              <a:rPr lang="en-US" altLang="zh-CN"/>
              <a:t>GUI</a:t>
            </a:r>
            <a:endParaRPr lang="en-US" altLang="zh-CN"/>
          </a:p>
          <a:p>
            <a:r>
              <a:rPr lang="en-US" altLang="zh-CN"/>
              <a:t>GUI</a:t>
            </a:r>
            <a:r>
              <a:rPr lang="zh-CN" altLang="en-US"/>
              <a:t>：图形化交互界面</a:t>
            </a:r>
            <a:endParaRPr lang="zh-CN" altLang="en-US"/>
          </a:p>
          <a:p>
            <a:r>
              <a:rPr lang="en-US" altLang="zh-CN"/>
              <a:t>TUI</a:t>
            </a:r>
            <a:r>
              <a:rPr lang="zh-CN" altLang="en-US"/>
              <a:t>：文本交互界面</a:t>
            </a:r>
            <a:endParaRPr lang="zh-CN" altLang="en-US"/>
          </a:p>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windows</a:t>
            </a:r>
            <a:r>
              <a:rPr lang="zh-CN" altLang="en-US"/>
              <a:t>的命令行</a:t>
            </a:r>
            <a:endParaRPr lang="zh-CN" altLang="en-US"/>
          </a:p>
        </p:txBody>
      </p:sp>
      <p:sp>
        <p:nvSpPr>
          <p:cNvPr id="3" name="内容占位符 2"/>
          <p:cNvSpPr>
            <a:spLocks noGrp="1"/>
          </p:cNvSpPr>
          <p:nvPr>
            <p:ph idx="1"/>
          </p:nvPr>
        </p:nvSpPr>
        <p:spPr>
          <a:xfrm>
            <a:off x="838200" y="1825625"/>
            <a:ext cx="10515600" cy="4896485"/>
          </a:xfrm>
        </p:spPr>
        <p:txBody>
          <a:bodyPr>
            <a:normAutofit/>
          </a:bodyPr>
          <a:p>
            <a:r>
              <a:rPr lang="zh-CN" altLang="en-US"/>
              <a:t>命令行：就是文本交互界面，通过命令行使用一个一个的指令操作计算机</a:t>
            </a:r>
            <a:r>
              <a:rPr lang="en-US" altLang="zh-CN"/>
              <a:t>	</a:t>
            </a:r>
            <a:endParaRPr lang="en-US" altLang="zh-CN"/>
          </a:p>
          <a:p>
            <a:pPr lvl="2"/>
            <a:r>
              <a:rPr lang="zh-CN" altLang="en-US" sz="2400">
                <a:sym typeface="+mn-ea"/>
              </a:rPr>
              <a:t>计算机操作系统：</a:t>
            </a:r>
            <a:r>
              <a:rPr lang="en-US" altLang="zh-CN" sz="2400">
                <a:sym typeface="+mn-ea"/>
              </a:rPr>
              <a:t>windows</a:t>
            </a:r>
            <a:r>
              <a:rPr lang="zh-CN" altLang="en-US" sz="2400">
                <a:sym typeface="+mn-ea"/>
              </a:rPr>
              <a:t>、</a:t>
            </a:r>
            <a:r>
              <a:rPr lang="en-US" altLang="zh-CN" sz="2400">
                <a:sym typeface="+mn-ea"/>
              </a:rPr>
              <a:t>linus</a:t>
            </a:r>
            <a:r>
              <a:rPr lang="zh-CN" altLang="en-US" sz="2400">
                <a:sym typeface="+mn-ea"/>
              </a:rPr>
              <a:t>、</a:t>
            </a:r>
            <a:r>
              <a:rPr lang="en-US" altLang="zh-CN" sz="2400">
                <a:sym typeface="+mn-ea"/>
              </a:rPr>
              <a:t>macOS</a:t>
            </a:r>
            <a:endParaRPr lang="en-US" altLang="zh-CN" sz="2400"/>
          </a:p>
          <a:p>
            <a:pPr lvl="2"/>
            <a:r>
              <a:rPr lang="zh-CN" altLang="en-US" sz="2400">
                <a:sym typeface="+mn-ea"/>
              </a:rPr>
              <a:t>注：任何计算机的操作系统中都包含命令行</a:t>
            </a:r>
            <a:endParaRPr lang="en-US" altLang="zh-CN"/>
          </a:p>
          <a:p>
            <a:r>
              <a:rPr lang="zh-CN" altLang="en-US"/>
              <a:t>命令行多种叫法：</a:t>
            </a:r>
            <a:endParaRPr lang="zh-CN" altLang="en-US"/>
          </a:p>
          <a:p>
            <a:pPr lvl="2"/>
            <a:r>
              <a:rPr lang="zh-CN" altLang="en-US">
                <a:sym typeface="+mn-ea"/>
              </a:rPr>
              <a:t>命令行窗口、</a:t>
            </a:r>
            <a:r>
              <a:rPr lang="en-US" altLang="zh-CN">
                <a:sym typeface="+mn-ea"/>
              </a:rPr>
              <a:t>DOS</a:t>
            </a:r>
            <a:r>
              <a:rPr lang="zh-CN" altLang="en-US">
                <a:sym typeface="+mn-ea"/>
              </a:rPr>
              <a:t>窗口、命令行提示符、</a:t>
            </a:r>
            <a:r>
              <a:rPr lang="en-US" altLang="zh-CN">
                <a:sym typeface="+mn-ea"/>
              </a:rPr>
              <a:t>CMD</a:t>
            </a:r>
            <a:r>
              <a:rPr lang="zh-CN" altLang="en-US">
                <a:sym typeface="+mn-ea"/>
              </a:rPr>
              <a:t>窗口、</a:t>
            </a:r>
            <a:r>
              <a:rPr lang="en-US" altLang="zh-CN">
                <a:sym typeface="+mn-ea"/>
              </a:rPr>
              <a:t>Shell</a:t>
            </a:r>
            <a:r>
              <a:rPr lang="zh-CN" altLang="en-US">
                <a:sym typeface="+mn-ea"/>
              </a:rPr>
              <a:t>（</a:t>
            </a:r>
            <a:r>
              <a:rPr lang="en-US" altLang="zh-CN">
                <a:sym typeface="+mn-ea"/>
              </a:rPr>
              <a:t>linus </a:t>
            </a:r>
            <a:r>
              <a:rPr lang="zh-CN" altLang="en-US">
                <a:sym typeface="+mn-ea"/>
              </a:rPr>
              <a:t>，壳）、终端（</a:t>
            </a:r>
            <a:r>
              <a:rPr lang="en-US" altLang="zh-CN">
                <a:sym typeface="+mn-ea"/>
              </a:rPr>
              <a:t>Terminal</a:t>
            </a:r>
            <a:r>
              <a:rPr lang="zh-CN" altLang="en-US">
                <a:sym typeface="+mn-ea"/>
              </a:rPr>
              <a:t>）</a:t>
            </a:r>
            <a:endParaRPr lang="zh-CN" altLang="en-US"/>
          </a:p>
          <a:p>
            <a:pPr lvl="1"/>
            <a:r>
              <a:rPr lang="zh-CN" altLang="en-US"/>
              <a:t>进入命令行：</a:t>
            </a:r>
            <a:endParaRPr lang="zh-CN" altLang="en-US"/>
          </a:p>
          <a:p>
            <a:pPr lvl="2"/>
            <a:r>
              <a:rPr lang="en-US" altLang="zh-CN">
                <a:sym typeface="+mn-ea"/>
              </a:rPr>
              <a:t>win</a:t>
            </a:r>
            <a:r>
              <a:rPr lang="zh-CN" altLang="en-US">
                <a:sym typeface="+mn-ea"/>
              </a:rPr>
              <a:t>键</a:t>
            </a:r>
            <a:r>
              <a:rPr lang="en-US" altLang="zh-CN">
                <a:sym typeface="+mn-ea"/>
              </a:rPr>
              <a:t>+R </a:t>
            </a:r>
            <a:r>
              <a:rPr lang="zh-CN" altLang="en-US">
                <a:sym typeface="+mn-ea"/>
              </a:rPr>
              <a:t>；输入</a:t>
            </a:r>
            <a:r>
              <a:rPr lang="en-US" altLang="zh-CN">
                <a:sym typeface="+mn-ea"/>
              </a:rPr>
              <a:t>cmd </a:t>
            </a:r>
            <a:r>
              <a:rPr lang="zh-CN" altLang="en-US">
                <a:sym typeface="+mn-ea"/>
              </a:rPr>
              <a:t>，</a:t>
            </a:r>
            <a:r>
              <a:rPr lang="en-US" altLang="zh-CN">
                <a:sym typeface="+mn-ea"/>
              </a:rPr>
              <a:t>enter</a:t>
            </a:r>
            <a:endParaRPr lang="zh-CN" altLang="en-US"/>
          </a:p>
          <a:p>
            <a:pPr lvl="1"/>
            <a:r>
              <a:rPr lang="zh-CN" altLang="en-US"/>
              <a:t>命令行的结构：</a:t>
            </a:r>
            <a:endParaRPr lang="zh-CN" altLang="en-US"/>
          </a:p>
          <a:p>
            <a:pPr lvl="2"/>
            <a:r>
              <a:rPr lang="zh-CN" altLang="en-US" sz="1800"/>
              <a:t>版本及版权声明：</a:t>
            </a:r>
            <a:endParaRPr lang="zh-CN" altLang="en-US" sz="1800"/>
          </a:p>
          <a:p>
            <a:pPr lvl="3"/>
            <a:r>
              <a:rPr lang="zh-CN" altLang="en-US" sz="1800"/>
              <a:t>Microsoft Windows [版本 6.1.7601]</a:t>
            </a:r>
            <a:endParaRPr lang="zh-CN" altLang="en-US" sz="1800"/>
          </a:p>
          <a:p>
            <a:pPr lvl="3"/>
            <a:r>
              <a:rPr lang="zh-CN" altLang="en-US" sz="1800"/>
              <a:t>版权所有 (c) 2009 Microsoft Corporation。保留所有权利。</a:t>
            </a:r>
            <a:endParaRPr lang="zh-CN" altLang="en-US"/>
          </a:p>
          <a:p>
            <a:pPr lvl="2"/>
            <a:r>
              <a:rPr lang="zh-CN" altLang="en-US"/>
              <a:t>命令提示符：C:\Users\Administrator&gt;</a:t>
            </a:r>
            <a:endParaRPr lang="zh-CN" altLang="en-US"/>
          </a:p>
          <a:p>
            <a:pPr lvl="3"/>
            <a:r>
              <a:rPr lang="en-US" altLang="zh-CN"/>
              <a:t>C</a:t>
            </a:r>
            <a:r>
              <a:rPr lang="zh-CN" altLang="en-US"/>
              <a:t>：当前所在的磁盘根目录； </a:t>
            </a:r>
            <a:r>
              <a:rPr lang="en-US" altLang="zh-CN"/>
              <a:t>x: </a:t>
            </a:r>
            <a:r>
              <a:rPr lang="zh-CN" altLang="en-US"/>
              <a:t>来切换盘符</a:t>
            </a:r>
            <a:endParaRPr lang="zh-CN" altLang="en-US"/>
          </a:p>
          <a:p>
            <a:pPr lvl="3"/>
            <a:r>
              <a:rPr lang="zh-CN" altLang="en-US">
                <a:sym typeface="+mn-ea"/>
              </a:rPr>
              <a:t>\Users\Administrator</a:t>
            </a:r>
            <a:r>
              <a:rPr lang="zh-CN" altLang="en-US"/>
              <a:t>：所在磁盘的路径</a:t>
            </a:r>
            <a:endParaRPr lang="zh-CN" altLang="en-US"/>
          </a:p>
          <a:p>
            <a:pPr lvl="3"/>
            <a:endParaRPr lang="zh-CN" altLang="en-US"/>
          </a:p>
          <a:p>
            <a:pPr lvl="3"/>
            <a:endParaRPr lang="zh-CN" altLang="en-US"/>
          </a:p>
          <a:p>
            <a:pPr marL="914400" lvl="2" indent="0">
              <a:buNone/>
            </a:pPr>
            <a:endParaRPr lang="zh-CN" altLang="en-US"/>
          </a:p>
          <a:p>
            <a:pPr lvl="2"/>
            <a:endParaRPr lang="zh-CN" altLang="en-US"/>
          </a:p>
          <a:p>
            <a:pPr marL="914400" lvl="2" indent="0">
              <a:buNone/>
            </a:pPr>
            <a:endParaRPr lang="en-US" altLang="zh-CN"/>
          </a:p>
          <a:p>
            <a:pPr marL="914400" lvl="2" indent="0">
              <a:buNone/>
            </a:pPr>
            <a:endParaRPr lang="en-US" altLang="zh-CN"/>
          </a:p>
          <a:p>
            <a:pPr marL="914400" lvl="2" indent="0">
              <a:buNone/>
            </a:pP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a:t>
            </a:r>
            <a:r>
              <a:rPr lang="en-US" altLang="zh-CN"/>
              <a:t>DOS</a:t>
            </a:r>
            <a:r>
              <a:rPr lang="zh-CN" altLang="en-US"/>
              <a:t>命令</a:t>
            </a:r>
            <a:endParaRPr lang="zh-CN" altLang="en-US"/>
          </a:p>
        </p:txBody>
      </p:sp>
      <p:sp>
        <p:nvSpPr>
          <p:cNvPr id="3" name="内容占位符 2"/>
          <p:cNvSpPr>
            <a:spLocks noGrp="1"/>
          </p:cNvSpPr>
          <p:nvPr>
            <p:ph idx="1"/>
          </p:nvPr>
        </p:nvSpPr>
        <p:spPr/>
        <p:txBody>
          <a:bodyPr/>
          <a:p>
            <a:r>
              <a:rPr lang="en-US" altLang="zh-CN"/>
              <a:t>dir:</a:t>
            </a:r>
            <a:r>
              <a:rPr lang="zh-CN" altLang="zh-CN"/>
              <a:t>查看当前目录下的所有文件</a:t>
            </a:r>
            <a:endParaRPr lang="zh-CN" altLang="zh-CN"/>
          </a:p>
          <a:p>
            <a:r>
              <a:rPr lang="en-US" altLang="zh-CN" sz="2400">
                <a:sym typeface="+mn-ea"/>
              </a:rPr>
              <a:t>cd</a:t>
            </a:r>
            <a:r>
              <a:rPr lang="zh-CN" altLang="en-US" sz="2400">
                <a:sym typeface="+mn-ea"/>
              </a:rPr>
              <a:t>：进入到指定的目录</a:t>
            </a:r>
            <a:endParaRPr lang="zh-CN" altLang="en-US" sz="2400"/>
          </a:p>
          <a:p>
            <a:pPr lvl="1"/>
            <a:r>
              <a:rPr lang="en-US" altLang="zh-CN" sz="2400">
                <a:sym typeface="+mn-ea"/>
              </a:rPr>
              <a:t>.</a:t>
            </a:r>
            <a:r>
              <a:rPr lang="zh-CN" altLang="en-US" sz="2400">
                <a:sym typeface="+mn-ea"/>
              </a:rPr>
              <a:t>表示当前目录</a:t>
            </a:r>
            <a:endParaRPr lang="zh-CN" altLang="en-US" sz="2400"/>
          </a:p>
          <a:p>
            <a:pPr lvl="1"/>
            <a:r>
              <a:rPr lang="en-US" altLang="zh-CN" sz="2400">
                <a:sym typeface="+mn-ea"/>
              </a:rPr>
              <a:t>..</a:t>
            </a:r>
            <a:r>
              <a:rPr lang="zh-CN" altLang="en-US" sz="2400">
                <a:sym typeface="+mn-ea"/>
              </a:rPr>
              <a:t>表示上一级目录</a:t>
            </a:r>
            <a:endParaRPr lang="zh-CN" altLang="zh-CN"/>
          </a:p>
          <a:p>
            <a:r>
              <a:rPr lang="en-US" altLang="zh-CN"/>
              <a:t>md:</a:t>
            </a:r>
            <a:r>
              <a:rPr lang="zh-CN" altLang="en-US"/>
              <a:t>创建一个目录</a:t>
            </a:r>
            <a:endParaRPr lang="en-US" altLang="zh-CN"/>
          </a:p>
          <a:p>
            <a:r>
              <a:rPr lang="en-US" altLang="zh-CN"/>
              <a:t>rd</a:t>
            </a:r>
            <a:r>
              <a:rPr lang="zh-CN" altLang="en-US"/>
              <a:t>：删除一个目录</a:t>
            </a:r>
            <a:endParaRPr lang="en-US" altLang="zh-CN"/>
          </a:p>
          <a:p>
            <a:r>
              <a:rPr lang="en-US" altLang="zh-CN"/>
              <a:t>del</a:t>
            </a:r>
            <a:r>
              <a:rPr lang="zh-CN" altLang="en-US"/>
              <a:t>：删除一个文件</a:t>
            </a:r>
            <a:endParaRPr lang="en-US" altLang="zh-CN"/>
          </a:p>
          <a:p>
            <a:r>
              <a:rPr lang="en-US" altLang="zh-CN"/>
              <a:t>cls</a:t>
            </a:r>
            <a:r>
              <a:rPr lang="zh-CN" altLang="en-US"/>
              <a:t>：清屏</a:t>
            </a:r>
            <a:endParaRPr lang="en-US" altLang="zh-CN"/>
          </a:p>
          <a:p>
            <a:endParaRPr lang="zh-CN" altLang="en-US"/>
          </a:p>
          <a:p>
            <a:pPr lvl="1"/>
            <a:endParaRPr lang="zh-CN" altLang="en-US"/>
          </a:p>
          <a:p>
            <a:pPr lvl="1"/>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path</a:t>
            </a:r>
            <a:r>
              <a:rPr lang="zh-CN" altLang="en-US"/>
              <a:t>环境变量</a:t>
            </a:r>
            <a:endParaRPr lang="zh-CN" altLang="en-US"/>
          </a:p>
        </p:txBody>
      </p:sp>
      <p:sp>
        <p:nvSpPr>
          <p:cNvPr id="3" name="内容占位符 2"/>
          <p:cNvSpPr>
            <a:spLocks noGrp="1"/>
          </p:cNvSpPr>
          <p:nvPr>
            <p:ph idx="1"/>
          </p:nvPr>
        </p:nvSpPr>
        <p:spPr/>
        <p:txBody>
          <a:bodyPr/>
          <a:p>
            <a:r>
              <a:rPr lang="en-US" altLang="zh-CN"/>
              <a:t>path</a:t>
            </a:r>
            <a:r>
              <a:rPr lang="zh-CN" altLang="en-US"/>
              <a:t>环境变量中保存的是一个一个的路径</a:t>
            </a:r>
            <a:endParaRPr lang="zh-CN" altLang="en-US"/>
          </a:p>
          <a:p>
            <a:r>
              <a:rPr lang="zh-CN" altLang="en-US"/>
              <a:t>当我们在命令行输入一个命令（或者访问文件时）</a:t>
            </a:r>
            <a:endParaRPr lang="zh-CN" altLang="en-US"/>
          </a:p>
          <a:p>
            <a:pPr lvl="1"/>
            <a:r>
              <a:rPr lang="zh-CN" altLang="en-US"/>
              <a:t>系统会首先在当前目录下查找，如果找到了则直接执行或打开</a:t>
            </a:r>
            <a:endParaRPr lang="zh-CN" altLang="en-US"/>
          </a:p>
          <a:p>
            <a:pPr lvl="1"/>
            <a:r>
              <a:rPr lang="zh-CN" altLang="en-US"/>
              <a:t>如果没有找到，则会依次去</a:t>
            </a:r>
            <a:r>
              <a:rPr lang="en-US" altLang="zh-CN"/>
              <a:t>path</a:t>
            </a:r>
            <a:r>
              <a:rPr lang="zh-CN" altLang="en-US"/>
              <a:t>环境变量的路径中去寻找，指导找到为止</a:t>
            </a:r>
            <a:endParaRPr lang="zh-CN" altLang="en-US"/>
          </a:p>
          <a:p>
            <a:pPr lvl="1"/>
            <a:r>
              <a:rPr lang="zh-CN" altLang="en-US"/>
              <a:t>若果找不到，则报错</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r>
              <a:rPr lang="zh-CN" altLang="en-US"/>
              <a:t>入门</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计算机语言：</a:t>
            </a:r>
            <a:endParaRPr lang="zh-CN" altLang="en-US"/>
          </a:p>
        </p:txBody>
      </p:sp>
      <p:sp>
        <p:nvSpPr>
          <p:cNvPr id="3" name="内容占位符 2"/>
          <p:cNvSpPr>
            <a:spLocks noGrp="1"/>
          </p:cNvSpPr>
          <p:nvPr>
            <p:ph idx="1"/>
          </p:nvPr>
        </p:nvSpPr>
        <p:spPr/>
        <p:txBody>
          <a:bodyPr>
            <a:normAutofit lnSpcReduction="10000"/>
          </a:bodyPr>
          <a:p>
            <a:r>
              <a:rPr lang="zh-CN" altLang="en-US"/>
              <a:t>三个阶段：</a:t>
            </a:r>
            <a:endParaRPr lang="zh-CN" altLang="en-US"/>
          </a:p>
          <a:p>
            <a:pPr lvl="1"/>
            <a:r>
              <a:rPr lang="zh-CN" altLang="en-US"/>
              <a:t>机器语言：</a:t>
            </a:r>
            <a:endParaRPr lang="zh-CN" altLang="en-US"/>
          </a:p>
          <a:p>
            <a:pPr lvl="2"/>
            <a:r>
              <a:rPr lang="zh-CN" altLang="en-US" sz="1800"/>
              <a:t>机器语言通过二进制编码来编写程序</a:t>
            </a:r>
            <a:endParaRPr lang="zh-CN" altLang="en-US" sz="1800"/>
          </a:p>
          <a:p>
            <a:pPr lvl="2"/>
            <a:r>
              <a:rPr lang="zh-CN" altLang="en-US" sz="1800"/>
              <a:t>执行效率好，编写麻烦 （</a:t>
            </a:r>
            <a:r>
              <a:rPr lang="en-US" altLang="zh-CN" sz="1800"/>
              <a:t>10100</a:t>
            </a:r>
            <a:r>
              <a:rPr lang="zh-CN" altLang="en-US" sz="1800"/>
              <a:t>。。。）</a:t>
            </a:r>
            <a:endParaRPr lang="zh-CN" altLang="en-US" sz="1800"/>
          </a:p>
          <a:p>
            <a:pPr lvl="2"/>
            <a:r>
              <a:rPr lang="zh-CN" altLang="en-US"/>
              <a:t>纸带机</a:t>
            </a:r>
            <a:endParaRPr lang="zh-CN" altLang="en-US"/>
          </a:p>
          <a:p>
            <a:pPr lvl="1"/>
            <a:r>
              <a:rPr lang="zh-CN" altLang="en-US"/>
              <a:t>符号语言（汇编语言）：兼容性差</a:t>
            </a:r>
            <a:endParaRPr lang="zh-CN" altLang="en-US"/>
          </a:p>
          <a:p>
            <a:pPr lvl="2"/>
            <a:r>
              <a:rPr lang="zh-CN" altLang="en-US" sz="1800"/>
              <a:t>使用符号来代替机器码</a:t>
            </a:r>
            <a:endParaRPr lang="zh-CN" altLang="en-US" sz="1800"/>
          </a:p>
          <a:p>
            <a:pPr lvl="2"/>
            <a:r>
              <a:rPr lang="zh-CN" altLang="en-US" sz="1800"/>
              <a:t>编写程序时，不需要使用二进制，而是直接编写符号</a:t>
            </a:r>
            <a:endParaRPr lang="zh-CN" altLang="en-US" sz="1800"/>
          </a:p>
          <a:p>
            <a:pPr lvl="2"/>
            <a:r>
              <a:rPr lang="zh-CN" altLang="en-US" sz="1800"/>
              <a:t>编写完成后，需要将符号转换为机器码，然后再由计算机执行</a:t>
            </a:r>
            <a:endParaRPr lang="zh-CN" altLang="en-US" sz="1800"/>
          </a:p>
          <a:p>
            <a:pPr lvl="3"/>
            <a:r>
              <a:rPr lang="zh-CN" altLang="en-US"/>
              <a:t>符号转换为机器码的过程</a:t>
            </a:r>
            <a:r>
              <a:rPr lang="en-US" altLang="zh-CN"/>
              <a:t>——</a:t>
            </a:r>
            <a:r>
              <a:rPr lang="zh-CN" altLang="en-US"/>
              <a:t>汇编</a:t>
            </a:r>
            <a:endParaRPr lang="zh-CN" altLang="en-US"/>
          </a:p>
          <a:p>
            <a:pPr lvl="3"/>
            <a:r>
              <a:rPr lang="zh-CN" altLang="en-US"/>
              <a:t>将机器码转换为符号的过程</a:t>
            </a:r>
            <a:r>
              <a:rPr lang="en-US" altLang="zh-CN"/>
              <a:t>——</a:t>
            </a:r>
            <a:r>
              <a:rPr lang="zh-CN" altLang="en-US"/>
              <a:t>反汇编</a:t>
            </a:r>
            <a:endParaRPr lang="zh-CN" altLang="en-US"/>
          </a:p>
          <a:p>
            <a:pPr lvl="1"/>
            <a:r>
              <a:rPr lang="zh-CN" altLang="en-US"/>
              <a:t>高级语言</a:t>
            </a:r>
            <a:endParaRPr lang="zh-CN" altLang="en-US"/>
          </a:p>
          <a:p>
            <a:pPr lvl="2"/>
            <a:r>
              <a:rPr lang="zh-CN" altLang="en-US" sz="1800"/>
              <a:t>类似英语语法；脱离语言与硬件关系</a:t>
            </a:r>
            <a:endParaRPr lang="zh-CN" altLang="en-US" sz="1800"/>
          </a:p>
          <a:p>
            <a:pPr lvl="2"/>
            <a:r>
              <a:rPr lang="en-US" altLang="zh-CN" sz="1800"/>
              <a:t>c,c++ ,c# ,java ,JavaScript ,Python...</a:t>
            </a:r>
            <a:endParaRPr lang="zh-CN" altLang="en-US" sz="1800"/>
          </a:p>
          <a:p>
            <a:pPr lvl="2"/>
            <a:endParaRPr lang="zh-CN" altLang="en-US"/>
          </a:p>
          <a:p>
            <a:pPr marL="914400" lvl="2" indent="0">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编译型语言与解释性语言</a:t>
            </a:r>
            <a:endParaRPr lang="zh-CN" altLang="en-US"/>
          </a:p>
        </p:txBody>
      </p:sp>
      <p:sp>
        <p:nvSpPr>
          <p:cNvPr id="3" name="内容占位符 2"/>
          <p:cNvSpPr>
            <a:spLocks noGrp="1"/>
          </p:cNvSpPr>
          <p:nvPr>
            <p:ph idx="1"/>
          </p:nvPr>
        </p:nvSpPr>
        <p:spPr/>
        <p:txBody>
          <a:bodyPr>
            <a:normAutofit lnSpcReduction="10000"/>
          </a:bodyPr>
          <a:p>
            <a:r>
              <a:rPr lang="zh-CN" altLang="en-US"/>
              <a:t>计算机只能识别二进制编码，所以任何的语言在交由计算机执行时必须要先转换为机器码，根据转换时机不同，语言分为两大类</a:t>
            </a:r>
            <a:endParaRPr lang="zh-CN" altLang="en-US"/>
          </a:p>
          <a:p>
            <a:r>
              <a:rPr lang="zh-CN" altLang="en-US"/>
              <a:t>编译型语言</a:t>
            </a:r>
            <a:endParaRPr lang="zh-CN" altLang="en-US"/>
          </a:p>
          <a:p>
            <a:pPr lvl="1"/>
            <a:r>
              <a:rPr lang="en-US" altLang="zh-CN" sz="2000"/>
              <a:t>c</a:t>
            </a:r>
            <a:r>
              <a:rPr lang="zh-CN" altLang="en-US" sz="2000"/>
              <a:t>语言</a:t>
            </a:r>
            <a:endParaRPr lang="zh-CN" altLang="en-US" sz="2000"/>
          </a:p>
          <a:p>
            <a:pPr lvl="1"/>
            <a:r>
              <a:rPr lang="zh-CN" altLang="en-US" sz="2000"/>
              <a:t>编译型语言，会在代码执行前将代码编译为机器码，然后将机器码交由计算机执行</a:t>
            </a:r>
            <a:endParaRPr lang="zh-CN" altLang="en-US" sz="2000"/>
          </a:p>
          <a:p>
            <a:pPr lvl="1"/>
            <a:r>
              <a:rPr lang="zh-CN" altLang="en-US"/>
              <a:t>源码</a:t>
            </a:r>
            <a:r>
              <a:rPr lang="en-US" altLang="zh-CN"/>
              <a:t>&gt;</a:t>
            </a:r>
            <a:r>
              <a:rPr lang="zh-CN" altLang="en-US"/>
              <a:t>编译</a:t>
            </a:r>
            <a:r>
              <a:rPr lang="en-US" altLang="zh-CN"/>
              <a:t>&gt;</a:t>
            </a:r>
            <a:r>
              <a:rPr lang="zh-CN" altLang="en-US"/>
              <a:t>机器码</a:t>
            </a:r>
            <a:endParaRPr lang="zh-CN" altLang="en-US"/>
          </a:p>
          <a:p>
            <a:pPr lvl="1"/>
            <a:r>
              <a:rPr lang="zh-CN" altLang="en-US"/>
              <a:t>特点：执行速度快，跨平台性差</a:t>
            </a:r>
            <a:endParaRPr lang="zh-CN" altLang="en-US"/>
          </a:p>
          <a:p>
            <a:r>
              <a:rPr lang="zh-CN" altLang="en-US"/>
              <a:t>解释型语言</a:t>
            </a:r>
            <a:endParaRPr lang="zh-CN" altLang="en-US"/>
          </a:p>
          <a:p>
            <a:pPr lvl="1"/>
            <a:r>
              <a:rPr lang="en-US" altLang="zh-CN"/>
              <a:t>Python</a:t>
            </a:r>
            <a:r>
              <a:rPr lang="zh-CN" altLang="en-US"/>
              <a:t>、</a:t>
            </a:r>
            <a:r>
              <a:rPr lang="en-US" altLang="zh-CN"/>
              <a:t>JS</a:t>
            </a:r>
            <a:endParaRPr lang="en-US" altLang="zh-CN"/>
          </a:p>
          <a:p>
            <a:pPr lvl="1"/>
            <a:r>
              <a:rPr lang="zh-CN" altLang="en-US"/>
              <a:t>解释型语言，不会在执行前对代码进行编译，而是在执行的同时一边执行一边编译</a:t>
            </a:r>
            <a:endParaRPr lang="zh-CN" altLang="en-US"/>
          </a:p>
          <a:p>
            <a:pPr lvl="1"/>
            <a:r>
              <a:rPr lang="zh-CN" altLang="en-US"/>
              <a:t>源码</a:t>
            </a:r>
            <a:r>
              <a:rPr lang="en-US" altLang="zh-CN"/>
              <a:t>&gt;</a:t>
            </a:r>
            <a:r>
              <a:rPr lang="zh-CN" altLang="en-US"/>
              <a:t>解释器</a:t>
            </a:r>
            <a:r>
              <a:rPr lang="en-US" altLang="zh-CN"/>
              <a:t>&gt;</a:t>
            </a:r>
            <a:r>
              <a:rPr lang="zh-CN" altLang="en-US"/>
              <a:t>解释执行</a:t>
            </a:r>
            <a:endParaRPr lang="zh-CN" altLang="en-US"/>
          </a:p>
          <a:p>
            <a:pPr lvl="1"/>
            <a:r>
              <a:rPr lang="zh-CN" altLang="en-US"/>
              <a:t>特点：执行速度比较慢，跨平台性强</a:t>
            </a:r>
            <a:endParaRPr lang="zh-CN" altLang="en-US"/>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 name="KSO_WM_SLIDE_MODEL_TYPE" val="cover"/>
</p:tagLst>
</file>

<file path=ppt/tags/tag3.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SLIDE_MODEL_TYPE" val="timeline"/>
</p:tagLst>
</file>

<file path=ppt/tags/tag9.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5560</Words>
  <Application>WPS 演示</Application>
  <PresentationFormat>宽屏</PresentationFormat>
  <Paragraphs>283</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Arial Unicode MS</vt:lpstr>
      <vt:lpstr>Calibri</vt:lpstr>
      <vt:lpstr>微软雅黑</vt:lpstr>
      <vt:lpstr>Calibri Light</vt:lpstr>
      <vt:lpstr>Office 主题</vt:lpstr>
      <vt:lpstr>计算机</vt:lpstr>
      <vt:lpstr>PowerPoint 演示文稿</vt:lpstr>
      <vt:lpstr>用户界面	</vt:lpstr>
      <vt:lpstr>windows的命令行</vt:lpstr>
      <vt:lpstr>常用DOS命令</vt:lpstr>
      <vt:lpstr>path环境变量</vt:lpstr>
      <vt:lpstr>Python入门</vt:lpstr>
      <vt:lpstr>计算机语言：</vt:lpstr>
      <vt:lpstr>编译型语言与解释性语言</vt:lpstr>
      <vt:lpstr>Life is short you need Python</vt:lpstr>
      <vt:lpstr>Python</vt:lpstr>
      <vt:lpstr>仁慈的独裁者 Guido van Rossum （龟叔）</vt:lpstr>
      <vt:lpstr>Python</vt:lpstr>
      <vt:lpstr>PowerPoint 演示文稿</vt:lpstr>
      <vt:lpstr>Python发展历史</vt:lpstr>
      <vt:lpstr>PowerPoint 演示文稿</vt:lpstr>
      <vt:lpstr>Python语言特点（解释型语言）</vt:lpstr>
      <vt:lpstr>Python语言特点</vt:lpstr>
      <vt:lpstr>Python的开发环境搭建</vt:lpstr>
      <vt:lpstr>第一个程序Hello World</vt:lpstr>
      <vt:lpstr>变量</vt:lpstr>
      <vt:lpstr>变量的声明</vt:lpstr>
      <vt:lpstr>变量</vt:lpstr>
      <vt:lpstr>变量命名习惯</vt:lpstr>
      <vt:lpstr>常量</vt:lpstr>
      <vt:lpstr>控制台输入</vt:lpstr>
      <vt:lpstr>字符串拼接</vt:lpstr>
      <vt:lpstr>字符串格式化</vt:lpstr>
      <vt:lpstr>显示数据的数据类型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cp:revision>
  <dcterms:created xsi:type="dcterms:W3CDTF">2019-01-08T09:11:59Z</dcterms:created>
  <dcterms:modified xsi:type="dcterms:W3CDTF">2019-01-08T09:13:03Z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