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流程控制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模块初识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一堆代码实现摸个功能的代码集合；类似于函数式编程和面向过程编程，函数式编程则完成一个功能，其他代码用来调用即可，提供了代码的重用性和代码间的耦合，而对于一个复杂的功能来说可能需要多个函数才能完成，多个</a:t>
            </a:r>
            <a:r>
              <a:rPr lang="en-US" altLang="zh-CN"/>
              <a:t>.py</a:t>
            </a:r>
            <a:r>
              <a:rPr lang="zh-CN" altLang="en-US"/>
              <a:t>文件组成的代码集合就称为模块。</a:t>
            </a:r>
            <a:endParaRPr lang="zh-CN" altLang="en-US"/>
          </a:p>
          <a:p>
            <a:r>
              <a:rPr lang="zh-CN" altLang="en-US"/>
              <a:t>模块分类：</a:t>
            </a:r>
            <a:endParaRPr lang="zh-CN" altLang="en-US"/>
          </a:p>
          <a:p>
            <a:pPr lvl="1"/>
            <a:r>
              <a:rPr lang="zh-CN" altLang="en-US"/>
              <a:t>自定义模块</a:t>
            </a:r>
            <a:endParaRPr lang="zh-CN" altLang="en-US"/>
          </a:p>
          <a:p>
            <a:pPr lvl="1"/>
            <a:r>
              <a:rPr lang="zh-CN" altLang="en-US"/>
              <a:t>内置模块</a:t>
            </a:r>
            <a:endParaRPr lang="zh-CN" altLang="en-US"/>
          </a:p>
          <a:p>
            <a:pPr lvl="1"/>
            <a:r>
              <a:rPr lang="zh-CN" altLang="en-US"/>
              <a:t>开源模块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sys</a:t>
            </a:r>
            <a:r>
              <a:rPr lang="zh-CN" altLang="en-US"/>
              <a:t>模块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导入模块</a:t>
            </a:r>
            <a:endParaRPr lang="zh-CN" altLang="en-US"/>
          </a:p>
          <a:p>
            <a:r>
              <a:rPr lang="en-US" altLang="zh-CN"/>
              <a:t>import sys</a:t>
            </a:r>
            <a:endParaRPr lang="en-US" altLang="zh-CN"/>
          </a:p>
          <a:p>
            <a:r>
              <a:rPr lang="zh-CN" altLang="en-US"/>
              <a:t>打印环境变量</a:t>
            </a:r>
            <a:endParaRPr lang="zh-CN" altLang="en-US"/>
          </a:p>
          <a:p>
            <a:r>
              <a:rPr lang="en-US" altLang="zh-CN"/>
              <a:t>sys.path</a:t>
            </a:r>
            <a:endParaRPr lang="en-US" altLang="zh-CN"/>
          </a:p>
          <a:p>
            <a:r>
              <a:rPr lang="zh-CN" altLang="en-US"/>
              <a:t>程序相对路径</a:t>
            </a:r>
            <a:endParaRPr lang="zh-CN" altLang="en-US"/>
          </a:p>
          <a:p>
            <a:r>
              <a:rPr lang="en-US" altLang="zh-CN"/>
              <a:t>sys.argv</a:t>
            </a:r>
            <a:endParaRPr lang="en-US" altLang="zh-CN"/>
          </a:p>
          <a:p>
            <a:r>
              <a:rPr lang="zh-CN" altLang="en-US"/>
              <a:t>相对路径传参</a:t>
            </a:r>
            <a:endParaRPr lang="zh-CN" altLang="en-US"/>
          </a:p>
          <a:p>
            <a:r>
              <a:rPr lang="en-US" altLang="zh-CN"/>
              <a:t>cmd</a:t>
            </a:r>
            <a:r>
              <a:rPr lang="zh-CN" altLang="en-US"/>
              <a:t>下 </a:t>
            </a:r>
            <a:r>
              <a:rPr lang="en-US" altLang="zh-CN"/>
              <a:t>python test.py 1 2 3</a:t>
            </a:r>
            <a:endParaRPr lang="en-US" altLang="zh-CN"/>
          </a:p>
          <a:p>
            <a:r>
              <a:rPr lang="en-US" altLang="zh-CN"/>
              <a:t>print(sys.argv[2])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zh-CN"/>
              <a:t>数据类型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常用的数据类型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数字</a:t>
            </a:r>
            <a:endParaRPr lang="zh-CN" altLang="en-US"/>
          </a:p>
          <a:p>
            <a:r>
              <a:rPr lang="zh-CN" altLang="en-US"/>
              <a:t>布尔</a:t>
            </a:r>
            <a:endParaRPr lang="zh-CN" altLang="en-US"/>
          </a:p>
          <a:p>
            <a:r>
              <a:rPr lang="zh-CN" altLang="en-US"/>
              <a:t>字符串</a:t>
            </a:r>
            <a:endParaRPr lang="zh-CN" altLang="en-US"/>
          </a:p>
          <a:p>
            <a:r>
              <a:rPr lang="zh-CN" altLang="en-US"/>
              <a:t>列表</a:t>
            </a:r>
            <a:endParaRPr lang="zh-CN" altLang="en-US"/>
          </a:p>
          <a:p>
            <a:r>
              <a:rPr lang="zh-CN" altLang="en-US"/>
              <a:t>元组</a:t>
            </a:r>
            <a:endParaRPr lang="zh-CN" altLang="en-US"/>
          </a:p>
          <a:p>
            <a:r>
              <a:rPr lang="zh-CN" altLang="en-US"/>
              <a:t>字典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数字类型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整型</a:t>
            </a:r>
            <a:r>
              <a:rPr lang="en-US" altLang="zh-CN"/>
              <a:t>(int)</a:t>
            </a:r>
            <a:endParaRPr lang="en-US" altLang="zh-CN"/>
          </a:p>
          <a:p>
            <a:r>
              <a:rPr lang="en-US" altLang="zh-CN"/>
              <a:t>在32位机器上，整数的位数为32位，取值范围为-2**31～2**31-1，即-2147483648～2147483647</a:t>
            </a:r>
            <a:endParaRPr lang="en-US" altLang="zh-CN"/>
          </a:p>
          <a:p>
            <a:r>
              <a:rPr lang="en-US" altLang="zh-CN"/>
              <a:t>在64位系统上，整数的位数为64位，取值范围为-2**63～2**63-1，即-9223372036854775808～9223372036854775807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长整型</a:t>
            </a:r>
            <a:r>
              <a:rPr lang="en-US" altLang="zh-CN"/>
              <a:t>(long)</a:t>
            </a:r>
            <a:endParaRPr lang="en-US" altLang="zh-CN"/>
          </a:p>
          <a:p>
            <a:r>
              <a:rPr lang="en-US" altLang="zh-CN"/>
              <a:t>跟C语言不同，Python的长整数没有指定位宽，即：Python没有限制长整数数值的大小，但实际上由于机器内存有限，我们使用的长整数数值不可能无限大。</a:t>
            </a:r>
            <a:endParaRPr lang="en-US" altLang="zh-CN"/>
          </a:p>
          <a:p>
            <a:r>
              <a:rPr lang="en-US" altLang="zh-CN"/>
              <a:t>　　注意，自从Python2.2起，如果整数发生溢出，Python会自动将整数数据转换为长整数，所以如今在长整数数据后面不加字母L也不会导致严重后果了。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325"/>
            <a:ext cx="10515600" cy="5862955"/>
          </a:xfrm>
        </p:spPr>
        <p:txBody>
          <a:bodyPr/>
          <a:p>
            <a:r>
              <a:rPr lang="zh-CN" altLang="en-US"/>
              <a:t>float（浮点型）</a:t>
            </a:r>
            <a:endParaRPr lang="zh-CN" altLang="en-US"/>
          </a:p>
          <a:p>
            <a:r>
              <a:rPr lang="zh-CN" altLang="en-US"/>
              <a:t>浮点数用来处理实数，即带有小数的数字。类似于C语言中的double类型，占8个字节（64位），其中52位表示底，11位表示指数，剩下的一位表示符号。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complex（复数）</a:t>
            </a:r>
            <a:endParaRPr lang="zh-CN" altLang="en-US"/>
          </a:p>
          <a:p>
            <a:r>
              <a:rPr lang="zh-CN" altLang="en-US"/>
              <a:t>复数由实数部分和虚数部分组成，一般形式为x＋yj，其中的x是复数的实数部分，y是复数的虚数部分，这里的x和y都是实数。</a:t>
            </a:r>
            <a:endParaRPr lang="zh-CN" altLang="en-US"/>
          </a:p>
          <a:p>
            <a:r>
              <a:rPr lang="zh-CN" altLang="en-US"/>
              <a:t>注：Python中存在小数字池：-5 ～ 257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布尔类型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布尔值</a:t>
            </a:r>
            <a:endParaRPr lang="zh-CN" altLang="en-US"/>
          </a:p>
          <a:p>
            <a:r>
              <a:rPr lang="zh-CN" altLang="en-US"/>
              <a:t>　　真或假</a:t>
            </a:r>
            <a:endParaRPr lang="zh-CN" altLang="en-US"/>
          </a:p>
          <a:p>
            <a:r>
              <a:rPr lang="zh-CN" altLang="en-US"/>
              <a:t>　　1 或 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例：</a:t>
            </a:r>
            <a:r>
              <a:rPr lang="en-US" altLang="zh-CN"/>
              <a:t>“Hello World”</a:t>
            </a:r>
            <a:endParaRPr lang="en-US" altLang="zh-CN"/>
          </a:p>
          <a:p>
            <a:r>
              <a:rPr lang="en-US" altLang="zh-CN"/>
              <a:t>python中的字符串在C语言中体现为是一个字符数组，每次创建字符串时候需要在内存中开辟一块连续的空，并且一旦需要修改字符串的话，就需要再次开辟空间，万恶的+号每出现一次就会在内从中重新开辟一块空间。</a:t>
            </a:r>
            <a:endParaRPr lang="en-US" altLang="zh-CN"/>
          </a:p>
          <a:p>
            <a:r>
              <a:rPr lang="en-US" altLang="zh-CN"/>
              <a:t>字符串是 %s;整数 %d;浮点数%f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二进制类型之</a:t>
            </a:r>
            <a:r>
              <a:rPr lang="en-US" altLang="zh-CN"/>
              <a:t>bytes</a:t>
            </a:r>
            <a:r>
              <a:rPr lang="zh-CN" altLang="en-US"/>
              <a:t>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字符串与</a:t>
            </a:r>
            <a:r>
              <a:rPr lang="en-US" altLang="zh-CN"/>
              <a:t>bytes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/>
              <a:t>name = '我'</a:t>
            </a:r>
            <a:endParaRPr lang="zh-CN" altLang="en-US"/>
          </a:p>
          <a:p>
            <a:r>
              <a:rPr lang="zh-CN" altLang="en-US"/>
              <a:t>name_b = name.encode('utf-8')</a:t>
            </a:r>
            <a:endParaRPr lang="zh-CN" altLang="en-US"/>
          </a:p>
          <a:p>
            <a:r>
              <a:rPr lang="zh-CN" altLang="en-US"/>
              <a:t>print(type (name_b))</a:t>
            </a:r>
            <a:endParaRPr lang="zh-CN" altLang="en-US"/>
          </a:p>
          <a:p>
            <a:r>
              <a:rPr lang="zh-CN" altLang="en-US"/>
              <a:t>print(name_b)</a:t>
            </a:r>
            <a:endParaRPr lang="zh-CN" altLang="en-US"/>
          </a:p>
          <a:p>
            <a:r>
              <a:rPr lang="zh-CN" altLang="en-US"/>
              <a:t>print(name_b.decode('utf-8'))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运算符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遗留问题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密码明文密文问题</a:t>
            </a:r>
            <a:endParaRPr lang="zh-CN" altLang="en-US"/>
          </a:p>
          <a:p>
            <a:r>
              <a:rPr lang="zh-CN" altLang="en-US"/>
              <a:t>密文</a:t>
            </a:r>
            <a:endParaRPr lang="zh-CN" altLang="en-US"/>
          </a:p>
          <a:p>
            <a:r>
              <a:rPr lang="zh-CN" altLang="en-US"/>
              <a:t>import  getpass</a:t>
            </a:r>
            <a:endParaRPr lang="zh-CN" altLang="en-US"/>
          </a:p>
          <a:p>
            <a:r>
              <a:rPr lang="zh-CN" altLang="en-US"/>
              <a:t>pwd = getpass.getpass("pwd:")</a:t>
            </a:r>
            <a:endParaRPr lang="zh-CN" altLang="en-US"/>
          </a:p>
          <a:p>
            <a:r>
              <a:rPr lang="zh-CN" altLang="en-US"/>
              <a:t>print(pwd)</a:t>
            </a:r>
            <a:endParaRPr lang="zh-CN" altLang="en-US"/>
          </a:p>
          <a:p>
            <a:r>
              <a:rPr lang="zh-CN" altLang="en-US"/>
              <a:t>注意在</a:t>
            </a:r>
            <a:r>
              <a:rPr lang="en-US" altLang="zh-CN"/>
              <a:t>cmd</a:t>
            </a:r>
            <a:r>
              <a:rPr lang="zh-CN" altLang="en-US"/>
              <a:t>下运行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37005" y="1863725"/>
            <a:ext cx="97828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算术运算符</a:t>
            </a:r>
            <a:endParaRPr lang="zh-CN" altLang="en-US"/>
          </a:p>
          <a:p>
            <a:r>
              <a:rPr lang="zh-CN" altLang="en-US"/>
              <a:t>比较（关系）运算符</a:t>
            </a:r>
            <a:endParaRPr lang="zh-CN" altLang="en-US"/>
          </a:p>
          <a:p>
            <a:r>
              <a:rPr lang="zh-CN" altLang="en-US"/>
              <a:t>赋值运算符</a:t>
            </a:r>
            <a:endParaRPr lang="zh-CN" altLang="en-US"/>
          </a:p>
          <a:p>
            <a:r>
              <a:rPr lang="zh-CN" altLang="en-US"/>
              <a:t>逻辑运算符</a:t>
            </a:r>
            <a:endParaRPr lang="zh-CN" altLang="en-US"/>
          </a:p>
          <a:p>
            <a:r>
              <a:rPr lang="zh-CN" altLang="en-US"/>
              <a:t>位运算符</a:t>
            </a:r>
            <a:endParaRPr lang="zh-CN" altLang="en-US"/>
          </a:p>
          <a:p>
            <a:r>
              <a:rPr lang="zh-CN" altLang="en-US"/>
              <a:t>成员运算符</a:t>
            </a:r>
            <a:endParaRPr lang="zh-CN" altLang="en-US"/>
          </a:p>
          <a:p>
            <a:r>
              <a:rPr lang="zh-CN" altLang="en-US"/>
              <a:t>身份运算符</a:t>
            </a:r>
            <a:endParaRPr lang="zh-CN" altLang="en-US"/>
          </a:p>
          <a:p>
            <a:r>
              <a:rPr lang="zh-CN" altLang="en-US"/>
              <a:t>运算符优先级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算数运算符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+</a:t>
            </a:r>
            <a:endParaRPr lang="en-US" altLang="zh-CN"/>
          </a:p>
          <a:p>
            <a:r>
              <a:rPr lang="en-US" altLang="zh-CN"/>
              <a:t>-</a:t>
            </a:r>
            <a:endParaRPr lang="en-US" altLang="zh-CN"/>
          </a:p>
          <a:p>
            <a:r>
              <a:rPr lang="en-US" altLang="zh-CN"/>
              <a:t>*</a:t>
            </a:r>
            <a:endParaRPr lang="en-US" altLang="zh-CN"/>
          </a:p>
          <a:p>
            <a:r>
              <a:rPr lang="en-US" altLang="zh-CN"/>
              <a:t>/</a:t>
            </a:r>
            <a:endParaRPr lang="en-US" altLang="zh-CN"/>
          </a:p>
          <a:p>
            <a:r>
              <a:rPr lang="en-US" altLang="zh-CN"/>
              <a:t>%</a:t>
            </a:r>
            <a:endParaRPr lang="en-US" altLang="zh-CN"/>
          </a:p>
          <a:p>
            <a:r>
              <a:rPr lang="en-US" altLang="zh-CN"/>
              <a:t>**</a:t>
            </a:r>
            <a:r>
              <a:rPr lang="zh-CN" altLang="en-US"/>
              <a:t>幂运算</a:t>
            </a:r>
            <a:endParaRPr lang="en-US" altLang="zh-CN"/>
          </a:p>
          <a:p>
            <a:r>
              <a:rPr lang="en-US" altLang="zh-CN"/>
              <a:t>//</a:t>
            </a:r>
            <a:r>
              <a:rPr lang="zh-CN" altLang="en-US"/>
              <a:t>取整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比较运算符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==</a:t>
            </a:r>
            <a:endParaRPr lang="en-US" altLang="zh-CN"/>
          </a:p>
          <a:p>
            <a:r>
              <a:rPr lang="zh-CN" altLang="en-US"/>
              <a:t>！</a:t>
            </a:r>
            <a:r>
              <a:rPr lang="en-US" altLang="zh-CN"/>
              <a:t>=</a:t>
            </a:r>
            <a:endParaRPr lang="en-US" altLang="zh-CN"/>
          </a:p>
          <a:p>
            <a:r>
              <a:rPr lang="en-US" altLang="zh-CN"/>
              <a:t>&gt;,&gt;=</a:t>
            </a:r>
            <a:endParaRPr lang="en-US" altLang="zh-CN"/>
          </a:p>
          <a:p>
            <a:r>
              <a:rPr lang="en-US" altLang="zh-CN"/>
              <a:t>&lt;,&lt;=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赋值运算符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=</a:t>
            </a:r>
            <a:endParaRPr lang="en-US" altLang="zh-CN"/>
          </a:p>
          <a:p>
            <a:r>
              <a:rPr lang="en-US" altLang="zh-CN"/>
              <a:t>+=...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位运算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8190" y="2110105"/>
            <a:ext cx="8134350" cy="378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逻辑运算符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and or not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成员运算符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</a:t>
            </a:r>
            <a:endParaRPr lang="en-US" altLang="zh-CN"/>
          </a:p>
          <a:p>
            <a:r>
              <a:rPr lang="en-US" altLang="zh-CN"/>
              <a:t>not in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身份运算符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is</a:t>
            </a:r>
            <a:endParaRPr lang="en-US" altLang="zh-CN"/>
          </a:p>
          <a:p>
            <a:r>
              <a:rPr lang="en-US" altLang="zh-CN"/>
              <a:t>is not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列表</a:t>
            </a:r>
            <a:r>
              <a:rPr lang="en-US" altLang="zh-CN"/>
              <a:t>([])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name_list = ['</a:t>
            </a:r>
            <a:r>
              <a:rPr lang="en-US" altLang="zh-CN"/>
              <a:t>lbw</a:t>
            </a:r>
            <a:r>
              <a:rPr lang="zh-CN" altLang="en-US"/>
              <a:t>', '</a:t>
            </a:r>
            <a:r>
              <a:rPr lang="en-US" altLang="zh-CN"/>
              <a:t>java</a:t>
            </a:r>
            <a:r>
              <a:rPr lang="zh-CN" altLang="en-US"/>
              <a:t>', '</a:t>
            </a:r>
            <a:r>
              <a:rPr lang="en-US" altLang="zh-CN"/>
              <a:t>18</a:t>
            </a:r>
            <a:r>
              <a:rPr lang="zh-CN" altLang="en-US"/>
              <a:t>'</a:t>
            </a:r>
            <a:r>
              <a:rPr lang="en-US" altLang="zh-CN"/>
              <a:t>,'m'</a:t>
            </a:r>
            <a:r>
              <a:rPr lang="zh-CN" altLang="en-US"/>
              <a:t>]</a:t>
            </a:r>
            <a:endParaRPr lang="zh-CN" altLang="en-US"/>
          </a:p>
          <a:p>
            <a:r>
              <a:rPr lang="zh-CN" altLang="en-US"/>
              <a:t>或</a:t>
            </a:r>
            <a:endParaRPr lang="zh-CN" altLang="en-US"/>
          </a:p>
          <a:p>
            <a:r>
              <a:rPr lang="zh-CN" altLang="en-US"/>
              <a:t>name_list ＝ list(['</a:t>
            </a:r>
            <a:r>
              <a:rPr lang="en-US" altLang="zh-CN"/>
              <a:t>lbw</a:t>
            </a:r>
            <a:r>
              <a:rPr lang="zh-CN" altLang="en-US"/>
              <a:t>', '</a:t>
            </a:r>
            <a:r>
              <a:rPr lang="en-US" altLang="zh-CN"/>
              <a:t>java</a:t>
            </a:r>
            <a:r>
              <a:rPr lang="zh-CN" altLang="en-US"/>
              <a:t>', '</a:t>
            </a:r>
            <a:r>
              <a:rPr lang="en-US" altLang="zh-CN"/>
              <a:t>18</a:t>
            </a:r>
            <a:r>
              <a:rPr lang="zh-CN" altLang="en-US"/>
              <a:t>'</a:t>
            </a:r>
            <a:r>
              <a:rPr lang="en-US" altLang="zh-CN"/>
              <a:t>,'m'</a:t>
            </a:r>
            <a:r>
              <a:rPr lang="zh-CN" altLang="en-US"/>
              <a:t>])</a:t>
            </a:r>
            <a:endParaRPr lang="zh-CN" altLang="en-US"/>
          </a:p>
          <a:p>
            <a:r>
              <a:rPr lang="en-US" altLang="zh-CN"/>
              <a:t>name_list[0]    -&gt;  'lbw'</a:t>
            </a:r>
            <a:endParaRPr lang="en-US" altLang="zh-CN"/>
          </a:p>
          <a:p>
            <a:r>
              <a:rPr lang="en-US" altLang="zh-CN"/>
              <a:t>name_list[1:3]  -&gt;'java','18' #</a:t>
            </a:r>
            <a:r>
              <a:rPr lang="zh-CN" altLang="en-US"/>
              <a:t>切片</a:t>
            </a:r>
            <a:endParaRPr lang="en-US" altLang="zh-CN"/>
          </a:p>
          <a:p>
            <a:r>
              <a:rPr lang="en-US" altLang="zh-CN"/>
              <a:t>print(name_list[len_list(name)-1])</a:t>
            </a:r>
            <a:endParaRPr lang="en-US" altLang="zh-CN"/>
          </a:p>
          <a:p>
            <a:r>
              <a:rPr lang="en-US" altLang="zh-CN"/>
              <a:t>print(name_list[-1])</a:t>
            </a:r>
            <a:endParaRPr lang="en-US" altLang="zh-CN"/>
          </a:p>
          <a:p>
            <a:r>
              <a:rPr lang="en-US" altLang="zh-CN"/>
              <a:t>print(name_list[0:])</a:t>
            </a:r>
            <a:endParaRPr lang="en-US" altLang="zh-CN"/>
          </a:p>
          <a:p>
            <a:r>
              <a:rPr lang="en-US" altLang="zh-CN">
                <a:sym typeface="+mn-ea"/>
              </a:rPr>
              <a:t>print(name_list[:])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name = list(['1','2','3','4'])</a:t>
            </a:r>
            <a:endParaRPr lang="zh-CN" altLang="en-US"/>
          </a:p>
          <a:p>
            <a:r>
              <a:rPr lang="zh-CN" altLang="en-US"/>
              <a:t>name.append('5')</a:t>
            </a:r>
            <a:endParaRPr lang="zh-CN" altLang="en-US"/>
          </a:p>
          <a:p>
            <a:r>
              <a:rPr lang="zh-CN" altLang="en-US"/>
              <a:t>name.insert(5,'6')</a:t>
            </a:r>
            <a:endParaRPr lang="zh-CN" altLang="en-US"/>
          </a:p>
          <a:p>
            <a:r>
              <a:rPr lang="zh-CN" altLang="en-US"/>
              <a:t>name.insert(0,'零')</a:t>
            </a:r>
            <a:endParaRPr lang="zh-CN" altLang="en-US"/>
          </a:p>
          <a:p>
            <a:r>
              <a:rPr lang="zh-CN" altLang="en-US"/>
              <a:t>print(name[:])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条件分支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if...else...</a:t>
            </a:r>
            <a:endParaRPr lang="zh-CN" altLang="en-US"/>
          </a:p>
          <a:p>
            <a:r>
              <a:rPr lang="zh-CN" altLang="en-US"/>
              <a:t>name = 'lbw'</a:t>
            </a:r>
            <a:endParaRPr lang="zh-CN" altLang="en-US"/>
          </a:p>
          <a:p>
            <a:r>
              <a:rPr lang="zh-CN" altLang="en-US"/>
              <a:t>pwd = 'ook'</a:t>
            </a:r>
            <a:endParaRPr lang="zh-CN" altLang="en-US"/>
          </a:p>
          <a:p>
            <a:r>
              <a:rPr lang="zh-CN" altLang="en-US"/>
              <a:t>name_input = input("name:")</a:t>
            </a:r>
            <a:endParaRPr lang="zh-CN" altLang="en-US"/>
          </a:p>
          <a:p>
            <a:r>
              <a:rPr lang="zh-CN" altLang="en-US"/>
              <a:t>pwd_input = input("pwd:")</a:t>
            </a:r>
            <a:endParaRPr lang="zh-CN" altLang="en-US"/>
          </a:p>
          <a:p>
            <a:r>
              <a:rPr lang="zh-CN" altLang="en-US"/>
              <a:t>if name==name_input and pwd == pwd_input:</a:t>
            </a:r>
            <a:endParaRPr lang="zh-CN" altLang="en-US"/>
          </a:p>
          <a:p>
            <a:r>
              <a:rPr lang="zh-CN" altLang="en-US"/>
              <a:t>    print("successful")</a:t>
            </a:r>
            <a:endParaRPr lang="zh-CN" altLang="en-US"/>
          </a:p>
          <a:p>
            <a:r>
              <a:rPr lang="zh-CN" altLang="en-US"/>
              <a:t>else:</a:t>
            </a:r>
            <a:endParaRPr lang="zh-CN" altLang="en-US"/>
          </a:p>
          <a:p>
            <a:r>
              <a:rPr lang="zh-CN" altLang="en-US"/>
              <a:t>    print("Invalidate username or password!")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name = list(['1','2','3','4'])</a:t>
            </a:r>
            <a:endParaRPr lang="zh-CN" altLang="en-US"/>
          </a:p>
          <a:p>
            <a:r>
              <a:rPr lang="zh-CN" altLang="en-US"/>
              <a:t>del name[0]</a:t>
            </a:r>
            <a:endParaRPr lang="zh-CN" altLang="en-US"/>
          </a:p>
          <a:p>
            <a:r>
              <a:rPr lang="zh-CN" altLang="en-US"/>
              <a:t>name.remove('2')</a:t>
            </a:r>
            <a:endParaRPr lang="zh-CN" altLang="en-US"/>
          </a:p>
          <a:p>
            <a:r>
              <a:rPr lang="zh-CN" altLang="en-US"/>
              <a:t>name.pop()</a:t>
            </a:r>
            <a:endParaRPr lang="zh-CN" altLang="en-US"/>
          </a:p>
          <a:p>
            <a:r>
              <a:rPr lang="zh-CN" altLang="en-US"/>
              <a:t>name.pop(0)</a:t>
            </a:r>
            <a:endParaRPr lang="zh-CN" altLang="en-US"/>
          </a:p>
          <a:p>
            <a:r>
              <a:rPr lang="zh-CN" altLang="en-US"/>
              <a:t>print(name[:])</a:t>
            </a:r>
            <a:endParaRPr lang="zh-CN" altLang="en-US"/>
          </a:p>
          <a:p>
            <a:r>
              <a:rPr lang="zh-CN" altLang="en-US"/>
              <a:t>清空</a:t>
            </a:r>
            <a:endParaRPr lang="zh-CN" altLang="en-US"/>
          </a:p>
          <a:p>
            <a:r>
              <a:rPr lang="en-US" altLang="zh-CN"/>
              <a:t>name.clear()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修改与获取列表元素位置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修改</a:t>
            </a:r>
            <a:endParaRPr lang="zh-CN" altLang="en-US"/>
          </a:p>
          <a:p>
            <a:r>
              <a:rPr lang="zh-CN" altLang="en-US"/>
              <a:t>name = list([</a:t>
            </a:r>
            <a:r>
              <a:rPr lang="en-US" altLang="zh-CN"/>
              <a:t>'1','0</a:t>
            </a:r>
            <a:r>
              <a:rPr lang="zh-CN" altLang="en-US"/>
              <a:t>'</a:t>
            </a:r>
            <a:r>
              <a:rPr lang="en-US" altLang="zh-CN"/>
              <a:t>,'</a:t>
            </a:r>
            <a:r>
              <a:rPr lang="zh-CN" altLang="en-US"/>
              <a:t>1','2','3','4'])</a:t>
            </a:r>
            <a:endParaRPr lang="zh-CN" altLang="en-US"/>
          </a:p>
          <a:p>
            <a:r>
              <a:rPr lang="en-US" altLang="zh-CN"/>
              <a:t>name[0]='0'</a:t>
            </a:r>
            <a:endParaRPr lang="en-US" altLang="zh-CN"/>
          </a:p>
          <a:p>
            <a:r>
              <a:rPr lang="zh-CN" altLang="en-US"/>
              <a:t>获取列表内元素位置</a:t>
            </a:r>
            <a:endParaRPr lang="zh-CN" altLang="en-US"/>
          </a:p>
          <a:p>
            <a:r>
              <a:rPr lang="en-US" altLang="zh-CN"/>
              <a:t>name.index('0')</a:t>
            </a:r>
            <a:endParaRPr lang="en-US" altLang="zh-CN"/>
          </a:p>
          <a:p>
            <a:r>
              <a:rPr lang="zh-CN" altLang="en-US"/>
              <a:t>获取重复元素个数</a:t>
            </a:r>
            <a:endParaRPr lang="zh-CN" altLang="en-US"/>
          </a:p>
          <a:p>
            <a:r>
              <a:rPr lang="en-US" altLang="zh-CN"/>
              <a:t>name.count('0')</a:t>
            </a:r>
            <a:endParaRPr lang="en-US" altLang="zh-CN"/>
          </a:p>
          <a:p>
            <a:r>
              <a:rPr lang="zh-CN" altLang="en-US"/>
              <a:t>反转</a:t>
            </a:r>
            <a:endParaRPr lang="zh-CN" altLang="en-US"/>
          </a:p>
          <a:p>
            <a:r>
              <a:rPr lang="en-US" altLang="zh-CN"/>
              <a:t>name.reverse()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排序（</a:t>
            </a:r>
            <a:r>
              <a:rPr lang="en-US" altLang="zh-CN"/>
              <a:t>sort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ASCII</a:t>
            </a:r>
            <a:r>
              <a:rPr lang="zh-CN" altLang="en-US"/>
              <a:t>码来排序</a:t>
            </a:r>
            <a:endParaRPr lang="zh-CN" altLang="en-US"/>
          </a:p>
          <a:p>
            <a:r>
              <a:rPr lang="en-US" altLang="zh-CN"/>
              <a:t>name1.sort()</a:t>
            </a:r>
            <a:endParaRPr lang="en-US" altLang="zh-CN"/>
          </a:p>
          <a:p>
            <a:r>
              <a:rPr lang="zh-CN" altLang="en-US"/>
              <a:t>合并（</a:t>
            </a:r>
            <a:r>
              <a:rPr lang="en-US" altLang="zh-CN"/>
              <a:t>extend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name1.extend(name2)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if...elif...else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习题：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编写猜年龄小游戏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循环结构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while true/false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 	</a:t>
            </a:r>
            <a:r>
              <a:rPr lang="zh-CN" altLang="en-US"/>
              <a:t>内容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中断</a:t>
            </a:r>
            <a:r>
              <a:rPr lang="en-US" altLang="zh-CN"/>
              <a:t>break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升级版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while  </a:t>
            </a:r>
            <a:r>
              <a:rPr lang="zh-CN" altLang="en-US"/>
              <a:t>条件：</a:t>
            </a:r>
            <a:endParaRPr lang="zh-CN" altLang="en-US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r>
              <a:rPr lang="en-US" altLang="zh-CN"/>
              <a:t>else:</a:t>
            </a:r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pPr marL="457200" lvl="1" indent="0"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52525" y="4248150"/>
            <a:ext cx="1012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练习题：</a:t>
            </a:r>
            <a:endParaRPr lang="zh-CN" altLang="en-US"/>
          </a:p>
          <a:p>
            <a:r>
              <a:rPr lang="zh-CN" altLang="en-US"/>
              <a:t>输出</a:t>
            </a:r>
            <a:r>
              <a:rPr lang="en-US" altLang="zh-CN"/>
              <a:t>0-10</a:t>
            </a:r>
            <a:r>
              <a:rPr lang="zh-CN" altLang="en-US"/>
              <a:t>十个数字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for</a:t>
            </a:r>
            <a:r>
              <a:rPr lang="zh-CN" altLang="en-US"/>
              <a:t>循环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i in range(</a:t>
            </a:r>
            <a:r>
              <a:rPr lang="zh-CN" altLang="en-US"/>
              <a:t>范围</a:t>
            </a:r>
            <a:r>
              <a:rPr lang="en-US" altLang="zh-CN"/>
              <a:t>)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例：循环输出</a:t>
            </a:r>
            <a:r>
              <a:rPr lang="en-US" altLang="zh-CN"/>
              <a:t>0-9</a:t>
            </a:r>
            <a:endParaRPr lang="en-US" altLang="zh-CN"/>
          </a:p>
          <a:p>
            <a:r>
              <a:rPr lang="en-US" altLang="zh-CN"/>
              <a:t>for i  in range(10):</a:t>
            </a:r>
            <a:endParaRPr lang="en-US" altLang="zh-CN"/>
          </a:p>
          <a:p>
            <a:pPr lvl="1"/>
            <a:r>
              <a:rPr lang="en-US" altLang="zh-CN">
                <a:sym typeface="+mn-ea"/>
              </a:rPr>
              <a:t>print(i)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endParaRPr lang="en-US" altLang="zh-CN">
              <a:sym typeface="+mn-ea"/>
            </a:endParaRPr>
          </a:p>
          <a:p>
            <a:r>
              <a:rPr lang="zh-CN" altLang="en-US"/>
              <a:t>习题：输出</a:t>
            </a:r>
            <a:r>
              <a:rPr lang="en-US" altLang="zh-CN"/>
              <a:t>0-10</a:t>
            </a:r>
            <a:r>
              <a:rPr lang="zh-CN" altLang="en-US"/>
              <a:t>的偶数</a:t>
            </a:r>
            <a:endParaRPr lang="zh-CN" altLang="en-US"/>
          </a:p>
          <a:p>
            <a:endParaRPr lang="zh-CN" altLang="en-US"/>
          </a:p>
          <a:p>
            <a:pPr marL="457200" lvl="1" indent="0">
              <a:buNone/>
            </a:pP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Continue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for i in range(10):</a:t>
            </a:r>
            <a:endParaRPr lang="en-US" altLang="zh-CN"/>
          </a:p>
          <a:p>
            <a:pPr lvl="1"/>
            <a:r>
              <a:rPr lang="en-US" altLang="zh-CN"/>
              <a:t>if i &lt; 3:</a:t>
            </a:r>
            <a:endParaRPr lang="en-US" altLang="zh-CN"/>
          </a:p>
          <a:p>
            <a:pPr lvl="2"/>
            <a:r>
              <a:rPr lang="en-US" altLang="zh-CN"/>
              <a:t>print(i)</a:t>
            </a:r>
            <a:endParaRPr lang="en-US" altLang="zh-CN"/>
          </a:p>
          <a:p>
            <a:pPr lvl="1"/>
            <a:r>
              <a:rPr lang="en-US" altLang="zh-CN"/>
              <a:t>else:</a:t>
            </a:r>
            <a:endParaRPr lang="en-US" altLang="zh-CN"/>
          </a:p>
          <a:p>
            <a:pPr lvl="2"/>
            <a:r>
              <a:rPr lang="en-US" altLang="zh-CN"/>
              <a:t>continue</a:t>
            </a:r>
            <a:endParaRPr lang="en-US" altLang="zh-CN"/>
          </a:p>
          <a:p>
            <a:pPr lvl="1"/>
            <a:r>
              <a:rPr lang="en-US" altLang="zh-CN"/>
              <a:t>print(i)</a:t>
            </a:r>
            <a:endParaRPr lang="en-US" altLang="zh-CN"/>
          </a:p>
          <a:p>
            <a:pPr lvl="1"/>
            <a:r>
              <a:rPr lang="zh-CN" altLang="zh-CN"/>
              <a:t>注：</a:t>
            </a:r>
            <a:r>
              <a:rPr lang="en-US" altLang="zh-CN"/>
              <a:t>continue</a:t>
            </a:r>
            <a:r>
              <a:rPr lang="zh-CN" altLang="en-US"/>
              <a:t>中断本次循环开始下次循环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模块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2348</Words>
  <Application>WPS 演示</Application>
  <PresentationFormat>宽屏</PresentationFormat>
  <Paragraphs>245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Arial Unicode MS</vt:lpstr>
      <vt:lpstr>Franklin Gothic Medium</vt:lpstr>
      <vt:lpstr>微软雅黑</vt:lpstr>
      <vt:lpstr>Calibri</vt:lpstr>
      <vt:lpstr>Office 主题</vt:lpstr>
      <vt:lpstr>流程控制</vt:lpstr>
      <vt:lpstr>遗留问题</vt:lpstr>
      <vt:lpstr>条件分支</vt:lpstr>
      <vt:lpstr>if...elif...else</vt:lpstr>
      <vt:lpstr>循环结构</vt:lpstr>
      <vt:lpstr>升级版</vt:lpstr>
      <vt:lpstr>for循环</vt:lpstr>
      <vt:lpstr>Continue</vt:lpstr>
      <vt:lpstr>模块</vt:lpstr>
      <vt:lpstr>模块初识</vt:lpstr>
      <vt:lpstr>sys模块</vt:lpstr>
      <vt:lpstr>数据类型</vt:lpstr>
      <vt:lpstr>常用的数据类型</vt:lpstr>
      <vt:lpstr>数字类型</vt:lpstr>
      <vt:lpstr>PowerPoint 演示文稿</vt:lpstr>
      <vt:lpstr>布尔类型</vt:lpstr>
      <vt:lpstr>字符串</vt:lpstr>
      <vt:lpstr>二进制类型之bytes类型</vt:lpstr>
      <vt:lpstr>运算符 </vt:lpstr>
      <vt:lpstr>PowerPoint 演示文稿</vt:lpstr>
      <vt:lpstr>算数运算符</vt:lpstr>
      <vt:lpstr>比较运算符</vt:lpstr>
      <vt:lpstr>赋值运算符</vt:lpstr>
      <vt:lpstr>位运算</vt:lpstr>
      <vt:lpstr>逻辑运算符</vt:lpstr>
      <vt:lpstr>成员运算符</vt:lpstr>
      <vt:lpstr>身份运算符</vt:lpstr>
      <vt:lpstr>列表([])</vt:lpstr>
      <vt:lpstr>添加</vt:lpstr>
      <vt:lpstr>删除</vt:lpstr>
      <vt:lpstr>修改与获取列表元素位置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122</cp:revision>
  <dcterms:created xsi:type="dcterms:W3CDTF">2017-08-03T09:01:00Z</dcterms:created>
  <dcterms:modified xsi:type="dcterms:W3CDTF">2019-01-09T08:54:05Z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