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355" r:id="rId5"/>
    <p:sldId id="258" r:id="rId6"/>
    <p:sldId id="259" r:id="rId7"/>
    <p:sldId id="260" r:id="rId8"/>
    <p:sldId id="262" r:id="rId9"/>
    <p:sldId id="263" r:id="rId10"/>
    <p:sldId id="268" r:id="rId11"/>
    <p:sldId id="269" r:id="rId12"/>
    <p:sldId id="271" r:id="rId13"/>
    <p:sldId id="264" r:id="rId14"/>
    <p:sldId id="265" r:id="rId15"/>
    <p:sldId id="266" r:id="rId16"/>
    <p:sldId id="267" r:id="rId17"/>
    <p:sldId id="273" r:id="rId18"/>
    <p:sldId id="274" r:id="rId19"/>
    <p:sldId id="275" r:id="rId20"/>
    <p:sldId id="280" r:id="rId21"/>
    <p:sldId id="281" r:id="rId22"/>
    <p:sldId id="288" r:id="rId23"/>
    <p:sldId id="276" r:id="rId24"/>
    <p:sldId id="277" r:id="rId25"/>
    <p:sldId id="290" r:id="rId26"/>
    <p:sldId id="291" r:id="rId27"/>
    <p:sldId id="278" r:id="rId28"/>
    <p:sldId id="279" r:id="rId29"/>
    <p:sldId id="282"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442" r:id="rId63"/>
    <p:sldId id="443" r:id="rId64"/>
    <p:sldId id="444" r:id="rId65"/>
    <p:sldId id="445" r:id="rId66"/>
    <p:sldId id="446" r:id="rId67"/>
    <p:sldId id="447" r:id="rId68"/>
    <p:sldId id="448" r:id="rId69"/>
    <p:sldId id="449" r:id="rId70"/>
    <p:sldId id="450" r:id="rId71"/>
    <p:sldId id="324" r:id="rId72"/>
    <p:sldId id="325" r:id="rId73"/>
    <p:sldId id="326" r:id="rId74"/>
    <p:sldId id="327" r:id="rId75"/>
    <p:sldId id="328" r:id="rId76"/>
    <p:sldId id="329" r:id="rId77"/>
    <p:sldId id="330" r:id="rId78"/>
    <p:sldId id="331" r:id="rId79"/>
    <p:sldId id="332" r:id="rId80"/>
    <p:sldId id="339" r:id="rId81"/>
    <p:sldId id="333" r:id="rId82"/>
    <p:sldId id="334" r:id="rId83"/>
    <p:sldId id="335" r:id="rId84"/>
    <p:sldId id="336" r:id="rId85"/>
    <p:sldId id="337" r:id="rId86"/>
    <p:sldId id="338" r:id="rId87"/>
    <p:sldId id="342" r:id="rId88"/>
    <p:sldId id="353" r:id="rId89"/>
    <p:sldId id="343" r:id="rId90"/>
    <p:sldId id="344" r:id="rId91"/>
    <p:sldId id="345" r:id="rId92"/>
    <p:sldId id="346" r:id="rId93"/>
    <p:sldId id="347" r:id="rId94"/>
    <p:sldId id="348" r:id="rId95"/>
    <p:sldId id="349" r:id="rId96"/>
    <p:sldId id="350" r:id="rId97"/>
    <p:sldId id="352" r:id="rId98"/>
    <p:sldId id="451" r:id="rId9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1.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577975" y="1863089"/>
            <a:ext cx="9144000" cy="1655763"/>
          </a:xfrm>
        </p:spPr>
        <p:txBody>
          <a:bodyPr/>
          <a:lstStyle/>
          <a:p>
            <a:r>
              <a:rPr lang="zh-CN" altLang="en-US" dirty="0"/>
              <a:t>计算机</a:t>
            </a:r>
            <a:endParaRPr lang="zh-CN" altLang="en-US" dirty="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文本文件和字符集</a:t>
            </a:r>
            <a:endParaRPr lang="zh-CN" altLang="en-US"/>
          </a:p>
        </p:txBody>
      </p:sp>
      <p:sp>
        <p:nvSpPr>
          <p:cNvPr id="3" name="内容占位符 2"/>
          <p:cNvSpPr>
            <a:spLocks noGrp="1"/>
          </p:cNvSpPr>
          <p:nvPr>
            <p:ph idx="1"/>
          </p:nvPr>
        </p:nvSpPr>
        <p:spPr/>
        <p:txBody>
          <a:bodyPr>
            <a:normAutofit lnSpcReduction="10000"/>
          </a:bodyPr>
          <a:p>
            <a:r>
              <a:rPr lang="zh-CN" altLang="en-US"/>
              <a:t>纯文本：只能保存单一的文本内容，无法保存内容无关的东西</a:t>
            </a:r>
            <a:endParaRPr lang="zh-CN" altLang="en-US"/>
          </a:p>
          <a:p>
            <a:r>
              <a:rPr lang="zh-CN" altLang="en-US"/>
              <a:t>富文本：可以保存文本以外的内容（</a:t>
            </a:r>
            <a:r>
              <a:rPr lang="en-US" altLang="zh-CN"/>
              <a:t>word</a:t>
            </a:r>
            <a:r>
              <a:rPr lang="zh-CN" altLang="en-US"/>
              <a:t>）</a:t>
            </a:r>
            <a:endParaRPr lang="zh-CN" altLang="en-US"/>
          </a:p>
          <a:p>
            <a:r>
              <a:rPr lang="zh-CN" altLang="en-US"/>
              <a:t>开发时，编写程序使用的事纯文本</a:t>
            </a:r>
            <a:endParaRPr lang="zh-CN" altLang="en-US"/>
          </a:p>
          <a:p>
            <a:r>
              <a:rPr lang="zh-CN" altLang="en-US"/>
              <a:t>纯文本在计算机底层也会转换为二进制保存</a:t>
            </a:r>
            <a:endParaRPr lang="zh-CN" altLang="en-US"/>
          </a:p>
          <a:p>
            <a:pPr lvl="1"/>
            <a:r>
              <a:rPr lang="zh-CN" altLang="en-US">
                <a:sym typeface="+mn-ea"/>
              </a:rPr>
              <a:t>将字符转换为二进制码的过程，我们称为编码</a:t>
            </a:r>
            <a:endParaRPr lang="zh-CN" altLang="en-US"/>
          </a:p>
          <a:p>
            <a:pPr lvl="1"/>
            <a:r>
              <a:rPr lang="zh-CN" altLang="en-US">
                <a:sym typeface="+mn-ea"/>
              </a:rPr>
              <a:t>将二进制码转换为字符的过程，我们称为解码</a:t>
            </a:r>
            <a:endParaRPr lang="zh-CN" altLang="en-US"/>
          </a:p>
          <a:p>
            <a:r>
              <a:rPr lang="zh-CN" altLang="en-US"/>
              <a:t>常见的字符集</a:t>
            </a:r>
            <a:endParaRPr lang="zh-CN" altLang="en-US"/>
          </a:p>
          <a:p>
            <a:pPr lvl="1"/>
            <a:r>
              <a:rPr lang="en-US" altLang="zh-CN" sz="2000"/>
              <a:t>ASCII</a:t>
            </a:r>
            <a:r>
              <a:rPr lang="zh-CN" altLang="en-US" sz="2000"/>
              <a:t>：美国的编码 </a:t>
            </a:r>
            <a:r>
              <a:rPr lang="en-US" altLang="zh-CN" sz="2000"/>
              <a:t>7</a:t>
            </a:r>
            <a:r>
              <a:rPr lang="zh-CN" altLang="en-US" sz="2000"/>
              <a:t>位</a:t>
            </a:r>
            <a:endParaRPr lang="en-US" altLang="zh-CN" sz="2000"/>
          </a:p>
          <a:p>
            <a:pPr lvl="1"/>
            <a:r>
              <a:rPr lang="en-US" altLang="zh-CN" sz="2000"/>
              <a:t>ISO-8859-1</a:t>
            </a:r>
            <a:r>
              <a:rPr lang="zh-CN" altLang="en-US" sz="2000"/>
              <a:t>：欧洲的编码，</a:t>
            </a:r>
            <a:r>
              <a:rPr lang="en-US" altLang="zh-CN" sz="2000"/>
              <a:t>8</a:t>
            </a:r>
            <a:r>
              <a:rPr lang="zh-CN" altLang="en-US" sz="2000"/>
              <a:t>位</a:t>
            </a:r>
            <a:endParaRPr lang="en-US" altLang="zh-CN" sz="2000"/>
          </a:p>
          <a:p>
            <a:pPr lvl="1"/>
            <a:r>
              <a:rPr lang="en-US" altLang="zh-CN" sz="2000"/>
              <a:t>GB2312</a:t>
            </a:r>
            <a:endParaRPr lang="en-US" altLang="zh-CN" sz="2000"/>
          </a:p>
          <a:p>
            <a:pPr lvl="1"/>
            <a:r>
              <a:rPr lang="en-US" altLang="zh-CN" sz="2000"/>
              <a:t>GBK</a:t>
            </a:r>
            <a:r>
              <a:rPr lang="zh-CN" altLang="en-US" sz="2000"/>
              <a:t>：国标码 中国的编码</a:t>
            </a:r>
            <a:endParaRPr lang="en-US" altLang="zh-CN" sz="2000"/>
          </a:p>
          <a:p>
            <a:pPr lvl="1"/>
            <a:r>
              <a:rPr lang="en-US" altLang="zh-CN" sz="2000"/>
              <a:t>Unicode</a:t>
            </a:r>
            <a:r>
              <a:rPr lang="zh-CN" altLang="en-US" sz="2000"/>
              <a:t>：万国码，包含世界所有的</a:t>
            </a:r>
            <a:endParaRPr lang="zh-CN" altLang="en-US"/>
          </a:p>
          <a:p>
            <a:pPr lvl="1"/>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ASCII</a:t>
            </a:r>
            <a:endParaRPr lang="en-US" altLang="zh-CN"/>
          </a:p>
        </p:txBody>
      </p:sp>
      <p:sp>
        <p:nvSpPr>
          <p:cNvPr id="3" name="内容占位符 2"/>
          <p:cNvSpPr>
            <a:spLocks noGrp="1"/>
          </p:cNvSpPr>
          <p:nvPr>
            <p:ph idx="1"/>
          </p:nvPr>
        </p:nvSpPr>
        <p:spPr/>
        <p:txBody>
          <a:bodyPr/>
          <a:p>
            <a:r>
              <a:rPr lang="zh-CN" altLang="en-US"/>
              <a:t>ASCII（American Standard Code for Information Interchange，美国标准信息交换代码）是基于拉丁字母的一套电脑编码系统，主要用于显示现代英语和其他西欧语言，其最多只能用 8 位来表示（一个字节），即：2**8 = 256-1，所以，ASCII码最多只能表示 255 个符号</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553210" y="323850"/>
            <a:ext cx="9085580" cy="62096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p:nvPr>
        </p:nvSpPr>
        <p:spPr>
          <a:xfrm>
            <a:off x="838200" y="739775"/>
            <a:ext cx="10515600" cy="4351338"/>
          </a:xfrm>
        </p:spPr>
        <p:txBody>
          <a:bodyPr>
            <a:normAutofit fontScale="60000"/>
          </a:bodyPr>
          <a:p>
            <a:r>
              <a:rPr lang="zh-CN" altLang="en-US"/>
              <a:t>关于中文</a:t>
            </a:r>
            <a:endParaRPr lang="zh-CN" altLang="en-US"/>
          </a:p>
          <a:p>
            <a:endParaRPr lang="zh-CN" altLang="en-US"/>
          </a:p>
          <a:p>
            <a:r>
              <a:rPr lang="zh-CN" altLang="en-US"/>
              <a:t>为了处理汉字，程序员设计了用于简体中文的GB2312和用于繁体中文的big5。</a:t>
            </a:r>
            <a:endParaRPr lang="zh-CN" altLang="en-US"/>
          </a:p>
          <a:p>
            <a:endParaRPr lang="zh-CN" altLang="en-US"/>
          </a:p>
          <a:p>
            <a:r>
              <a:rPr lang="zh-CN" altLang="en-US"/>
              <a:t>GB2312(1980年)一共收录了7445个字符，包括6763个汉字和682个其它符号。汉字区的内码范围高字节从B0-F7，低字节从A1-FE，占用的码位是72*94=6768。其中有5个空位是D7FA-D7FE。</a:t>
            </a:r>
            <a:endParaRPr lang="zh-CN" altLang="en-US"/>
          </a:p>
          <a:p>
            <a:endParaRPr lang="zh-CN" altLang="en-US"/>
          </a:p>
          <a:p>
            <a:r>
              <a:rPr lang="zh-CN" altLang="en-US"/>
              <a:t>GB2312 支持的汉字太少。1995年的汉字扩展规范GBK1.0收录了21886个符号，它分为汉字区和图形符号区。汉字区包括21003个字符。2000年的 GB18030是取代GBK1.0的正式国家标准。该标准收录了27484个汉字，同时还收录了藏文、蒙文、维吾尔文等主要的少数民族文字。现在的PC平台必须支持GB18030，对嵌入式产品暂不作要求。所以手机、MP3一般只支持GB2312。</a:t>
            </a:r>
            <a:endParaRPr lang="zh-CN" altLang="en-US"/>
          </a:p>
          <a:p>
            <a:endParaRPr lang="zh-CN" altLang="en-US"/>
          </a:p>
          <a:p>
            <a:r>
              <a:rPr lang="zh-CN" altLang="en-US"/>
              <a:t>从ASCII、GB2312、GBK 到GB18030，这些编码方法是向下兼容的，即同一个字符在这些方案中总是有相同的编码，后面的标准支持更多的字符。在这些编码中，英文和中文可以统一地处理。区分中文编码的方法是高字节的最高位不为0。按照程序员的称呼，GB2312、GBK到GB18030都属于双字节字符集 (DBCS)。</a:t>
            </a:r>
            <a:endParaRPr lang="zh-CN" altLang="en-US"/>
          </a:p>
          <a:p>
            <a:endParaRPr lang="zh-CN" altLang="en-US"/>
          </a:p>
          <a:p>
            <a:r>
              <a:rPr lang="zh-CN" altLang="en-US"/>
              <a:t>有的中文Windows的缺省内码还是GBK，可以通过GB18030升级包升级到GB18030。不过GB18030相对GBK增加的字符，普通人是很难用到的，通常我们还是用GBK指代中文Windows内码。</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Unicode</a:t>
            </a:r>
            <a:endParaRPr lang="zh-CN" altLang="en-US"/>
          </a:p>
        </p:txBody>
      </p:sp>
      <p:sp>
        <p:nvSpPr>
          <p:cNvPr id="3" name="内容占位符 2"/>
          <p:cNvSpPr>
            <a:spLocks noGrp="1"/>
          </p:cNvSpPr>
          <p:nvPr>
            <p:ph idx="1"/>
          </p:nvPr>
        </p:nvSpPr>
        <p:spPr/>
        <p:txBody>
          <a:bodyPr>
            <a:normAutofit fontScale="70000"/>
          </a:bodyPr>
          <a:p>
            <a:r>
              <a:rPr lang="zh-CN" altLang="en-US"/>
              <a:t>显然ASCII码无法将世界上的各种文字和符号全部表示，所以，就需要新出一种可以代表所有字符和符号的编码，即：Unicode</a:t>
            </a:r>
            <a:endParaRPr lang="zh-CN" altLang="en-US"/>
          </a:p>
          <a:p>
            <a:endParaRPr lang="zh-CN" altLang="en-US"/>
          </a:p>
          <a:p>
            <a:r>
              <a:rPr lang="zh-CN" altLang="en-US"/>
              <a:t>Unicode（统一码、万国码、单一码）是一种在计算机上使用的字符编码。Unicode 是为了解决传统的字符编码方案的局限而产生的，它为每种语言中的每个字符设定了统一并且唯一的二进制编码，规定虽有的字符和符号最少由 16 位来表示（2个字节），即：2 **16 = 65536，</a:t>
            </a:r>
            <a:endParaRPr lang="zh-CN" altLang="en-US"/>
          </a:p>
          <a:p>
            <a:r>
              <a:rPr lang="zh-CN" altLang="en-US"/>
              <a:t>注：此处说的的是最少2个字节，可能更多</a:t>
            </a:r>
            <a:endParaRPr lang="zh-CN" altLang="en-US"/>
          </a:p>
          <a:p>
            <a:endParaRPr lang="zh-CN" altLang="en-US"/>
          </a:p>
          <a:p>
            <a:r>
              <a:rPr lang="zh-CN" altLang="en-US"/>
              <a:t>UTF-8，是对Unicode编码的压缩和优化，他不再使用最少使用2个字节，而是将所有的字符和符号进行分类：ascii码中的内容用1个字节保存、欧洲的字符用2个字节保存，东亚的字符用3个字节保存...</a:t>
            </a:r>
            <a:endParaRPr lang="zh-CN" altLang="en-US"/>
          </a:p>
          <a:p>
            <a:endParaRPr lang="zh-CN" altLang="en-US"/>
          </a:p>
          <a:p>
            <a:r>
              <a:rPr lang="zh-CN" altLang="en-US"/>
              <a:t>所以，python解释器在加载 .py 文件中的代码时，会对内容进行编码（默认ascill），</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Python</a:t>
            </a:r>
            <a:r>
              <a:rPr lang="zh-CN" altLang="en-US"/>
              <a:t>入门</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计算机语言：</a:t>
            </a:r>
            <a:endParaRPr lang="zh-CN" altLang="en-US"/>
          </a:p>
        </p:txBody>
      </p:sp>
      <p:sp>
        <p:nvSpPr>
          <p:cNvPr id="3" name="内容占位符 2"/>
          <p:cNvSpPr>
            <a:spLocks noGrp="1"/>
          </p:cNvSpPr>
          <p:nvPr>
            <p:ph idx="1"/>
          </p:nvPr>
        </p:nvSpPr>
        <p:spPr/>
        <p:txBody>
          <a:bodyPr>
            <a:normAutofit lnSpcReduction="10000"/>
          </a:bodyPr>
          <a:p>
            <a:r>
              <a:rPr lang="zh-CN" altLang="en-US"/>
              <a:t>三个阶段：</a:t>
            </a:r>
            <a:endParaRPr lang="zh-CN" altLang="en-US"/>
          </a:p>
          <a:p>
            <a:pPr lvl="1"/>
            <a:r>
              <a:rPr lang="zh-CN" altLang="en-US"/>
              <a:t>机器语言：</a:t>
            </a:r>
            <a:endParaRPr lang="zh-CN" altLang="en-US"/>
          </a:p>
          <a:p>
            <a:pPr lvl="2"/>
            <a:r>
              <a:rPr lang="zh-CN" altLang="en-US" sz="1800"/>
              <a:t>机器语言通过二进制编码来编写程序</a:t>
            </a:r>
            <a:endParaRPr lang="zh-CN" altLang="en-US" sz="1800"/>
          </a:p>
          <a:p>
            <a:pPr lvl="2"/>
            <a:r>
              <a:rPr lang="zh-CN" altLang="en-US" sz="1800"/>
              <a:t>执行效率好，编写麻烦 （</a:t>
            </a:r>
            <a:r>
              <a:rPr lang="en-US" altLang="zh-CN" sz="1800"/>
              <a:t>10100</a:t>
            </a:r>
            <a:r>
              <a:rPr lang="zh-CN" altLang="en-US" sz="1800"/>
              <a:t>。。。）</a:t>
            </a:r>
            <a:endParaRPr lang="zh-CN" altLang="en-US" sz="1800"/>
          </a:p>
          <a:p>
            <a:pPr lvl="2"/>
            <a:r>
              <a:rPr lang="zh-CN" altLang="en-US"/>
              <a:t>纸带机</a:t>
            </a:r>
            <a:endParaRPr lang="zh-CN" altLang="en-US"/>
          </a:p>
          <a:p>
            <a:pPr lvl="1"/>
            <a:r>
              <a:rPr lang="zh-CN" altLang="en-US"/>
              <a:t>符号语言（汇编语言）：兼容性差</a:t>
            </a:r>
            <a:endParaRPr lang="zh-CN" altLang="en-US"/>
          </a:p>
          <a:p>
            <a:pPr lvl="2"/>
            <a:r>
              <a:rPr lang="zh-CN" altLang="en-US" sz="1800"/>
              <a:t>使用符号来代替机器码</a:t>
            </a:r>
            <a:endParaRPr lang="zh-CN" altLang="en-US" sz="1800"/>
          </a:p>
          <a:p>
            <a:pPr lvl="2"/>
            <a:r>
              <a:rPr lang="zh-CN" altLang="en-US" sz="1800"/>
              <a:t>编写程序时，不需要使用二进制，而是直接编写符号</a:t>
            </a:r>
            <a:endParaRPr lang="zh-CN" altLang="en-US" sz="1800"/>
          </a:p>
          <a:p>
            <a:pPr lvl="2"/>
            <a:r>
              <a:rPr lang="zh-CN" altLang="en-US" sz="1800"/>
              <a:t>编写完成后，需要将符号转换为机器码，然后再由计算机执行</a:t>
            </a:r>
            <a:endParaRPr lang="zh-CN" altLang="en-US" sz="1800"/>
          </a:p>
          <a:p>
            <a:pPr lvl="3"/>
            <a:r>
              <a:rPr lang="zh-CN" altLang="en-US"/>
              <a:t>符号转换为机器码的过程</a:t>
            </a:r>
            <a:r>
              <a:rPr lang="en-US" altLang="zh-CN"/>
              <a:t>——</a:t>
            </a:r>
            <a:r>
              <a:rPr lang="zh-CN" altLang="en-US"/>
              <a:t>汇编</a:t>
            </a:r>
            <a:endParaRPr lang="zh-CN" altLang="en-US"/>
          </a:p>
          <a:p>
            <a:pPr lvl="3"/>
            <a:r>
              <a:rPr lang="zh-CN" altLang="en-US"/>
              <a:t>将机器码转换为符号的过程</a:t>
            </a:r>
            <a:r>
              <a:rPr lang="en-US" altLang="zh-CN"/>
              <a:t>——</a:t>
            </a:r>
            <a:r>
              <a:rPr lang="zh-CN" altLang="en-US"/>
              <a:t>反汇编</a:t>
            </a:r>
            <a:endParaRPr lang="zh-CN" altLang="en-US"/>
          </a:p>
          <a:p>
            <a:pPr lvl="1"/>
            <a:r>
              <a:rPr lang="zh-CN" altLang="en-US"/>
              <a:t>高级语言</a:t>
            </a:r>
            <a:endParaRPr lang="zh-CN" altLang="en-US"/>
          </a:p>
          <a:p>
            <a:pPr lvl="2"/>
            <a:r>
              <a:rPr lang="zh-CN" altLang="en-US" sz="1800"/>
              <a:t>类似英语语法；脱离语言与硬件关系</a:t>
            </a:r>
            <a:endParaRPr lang="zh-CN" altLang="en-US" sz="1800"/>
          </a:p>
          <a:p>
            <a:pPr lvl="2"/>
            <a:r>
              <a:rPr lang="en-US" altLang="zh-CN" sz="1800"/>
              <a:t>c,c++ ,c# ,java ,JavaScript ,Python...</a:t>
            </a:r>
            <a:endParaRPr lang="zh-CN" altLang="en-US" sz="1800"/>
          </a:p>
          <a:p>
            <a:pPr lvl="2"/>
            <a:endParaRPr lang="zh-CN" altLang="en-US"/>
          </a:p>
          <a:p>
            <a:pPr marL="914400" lvl="2" indent="0">
              <a:buNone/>
            </a:pP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编译型语言与解释性语言</a:t>
            </a:r>
            <a:endParaRPr lang="zh-CN" altLang="en-US"/>
          </a:p>
        </p:txBody>
      </p:sp>
      <p:sp>
        <p:nvSpPr>
          <p:cNvPr id="3" name="内容占位符 2"/>
          <p:cNvSpPr>
            <a:spLocks noGrp="1"/>
          </p:cNvSpPr>
          <p:nvPr>
            <p:ph idx="1"/>
          </p:nvPr>
        </p:nvSpPr>
        <p:spPr/>
        <p:txBody>
          <a:bodyPr>
            <a:normAutofit lnSpcReduction="10000"/>
          </a:bodyPr>
          <a:p>
            <a:r>
              <a:rPr lang="zh-CN" altLang="en-US"/>
              <a:t>计算机只能识别二进制编码，所以任何的语言在交由计算机执行时必须要先转换为机器码，根据转换时机不同，语言分为两大类</a:t>
            </a:r>
            <a:endParaRPr lang="zh-CN" altLang="en-US"/>
          </a:p>
          <a:p>
            <a:r>
              <a:rPr lang="zh-CN" altLang="en-US"/>
              <a:t>编译型语言</a:t>
            </a:r>
            <a:endParaRPr lang="zh-CN" altLang="en-US"/>
          </a:p>
          <a:p>
            <a:pPr lvl="1"/>
            <a:r>
              <a:rPr lang="en-US" altLang="zh-CN" sz="2000"/>
              <a:t>c</a:t>
            </a:r>
            <a:r>
              <a:rPr lang="zh-CN" altLang="en-US" sz="2000"/>
              <a:t>语言</a:t>
            </a:r>
            <a:endParaRPr lang="zh-CN" altLang="en-US" sz="2000"/>
          </a:p>
          <a:p>
            <a:pPr lvl="1"/>
            <a:r>
              <a:rPr lang="zh-CN" altLang="en-US" sz="2000"/>
              <a:t>编译型语言，会在代码执行前将代码编译为机器码，然后将机器码交由计算机执行</a:t>
            </a:r>
            <a:endParaRPr lang="zh-CN" altLang="en-US" sz="2000"/>
          </a:p>
          <a:p>
            <a:pPr lvl="1"/>
            <a:r>
              <a:rPr lang="zh-CN" altLang="en-US"/>
              <a:t>源码</a:t>
            </a:r>
            <a:r>
              <a:rPr lang="en-US" altLang="zh-CN"/>
              <a:t>&gt;</a:t>
            </a:r>
            <a:r>
              <a:rPr lang="zh-CN" altLang="en-US"/>
              <a:t>编译</a:t>
            </a:r>
            <a:r>
              <a:rPr lang="en-US" altLang="zh-CN"/>
              <a:t>&gt;</a:t>
            </a:r>
            <a:r>
              <a:rPr lang="zh-CN" altLang="en-US"/>
              <a:t>机器码</a:t>
            </a:r>
            <a:endParaRPr lang="zh-CN" altLang="en-US"/>
          </a:p>
          <a:p>
            <a:pPr lvl="1"/>
            <a:r>
              <a:rPr lang="zh-CN" altLang="en-US"/>
              <a:t>特点：执行速度快，跨平台性差</a:t>
            </a:r>
            <a:endParaRPr lang="zh-CN" altLang="en-US"/>
          </a:p>
          <a:p>
            <a:r>
              <a:rPr lang="zh-CN" altLang="en-US"/>
              <a:t>解释型语言</a:t>
            </a:r>
            <a:endParaRPr lang="zh-CN" altLang="en-US"/>
          </a:p>
          <a:p>
            <a:pPr lvl="1"/>
            <a:r>
              <a:rPr lang="en-US" altLang="zh-CN"/>
              <a:t>Python</a:t>
            </a:r>
            <a:r>
              <a:rPr lang="zh-CN" altLang="en-US"/>
              <a:t>、</a:t>
            </a:r>
            <a:r>
              <a:rPr lang="en-US" altLang="zh-CN"/>
              <a:t>JS</a:t>
            </a:r>
            <a:endParaRPr lang="en-US" altLang="zh-CN"/>
          </a:p>
          <a:p>
            <a:pPr lvl="1"/>
            <a:r>
              <a:rPr lang="zh-CN" altLang="en-US"/>
              <a:t>解释型语言，不会在执行前对代码进行编译，而是在执行的同时一边执行一边编译</a:t>
            </a:r>
            <a:endParaRPr lang="zh-CN" altLang="en-US"/>
          </a:p>
          <a:p>
            <a:pPr lvl="1"/>
            <a:r>
              <a:rPr lang="zh-CN" altLang="en-US"/>
              <a:t>源码</a:t>
            </a:r>
            <a:r>
              <a:rPr lang="en-US" altLang="zh-CN"/>
              <a:t>&gt;</a:t>
            </a:r>
            <a:r>
              <a:rPr lang="zh-CN" altLang="en-US"/>
              <a:t>解释器</a:t>
            </a:r>
            <a:r>
              <a:rPr lang="en-US" altLang="zh-CN"/>
              <a:t>&gt;</a:t>
            </a:r>
            <a:r>
              <a:rPr lang="zh-CN" altLang="en-US"/>
              <a:t>解释执行</a:t>
            </a:r>
            <a:endParaRPr lang="zh-CN" altLang="en-US"/>
          </a:p>
          <a:p>
            <a:pPr lvl="1"/>
            <a:r>
              <a:rPr lang="zh-CN" altLang="en-US"/>
              <a:t>特点：执行速度比较慢，跨平台性强</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Life is short you need Python</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Python</a:t>
            </a:r>
            <a:endParaRPr lang="en-US" altLang="zh-CN"/>
          </a:p>
        </p:txBody>
      </p:sp>
      <p:sp>
        <p:nvSpPr>
          <p:cNvPr id="3" name="内容占位符 2"/>
          <p:cNvSpPr>
            <a:spLocks noGrp="1"/>
          </p:cNvSpPr>
          <p:nvPr>
            <p:ph idx="1"/>
          </p:nvPr>
        </p:nvSpPr>
        <p:spPr/>
        <p:txBody>
          <a:bodyPr/>
          <a:p>
            <a:r>
              <a:rPr lang="zh-CN" altLang="en-US"/>
              <a:t>Python是一种计算机程序设计语言。是一种动态的、面向对象的脚本语言，最初被设计用于编写自动化脚本(shell)，随着版本的不断更新和语言新功能的添加，越来越多被用于独立的、大型项目的开发。</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计算机组成软件与硬件</a:t>
            </a:r>
            <a:endParaRPr lang="zh-CN" altLang="en-US"/>
          </a:p>
          <a:p>
            <a:pPr lvl="1"/>
            <a:r>
              <a:rPr lang="zh-CN" altLang="en-US">
                <a:sym typeface="+mn-ea"/>
              </a:rPr>
              <a:t>软件：系统软件与应用软件</a:t>
            </a:r>
            <a:endParaRPr lang="zh-CN" altLang="en-US"/>
          </a:p>
          <a:p>
            <a:r>
              <a:rPr lang="zh-CN" altLang="en-US"/>
              <a:t>计算机使用方式</a:t>
            </a:r>
            <a:endParaRPr lang="zh-CN" altLang="en-US"/>
          </a:p>
          <a:p>
            <a:pPr lvl="1"/>
            <a:r>
              <a:rPr lang="zh-CN" altLang="en-US" sz="2000"/>
              <a:t>通过软件来对计算机进行操作</a:t>
            </a:r>
            <a:endParaRPr lang="zh-CN" altLang="en-US" sz="2000"/>
          </a:p>
          <a:p>
            <a:pPr lvl="1"/>
            <a:r>
              <a:rPr lang="zh-CN" altLang="en-US" sz="2000"/>
              <a:t>但是软件中不是所有的功能都对用户开放，用户需要调用软件提供的接口（</a:t>
            </a:r>
            <a:r>
              <a:rPr lang="en-US" altLang="zh-CN" sz="2000"/>
              <a:t>interface</a:t>
            </a:r>
            <a:r>
              <a:rPr lang="zh-CN" altLang="en-US" sz="2000"/>
              <a:t>交互界面）来操作</a:t>
            </a:r>
            <a:br>
              <a:rPr lang="zh-CN" altLang="en-US"/>
            </a:br>
            <a:endParaRPr lang="zh-CN" altLang="en-US"/>
          </a:p>
          <a:p>
            <a:pPr lvl="1"/>
            <a:endParaRPr lang="zh-CN" altLang="en-US"/>
          </a:p>
          <a:p>
            <a:pPr lvl="1"/>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仁慈的独裁者</a:t>
            </a:r>
            <a:br>
              <a:rPr lang="zh-CN" altLang="en-US"/>
            </a:br>
            <a:r>
              <a:rPr lang="zh-CN" altLang="en-US"/>
              <a:t>Guido van Rossum</a:t>
            </a:r>
            <a:br>
              <a:rPr lang="zh-CN" altLang="en-US"/>
            </a:br>
            <a:r>
              <a:rPr lang="zh-CN" altLang="en-US"/>
              <a:t>（龟叔）</a:t>
            </a:r>
            <a:endParaRPr lang="zh-CN" altLang="en-US"/>
          </a:p>
        </p:txBody>
      </p:sp>
      <p:sp>
        <p:nvSpPr>
          <p:cNvPr id="4" name="文本占位符 3"/>
          <p:cNvSpPr>
            <a:spLocks noGrp="1"/>
          </p:cNvSpPr>
          <p:nvPr>
            <p:ph type="body" sz="half" idx="2"/>
          </p:nvPr>
        </p:nvSpPr>
        <p:spPr/>
        <p:txBody>
          <a:bodyPr/>
          <a:p>
            <a:endParaRPr lang="zh-CN" altLang="en-US"/>
          </a:p>
        </p:txBody>
      </p:sp>
      <p:pic>
        <p:nvPicPr>
          <p:cNvPr id="5" name="图片占位符 4"/>
          <p:cNvPicPr>
            <a:picLocks noChangeAspect="1"/>
          </p:cNvPicPr>
          <p:nvPr>
            <p:ph type="pic" idx="1"/>
          </p:nvPr>
        </p:nvPicPr>
        <p:blipFill>
          <a:blip r:embed="rId1"/>
          <a:stretch>
            <a:fillRect/>
          </a:stretch>
        </p:blipFill>
        <p:spPr>
          <a:xfrm>
            <a:off x="852805" y="2313940"/>
            <a:ext cx="4653280" cy="3104515"/>
          </a:xfrm>
          <a:prstGeom prst="rect">
            <a:avLst/>
          </a:prstGeom>
        </p:spPr>
      </p:pic>
      <p:sp>
        <p:nvSpPr>
          <p:cNvPr id="6" name="文本框 5"/>
          <p:cNvSpPr txBox="1"/>
          <p:nvPr/>
        </p:nvSpPr>
        <p:spPr>
          <a:xfrm>
            <a:off x="5843905" y="2313940"/>
            <a:ext cx="5936615" cy="3415030"/>
          </a:xfrm>
          <a:prstGeom prst="rect">
            <a:avLst/>
          </a:prstGeom>
          <a:noFill/>
        </p:spPr>
        <p:txBody>
          <a:bodyPr wrap="square" rtlCol="0">
            <a:spAutoFit/>
          </a:bodyPr>
          <a:p>
            <a:r>
              <a:rPr lang="zh-CN" altLang="en-US"/>
              <a:t>Guido van Rossum（吉多·范罗苏姆）1982年获得阿姆斯特丹大学的数学和计算机科学的硕士学位，并于同年加入一个多媒体组织CWI，做调研员。1989年，他创立了Python语言。那时，他还在荷兰的CWI（Centrum voor Wiskunde en Informatica，国家数学和计算机科学研究院）。1991年初，Python发布了第一个公开发行版。Guido原居荷兰，1995移居到美国，并遇到了他现在的妻子。在2003年初，Guido和他的家人，包括他2001年出生的儿子Orlijn一直居住在华盛顿州北弗吉尼亚的郊区。随后他们搬迁到硅谷，从2005年开始就职于Google公司，其中有一半时间是花在Python上，现在Guido在为Dropbox工作。</a:t>
            </a:r>
            <a:endParaRPr lang="zh-CN" altLang="en-US"/>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Python</a:t>
            </a:r>
            <a:endParaRPr lang="en-US" altLang="zh-CN"/>
          </a:p>
        </p:txBody>
      </p:sp>
      <p:sp>
        <p:nvSpPr>
          <p:cNvPr id="3" name="内容占位符 2"/>
          <p:cNvSpPr>
            <a:spLocks noGrp="1"/>
          </p:cNvSpPr>
          <p:nvPr>
            <p:ph idx="1"/>
          </p:nvPr>
        </p:nvSpPr>
        <p:spPr/>
        <p:txBody>
          <a:bodyPr>
            <a:normAutofit fontScale="80000"/>
          </a:bodyPr>
          <a:p>
            <a:r>
              <a:rPr lang="zh-CN" altLang="en-US"/>
              <a:t>目前Python主要应用领域：</a:t>
            </a:r>
            <a:endParaRPr lang="zh-CN" altLang="en-US"/>
          </a:p>
          <a:p>
            <a:endParaRPr lang="zh-CN" altLang="en-US"/>
          </a:p>
          <a:p>
            <a:r>
              <a:rPr lang="zh-CN" altLang="en-US"/>
              <a:t>云计算: 云计算最火的语言， 典型应用OpenStack</a:t>
            </a:r>
            <a:endParaRPr lang="zh-CN" altLang="en-US"/>
          </a:p>
          <a:p>
            <a:r>
              <a:rPr lang="zh-CN" altLang="en-US"/>
              <a:t>WEB开发: 众多优秀的WEB框架，众多大型网站均为Python开发，Youtube, Dropbox, 豆瓣。。。， 典型WEB框架有Django</a:t>
            </a:r>
            <a:endParaRPr lang="zh-CN" altLang="en-US"/>
          </a:p>
          <a:p>
            <a:r>
              <a:rPr lang="zh-CN" altLang="en-US"/>
              <a:t>科学运算、人工智能: 典型库NumPy, SciPy, Matplotlib, Enthought librarys,pandas</a:t>
            </a:r>
            <a:endParaRPr lang="zh-CN" altLang="en-US"/>
          </a:p>
          <a:p>
            <a:r>
              <a:rPr lang="zh-CN" altLang="en-US"/>
              <a:t>系统运维: 运维人员必备语言</a:t>
            </a:r>
            <a:endParaRPr lang="zh-CN" altLang="en-US"/>
          </a:p>
          <a:p>
            <a:r>
              <a:rPr lang="zh-CN" altLang="en-US"/>
              <a:t>金融：量化交易，金融分析，在金融工程领域，Python不但在用，且用的最多，而且重要性逐年提高。原因：作为动态语言的Python，语言结构清晰简单，库丰富，成熟稳定，科学计算和统计分析都很强大，生产效率远远高于c,c++,java,尤其擅长策略回测</a:t>
            </a:r>
            <a:endParaRPr lang="zh-CN" altLang="en-US"/>
          </a:p>
          <a:p>
            <a:r>
              <a:rPr lang="zh-CN" altLang="en-US"/>
              <a:t>图形GUI: PyQT, WxPython,TkInter</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p:nvPr>
        </p:nvSpPr>
        <p:spPr>
          <a:xfrm>
            <a:off x="838200" y="368300"/>
            <a:ext cx="10515600" cy="5808980"/>
          </a:xfrm>
        </p:spPr>
        <p:txBody>
          <a:bodyPr>
            <a:normAutofit fontScale="70000"/>
          </a:bodyPr>
          <a:p>
            <a:r>
              <a:rPr lang="zh-CN" altLang="en-US"/>
              <a:t>Python在一些公司的应用： </a:t>
            </a:r>
            <a:endParaRPr lang="zh-CN" altLang="en-US"/>
          </a:p>
          <a:p>
            <a:endParaRPr lang="zh-CN" altLang="en-US"/>
          </a:p>
          <a:p>
            <a:r>
              <a:rPr lang="zh-CN" altLang="en-US"/>
              <a:t>谷歌：Google App Engine 、code.google.com 、Google earth 、谷歌爬虫、Google广告等项目都在大量使用Python开发</a:t>
            </a:r>
            <a:endParaRPr lang="zh-CN" altLang="en-US"/>
          </a:p>
          <a:p>
            <a:r>
              <a:rPr lang="zh-CN" altLang="en-US"/>
              <a:t>CIA: 美国中情局网站就是用Python开发的</a:t>
            </a:r>
            <a:endParaRPr lang="zh-CN" altLang="en-US"/>
          </a:p>
          <a:p>
            <a:r>
              <a:rPr lang="zh-CN" altLang="en-US"/>
              <a:t>NASA: 美国航天局(NASA)大量使用Python进行数据分析和运算</a:t>
            </a:r>
            <a:endParaRPr lang="zh-CN" altLang="en-US"/>
          </a:p>
          <a:p>
            <a:r>
              <a:rPr lang="zh-CN" altLang="en-US"/>
              <a:t>YouTube:世界上最大的视频网站YouTube就是用Python开发的</a:t>
            </a:r>
            <a:endParaRPr lang="zh-CN" altLang="en-US"/>
          </a:p>
          <a:p>
            <a:r>
              <a:rPr lang="zh-CN" altLang="en-US"/>
              <a:t>Dropbox:美国最大的在线云存储网站，全部用Python实现，每天网站处理10亿个文件的上传和下载</a:t>
            </a:r>
            <a:endParaRPr lang="zh-CN" altLang="en-US"/>
          </a:p>
          <a:p>
            <a:r>
              <a:rPr lang="zh-CN" altLang="en-US"/>
              <a:t>Instagram:美国最大的图片分享社交网站，每天超过3千万张照片被分享，全部用python开发</a:t>
            </a:r>
            <a:endParaRPr lang="zh-CN" altLang="en-US"/>
          </a:p>
          <a:p>
            <a:r>
              <a:rPr lang="zh-CN" altLang="en-US"/>
              <a:t>Facebook:大量的基础库均通过Python实现的</a:t>
            </a:r>
            <a:endParaRPr lang="zh-CN" altLang="en-US"/>
          </a:p>
          <a:p>
            <a:r>
              <a:rPr lang="zh-CN" altLang="en-US"/>
              <a:t>Redhat: 世界上最流行的Linux发行版本中的yum包管理工具就是用python开发的</a:t>
            </a:r>
            <a:endParaRPr lang="zh-CN" altLang="en-US"/>
          </a:p>
          <a:p>
            <a:r>
              <a:rPr lang="zh-CN" altLang="en-US"/>
              <a:t>豆瓣: 公司几乎所有的业务均是通过Python开发的</a:t>
            </a:r>
            <a:endParaRPr lang="zh-CN" altLang="en-US"/>
          </a:p>
          <a:p>
            <a:r>
              <a:rPr lang="zh-CN" altLang="en-US"/>
              <a:t>知乎: 国内最大的问答社区，通过Python开发(国外Quora)</a:t>
            </a:r>
            <a:endParaRPr lang="zh-CN" altLang="en-US"/>
          </a:p>
          <a:p>
            <a:r>
              <a:rPr lang="zh-CN" altLang="en-US"/>
              <a:t>春雨医生：国内知名的在线医疗网站是用Python开发的</a:t>
            </a:r>
            <a:endParaRPr lang="zh-CN" altLang="en-US"/>
          </a:p>
          <a:p>
            <a:r>
              <a:rPr lang="zh-CN" altLang="en-US"/>
              <a:t>除上面之外，还有搜狐、金山、腾讯、盛大、网易、百度、阿里、淘宝 、土豆、新浪、果壳等公司都在使用Python完成各种各样的任务。 </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Python</a:t>
            </a:r>
            <a:r>
              <a:rPr lang="zh-CN" altLang="en-US"/>
              <a:t>发展历史</a:t>
            </a:r>
            <a:endParaRPr lang="zh-CN" altLang="en-US"/>
          </a:p>
        </p:txBody>
      </p:sp>
      <p:sp>
        <p:nvSpPr>
          <p:cNvPr id="3" name="内容占位符 2"/>
          <p:cNvSpPr>
            <a:spLocks noGrp="1"/>
          </p:cNvSpPr>
          <p:nvPr>
            <p:ph idx="1"/>
          </p:nvPr>
        </p:nvSpPr>
        <p:spPr/>
        <p:txBody>
          <a:bodyPr/>
          <a:p>
            <a:r>
              <a:rPr lang="zh-CN" altLang="en-US"/>
              <a:t>1989年，为了打发圣诞节假期，Guido开始写Python语言的编译器。Python这个名字，来自Guido所挚爱的电视剧Monty Python’s Flying Circus。他希望这个新的叫做Python的语言，能符合他的理想：创造一种C和shell之间，功能全面，易学易用，可拓展的语言。</a:t>
            </a:r>
            <a:endParaRPr lang="zh-CN" altLang="en-US"/>
          </a:p>
          <a:p>
            <a:r>
              <a:rPr lang="zh-CN" altLang="en-US"/>
              <a:t>1991年，第一个Python编译器诞生。它是用C语言实现的，并能够调用C语言的库文件。从一出生，Python已经具有了：类，函数，异常处理，包含表和词典在内的核心数据类型，以及模块为基础的拓展系统。</a:t>
            </a:r>
            <a:endParaRPr lang="zh-CN" altLang="en-US"/>
          </a:p>
          <a:p>
            <a:r>
              <a:rPr lang="zh-CN" altLang="en-US"/>
              <a:t>Granddaddy of Python web frameworks, Zope 1 was released in 1999</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73735" y="897255"/>
            <a:ext cx="10998835" cy="4246245"/>
          </a:xfrm>
          <a:prstGeom prst="rect">
            <a:avLst/>
          </a:prstGeom>
          <a:noFill/>
        </p:spPr>
        <p:txBody>
          <a:bodyPr wrap="square" rtlCol="0">
            <a:spAutoFit/>
          </a:bodyPr>
          <a:p>
            <a:r>
              <a:rPr lang="zh-CN" altLang="en-US"/>
              <a:t>Python 1.0 - January 1994 增加了 lambda, map, filter and reduce.</a:t>
            </a:r>
            <a:endParaRPr lang="zh-CN" altLang="en-US"/>
          </a:p>
          <a:p>
            <a:r>
              <a:rPr lang="zh-CN" altLang="en-US"/>
              <a:t>Python 2.0 - October 16, 2000，加入了内存回收机制，构成了现在Python语言框架的基础</a:t>
            </a:r>
            <a:endParaRPr lang="zh-CN" altLang="en-US"/>
          </a:p>
          <a:p>
            <a:r>
              <a:rPr lang="zh-CN" altLang="en-US"/>
              <a:t>Python 2.4 - November 30, 2004, 同年目前最流行的WEB框架Django 诞生</a:t>
            </a:r>
            <a:endParaRPr lang="zh-CN" altLang="en-US"/>
          </a:p>
          <a:p>
            <a:r>
              <a:rPr lang="zh-CN" altLang="en-US"/>
              <a:t>Python 2.5 - September 19, 2006</a:t>
            </a:r>
            <a:endParaRPr lang="zh-CN" altLang="en-US"/>
          </a:p>
          <a:p>
            <a:r>
              <a:rPr lang="zh-CN" altLang="en-US"/>
              <a:t>Python 2.6 - October 1, 2008</a:t>
            </a:r>
            <a:endParaRPr lang="zh-CN" altLang="en-US"/>
          </a:p>
          <a:p>
            <a:r>
              <a:rPr lang="zh-CN" altLang="en-US"/>
              <a:t>Python 2.7 - July 3, 2010</a:t>
            </a:r>
            <a:endParaRPr lang="zh-CN" altLang="en-US"/>
          </a:p>
          <a:p>
            <a:r>
              <a:rPr lang="zh-CN" altLang="en-US"/>
              <a:t>In November 2014, it was announced that Python 2.7 would be supported until 2020, and reaffirmed that there would be no 2.8 release as users were expected to move to Python 3.4+ as soon as possible</a:t>
            </a:r>
            <a:endParaRPr lang="zh-CN" altLang="en-US"/>
          </a:p>
          <a:p>
            <a:r>
              <a:rPr lang="zh-CN" altLang="en-US"/>
              <a:t>Python 3.0 - December 3, 2008</a:t>
            </a:r>
            <a:endParaRPr lang="zh-CN" altLang="en-US"/>
          </a:p>
          <a:p>
            <a:r>
              <a:rPr lang="zh-CN" altLang="en-US"/>
              <a:t>Python 3.1 - June 27, 2009</a:t>
            </a:r>
            <a:endParaRPr lang="zh-CN" altLang="en-US"/>
          </a:p>
          <a:p>
            <a:r>
              <a:rPr lang="zh-CN" altLang="en-US"/>
              <a:t>Python 3.2 - February 20, 2011</a:t>
            </a:r>
            <a:endParaRPr lang="zh-CN" altLang="en-US"/>
          </a:p>
          <a:p>
            <a:r>
              <a:rPr lang="zh-CN" altLang="en-US"/>
              <a:t>Python 3.3 - September 29, 2012</a:t>
            </a:r>
            <a:endParaRPr lang="zh-CN" altLang="en-US"/>
          </a:p>
          <a:p>
            <a:r>
              <a:rPr lang="zh-CN" altLang="en-US"/>
              <a:t>Python 3.4 - March 16, 2014</a:t>
            </a:r>
            <a:endParaRPr lang="zh-CN" altLang="en-US"/>
          </a:p>
          <a:p>
            <a:r>
              <a:rPr lang="zh-CN" altLang="en-US"/>
              <a:t>Python 3.5 - September 13, 2015</a:t>
            </a:r>
            <a:endParaRPr lang="zh-CN" altLang="en-US"/>
          </a:p>
          <a:p>
            <a:r>
              <a:rPr lang="en-US" altLang="zh-CN"/>
              <a:t>...</a:t>
            </a:r>
            <a:endParaRPr lang="en-US" altLang="zh-CN"/>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Python</a:t>
            </a:r>
            <a:r>
              <a:rPr lang="zh-CN" altLang="en-US"/>
              <a:t>语言特点（解释型语言）</a:t>
            </a:r>
            <a:endParaRPr lang="zh-CN" altLang="en-US"/>
          </a:p>
        </p:txBody>
      </p:sp>
      <p:sp>
        <p:nvSpPr>
          <p:cNvPr id="3" name="内容占位符 2"/>
          <p:cNvSpPr>
            <a:spLocks noGrp="1"/>
          </p:cNvSpPr>
          <p:nvPr>
            <p:ph idx="1"/>
          </p:nvPr>
        </p:nvSpPr>
        <p:spPr/>
        <p:txBody>
          <a:bodyPr>
            <a:normAutofit fontScale="60000"/>
          </a:bodyPr>
          <a:p>
            <a:r>
              <a:rPr lang="zh-CN" altLang="en-US"/>
              <a:t>编译型vs解释型</a:t>
            </a:r>
            <a:endParaRPr lang="zh-CN" altLang="en-US"/>
          </a:p>
          <a:p>
            <a:endParaRPr lang="zh-CN" altLang="en-US"/>
          </a:p>
          <a:p>
            <a:r>
              <a:rPr lang="zh-CN" altLang="en-US"/>
              <a:t>编译型</a:t>
            </a:r>
            <a:endParaRPr lang="zh-CN" altLang="en-US"/>
          </a:p>
          <a:p>
            <a:r>
              <a:rPr lang="zh-CN" altLang="en-US"/>
              <a:t>优点：编译器一般会有预编译的过程对代码进行优化。因为编译只做一次，运行时不需要编译，所以编译型语言的程序执行效率高。可以脱离语言环境独立运行。</a:t>
            </a:r>
            <a:endParaRPr lang="zh-CN" altLang="en-US"/>
          </a:p>
          <a:p>
            <a:r>
              <a:rPr lang="zh-CN" altLang="en-US"/>
              <a:t>缺点：编译之后如果需要修改就需要整个模块重新编译。编译的时候根据对应的运行环境生成机器码，不同的操作系统之间移植就会有问题，需要根据运行的操作系统环境编译不同的可执行文件。</a:t>
            </a:r>
            <a:endParaRPr lang="zh-CN" altLang="en-US"/>
          </a:p>
          <a:p>
            <a:endParaRPr lang="zh-CN" altLang="en-US"/>
          </a:p>
          <a:p>
            <a:r>
              <a:rPr lang="zh-CN" altLang="en-US"/>
              <a:t>解释型</a:t>
            </a:r>
            <a:endParaRPr lang="zh-CN" altLang="en-US"/>
          </a:p>
          <a:p>
            <a:r>
              <a:rPr lang="zh-CN" altLang="en-US"/>
              <a:t>优点：有良好的平台兼容性，在任何环境中都可以运行，前提是安装了解释器（虚拟机）。灵活，修改代码的时候直接修改就可以，可以快速部署，不用停机维护。</a:t>
            </a:r>
            <a:endParaRPr lang="zh-CN" altLang="en-US"/>
          </a:p>
          <a:p>
            <a:endParaRPr lang="zh-CN" altLang="en-US"/>
          </a:p>
          <a:p>
            <a:r>
              <a:rPr lang="zh-CN" altLang="en-US"/>
              <a:t>缺点：每次运行的时候都要解释一遍，性能上不如编译型语言。</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Python</a:t>
            </a:r>
            <a:r>
              <a:rPr lang="zh-CN" altLang="en-US"/>
              <a:t>语言特点</a:t>
            </a:r>
            <a:endParaRPr lang="zh-CN" altLang="en-US"/>
          </a:p>
        </p:txBody>
      </p:sp>
      <p:sp>
        <p:nvSpPr>
          <p:cNvPr id="3" name="内容占位符 2"/>
          <p:cNvSpPr>
            <a:spLocks noGrp="1"/>
          </p:cNvSpPr>
          <p:nvPr>
            <p:ph idx="1"/>
          </p:nvPr>
        </p:nvSpPr>
        <p:spPr/>
        <p:txBody>
          <a:bodyPr>
            <a:normAutofit fontScale="70000"/>
          </a:bodyPr>
          <a:p>
            <a:r>
              <a:rPr lang="zh-CN" altLang="en-US"/>
              <a:t>Python的定位是“优雅”、“明确”、“简单”，所以Python程序看上去总是简单易懂，初学者学Python，不但入门容易，而且将来深入下去，可以编写那些非常非常复杂的程序。</a:t>
            </a:r>
            <a:endParaRPr lang="zh-CN" altLang="en-US"/>
          </a:p>
          <a:p>
            <a:r>
              <a:rPr lang="zh-CN" altLang="en-US"/>
              <a:t>开发效率非常高，Python有非常强大的第三方库，基本上你想通过计算机实现任何功能，Python官方库里都有相应的模块进行支持，直接下载调用后，在基础库的基础上再进行开发，大大降低开发周期，避免重复造轮子。</a:t>
            </a:r>
            <a:endParaRPr lang="zh-CN" altLang="en-US"/>
          </a:p>
          <a:p>
            <a:r>
              <a:rPr lang="zh-CN" altLang="en-US"/>
              <a:t>高级语言————当你用Python语言编写程序的时候，你无需考虑诸如如何管理你的程序使用的内存一类的底层细节</a:t>
            </a:r>
            <a:endParaRPr lang="zh-CN" altLang="en-US"/>
          </a:p>
          <a:p>
            <a:r>
              <a:rPr lang="zh-CN" altLang="en-US"/>
              <a:t>可移植性————由于它的开源本质，Python已经被移植在许多平台上（经过改动使它能够工 作在不同平台上）。如果你小心地避免使用依赖于系统的特性，那么你的所有Python程序无需修改就几乎可以在市场上所有的系统平台上运行</a:t>
            </a:r>
            <a:endParaRPr lang="zh-CN" altLang="en-US"/>
          </a:p>
          <a:p>
            <a:r>
              <a:rPr lang="zh-CN" altLang="en-US"/>
              <a:t>可扩展性————如果你需要你的一段关键代码运行得更快或者希望某些算法不公开，你可以把你的部分程序用C或C++编写，然后在你的Python程序中使用它们。</a:t>
            </a:r>
            <a:endParaRPr lang="zh-CN" altLang="en-US"/>
          </a:p>
          <a:p>
            <a:r>
              <a:rPr lang="zh-CN" altLang="en-US"/>
              <a:t>可嵌入性————你可以把Python嵌入你的C/C++程序，从而向你的程序用户提供脚本功能。</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Python</a:t>
            </a:r>
            <a:r>
              <a:rPr lang="zh-CN" altLang="en-US"/>
              <a:t>的开发环境搭建</a:t>
            </a:r>
            <a:endParaRPr lang="zh-CN" altLang="en-US"/>
          </a:p>
        </p:txBody>
      </p:sp>
      <p:sp>
        <p:nvSpPr>
          <p:cNvPr id="3" name="内容占位符 2"/>
          <p:cNvSpPr>
            <a:spLocks noGrp="1"/>
          </p:cNvSpPr>
          <p:nvPr>
            <p:ph idx="1"/>
          </p:nvPr>
        </p:nvSpPr>
        <p:spPr/>
        <p:txBody>
          <a:bodyPr/>
          <a:p>
            <a:r>
              <a:rPr lang="zh-CN" altLang="en-US"/>
              <a:t>开发环境搭建就是安装</a:t>
            </a:r>
            <a:r>
              <a:rPr lang="en-US" altLang="zh-CN"/>
              <a:t>Python</a:t>
            </a:r>
            <a:r>
              <a:rPr lang="zh-CN" altLang="en-US"/>
              <a:t>的解释器</a:t>
            </a:r>
            <a:endParaRPr lang="zh-CN" altLang="en-US"/>
          </a:p>
          <a:p>
            <a:r>
              <a:rPr lang="en-US" altLang="zh-CN"/>
              <a:t>Python</a:t>
            </a:r>
            <a:r>
              <a:rPr lang="zh-CN" altLang="en-US"/>
              <a:t>的解释器分类</a:t>
            </a:r>
            <a:endParaRPr lang="zh-CN" altLang="en-US"/>
          </a:p>
          <a:p>
            <a:pPr lvl="1"/>
            <a:r>
              <a:rPr lang="en-US" altLang="zh-CN"/>
              <a:t>CPython</a:t>
            </a:r>
            <a:r>
              <a:rPr lang="zh-CN" altLang="en-US"/>
              <a:t>（官方）</a:t>
            </a:r>
            <a:endParaRPr lang="zh-CN" altLang="en-US"/>
          </a:p>
          <a:p>
            <a:pPr lvl="2"/>
            <a:r>
              <a:rPr lang="zh-CN" altLang="en-US" sz="1800"/>
              <a:t>用</a:t>
            </a:r>
            <a:r>
              <a:rPr lang="en-US" altLang="zh-CN" sz="1800"/>
              <a:t>C</a:t>
            </a:r>
            <a:r>
              <a:rPr lang="zh-CN" altLang="en-US" sz="1800"/>
              <a:t>语言编写的</a:t>
            </a:r>
            <a:r>
              <a:rPr lang="en-US" altLang="zh-CN" sz="1800"/>
              <a:t>Python</a:t>
            </a:r>
            <a:r>
              <a:rPr lang="zh-CN" altLang="en-US" sz="1800"/>
              <a:t>解释器</a:t>
            </a:r>
            <a:endParaRPr lang="en-US" altLang="zh-CN"/>
          </a:p>
          <a:p>
            <a:pPr lvl="1"/>
            <a:r>
              <a:rPr lang="en-US" altLang="zh-CN"/>
              <a:t>PyPy</a:t>
            </a:r>
            <a:endParaRPr lang="en-US" altLang="zh-CN"/>
          </a:p>
          <a:p>
            <a:pPr lvl="2"/>
            <a:r>
              <a:rPr lang="zh-CN" altLang="en-US" sz="1800"/>
              <a:t>用</a:t>
            </a:r>
            <a:r>
              <a:rPr lang="en-US" altLang="zh-CN" sz="1800"/>
              <a:t>Python</a:t>
            </a:r>
            <a:r>
              <a:rPr lang="zh-CN" altLang="en-US" sz="1800"/>
              <a:t>语言编写的</a:t>
            </a:r>
            <a:r>
              <a:rPr lang="en-US" altLang="zh-CN" sz="1800"/>
              <a:t>Python</a:t>
            </a:r>
            <a:r>
              <a:rPr lang="zh-CN" altLang="en-US" sz="1800"/>
              <a:t>解释器</a:t>
            </a:r>
            <a:endParaRPr lang="en-US" altLang="zh-CN"/>
          </a:p>
          <a:p>
            <a:pPr lvl="1"/>
            <a:r>
              <a:rPr lang="en-US" altLang="zh-CN"/>
              <a:t>IronPython</a:t>
            </a:r>
            <a:endParaRPr lang="en-US" altLang="zh-CN"/>
          </a:p>
          <a:p>
            <a:pPr lvl="2"/>
            <a:r>
              <a:rPr lang="zh-CN" altLang="en-US" sz="1800"/>
              <a:t>用</a:t>
            </a:r>
            <a:r>
              <a:rPr lang="en-US" altLang="zh-CN" sz="1800"/>
              <a:t>.net</a:t>
            </a:r>
            <a:r>
              <a:rPr lang="zh-CN" altLang="en-US" sz="1800"/>
              <a:t>编写的</a:t>
            </a:r>
            <a:r>
              <a:rPr lang="en-US" altLang="zh-CN" sz="1800"/>
              <a:t>Python</a:t>
            </a:r>
            <a:r>
              <a:rPr lang="zh-CN" altLang="en-US" sz="1800"/>
              <a:t>解释器</a:t>
            </a:r>
            <a:endParaRPr lang="en-US" altLang="zh-CN"/>
          </a:p>
          <a:p>
            <a:pPr lvl="1"/>
            <a:r>
              <a:rPr lang="en-US" altLang="zh-CN"/>
              <a:t>Jython</a:t>
            </a:r>
            <a:endParaRPr lang="en-US" altLang="zh-CN"/>
          </a:p>
          <a:p>
            <a:pPr lvl="2"/>
            <a:r>
              <a:rPr lang="zh-CN" altLang="en-US"/>
              <a:t>用</a:t>
            </a:r>
            <a:r>
              <a:rPr lang="en-US" altLang="zh-CN"/>
              <a:t>Java</a:t>
            </a:r>
            <a:r>
              <a:rPr lang="zh-CN" altLang="en-US"/>
              <a:t>编写的</a:t>
            </a:r>
            <a:r>
              <a:rPr lang="en-US" altLang="zh-CN"/>
              <a:t>Python</a:t>
            </a:r>
            <a:r>
              <a:rPr lang="zh-CN" altLang="en-US"/>
              <a:t>解释器</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Python</a:t>
            </a:r>
            <a:r>
              <a:rPr lang="zh-CN" altLang="en-US"/>
              <a:t>安装</a:t>
            </a:r>
            <a:endParaRPr lang="zh-CN" altLang="en-US"/>
          </a:p>
        </p:txBody>
      </p:sp>
      <p:sp>
        <p:nvSpPr>
          <p:cNvPr id="3" name="内容占位符 2"/>
          <p:cNvSpPr>
            <a:spLocks noGrp="1"/>
          </p:cNvSpPr>
          <p:nvPr>
            <p:ph idx="1"/>
          </p:nvPr>
        </p:nvSpPr>
        <p:spPr>
          <a:xfrm>
            <a:off x="838200" y="1834515"/>
            <a:ext cx="10515600" cy="4351338"/>
          </a:xfrm>
        </p:spPr>
        <p:txBody>
          <a:bodyPr>
            <a:normAutofit/>
          </a:bodyPr>
          <a:p>
            <a:r>
              <a:rPr lang="en-US" altLang="zh-CN" sz="2400"/>
              <a:t>windows</a:t>
            </a:r>
            <a:r>
              <a:rPr lang="zh-CN" altLang="en-US" sz="2400"/>
              <a:t>下</a:t>
            </a:r>
            <a:endParaRPr lang="zh-CN" altLang="en-US" sz="2400"/>
          </a:p>
          <a:p>
            <a:r>
              <a:rPr lang="zh-CN" altLang="en-US" sz="2400"/>
              <a:t>下载安装包</a:t>
            </a:r>
            <a:endParaRPr lang="zh-CN" altLang="en-US" sz="2400"/>
          </a:p>
          <a:p>
            <a:r>
              <a:rPr lang="zh-CN" altLang="en-US" sz="2400"/>
              <a:t>    https://www.python.org/downloads/</a:t>
            </a:r>
            <a:endParaRPr lang="zh-CN" altLang="en-US" sz="2400"/>
          </a:p>
          <a:p>
            <a:r>
              <a:rPr lang="zh-CN" altLang="en-US" sz="2400"/>
              <a:t>2、安装</a:t>
            </a:r>
            <a:endParaRPr lang="zh-CN" altLang="en-US" sz="2400"/>
          </a:p>
          <a:p>
            <a:r>
              <a:rPr lang="zh-CN" altLang="en-US" sz="2400"/>
              <a:t>    默认安装路径：C:\python27</a:t>
            </a:r>
            <a:endParaRPr lang="zh-CN" altLang="en-US" sz="2400"/>
          </a:p>
          <a:p>
            <a:r>
              <a:rPr lang="zh-CN" altLang="en-US" sz="2400"/>
              <a:t>3、配置环境变量</a:t>
            </a:r>
            <a:endParaRPr lang="zh-CN" altLang="en-US" sz="2400"/>
          </a:p>
          <a:p>
            <a:r>
              <a:rPr lang="zh-CN" altLang="en-US" sz="2400"/>
              <a:t>    【右键计算机】--》【属性】--》【高级系统设置】--》【高级】--》【环境变量】--》【在第二个内容框中找到 变量名为Path 的一行，双击】 --&gt; 【Python安装目录追加到变值值中，用 ； 分割】</a:t>
            </a:r>
            <a:endParaRPr lang="zh-CN" altLang="en-US" sz="2400"/>
          </a:p>
          <a:p>
            <a:r>
              <a:rPr lang="zh-CN" altLang="en-US" sz="2400"/>
              <a:t>    如：原来的值;C:\python</a:t>
            </a:r>
            <a:r>
              <a:rPr lang="en-US" altLang="zh-CN" sz="2400"/>
              <a:t>3</a:t>
            </a:r>
            <a:r>
              <a:rPr lang="zh-CN" altLang="en-US" sz="2400"/>
              <a:t>7，切记前面有分号</a:t>
            </a:r>
            <a:endParaRPr lang="zh-CN"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第一个程序</a:t>
            </a:r>
            <a:r>
              <a:rPr lang="en-US" altLang="zh-CN"/>
              <a:t>Hello World</a:t>
            </a:r>
            <a:endParaRPr lang="en-US" altLang="zh-CN"/>
          </a:p>
        </p:txBody>
      </p:sp>
      <p:sp>
        <p:nvSpPr>
          <p:cNvPr id="3" name="内容占位符 2"/>
          <p:cNvSpPr>
            <a:spLocks noGrp="1"/>
          </p:cNvSpPr>
          <p:nvPr>
            <p:ph idx="1"/>
          </p:nvPr>
        </p:nvSpPr>
        <p:spPr/>
        <p:txBody>
          <a:bodyPr/>
          <a:p>
            <a:r>
              <a:rPr lang="zh-CN" altLang="en-US"/>
              <a:t>创建</a:t>
            </a:r>
            <a:r>
              <a:rPr lang="en-US" altLang="zh-CN"/>
              <a:t>test.py</a:t>
            </a:r>
            <a:endParaRPr lang="en-US" altLang="zh-CN"/>
          </a:p>
          <a:p>
            <a:r>
              <a:rPr lang="zh-CN" altLang="en-US"/>
              <a:t>填写</a:t>
            </a:r>
            <a:r>
              <a:rPr lang="en-US" altLang="zh-CN"/>
              <a:t>print(“HELLO WORLD!”)</a:t>
            </a:r>
            <a:endParaRPr lang="en-US" altLang="zh-CN"/>
          </a:p>
          <a:p>
            <a:r>
              <a:rPr lang="zh-CN" altLang="en-US"/>
              <a:t>在命令窗口下运行</a:t>
            </a:r>
            <a:r>
              <a:rPr lang="en-US" altLang="zh-CN"/>
              <a:t>python test.py</a:t>
            </a:r>
            <a:endParaRPr lang="en-US" altLang="zh-CN"/>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用户界面</a:t>
            </a:r>
            <a:r>
              <a:rPr lang="en-US" altLang="zh-CN"/>
              <a:t>	</a:t>
            </a:r>
            <a:endParaRPr lang="en-US" altLang="zh-CN"/>
          </a:p>
        </p:txBody>
      </p:sp>
      <p:sp>
        <p:nvSpPr>
          <p:cNvPr id="3" name="内容占位符 2"/>
          <p:cNvSpPr>
            <a:spLocks noGrp="1"/>
          </p:cNvSpPr>
          <p:nvPr>
            <p:ph idx="1"/>
          </p:nvPr>
        </p:nvSpPr>
        <p:spPr/>
        <p:txBody>
          <a:bodyPr/>
          <a:p>
            <a:r>
              <a:rPr lang="en-US" altLang="zh-CN"/>
              <a:t>TUI</a:t>
            </a:r>
            <a:r>
              <a:rPr lang="zh-CN" altLang="en-US"/>
              <a:t>与</a:t>
            </a:r>
            <a:r>
              <a:rPr lang="en-US" altLang="zh-CN"/>
              <a:t>GUI</a:t>
            </a:r>
            <a:endParaRPr lang="en-US" altLang="zh-CN"/>
          </a:p>
          <a:p>
            <a:r>
              <a:rPr lang="en-US" altLang="zh-CN"/>
              <a:t>GUI</a:t>
            </a:r>
            <a:r>
              <a:rPr lang="zh-CN" altLang="en-US"/>
              <a:t>：图形化交互界面</a:t>
            </a:r>
            <a:endParaRPr lang="zh-CN" altLang="en-US"/>
          </a:p>
          <a:p>
            <a:r>
              <a:rPr lang="en-US" altLang="zh-CN"/>
              <a:t>TUI</a:t>
            </a:r>
            <a:r>
              <a:rPr lang="zh-CN" altLang="en-US"/>
              <a:t>：文本交互界面</a:t>
            </a:r>
            <a:endParaRPr lang="zh-CN" altLang="en-US"/>
          </a:p>
          <a:p>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变量</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变量的声明</a:t>
            </a:r>
            <a:endParaRPr lang="zh-CN" altLang="en-US"/>
          </a:p>
        </p:txBody>
      </p:sp>
      <p:sp>
        <p:nvSpPr>
          <p:cNvPr id="3" name="内容占位符 2"/>
          <p:cNvSpPr>
            <a:spLocks noGrp="1"/>
          </p:cNvSpPr>
          <p:nvPr>
            <p:ph idx="1"/>
          </p:nvPr>
        </p:nvSpPr>
        <p:spPr/>
        <p:txBody>
          <a:bodyPr>
            <a:normAutofit lnSpcReduction="20000"/>
          </a:bodyPr>
          <a:p>
            <a:r>
              <a:rPr lang="zh-CN" altLang="en-US"/>
              <a:t>声明变量</a:t>
            </a:r>
            <a:endParaRPr lang="zh-CN" altLang="en-US"/>
          </a:p>
          <a:p>
            <a:endParaRPr lang="zh-CN" altLang="en-US"/>
          </a:p>
          <a:p>
            <a:r>
              <a:rPr lang="zh-CN" altLang="en-US"/>
              <a:t>name = "</a:t>
            </a:r>
            <a:r>
              <a:rPr lang="en-US" altLang="zh-CN"/>
              <a:t>LBW</a:t>
            </a:r>
            <a:r>
              <a:rPr lang="zh-CN" altLang="en-US"/>
              <a:t>"</a:t>
            </a:r>
            <a:endParaRPr lang="zh-CN" altLang="en-US"/>
          </a:p>
          <a:p>
            <a:r>
              <a:rPr lang="zh-CN" altLang="en-US"/>
              <a:t>上述代码声明了一个变量，</a:t>
            </a:r>
            <a:endParaRPr lang="zh-CN" altLang="en-US"/>
          </a:p>
          <a:p>
            <a:r>
              <a:rPr lang="zh-CN" altLang="en-US"/>
              <a:t>变量名为： name，变量name的值为："</a:t>
            </a:r>
            <a:r>
              <a:rPr lang="en-US" altLang="zh-CN"/>
              <a:t>LBW</a:t>
            </a:r>
            <a:r>
              <a:rPr lang="zh-CN" altLang="en-US"/>
              <a:t>"　</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变量</a:t>
            </a:r>
            <a:endParaRPr lang="zh-CN" altLang="en-US"/>
          </a:p>
        </p:txBody>
      </p:sp>
      <p:sp>
        <p:nvSpPr>
          <p:cNvPr id="3" name="内容占位符 2"/>
          <p:cNvSpPr>
            <a:spLocks noGrp="1"/>
          </p:cNvSpPr>
          <p:nvPr>
            <p:ph idx="1"/>
          </p:nvPr>
        </p:nvSpPr>
        <p:spPr/>
        <p:txBody>
          <a:bodyPr/>
          <a:p>
            <a:r>
              <a:rPr lang="zh-CN" altLang="en-US"/>
              <a:t>变量定义的规则：</a:t>
            </a:r>
            <a:endParaRPr lang="zh-CN" altLang="en-US"/>
          </a:p>
          <a:p>
            <a:endParaRPr lang="zh-CN" altLang="en-US"/>
          </a:p>
          <a:p>
            <a:r>
              <a:rPr lang="zh-CN" altLang="en-US"/>
              <a:t>变量名只能是 字母、数字或下划线的任意组合</a:t>
            </a:r>
            <a:endParaRPr lang="zh-CN" altLang="en-US"/>
          </a:p>
          <a:p>
            <a:r>
              <a:rPr lang="zh-CN" altLang="en-US"/>
              <a:t>变量名的第一个字符不能是数字</a:t>
            </a:r>
            <a:endParaRPr lang="zh-CN" altLang="en-US"/>
          </a:p>
          <a:p>
            <a:r>
              <a:rPr lang="zh-CN" altLang="en-US"/>
              <a:t>以下关键字不能声明为变量名</a:t>
            </a:r>
            <a:endParaRPr lang="zh-CN" altLang="en-US"/>
          </a:p>
          <a:p>
            <a:r>
              <a:rPr lang="zh-CN" altLang="en-US"/>
              <a:t>['and', 'as', 'assert', 'break', 'class', 'continue', 'def', 'del', 'elif', 'else', 'except', 'exec', 'finally', 'for', 'from', 'global', 'if', 'import', 'in', 'is', 'lambda', 'not', 'or', 'pass', 'print', 'raise', 'return', 'try', 'while', 'with', 'yield']</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变量命名习惯</a:t>
            </a:r>
            <a:endParaRPr lang="zh-CN" altLang="en-US"/>
          </a:p>
        </p:txBody>
      </p:sp>
      <p:sp>
        <p:nvSpPr>
          <p:cNvPr id="3" name="内容占位符 2"/>
          <p:cNvSpPr>
            <a:spLocks noGrp="1"/>
          </p:cNvSpPr>
          <p:nvPr>
            <p:ph idx="1"/>
          </p:nvPr>
        </p:nvSpPr>
        <p:spPr/>
        <p:txBody>
          <a:bodyPr/>
          <a:p>
            <a:r>
              <a:rPr lang="zh-CN" altLang="en-US"/>
              <a:t>官方命名习惯</a:t>
            </a:r>
            <a:endParaRPr lang="zh-CN" altLang="en-US"/>
          </a:p>
          <a:p>
            <a:r>
              <a:rPr lang="en-US" altLang="zh-CN"/>
              <a:t>pet_of_xiaowang</a:t>
            </a:r>
            <a:endParaRPr lang="en-US" altLang="zh-CN"/>
          </a:p>
          <a:p>
            <a:r>
              <a:rPr lang="en-US" altLang="zh-CN"/>
              <a:t>windows</a:t>
            </a:r>
            <a:r>
              <a:rPr lang="zh-CN" altLang="en-US"/>
              <a:t>开发习惯</a:t>
            </a:r>
            <a:endParaRPr lang="zh-CN" altLang="en-US"/>
          </a:p>
          <a:p>
            <a:r>
              <a:rPr lang="en-US" altLang="zh-CN"/>
              <a:t>petOfXiaowang</a:t>
            </a:r>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常量</a:t>
            </a:r>
            <a:endParaRPr lang="zh-CN" altLang="en-US"/>
          </a:p>
        </p:txBody>
      </p:sp>
      <p:sp>
        <p:nvSpPr>
          <p:cNvPr id="3" name="内容占位符 2"/>
          <p:cNvSpPr>
            <a:spLocks noGrp="1"/>
          </p:cNvSpPr>
          <p:nvPr>
            <p:ph idx="1"/>
          </p:nvPr>
        </p:nvSpPr>
        <p:spPr/>
        <p:txBody>
          <a:bodyPr/>
          <a:p>
            <a:r>
              <a:rPr lang="zh-CN" altLang="en-US"/>
              <a:t>在</a:t>
            </a:r>
            <a:r>
              <a:rPr lang="en-US" altLang="zh-CN"/>
              <a:t>python</a:t>
            </a:r>
            <a:r>
              <a:rPr lang="zh-CN" altLang="en-US"/>
              <a:t>中没有常量</a:t>
            </a:r>
            <a:endParaRPr lang="zh-CN" altLang="en-US"/>
          </a:p>
          <a:p>
            <a:r>
              <a:rPr lang="zh-CN" altLang="en-US"/>
              <a:t>但是我们习惯用大写字母来表示</a:t>
            </a:r>
            <a:endParaRPr lang="zh-CN" altLang="en-US"/>
          </a:p>
          <a:p>
            <a:r>
              <a:rPr lang="en-US" altLang="zh-CN"/>
              <a:t>PIE = 3.1415926</a:t>
            </a:r>
            <a:r>
              <a:rPr lang="zh-CN" altLang="en-US"/>
              <a:t>（增强可读性）</a:t>
            </a:r>
            <a:endParaRPr lang="zh-CN" altLang="en-US"/>
          </a:p>
          <a:p>
            <a:r>
              <a:rPr lang="zh-CN" altLang="en-US"/>
              <a:t>注：</a:t>
            </a:r>
            <a:endParaRPr lang="zh-CN" altLang="en-US"/>
          </a:p>
          <a:p>
            <a:pPr lvl="1"/>
            <a:r>
              <a:rPr lang="zh-CN" altLang="en-US"/>
              <a:t>因为</a:t>
            </a:r>
            <a:r>
              <a:rPr lang="en-US" altLang="zh-CN"/>
              <a:t>python</a:t>
            </a:r>
            <a:r>
              <a:rPr lang="zh-CN" altLang="en-US"/>
              <a:t>中没有常量，即使是上述表示一个常量，但是还是可以修改其值</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控制台输入</a:t>
            </a:r>
            <a:endParaRPr lang="zh-CN" altLang="en-US"/>
          </a:p>
        </p:txBody>
      </p:sp>
      <p:sp>
        <p:nvSpPr>
          <p:cNvPr id="3" name="内容占位符 2"/>
          <p:cNvSpPr>
            <a:spLocks noGrp="1"/>
          </p:cNvSpPr>
          <p:nvPr>
            <p:ph idx="1"/>
          </p:nvPr>
        </p:nvSpPr>
        <p:spPr/>
        <p:txBody>
          <a:bodyPr/>
          <a:p>
            <a:r>
              <a:rPr lang="en-US" altLang="zh-CN"/>
              <a:t>name = input(“</a:t>
            </a:r>
            <a:r>
              <a:rPr lang="zh-CN" altLang="en-US"/>
              <a:t>请输入用户名：</a:t>
            </a:r>
            <a:r>
              <a:rPr lang="en-US" altLang="zh-CN"/>
              <a:t>”)</a:t>
            </a:r>
            <a:endParaRPr lang="en-US" altLang="zh-CN"/>
          </a:p>
          <a:p>
            <a:r>
              <a:rPr lang="en-US" altLang="zh-CN"/>
              <a:t>password = input(“</a:t>
            </a:r>
            <a:r>
              <a:rPr lang="zh-CN" altLang="en-US"/>
              <a:t>请输入密码</a:t>
            </a:r>
            <a:r>
              <a:rPr lang="en-US" altLang="zh-CN"/>
              <a:t>”)</a:t>
            </a:r>
            <a:endParaRPr lang="en-US" altLang="zh-CN"/>
          </a:p>
          <a:p>
            <a:r>
              <a:rPr lang="en-US" altLang="zh-CN"/>
              <a:t>print(name,password)</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字符串拼接</a:t>
            </a:r>
            <a:endParaRPr lang="zh-CN" altLang="en-US"/>
          </a:p>
        </p:txBody>
      </p:sp>
      <p:sp>
        <p:nvSpPr>
          <p:cNvPr id="3" name="内容占位符 2"/>
          <p:cNvSpPr>
            <a:spLocks noGrp="1"/>
          </p:cNvSpPr>
          <p:nvPr>
            <p:ph idx="1"/>
          </p:nvPr>
        </p:nvSpPr>
        <p:spPr/>
        <p:txBody>
          <a:bodyPr/>
          <a:p>
            <a:r>
              <a:rPr lang="zh-CN" altLang="en-US"/>
              <a:t>不换行拼接</a:t>
            </a:r>
            <a:endParaRPr lang="zh-CN" altLang="en-US"/>
          </a:p>
          <a:p>
            <a:r>
              <a:rPr lang="zh-CN" altLang="en-US"/>
              <a:t>info = 'name:'+ name +'password:'+password</a:t>
            </a:r>
            <a:endParaRPr lang="zh-CN" altLang="en-US"/>
          </a:p>
          <a:p>
            <a:endParaRPr lang="zh-CN" altLang="en-US"/>
          </a:p>
          <a:p>
            <a:r>
              <a:rPr lang="zh-CN" altLang="en-US"/>
              <a:t>换行拼接</a:t>
            </a:r>
            <a:endParaRPr lang="zh-CN" altLang="en-US"/>
          </a:p>
          <a:p>
            <a:r>
              <a:rPr lang="zh-CN" altLang="en-US"/>
              <a:t>info = '''name:'''+ name +'''</a:t>
            </a:r>
            <a:endParaRPr lang="zh-CN" altLang="en-US"/>
          </a:p>
          <a:p>
            <a:r>
              <a:rPr lang="zh-CN" altLang="en-US"/>
              <a:t>password:'''+password</a:t>
            </a:r>
            <a:endParaRPr lang="zh-CN" altLang="en-US"/>
          </a:p>
        </p:txBody>
      </p:sp>
      <p:sp>
        <p:nvSpPr>
          <p:cNvPr id="4" name="文本框 3"/>
          <p:cNvSpPr txBox="1"/>
          <p:nvPr/>
        </p:nvSpPr>
        <p:spPr>
          <a:xfrm>
            <a:off x="838200" y="5157470"/>
            <a:ext cx="10125075" cy="922020"/>
          </a:xfrm>
          <a:prstGeom prst="rect">
            <a:avLst/>
          </a:prstGeom>
          <a:noFill/>
        </p:spPr>
        <p:txBody>
          <a:bodyPr wrap="square" rtlCol="0">
            <a:spAutoFit/>
          </a:bodyPr>
          <a:p>
            <a:r>
              <a:rPr lang="zh-CN" altLang="en-US"/>
              <a:t>中文问题：</a:t>
            </a:r>
            <a:endParaRPr lang="zh-CN" altLang="en-US"/>
          </a:p>
          <a:p>
            <a:r>
              <a:rPr lang="zh-CN" altLang="en-US"/>
              <a:t>若出现中文报错</a:t>
            </a:r>
            <a:endParaRPr lang="zh-CN" altLang="en-US"/>
          </a:p>
          <a:p>
            <a:r>
              <a:rPr lang="zh-CN" altLang="en-US"/>
              <a:t># -*- coding: utf-8 -*-</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字符串格式化</a:t>
            </a:r>
            <a:endParaRPr lang="zh-CN" altLang="en-US"/>
          </a:p>
        </p:txBody>
      </p:sp>
      <p:sp>
        <p:nvSpPr>
          <p:cNvPr id="3" name="内容占位符 2"/>
          <p:cNvSpPr>
            <a:spLocks noGrp="1"/>
          </p:cNvSpPr>
          <p:nvPr>
            <p:ph idx="1"/>
          </p:nvPr>
        </p:nvSpPr>
        <p:spPr/>
        <p:txBody>
          <a:bodyPr>
            <a:normAutofit lnSpcReduction="10000"/>
          </a:bodyPr>
          <a:p>
            <a:r>
              <a:rPr lang="zh-CN" altLang="en-US"/>
              <a:t>利用占位符</a:t>
            </a:r>
            <a:endParaRPr lang="zh-CN" altLang="en-US"/>
          </a:p>
          <a:p>
            <a:r>
              <a:rPr lang="zh-CN" altLang="en-US"/>
              <a:t>info1 = '''-----info of %s-----</a:t>
            </a:r>
            <a:endParaRPr lang="zh-CN" altLang="en-US"/>
          </a:p>
          <a:p>
            <a:r>
              <a:rPr lang="zh-CN" altLang="en-US"/>
              <a:t>Name:%s,</a:t>
            </a:r>
            <a:endParaRPr lang="zh-CN" altLang="en-US"/>
          </a:p>
          <a:p>
            <a:r>
              <a:rPr lang="zh-CN" altLang="en-US"/>
              <a:t>Password:%s,</a:t>
            </a:r>
            <a:endParaRPr lang="zh-CN" altLang="en-US"/>
          </a:p>
          <a:p>
            <a:r>
              <a:rPr lang="zh-CN" altLang="en-US"/>
              <a:t>Age:%s,</a:t>
            </a:r>
            <a:endParaRPr lang="zh-CN" altLang="en-US"/>
          </a:p>
          <a:p>
            <a:r>
              <a:rPr lang="zh-CN" altLang="en-US"/>
              <a:t>Job:%s</a:t>
            </a:r>
            <a:endParaRPr lang="zh-CN" altLang="en-US"/>
          </a:p>
          <a:p>
            <a:r>
              <a:rPr lang="zh-CN" altLang="en-US"/>
              <a:t>'''%(name,name,password,age,job)</a:t>
            </a:r>
            <a:endParaRPr lang="zh-CN" altLang="en-US"/>
          </a:p>
          <a:p>
            <a:r>
              <a:rPr lang="zh-CN" altLang="en-US"/>
              <a:t>注：</a:t>
            </a:r>
            <a:r>
              <a:rPr lang="en-US" altLang="zh-CN"/>
              <a:t>%s</a:t>
            </a:r>
            <a:r>
              <a:rPr lang="zh-CN" altLang="en-US"/>
              <a:t>表示填入数据类型因为字符</a:t>
            </a:r>
            <a:endParaRPr lang="zh-CN" altLang="en-US"/>
          </a:p>
          <a:p>
            <a:r>
              <a:rPr lang="en-US" altLang="zh-CN"/>
              <a:t>         %d</a:t>
            </a:r>
            <a:r>
              <a:rPr lang="zh-CN" altLang="en-US"/>
              <a:t>表示数字   </a:t>
            </a:r>
            <a:r>
              <a:rPr lang="en-US" altLang="zh-CN"/>
              <a:t>%f</a:t>
            </a:r>
            <a:r>
              <a:rPr lang="zh-CN" altLang="en-US"/>
              <a:t>表示浮点</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显示数据的数据类型</a:t>
            </a:r>
            <a:endParaRPr lang="zh-CN" altLang="en-US"/>
          </a:p>
        </p:txBody>
      </p:sp>
      <p:sp>
        <p:nvSpPr>
          <p:cNvPr id="3" name="内容占位符 2"/>
          <p:cNvSpPr>
            <a:spLocks noGrp="1"/>
          </p:cNvSpPr>
          <p:nvPr>
            <p:ph idx="1"/>
          </p:nvPr>
        </p:nvSpPr>
        <p:spPr>
          <a:xfrm>
            <a:off x="838200" y="1834515"/>
            <a:ext cx="10515600" cy="4351338"/>
          </a:xfrm>
        </p:spPr>
        <p:txBody>
          <a:bodyPr>
            <a:normAutofit fontScale="60000"/>
          </a:bodyPr>
          <a:p>
            <a:r>
              <a:rPr lang="en-US" altLang="zh-CN"/>
              <a:t>type(</a:t>
            </a:r>
            <a:r>
              <a:rPr lang="zh-CN" altLang="en-US"/>
              <a:t>变量</a:t>
            </a:r>
            <a:r>
              <a:rPr lang="en-US" altLang="zh-CN"/>
              <a:t>)</a:t>
            </a:r>
            <a:endParaRPr lang="en-US" altLang="zh-CN"/>
          </a:p>
          <a:p>
            <a:r>
              <a:rPr lang="zh-CN" altLang="en-US"/>
              <a:t>name = input("name:")</a:t>
            </a:r>
            <a:endParaRPr lang="zh-CN" altLang="en-US"/>
          </a:p>
          <a:p>
            <a:r>
              <a:rPr lang="zh-CN" altLang="en-US"/>
              <a:t>password = input("password:")</a:t>
            </a:r>
            <a:endParaRPr lang="zh-CN" altLang="en-US"/>
          </a:p>
          <a:p>
            <a:r>
              <a:rPr lang="zh-CN" altLang="en-US"/>
              <a:t>age = input("age:")</a:t>
            </a:r>
            <a:endParaRPr lang="zh-CN" altLang="en-US"/>
          </a:p>
          <a:p>
            <a:r>
              <a:rPr lang="zh-CN" altLang="en-US"/>
              <a:t>job = input("job:")</a:t>
            </a:r>
            <a:endParaRPr lang="zh-CN" altLang="en-US"/>
          </a:p>
          <a:p>
            <a:r>
              <a:rPr lang="zh-CN" altLang="en-US"/>
              <a:t>info1 = '''-----info of %s-----</a:t>
            </a:r>
            <a:endParaRPr lang="zh-CN" altLang="en-US"/>
          </a:p>
          <a:p>
            <a:r>
              <a:rPr lang="zh-CN" altLang="en-US"/>
              <a:t>Name:%s,</a:t>
            </a:r>
            <a:endParaRPr lang="zh-CN" altLang="en-US"/>
          </a:p>
          <a:p>
            <a:r>
              <a:rPr lang="zh-CN" altLang="en-US"/>
              <a:t>Password:%s,</a:t>
            </a:r>
            <a:endParaRPr lang="zh-CN" altLang="en-US"/>
          </a:p>
          <a:p>
            <a:r>
              <a:rPr lang="zh-CN" altLang="en-US"/>
              <a:t>Age:%</a:t>
            </a:r>
            <a:r>
              <a:rPr lang="en-US" altLang="zh-CN"/>
              <a:t>d</a:t>
            </a:r>
            <a:r>
              <a:rPr lang="zh-CN" altLang="en-US"/>
              <a:t>,</a:t>
            </a:r>
            <a:endParaRPr lang="zh-CN" altLang="en-US"/>
          </a:p>
          <a:p>
            <a:r>
              <a:rPr lang="zh-CN" altLang="en-US"/>
              <a:t>Job:%s</a:t>
            </a:r>
            <a:endParaRPr lang="zh-CN" altLang="en-US"/>
          </a:p>
          <a:p>
            <a:r>
              <a:rPr lang="zh-CN" altLang="en-US"/>
              <a:t>'''%(name,name,password,age,job)</a:t>
            </a:r>
            <a:endParaRPr lang="zh-CN" altLang="en-US"/>
          </a:p>
          <a:p>
            <a:r>
              <a:rPr lang="zh-CN" altLang="en-US"/>
              <a:t>print(info1)</a:t>
            </a:r>
            <a:endParaRPr lang="zh-CN" altLang="en-US"/>
          </a:p>
        </p:txBody>
      </p:sp>
      <p:cxnSp>
        <p:nvCxnSpPr>
          <p:cNvPr id="4" name="直接连接符 3"/>
          <p:cNvCxnSpPr/>
          <p:nvPr/>
        </p:nvCxnSpPr>
        <p:spPr>
          <a:xfrm>
            <a:off x="1092835" y="3253740"/>
            <a:ext cx="1797050"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矩形 4"/>
          <p:cNvSpPr/>
          <p:nvPr/>
        </p:nvSpPr>
        <p:spPr>
          <a:xfrm>
            <a:off x="6265545" y="2829560"/>
            <a:ext cx="3594735" cy="1938020"/>
          </a:xfrm>
          <a:prstGeom prst="rect">
            <a:avLst/>
          </a:prstGeom>
          <a:noFill/>
          <a:ln>
            <a:noFill/>
          </a:ln>
        </p:spPr>
        <p:txBody>
          <a:bodyPr wrap="square" rtlCol="0" anchor="t">
            <a:spAutoFit/>
          </a:bodyPr>
          <a:p>
            <a:pPr algn="ctr"/>
            <a:r>
              <a:rPr lang="zh-CN" altLang="en-US" sz="2400" b="1">
                <a:ln w="22225">
                  <a:solidFill>
                    <a:schemeClr val="accent2"/>
                  </a:solidFill>
                  <a:prstDash val="solid"/>
                </a:ln>
                <a:solidFill>
                  <a:schemeClr val="accent2">
                    <a:lumMod val="40000"/>
                    <a:lumOff val="60000"/>
                  </a:schemeClr>
                </a:solidFill>
                <a:effectLst/>
              </a:rPr>
              <a:t>注意</a:t>
            </a:r>
            <a:r>
              <a:rPr lang="en-US" altLang="zh-CN" sz="2400" b="1">
                <a:ln w="22225">
                  <a:solidFill>
                    <a:schemeClr val="accent2"/>
                  </a:solidFill>
                  <a:prstDash val="solid"/>
                </a:ln>
                <a:solidFill>
                  <a:schemeClr val="accent2">
                    <a:lumMod val="40000"/>
                    <a:lumOff val="60000"/>
                  </a:schemeClr>
                </a:solidFill>
                <a:effectLst/>
              </a:rPr>
              <a:t>age</a:t>
            </a:r>
            <a:r>
              <a:rPr lang="zh-CN" altLang="en-US" sz="2400" b="1">
                <a:ln w="22225">
                  <a:solidFill>
                    <a:schemeClr val="accent2"/>
                  </a:solidFill>
                  <a:prstDash val="solid"/>
                </a:ln>
                <a:solidFill>
                  <a:schemeClr val="accent2">
                    <a:lumMod val="40000"/>
                    <a:lumOff val="60000"/>
                  </a:schemeClr>
                </a:solidFill>
                <a:effectLst/>
              </a:rPr>
              <a:t>的数据类型</a:t>
            </a:r>
            <a:endParaRPr lang="zh-CN" altLang="en-US" sz="2400" b="1">
              <a:ln w="22225">
                <a:solidFill>
                  <a:schemeClr val="accent2"/>
                </a:solidFill>
                <a:prstDash val="solid"/>
              </a:ln>
              <a:solidFill>
                <a:schemeClr val="accent2">
                  <a:lumMod val="40000"/>
                  <a:lumOff val="60000"/>
                </a:schemeClr>
              </a:solidFill>
              <a:effectLst/>
            </a:endParaRPr>
          </a:p>
          <a:p>
            <a:pPr algn="ctr"/>
            <a:endParaRPr lang="en-US" altLang="zh-CN" sz="2400" b="1">
              <a:ln w="22225">
                <a:solidFill>
                  <a:schemeClr val="accent2"/>
                </a:solidFill>
                <a:prstDash val="solid"/>
              </a:ln>
              <a:solidFill>
                <a:schemeClr val="accent2">
                  <a:lumMod val="40000"/>
                  <a:lumOff val="60000"/>
                </a:schemeClr>
              </a:solidFill>
              <a:effectLst/>
            </a:endParaRPr>
          </a:p>
          <a:p>
            <a:pPr algn="ctr"/>
            <a:endParaRPr lang="en-US" altLang="zh-CN" sz="2400" b="1">
              <a:ln w="22225">
                <a:solidFill>
                  <a:schemeClr val="accent2"/>
                </a:solidFill>
                <a:prstDash val="solid"/>
              </a:ln>
              <a:solidFill>
                <a:schemeClr val="accent2">
                  <a:lumMod val="40000"/>
                  <a:lumOff val="60000"/>
                </a:schemeClr>
              </a:solidFill>
              <a:effectLst/>
            </a:endParaRPr>
          </a:p>
          <a:p>
            <a:pPr algn="ctr"/>
            <a:r>
              <a:rPr lang="zh-CN" altLang="en-US" sz="2400" b="1">
                <a:ln w="22225">
                  <a:solidFill>
                    <a:schemeClr val="accent2"/>
                  </a:solidFill>
                  <a:prstDash val="solid"/>
                </a:ln>
                <a:solidFill>
                  <a:schemeClr val="accent2">
                    <a:lumMod val="40000"/>
                    <a:lumOff val="60000"/>
                  </a:schemeClr>
                </a:solidFill>
                <a:effectLst/>
              </a:rPr>
              <a:t>强制类型转换</a:t>
            </a:r>
            <a:endParaRPr lang="zh-CN" altLang="en-US" sz="2400" b="1">
              <a:ln w="22225">
                <a:solidFill>
                  <a:schemeClr val="accent2"/>
                </a:solidFill>
                <a:prstDash val="solid"/>
              </a:ln>
              <a:solidFill>
                <a:schemeClr val="accent2">
                  <a:lumMod val="40000"/>
                  <a:lumOff val="60000"/>
                </a:schemeClr>
              </a:solidFill>
              <a:effectLst/>
            </a:endParaRPr>
          </a:p>
          <a:p>
            <a:pPr algn="ctr"/>
            <a:r>
              <a:rPr lang="en-US" altLang="zh-CN" sz="2400" b="1">
                <a:ln w="22225">
                  <a:solidFill>
                    <a:schemeClr val="accent2"/>
                  </a:solidFill>
                  <a:prstDash val="solid"/>
                </a:ln>
                <a:solidFill>
                  <a:schemeClr val="accent2">
                    <a:lumMod val="40000"/>
                    <a:lumOff val="60000"/>
                  </a:schemeClr>
                </a:solidFill>
                <a:effectLst/>
              </a:rPr>
              <a:t>int</a:t>
            </a:r>
            <a:r>
              <a:rPr lang="zh-CN" altLang="en-US" sz="2400" b="1">
                <a:ln w="22225">
                  <a:solidFill>
                    <a:schemeClr val="accent2"/>
                  </a:solidFill>
                  <a:prstDash val="solid"/>
                </a:ln>
                <a:solidFill>
                  <a:schemeClr val="accent2">
                    <a:lumMod val="40000"/>
                    <a:lumOff val="60000"/>
                  </a:schemeClr>
                </a:solidFill>
                <a:effectLst/>
              </a:rPr>
              <a:t>（</a:t>
            </a:r>
            <a:r>
              <a:rPr lang="en-US" altLang="zh-CN" sz="2400" b="1">
                <a:ln w="22225">
                  <a:solidFill>
                    <a:schemeClr val="accent2"/>
                  </a:solidFill>
                  <a:prstDash val="solid"/>
                </a:ln>
                <a:solidFill>
                  <a:schemeClr val="accent2">
                    <a:lumMod val="40000"/>
                    <a:lumOff val="60000"/>
                  </a:schemeClr>
                </a:solidFill>
                <a:effectLst/>
              </a:rPr>
              <a:t>input</a:t>
            </a:r>
            <a:r>
              <a:rPr lang="zh-CN" altLang="en-US" sz="2400" b="1">
                <a:ln w="22225">
                  <a:solidFill>
                    <a:schemeClr val="accent2"/>
                  </a:solidFill>
                  <a:prstDash val="solid"/>
                </a:ln>
                <a:solidFill>
                  <a:schemeClr val="accent2">
                    <a:lumMod val="40000"/>
                    <a:lumOff val="60000"/>
                  </a:schemeClr>
                </a:solidFill>
                <a:effectLst/>
              </a:rPr>
              <a:t>（</a:t>
            </a:r>
            <a:r>
              <a:rPr lang="en-US" altLang="zh-CN" sz="2400" b="1">
                <a:ln w="22225">
                  <a:solidFill>
                    <a:schemeClr val="accent2"/>
                  </a:solidFill>
                  <a:prstDash val="solid"/>
                </a:ln>
                <a:solidFill>
                  <a:schemeClr val="accent2">
                    <a:lumMod val="40000"/>
                    <a:lumOff val="60000"/>
                  </a:schemeClr>
                </a:solidFill>
                <a:effectLst/>
              </a:rPr>
              <a:t>“age”</a:t>
            </a:r>
            <a:r>
              <a:rPr lang="zh-CN" altLang="en-US" sz="2400" b="1">
                <a:ln w="22225">
                  <a:solidFill>
                    <a:schemeClr val="accent2"/>
                  </a:solidFill>
                  <a:prstDash val="solid"/>
                </a:ln>
                <a:solidFill>
                  <a:schemeClr val="accent2">
                    <a:lumMod val="40000"/>
                    <a:lumOff val="60000"/>
                  </a:schemeClr>
                </a:solidFill>
                <a:effectLst/>
              </a:rPr>
              <a:t>））</a:t>
            </a:r>
            <a:endParaRPr lang="zh-CN" altLang="en-US" sz="2400" b="1">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升级版</a:t>
            </a:r>
            <a:endParaRPr lang="zh-CN" altLang="en-US"/>
          </a:p>
        </p:txBody>
      </p:sp>
      <p:sp>
        <p:nvSpPr>
          <p:cNvPr id="3" name="内容占位符 2"/>
          <p:cNvSpPr>
            <a:spLocks noGrp="1"/>
          </p:cNvSpPr>
          <p:nvPr>
            <p:ph idx="1"/>
          </p:nvPr>
        </p:nvSpPr>
        <p:spPr/>
        <p:txBody>
          <a:bodyPr>
            <a:normAutofit lnSpcReduction="10000"/>
          </a:bodyPr>
          <a:p>
            <a:r>
              <a:rPr lang="zh-CN" altLang="en-US"/>
              <a:t>info2 = '''-----info of {_name}-----</a:t>
            </a:r>
            <a:endParaRPr lang="zh-CN" altLang="en-US"/>
          </a:p>
          <a:p>
            <a:r>
              <a:rPr lang="zh-CN" altLang="en-US"/>
              <a:t>Name:</a:t>
            </a:r>
            <a:r>
              <a:rPr lang="en-US" altLang="zh-CN"/>
              <a:t>{</a:t>
            </a:r>
            <a:r>
              <a:rPr lang="zh-CN" altLang="en-US"/>
              <a:t>_name</a:t>
            </a:r>
            <a:r>
              <a:rPr lang="en-US" altLang="zh-CN"/>
              <a:t>}</a:t>
            </a:r>
            <a:r>
              <a:rPr lang="zh-CN" altLang="en-US"/>
              <a:t>,</a:t>
            </a:r>
            <a:endParaRPr lang="zh-CN" altLang="en-US"/>
          </a:p>
          <a:p>
            <a:r>
              <a:rPr lang="zh-CN" altLang="en-US"/>
              <a:t>Password:</a:t>
            </a:r>
            <a:r>
              <a:rPr lang="en-US" altLang="zh-CN"/>
              <a:t>{</a:t>
            </a:r>
            <a:r>
              <a:rPr lang="zh-CN" altLang="en-US"/>
              <a:t>_password</a:t>
            </a:r>
            <a:r>
              <a:rPr lang="en-US" altLang="zh-CN"/>
              <a:t>}</a:t>
            </a:r>
            <a:r>
              <a:rPr lang="zh-CN" altLang="en-US"/>
              <a:t>,</a:t>
            </a:r>
            <a:endParaRPr lang="zh-CN" altLang="en-US"/>
          </a:p>
          <a:p>
            <a:r>
              <a:rPr lang="zh-CN" altLang="en-US"/>
              <a:t>Age:</a:t>
            </a:r>
            <a:r>
              <a:rPr lang="en-US" altLang="zh-CN"/>
              <a:t>{</a:t>
            </a:r>
            <a:r>
              <a:rPr lang="zh-CN" altLang="en-US"/>
              <a:t>_age</a:t>
            </a:r>
            <a:r>
              <a:rPr lang="en-US" altLang="zh-CN"/>
              <a:t>}</a:t>
            </a:r>
            <a:r>
              <a:rPr lang="zh-CN" altLang="en-US"/>
              <a:t>,</a:t>
            </a:r>
            <a:endParaRPr lang="zh-CN" altLang="en-US"/>
          </a:p>
          <a:p>
            <a:r>
              <a:rPr lang="zh-CN" altLang="en-US"/>
              <a:t>Job:</a:t>
            </a:r>
            <a:r>
              <a:rPr lang="en-US" altLang="zh-CN"/>
              <a:t>{</a:t>
            </a:r>
            <a:r>
              <a:rPr lang="zh-CN" altLang="en-US"/>
              <a:t>_job</a:t>
            </a:r>
            <a:r>
              <a:rPr lang="en-US" altLang="zh-CN"/>
              <a:t>}</a:t>
            </a:r>
            <a:endParaRPr lang="en-US" altLang="zh-CN"/>
          </a:p>
          <a:p>
            <a:r>
              <a:rPr lang="zh-CN" altLang="en-US"/>
              <a:t>'''.format(_name=name,</a:t>
            </a:r>
            <a:endParaRPr lang="zh-CN" altLang="en-US"/>
          </a:p>
          <a:p>
            <a:r>
              <a:rPr lang="zh-CN" altLang="en-US"/>
              <a:t>           _password=password,</a:t>
            </a:r>
            <a:endParaRPr lang="zh-CN" altLang="en-US"/>
          </a:p>
          <a:p>
            <a:r>
              <a:rPr lang="zh-CN" altLang="en-US"/>
              <a:t>           _age=age,</a:t>
            </a:r>
            <a:endParaRPr lang="zh-CN" altLang="en-US"/>
          </a:p>
          <a:p>
            <a:r>
              <a:rPr lang="zh-CN" altLang="en-US"/>
              <a:t>           _job=job)</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windows</a:t>
            </a:r>
            <a:r>
              <a:rPr lang="zh-CN" altLang="en-US"/>
              <a:t>的命令行</a:t>
            </a:r>
            <a:endParaRPr lang="zh-CN" altLang="en-US"/>
          </a:p>
        </p:txBody>
      </p:sp>
      <p:sp>
        <p:nvSpPr>
          <p:cNvPr id="3" name="内容占位符 2"/>
          <p:cNvSpPr>
            <a:spLocks noGrp="1"/>
          </p:cNvSpPr>
          <p:nvPr>
            <p:ph idx="1"/>
          </p:nvPr>
        </p:nvSpPr>
        <p:spPr>
          <a:xfrm>
            <a:off x="838200" y="1825625"/>
            <a:ext cx="10515600" cy="4896485"/>
          </a:xfrm>
        </p:spPr>
        <p:txBody>
          <a:bodyPr>
            <a:normAutofit/>
          </a:bodyPr>
          <a:p>
            <a:r>
              <a:rPr lang="zh-CN" altLang="en-US"/>
              <a:t>命令行：就是文本交互界面，通过命令行使用一个一个的指令操作计算机</a:t>
            </a:r>
            <a:r>
              <a:rPr lang="en-US" altLang="zh-CN"/>
              <a:t>	</a:t>
            </a:r>
            <a:endParaRPr lang="en-US" altLang="zh-CN"/>
          </a:p>
          <a:p>
            <a:pPr lvl="2"/>
            <a:r>
              <a:rPr lang="zh-CN" altLang="en-US" sz="2400">
                <a:sym typeface="+mn-ea"/>
              </a:rPr>
              <a:t>计算机操作系统：</a:t>
            </a:r>
            <a:r>
              <a:rPr lang="en-US" altLang="zh-CN" sz="2400">
                <a:sym typeface="+mn-ea"/>
              </a:rPr>
              <a:t>windows</a:t>
            </a:r>
            <a:r>
              <a:rPr lang="zh-CN" altLang="en-US" sz="2400">
                <a:sym typeface="+mn-ea"/>
              </a:rPr>
              <a:t>、</a:t>
            </a:r>
            <a:r>
              <a:rPr lang="en-US" altLang="zh-CN" sz="2400">
                <a:sym typeface="+mn-ea"/>
              </a:rPr>
              <a:t>linus</a:t>
            </a:r>
            <a:r>
              <a:rPr lang="zh-CN" altLang="en-US" sz="2400">
                <a:sym typeface="+mn-ea"/>
              </a:rPr>
              <a:t>、</a:t>
            </a:r>
            <a:r>
              <a:rPr lang="en-US" altLang="zh-CN" sz="2400">
                <a:sym typeface="+mn-ea"/>
              </a:rPr>
              <a:t>macOS</a:t>
            </a:r>
            <a:endParaRPr lang="en-US" altLang="zh-CN" sz="2400"/>
          </a:p>
          <a:p>
            <a:pPr lvl="2"/>
            <a:r>
              <a:rPr lang="zh-CN" altLang="en-US" sz="2400">
                <a:sym typeface="+mn-ea"/>
              </a:rPr>
              <a:t>注：任何计算机的操作系统中都包含命令行</a:t>
            </a:r>
            <a:endParaRPr lang="en-US" altLang="zh-CN"/>
          </a:p>
          <a:p>
            <a:r>
              <a:rPr lang="zh-CN" altLang="en-US"/>
              <a:t>命令行多种叫法：</a:t>
            </a:r>
            <a:endParaRPr lang="zh-CN" altLang="en-US"/>
          </a:p>
          <a:p>
            <a:pPr lvl="2"/>
            <a:r>
              <a:rPr lang="zh-CN" altLang="en-US">
                <a:sym typeface="+mn-ea"/>
              </a:rPr>
              <a:t>命令行窗口、</a:t>
            </a:r>
            <a:r>
              <a:rPr lang="en-US" altLang="zh-CN">
                <a:sym typeface="+mn-ea"/>
              </a:rPr>
              <a:t>DOS</a:t>
            </a:r>
            <a:r>
              <a:rPr lang="zh-CN" altLang="en-US">
                <a:sym typeface="+mn-ea"/>
              </a:rPr>
              <a:t>窗口、命令行提示符、</a:t>
            </a:r>
            <a:r>
              <a:rPr lang="en-US" altLang="zh-CN">
                <a:sym typeface="+mn-ea"/>
              </a:rPr>
              <a:t>CMD</a:t>
            </a:r>
            <a:r>
              <a:rPr lang="zh-CN" altLang="en-US">
                <a:sym typeface="+mn-ea"/>
              </a:rPr>
              <a:t>窗口、</a:t>
            </a:r>
            <a:r>
              <a:rPr lang="en-US" altLang="zh-CN">
                <a:sym typeface="+mn-ea"/>
              </a:rPr>
              <a:t>Shell</a:t>
            </a:r>
            <a:r>
              <a:rPr lang="zh-CN" altLang="en-US">
                <a:sym typeface="+mn-ea"/>
              </a:rPr>
              <a:t>（</a:t>
            </a:r>
            <a:r>
              <a:rPr lang="en-US" altLang="zh-CN">
                <a:sym typeface="+mn-ea"/>
              </a:rPr>
              <a:t>linus </a:t>
            </a:r>
            <a:r>
              <a:rPr lang="zh-CN" altLang="en-US">
                <a:sym typeface="+mn-ea"/>
              </a:rPr>
              <a:t>，壳）、终端（</a:t>
            </a:r>
            <a:r>
              <a:rPr lang="en-US" altLang="zh-CN">
                <a:sym typeface="+mn-ea"/>
              </a:rPr>
              <a:t>Terminal</a:t>
            </a:r>
            <a:r>
              <a:rPr lang="zh-CN" altLang="en-US">
                <a:sym typeface="+mn-ea"/>
              </a:rPr>
              <a:t>）</a:t>
            </a:r>
            <a:endParaRPr lang="zh-CN" altLang="en-US"/>
          </a:p>
          <a:p>
            <a:pPr lvl="1"/>
            <a:r>
              <a:rPr lang="zh-CN" altLang="en-US"/>
              <a:t>进入命令行：</a:t>
            </a:r>
            <a:endParaRPr lang="zh-CN" altLang="en-US"/>
          </a:p>
          <a:p>
            <a:pPr lvl="2"/>
            <a:r>
              <a:rPr lang="en-US" altLang="zh-CN">
                <a:sym typeface="+mn-ea"/>
              </a:rPr>
              <a:t>win</a:t>
            </a:r>
            <a:r>
              <a:rPr lang="zh-CN" altLang="en-US">
                <a:sym typeface="+mn-ea"/>
              </a:rPr>
              <a:t>键</a:t>
            </a:r>
            <a:r>
              <a:rPr lang="en-US" altLang="zh-CN">
                <a:sym typeface="+mn-ea"/>
              </a:rPr>
              <a:t>+R </a:t>
            </a:r>
            <a:r>
              <a:rPr lang="zh-CN" altLang="en-US">
                <a:sym typeface="+mn-ea"/>
              </a:rPr>
              <a:t>；输入</a:t>
            </a:r>
            <a:r>
              <a:rPr lang="en-US" altLang="zh-CN">
                <a:sym typeface="+mn-ea"/>
              </a:rPr>
              <a:t>cmd </a:t>
            </a:r>
            <a:r>
              <a:rPr lang="zh-CN" altLang="en-US">
                <a:sym typeface="+mn-ea"/>
              </a:rPr>
              <a:t>，</a:t>
            </a:r>
            <a:r>
              <a:rPr lang="en-US" altLang="zh-CN">
                <a:sym typeface="+mn-ea"/>
              </a:rPr>
              <a:t>enter</a:t>
            </a:r>
            <a:endParaRPr lang="zh-CN" altLang="en-US"/>
          </a:p>
          <a:p>
            <a:pPr lvl="1"/>
            <a:r>
              <a:rPr lang="zh-CN" altLang="en-US"/>
              <a:t>命令行的结构：</a:t>
            </a:r>
            <a:endParaRPr lang="zh-CN" altLang="en-US"/>
          </a:p>
          <a:p>
            <a:pPr lvl="2"/>
            <a:r>
              <a:rPr lang="zh-CN" altLang="en-US" sz="1800"/>
              <a:t>版本及版权声明：</a:t>
            </a:r>
            <a:endParaRPr lang="zh-CN" altLang="en-US" sz="1800"/>
          </a:p>
          <a:p>
            <a:pPr lvl="3"/>
            <a:r>
              <a:rPr lang="zh-CN" altLang="en-US" sz="1800"/>
              <a:t>Microsoft Windows [版本 6.1.7601]</a:t>
            </a:r>
            <a:endParaRPr lang="zh-CN" altLang="en-US" sz="1800"/>
          </a:p>
          <a:p>
            <a:pPr lvl="3"/>
            <a:r>
              <a:rPr lang="zh-CN" altLang="en-US" sz="1800"/>
              <a:t>版权所有 (c) 2009 Microsoft Corporation。保留所有权利。</a:t>
            </a:r>
            <a:endParaRPr lang="zh-CN" altLang="en-US"/>
          </a:p>
          <a:p>
            <a:pPr lvl="2"/>
            <a:r>
              <a:rPr lang="zh-CN" altLang="en-US"/>
              <a:t>命令提示符：C:\Users\Administrator&gt;</a:t>
            </a:r>
            <a:endParaRPr lang="zh-CN" altLang="en-US"/>
          </a:p>
          <a:p>
            <a:pPr lvl="3"/>
            <a:r>
              <a:rPr lang="en-US" altLang="zh-CN"/>
              <a:t>C</a:t>
            </a:r>
            <a:r>
              <a:rPr lang="zh-CN" altLang="en-US"/>
              <a:t>：当前所在的磁盘根目录； </a:t>
            </a:r>
            <a:r>
              <a:rPr lang="en-US" altLang="zh-CN"/>
              <a:t>x: </a:t>
            </a:r>
            <a:r>
              <a:rPr lang="zh-CN" altLang="en-US"/>
              <a:t>来切换盘符</a:t>
            </a:r>
            <a:endParaRPr lang="zh-CN" altLang="en-US"/>
          </a:p>
          <a:p>
            <a:pPr lvl="3"/>
            <a:r>
              <a:rPr lang="zh-CN" altLang="en-US">
                <a:sym typeface="+mn-ea"/>
              </a:rPr>
              <a:t>\Users\Administrator</a:t>
            </a:r>
            <a:r>
              <a:rPr lang="zh-CN" altLang="en-US"/>
              <a:t>：所在磁盘的路径</a:t>
            </a:r>
            <a:endParaRPr lang="zh-CN" altLang="en-US"/>
          </a:p>
          <a:p>
            <a:pPr lvl="3"/>
            <a:endParaRPr lang="zh-CN" altLang="en-US"/>
          </a:p>
          <a:p>
            <a:pPr lvl="3"/>
            <a:endParaRPr lang="zh-CN" altLang="en-US"/>
          </a:p>
          <a:p>
            <a:pPr marL="914400" lvl="2" indent="0">
              <a:buNone/>
            </a:pPr>
            <a:endParaRPr lang="zh-CN" altLang="en-US"/>
          </a:p>
          <a:p>
            <a:pPr lvl="2"/>
            <a:endParaRPr lang="zh-CN" altLang="en-US"/>
          </a:p>
          <a:p>
            <a:pPr marL="914400" lvl="2" indent="0">
              <a:buNone/>
            </a:pPr>
            <a:endParaRPr lang="en-US" altLang="zh-CN"/>
          </a:p>
          <a:p>
            <a:pPr marL="914400" lvl="2" indent="0">
              <a:buNone/>
            </a:pPr>
            <a:endParaRPr lang="en-US" altLang="zh-CN"/>
          </a:p>
          <a:p>
            <a:pPr marL="914400" lvl="2" indent="0">
              <a:buNone/>
            </a:pPr>
            <a:endParaRPr lang="en-US" altLang="zh-CN"/>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info3 = '''-----info of {0}-----</a:t>
            </a:r>
            <a:endParaRPr lang="zh-CN" altLang="en-US"/>
          </a:p>
          <a:p>
            <a:r>
              <a:rPr lang="zh-CN" altLang="en-US"/>
              <a:t>Name:{0},</a:t>
            </a:r>
            <a:endParaRPr lang="zh-CN" altLang="en-US"/>
          </a:p>
          <a:p>
            <a:r>
              <a:rPr lang="zh-CN" altLang="en-US"/>
              <a:t>Password:{1},</a:t>
            </a:r>
            <a:endParaRPr lang="zh-CN" altLang="en-US"/>
          </a:p>
          <a:p>
            <a:r>
              <a:rPr lang="zh-CN" altLang="en-US"/>
              <a:t>Age:{2},</a:t>
            </a:r>
            <a:endParaRPr lang="zh-CN" altLang="en-US"/>
          </a:p>
          <a:p>
            <a:r>
              <a:rPr lang="zh-CN" altLang="en-US"/>
              <a:t>Job:{3}</a:t>
            </a:r>
            <a:endParaRPr lang="zh-CN" altLang="en-US"/>
          </a:p>
          <a:p>
            <a:r>
              <a:rPr lang="zh-CN" altLang="en-US"/>
              <a:t>'''.format(name,password,age,job)</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流程控制</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遗留问题</a:t>
            </a:r>
            <a:endParaRPr lang="zh-CN" altLang="en-US"/>
          </a:p>
        </p:txBody>
      </p:sp>
      <p:sp>
        <p:nvSpPr>
          <p:cNvPr id="3" name="内容占位符 2"/>
          <p:cNvSpPr>
            <a:spLocks noGrp="1"/>
          </p:cNvSpPr>
          <p:nvPr>
            <p:ph idx="1"/>
          </p:nvPr>
        </p:nvSpPr>
        <p:spPr/>
        <p:txBody>
          <a:bodyPr/>
          <a:p>
            <a:r>
              <a:rPr lang="zh-CN" altLang="en-US"/>
              <a:t>密码明文密文问题</a:t>
            </a:r>
            <a:endParaRPr lang="zh-CN" altLang="en-US"/>
          </a:p>
          <a:p>
            <a:r>
              <a:rPr lang="zh-CN" altLang="en-US"/>
              <a:t>密文</a:t>
            </a:r>
            <a:endParaRPr lang="zh-CN" altLang="en-US"/>
          </a:p>
          <a:p>
            <a:r>
              <a:rPr lang="zh-CN" altLang="en-US"/>
              <a:t>import  getpass</a:t>
            </a:r>
            <a:endParaRPr lang="zh-CN" altLang="en-US"/>
          </a:p>
          <a:p>
            <a:r>
              <a:rPr lang="zh-CN" altLang="en-US"/>
              <a:t>pwd = getpass.getpass("pwd:")</a:t>
            </a:r>
            <a:endParaRPr lang="zh-CN" altLang="en-US"/>
          </a:p>
          <a:p>
            <a:r>
              <a:rPr lang="zh-CN" altLang="en-US"/>
              <a:t>print(pwd)</a:t>
            </a:r>
            <a:endParaRPr lang="zh-CN" altLang="en-US"/>
          </a:p>
          <a:p>
            <a:r>
              <a:rPr lang="zh-CN" altLang="en-US"/>
              <a:t>注意在</a:t>
            </a:r>
            <a:r>
              <a:rPr lang="en-US" altLang="zh-CN"/>
              <a:t>cmd</a:t>
            </a:r>
            <a:r>
              <a:rPr lang="zh-CN" altLang="en-US"/>
              <a:t>下运行</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条件分支</a:t>
            </a:r>
            <a:endParaRPr lang="zh-CN" altLang="en-US"/>
          </a:p>
        </p:txBody>
      </p:sp>
      <p:sp>
        <p:nvSpPr>
          <p:cNvPr id="3" name="内容占位符 2"/>
          <p:cNvSpPr>
            <a:spLocks noGrp="1"/>
          </p:cNvSpPr>
          <p:nvPr>
            <p:ph idx="1"/>
          </p:nvPr>
        </p:nvSpPr>
        <p:spPr/>
        <p:txBody>
          <a:bodyPr>
            <a:normAutofit lnSpcReduction="10000"/>
          </a:bodyPr>
          <a:p>
            <a:r>
              <a:rPr lang="en-US" altLang="zh-CN"/>
              <a:t>if...else...</a:t>
            </a:r>
            <a:endParaRPr lang="zh-CN" altLang="en-US"/>
          </a:p>
          <a:p>
            <a:r>
              <a:rPr lang="zh-CN" altLang="en-US"/>
              <a:t>name = 'lbw'</a:t>
            </a:r>
            <a:endParaRPr lang="zh-CN" altLang="en-US"/>
          </a:p>
          <a:p>
            <a:r>
              <a:rPr lang="zh-CN" altLang="en-US"/>
              <a:t>pwd = 'ook'</a:t>
            </a:r>
            <a:endParaRPr lang="zh-CN" altLang="en-US"/>
          </a:p>
          <a:p>
            <a:r>
              <a:rPr lang="zh-CN" altLang="en-US"/>
              <a:t>name_input = input("name:")</a:t>
            </a:r>
            <a:endParaRPr lang="zh-CN" altLang="en-US"/>
          </a:p>
          <a:p>
            <a:r>
              <a:rPr lang="zh-CN" altLang="en-US"/>
              <a:t>pwd_input = input("pwd:")</a:t>
            </a:r>
            <a:endParaRPr lang="zh-CN" altLang="en-US"/>
          </a:p>
          <a:p>
            <a:r>
              <a:rPr lang="zh-CN" altLang="en-US"/>
              <a:t>if name==name_input and pwd == pwd_input:</a:t>
            </a:r>
            <a:endParaRPr lang="zh-CN" altLang="en-US"/>
          </a:p>
          <a:p>
            <a:r>
              <a:rPr lang="zh-CN" altLang="en-US"/>
              <a:t>    print("successful")</a:t>
            </a:r>
            <a:endParaRPr lang="zh-CN" altLang="en-US"/>
          </a:p>
          <a:p>
            <a:r>
              <a:rPr lang="zh-CN" altLang="en-US"/>
              <a:t>else:</a:t>
            </a:r>
            <a:endParaRPr lang="zh-CN" altLang="en-US"/>
          </a:p>
          <a:p>
            <a:r>
              <a:rPr lang="zh-CN" altLang="en-US"/>
              <a:t>    print("Invalidate username or password!")</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if...elif...else</a:t>
            </a:r>
            <a:endParaRPr lang="en-US" altLang="zh-CN"/>
          </a:p>
        </p:txBody>
      </p:sp>
      <p:sp>
        <p:nvSpPr>
          <p:cNvPr id="3" name="内容占位符 2"/>
          <p:cNvSpPr>
            <a:spLocks noGrp="1"/>
          </p:cNvSpPr>
          <p:nvPr>
            <p:ph idx="1"/>
          </p:nvPr>
        </p:nvSpPr>
        <p:spPr/>
        <p:txBody>
          <a:bodyPr/>
          <a:p>
            <a:r>
              <a:rPr lang="zh-CN" altLang="en-US"/>
              <a:t>习题：</a:t>
            </a:r>
            <a:endParaRPr lang="zh-CN" altLang="en-US"/>
          </a:p>
          <a:p>
            <a:r>
              <a:rPr lang="en-US" altLang="zh-CN"/>
              <a:t>1.</a:t>
            </a:r>
            <a:r>
              <a:rPr lang="zh-CN" altLang="en-US"/>
              <a:t>编写猜年龄小游戏</a:t>
            </a:r>
            <a:endParaRPr lang="zh-CN" altLang="en-US"/>
          </a:p>
          <a:p>
            <a:endParaRPr lang="zh-CN" altLang="en-US"/>
          </a:p>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循环结构</a:t>
            </a:r>
            <a:endParaRPr lang="zh-CN" altLang="en-US"/>
          </a:p>
        </p:txBody>
      </p:sp>
      <p:sp>
        <p:nvSpPr>
          <p:cNvPr id="3" name="内容占位符 2"/>
          <p:cNvSpPr>
            <a:spLocks noGrp="1"/>
          </p:cNvSpPr>
          <p:nvPr>
            <p:ph idx="1"/>
          </p:nvPr>
        </p:nvSpPr>
        <p:spPr/>
        <p:txBody>
          <a:bodyPr/>
          <a:p>
            <a:r>
              <a:rPr lang="en-US" altLang="zh-CN"/>
              <a:t>while true/false</a:t>
            </a:r>
            <a:r>
              <a:rPr lang="zh-CN" altLang="en-US"/>
              <a:t>：</a:t>
            </a:r>
            <a:endParaRPr lang="zh-CN" altLang="en-US"/>
          </a:p>
          <a:p>
            <a:r>
              <a:rPr lang="en-US" altLang="zh-CN"/>
              <a:t> 	</a:t>
            </a:r>
            <a:r>
              <a:rPr lang="zh-CN" altLang="en-US"/>
              <a:t>内容</a:t>
            </a:r>
            <a:endParaRPr lang="zh-CN" altLang="en-US"/>
          </a:p>
          <a:p>
            <a:endParaRPr lang="zh-CN" altLang="en-US"/>
          </a:p>
          <a:p>
            <a:r>
              <a:rPr lang="zh-CN" altLang="en-US"/>
              <a:t>中断</a:t>
            </a:r>
            <a:r>
              <a:rPr lang="en-US" altLang="zh-CN"/>
              <a:t>break</a:t>
            </a: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升级版</a:t>
            </a:r>
            <a:endParaRPr lang="zh-CN" altLang="en-US"/>
          </a:p>
        </p:txBody>
      </p:sp>
      <p:sp>
        <p:nvSpPr>
          <p:cNvPr id="3" name="内容占位符 2"/>
          <p:cNvSpPr>
            <a:spLocks noGrp="1"/>
          </p:cNvSpPr>
          <p:nvPr>
            <p:ph idx="1"/>
          </p:nvPr>
        </p:nvSpPr>
        <p:spPr/>
        <p:txBody>
          <a:bodyPr/>
          <a:p>
            <a:r>
              <a:rPr lang="en-US" altLang="zh-CN"/>
              <a:t>while  </a:t>
            </a:r>
            <a:r>
              <a:rPr lang="zh-CN" altLang="en-US"/>
              <a:t>条件：</a:t>
            </a:r>
            <a:endParaRPr lang="zh-CN" altLang="en-US"/>
          </a:p>
          <a:p>
            <a:pPr lvl="1"/>
            <a:r>
              <a:rPr lang="en-US" altLang="zh-CN"/>
              <a:t>...</a:t>
            </a:r>
            <a:endParaRPr lang="en-US" altLang="zh-CN"/>
          </a:p>
          <a:p>
            <a:r>
              <a:rPr lang="en-US" altLang="zh-CN"/>
              <a:t>else:</a:t>
            </a:r>
            <a:endParaRPr lang="en-US" altLang="zh-CN"/>
          </a:p>
          <a:p>
            <a:pPr lvl="1"/>
            <a:r>
              <a:rPr lang="en-US" altLang="zh-CN"/>
              <a:t>...</a:t>
            </a:r>
            <a:endParaRPr lang="en-US" altLang="zh-CN"/>
          </a:p>
          <a:p>
            <a:pPr marL="457200" lvl="1" indent="0">
              <a:buNone/>
            </a:pPr>
            <a:endParaRPr lang="en-US" altLang="zh-CN"/>
          </a:p>
        </p:txBody>
      </p:sp>
      <p:sp>
        <p:nvSpPr>
          <p:cNvPr id="4" name="文本框 3"/>
          <p:cNvSpPr txBox="1"/>
          <p:nvPr/>
        </p:nvSpPr>
        <p:spPr>
          <a:xfrm>
            <a:off x="1152525" y="4248150"/>
            <a:ext cx="10125710" cy="645160"/>
          </a:xfrm>
          <a:prstGeom prst="rect">
            <a:avLst/>
          </a:prstGeom>
          <a:noFill/>
        </p:spPr>
        <p:txBody>
          <a:bodyPr wrap="square" rtlCol="0">
            <a:spAutoFit/>
          </a:bodyPr>
          <a:p>
            <a:r>
              <a:rPr lang="zh-CN" altLang="en-US"/>
              <a:t>练习题：</a:t>
            </a:r>
            <a:endParaRPr lang="zh-CN" altLang="en-US"/>
          </a:p>
          <a:p>
            <a:r>
              <a:rPr lang="zh-CN" altLang="en-US"/>
              <a:t>输出</a:t>
            </a:r>
            <a:r>
              <a:rPr lang="en-US" altLang="zh-CN"/>
              <a:t>0-10</a:t>
            </a:r>
            <a:r>
              <a:rPr lang="zh-CN" altLang="en-US"/>
              <a:t>十个数字</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for</a:t>
            </a:r>
            <a:r>
              <a:rPr lang="zh-CN" altLang="en-US"/>
              <a:t>循环</a:t>
            </a:r>
            <a:endParaRPr lang="zh-CN" altLang="en-US"/>
          </a:p>
        </p:txBody>
      </p:sp>
      <p:sp>
        <p:nvSpPr>
          <p:cNvPr id="3" name="内容占位符 2"/>
          <p:cNvSpPr>
            <a:spLocks noGrp="1"/>
          </p:cNvSpPr>
          <p:nvPr>
            <p:ph idx="1"/>
          </p:nvPr>
        </p:nvSpPr>
        <p:spPr/>
        <p:txBody>
          <a:bodyPr/>
          <a:p>
            <a:r>
              <a:rPr lang="en-US" altLang="zh-CN"/>
              <a:t>for i in range(</a:t>
            </a:r>
            <a:r>
              <a:rPr lang="zh-CN" altLang="en-US"/>
              <a:t>范围</a:t>
            </a:r>
            <a:r>
              <a:rPr lang="en-US" altLang="zh-CN"/>
              <a:t>)</a:t>
            </a:r>
            <a:r>
              <a:rPr lang="zh-CN" altLang="en-US"/>
              <a:t>：</a:t>
            </a:r>
            <a:endParaRPr lang="zh-CN" altLang="en-US"/>
          </a:p>
          <a:p>
            <a:endParaRPr lang="zh-CN" altLang="en-US"/>
          </a:p>
          <a:p>
            <a:r>
              <a:rPr lang="zh-CN" altLang="en-US"/>
              <a:t>例：循环输出</a:t>
            </a:r>
            <a:r>
              <a:rPr lang="en-US" altLang="zh-CN"/>
              <a:t>0-9</a:t>
            </a:r>
            <a:endParaRPr lang="en-US" altLang="zh-CN"/>
          </a:p>
          <a:p>
            <a:r>
              <a:rPr lang="en-US" altLang="zh-CN"/>
              <a:t>for i  in range(10):</a:t>
            </a:r>
            <a:endParaRPr lang="en-US" altLang="zh-CN"/>
          </a:p>
          <a:p>
            <a:pPr lvl="1"/>
            <a:r>
              <a:rPr lang="en-US" altLang="zh-CN">
                <a:sym typeface="+mn-ea"/>
              </a:rPr>
              <a:t>print(i)</a:t>
            </a:r>
            <a:endParaRPr lang="en-US" altLang="zh-CN">
              <a:sym typeface="+mn-ea"/>
            </a:endParaRPr>
          </a:p>
          <a:p>
            <a:pPr marL="457200" lvl="1" indent="0">
              <a:buNone/>
            </a:pPr>
            <a:endParaRPr lang="en-US" altLang="zh-CN">
              <a:sym typeface="+mn-ea"/>
            </a:endParaRPr>
          </a:p>
          <a:p>
            <a:r>
              <a:rPr lang="zh-CN" altLang="en-US"/>
              <a:t>习题：输出</a:t>
            </a:r>
            <a:r>
              <a:rPr lang="en-US" altLang="zh-CN"/>
              <a:t>0-10</a:t>
            </a:r>
            <a:r>
              <a:rPr lang="zh-CN" altLang="en-US"/>
              <a:t>的偶数</a:t>
            </a:r>
            <a:endParaRPr lang="zh-CN" altLang="en-US"/>
          </a:p>
          <a:p>
            <a:endParaRPr lang="zh-CN" altLang="en-US"/>
          </a:p>
          <a:p>
            <a:pPr marL="457200" lvl="1" indent="0">
              <a:buNone/>
            </a:pPr>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Continue</a:t>
            </a:r>
            <a:endParaRPr lang="en-US" altLang="zh-CN"/>
          </a:p>
        </p:txBody>
      </p:sp>
      <p:sp>
        <p:nvSpPr>
          <p:cNvPr id="3" name="内容占位符 2"/>
          <p:cNvSpPr>
            <a:spLocks noGrp="1"/>
          </p:cNvSpPr>
          <p:nvPr>
            <p:ph idx="1"/>
          </p:nvPr>
        </p:nvSpPr>
        <p:spPr/>
        <p:txBody>
          <a:bodyPr/>
          <a:p>
            <a:r>
              <a:rPr lang="en-US" altLang="zh-CN"/>
              <a:t>for i in range(10):</a:t>
            </a:r>
            <a:endParaRPr lang="en-US" altLang="zh-CN"/>
          </a:p>
          <a:p>
            <a:pPr lvl="1"/>
            <a:r>
              <a:rPr lang="en-US" altLang="zh-CN"/>
              <a:t>if i &lt; 3:</a:t>
            </a:r>
            <a:endParaRPr lang="en-US" altLang="zh-CN"/>
          </a:p>
          <a:p>
            <a:pPr lvl="2"/>
            <a:r>
              <a:rPr lang="en-US" altLang="zh-CN"/>
              <a:t>print(i)</a:t>
            </a:r>
            <a:endParaRPr lang="en-US" altLang="zh-CN"/>
          </a:p>
          <a:p>
            <a:pPr lvl="1"/>
            <a:r>
              <a:rPr lang="en-US" altLang="zh-CN"/>
              <a:t>else:</a:t>
            </a:r>
            <a:endParaRPr lang="en-US" altLang="zh-CN"/>
          </a:p>
          <a:p>
            <a:pPr lvl="2"/>
            <a:r>
              <a:rPr lang="en-US" altLang="zh-CN"/>
              <a:t>continue</a:t>
            </a:r>
            <a:endParaRPr lang="en-US" altLang="zh-CN"/>
          </a:p>
          <a:p>
            <a:pPr lvl="1"/>
            <a:r>
              <a:rPr lang="en-US" altLang="zh-CN"/>
              <a:t>print(i)</a:t>
            </a:r>
            <a:endParaRPr lang="en-US" altLang="zh-CN"/>
          </a:p>
          <a:p>
            <a:pPr lvl="1"/>
            <a:r>
              <a:rPr lang="zh-CN" altLang="zh-CN"/>
              <a:t>注：</a:t>
            </a:r>
            <a:r>
              <a:rPr lang="en-US" altLang="zh-CN"/>
              <a:t>continue</a:t>
            </a:r>
            <a:r>
              <a:rPr lang="zh-CN" altLang="en-US"/>
              <a:t>中断本次循环开始下次循环</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模块</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常用</a:t>
            </a:r>
            <a:r>
              <a:rPr lang="en-US" altLang="zh-CN"/>
              <a:t>DOS</a:t>
            </a:r>
            <a:r>
              <a:rPr lang="zh-CN" altLang="en-US"/>
              <a:t>命令</a:t>
            </a:r>
            <a:endParaRPr lang="zh-CN" altLang="en-US"/>
          </a:p>
        </p:txBody>
      </p:sp>
      <p:sp>
        <p:nvSpPr>
          <p:cNvPr id="3" name="内容占位符 2"/>
          <p:cNvSpPr>
            <a:spLocks noGrp="1"/>
          </p:cNvSpPr>
          <p:nvPr>
            <p:ph idx="1"/>
          </p:nvPr>
        </p:nvSpPr>
        <p:spPr/>
        <p:txBody>
          <a:bodyPr/>
          <a:p>
            <a:r>
              <a:rPr lang="en-US" altLang="zh-CN"/>
              <a:t>dir:</a:t>
            </a:r>
            <a:r>
              <a:rPr lang="zh-CN" altLang="zh-CN"/>
              <a:t>查看当前目录下的所有文件</a:t>
            </a:r>
            <a:endParaRPr lang="zh-CN" altLang="zh-CN"/>
          </a:p>
          <a:p>
            <a:r>
              <a:rPr lang="en-US" altLang="zh-CN" sz="2400">
                <a:sym typeface="+mn-ea"/>
              </a:rPr>
              <a:t>cd</a:t>
            </a:r>
            <a:r>
              <a:rPr lang="zh-CN" altLang="en-US" sz="2400">
                <a:sym typeface="+mn-ea"/>
              </a:rPr>
              <a:t>：进入到指定的目录</a:t>
            </a:r>
            <a:endParaRPr lang="zh-CN" altLang="en-US" sz="2400"/>
          </a:p>
          <a:p>
            <a:pPr lvl="1"/>
            <a:r>
              <a:rPr lang="en-US" altLang="zh-CN" sz="2400">
                <a:sym typeface="+mn-ea"/>
              </a:rPr>
              <a:t>.</a:t>
            </a:r>
            <a:r>
              <a:rPr lang="zh-CN" altLang="en-US" sz="2400">
                <a:sym typeface="+mn-ea"/>
              </a:rPr>
              <a:t>表示当前目录</a:t>
            </a:r>
            <a:endParaRPr lang="zh-CN" altLang="en-US" sz="2400"/>
          </a:p>
          <a:p>
            <a:pPr lvl="1"/>
            <a:r>
              <a:rPr lang="en-US" altLang="zh-CN" sz="2400">
                <a:sym typeface="+mn-ea"/>
              </a:rPr>
              <a:t>..</a:t>
            </a:r>
            <a:r>
              <a:rPr lang="zh-CN" altLang="en-US" sz="2400">
                <a:sym typeface="+mn-ea"/>
              </a:rPr>
              <a:t>表示上一级目录</a:t>
            </a:r>
            <a:endParaRPr lang="zh-CN" altLang="zh-CN"/>
          </a:p>
          <a:p>
            <a:r>
              <a:rPr lang="en-US" altLang="zh-CN"/>
              <a:t>md:</a:t>
            </a:r>
            <a:r>
              <a:rPr lang="zh-CN" altLang="en-US"/>
              <a:t>创建一个目录</a:t>
            </a:r>
            <a:endParaRPr lang="en-US" altLang="zh-CN"/>
          </a:p>
          <a:p>
            <a:r>
              <a:rPr lang="en-US" altLang="zh-CN"/>
              <a:t>rd</a:t>
            </a:r>
            <a:r>
              <a:rPr lang="zh-CN" altLang="en-US"/>
              <a:t>：删除一个目录</a:t>
            </a:r>
            <a:endParaRPr lang="en-US" altLang="zh-CN"/>
          </a:p>
          <a:p>
            <a:r>
              <a:rPr lang="en-US" altLang="zh-CN"/>
              <a:t>del</a:t>
            </a:r>
            <a:r>
              <a:rPr lang="zh-CN" altLang="en-US"/>
              <a:t>：删除一个文件</a:t>
            </a:r>
            <a:endParaRPr lang="en-US" altLang="zh-CN"/>
          </a:p>
          <a:p>
            <a:r>
              <a:rPr lang="en-US" altLang="zh-CN"/>
              <a:t>cls</a:t>
            </a:r>
            <a:r>
              <a:rPr lang="zh-CN" altLang="en-US"/>
              <a:t>：清屏</a:t>
            </a:r>
            <a:endParaRPr lang="en-US" altLang="zh-CN"/>
          </a:p>
          <a:p>
            <a:endParaRPr lang="zh-CN" altLang="en-US"/>
          </a:p>
          <a:p>
            <a:pPr lvl="1"/>
            <a:endParaRPr lang="zh-CN" altLang="en-US"/>
          </a:p>
          <a:p>
            <a:pPr lvl="1"/>
            <a:endParaRPr lang="zh-CN" altLang="en-US"/>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模块初识</a:t>
            </a:r>
            <a:endParaRPr lang="zh-CN" altLang="en-US"/>
          </a:p>
        </p:txBody>
      </p:sp>
      <p:sp>
        <p:nvSpPr>
          <p:cNvPr id="3" name="内容占位符 2"/>
          <p:cNvSpPr>
            <a:spLocks noGrp="1"/>
          </p:cNvSpPr>
          <p:nvPr>
            <p:ph idx="1"/>
          </p:nvPr>
        </p:nvSpPr>
        <p:spPr/>
        <p:txBody>
          <a:bodyPr/>
          <a:p>
            <a:r>
              <a:rPr lang="zh-CN" altLang="en-US"/>
              <a:t>用一堆代码实现摸个功能的代码集合；类似于函数式编程和面向过程编程，函数式编程则完成一个功能，其他代码用来调用即可，提供了代码的重用性和代码间的耦合，而对于一个复杂的功能来说可能需要多个函数才能完成，多个</a:t>
            </a:r>
            <a:r>
              <a:rPr lang="en-US" altLang="zh-CN"/>
              <a:t>.py</a:t>
            </a:r>
            <a:r>
              <a:rPr lang="zh-CN" altLang="en-US"/>
              <a:t>文件组成的代码集合就称为模块。</a:t>
            </a:r>
            <a:endParaRPr lang="zh-CN" altLang="en-US"/>
          </a:p>
          <a:p>
            <a:r>
              <a:rPr lang="zh-CN" altLang="en-US"/>
              <a:t>模块分类：</a:t>
            </a:r>
            <a:endParaRPr lang="zh-CN" altLang="en-US"/>
          </a:p>
          <a:p>
            <a:pPr lvl="1"/>
            <a:r>
              <a:rPr lang="zh-CN" altLang="en-US"/>
              <a:t>自定义模块</a:t>
            </a:r>
            <a:endParaRPr lang="zh-CN" altLang="en-US"/>
          </a:p>
          <a:p>
            <a:pPr lvl="1"/>
            <a:r>
              <a:rPr lang="zh-CN" altLang="en-US"/>
              <a:t>内置模块</a:t>
            </a:r>
            <a:endParaRPr lang="zh-CN" altLang="en-US"/>
          </a:p>
          <a:p>
            <a:pPr lvl="1"/>
            <a:r>
              <a:rPr lang="zh-CN" altLang="en-US"/>
              <a:t>开源模块</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sys</a:t>
            </a:r>
            <a:r>
              <a:rPr lang="zh-CN" altLang="en-US"/>
              <a:t>模块</a:t>
            </a:r>
            <a:endParaRPr lang="zh-CN" altLang="en-US"/>
          </a:p>
        </p:txBody>
      </p:sp>
      <p:sp>
        <p:nvSpPr>
          <p:cNvPr id="3" name="内容占位符 2"/>
          <p:cNvSpPr>
            <a:spLocks noGrp="1"/>
          </p:cNvSpPr>
          <p:nvPr>
            <p:ph idx="1"/>
          </p:nvPr>
        </p:nvSpPr>
        <p:spPr/>
        <p:txBody>
          <a:bodyPr>
            <a:normAutofit lnSpcReduction="10000"/>
          </a:bodyPr>
          <a:p>
            <a:r>
              <a:rPr lang="zh-CN" altLang="en-US"/>
              <a:t>导入模块</a:t>
            </a:r>
            <a:endParaRPr lang="zh-CN" altLang="en-US"/>
          </a:p>
          <a:p>
            <a:r>
              <a:rPr lang="en-US" altLang="zh-CN"/>
              <a:t>import sys</a:t>
            </a:r>
            <a:endParaRPr lang="en-US" altLang="zh-CN"/>
          </a:p>
          <a:p>
            <a:r>
              <a:rPr lang="zh-CN" altLang="en-US"/>
              <a:t>打印环境变量</a:t>
            </a:r>
            <a:endParaRPr lang="zh-CN" altLang="en-US"/>
          </a:p>
          <a:p>
            <a:r>
              <a:rPr lang="en-US" altLang="zh-CN"/>
              <a:t>sys.path</a:t>
            </a:r>
            <a:endParaRPr lang="en-US" altLang="zh-CN"/>
          </a:p>
          <a:p>
            <a:r>
              <a:rPr lang="zh-CN" altLang="en-US"/>
              <a:t>程序相对路径</a:t>
            </a:r>
            <a:endParaRPr lang="zh-CN" altLang="en-US"/>
          </a:p>
          <a:p>
            <a:r>
              <a:rPr lang="en-US" altLang="zh-CN"/>
              <a:t>sys.argv</a:t>
            </a:r>
            <a:endParaRPr lang="en-US" altLang="zh-CN"/>
          </a:p>
          <a:p>
            <a:r>
              <a:rPr lang="zh-CN" altLang="en-US"/>
              <a:t>相对路径传参</a:t>
            </a:r>
            <a:endParaRPr lang="zh-CN" altLang="en-US"/>
          </a:p>
          <a:p>
            <a:r>
              <a:rPr lang="en-US" altLang="zh-CN"/>
              <a:t>cmd</a:t>
            </a:r>
            <a:r>
              <a:rPr lang="zh-CN" altLang="en-US"/>
              <a:t>下 </a:t>
            </a:r>
            <a:r>
              <a:rPr lang="en-US" altLang="zh-CN"/>
              <a:t>python test.py 1 2 3</a:t>
            </a:r>
            <a:endParaRPr lang="en-US" altLang="zh-CN"/>
          </a:p>
          <a:p>
            <a:r>
              <a:rPr lang="en-US" altLang="zh-CN"/>
              <a:t>print(sys.argv[2])</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os</a:t>
            </a:r>
            <a:r>
              <a:rPr lang="zh-CN" altLang="en-US"/>
              <a:t>模块</a:t>
            </a:r>
            <a:endParaRPr lang="zh-CN" altLang="en-US"/>
          </a:p>
        </p:txBody>
      </p:sp>
      <p:sp>
        <p:nvSpPr>
          <p:cNvPr id="3" name="内容占位符 2"/>
          <p:cNvSpPr>
            <a:spLocks noGrp="1"/>
          </p:cNvSpPr>
          <p:nvPr>
            <p:ph idx="1"/>
          </p:nvPr>
        </p:nvSpPr>
        <p:spPr/>
        <p:txBody>
          <a:bodyPr/>
          <a:p>
            <a:r>
              <a:rPr lang="zh-CN" altLang="en-US"/>
              <a:t>系统命令</a:t>
            </a:r>
            <a:endParaRPr lang="zh-CN" altLang="en-US"/>
          </a:p>
          <a:p>
            <a:r>
              <a:rPr lang="en-US" altLang="zh-CN"/>
              <a:t>os.system(“dir”)</a:t>
            </a:r>
            <a:endParaRPr lang="en-US" altLang="zh-CN"/>
          </a:p>
          <a:p>
            <a:r>
              <a:rPr lang="en-US" altLang="zh-CN"/>
              <a:t>cmd = os.popen(“dir”).read()</a:t>
            </a:r>
            <a:endParaRPr lang="en-US" altLang="zh-CN"/>
          </a:p>
          <a:p>
            <a:r>
              <a:rPr lang="zh-CN" altLang="en-US"/>
              <a:t>创建目录</a:t>
            </a:r>
            <a:endParaRPr lang="zh-CN" altLang="en-US"/>
          </a:p>
          <a:p>
            <a:r>
              <a:rPr lang="en-US" altLang="zh-CN"/>
              <a:t>os.mkdir(“test01”</a:t>
            </a:r>
            <a:r>
              <a:rPr lang="zh-CN" altLang="en-US"/>
              <a:t>）</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zh-CN"/>
              <a:t>数据类型</a:t>
            </a:r>
            <a:endParaRPr lang="zh-CN"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常用的数据类型</a:t>
            </a:r>
            <a:endParaRPr lang="zh-CN" altLang="en-US"/>
          </a:p>
        </p:txBody>
      </p:sp>
      <p:sp>
        <p:nvSpPr>
          <p:cNvPr id="3" name="内容占位符 2"/>
          <p:cNvSpPr>
            <a:spLocks noGrp="1"/>
          </p:cNvSpPr>
          <p:nvPr>
            <p:ph idx="1"/>
          </p:nvPr>
        </p:nvSpPr>
        <p:spPr/>
        <p:txBody>
          <a:bodyPr/>
          <a:p>
            <a:r>
              <a:rPr lang="zh-CN" altLang="en-US"/>
              <a:t>数字</a:t>
            </a:r>
            <a:endParaRPr lang="zh-CN" altLang="en-US"/>
          </a:p>
          <a:p>
            <a:r>
              <a:rPr lang="zh-CN" altLang="en-US"/>
              <a:t>布尔</a:t>
            </a:r>
            <a:endParaRPr lang="zh-CN" altLang="en-US"/>
          </a:p>
          <a:p>
            <a:r>
              <a:rPr lang="zh-CN" altLang="en-US"/>
              <a:t>字符串</a:t>
            </a:r>
            <a:endParaRPr lang="zh-CN" altLang="en-US"/>
          </a:p>
          <a:p>
            <a:r>
              <a:rPr lang="zh-CN" altLang="en-US"/>
              <a:t>列表</a:t>
            </a:r>
            <a:endParaRPr lang="zh-CN" altLang="en-US"/>
          </a:p>
          <a:p>
            <a:r>
              <a:rPr lang="zh-CN" altLang="en-US"/>
              <a:t>元组</a:t>
            </a:r>
            <a:endParaRPr lang="zh-CN" altLang="en-US"/>
          </a:p>
          <a:p>
            <a:r>
              <a:rPr lang="zh-CN" altLang="en-US"/>
              <a:t>字典</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数字类型</a:t>
            </a:r>
            <a:endParaRPr lang="zh-CN" altLang="en-US"/>
          </a:p>
        </p:txBody>
      </p:sp>
      <p:sp>
        <p:nvSpPr>
          <p:cNvPr id="3" name="内容占位符 2"/>
          <p:cNvSpPr>
            <a:spLocks noGrp="1"/>
          </p:cNvSpPr>
          <p:nvPr>
            <p:ph idx="1"/>
          </p:nvPr>
        </p:nvSpPr>
        <p:spPr/>
        <p:txBody>
          <a:bodyPr>
            <a:normAutofit fontScale="80000"/>
          </a:bodyPr>
          <a:p>
            <a:r>
              <a:rPr lang="zh-CN" altLang="en-US"/>
              <a:t>整型</a:t>
            </a:r>
            <a:r>
              <a:rPr lang="en-US" altLang="zh-CN"/>
              <a:t>(int)</a:t>
            </a:r>
            <a:endParaRPr lang="en-US" altLang="zh-CN"/>
          </a:p>
          <a:p>
            <a:r>
              <a:rPr lang="en-US" altLang="zh-CN"/>
              <a:t>在32位机器上，整数的位数为32位，取值范围为-2**31～2**31-1，即-2147483648～2147483647</a:t>
            </a:r>
            <a:endParaRPr lang="en-US" altLang="zh-CN"/>
          </a:p>
          <a:p>
            <a:r>
              <a:rPr lang="en-US" altLang="zh-CN"/>
              <a:t>在64位系统上，整数的位数为64位，取值范围为-2**63～2**63-1，即-9223372036854775808～9223372036854775807</a:t>
            </a:r>
            <a:endParaRPr lang="en-US" altLang="zh-CN"/>
          </a:p>
          <a:p>
            <a:endParaRPr lang="en-US" altLang="zh-CN"/>
          </a:p>
          <a:p>
            <a:r>
              <a:rPr lang="zh-CN" altLang="en-US"/>
              <a:t>长整型</a:t>
            </a:r>
            <a:r>
              <a:rPr lang="en-US" altLang="zh-CN"/>
              <a:t>(long)</a:t>
            </a:r>
            <a:endParaRPr lang="en-US" altLang="zh-CN"/>
          </a:p>
          <a:p>
            <a:r>
              <a:rPr lang="en-US" altLang="zh-CN"/>
              <a:t>跟C语言不同，Python的长整数没有指定位宽，即：Python没有限制长整数数值的大小，但实际上由于机器内存有限，我们使用的长整数数值不可能无限大。</a:t>
            </a:r>
            <a:endParaRPr lang="en-US" altLang="zh-CN"/>
          </a:p>
          <a:p>
            <a:r>
              <a:rPr lang="en-US" altLang="zh-CN"/>
              <a:t>　　注意，自从Python2.2起，如果整数发生溢出，Python会自动将整数数据转换为长整数，所以如今在长整数数据后面不加字母L也不会导致严重后果了。</a:t>
            </a:r>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14325"/>
            <a:ext cx="10515600" cy="5862955"/>
          </a:xfrm>
        </p:spPr>
        <p:txBody>
          <a:bodyPr/>
          <a:p>
            <a:r>
              <a:rPr lang="zh-CN" altLang="en-US"/>
              <a:t>float（浮点型）</a:t>
            </a:r>
            <a:endParaRPr lang="zh-CN" altLang="en-US"/>
          </a:p>
          <a:p>
            <a:r>
              <a:rPr lang="zh-CN" altLang="en-US"/>
              <a:t>浮点数用来处理实数，即带有小数的数字。类似于C语言中的double类型，占8个字节（64位），其中52位表示底，11位表示指数，剩下的一位表示符号。</a:t>
            </a:r>
            <a:endParaRPr lang="zh-CN" altLang="en-US"/>
          </a:p>
          <a:p>
            <a:endParaRPr lang="zh-CN" altLang="en-US"/>
          </a:p>
          <a:p>
            <a:r>
              <a:rPr lang="zh-CN" altLang="en-US"/>
              <a:t>complex（复数）</a:t>
            </a:r>
            <a:endParaRPr lang="zh-CN" altLang="en-US"/>
          </a:p>
          <a:p>
            <a:r>
              <a:rPr lang="zh-CN" altLang="en-US"/>
              <a:t>复数由实数部分和虚数部分组成，一般形式为x＋yj，其中的x是复数的实数部分，y是复数的虚数部分，这里的x和y都是实数。</a:t>
            </a:r>
            <a:endParaRPr lang="zh-CN" altLang="en-US"/>
          </a:p>
          <a:p>
            <a:r>
              <a:rPr lang="zh-CN" altLang="en-US"/>
              <a:t>注：Python中存在小数字池：-5 ～ 257</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布尔类型</a:t>
            </a:r>
            <a:endParaRPr lang="zh-CN" altLang="en-US"/>
          </a:p>
        </p:txBody>
      </p:sp>
      <p:sp>
        <p:nvSpPr>
          <p:cNvPr id="3" name="内容占位符 2"/>
          <p:cNvSpPr>
            <a:spLocks noGrp="1"/>
          </p:cNvSpPr>
          <p:nvPr>
            <p:ph idx="1"/>
          </p:nvPr>
        </p:nvSpPr>
        <p:spPr/>
        <p:txBody>
          <a:bodyPr/>
          <a:p>
            <a:r>
              <a:rPr lang="zh-CN" altLang="en-US"/>
              <a:t>布尔值</a:t>
            </a:r>
            <a:endParaRPr lang="zh-CN" altLang="en-US"/>
          </a:p>
          <a:p>
            <a:r>
              <a:rPr lang="zh-CN" altLang="en-US"/>
              <a:t>　　真或假</a:t>
            </a:r>
            <a:endParaRPr lang="zh-CN" altLang="en-US"/>
          </a:p>
          <a:p>
            <a:r>
              <a:rPr lang="zh-CN" altLang="en-US"/>
              <a:t>　　1 或 0</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字符串</a:t>
            </a:r>
            <a:endParaRPr lang="zh-CN" altLang="en-US"/>
          </a:p>
        </p:txBody>
      </p:sp>
      <p:sp>
        <p:nvSpPr>
          <p:cNvPr id="3" name="内容占位符 2"/>
          <p:cNvSpPr>
            <a:spLocks noGrp="1"/>
          </p:cNvSpPr>
          <p:nvPr>
            <p:ph idx="1"/>
          </p:nvPr>
        </p:nvSpPr>
        <p:spPr/>
        <p:txBody>
          <a:bodyPr/>
          <a:p>
            <a:r>
              <a:rPr lang="zh-CN" altLang="en-US"/>
              <a:t>例：</a:t>
            </a:r>
            <a:r>
              <a:rPr lang="en-US" altLang="zh-CN"/>
              <a:t>“Hello World”</a:t>
            </a:r>
            <a:endParaRPr lang="en-US" altLang="zh-CN"/>
          </a:p>
          <a:p>
            <a:r>
              <a:rPr lang="en-US" altLang="zh-CN"/>
              <a:t>python中的字符串在C语言中体现为是一个字符数组，每次创建字符串时候需要在内存中开辟一块连续的空，并且一旦需要修改字符串的话，就需要再次开辟空间，万恶的+号每出现一次就会在内从中重新开辟一块空间。</a:t>
            </a:r>
            <a:endParaRPr lang="en-US" altLang="zh-CN"/>
          </a:p>
          <a:p>
            <a:r>
              <a:rPr lang="en-US" altLang="zh-CN"/>
              <a:t>字符串是 %s;整数 %d;浮点数%f</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二进制类型之</a:t>
            </a:r>
            <a:r>
              <a:rPr lang="en-US" altLang="zh-CN"/>
              <a:t>bytes</a:t>
            </a:r>
            <a:r>
              <a:rPr lang="zh-CN" altLang="en-US"/>
              <a:t>类型</a:t>
            </a:r>
            <a:endParaRPr lang="zh-CN" altLang="en-US"/>
          </a:p>
        </p:txBody>
      </p:sp>
      <p:sp>
        <p:nvSpPr>
          <p:cNvPr id="3" name="内容占位符 2"/>
          <p:cNvSpPr>
            <a:spLocks noGrp="1"/>
          </p:cNvSpPr>
          <p:nvPr>
            <p:ph idx="1"/>
          </p:nvPr>
        </p:nvSpPr>
        <p:spPr/>
        <p:txBody>
          <a:bodyPr/>
          <a:p>
            <a:endParaRPr lang="zh-CN" altLang="en-US"/>
          </a:p>
          <a:p>
            <a:r>
              <a:rPr lang="zh-CN" altLang="en-US"/>
              <a:t>字符串与</a:t>
            </a:r>
            <a:r>
              <a:rPr lang="en-US" altLang="zh-CN"/>
              <a:t>bytes</a:t>
            </a:r>
            <a:r>
              <a:rPr lang="zh-CN" altLang="en-US"/>
              <a:t>类型</a:t>
            </a:r>
            <a:endParaRPr lang="zh-CN" altLang="en-US"/>
          </a:p>
          <a:p>
            <a:r>
              <a:rPr lang="zh-CN" altLang="en-US"/>
              <a:t>name = '我'</a:t>
            </a:r>
            <a:endParaRPr lang="zh-CN" altLang="en-US"/>
          </a:p>
          <a:p>
            <a:r>
              <a:rPr lang="zh-CN" altLang="en-US"/>
              <a:t>name_b = name.encode('utf-8')</a:t>
            </a:r>
            <a:endParaRPr lang="zh-CN" altLang="en-US"/>
          </a:p>
          <a:p>
            <a:r>
              <a:rPr lang="zh-CN" altLang="en-US"/>
              <a:t>print(type (name_b))</a:t>
            </a:r>
            <a:endParaRPr lang="zh-CN" altLang="en-US"/>
          </a:p>
          <a:p>
            <a:r>
              <a:rPr lang="zh-CN" altLang="en-US"/>
              <a:t>print(name_b)</a:t>
            </a:r>
            <a:endParaRPr lang="zh-CN" altLang="en-US"/>
          </a:p>
          <a:p>
            <a:r>
              <a:rPr lang="zh-CN" altLang="en-US"/>
              <a:t>print(name_b.decode('utf-8'))</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path</a:t>
            </a:r>
            <a:r>
              <a:rPr lang="zh-CN" altLang="en-US"/>
              <a:t>环境变量</a:t>
            </a:r>
            <a:endParaRPr lang="zh-CN" altLang="en-US"/>
          </a:p>
        </p:txBody>
      </p:sp>
      <p:sp>
        <p:nvSpPr>
          <p:cNvPr id="3" name="内容占位符 2"/>
          <p:cNvSpPr>
            <a:spLocks noGrp="1"/>
          </p:cNvSpPr>
          <p:nvPr>
            <p:ph idx="1"/>
          </p:nvPr>
        </p:nvSpPr>
        <p:spPr/>
        <p:txBody>
          <a:bodyPr/>
          <a:p>
            <a:r>
              <a:rPr lang="en-US" altLang="zh-CN"/>
              <a:t>path</a:t>
            </a:r>
            <a:r>
              <a:rPr lang="zh-CN" altLang="en-US"/>
              <a:t>环境变量中保存的是一个一个的路径</a:t>
            </a:r>
            <a:endParaRPr lang="zh-CN" altLang="en-US"/>
          </a:p>
          <a:p>
            <a:r>
              <a:rPr lang="zh-CN" altLang="en-US"/>
              <a:t>当我们在命令行输入一个命令（或者访问文件时）</a:t>
            </a:r>
            <a:endParaRPr lang="zh-CN" altLang="en-US"/>
          </a:p>
          <a:p>
            <a:pPr lvl="1"/>
            <a:r>
              <a:rPr lang="zh-CN" altLang="en-US"/>
              <a:t>系统会首先在当前目录下查找，如果找到了则直接执行或打开</a:t>
            </a:r>
            <a:endParaRPr lang="zh-CN" altLang="en-US"/>
          </a:p>
          <a:p>
            <a:pPr lvl="1"/>
            <a:r>
              <a:rPr lang="zh-CN" altLang="en-US"/>
              <a:t>如果没有找到，则会依次去</a:t>
            </a:r>
            <a:r>
              <a:rPr lang="en-US" altLang="zh-CN"/>
              <a:t>path</a:t>
            </a:r>
            <a:r>
              <a:rPr lang="zh-CN" altLang="en-US"/>
              <a:t>环境变量的路径中去寻找，指导找到为止</a:t>
            </a:r>
            <a:endParaRPr lang="zh-CN" altLang="en-US"/>
          </a:p>
          <a:p>
            <a:pPr lvl="1"/>
            <a:r>
              <a:rPr lang="zh-CN" altLang="en-US"/>
              <a:t>若果找不到，则报错</a:t>
            </a:r>
            <a:endParaRPr lang="zh-CN" altLang="en-US"/>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运算符</a:t>
            </a:r>
            <a:br>
              <a:rPr lang="zh-CN" altLang="en-US"/>
            </a:b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37005" y="1863725"/>
            <a:ext cx="9782810" cy="2306955"/>
          </a:xfrm>
          <a:prstGeom prst="rect">
            <a:avLst/>
          </a:prstGeom>
          <a:noFill/>
        </p:spPr>
        <p:txBody>
          <a:bodyPr wrap="square" rtlCol="0">
            <a:spAutoFit/>
          </a:bodyPr>
          <a:p>
            <a:r>
              <a:rPr lang="zh-CN" altLang="en-US"/>
              <a:t>算术运算符</a:t>
            </a:r>
            <a:endParaRPr lang="zh-CN" altLang="en-US"/>
          </a:p>
          <a:p>
            <a:r>
              <a:rPr lang="zh-CN" altLang="en-US"/>
              <a:t>比较（关系）运算符</a:t>
            </a:r>
            <a:endParaRPr lang="zh-CN" altLang="en-US"/>
          </a:p>
          <a:p>
            <a:r>
              <a:rPr lang="zh-CN" altLang="en-US"/>
              <a:t>赋值运算符</a:t>
            </a:r>
            <a:endParaRPr lang="zh-CN" altLang="en-US"/>
          </a:p>
          <a:p>
            <a:r>
              <a:rPr lang="zh-CN" altLang="en-US"/>
              <a:t>逻辑运算符</a:t>
            </a:r>
            <a:endParaRPr lang="zh-CN" altLang="en-US"/>
          </a:p>
          <a:p>
            <a:r>
              <a:rPr lang="zh-CN" altLang="en-US"/>
              <a:t>位运算符</a:t>
            </a:r>
            <a:endParaRPr lang="zh-CN" altLang="en-US"/>
          </a:p>
          <a:p>
            <a:r>
              <a:rPr lang="zh-CN" altLang="en-US"/>
              <a:t>成员运算符</a:t>
            </a:r>
            <a:endParaRPr lang="zh-CN" altLang="en-US"/>
          </a:p>
          <a:p>
            <a:r>
              <a:rPr lang="zh-CN" altLang="en-US"/>
              <a:t>身份运算符</a:t>
            </a:r>
            <a:endParaRPr lang="zh-CN" altLang="en-US"/>
          </a:p>
          <a:p>
            <a:r>
              <a:rPr lang="zh-CN" altLang="en-US"/>
              <a:t>运算符优先级</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算数运算符</a:t>
            </a:r>
            <a:endParaRPr lang="zh-CN" altLang="en-US"/>
          </a:p>
        </p:txBody>
      </p:sp>
      <p:sp>
        <p:nvSpPr>
          <p:cNvPr id="3" name="内容占位符 2"/>
          <p:cNvSpPr>
            <a:spLocks noGrp="1"/>
          </p:cNvSpPr>
          <p:nvPr>
            <p:ph idx="1"/>
          </p:nvPr>
        </p:nvSpPr>
        <p:spPr/>
        <p:txBody>
          <a:bodyPr/>
          <a:p>
            <a:r>
              <a:rPr lang="en-US" altLang="zh-CN"/>
              <a:t>+</a:t>
            </a:r>
            <a:endParaRPr lang="en-US" altLang="zh-CN"/>
          </a:p>
          <a:p>
            <a:r>
              <a:rPr lang="en-US" altLang="zh-CN"/>
              <a:t>-</a:t>
            </a:r>
            <a:endParaRPr lang="en-US" altLang="zh-CN"/>
          </a:p>
          <a:p>
            <a:r>
              <a:rPr lang="en-US" altLang="zh-CN"/>
              <a:t>*</a:t>
            </a:r>
            <a:endParaRPr lang="en-US" altLang="zh-CN"/>
          </a:p>
          <a:p>
            <a:r>
              <a:rPr lang="en-US" altLang="zh-CN"/>
              <a:t>/</a:t>
            </a:r>
            <a:endParaRPr lang="en-US" altLang="zh-CN"/>
          </a:p>
          <a:p>
            <a:r>
              <a:rPr lang="en-US" altLang="zh-CN"/>
              <a:t>%</a:t>
            </a:r>
            <a:endParaRPr lang="en-US" altLang="zh-CN"/>
          </a:p>
          <a:p>
            <a:r>
              <a:rPr lang="en-US" altLang="zh-CN"/>
              <a:t>**</a:t>
            </a:r>
            <a:r>
              <a:rPr lang="zh-CN" altLang="en-US"/>
              <a:t>幂运算</a:t>
            </a:r>
            <a:endParaRPr lang="en-US" altLang="zh-CN"/>
          </a:p>
          <a:p>
            <a:r>
              <a:rPr lang="en-US" altLang="zh-CN"/>
              <a:t>//</a:t>
            </a:r>
            <a:r>
              <a:rPr lang="zh-CN" altLang="en-US"/>
              <a:t>取整</a:t>
            </a: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比较运算符</a:t>
            </a:r>
            <a:endParaRPr lang="zh-CN" altLang="en-US"/>
          </a:p>
        </p:txBody>
      </p:sp>
      <p:sp>
        <p:nvSpPr>
          <p:cNvPr id="3" name="内容占位符 2"/>
          <p:cNvSpPr>
            <a:spLocks noGrp="1"/>
          </p:cNvSpPr>
          <p:nvPr>
            <p:ph idx="1"/>
          </p:nvPr>
        </p:nvSpPr>
        <p:spPr/>
        <p:txBody>
          <a:bodyPr/>
          <a:p>
            <a:r>
              <a:rPr lang="en-US" altLang="zh-CN"/>
              <a:t>==</a:t>
            </a:r>
            <a:endParaRPr lang="en-US" altLang="zh-CN"/>
          </a:p>
          <a:p>
            <a:r>
              <a:rPr lang="zh-CN" altLang="en-US"/>
              <a:t>！</a:t>
            </a:r>
            <a:r>
              <a:rPr lang="en-US" altLang="zh-CN"/>
              <a:t>=</a:t>
            </a:r>
            <a:endParaRPr lang="en-US" altLang="zh-CN"/>
          </a:p>
          <a:p>
            <a:r>
              <a:rPr lang="en-US" altLang="zh-CN"/>
              <a:t>&gt;,&gt;=</a:t>
            </a:r>
            <a:endParaRPr lang="en-US" altLang="zh-CN"/>
          </a:p>
          <a:p>
            <a:r>
              <a:rPr lang="en-US" altLang="zh-CN"/>
              <a:t>&lt;,&lt;=</a:t>
            </a:r>
            <a:endParaRPr lang="en-US" altLang="zh-CN"/>
          </a:p>
          <a:p>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赋值运算符</a:t>
            </a:r>
            <a:endParaRPr lang="zh-CN" altLang="en-US"/>
          </a:p>
        </p:txBody>
      </p:sp>
      <p:sp>
        <p:nvSpPr>
          <p:cNvPr id="3" name="内容占位符 2"/>
          <p:cNvSpPr>
            <a:spLocks noGrp="1"/>
          </p:cNvSpPr>
          <p:nvPr>
            <p:ph idx="1"/>
          </p:nvPr>
        </p:nvSpPr>
        <p:spPr/>
        <p:txBody>
          <a:bodyPr/>
          <a:p>
            <a:r>
              <a:rPr lang="en-US" altLang="zh-CN"/>
              <a:t>=</a:t>
            </a:r>
            <a:endParaRPr lang="en-US" altLang="zh-CN"/>
          </a:p>
          <a:p>
            <a:r>
              <a:rPr lang="en-US" altLang="zh-CN"/>
              <a:t>+=...</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位运算</a:t>
            </a:r>
            <a:endParaRPr lang="zh-CN" altLang="en-US"/>
          </a:p>
        </p:txBody>
      </p:sp>
      <p:pic>
        <p:nvPicPr>
          <p:cNvPr id="4" name="内容占位符 3"/>
          <p:cNvPicPr>
            <a:picLocks noChangeAspect="1"/>
          </p:cNvPicPr>
          <p:nvPr>
            <p:ph idx="1"/>
          </p:nvPr>
        </p:nvPicPr>
        <p:blipFill>
          <a:blip r:embed="rId1"/>
          <a:stretch>
            <a:fillRect/>
          </a:stretch>
        </p:blipFill>
        <p:spPr>
          <a:xfrm>
            <a:off x="2028190" y="2110105"/>
            <a:ext cx="8134350" cy="378142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逻辑运算符</a:t>
            </a:r>
            <a:endParaRPr lang="zh-CN" altLang="en-US"/>
          </a:p>
        </p:txBody>
      </p:sp>
      <p:sp>
        <p:nvSpPr>
          <p:cNvPr id="3" name="内容占位符 2"/>
          <p:cNvSpPr>
            <a:spLocks noGrp="1"/>
          </p:cNvSpPr>
          <p:nvPr>
            <p:ph idx="1"/>
          </p:nvPr>
        </p:nvSpPr>
        <p:spPr/>
        <p:txBody>
          <a:bodyPr/>
          <a:p>
            <a:r>
              <a:rPr lang="en-US" altLang="zh-CN"/>
              <a:t>and or not</a:t>
            </a:r>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成员运算符</a:t>
            </a:r>
            <a:endParaRPr lang="zh-CN" altLang="en-US"/>
          </a:p>
        </p:txBody>
      </p:sp>
      <p:sp>
        <p:nvSpPr>
          <p:cNvPr id="3" name="内容占位符 2"/>
          <p:cNvSpPr>
            <a:spLocks noGrp="1"/>
          </p:cNvSpPr>
          <p:nvPr>
            <p:ph idx="1"/>
          </p:nvPr>
        </p:nvSpPr>
        <p:spPr/>
        <p:txBody>
          <a:bodyPr/>
          <a:p>
            <a:r>
              <a:rPr lang="en-US" altLang="zh-CN"/>
              <a:t>in</a:t>
            </a:r>
            <a:endParaRPr lang="en-US" altLang="zh-CN"/>
          </a:p>
          <a:p>
            <a:r>
              <a:rPr lang="en-US" altLang="zh-CN"/>
              <a:t>not in</a:t>
            </a:r>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身份运算符</a:t>
            </a:r>
            <a:endParaRPr lang="zh-CN" altLang="en-US"/>
          </a:p>
        </p:txBody>
      </p:sp>
      <p:sp>
        <p:nvSpPr>
          <p:cNvPr id="3" name="内容占位符 2"/>
          <p:cNvSpPr>
            <a:spLocks noGrp="1"/>
          </p:cNvSpPr>
          <p:nvPr>
            <p:ph idx="1"/>
          </p:nvPr>
        </p:nvSpPr>
        <p:spPr/>
        <p:txBody>
          <a:bodyPr/>
          <a:p>
            <a:r>
              <a:rPr lang="en-US" altLang="zh-CN"/>
              <a:t>is</a:t>
            </a:r>
            <a:endParaRPr lang="en-US" altLang="zh-CN"/>
          </a:p>
          <a:p>
            <a:r>
              <a:rPr lang="en-US" altLang="zh-CN"/>
              <a:t>is not</a:t>
            </a:r>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列表</a:t>
            </a:r>
            <a:r>
              <a:rPr lang="en-US" altLang="zh-CN"/>
              <a:t>([])</a:t>
            </a:r>
            <a:endParaRPr lang="en-US" altLang="zh-CN"/>
          </a:p>
        </p:txBody>
      </p:sp>
      <p:sp>
        <p:nvSpPr>
          <p:cNvPr id="3" name="内容占位符 2"/>
          <p:cNvSpPr>
            <a:spLocks noGrp="1"/>
          </p:cNvSpPr>
          <p:nvPr>
            <p:ph idx="1"/>
          </p:nvPr>
        </p:nvSpPr>
        <p:spPr/>
        <p:txBody>
          <a:bodyPr>
            <a:normAutofit lnSpcReduction="10000"/>
          </a:bodyPr>
          <a:p>
            <a:r>
              <a:rPr lang="zh-CN" altLang="en-US"/>
              <a:t>name_list = ['</a:t>
            </a:r>
            <a:r>
              <a:rPr lang="en-US" altLang="zh-CN"/>
              <a:t>lbw</a:t>
            </a:r>
            <a:r>
              <a:rPr lang="zh-CN" altLang="en-US"/>
              <a:t>', '</a:t>
            </a:r>
            <a:r>
              <a:rPr lang="en-US" altLang="zh-CN"/>
              <a:t>java</a:t>
            </a:r>
            <a:r>
              <a:rPr lang="zh-CN" altLang="en-US"/>
              <a:t>', '</a:t>
            </a:r>
            <a:r>
              <a:rPr lang="en-US" altLang="zh-CN"/>
              <a:t>18</a:t>
            </a:r>
            <a:r>
              <a:rPr lang="zh-CN" altLang="en-US"/>
              <a:t>'</a:t>
            </a:r>
            <a:r>
              <a:rPr lang="en-US" altLang="zh-CN"/>
              <a:t>,'m'</a:t>
            </a:r>
            <a:r>
              <a:rPr lang="zh-CN" altLang="en-US"/>
              <a:t>]</a:t>
            </a:r>
            <a:endParaRPr lang="zh-CN" altLang="en-US"/>
          </a:p>
          <a:p>
            <a:r>
              <a:rPr lang="zh-CN" altLang="en-US"/>
              <a:t>或</a:t>
            </a:r>
            <a:endParaRPr lang="zh-CN" altLang="en-US"/>
          </a:p>
          <a:p>
            <a:r>
              <a:rPr lang="zh-CN" altLang="en-US"/>
              <a:t>name_list ＝ list(['</a:t>
            </a:r>
            <a:r>
              <a:rPr lang="en-US" altLang="zh-CN"/>
              <a:t>lbw</a:t>
            </a:r>
            <a:r>
              <a:rPr lang="zh-CN" altLang="en-US"/>
              <a:t>', '</a:t>
            </a:r>
            <a:r>
              <a:rPr lang="en-US" altLang="zh-CN"/>
              <a:t>java</a:t>
            </a:r>
            <a:r>
              <a:rPr lang="zh-CN" altLang="en-US"/>
              <a:t>', '</a:t>
            </a:r>
            <a:r>
              <a:rPr lang="en-US" altLang="zh-CN"/>
              <a:t>18</a:t>
            </a:r>
            <a:r>
              <a:rPr lang="zh-CN" altLang="en-US"/>
              <a:t>'</a:t>
            </a:r>
            <a:r>
              <a:rPr lang="en-US" altLang="zh-CN"/>
              <a:t>,'m'</a:t>
            </a:r>
            <a:r>
              <a:rPr lang="zh-CN" altLang="en-US"/>
              <a:t>])</a:t>
            </a:r>
            <a:endParaRPr lang="zh-CN" altLang="en-US"/>
          </a:p>
          <a:p>
            <a:r>
              <a:rPr lang="en-US" altLang="zh-CN"/>
              <a:t>name_list[0]    -&gt;  'lbw'</a:t>
            </a:r>
            <a:endParaRPr lang="en-US" altLang="zh-CN"/>
          </a:p>
          <a:p>
            <a:r>
              <a:rPr lang="en-US" altLang="zh-CN"/>
              <a:t>name_list[1:3]  -&gt;'java','18' #</a:t>
            </a:r>
            <a:r>
              <a:rPr lang="zh-CN" altLang="en-US"/>
              <a:t>切片</a:t>
            </a:r>
            <a:endParaRPr lang="en-US" altLang="zh-CN"/>
          </a:p>
          <a:p>
            <a:r>
              <a:rPr lang="en-US" altLang="zh-CN"/>
              <a:t>print(name_list[len_list(name)-1])</a:t>
            </a:r>
            <a:endParaRPr lang="en-US" altLang="zh-CN"/>
          </a:p>
          <a:p>
            <a:r>
              <a:rPr lang="en-US" altLang="zh-CN"/>
              <a:t>print(name_list[-1])</a:t>
            </a:r>
            <a:endParaRPr lang="en-US" altLang="zh-CN"/>
          </a:p>
          <a:p>
            <a:r>
              <a:rPr lang="en-US" altLang="zh-CN"/>
              <a:t>print(name_list[0:])</a:t>
            </a:r>
            <a:endParaRPr lang="en-US" altLang="zh-CN"/>
          </a:p>
          <a:p>
            <a:r>
              <a:rPr lang="en-US" altLang="zh-CN">
                <a:sym typeface="+mn-ea"/>
              </a:rPr>
              <a:t>print(name_list[:])</a:t>
            </a:r>
            <a:endParaRPr lang="en-US" altLang="zh-CN"/>
          </a:p>
          <a:p>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二进制</a:t>
            </a:r>
            <a:endParaRPr lang="zh-CN" altLang="en-US"/>
          </a:p>
        </p:txBody>
      </p:sp>
      <p:sp>
        <p:nvSpPr>
          <p:cNvPr id="3" name="内容占位符 2"/>
          <p:cNvSpPr>
            <a:spLocks noGrp="1"/>
          </p:cNvSpPr>
          <p:nvPr>
            <p:ph idx="1"/>
          </p:nvPr>
        </p:nvSpPr>
        <p:spPr/>
        <p:txBody>
          <a:bodyPr/>
          <a:p>
            <a:r>
              <a:rPr lang="zh-CN" altLang="en-US"/>
              <a:t>烽火戏诸侯</a:t>
            </a:r>
            <a:endParaRPr lang="zh-CN" altLang="en-US"/>
          </a:p>
          <a:p>
            <a:r>
              <a:rPr lang="en-US" altLang="zh-CN"/>
              <a:t>1/0</a:t>
            </a:r>
            <a:endParaRPr lang="en-US" altLang="zh-CN"/>
          </a:p>
          <a:p>
            <a:r>
              <a:rPr lang="en-US" altLang="zh-CN"/>
              <a:t>1   1</a:t>
            </a:r>
            <a:endParaRPr lang="en-US" altLang="zh-CN"/>
          </a:p>
          <a:p>
            <a:pPr marL="0" indent="0">
              <a:buNone/>
            </a:pPr>
            <a:r>
              <a:rPr lang="en-US" altLang="zh-CN">
                <a:sym typeface="+mn-ea"/>
              </a:rPr>
              <a:t>   2   0</a:t>
            </a:r>
            <a:endParaRPr lang="en-US" altLang="zh-CN"/>
          </a:p>
          <a:p>
            <a:r>
              <a:rPr lang="en-US" altLang="zh-CN"/>
              <a:t>1   	1      1     1     1     1     1     1</a:t>
            </a:r>
            <a:endParaRPr lang="en-US" altLang="zh-CN"/>
          </a:p>
          <a:p>
            <a:pPr marL="0" indent="0">
              <a:buNone/>
            </a:pPr>
            <a:r>
              <a:rPr lang="en-US" altLang="zh-CN"/>
              <a:t>   128  64   32   16   8     4     2    1</a:t>
            </a:r>
            <a:endParaRPr lang="en-US" altLang="zh-CN"/>
          </a:p>
          <a:p>
            <a:pPr marL="0" indent="0">
              <a:buNone/>
            </a:pPr>
            <a:endParaRPr lang="en-US" altLang="zh-CN"/>
          </a:p>
          <a:p>
            <a:pPr marL="0" indent="0">
              <a:buNone/>
            </a:pPr>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添加</a:t>
            </a:r>
            <a:endParaRPr lang="zh-CN" altLang="en-US"/>
          </a:p>
        </p:txBody>
      </p:sp>
      <p:sp>
        <p:nvSpPr>
          <p:cNvPr id="3" name="内容占位符 2"/>
          <p:cNvSpPr>
            <a:spLocks noGrp="1"/>
          </p:cNvSpPr>
          <p:nvPr>
            <p:ph idx="1"/>
          </p:nvPr>
        </p:nvSpPr>
        <p:spPr/>
        <p:txBody>
          <a:bodyPr/>
          <a:p>
            <a:r>
              <a:rPr lang="zh-CN" altLang="en-US"/>
              <a:t>name = list(['1','2','3','4'])</a:t>
            </a:r>
            <a:endParaRPr lang="zh-CN" altLang="en-US"/>
          </a:p>
          <a:p>
            <a:r>
              <a:rPr lang="zh-CN" altLang="en-US"/>
              <a:t>name.append('5')</a:t>
            </a:r>
            <a:endParaRPr lang="zh-CN" altLang="en-US"/>
          </a:p>
          <a:p>
            <a:r>
              <a:rPr lang="zh-CN" altLang="en-US"/>
              <a:t>name.insert(5,'6')</a:t>
            </a:r>
            <a:endParaRPr lang="zh-CN" altLang="en-US"/>
          </a:p>
          <a:p>
            <a:r>
              <a:rPr lang="zh-CN" altLang="en-US"/>
              <a:t>name.insert(0,'零')</a:t>
            </a:r>
            <a:endParaRPr lang="zh-CN" altLang="en-US"/>
          </a:p>
          <a:p>
            <a:r>
              <a:rPr lang="zh-CN" altLang="en-US"/>
              <a:t>print(name[:])</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删除</a:t>
            </a:r>
            <a:endParaRPr lang="zh-CN" altLang="en-US"/>
          </a:p>
        </p:txBody>
      </p:sp>
      <p:sp>
        <p:nvSpPr>
          <p:cNvPr id="3" name="内容占位符 2"/>
          <p:cNvSpPr>
            <a:spLocks noGrp="1"/>
          </p:cNvSpPr>
          <p:nvPr>
            <p:ph idx="1"/>
          </p:nvPr>
        </p:nvSpPr>
        <p:spPr/>
        <p:txBody>
          <a:bodyPr/>
          <a:p>
            <a:r>
              <a:rPr lang="zh-CN" altLang="en-US"/>
              <a:t>name = list(['1','2','3','4'])</a:t>
            </a:r>
            <a:endParaRPr lang="zh-CN" altLang="en-US"/>
          </a:p>
          <a:p>
            <a:r>
              <a:rPr lang="zh-CN" altLang="en-US"/>
              <a:t>del name[0]</a:t>
            </a:r>
            <a:endParaRPr lang="zh-CN" altLang="en-US"/>
          </a:p>
          <a:p>
            <a:r>
              <a:rPr lang="zh-CN" altLang="en-US"/>
              <a:t>name.remove('2')</a:t>
            </a:r>
            <a:endParaRPr lang="zh-CN" altLang="en-US"/>
          </a:p>
          <a:p>
            <a:r>
              <a:rPr lang="zh-CN" altLang="en-US"/>
              <a:t>name.pop()</a:t>
            </a:r>
            <a:endParaRPr lang="zh-CN" altLang="en-US"/>
          </a:p>
          <a:p>
            <a:r>
              <a:rPr lang="zh-CN" altLang="en-US"/>
              <a:t>name.pop(0)</a:t>
            </a:r>
            <a:endParaRPr lang="zh-CN" altLang="en-US"/>
          </a:p>
          <a:p>
            <a:r>
              <a:rPr lang="zh-CN" altLang="en-US"/>
              <a:t>print(name[:])</a:t>
            </a:r>
            <a:endParaRPr lang="zh-CN" altLang="en-US"/>
          </a:p>
          <a:p>
            <a:r>
              <a:rPr lang="zh-CN" altLang="en-US"/>
              <a:t>清空</a:t>
            </a:r>
            <a:endParaRPr lang="zh-CN" altLang="en-US"/>
          </a:p>
          <a:p>
            <a:r>
              <a:rPr lang="en-US" altLang="zh-CN"/>
              <a:t>name.clear()</a:t>
            </a: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修改与获取列表元素位置</a:t>
            </a:r>
            <a:endParaRPr lang="zh-CN" altLang="en-US"/>
          </a:p>
        </p:txBody>
      </p:sp>
      <p:sp>
        <p:nvSpPr>
          <p:cNvPr id="3" name="内容占位符 2"/>
          <p:cNvSpPr>
            <a:spLocks noGrp="1"/>
          </p:cNvSpPr>
          <p:nvPr>
            <p:ph idx="1"/>
          </p:nvPr>
        </p:nvSpPr>
        <p:spPr/>
        <p:txBody>
          <a:bodyPr>
            <a:normAutofit lnSpcReduction="10000"/>
          </a:bodyPr>
          <a:p>
            <a:r>
              <a:rPr lang="zh-CN" altLang="en-US"/>
              <a:t>修改</a:t>
            </a:r>
            <a:endParaRPr lang="zh-CN" altLang="en-US"/>
          </a:p>
          <a:p>
            <a:r>
              <a:rPr lang="zh-CN" altLang="en-US"/>
              <a:t>name = list([</a:t>
            </a:r>
            <a:r>
              <a:rPr lang="en-US" altLang="zh-CN"/>
              <a:t>'1','0</a:t>
            </a:r>
            <a:r>
              <a:rPr lang="zh-CN" altLang="en-US"/>
              <a:t>'</a:t>
            </a:r>
            <a:r>
              <a:rPr lang="en-US" altLang="zh-CN"/>
              <a:t>,'</a:t>
            </a:r>
            <a:r>
              <a:rPr lang="zh-CN" altLang="en-US"/>
              <a:t>1','2','3','4'])</a:t>
            </a:r>
            <a:endParaRPr lang="zh-CN" altLang="en-US"/>
          </a:p>
          <a:p>
            <a:r>
              <a:rPr lang="en-US" altLang="zh-CN"/>
              <a:t>name[0]='0'</a:t>
            </a:r>
            <a:endParaRPr lang="en-US" altLang="zh-CN"/>
          </a:p>
          <a:p>
            <a:r>
              <a:rPr lang="zh-CN" altLang="en-US"/>
              <a:t>获取列表内元素位置</a:t>
            </a:r>
            <a:endParaRPr lang="zh-CN" altLang="en-US"/>
          </a:p>
          <a:p>
            <a:r>
              <a:rPr lang="en-US" altLang="zh-CN"/>
              <a:t>name.index('0')</a:t>
            </a:r>
            <a:endParaRPr lang="en-US" altLang="zh-CN"/>
          </a:p>
          <a:p>
            <a:r>
              <a:rPr lang="zh-CN" altLang="en-US"/>
              <a:t>获取重复元素个数</a:t>
            </a:r>
            <a:endParaRPr lang="zh-CN" altLang="en-US"/>
          </a:p>
          <a:p>
            <a:r>
              <a:rPr lang="en-US" altLang="zh-CN"/>
              <a:t>name.count('0')</a:t>
            </a:r>
            <a:endParaRPr lang="en-US" altLang="zh-CN"/>
          </a:p>
          <a:p>
            <a:r>
              <a:rPr lang="zh-CN" altLang="en-US"/>
              <a:t>反转</a:t>
            </a:r>
            <a:endParaRPr lang="zh-CN" altLang="en-US"/>
          </a:p>
          <a:p>
            <a:r>
              <a:rPr lang="en-US" altLang="zh-CN"/>
              <a:t>name.reverse()</a:t>
            </a:r>
            <a:endParaRPr lang="zh-CN" altLang="en-US"/>
          </a:p>
          <a:p>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其他</a:t>
            </a:r>
            <a:endParaRPr lang="zh-CN" altLang="en-US"/>
          </a:p>
        </p:txBody>
      </p:sp>
      <p:sp>
        <p:nvSpPr>
          <p:cNvPr id="3" name="内容占位符 2"/>
          <p:cNvSpPr>
            <a:spLocks noGrp="1"/>
          </p:cNvSpPr>
          <p:nvPr>
            <p:ph idx="1"/>
          </p:nvPr>
        </p:nvSpPr>
        <p:spPr/>
        <p:txBody>
          <a:bodyPr/>
          <a:p>
            <a:r>
              <a:rPr lang="zh-CN" altLang="en-US"/>
              <a:t>排序（</a:t>
            </a:r>
            <a:r>
              <a:rPr lang="en-US" altLang="zh-CN"/>
              <a:t>sort</a:t>
            </a:r>
            <a:r>
              <a:rPr lang="zh-CN" altLang="en-US"/>
              <a:t>）</a:t>
            </a:r>
            <a:endParaRPr lang="zh-CN" altLang="en-US"/>
          </a:p>
          <a:p>
            <a:r>
              <a:rPr lang="zh-CN" altLang="en-US"/>
              <a:t>以</a:t>
            </a:r>
            <a:r>
              <a:rPr lang="en-US" altLang="zh-CN"/>
              <a:t>ASCII</a:t>
            </a:r>
            <a:r>
              <a:rPr lang="zh-CN" altLang="en-US"/>
              <a:t>码来排序</a:t>
            </a:r>
            <a:endParaRPr lang="zh-CN" altLang="en-US"/>
          </a:p>
          <a:p>
            <a:r>
              <a:rPr lang="en-US" altLang="zh-CN"/>
              <a:t>name1.sort()</a:t>
            </a:r>
            <a:endParaRPr lang="en-US" altLang="zh-CN"/>
          </a:p>
          <a:p>
            <a:r>
              <a:rPr lang="zh-CN" altLang="en-US"/>
              <a:t>合并（</a:t>
            </a:r>
            <a:r>
              <a:rPr lang="en-US" altLang="zh-CN"/>
              <a:t>extend</a:t>
            </a:r>
            <a:r>
              <a:rPr lang="zh-CN" altLang="en-US"/>
              <a:t>）</a:t>
            </a:r>
            <a:endParaRPr lang="zh-CN" altLang="en-US"/>
          </a:p>
          <a:p>
            <a:r>
              <a:rPr lang="en-US" altLang="zh-CN"/>
              <a:t>name1.extend(name2)</a:t>
            </a:r>
            <a:endParaRPr lang="zh-CN" altLang="en-US"/>
          </a:p>
          <a:p>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42265"/>
            <a:ext cx="10515600" cy="5835015"/>
          </a:xfrm>
        </p:spPr>
        <p:txBody>
          <a:bodyPr/>
          <a:p>
            <a:r>
              <a:rPr lang="zh-CN" altLang="en-US"/>
              <a:t>复制（</a:t>
            </a:r>
            <a:r>
              <a:rPr lang="en-US" altLang="zh-CN"/>
              <a:t>copy</a:t>
            </a:r>
            <a:r>
              <a:rPr lang="zh-CN" altLang="en-US"/>
              <a:t>）</a:t>
            </a:r>
            <a:endParaRPr lang="zh-CN" altLang="en-US"/>
          </a:p>
          <a:p>
            <a:r>
              <a:rPr lang="en-US" altLang="zh-CN"/>
              <a:t>name3 = name1.copy()</a:t>
            </a:r>
            <a:endParaRPr lang="en-US" altLang="zh-CN"/>
          </a:p>
          <a:p>
            <a:r>
              <a:rPr lang="zh-CN" altLang="en-US"/>
              <a:t>浅</a:t>
            </a:r>
            <a:r>
              <a:rPr lang="en-US" altLang="zh-CN"/>
              <a:t>copy</a:t>
            </a:r>
            <a:r>
              <a:rPr lang="zh-CN" altLang="en-US"/>
              <a:t>：</a:t>
            </a:r>
            <a:endParaRPr lang="zh-CN" altLang="en-US"/>
          </a:p>
          <a:p>
            <a:r>
              <a:rPr lang="en-US" altLang="zh-CN"/>
              <a:t>1.</a:t>
            </a:r>
            <a:r>
              <a:rPr lang="zh-CN" altLang="en-US"/>
              <a:t>name1 = ["壹","贰","叁","肆","伍","陆",[1,2,3]]</a:t>
            </a:r>
            <a:endParaRPr lang="zh-CN" altLang="en-US"/>
          </a:p>
          <a:p>
            <a:r>
              <a:rPr lang="zh-CN" altLang="en-US"/>
              <a:t>name2 = name1.copy()</a:t>
            </a:r>
            <a:endParaRPr lang="zh-CN" altLang="en-US"/>
          </a:p>
          <a:p>
            <a:r>
              <a:rPr lang="zh-CN" altLang="en-US"/>
              <a:t>name1[6][0] = 4</a:t>
            </a:r>
            <a:endParaRPr lang="zh-CN" altLang="en-US"/>
          </a:p>
          <a:p>
            <a:r>
              <a:rPr lang="zh-CN" altLang="en-US"/>
              <a:t>name1[0] = 1</a:t>
            </a:r>
            <a:endParaRPr lang="zh-CN" altLang="en-US"/>
          </a:p>
          <a:p>
            <a:r>
              <a:rPr lang="zh-CN" altLang="en-US"/>
              <a:t>print(name2)</a:t>
            </a:r>
            <a:endParaRPr lang="zh-CN" altLang="en-US"/>
          </a:p>
          <a:p>
            <a:r>
              <a:rPr lang="zh-CN" altLang="en-US"/>
              <a:t>print(name1)</a:t>
            </a:r>
            <a:endParaRPr lang="zh-CN" altLang="en-US"/>
          </a:p>
          <a:p>
            <a:r>
              <a:rPr lang="en-US" altLang="zh-CN"/>
              <a:t>2. name3 = name2[:]</a:t>
            </a:r>
            <a:endParaRPr lang="en-US" altLang="zh-CN"/>
          </a:p>
          <a:p>
            <a:r>
              <a:rPr lang="en-US" altLang="zh-CN"/>
              <a:t>3. name4 = list(name3)</a:t>
            </a:r>
            <a:endParaRPr lang="en-US" altLang="zh-CN"/>
          </a:p>
          <a:p>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05130"/>
            <a:ext cx="10515600" cy="5772150"/>
          </a:xfrm>
        </p:spPr>
        <p:txBody>
          <a:bodyPr/>
          <a:p>
            <a:r>
              <a:rPr lang="zh-CN" altLang="en-US"/>
              <a:t>深</a:t>
            </a:r>
            <a:r>
              <a:rPr lang="en-US" altLang="zh-CN"/>
              <a:t>copy</a:t>
            </a:r>
            <a:endParaRPr lang="en-US" altLang="zh-CN"/>
          </a:p>
          <a:p>
            <a:r>
              <a:rPr lang="en-US" altLang="zh-CN"/>
              <a:t>import copy</a:t>
            </a:r>
            <a:endParaRPr lang="zh-CN" altLang="en-US"/>
          </a:p>
          <a:p>
            <a:r>
              <a:rPr lang="zh-CN" altLang="en-US">
                <a:sym typeface="+mn-ea"/>
              </a:rPr>
              <a:t>name1 = ["壹","贰","叁","肆","伍","陆",[1,2,3]]</a:t>
            </a:r>
            <a:endParaRPr lang="zh-CN" altLang="en-US"/>
          </a:p>
          <a:p>
            <a:r>
              <a:rPr lang="zh-CN" altLang="en-US">
                <a:sym typeface="+mn-ea"/>
              </a:rPr>
              <a:t>name2 = </a:t>
            </a:r>
            <a:r>
              <a:rPr lang="en-US" altLang="zh-CN">
                <a:sym typeface="+mn-ea"/>
              </a:rPr>
              <a:t>copy.deepcopy(name1)</a:t>
            </a:r>
            <a:endParaRPr lang="en-US" altLang="zh-CN">
              <a:sym typeface="+mn-ea"/>
            </a:endParaRPr>
          </a:p>
          <a:p>
            <a:r>
              <a:rPr lang="zh-CN" altLang="en-US">
                <a:sym typeface="+mn-ea"/>
              </a:rPr>
              <a:t>name1[6][0] = 4</a:t>
            </a:r>
            <a:endParaRPr lang="zh-CN" altLang="en-US"/>
          </a:p>
          <a:p>
            <a:r>
              <a:rPr lang="zh-CN" altLang="en-US">
                <a:sym typeface="+mn-ea"/>
              </a:rPr>
              <a:t>name1[0] = 1</a:t>
            </a:r>
            <a:endParaRPr lang="zh-CN" altLang="en-US"/>
          </a:p>
          <a:p>
            <a:r>
              <a:rPr lang="zh-CN" altLang="en-US">
                <a:sym typeface="+mn-ea"/>
              </a:rPr>
              <a:t>print(name2)</a:t>
            </a:r>
            <a:endParaRPr lang="zh-CN" altLang="en-US"/>
          </a:p>
          <a:p>
            <a:r>
              <a:rPr lang="zh-CN" altLang="en-US">
                <a:sym typeface="+mn-ea"/>
              </a:rPr>
              <a:t>print(name1)</a:t>
            </a:r>
            <a:endParaRPr lang="zh-CN" altLang="en-US"/>
          </a:p>
          <a:p>
            <a:r>
              <a:rPr lang="zh-CN" altLang="en-US"/>
              <a:t>步长切片</a:t>
            </a:r>
            <a:endParaRPr lang="zh-CN" altLang="en-US"/>
          </a:p>
          <a:p>
            <a:r>
              <a:rPr lang="en-US" altLang="zh-CN"/>
              <a:t>print(name1[::2])</a:t>
            </a:r>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存款与取款问题</a:t>
            </a:r>
            <a:r>
              <a:rPr lang="en-US" altLang="zh-CN"/>
              <a:t>(</a:t>
            </a:r>
            <a:r>
              <a:rPr lang="zh-CN" altLang="en-US"/>
              <a:t>浅</a:t>
            </a:r>
            <a:r>
              <a:rPr lang="en-US" altLang="zh-CN"/>
              <a:t>copy</a:t>
            </a:r>
            <a:r>
              <a:rPr lang="zh-CN" altLang="en-US"/>
              <a:t>应用</a:t>
            </a:r>
            <a:r>
              <a:rPr lang="en-US" altLang="zh-CN"/>
              <a:t>)</a:t>
            </a:r>
            <a:endParaRPr lang="en-US" altLang="zh-CN"/>
          </a:p>
        </p:txBody>
      </p:sp>
      <p:sp>
        <p:nvSpPr>
          <p:cNvPr id="3" name="内容占位符 2"/>
          <p:cNvSpPr>
            <a:spLocks noGrp="1"/>
          </p:cNvSpPr>
          <p:nvPr>
            <p:ph idx="1"/>
          </p:nvPr>
        </p:nvSpPr>
        <p:spPr/>
        <p:txBody>
          <a:bodyPr/>
          <a:p>
            <a:r>
              <a:rPr lang="en-US" altLang="zh-CN"/>
              <a:t>card = ['name',['save',100000000]]</a:t>
            </a:r>
            <a:endParaRPr lang="en-US" altLang="zh-CN"/>
          </a:p>
          <a:p>
            <a:r>
              <a:rPr lang="en-US" altLang="zh-CN">
                <a:sym typeface="+mn-ea"/>
              </a:rPr>
              <a:t>husband = card[:]</a:t>
            </a:r>
            <a:endParaRPr lang="en-US" altLang="zh-CN">
              <a:sym typeface="+mn-ea"/>
            </a:endParaRPr>
          </a:p>
          <a:p>
            <a:r>
              <a:rPr lang="en-US" altLang="zh-CN">
                <a:sym typeface="+mn-ea"/>
              </a:rPr>
              <a:t>wife = card[:]</a:t>
            </a:r>
            <a:endParaRPr lang="en-US" altLang="zh-CN">
              <a:sym typeface="+mn-ea"/>
            </a:endParaRPr>
          </a:p>
          <a:p>
            <a:r>
              <a:rPr lang="en-US" altLang="zh-CN">
                <a:sym typeface="+mn-ea"/>
              </a:rPr>
              <a:t>husband[0] = 'L'</a:t>
            </a:r>
            <a:endParaRPr lang="en-US" altLang="zh-CN">
              <a:sym typeface="+mn-ea"/>
            </a:endParaRPr>
          </a:p>
          <a:p>
            <a:r>
              <a:rPr lang="en-US" altLang="zh-CN">
                <a:sym typeface="+mn-ea"/>
              </a:rPr>
              <a:t>wife[0] = 'J'</a:t>
            </a:r>
            <a:endParaRPr lang="en-US" altLang="zh-CN">
              <a:sym typeface="+mn-ea"/>
            </a:endParaRPr>
          </a:p>
          <a:p>
            <a:r>
              <a:rPr lang="en-US" altLang="zh-CN">
                <a:sym typeface="+mn-ea"/>
              </a:rPr>
              <a:t>husband</a:t>
            </a:r>
            <a:r>
              <a:rPr lang="zh-CN" altLang="en-US">
                <a:sym typeface="+mn-ea"/>
              </a:rPr>
              <a:t>存钱 </a:t>
            </a:r>
            <a:r>
              <a:rPr lang="en-US" altLang="zh-CN">
                <a:sym typeface="+mn-ea"/>
              </a:rPr>
              <a:t>husband[1][1] += 100000</a:t>
            </a:r>
            <a:endParaRPr lang="en-US" altLang="zh-CN">
              <a:sym typeface="+mn-ea"/>
            </a:endParaRPr>
          </a:p>
          <a:p>
            <a:r>
              <a:rPr lang="en-US" altLang="zh-CN">
                <a:sym typeface="+mn-ea"/>
              </a:rPr>
              <a:t>print(wife)</a:t>
            </a:r>
            <a:endParaRPr lang="en-US" altLang="zh-CN">
              <a:sym typeface="+mn-ea"/>
            </a:endParaRPr>
          </a:p>
          <a:p>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深</a:t>
            </a:r>
            <a:r>
              <a:rPr lang="en-US" altLang="zh-CN"/>
              <a:t>copy</a:t>
            </a:r>
            <a:r>
              <a:rPr lang="zh-CN" altLang="en-US"/>
              <a:t>应用</a:t>
            </a:r>
            <a:endParaRPr lang="zh-CN" altLang="en-US"/>
          </a:p>
        </p:txBody>
      </p:sp>
      <p:sp>
        <p:nvSpPr>
          <p:cNvPr id="3" name="内容占位符 2"/>
          <p:cNvSpPr>
            <a:spLocks noGrp="1"/>
          </p:cNvSpPr>
          <p:nvPr>
            <p:ph idx="1"/>
          </p:nvPr>
        </p:nvSpPr>
        <p:spPr/>
        <p:txBody>
          <a:bodyPr/>
          <a:p>
            <a:r>
              <a:rPr lang="en-US" altLang="zh-CN">
                <a:sym typeface="+mn-ea"/>
              </a:rPr>
              <a:t>import copy</a:t>
            </a:r>
            <a:endParaRPr lang="en-US" altLang="zh-CN">
              <a:sym typeface="+mn-ea"/>
            </a:endParaRPr>
          </a:p>
          <a:p>
            <a:r>
              <a:rPr lang="en-US" altLang="zh-CN">
                <a:sym typeface="+mn-ea"/>
              </a:rPr>
              <a:t>card = ['name',['save',50000000]]</a:t>
            </a:r>
            <a:endParaRPr lang="en-US" altLang="zh-CN"/>
          </a:p>
          <a:p>
            <a:r>
              <a:rPr lang="en-US" altLang="zh-CN">
                <a:sym typeface="+mn-ea"/>
              </a:rPr>
              <a:t>husband = copy.deepcopy(card)</a:t>
            </a:r>
            <a:endParaRPr lang="en-US" altLang="zh-CN">
              <a:sym typeface="+mn-ea"/>
            </a:endParaRPr>
          </a:p>
          <a:p>
            <a:r>
              <a:rPr lang="en-US" altLang="zh-CN">
                <a:sym typeface="+mn-ea"/>
              </a:rPr>
              <a:t>wife = copy.deepcopy(card)</a:t>
            </a:r>
            <a:endParaRPr lang="en-US" altLang="zh-CN">
              <a:sym typeface="+mn-ea"/>
            </a:endParaRPr>
          </a:p>
          <a:p>
            <a:r>
              <a:rPr lang="en-US" altLang="zh-CN">
                <a:sym typeface="+mn-ea"/>
              </a:rPr>
              <a:t>husband[0] = 'L'</a:t>
            </a:r>
            <a:endParaRPr lang="en-US" altLang="zh-CN">
              <a:sym typeface="+mn-ea"/>
            </a:endParaRPr>
          </a:p>
          <a:p>
            <a:r>
              <a:rPr lang="en-US" altLang="zh-CN">
                <a:sym typeface="+mn-ea"/>
              </a:rPr>
              <a:t>wife[0] = 'J'</a:t>
            </a:r>
            <a:endParaRPr lang="en-US" altLang="zh-CN">
              <a:sym typeface="+mn-ea"/>
            </a:endParaRPr>
          </a:p>
          <a:p>
            <a:r>
              <a:rPr lang="en-US" altLang="zh-CN">
                <a:sym typeface="+mn-ea"/>
              </a:rPr>
              <a:t>husband</a:t>
            </a:r>
            <a:r>
              <a:rPr lang="zh-CN" altLang="en-US">
                <a:sym typeface="+mn-ea"/>
              </a:rPr>
              <a:t>存钱 </a:t>
            </a:r>
            <a:r>
              <a:rPr lang="en-US" altLang="zh-CN">
                <a:sym typeface="+mn-ea"/>
              </a:rPr>
              <a:t>husband[1][1] += 100000</a:t>
            </a:r>
            <a:endParaRPr lang="en-US" altLang="zh-CN">
              <a:sym typeface="+mn-ea"/>
            </a:endParaRPr>
          </a:p>
          <a:p>
            <a:r>
              <a:rPr lang="en-US" altLang="zh-CN">
                <a:sym typeface="+mn-ea"/>
              </a:rPr>
              <a:t>print(wife)</a:t>
            </a:r>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95325" y="198120"/>
            <a:ext cx="11121390" cy="661289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元组（</a:t>
            </a:r>
            <a:r>
              <a:rPr lang="en-US" altLang="zh-CN"/>
              <a:t>tuple</a:t>
            </a:r>
            <a:r>
              <a:rPr lang="zh-CN" altLang="en-US"/>
              <a:t>不可变列表）</a:t>
            </a:r>
            <a:endParaRPr lang="zh-CN" altLang="en-US"/>
          </a:p>
        </p:txBody>
      </p:sp>
      <p:sp>
        <p:nvSpPr>
          <p:cNvPr id="3" name="内容占位符 2"/>
          <p:cNvSpPr>
            <a:spLocks noGrp="1"/>
          </p:cNvSpPr>
          <p:nvPr>
            <p:ph idx="1"/>
          </p:nvPr>
        </p:nvSpPr>
        <p:spPr/>
        <p:txBody>
          <a:bodyPr/>
          <a:p>
            <a:r>
              <a:rPr lang="zh-CN" altLang="en-US"/>
              <a:t>只读列表</a:t>
            </a:r>
            <a:endParaRPr lang="zh-CN" altLang="en-US"/>
          </a:p>
          <a:p>
            <a:r>
              <a:rPr lang="zh-CN" altLang="en-US"/>
              <a:t>ages = (11, 22, 33, 44, 55)</a:t>
            </a:r>
            <a:endParaRPr lang="zh-CN" altLang="en-US"/>
          </a:p>
          <a:p>
            <a:r>
              <a:rPr lang="zh-CN" altLang="en-US"/>
              <a:t>或</a:t>
            </a:r>
            <a:endParaRPr lang="zh-CN" altLang="en-US"/>
          </a:p>
          <a:p>
            <a:r>
              <a:rPr lang="zh-CN" altLang="en-US"/>
              <a:t>ages = tuple((11, 22, 33, 44, 55))</a:t>
            </a:r>
            <a:endParaRPr lang="zh-CN" altLang="en-US"/>
          </a:p>
          <a:p>
            <a:r>
              <a:rPr lang="zh-CN" altLang="en-US"/>
              <a:t>或</a:t>
            </a:r>
            <a:endParaRPr lang="zh-CN" altLang="en-US"/>
          </a:p>
          <a:p>
            <a:r>
              <a:rPr lang="en-US" altLang="zh-CN"/>
              <a:t>ages=11</a:t>
            </a:r>
            <a:r>
              <a:rPr lang="zh-CN" altLang="en-US"/>
              <a:t>，</a:t>
            </a:r>
            <a:r>
              <a:rPr lang="en-US" altLang="zh-CN"/>
              <a:t>22</a:t>
            </a:r>
            <a:r>
              <a:rPr lang="zh-CN" altLang="en-US"/>
              <a:t>，</a:t>
            </a:r>
            <a:r>
              <a:rPr lang="en-US" altLang="zh-CN"/>
              <a:t>33</a:t>
            </a:r>
            <a:r>
              <a:rPr lang="zh-CN" altLang="en-US"/>
              <a:t>，</a:t>
            </a:r>
            <a:r>
              <a:rPr lang="en-US" altLang="zh-CN"/>
              <a:t>44</a:t>
            </a:r>
            <a:r>
              <a:rPr lang="zh-CN" altLang="en-US"/>
              <a:t>，</a:t>
            </a:r>
            <a:r>
              <a:rPr lang="en-US" altLang="zh-CN"/>
              <a:t>55</a:t>
            </a:r>
            <a:endParaRPr lang="en-US" altLang="zh-CN"/>
          </a:p>
          <a:p>
            <a:r>
              <a:rPr lang="zh-CN" altLang="en-US"/>
              <a:t>空元组创建方式</a:t>
            </a:r>
            <a:endParaRPr lang="zh-CN" altLang="en-US"/>
          </a:p>
          <a:p>
            <a:r>
              <a:rPr lang="en-US" altLang="zh-CN"/>
              <a:t>ages=</a:t>
            </a:r>
            <a:r>
              <a:rPr lang="zh-CN" altLang="en-US"/>
              <a:t>（）</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234950"/>
            <a:ext cx="10515600" cy="5942330"/>
          </a:xfrm>
        </p:spPr>
        <p:txBody>
          <a:bodyPr/>
          <a:p>
            <a:r>
              <a:rPr lang="zh-CN" altLang="en-US"/>
              <a:t>所有的数据在计算机底层都是以二进制的形式保存的，计算机只认二进制</a:t>
            </a:r>
            <a:endParaRPr lang="zh-CN" altLang="en-US"/>
          </a:p>
          <a:p>
            <a:endParaRPr lang="zh-CN" altLang="en-US"/>
          </a:p>
        </p:txBody>
      </p:sp>
      <p:graphicFrame>
        <p:nvGraphicFramePr>
          <p:cNvPr id="4" name="表格 3"/>
          <p:cNvGraphicFramePr/>
          <p:nvPr/>
        </p:nvGraphicFramePr>
        <p:xfrm>
          <a:off x="1828800" y="3238500"/>
          <a:ext cx="8533765" cy="381000"/>
        </p:xfrm>
        <a:graphic>
          <a:graphicData uri="http://schemas.openxmlformats.org/drawingml/2006/table">
            <a:tbl>
              <a:tblPr firstRow="1" bandRow="1">
                <a:tableStyleId>{5C22544A-7EE6-4342-B048-85BDC9FD1C3A}</a:tableStyleId>
              </a:tblPr>
              <a:tblGrid>
                <a:gridCol w="948055"/>
                <a:gridCol w="948055"/>
                <a:gridCol w="948055"/>
                <a:gridCol w="948055"/>
                <a:gridCol w="948055"/>
                <a:gridCol w="948055"/>
                <a:gridCol w="948055"/>
                <a:gridCol w="948055"/>
                <a:gridCol w="948055"/>
              </a:tblGrid>
              <a:tr h="381000">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bl>
          </a:graphicData>
        </a:graphic>
      </p:graphicFrame>
      <p:sp>
        <p:nvSpPr>
          <p:cNvPr id="5" name="上箭头 4"/>
          <p:cNvSpPr/>
          <p:nvPr/>
        </p:nvSpPr>
        <p:spPr>
          <a:xfrm>
            <a:off x="2200910" y="2777490"/>
            <a:ext cx="283845" cy="42037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663065" y="2160905"/>
            <a:ext cx="1330325" cy="368300"/>
          </a:xfrm>
          <a:prstGeom prst="rect">
            <a:avLst/>
          </a:prstGeom>
          <a:noFill/>
        </p:spPr>
        <p:txBody>
          <a:bodyPr wrap="square" rtlCol="0">
            <a:spAutoFit/>
          </a:bodyPr>
          <a:p>
            <a:r>
              <a:rPr lang="en-US" altLang="zh-CN"/>
              <a:t>1bit</a:t>
            </a:r>
            <a:endParaRPr lang="en-US" altLang="zh-CN"/>
          </a:p>
        </p:txBody>
      </p:sp>
      <p:sp>
        <p:nvSpPr>
          <p:cNvPr id="7" name="文本框 6"/>
          <p:cNvSpPr txBox="1"/>
          <p:nvPr/>
        </p:nvSpPr>
        <p:spPr>
          <a:xfrm>
            <a:off x="1838960" y="3863340"/>
            <a:ext cx="8963025" cy="2306955"/>
          </a:xfrm>
          <a:prstGeom prst="rect">
            <a:avLst/>
          </a:prstGeom>
          <a:noFill/>
        </p:spPr>
        <p:txBody>
          <a:bodyPr wrap="square" rtlCol="0">
            <a:spAutoFit/>
          </a:bodyPr>
          <a:p>
            <a:r>
              <a:rPr lang="en-US" altLang="zh-CN"/>
              <a:t>bit</a:t>
            </a:r>
            <a:r>
              <a:rPr lang="zh-CN" altLang="en-US"/>
              <a:t>是计算机中的最小的单位</a:t>
            </a:r>
            <a:endParaRPr lang="zh-CN" altLang="en-US"/>
          </a:p>
          <a:p>
            <a:r>
              <a:rPr lang="en-US" altLang="zh-CN"/>
              <a:t>byte</a:t>
            </a:r>
            <a:r>
              <a:rPr lang="zh-CN" altLang="en-US"/>
              <a:t>是我们最小的可操作单位</a:t>
            </a:r>
            <a:endParaRPr lang="zh-CN" altLang="en-US"/>
          </a:p>
          <a:p>
            <a:r>
              <a:rPr lang="en-US" altLang="zh-CN"/>
              <a:t>8bit		=	1byte(</a:t>
            </a:r>
            <a:r>
              <a:rPr lang="zh-CN" altLang="en-US"/>
              <a:t>字节</a:t>
            </a:r>
            <a:r>
              <a:rPr lang="en-US" altLang="zh-CN"/>
              <a:t>)</a:t>
            </a:r>
            <a:endParaRPr lang="en-US" altLang="zh-CN"/>
          </a:p>
          <a:p>
            <a:r>
              <a:rPr lang="en-US" altLang="zh-CN"/>
              <a:t>1024byte	=	1kb(</a:t>
            </a:r>
            <a:r>
              <a:rPr lang="zh-CN" altLang="en-US"/>
              <a:t>千字节</a:t>
            </a:r>
            <a:r>
              <a:rPr lang="en-US" altLang="zh-CN"/>
              <a:t>)</a:t>
            </a:r>
            <a:endParaRPr lang="zh-CN" altLang="en-US"/>
          </a:p>
          <a:p>
            <a:r>
              <a:rPr lang="en-US" altLang="zh-CN"/>
              <a:t>1024kb		=	1mb(</a:t>
            </a:r>
            <a:r>
              <a:rPr lang="zh-CN" altLang="en-US"/>
              <a:t>兆字节</a:t>
            </a:r>
            <a:r>
              <a:rPr lang="en-US" altLang="zh-CN"/>
              <a:t>)</a:t>
            </a:r>
            <a:endParaRPr lang="en-US" altLang="zh-CN"/>
          </a:p>
          <a:p>
            <a:r>
              <a:rPr lang="en-US" altLang="zh-CN"/>
              <a:t>1024mb		=	1gb(</a:t>
            </a:r>
            <a:r>
              <a:rPr lang="zh-CN" altLang="en-US"/>
              <a:t>吉字节</a:t>
            </a:r>
            <a:r>
              <a:rPr lang="en-US" altLang="zh-CN"/>
              <a:t>)</a:t>
            </a:r>
            <a:endParaRPr lang="en-US" altLang="zh-CN"/>
          </a:p>
          <a:p>
            <a:r>
              <a:rPr lang="en-US" altLang="zh-CN"/>
              <a:t>1024gb		=	1tb</a:t>
            </a:r>
            <a:r>
              <a:rPr lang="zh-CN" altLang="en-US"/>
              <a:t>（太字节）</a:t>
            </a:r>
            <a:r>
              <a:rPr lang="en-US" altLang="zh-CN"/>
              <a:t>	</a:t>
            </a:r>
            <a:endParaRPr lang="en-US" altLang="zh-CN"/>
          </a:p>
          <a:p>
            <a:r>
              <a:rPr lang="zh-CN" altLang="en-US"/>
              <a:t>。。。</a:t>
            </a:r>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29030" y="992505"/>
            <a:ext cx="9933940" cy="1753235"/>
          </a:xfrm>
          <a:prstGeom prst="rect">
            <a:avLst/>
          </a:prstGeom>
          <a:noFill/>
        </p:spPr>
        <p:txBody>
          <a:bodyPr wrap="square" rtlCol="0">
            <a:spAutoFit/>
          </a:bodyPr>
          <a:p>
            <a:r>
              <a:rPr lang="zh-CN" altLang="en-US"/>
              <a:t>元组中单元素问题</a:t>
            </a:r>
            <a:endParaRPr lang="zh-CN" altLang="en-US"/>
          </a:p>
          <a:p>
            <a:r>
              <a:rPr lang="en-US" altLang="zh-CN"/>
              <a:t>age=</a:t>
            </a:r>
            <a:r>
              <a:rPr lang="zh-CN" altLang="en-US"/>
              <a:t>（</a:t>
            </a:r>
            <a:r>
              <a:rPr lang="en-US" altLang="zh-CN"/>
              <a:t>50</a:t>
            </a:r>
            <a:r>
              <a:rPr lang="zh-CN" altLang="en-US"/>
              <a:t>）</a:t>
            </a:r>
            <a:endParaRPr lang="zh-CN" altLang="en-US"/>
          </a:p>
          <a:p>
            <a:r>
              <a:rPr lang="zh-CN" altLang="en-US"/>
              <a:t>注意：此时不表示元组，（）表示运算符</a:t>
            </a:r>
            <a:endParaRPr lang="zh-CN" altLang="en-US"/>
          </a:p>
          <a:p>
            <a:endParaRPr lang="zh-CN" altLang="en-US"/>
          </a:p>
          <a:p>
            <a:r>
              <a:rPr lang="zh-CN" altLang="en-US"/>
              <a:t>元组的写法</a:t>
            </a:r>
            <a:endParaRPr lang="zh-CN" altLang="en-US"/>
          </a:p>
          <a:p>
            <a:r>
              <a:rPr lang="en-US" altLang="zh-CN"/>
              <a:t>age=</a:t>
            </a:r>
            <a:r>
              <a:rPr lang="zh-CN" altLang="en-US"/>
              <a:t>（</a:t>
            </a:r>
            <a:r>
              <a:rPr lang="en-US" altLang="zh-CN"/>
              <a:t>50</a:t>
            </a:r>
            <a:r>
              <a:rPr lang="zh-CN" altLang="en-US"/>
              <a:t>，）</a:t>
            </a:r>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修改元组与删除</a:t>
            </a:r>
            <a:endParaRPr lang="zh-CN" altLang="en-US"/>
          </a:p>
        </p:txBody>
      </p:sp>
      <p:sp>
        <p:nvSpPr>
          <p:cNvPr id="3" name="内容占位符 2"/>
          <p:cNvSpPr>
            <a:spLocks noGrp="1"/>
          </p:cNvSpPr>
          <p:nvPr>
            <p:ph idx="1"/>
          </p:nvPr>
        </p:nvSpPr>
        <p:spPr/>
        <p:txBody>
          <a:bodyPr/>
          <a:p>
            <a:r>
              <a:rPr lang="en-US" altLang="zh-CN"/>
              <a:t>+</a:t>
            </a:r>
            <a:r>
              <a:rPr lang="zh-CN" altLang="en-US"/>
              <a:t>合并</a:t>
            </a:r>
            <a:endParaRPr lang="zh-CN" altLang="en-US"/>
          </a:p>
          <a:p>
            <a:r>
              <a:rPr lang="en-US" altLang="zh-CN"/>
              <a:t>del</a:t>
            </a:r>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元组相关运算</a:t>
            </a:r>
            <a:endParaRPr lang="zh-CN" altLang="en-US"/>
          </a:p>
        </p:txBody>
      </p:sp>
      <p:pic>
        <p:nvPicPr>
          <p:cNvPr id="4" name="内容占位符 3"/>
          <p:cNvPicPr>
            <a:picLocks noChangeAspect="1"/>
          </p:cNvPicPr>
          <p:nvPr>
            <p:ph idx="1"/>
          </p:nvPr>
        </p:nvPicPr>
        <p:blipFill>
          <a:blip r:embed="rId1"/>
          <a:stretch>
            <a:fillRect/>
          </a:stretch>
        </p:blipFill>
        <p:spPr>
          <a:xfrm>
            <a:off x="838200" y="1691640"/>
            <a:ext cx="10334625" cy="387540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996950" y="1198880"/>
            <a:ext cx="10197465" cy="198120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939165" y="239395"/>
            <a:ext cx="10575290" cy="615188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字典dict</a:t>
            </a:r>
            <a:endParaRPr lang="zh-CN" altLang="en-US"/>
          </a:p>
        </p:txBody>
      </p:sp>
      <p:sp>
        <p:nvSpPr>
          <p:cNvPr id="3" name="内容占位符 2"/>
          <p:cNvSpPr>
            <a:spLocks noGrp="1"/>
          </p:cNvSpPr>
          <p:nvPr>
            <p:ph idx="1"/>
          </p:nvPr>
        </p:nvSpPr>
        <p:spPr/>
        <p:txBody>
          <a:bodyPr/>
          <a:p>
            <a:r>
              <a:rPr lang="zh-CN" altLang="en-US"/>
              <a:t>d = {key1 : value1, key2 : value2 }</a:t>
            </a:r>
            <a:endParaRPr lang="zh-CN" altLang="en-US"/>
          </a:p>
        </p:txBody>
      </p:sp>
      <p:sp>
        <p:nvSpPr>
          <p:cNvPr id="4" name="文本框 3"/>
          <p:cNvSpPr txBox="1"/>
          <p:nvPr/>
        </p:nvSpPr>
        <p:spPr>
          <a:xfrm>
            <a:off x="925195" y="2752090"/>
            <a:ext cx="10771505" cy="922020"/>
          </a:xfrm>
          <a:prstGeom prst="rect">
            <a:avLst/>
          </a:prstGeom>
          <a:noFill/>
        </p:spPr>
        <p:txBody>
          <a:bodyPr wrap="square" rtlCol="0">
            <a:spAutoFit/>
          </a:bodyPr>
          <a:p>
            <a:r>
              <a:rPr lang="zh-CN" altLang="en-US"/>
              <a:t>字典特性</a:t>
            </a:r>
            <a:endParaRPr lang="zh-CN" altLang="en-US"/>
          </a:p>
          <a:p>
            <a:r>
              <a:rPr lang="zh-CN" altLang="en-US"/>
              <a:t>1）不允许同一个键出现两次。创建时如果同一个键被赋值两次，后一个值会被记住</a:t>
            </a:r>
            <a:endParaRPr lang="zh-CN" altLang="en-US"/>
          </a:p>
          <a:p>
            <a:r>
              <a:rPr lang="zh-CN" altLang="en-US"/>
              <a:t>2）键必须不可变，所以可以用数字，字符串或元组充当，而用列表就不行</a:t>
            </a:r>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遍历</a:t>
            </a:r>
            <a:endParaRPr lang="zh-CN" altLang="en-US"/>
          </a:p>
        </p:txBody>
      </p:sp>
      <p:sp>
        <p:nvSpPr>
          <p:cNvPr id="3" name="内容占位符 2"/>
          <p:cNvSpPr>
            <a:spLocks noGrp="1"/>
          </p:cNvSpPr>
          <p:nvPr>
            <p:ph idx="1"/>
          </p:nvPr>
        </p:nvSpPr>
        <p:spPr/>
        <p:txBody>
          <a:bodyPr/>
          <a:p>
            <a:r>
              <a:rPr lang="en-US" altLang="zh-CN"/>
              <a:t>for i in info</a:t>
            </a:r>
            <a:r>
              <a:rPr lang="zh-CN" altLang="en-US"/>
              <a:t>：</a:t>
            </a:r>
            <a:endParaRPr lang="zh-CN" altLang="en-US"/>
          </a:p>
          <a:p>
            <a:pPr lvl="1"/>
            <a:r>
              <a:rPr lang="en-US" altLang="zh-CN">
                <a:sym typeface="+mn-ea"/>
              </a:rPr>
              <a:t>print</a:t>
            </a:r>
            <a:r>
              <a:rPr lang="zh-CN" altLang="en-US">
                <a:sym typeface="+mn-ea"/>
              </a:rPr>
              <a:t>（</a:t>
            </a:r>
            <a:r>
              <a:rPr lang="en-US" altLang="zh-CN">
                <a:sym typeface="+mn-ea"/>
              </a:rPr>
              <a:t>i,info[i])</a:t>
            </a:r>
            <a:endParaRPr lang="zh-CN" altLang="en-US"/>
          </a:p>
          <a:p>
            <a:r>
              <a:rPr lang="en-US" altLang="zh-CN"/>
              <a:t>for k,v in info.items():</a:t>
            </a:r>
            <a:endParaRPr lang="en-US" altLang="zh-CN"/>
          </a:p>
          <a:p>
            <a:pPr lvl="1"/>
            <a:r>
              <a:rPr lang="en-US" altLang="zh-CN" sz="2000"/>
              <a:t>print(k,v)</a:t>
            </a:r>
            <a:endParaRPr lang="en-US" altLang="zh-CN"/>
          </a:p>
          <a:p>
            <a:pPr marL="0" indent="0">
              <a:buNone/>
            </a:pPr>
            <a:br>
              <a:rPr lang="en-US" altLang="zh-CN"/>
            </a:b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42035" y="581025"/>
            <a:ext cx="10106025" cy="3415030"/>
          </a:xfrm>
          <a:prstGeom prst="rect">
            <a:avLst/>
          </a:prstGeom>
          <a:noFill/>
        </p:spPr>
        <p:txBody>
          <a:bodyPr wrap="square" rtlCol="0">
            <a:spAutoFit/>
          </a:bodyPr>
          <a:p>
            <a:r>
              <a:rPr lang="en-US" altLang="zh-CN"/>
              <a:t>pop</a:t>
            </a:r>
            <a:r>
              <a:rPr lang="zh-CN" altLang="en-US"/>
              <a:t>（</a:t>
            </a:r>
            <a:r>
              <a:rPr lang="en-US" altLang="zh-CN"/>
              <a:t>key</a:t>
            </a:r>
            <a:r>
              <a:rPr lang="zh-CN" altLang="en-US"/>
              <a:t>）删除</a:t>
            </a:r>
            <a:endParaRPr lang="zh-CN" altLang="en-US"/>
          </a:p>
          <a:p>
            <a:r>
              <a:rPr lang="en-US" altLang="zh-CN"/>
              <a:t>popitem</a:t>
            </a:r>
            <a:r>
              <a:rPr lang="zh-CN" altLang="en-US"/>
              <a:t>（）随机删除</a:t>
            </a:r>
            <a:endParaRPr lang="zh-CN" altLang="en-US"/>
          </a:p>
          <a:p>
            <a:r>
              <a:rPr lang="en-US" altLang="zh-CN"/>
              <a:t>get</a:t>
            </a:r>
            <a:r>
              <a:rPr lang="zh-CN" altLang="en-US"/>
              <a:t>（</a:t>
            </a:r>
            <a:r>
              <a:rPr lang="en-US" altLang="zh-CN"/>
              <a:t>key</a:t>
            </a:r>
            <a:r>
              <a:rPr lang="zh-CN" altLang="en-US"/>
              <a:t>）获取</a:t>
            </a:r>
            <a:r>
              <a:rPr lang="en-US" altLang="zh-CN"/>
              <a:t>value</a:t>
            </a:r>
            <a:endParaRPr lang="en-US" altLang="zh-CN"/>
          </a:p>
          <a:p>
            <a:r>
              <a:rPr lang="en-US" altLang="zh-CN"/>
              <a:t>key in info	</a:t>
            </a:r>
            <a:r>
              <a:rPr lang="zh-CN" altLang="en-US"/>
              <a:t>是否包含</a:t>
            </a:r>
            <a:r>
              <a:rPr lang="en-US" altLang="zh-CN"/>
              <a:t>key</a:t>
            </a:r>
            <a:endParaRPr lang="en-US" altLang="zh-CN"/>
          </a:p>
          <a:p>
            <a:r>
              <a:rPr lang="en-US" altLang="zh-CN"/>
              <a:t>values</a:t>
            </a:r>
            <a:r>
              <a:rPr lang="zh-CN" altLang="en-US"/>
              <a:t>（）</a:t>
            </a:r>
            <a:endParaRPr lang="zh-CN" altLang="en-US"/>
          </a:p>
          <a:p>
            <a:r>
              <a:rPr lang="en-US" altLang="zh-CN"/>
              <a:t>keys</a:t>
            </a:r>
            <a:r>
              <a:rPr lang="zh-CN" altLang="en-US"/>
              <a:t>（）</a:t>
            </a:r>
            <a:endParaRPr lang="zh-CN" altLang="en-US"/>
          </a:p>
          <a:p>
            <a:r>
              <a:rPr lang="en-US" altLang="zh-CN"/>
              <a:t>setdefault </a:t>
            </a:r>
            <a:r>
              <a:rPr lang="zh-CN" altLang="en-US"/>
              <a:t>（</a:t>
            </a:r>
            <a:r>
              <a:rPr lang="en-US" altLang="zh-CN"/>
              <a:t>key</a:t>
            </a:r>
            <a:r>
              <a:rPr lang="zh-CN" altLang="en-US"/>
              <a:t>，</a:t>
            </a:r>
            <a:r>
              <a:rPr lang="en-US" altLang="zh-CN"/>
              <a:t>value</a:t>
            </a:r>
            <a:r>
              <a:rPr lang="zh-CN" altLang="en-US"/>
              <a:t>）</a:t>
            </a:r>
            <a:r>
              <a:rPr lang="en-US" altLang="zh-CN"/>
              <a:t>	key</a:t>
            </a:r>
            <a:r>
              <a:rPr lang="zh-CN" altLang="en-US"/>
              <a:t>含有 不替换，不含有就替换</a:t>
            </a:r>
            <a:endParaRPr lang="zh-CN" altLang="en-US"/>
          </a:p>
          <a:p>
            <a:r>
              <a:rPr lang="en-US" altLang="zh-CN"/>
              <a:t>update	</a:t>
            </a:r>
            <a:r>
              <a:rPr lang="zh-CN" altLang="en-US"/>
              <a:t>合并</a:t>
            </a:r>
            <a:endParaRPr lang="zh-CN" altLang="en-US"/>
          </a:p>
          <a:p>
            <a:r>
              <a:rPr lang="en-US" altLang="zh-CN"/>
              <a:t>fromkeys</a:t>
            </a:r>
            <a:r>
              <a:rPr lang="zh-CN" altLang="en-US"/>
              <a:t>创建字典</a:t>
            </a:r>
            <a:endParaRPr lang="zh-CN" altLang="en-US"/>
          </a:p>
          <a:p>
            <a:r>
              <a:rPr lang="en-US" altLang="zh-CN"/>
              <a:t>	</a:t>
            </a:r>
            <a:r>
              <a:rPr lang="zh-CN" altLang="en-US"/>
              <a:t>注意：多层慎用</a:t>
            </a:r>
            <a:endParaRPr lang="zh-CN" altLang="en-US"/>
          </a:p>
          <a:p>
            <a:r>
              <a:rPr lang="en-US" altLang="zh-CN"/>
              <a:t>	b = dict.fromkeys([1,2,3],[a,{‘name’</a:t>
            </a:r>
            <a:r>
              <a:rPr lang="zh-CN" altLang="en-US"/>
              <a:t>：</a:t>
            </a:r>
            <a:r>
              <a:rPr lang="en-US" altLang="zh-CN"/>
              <a:t>'Tom'},c])</a:t>
            </a:r>
            <a:endParaRPr lang="en-US" altLang="zh-CN"/>
          </a:p>
          <a:p>
            <a:r>
              <a:rPr lang="en-US" altLang="zh-CN"/>
              <a:t>	b[2][1][“name”] = “Jack”</a:t>
            </a:r>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字符串</a:t>
            </a:r>
            <a:endParaRPr lang="zh-CN" altLang="en-US"/>
          </a:p>
        </p:txBody>
      </p:sp>
      <p:sp>
        <p:nvSpPr>
          <p:cNvPr id="3" name="内容占位符 2"/>
          <p:cNvSpPr>
            <a:spLocks noGrp="1"/>
          </p:cNvSpPr>
          <p:nvPr>
            <p:ph idx="1"/>
          </p:nvPr>
        </p:nvSpPr>
        <p:spPr/>
        <p:txBody>
          <a:bodyPr>
            <a:normAutofit fontScale="50000"/>
          </a:bodyPr>
          <a:p>
            <a:r>
              <a:rPr lang="zh-CN" altLang="en-US"/>
              <a:t>a = "Hello"</a:t>
            </a:r>
            <a:endParaRPr lang="zh-CN" altLang="en-US"/>
          </a:p>
          <a:p>
            <a:r>
              <a:rPr lang="zh-CN" altLang="en-US"/>
              <a:t>b = "Python"</a:t>
            </a:r>
            <a:endParaRPr lang="zh-CN" altLang="en-US"/>
          </a:p>
          <a:p>
            <a:r>
              <a:rPr lang="zh-CN" altLang="en-US"/>
              <a:t>print("a + b 输出结果：", a + b)</a:t>
            </a:r>
            <a:endParaRPr lang="zh-CN" altLang="en-US"/>
          </a:p>
          <a:p>
            <a:r>
              <a:rPr lang="zh-CN" altLang="en-US"/>
              <a:t>print("a * 2 输出结果：", a * 2)</a:t>
            </a:r>
            <a:endParaRPr lang="zh-CN" altLang="en-US"/>
          </a:p>
          <a:p>
            <a:r>
              <a:rPr lang="zh-CN" altLang="en-US"/>
              <a:t>print("a[1] 输出结果：", a[1])</a:t>
            </a:r>
            <a:endParaRPr lang="zh-CN" altLang="en-US"/>
          </a:p>
          <a:p>
            <a:r>
              <a:rPr lang="zh-CN" altLang="en-US"/>
              <a:t>print("a[1:4] 输出结果：", a[1:4])</a:t>
            </a:r>
            <a:endParaRPr lang="zh-CN" altLang="en-US"/>
          </a:p>
          <a:p>
            <a:r>
              <a:rPr lang="zh-CN" altLang="en-US"/>
              <a:t>if ("H" in a):</a:t>
            </a:r>
            <a:endParaRPr lang="zh-CN" altLang="en-US"/>
          </a:p>
          <a:p>
            <a:r>
              <a:rPr lang="zh-CN" altLang="en-US"/>
              <a:t>    print("H 在变量 a 中")</a:t>
            </a:r>
            <a:endParaRPr lang="zh-CN" altLang="en-US"/>
          </a:p>
          <a:p>
            <a:r>
              <a:rPr lang="zh-CN" altLang="en-US"/>
              <a:t>else:</a:t>
            </a:r>
            <a:endParaRPr lang="zh-CN" altLang="en-US"/>
          </a:p>
          <a:p>
            <a:r>
              <a:rPr lang="zh-CN" altLang="en-US"/>
              <a:t>    print("H 不在变量 a 中")</a:t>
            </a:r>
            <a:endParaRPr lang="zh-CN" altLang="en-US"/>
          </a:p>
          <a:p>
            <a:r>
              <a:rPr lang="zh-CN" altLang="en-US"/>
              <a:t>if ("M" not in a):</a:t>
            </a:r>
            <a:endParaRPr lang="zh-CN" altLang="en-US"/>
          </a:p>
          <a:p>
            <a:r>
              <a:rPr lang="zh-CN" altLang="en-US"/>
              <a:t>    print("M 不在变量 a 中")</a:t>
            </a:r>
            <a:endParaRPr lang="zh-CN" altLang="en-US"/>
          </a:p>
          <a:p>
            <a:r>
              <a:rPr lang="zh-CN" altLang="en-US"/>
              <a:t>else:</a:t>
            </a:r>
            <a:endParaRPr lang="zh-CN" altLang="en-US"/>
          </a:p>
          <a:p>
            <a:r>
              <a:rPr lang="zh-CN" altLang="en-US"/>
              <a:t>    print("M 在变量 a 中")</a:t>
            </a:r>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502285" y="318770"/>
            <a:ext cx="10742930" cy="65557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58775"/>
            <a:ext cx="10515600" cy="5818505"/>
          </a:xfrm>
        </p:spPr>
        <p:txBody>
          <a:bodyPr/>
          <a:p>
            <a:r>
              <a:rPr lang="zh-CN" altLang="en-US"/>
              <a:t>八进制一般不用</a:t>
            </a:r>
            <a:endParaRPr lang="zh-CN" altLang="en-US"/>
          </a:p>
          <a:p>
            <a:r>
              <a:rPr lang="zh-CN" altLang="en-US"/>
              <a:t>十六进制</a:t>
            </a:r>
            <a:r>
              <a:rPr lang="en-US" altLang="zh-CN"/>
              <a:t>:</a:t>
            </a:r>
            <a:endParaRPr lang="en-US" altLang="zh-CN"/>
          </a:p>
          <a:p>
            <a:pPr lvl="1"/>
            <a:r>
              <a:rPr lang="zh-CN" altLang="en-US"/>
              <a:t>查看二进制时转换为十六进制查看</a:t>
            </a:r>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73735" y="122555"/>
            <a:ext cx="11107420" cy="6755765"/>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07670" y="66675"/>
            <a:ext cx="11376025" cy="673608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23850" y="126365"/>
            <a:ext cx="11363325" cy="6522085"/>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35635" y="219075"/>
            <a:ext cx="10885170" cy="6419850"/>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43255" y="395605"/>
            <a:ext cx="10365740" cy="4771390"/>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3"/>
          </p:nvPr>
        </p:nvSpPr>
        <p:spPr/>
        <p:txBody>
          <a:bodyPr/>
          <a:p>
            <a:r>
              <a:rPr lang="zh-CN" altLang="en-US"/>
              <a:t>常用方法总结</a:t>
            </a:r>
            <a:endParaRPr lang="zh-CN" altLang="en-US"/>
          </a:p>
          <a:p>
            <a:r>
              <a:rPr lang="en-US" altLang="zh-CN"/>
              <a:t>endswith	</a:t>
            </a:r>
            <a:r>
              <a:rPr lang="zh-CN" altLang="en-US"/>
              <a:t>以</a:t>
            </a:r>
            <a:r>
              <a:rPr lang="en-US" altLang="zh-CN"/>
              <a:t>XX</a:t>
            </a:r>
            <a:r>
              <a:rPr lang="zh-CN" altLang="en-US"/>
              <a:t>结尾</a:t>
            </a:r>
            <a:endParaRPr lang="en-US" altLang="zh-CN"/>
          </a:p>
          <a:p>
            <a:r>
              <a:rPr lang="en-US" altLang="zh-CN"/>
              <a:t>format     </a:t>
            </a:r>
            <a:endParaRPr lang="en-US" altLang="zh-CN"/>
          </a:p>
          <a:p>
            <a:r>
              <a:rPr lang="en-US" altLang="zh-CN"/>
              <a:t>isdigit	</a:t>
            </a:r>
            <a:r>
              <a:rPr lang="zh-CN" altLang="en-US"/>
              <a:t>是否是整数</a:t>
            </a:r>
            <a:endParaRPr lang="zh-CN" altLang="en-US"/>
          </a:p>
          <a:p>
            <a:r>
              <a:rPr lang="en-US" altLang="zh-CN"/>
              <a:t>join		'+'.join(["1","2"] &gt; 1+2</a:t>
            </a:r>
            <a:endParaRPr lang="en-US" altLang="zh-CN"/>
          </a:p>
          <a:p>
            <a:r>
              <a:rPr lang="en-US" altLang="zh-CN"/>
              <a:t>p=str.maketrans("abcdef",'123456')  </a:t>
            </a:r>
            <a:r>
              <a:rPr lang="zh-CN" altLang="en-US"/>
              <a:t>加密</a:t>
            </a:r>
            <a:endParaRPr lang="en-US" altLang="zh-CN"/>
          </a:p>
          <a:p>
            <a:r>
              <a:rPr lang="en-US" altLang="zh-CN"/>
              <a:t>print("abcdef".translate(p))</a:t>
            </a:r>
            <a:endParaRPr lang="en-US" altLang="zh-CN"/>
          </a:p>
          <a:p>
            <a:r>
              <a:rPr lang="en-US" altLang="zh-CN"/>
              <a:t>split		</a:t>
            </a:r>
            <a:r>
              <a:rPr lang="zh-CN" altLang="en-US"/>
              <a:t>拆分</a:t>
            </a:r>
            <a:endParaRPr lang="zh-CN" altLang="en-US"/>
          </a:p>
          <a:p>
            <a:endParaRPr lang="en-US" altLang="zh-CN"/>
          </a:p>
          <a:p>
            <a:endParaRPr lang="en-US" altLang="zh-CN"/>
          </a:p>
          <a:p>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集合</a:t>
            </a:r>
            <a:r>
              <a:rPr lang="en-US" altLang="zh-CN"/>
              <a:t>set</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BEAUTIFY_FLAG" val="#wm#"/>
  <p:tag name="KSO_WM_TEMPLATE_CATEGORY" val="custom"/>
  <p:tag name="KSO_WM_TEMPLATE_INDEX" val="20184553"/>
</p:tagLst>
</file>

<file path=ppt/tags/tag11.xml><?xml version="1.0" encoding="utf-8"?>
<p:tagLst xmlns:p="http://schemas.openxmlformats.org/presentationml/2006/main">
  <p:tag name="KSO_WM_SLIDE_MODEL_TYPE" val="timeline"/>
</p:tagLst>
</file>

<file path=ppt/tags/tag12.xml><?xml version="1.0" encoding="utf-8"?>
<p:tagLst xmlns:p="http://schemas.openxmlformats.org/presentationml/2006/main">
  <p:tag name="KSO_WM_SLIDE_MODEL_TYPE" val="timeline"/>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KSO_WM_TAG_VERSION" val="1.0"/>
  <p:tag name="KSO_WM_TEMPLATE_CATEGORY" val="custom"/>
  <p:tag name="KSO_WM_TEMPLATE_INDEX" val="20184553"/>
  <p:tag name="KSO_WM_UNIT_TYPE" val="a"/>
  <p:tag name="KSO_WM_UNIT_INDEX" val="1"/>
  <p:tag name="KSO_WM_UNIT_ID" val="custom20184553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空白演示"/>
</p:tagLst>
</file>

<file path=ppt/tags/tag5.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 name="KSO_WM_SLIDE_MODEL_TYPE" val="cover"/>
</p:tagLst>
</file>

<file path=ppt/tags/tag6.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BEAUTIFY_FLAG" val="#wm#"/>
  <p:tag name="KSO_WM_TEMPLATE_CATEGORY" val="custom"/>
  <p:tag name="KSO_WM_TEMPLATE_INDEX" val="20184553"/>
</p:tagLst>
</file>

<file path=ppt/tags/tag9.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11820</Words>
  <Application>WPS 演示</Application>
  <PresentationFormat>宽屏</PresentationFormat>
  <Paragraphs>769</Paragraphs>
  <Slides>96</Slides>
  <Notes>31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96</vt:i4>
      </vt:variant>
    </vt:vector>
  </HeadingPairs>
  <TitlesOfParts>
    <vt:vector size="104" baseType="lpstr">
      <vt:lpstr>Arial</vt:lpstr>
      <vt:lpstr>宋体</vt:lpstr>
      <vt:lpstr>Wingdings</vt:lpstr>
      <vt:lpstr>黑体</vt:lpstr>
      <vt:lpstr>Calibri</vt:lpstr>
      <vt:lpstr>微软雅黑</vt:lpstr>
      <vt:lpstr>Arial Unicode MS</vt:lpstr>
      <vt:lpstr>Office 主题</vt:lpstr>
      <vt:lpstr>计算机</vt:lpstr>
      <vt:lpstr>PowerPoint 演示文稿</vt:lpstr>
      <vt:lpstr>用户界面	</vt:lpstr>
      <vt:lpstr>windows的命令行</vt:lpstr>
      <vt:lpstr>常用DOS命令</vt:lpstr>
      <vt:lpstr>path环境变量</vt:lpstr>
      <vt:lpstr>二进制</vt:lpstr>
      <vt:lpstr>PowerPoint 演示文稿</vt:lpstr>
      <vt:lpstr>PowerPoint 演示文稿</vt:lpstr>
      <vt:lpstr>文本文件和字符集</vt:lpstr>
      <vt:lpstr>ASCII</vt:lpstr>
      <vt:lpstr>PowerPoint 演示文稿</vt:lpstr>
      <vt:lpstr>PowerPoint 演示文稿</vt:lpstr>
      <vt:lpstr>Unicode</vt:lpstr>
      <vt:lpstr>Python入门</vt:lpstr>
      <vt:lpstr>计算机语言：</vt:lpstr>
      <vt:lpstr>编译型语言与解释性语言</vt:lpstr>
      <vt:lpstr>Life is short you need Python</vt:lpstr>
      <vt:lpstr>Python</vt:lpstr>
      <vt:lpstr>仁慈的独裁者 Guido van Rossum （龟叔）</vt:lpstr>
      <vt:lpstr>Python</vt:lpstr>
      <vt:lpstr>PowerPoint 演示文稿</vt:lpstr>
      <vt:lpstr>Python发展历史</vt:lpstr>
      <vt:lpstr>PowerPoint 演示文稿</vt:lpstr>
      <vt:lpstr>Python语言特点（解释型语言）</vt:lpstr>
      <vt:lpstr>Python语言特点</vt:lpstr>
      <vt:lpstr>Python的开发环境搭建</vt:lpstr>
      <vt:lpstr>Python安装</vt:lpstr>
      <vt:lpstr>第一个程序Hello World</vt:lpstr>
      <vt:lpstr>变量</vt:lpstr>
      <vt:lpstr>变量的声明</vt:lpstr>
      <vt:lpstr>变量</vt:lpstr>
      <vt:lpstr>变量命名习惯</vt:lpstr>
      <vt:lpstr>常量</vt:lpstr>
      <vt:lpstr>控制台输入</vt:lpstr>
      <vt:lpstr>字符串拼接</vt:lpstr>
      <vt:lpstr>字符串格式化</vt:lpstr>
      <vt:lpstr>显示数据的数据类型</vt:lpstr>
      <vt:lpstr>升级版</vt:lpstr>
      <vt:lpstr>PowerPoint 演示文稿</vt:lpstr>
      <vt:lpstr>流程控制</vt:lpstr>
      <vt:lpstr>遗留问题</vt:lpstr>
      <vt:lpstr>条件分支</vt:lpstr>
      <vt:lpstr>if...elif...else</vt:lpstr>
      <vt:lpstr>循环结构</vt:lpstr>
      <vt:lpstr>升级版</vt:lpstr>
      <vt:lpstr>for循环</vt:lpstr>
      <vt:lpstr>Continue</vt:lpstr>
      <vt:lpstr>模块</vt:lpstr>
      <vt:lpstr>模块初识</vt:lpstr>
      <vt:lpstr>sys模块</vt:lpstr>
      <vt:lpstr>os模块</vt:lpstr>
      <vt:lpstr>数据类型</vt:lpstr>
      <vt:lpstr>常用的数据类型</vt:lpstr>
      <vt:lpstr>数字类型</vt:lpstr>
      <vt:lpstr>PowerPoint 演示文稿</vt:lpstr>
      <vt:lpstr>布尔类型</vt:lpstr>
      <vt:lpstr>字符串</vt:lpstr>
      <vt:lpstr>二进制类型之bytes类型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列表([])</vt:lpstr>
      <vt:lpstr>添加</vt:lpstr>
      <vt:lpstr>删除</vt:lpstr>
      <vt:lpstr>修改与获取列表元素位置</vt:lpstr>
      <vt:lpstr>其他</vt:lpstr>
      <vt:lpstr>PowerPoint 演示文稿</vt:lpstr>
      <vt:lpstr>PowerPoint 演示文稿</vt:lpstr>
      <vt:lpstr>存款与取款问题(浅copy应用)</vt:lpstr>
      <vt:lpstr>深copy应用</vt:lpstr>
      <vt:lpstr>PowerPoint 演示文稿</vt:lpstr>
      <vt:lpstr>元组（tuple不可变列表）</vt:lpstr>
      <vt:lpstr>PowerPoint 演示文稿</vt:lpstr>
      <vt:lpstr>修改元组与删除</vt:lpstr>
      <vt:lpstr>元组相关运算</vt:lpstr>
      <vt:lpstr>PowerPoint 演示文稿</vt:lpstr>
      <vt:lpstr>PowerPoint 演示文稿</vt:lpstr>
      <vt:lpstr>字典dict</vt:lpstr>
      <vt:lpstr>遍历</vt:lpstr>
      <vt:lpstr>PowerPoint 演示文稿</vt:lpstr>
      <vt:lpstr>字符串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9</cp:revision>
  <dcterms:created xsi:type="dcterms:W3CDTF">2018-03-01T02:03:00Z</dcterms:created>
  <dcterms:modified xsi:type="dcterms:W3CDTF">2019-01-07T15:04:12Z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2052-11.1.0.8236</vt:lpwstr>
  </property>
</Properties>
</file>