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73" r:id="rId16"/>
    <p:sldId id="269" r:id="rId17"/>
    <p:sldId id="270" r:id="rId18"/>
    <p:sldId id="271" r:id="rId19"/>
    <p:sldId id="274" r:id="rId20"/>
    <p:sldId id="278" r:id="rId21"/>
    <p:sldId id="279" r:id="rId22"/>
    <p:sldId id="280" r:id="rId23"/>
    <p:sldId id="275" r:id="rId24"/>
    <p:sldId id="276" r:id="rId25"/>
    <p:sldId id="277"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79" d="100"/>
          <a:sy n="79" d="100"/>
        </p:scale>
        <p:origin x="29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70F3E-790A-4F13-834B-7E34CAA4912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4DDB306-E8DD-4E70-A989-A93A37D3D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54977A-6EB9-4032-9288-178165C66D9F}"/>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1E1E5C7E-837F-481A-8640-E3CCF59D41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684BD2-6B72-4058-96D3-2AB3D11447B1}"/>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671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FCCDB-2E0C-407A-91A5-51958E0B4B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9A1255D-8C1D-4C90-B1A0-8E530B498C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3CFE2C-9174-477D-8B56-13AB74418F4E}"/>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A3E1F810-2A71-4388-99BB-41B9156939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B19CFC-E867-4876-B674-BBF06984F556}"/>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219673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1DD439C-8047-4E0C-A045-21E5D2CA041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F4E786-0E57-4862-8C31-FDADECB0168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42A114-8E9E-4648-9198-989E3A5ABAFA}"/>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2FB8EC92-BE4F-46F2-9A25-D0CFF8099B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0A47AB-3956-4BD8-8290-D7ED81B1EDC5}"/>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26732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807F2-94CF-44AF-8A6D-5B9CB06420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2EE2F2-D3CE-4010-85CC-1BACC200231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232252-1897-47F2-B8FC-5180B9DD4025}"/>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9C80CF81-F324-4EE2-AC6A-E85D4BA97D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019068-1863-47BB-AD34-44E3BA2E8A43}"/>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8674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496B5-CAD3-43EC-ACA2-260617A884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D0C5B3-8B2D-4E1C-A721-3CC9C2178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9CEC20-8C7B-4809-9C8D-77AFBEAC1691}"/>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9AA61577-B549-4E68-89D4-E9C59C3C67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FF9A5B-207F-44B1-B5E8-235D391E80EB}"/>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80497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C2F5A-300A-419E-A69F-9096BE9721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AC04FD-E403-4207-AE5A-99A47B87FA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2841B2F-2122-44B4-BB94-9FE7208E3D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09C2F5B-E03C-4030-AB71-09A383DE61FE}"/>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6178494C-4478-4A5A-98D6-51CD5C81DF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327A6A-7D02-471E-AB16-91E537438100}"/>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34351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ECA66-EA99-4016-9902-FAB95FADF1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1013A7-9F04-4270-BF5D-64E39B8AF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75AECC3-8051-420E-81C7-19902E84332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1B5C22D-FA3E-427E-BFA4-8811D5818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0EDE678-FFBE-4642-9CC3-95769E1E6D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4DC7D61-3430-4874-8A56-3CAECB7096BC}"/>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8" name="页脚占位符 7">
            <a:extLst>
              <a:ext uri="{FF2B5EF4-FFF2-40B4-BE49-F238E27FC236}">
                <a16:creationId xmlns:a16="http://schemas.microsoft.com/office/drawing/2014/main" id="{0CA1935B-69B4-4333-A6CC-FB2FD48375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C27FCC-B928-490F-8EBE-1EF42162549D}"/>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80888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6E4C2-C5B7-4C3A-9979-D75D10E6A9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416A7C-73B6-46B0-8132-B44BCF6C5AFA}"/>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4" name="页脚占位符 3">
            <a:extLst>
              <a:ext uri="{FF2B5EF4-FFF2-40B4-BE49-F238E27FC236}">
                <a16:creationId xmlns:a16="http://schemas.microsoft.com/office/drawing/2014/main" id="{95D738B1-E78A-4637-A54C-7DC724803E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6CD388A-3027-41F3-9BF7-725E56A5FCE1}"/>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61389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7D9DE9-DC62-48A6-A425-C6500C1508CA}"/>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3" name="页脚占位符 2">
            <a:extLst>
              <a:ext uri="{FF2B5EF4-FFF2-40B4-BE49-F238E27FC236}">
                <a16:creationId xmlns:a16="http://schemas.microsoft.com/office/drawing/2014/main" id="{9C08A2B8-6F0C-4FCE-963B-FCC035CAEF6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910CAA-C522-4E93-A329-FB83BC7A0167}"/>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282283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AF51B-7F4D-40F7-8C02-FBFBB99AD7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AD0DD4-1095-4FF8-A4F7-E2F1ACC3B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5D0602-1A42-47FD-8BD1-8FE8AB78B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40508CD-C5A9-4925-9C91-9A5D00AEFFC6}"/>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AAB92CE8-5F88-467D-8500-309044381D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50C392-5A29-4732-B398-363149DA328E}"/>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26615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1161E-764B-4F9D-83E0-95730F535D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0561E68-D2B1-4D0B-9A54-7BA5712441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A362DE79-C6E0-4EF5-9B75-0039CC940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D8A94B6-4B09-456F-B201-B30F8D542291}"/>
              </a:ext>
            </a:extLst>
          </p:cNvPr>
          <p:cNvSpPr>
            <a:spLocks noGrp="1"/>
          </p:cNvSpPr>
          <p:nvPr>
            <p:ph type="dt" sz="half" idx="10"/>
          </p:nvPr>
        </p:nvSpPr>
        <p:spPr/>
        <p:txBody>
          <a:bodyPr/>
          <a:lstStyle/>
          <a:p>
            <a:fld id="{56E2357C-FC56-45FF-8C4F-A5C83B5C8621}"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F6CC0137-DDA0-476F-B8E5-99CD17D39A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0375A4-DC90-4FA2-B6F7-3542D506CAFE}"/>
              </a:ext>
            </a:extLst>
          </p:cNvPr>
          <p:cNvSpPr>
            <a:spLocks noGrp="1"/>
          </p:cNvSpPr>
          <p:nvPr>
            <p:ph type="sldNum" sz="quarter" idx="12"/>
          </p:nvPr>
        </p:nvSpPr>
        <p:spPr/>
        <p:txBody>
          <a:body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1149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F6A61F-9688-42F7-95A4-BD5E4F2899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AD0690-1400-45C3-AC91-CE0EDC8E2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97E97F-688D-4A6B-9AC4-BA8D866AD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2357C-FC56-45FF-8C4F-A5C83B5C8621}"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5D2AB5CB-59FE-4835-A278-CB10F8D2D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999683-9211-45AB-9F41-E43150F00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789EC-CD90-41D6-9A3F-8845631258FA}" type="slidenum">
              <a:rPr lang="zh-CN" altLang="en-US" smtClean="0"/>
              <a:t>‹#›</a:t>
            </a:fld>
            <a:endParaRPr lang="zh-CN" altLang="en-US"/>
          </a:p>
        </p:txBody>
      </p:sp>
    </p:spTree>
    <p:extLst>
      <p:ext uri="{BB962C8B-B14F-4D97-AF65-F5344CB8AC3E}">
        <p14:creationId xmlns:p14="http://schemas.microsoft.com/office/powerpoint/2010/main" val="352004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slide" Target="slide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25.jpg"/><Relationship Id="rId1" Type="http://schemas.openxmlformats.org/officeDocument/2006/relationships/slideLayout" Target="../slideLayouts/slideLayout4.xml"/><Relationship Id="rId5" Type="http://schemas.openxmlformats.org/officeDocument/2006/relationships/slide" Target="slide24.xml"/><Relationship Id="rId4" Type="http://schemas.openxmlformats.org/officeDocument/2006/relationships/slide" Target="slide23.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hyperlink" Target="file:///D:\Movie\QLDownload\1.qlv" TargetMode="External"/><Relationship Id="rId7"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6.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7%91%9E%E5%85%B8"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AA87EA7-8FA3-40CE-B3A8-E5910C377ED6}"/>
              </a:ext>
            </a:extLst>
          </p:cNvPr>
          <p:cNvSpPr>
            <a:spLocks noGrp="1"/>
          </p:cNvSpPr>
          <p:nvPr>
            <p:ph type="title"/>
          </p:nvPr>
        </p:nvSpPr>
        <p:spPr>
          <a:xfrm>
            <a:off x="-438150" y="334808"/>
            <a:ext cx="7373566" cy="1128409"/>
          </a:xfrm>
        </p:spPr>
        <p:txBody>
          <a:bodyPr>
            <a:normAutofit/>
          </a:bodyPr>
          <a:lstStyle/>
          <a:p>
            <a:r>
              <a:rPr lang="zh-CN" altLang="en-US" sz="6500" b="1" dirty="0">
                <a:latin typeface="华文行楷" panose="02010800040101010101" pitchFamily="2" charset="-122"/>
                <a:ea typeface="华文行楷" panose="02010800040101010101" pitchFamily="2" charset="-122"/>
              </a:rPr>
              <a:t>                   中国高铁</a:t>
            </a:r>
          </a:p>
        </p:txBody>
      </p:sp>
      <p:sp>
        <p:nvSpPr>
          <p:cNvPr id="5" name="内容占位符 4">
            <a:extLst>
              <a:ext uri="{FF2B5EF4-FFF2-40B4-BE49-F238E27FC236}">
                <a16:creationId xmlns:a16="http://schemas.microsoft.com/office/drawing/2014/main" id="{409BE8BD-1D88-4894-8065-8771CF535AEF}"/>
              </a:ext>
            </a:extLst>
          </p:cNvPr>
          <p:cNvSpPr>
            <a:spLocks noGrp="1"/>
          </p:cNvSpPr>
          <p:nvPr>
            <p:ph idx="1"/>
          </p:nvPr>
        </p:nvSpPr>
        <p:spPr>
          <a:xfrm>
            <a:off x="1011677" y="1288915"/>
            <a:ext cx="10515600" cy="4280169"/>
          </a:xfrm>
        </p:spPr>
        <p:txBody>
          <a:bodyPr>
            <a:normAutofit/>
          </a:bodyPr>
          <a:lstStyle/>
          <a:p>
            <a:pPr marL="0" indent="0">
              <a:buNone/>
            </a:pPr>
            <a:r>
              <a:rPr lang="en-US" altLang="zh-CN" sz="5000" dirty="0"/>
              <a:t>                       — </a:t>
            </a:r>
            <a:r>
              <a:rPr lang="zh-CN" altLang="en-US" sz="4500" dirty="0">
                <a:latin typeface="华文行楷" panose="02010800040101010101" pitchFamily="2" charset="-122"/>
                <a:ea typeface="华文行楷" panose="02010800040101010101" pitchFamily="2" charset="-122"/>
              </a:rPr>
              <a:t>蓬勃发展</a:t>
            </a:r>
            <a:r>
              <a:rPr lang="en-US" altLang="zh-CN" sz="4500" dirty="0">
                <a:latin typeface="华文行楷" panose="02010800040101010101" pitchFamily="2" charset="-122"/>
                <a:ea typeface="华文行楷" panose="02010800040101010101" pitchFamily="2" charset="-122"/>
              </a:rPr>
              <a:t>&amp;</a:t>
            </a:r>
            <a:r>
              <a:rPr lang="zh-CN" altLang="en-US" sz="4500" dirty="0">
                <a:latin typeface="华文行楷" panose="02010800040101010101" pitchFamily="2" charset="-122"/>
                <a:ea typeface="华文行楷" panose="02010800040101010101" pitchFamily="2" charset="-122"/>
              </a:rPr>
              <a:t>发展意义</a:t>
            </a:r>
            <a:endParaRPr lang="en-US" altLang="zh-CN" sz="4500" dirty="0">
              <a:latin typeface="华文行楷" panose="02010800040101010101" pitchFamily="2" charset="-122"/>
              <a:ea typeface="华文行楷" panose="02010800040101010101" pitchFamily="2" charset="-122"/>
            </a:endParaRPr>
          </a:p>
          <a:p>
            <a:pPr marL="0" indent="0">
              <a:buNone/>
            </a:pPr>
            <a:endParaRPr lang="en-US" altLang="zh-CN" sz="4500" dirty="0">
              <a:latin typeface="华文行楷" panose="02010800040101010101" pitchFamily="2" charset="-122"/>
              <a:ea typeface="华文行楷" panose="02010800040101010101" pitchFamily="2" charset="-122"/>
            </a:endParaRPr>
          </a:p>
          <a:p>
            <a:pPr marL="0" indent="0">
              <a:buNone/>
            </a:pPr>
            <a:endParaRPr lang="en-US" altLang="zh-CN" sz="4500" dirty="0">
              <a:latin typeface="华文行楷" panose="02010800040101010101" pitchFamily="2" charset="-122"/>
              <a:ea typeface="华文行楷" panose="02010800040101010101" pitchFamily="2" charset="-122"/>
            </a:endParaRPr>
          </a:p>
          <a:p>
            <a:pPr marL="0" indent="0">
              <a:buNone/>
            </a:pPr>
            <a:endParaRPr lang="en-US" altLang="zh-CN" sz="4500" dirty="0">
              <a:latin typeface="华文行楷" panose="02010800040101010101" pitchFamily="2" charset="-122"/>
              <a:ea typeface="华文行楷" panose="02010800040101010101" pitchFamily="2" charset="-122"/>
            </a:endParaRPr>
          </a:p>
          <a:p>
            <a:pPr marL="0" indent="0">
              <a:buNone/>
            </a:pPr>
            <a:r>
              <a:rPr lang="en-US" altLang="zh-CN" sz="4500" dirty="0">
                <a:latin typeface="华文行楷" panose="02010800040101010101" pitchFamily="2" charset="-122"/>
                <a:ea typeface="华文行楷" panose="02010800040101010101" pitchFamily="2" charset="-122"/>
              </a:rPr>
              <a:t> </a:t>
            </a:r>
            <a:r>
              <a:rPr lang="zh-CN" altLang="en-US" sz="4500" dirty="0">
                <a:latin typeface="华文行楷" panose="02010800040101010101" pitchFamily="2" charset="-122"/>
                <a:ea typeface="华文行楷" panose="02010800040101010101" pitchFamily="2" charset="-122"/>
              </a:rPr>
              <a:t>                                                      </a:t>
            </a:r>
            <a:endParaRPr lang="en-US" altLang="zh-CN" sz="2000" dirty="0">
              <a:latin typeface="华文行楷" panose="02010800040101010101" pitchFamily="2" charset="-122"/>
              <a:ea typeface="华文行楷" panose="02010800040101010101" pitchFamily="2" charset="-122"/>
            </a:endParaRPr>
          </a:p>
        </p:txBody>
      </p:sp>
      <p:sp>
        <p:nvSpPr>
          <p:cNvPr id="6" name="文本框 5">
            <a:extLst>
              <a:ext uri="{FF2B5EF4-FFF2-40B4-BE49-F238E27FC236}">
                <a16:creationId xmlns:a16="http://schemas.microsoft.com/office/drawing/2014/main" id="{9CB6484C-289D-4A43-9788-55DCF90C3A4C}"/>
              </a:ext>
            </a:extLst>
          </p:cNvPr>
          <p:cNvSpPr txBox="1"/>
          <p:nvPr/>
        </p:nvSpPr>
        <p:spPr>
          <a:xfrm>
            <a:off x="9406648" y="4614976"/>
            <a:ext cx="2785352" cy="1908215"/>
          </a:xfrm>
          <a:prstGeom prst="rect">
            <a:avLst/>
          </a:prstGeom>
          <a:noFill/>
        </p:spPr>
        <p:txBody>
          <a:bodyPr wrap="square" rtlCol="0">
            <a:spAutoFit/>
          </a:bodyPr>
          <a:lstStyle/>
          <a:p>
            <a:r>
              <a:rPr lang="zh-CN" altLang="en-US" sz="3200" dirty="0">
                <a:latin typeface="华文行楷" panose="02010800040101010101" pitchFamily="2" charset="-122"/>
                <a:ea typeface="华文行楷" panose="02010800040101010101" pitchFamily="2" charset="-122"/>
              </a:rPr>
              <a:t>社体</a:t>
            </a:r>
            <a:r>
              <a:rPr lang="en-US" altLang="zh-CN" sz="3200" dirty="0">
                <a:latin typeface="华文行楷" panose="02010800040101010101" pitchFamily="2" charset="-122"/>
                <a:ea typeface="华文行楷" panose="02010800040101010101" pitchFamily="2" charset="-122"/>
              </a:rPr>
              <a:t>171    </a:t>
            </a:r>
            <a:r>
              <a:rPr lang="zh-CN" altLang="en-US" sz="3200" dirty="0">
                <a:latin typeface="华文行楷" panose="02010800040101010101" pitchFamily="2" charset="-122"/>
                <a:ea typeface="华文行楷" panose="02010800040101010101" pitchFamily="2" charset="-122"/>
              </a:rPr>
              <a:t>二组</a:t>
            </a:r>
            <a:endParaRPr lang="en-US" altLang="zh-CN" sz="3200" dirty="0">
              <a:latin typeface="华文行楷" panose="02010800040101010101" pitchFamily="2" charset="-122"/>
              <a:ea typeface="华文行楷" panose="02010800040101010101" pitchFamily="2" charset="-122"/>
            </a:endParaRPr>
          </a:p>
          <a:p>
            <a:r>
              <a:rPr lang="en-US" altLang="zh-CN" sz="3200" dirty="0">
                <a:latin typeface="华文行楷" panose="02010800040101010101" pitchFamily="2" charset="-122"/>
                <a:ea typeface="华文行楷" panose="02010800040101010101" pitchFamily="2" charset="-122"/>
              </a:rPr>
              <a:t>                                                                   </a:t>
            </a:r>
            <a:r>
              <a:rPr lang="zh-CN" altLang="en-US" dirty="0">
                <a:latin typeface="华文行楷" panose="02010800040101010101" pitchFamily="2" charset="-122"/>
                <a:ea typeface="华文行楷" panose="02010800040101010101" pitchFamily="2" charset="-122"/>
              </a:rPr>
              <a:t>演讲人：肖罗红</a:t>
            </a:r>
            <a:endParaRPr lang="en-US" altLang="zh-CN" dirty="0">
              <a:latin typeface="华文行楷" panose="02010800040101010101" pitchFamily="2" charset="-122"/>
              <a:ea typeface="华文行楷" panose="02010800040101010101" pitchFamily="2" charset="-122"/>
            </a:endParaRPr>
          </a:p>
          <a:p>
            <a:r>
              <a:rPr lang="en-US" altLang="zh-CN" dirty="0">
                <a:latin typeface="华文行楷" panose="02010800040101010101" pitchFamily="2" charset="-122"/>
                <a:ea typeface="华文行楷" panose="02010800040101010101" pitchFamily="2" charset="-122"/>
              </a:rPr>
              <a:t>                                                                                                                     </a:t>
            </a:r>
            <a:r>
              <a:rPr lang="zh-CN" altLang="en-US" dirty="0">
                <a:latin typeface="华文行楷" panose="02010800040101010101" pitchFamily="2" charset="-122"/>
                <a:ea typeface="华文行楷" panose="02010800040101010101" pitchFamily="2" charset="-122"/>
              </a:rPr>
              <a:t>制作人：王虎</a:t>
            </a:r>
            <a:endParaRPr lang="zh-CN" altLang="en-US" dirty="0"/>
          </a:p>
        </p:txBody>
      </p:sp>
    </p:spTree>
    <p:extLst>
      <p:ext uri="{BB962C8B-B14F-4D97-AF65-F5344CB8AC3E}">
        <p14:creationId xmlns:p14="http://schemas.microsoft.com/office/powerpoint/2010/main" val="2709588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7487 0.88079 L 0.17487 0.88102 C 0.17278 0.87917 0.17057 0.87778 0.16849 0.87639 C 0.16744 0.87569 0.16627 0.87569 0.16523 0.875 C 0.16445 0.8743 0.16367 0.87292 0.16289 0.87222 C 0.16185 0.87106 0.16067 0.87037 0.15963 0.86921 C 0.15885 0.86852 0.1582 0.86713 0.15729 0.86643 C 0.15547 0.86528 0.15351 0.86458 0.15169 0.86366 C 0.14895 0.85879 0.14935 0.85856 0.14531 0.85509 C 0.14401 0.85393 0.14257 0.85347 0.14127 0.85231 C 0.13685 0.84792 0.13945 0.8493 0.13658 0.84514 C 0.1358 0.84421 0.13489 0.84329 0.13411 0.84236 C 0.13125 0.83472 0.1332 0.83935 0.12773 0.82963 C 0.12669 0.82778 0.12578 0.82546 0.12461 0.82384 C 0.12356 0.82245 0.12239 0.82129 0.12135 0.81967 C 0.11862 0.81504 0.11601 0.81018 0.11341 0.80555 C 0.11263 0.80417 0.11185 0.80254 0.11106 0.80116 C 0.1056 0.79352 0.1082 0.79768 0.10299 0.78842 C 0.10169 0.78611 0.10013 0.78426 0.09908 0.78148 C 0.09674 0.77523 0.09804 0.77847 0.09505 0.77153 C 0.09257 0.7581 0.09661 0.77778 0.09179 0.76296 C 0.09127 0.76134 0.09153 0.75903 0.09101 0.75717 C 0.09062 0.75579 0.08984 0.75463 0.08945 0.75301 C 0.0888 0.75023 0.08841 0.74745 0.08789 0.74444 L 0.08711 0.74028 C 0.08737 0.72523 0.08737 0.70995 0.08789 0.69491 C 0.08789 0.69213 0.08958 0.68102 0.09023 0.67917 C 0.09101 0.67731 0.09205 0.67569 0.0927 0.67361 C 0.09336 0.67129 0.09349 0.66875 0.09427 0.66643 C 0.09479 0.66481 0.09596 0.66366 0.09661 0.66227 C 0.09778 0.65995 0.09882 0.65741 0.09987 0.65509 C 0.10013 0.65324 0.1 0.65116 0.10065 0.64954 C 0.10143 0.64745 0.10286 0.64699 0.10377 0.64514 C 0.10481 0.64352 0.10533 0.64143 0.10625 0.63958 C 0.10742 0.63704 0.10885 0.63472 0.11015 0.63241 C 0.1108 0.63148 0.11119 0.63032 0.11185 0.62963 C 0.1194 0.62292 0.11002 0.63148 0.11901 0.62245 C 0.12005 0.62153 0.12109 0.62083 0.12213 0.61967 C 0.12304 0.61875 0.12369 0.61759 0.12461 0.6169 C 0.12617 0.61574 0.12799 0.61574 0.12942 0.61412 C 0.13294 0.60972 0.13229 0.60995 0.13815 0.60833 C 0.14127 0.60741 0.14453 0.60741 0.14778 0.60694 C 0.14856 0.60648 0.14935 0.60602 0.15013 0.60555 C 0.15117 0.60509 0.15221 0.60463 0.15325 0.60417 C 0.15468 0.60324 0.15586 0.60185 0.15729 0.60116 C 0.15911 0.60046 0.16106 0.60046 0.16289 0.59977 C 0.16445 0.5993 0.16601 0.59884 0.1677 0.59838 C 0.17395 0.59467 0.16666 0.59884 0.18047 0.59421 C 0.18125 0.59398 0.18203 0.59305 0.18281 0.59282 C 0.18463 0.59213 0.18658 0.59167 0.18841 0.59143 C 0.19804 0.58912 0.19791 0.58958 0.21002 0.58842 C 0.21523 0.58704 0.22057 0.58542 0.22591 0.58426 C 0.22812 0.58379 0.2302 0.58333 0.23229 0.58287 C 0.23346 0.58241 0.23437 0.58171 0.23554 0.58148 C 0.23841 0.58079 0.2414 0.58055 0.24427 0.58009 C 0.25247 0.57639 0.24231 0.58125 0.25065 0.57569 C 0.25937 0.56991 0.24817 0.5794 0.25703 0.57153 C 0.25963 0.5669 0.26041 0.56504 0.26419 0.56157 C 0.26536 0.56065 0.2664 0.55995 0.26744 0.55879 C 0.27005 0.55532 0.26953 0.5544 0.27148 0.55023 C 0.27187 0.54907 0.27252 0.54838 0.27304 0.54745 C 0.27591 0.54028 0.27513 0.54074 0.27695 0.5331 C 0.27747 0.53125 0.27812 0.5294 0.27864 0.52754 C 0.2789 0.52523 0.27903 0.52268 0.27942 0.52037 C 0.27981 0.51805 0.28099 0.51597 0.28099 0.51342 C 0.28112 0.49861 0.28073 0.48403 0.2802 0.46944 C 0.2802 0.46782 0.27981 0.46643 0.27942 0.46504 C 0.27877 0.46296 0.27786 0.46134 0.27695 0.45949 C 0.27565 0.45185 0.27708 0.4581 0.27382 0.45092 C 0.27161 0.44629 0.27252 0.44653 0.27057 0.44097 C 0.26992 0.43889 0.26901 0.43727 0.26823 0.43542 C 0.26797 0.43379 0.26797 0.43217 0.26744 0.43102 C 0.26627 0.42847 0.26471 0.42639 0.26341 0.42407 C 0.26106 0.41967 0.26106 0.41944 0.25703 0.41551 C 0.25638 0.41481 0.25547 0.41481 0.25468 0.41412 C 0.25377 0.41319 0.25312 0.41204 0.25221 0.41111 C 0.25156 0.41065 0.25065 0.41042 0.24987 0.40972 C 0.24895 0.40903 0.2483 0.40764 0.24752 0.40694 C 0.24622 0.40579 0.24479 0.40509 0.24349 0.40417 C 0.24244 0.40324 0.24127 0.40231 0.24023 0.40139 C 0.23945 0.40046 0.2388 0.39907 0.23789 0.39838 C 0.22916 0.39282 0.23437 0.39768 0.22838 0.39421 C 0.22747 0.39375 0.22669 0.39329 0.22591 0.39282 C 0.22461 0.3919 0.2233 0.39074 0.222 0.38981 C 0.21927 0.38842 0.2138 0.3875 0.21158 0.38704 C 0.21002 0.38611 0.20846 0.38495 0.20677 0.38426 C 0.20208 0.38194 0.18971 0.38009 0.18841 0.38009 C 0.17773 0.37893 0.16718 0.37917 0.15651 0.37847 C 0.1552 0.37801 0.15377 0.37778 0.15247 0.37708 C 0.14935 0.37546 0.14713 0.37245 0.14375 0.37153 C 0.13815 0.36991 0.14049 0.37106 0.13658 0.36875 C 0.13294 0.36227 0.1375 0.36944 0.1302 0.36296 C 0.12916 0.36204 0.12812 0.36088 0.12695 0.36018 C 0.12591 0.35949 0.12487 0.35926 0.12382 0.35879 C 0.12291 0.35833 0.12213 0.35787 0.12135 0.35741 C 0.11862 0.35254 0.12083 0.35532 0.11575 0.35301 C 0.11354 0.35208 0.11015 0.3493 0.10859 0.34745 C 0.10026 0.3375 0.1138 0.34907 0.10221 0.33889 C 0.09843 0.33542 0.09843 0.33704 0.09505 0.3331 C 0.09388 0.33194 0.09297 0.33009 0.09179 0.32893 C 0.08958 0.32639 0.08854 0.32616 0.08632 0.32477 C 0.08489 0.32268 0.08359 0.32106 0.08229 0.31898 C 0.08086 0.31667 0.07981 0.31389 0.07825 0.3118 C 0.07669 0.30995 0.075 0.30833 0.07356 0.30625 C 0.07291 0.30555 0.07252 0.30417 0.07187 0.30347 C 0.07031 0.30139 0.06849 0.30023 0.06705 0.29768 C 0.06653 0.29676 0.06614 0.29583 0.06549 0.29491 C 0.06341 0.29167 0.06158 0.29051 0.05989 0.28634 C 0.0582 0.28241 0.05612 0.27847 0.0552 0.27361 C 0.05481 0.27222 0.05481 0.2706 0.05429 0.26944 C 0.05377 0.26759 0.05273 0.26643 0.05195 0.26504 C 0.05 0.2544 0.0526 0.26759 0.04961 0.25671 C 0.04895 0.2544 0.04843 0.25185 0.04791 0.24954 C 0.04661 0.24282 0.04557 0.23657 0.04479 0.22963 C 0.04453 0.22731 0.04414 0.225 0.04401 0.22245 C 0.04362 0.21921 0.04349 0.21597 0.04323 0.21273 C 0.04375 0.18842 0.04375 0.16435 0.04479 0.14028 C 0.04479 0.13889 0.04609 0.13866 0.04635 0.1375 C 0.04739 0.13379 0.04778 0.12986 0.04882 0.12616 C 0.04974 0.12245 0.05117 0.12037 0.05273 0.11759 C 0.05299 0.11574 0.05312 0.11366 0.05351 0.11204 C 0.05547 0.10509 0.05651 0.10393 0.05911 0.09907 C 0.05937 0.09768 0.05937 0.09606 0.05989 0.09491 C 0.07135 0.07176 0.06015 0.09838 0.06705 0.08356 C 0.0677 0.08217 0.0681 0.08055 0.06875 0.0794 C 0.0694 0.07801 0.07031 0.07754 0.07109 0.07639 C 0.072 0.07523 0.07252 0.07338 0.07356 0.07222 C 0.07552 0.06967 0.07695 0.06944 0.07903 0.06805 C 0.0875 0.06227 0.07838 0.06736 0.08789 0.06366 C 0.08867 0.06342 0.08945 0.0625 0.09023 0.06227 C 0.09297 0.06157 0.09557 0.06134 0.0983 0.06088 C 0.10013 0.06042 0.10195 0.05995 0.10377 0.05949 C 0.10547 0.05903 0.10703 0.05856 0.10859 0.0581 C 0.10937 0.05764 0.11015 0.05694 0.11106 0.05671 C 0.11341 0.05602 0.11575 0.05532 0.11823 0.05509 C 0.13203 0.0544 0.14583 0.05417 0.15963 0.0537 L 0.19726 0.05509 C 0.19804 0.05532 0.19882 0.05625 0.19961 0.05671 C 0.20065 0.05717 0.20169 0.05741 0.20273 0.0581 C 0.20442 0.05879 0.20586 0.06042 0.20755 0.06088 C 0.20976 0.06157 0.21406 0.06273 0.2164 0.06366 C 0.21718 0.06412 0.21797 0.06481 0.21875 0.06504 C 0.21979 0.06574 0.22083 0.06597 0.222 0.06643 C 0.22356 0.06736 0.22513 0.06898 0.22669 0.06944 C 0.23919 0.07245 0.23047 0.07083 0.25312 0.07083 L 0.23151 0.07801 L 0.00325 -0.00857 L -0.00052 -0.01134 " pathEditMode="relative" rAng="0" ptsTypes="AAAAAAAAAAAAAAAAAAAAAAAAAAAAAAAAAAAAAAAAAAAAAAAAAAAAAAAAAAAAAAAAAAAAAAAAAAAAAAAAAAAAAAAAAAAAAAAAAAAAAAAAAAAAAAAAAAAAAAAAAAAAAAAAAAAAAAAAAAAAAAAAAAAA">
                                      <p:cBhvr>
                                        <p:cTn id="6" dur="2000" fill="hold"/>
                                        <p:tgtEl>
                                          <p:spTgt spid="4"/>
                                        </p:tgtEl>
                                        <p:attrNameLst>
                                          <p:attrName>ppt_x</p:attrName>
                                          <p:attrName>ppt_y</p:attrName>
                                        </p:attrNameLst>
                                      </p:cBhvr>
                                      <p:rCtr x="-3464" y="-44606"/>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3C20F-7DD9-400E-B44D-A686262B838D}"/>
              </a:ext>
            </a:extLst>
          </p:cNvPr>
          <p:cNvSpPr>
            <a:spLocks noGrp="1"/>
          </p:cNvSpPr>
          <p:nvPr>
            <p:ph type="title"/>
          </p:nvPr>
        </p:nvSpPr>
        <p:spPr>
          <a:xfrm>
            <a:off x="4794584" y="0"/>
            <a:ext cx="2755232" cy="966370"/>
          </a:xfrm>
        </p:spPr>
        <p:txBody>
          <a:bodyPr>
            <a:normAutofit/>
          </a:bodyPr>
          <a:lstStyle/>
          <a:p>
            <a:r>
              <a:rPr lang="zh-CN" altLang="en-US" sz="5000" dirty="0">
                <a:latin typeface="华文行楷" panose="02010800040101010101" pitchFamily="2" charset="-122"/>
                <a:ea typeface="华文行楷" panose="02010800040101010101" pitchFamily="2" charset="-122"/>
              </a:rPr>
              <a:t>走出国门</a:t>
            </a:r>
          </a:p>
        </p:txBody>
      </p:sp>
      <p:sp>
        <p:nvSpPr>
          <p:cNvPr id="3" name="内容占位符 2">
            <a:extLst>
              <a:ext uri="{FF2B5EF4-FFF2-40B4-BE49-F238E27FC236}">
                <a16:creationId xmlns:a16="http://schemas.microsoft.com/office/drawing/2014/main" id="{465EF385-0147-43E1-AD7A-F573F3C23548}"/>
              </a:ext>
            </a:extLst>
          </p:cNvPr>
          <p:cNvSpPr>
            <a:spLocks noGrp="1"/>
          </p:cNvSpPr>
          <p:nvPr>
            <p:ph sz="half" idx="1"/>
          </p:nvPr>
        </p:nvSpPr>
        <p:spPr>
          <a:xfrm>
            <a:off x="188368" y="966370"/>
            <a:ext cx="2092799" cy="5469689"/>
          </a:xfrm>
        </p:spPr>
        <p:txBody>
          <a:bodyPr>
            <a:noAutofit/>
          </a:bodyPr>
          <a:lstStyle/>
          <a:p>
            <a:pPr marL="0" indent="0">
              <a:buNone/>
            </a:pPr>
            <a:r>
              <a:rPr lang="zh-CN" altLang="en-US" sz="3000" dirty="0">
                <a:latin typeface="华文楷体" panose="02010600040101010101" pitchFamily="2" charset="-122"/>
                <a:ea typeface="华文楷体" panose="02010600040101010101" pitchFamily="2" charset="-122"/>
              </a:rPr>
              <a:t>中国高铁具有三大优势：技术先进、安全可靠；价格低、性价比高；运营经验丰富，中国每建设一条铁路其标准至少保证二十年不落后。</a:t>
            </a:r>
          </a:p>
        </p:txBody>
      </p:sp>
      <p:sp>
        <p:nvSpPr>
          <p:cNvPr id="5" name="文本框 4">
            <a:extLst>
              <a:ext uri="{FF2B5EF4-FFF2-40B4-BE49-F238E27FC236}">
                <a16:creationId xmlns:a16="http://schemas.microsoft.com/office/drawing/2014/main" id="{5B35B90C-C43C-490C-8787-364F04E277F9}"/>
              </a:ext>
            </a:extLst>
          </p:cNvPr>
          <p:cNvSpPr txBox="1"/>
          <p:nvPr/>
        </p:nvSpPr>
        <p:spPr>
          <a:xfrm>
            <a:off x="9795218" y="966370"/>
            <a:ext cx="2299315" cy="5632311"/>
          </a:xfrm>
          <a:prstGeom prst="rect">
            <a:avLst/>
          </a:prstGeom>
          <a:noFill/>
        </p:spPr>
        <p:txBody>
          <a:bodyPr wrap="square" rtlCol="0">
            <a:spAutoFit/>
          </a:bodyPr>
          <a:lstStyle/>
          <a:p>
            <a:r>
              <a:rPr lang="zh-CN" altLang="en-US" sz="3000" dirty="0">
                <a:latin typeface="华文楷体" panose="02010600040101010101" pitchFamily="2" charset="-122"/>
                <a:ea typeface="华文楷体" panose="02010600040101010101" pitchFamily="2" charset="-122"/>
              </a:rPr>
              <a:t>据测算，国外企业修建高铁平均成本为每公里</a:t>
            </a:r>
            <a:r>
              <a:rPr lang="en-US" altLang="zh-CN" sz="3000" dirty="0">
                <a:latin typeface="华文楷体" panose="02010600040101010101" pitchFamily="2" charset="-122"/>
                <a:ea typeface="华文楷体" panose="02010600040101010101" pitchFamily="2" charset="-122"/>
              </a:rPr>
              <a:t>0.5</a:t>
            </a:r>
            <a:r>
              <a:rPr lang="zh-CN" altLang="en-US" sz="3000" dirty="0">
                <a:latin typeface="华文楷体" panose="02010600040101010101" pitchFamily="2" charset="-122"/>
                <a:ea typeface="华文楷体" panose="02010600040101010101" pitchFamily="2" charset="-122"/>
              </a:rPr>
              <a:t>亿美元以上，中国只需约一半，且中国企业的工期短，施工效率又是外国企业的一倍以上。</a:t>
            </a:r>
          </a:p>
        </p:txBody>
      </p:sp>
      <p:pic>
        <p:nvPicPr>
          <p:cNvPr id="6" name="图片 5">
            <a:extLst>
              <a:ext uri="{FF2B5EF4-FFF2-40B4-BE49-F238E27FC236}">
                <a16:creationId xmlns:a16="http://schemas.microsoft.com/office/drawing/2014/main" id="{D28BBD41-0486-4482-BA4E-79CCB2AE7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5649" y="3425115"/>
            <a:ext cx="6340091" cy="3432885"/>
          </a:xfrm>
          <a:prstGeom prst="rect">
            <a:avLst/>
          </a:prstGeom>
        </p:spPr>
      </p:pic>
      <p:pic>
        <p:nvPicPr>
          <p:cNvPr id="9" name="图片 8">
            <a:extLst>
              <a:ext uri="{FF2B5EF4-FFF2-40B4-BE49-F238E27FC236}">
                <a16:creationId xmlns:a16="http://schemas.microsoft.com/office/drawing/2014/main" id="{74F196CF-4B5C-4E1E-815B-AABDDA7BC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750" y="722764"/>
            <a:ext cx="5640903" cy="2608355"/>
          </a:xfrm>
          <a:prstGeom prst="rect">
            <a:avLst/>
          </a:prstGeom>
          <a:ln>
            <a:noFill/>
          </a:ln>
          <a:effectLst>
            <a:softEdge rad="112500"/>
          </a:effectLst>
        </p:spPr>
      </p:pic>
    </p:spTree>
    <p:extLst>
      <p:ext uri="{BB962C8B-B14F-4D97-AF65-F5344CB8AC3E}">
        <p14:creationId xmlns:p14="http://schemas.microsoft.com/office/powerpoint/2010/main" val="3714559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4" dur="500"/>
                                        <p:tgtEl>
                                          <p:spTgt spid="3">
                                            <p:txEl>
                                              <p:pRg st="0" end="0"/>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1217E35-51AC-41D1-B4AB-1212A0B7A1FB}"/>
              </a:ext>
            </a:extLst>
          </p:cNvPr>
          <p:cNvSpPr txBox="1"/>
          <p:nvPr/>
        </p:nvSpPr>
        <p:spPr>
          <a:xfrm>
            <a:off x="866273" y="5241079"/>
            <a:ext cx="2374232"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土耳其安伊高铁</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中国企业在海外修建的第一条高速铁路</a:t>
            </a:r>
          </a:p>
        </p:txBody>
      </p:sp>
      <p:sp>
        <p:nvSpPr>
          <p:cNvPr id="7" name="文本框 6">
            <a:extLst>
              <a:ext uri="{FF2B5EF4-FFF2-40B4-BE49-F238E27FC236}">
                <a16:creationId xmlns:a16="http://schemas.microsoft.com/office/drawing/2014/main" id="{C5BDCFE1-7B4D-413C-90AD-9D1B9BBE6023}"/>
              </a:ext>
            </a:extLst>
          </p:cNvPr>
          <p:cNvSpPr txBox="1"/>
          <p:nvPr/>
        </p:nvSpPr>
        <p:spPr>
          <a:xfrm>
            <a:off x="4411579" y="5229726"/>
            <a:ext cx="2502568"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莫斯科</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喀山高铁</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中国高铁走出国门的“第一单”</a:t>
            </a:r>
          </a:p>
        </p:txBody>
      </p:sp>
      <p:sp>
        <p:nvSpPr>
          <p:cNvPr id="9" name="文本框 8">
            <a:extLst>
              <a:ext uri="{FF2B5EF4-FFF2-40B4-BE49-F238E27FC236}">
                <a16:creationId xmlns:a16="http://schemas.microsoft.com/office/drawing/2014/main" id="{830452B6-A0B9-41E2-8587-B4F1C420960D}"/>
              </a:ext>
            </a:extLst>
          </p:cNvPr>
          <p:cNvSpPr txBox="1"/>
          <p:nvPr/>
        </p:nvSpPr>
        <p:spPr>
          <a:xfrm>
            <a:off x="8392873" y="5229726"/>
            <a:ext cx="2711115"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美国西部快线高铁</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中国在美国建设的第一个高速铁路项目</a:t>
            </a:r>
          </a:p>
        </p:txBody>
      </p:sp>
      <p:pic>
        <p:nvPicPr>
          <p:cNvPr id="5" name="图片 4">
            <a:extLst>
              <a:ext uri="{FF2B5EF4-FFF2-40B4-BE49-F238E27FC236}">
                <a16:creationId xmlns:a16="http://schemas.microsoft.com/office/drawing/2014/main" id="{4F9C80EB-91C7-4FE4-AC64-84C512FBA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878" y="1016756"/>
            <a:ext cx="3341023" cy="3377692"/>
          </a:xfrm>
          <a:prstGeom prst="rect">
            <a:avLst/>
          </a:prstGeom>
        </p:spPr>
      </p:pic>
      <p:pic>
        <p:nvPicPr>
          <p:cNvPr id="10" name="图片 9">
            <a:extLst>
              <a:ext uri="{FF2B5EF4-FFF2-40B4-BE49-F238E27FC236}">
                <a16:creationId xmlns:a16="http://schemas.microsoft.com/office/drawing/2014/main" id="{7C8DE3E2-5027-4D9E-B65B-48568524A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579" y="1016755"/>
            <a:ext cx="3266044" cy="3282934"/>
          </a:xfrm>
          <a:prstGeom prst="rect">
            <a:avLst/>
          </a:prstGeom>
        </p:spPr>
      </p:pic>
      <p:pic>
        <p:nvPicPr>
          <p:cNvPr id="12" name="图片 11">
            <a:extLst>
              <a:ext uri="{FF2B5EF4-FFF2-40B4-BE49-F238E27FC236}">
                <a16:creationId xmlns:a16="http://schemas.microsoft.com/office/drawing/2014/main" id="{939F58E7-3977-47DF-8F74-4EE75B0C5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5301" y="1016755"/>
            <a:ext cx="3140135" cy="3282934"/>
          </a:xfrm>
          <a:prstGeom prst="rect">
            <a:avLst/>
          </a:prstGeom>
        </p:spPr>
      </p:pic>
      <p:pic>
        <p:nvPicPr>
          <p:cNvPr id="8" name="图片 7">
            <a:hlinkClick r:id="rId5" action="ppaction://hlinksldjump"/>
            <a:extLst>
              <a:ext uri="{FF2B5EF4-FFF2-40B4-BE49-F238E27FC236}">
                <a16:creationId xmlns:a16="http://schemas.microsoft.com/office/drawing/2014/main" id="{91050B3B-DC00-40CF-969E-E8A27534A78D}"/>
              </a:ext>
            </a:extLst>
          </p:cNvPr>
          <p:cNvPicPr>
            <a:picLocks noChangeAspect="1"/>
          </p:cNvPicPr>
          <p:nvPr/>
        </p:nvPicPr>
        <p:blipFill rotWithShape="1">
          <a:blip r:embed="rId6">
            <a:extLst>
              <a:ext uri="{28A0092B-C50C-407E-A947-70E740481C1C}">
                <a14:useLocalDpi xmlns:a14="http://schemas.microsoft.com/office/drawing/2010/main" val="0"/>
              </a:ext>
            </a:extLst>
          </a:blip>
          <a:srcRect l="23543" t="48062" r="39" b="6399"/>
          <a:stretch/>
        </p:blipFill>
        <p:spPr>
          <a:xfrm>
            <a:off x="11103988" y="6195847"/>
            <a:ext cx="1107572" cy="646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5332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8A9A7D8-0CE1-40B0-9836-1C3905284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3611"/>
          </a:xfrm>
          <a:prstGeom prst="rect">
            <a:avLst/>
          </a:prstGeom>
        </p:spPr>
      </p:pic>
      <p:sp>
        <p:nvSpPr>
          <p:cNvPr id="2" name="标题 1">
            <a:extLst>
              <a:ext uri="{FF2B5EF4-FFF2-40B4-BE49-F238E27FC236}">
                <a16:creationId xmlns:a16="http://schemas.microsoft.com/office/drawing/2014/main" id="{C9A80434-9298-4CB9-899C-F4460EB6898B}"/>
              </a:ext>
            </a:extLst>
          </p:cNvPr>
          <p:cNvSpPr>
            <a:spLocks noGrp="1"/>
          </p:cNvSpPr>
          <p:nvPr>
            <p:ph type="title"/>
          </p:nvPr>
        </p:nvSpPr>
        <p:spPr>
          <a:xfrm>
            <a:off x="4392227" y="1162013"/>
            <a:ext cx="2818198" cy="790612"/>
          </a:xfrm>
        </p:spPr>
        <p:txBody>
          <a:bodyPr>
            <a:noAutofit/>
          </a:bodyPr>
          <a:lstStyle/>
          <a:p>
            <a:r>
              <a:rPr lang="zh-CN" altLang="en-US" sz="5000" dirty="0">
                <a:latin typeface="华文行楷" panose="02010800040101010101" pitchFamily="2" charset="-122"/>
                <a:ea typeface="华文行楷" panose="02010800040101010101" pitchFamily="2" charset="-122"/>
              </a:rPr>
              <a:t>发展规划</a:t>
            </a:r>
          </a:p>
        </p:txBody>
      </p:sp>
      <p:sp>
        <p:nvSpPr>
          <p:cNvPr id="4" name="内容占位符 4">
            <a:extLst>
              <a:ext uri="{FF2B5EF4-FFF2-40B4-BE49-F238E27FC236}">
                <a16:creationId xmlns:a16="http://schemas.microsoft.com/office/drawing/2014/main" id="{280A9988-DBFC-4B75-87FB-F62A84EDC677}"/>
              </a:ext>
            </a:extLst>
          </p:cNvPr>
          <p:cNvSpPr txBox="1">
            <a:spLocks/>
          </p:cNvSpPr>
          <p:nvPr/>
        </p:nvSpPr>
        <p:spPr>
          <a:xfrm>
            <a:off x="0" y="2602302"/>
            <a:ext cx="11784183" cy="299843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4000" b="1" dirty="0">
                <a:latin typeface="华文楷体" panose="02010600040101010101" pitchFamily="2" charset="-122"/>
                <a:ea typeface="华文楷体" panose="02010600040101010101" pitchFamily="2" charset="-122"/>
              </a:rPr>
              <a:t>2004</a:t>
            </a:r>
            <a:r>
              <a:rPr lang="zh-CN" altLang="en-US" sz="4000" b="1" dirty="0">
                <a:latin typeface="华文楷体" panose="02010600040101010101" pitchFamily="2" charset="-122"/>
                <a:ea typeface="华文楷体" panose="02010600040101010101" pitchFamily="2" charset="-122"/>
              </a:rPr>
              <a:t>年</a:t>
            </a:r>
            <a:r>
              <a:rPr lang="en-US" altLang="zh-CN" sz="4000" b="1" dirty="0">
                <a:latin typeface="华文楷体" panose="02010600040101010101" pitchFamily="2" charset="-122"/>
                <a:ea typeface="华文楷体" panose="02010600040101010101" pitchFamily="2" charset="-122"/>
              </a:rPr>
              <a:t>1</a:t>
            </a:r>
            <a:r>
              <a:rPr lang="zh-CN" altLang="en-US" sz="4000" b="1" dirty="0">
                <a:latin typeface="华文楷体" panose="02010600040101010101" pitchFamily="2" charset="-122"/>
                <a:ea typeface="华文楷体" panose="02010600040101010101" pitchFamily="2" charset="-122"/>
              </a:rPr>
              <a:t>月国家批复</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中长期铁路网规划</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确定铁路网要扩大规模</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完善结构</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提高质量</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快速扩充运输能力</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迅速提高装备水平。确定到</a:t>
            </a:r>
            <a:r>
              <a:rPr lang="en-US" altLang="zh-CN" sz="4000" b="1" dirty="0">
                <a:latin typeface="华文楷体" panose="02010600040101010101" pitchFamily="2" charset="-122"/>
                <a:ea typeface="华文楷体" panose="02010600040101010101" pitchFamily="2" charset="-122"/>
              </a:rPr>
              <a:t>2020</a:t>
            </a:r>
            <a:r>
              <a:rPr lang="zh-CN" altLang="en-US" sz="4000" b="1" dirty="0">
                <a:latin typeface="华文楷体" panose="02010600040101010101" pitchFamily="2" charset="-122"/>
                <a:ea typeface="华文楷体" panose="02010600040101010101" pitchFamily="2" charset="-122"/>
              </a:rPr>
              <a:t>年</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全国铁路营业里程达到</a:t>
            </a:r>
            <a:r>
              <a:rPr lang="en-US" altLang="zh-CN" sz="4000" b="1" dirty="0">
                <a:latin typeface="华文楷体" panose="02010600040101010101" pitchFamily="2" charset="-122"/>
                <a:ea typeface="华文楷体" panose="02010600040101010101" pitchFamily="2" charset="-122"/>
              </a:rPr>
              <a:t>10</a:t>
            </a:r>
            <a:r>
              <a:rPr lang="zh-CN" altLang="en-US" sz="4000" b="1" dirty="0">
                <a:latin typeface="华文楷体" panose="02010600040101010101" pitchFamily="2" charset="-122"/>
                <a:ea typeface="华文楷体" panose="02010600040101010101" pitchFamily="2" charset="-122"/>
              </a:rPr>
              <a:t>万公里</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主要繁忙干线实现客货分线</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复线率和电化率均达到</a:t>
            </a:r>
            <a:r>
              <a:rPr lang="en-US" altLang="zh-CN" sz="4000" b="1" dirty="0">
                <a:latin typeface="华文楷体" panose="02010600040101010101" pitchFamily="2" charset="-122"/>
                <a:ea typeface="华文楷体" panose="02010600040101010101" pitchFamily="2" charset="-122"/>
              </a:rPr>
              <a:t>50%,</a:t>
            </a:r>
            <a:r>
              <a:rPr lang="zh-CN" altLang="en-US" sz="4000" b="1" dirty="0">
                <a:latin typeface="华文楷体" panose="02010600040101010101" pitchFamily="2" charset="-122"/>
                <a:ea typeface="华文楷体" panose="02010600040101010101" pitchFamily="2" charset="-122"/>
              </a:rPr>
              <a:t>运输能力满足国民经济和社会发展需要</a:t>
            </a:r>
            <a:r>
              <a:rPr lang="en-US" altLang="zh-CN" sz="4000" b="1" dirty="0">
                <a:latin typeface="华文楷体" panose="02010600040101010101" pitchFamily="2" charset="-122"/>
                <a:ea typeface="华文楷体" panose="02010600040101010101" pitchFamily="2" charset="-122"/>
              </a:rPr>
              <a:t>,</a:t>
            </a:r>
            <a:r>
              <a:rPr lang="zh-CN" altLang="en-US" sz="4000" b="1" dirty="0">
                <a:latin typeface="华文楷体" panose="02010600040101010101" pitchFamily="2" charset="-122"/>
                <a:ea typeface="华文楷体" panose="02010600040101010101" pitchFamily="2" charset="-122"/>
              </a:rPr>
              <a:t>主要技术装备达到或接近国际先进水平。</a:t>
            </a:r>
          </a:p>
        </p:txBody>
      </p:sp>
    </p:spTree>
    <p:extLst>
      <p:ext uri="{BB962C8B-B14F-4D97-AF65-F5344CB8AC3E}">
        <p14:creationId xmlns:p14="http://schemas.microsoft.com/office/powerpoint/2010/main" val="951069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4046511-E15B-440F-ABFA-035BFDB71796}"/>
              </a:ext>
            </a:extLst>
          </p:cNvPr>
          <p:cNvSpPr>
            <a:spLocks noGrp="1"/>
          </p:cNvSpPr>
          <p:nvPr>
            <p:ph type="subTitle" idx="1"/>
          </p:nvPr>
        </p:nvSpPr>
        <p:spPr>
          <a:xfrm>
            <a:off x="319597" y="3639845"/>
            <a:ext cx="10232994" cy="3218155"/>
          </a:xfrm>
        </p:spPr>
        <p:txBody>
          <a:bodyPr>
            <a:normAutofit fontScale="92500"/>
          </a:bodyPr>
          <a:lstStyle/>
          <a:p>
            <a:r>
              <a:rPr lang="zh-CN" altLang="en-US" sz="2500" b="1" dirty="0">
                <a:latin typeface="华文行楷" panose="02010800040101010101" pitchFamily="2" charset="-122"/>
                <a:ea typeface="华文行楷" panose="02010800040101010101" pitchFamily="2" charset="-122"/>
              </a:rPr>
              <a:t>中长期铁路网规划</a:t>
            </a:r>
            <a:endParaRPr lang="zh-CN" altLang="en-US" sz="2500" dirty="0">
              <a:latin typeface="华文行楷" panose="02010800040101010101" pitchFamily="2" charset="-122"/>
              <a:ea typeface="华文行楷" panose="02010800040101010101" pitchFamily="2" charset="-122"/>
            </a:endParaRPr>
          </a:p>
          <a:p>
            <a:r>
              <a:rPr lang="en-US" altLang="zh-CN" sz="2500" b="1" dirty="0">
                <a:latin typeface="华文楷体" panose="02010600040101010101" pitchFamily="2" charset="-122"/>
                <a:ea typeface="华文楷体" panose="02010600040101010101" pitchFamily="2" charset="-122"/>
              </a:rPr>
              <a:t>2004</a:t>
            </a:r>
            <a:r>
              <a:rPr lang="zh-CN" altLang="en-US" sz="2500" b="1" dirty="0">
                <a:latin typeface="华文楷体" panose="02010600040101010101" pitchFamily="2" charset="-122"/>
                <a:ea typeface="华文楷体" panose="02010600040101010101" pitchFamily="2" charset="-122"/>
              </a:rPr>
              <a:t>年</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中长期铁路网规划</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提出，到</a:t>
            </a:r>
            <a:r>
              <a:rPr lang="en-US" altLang="zh-CN" sz="2500" b="1" dirty="0">
                <a:latin typeface="华文楷体" panose="02010600040101010101" pitchFamily="2" charset="-122"/>
                <a:ea typeface="华文楷体" panose="02010600040101010101" pitchFamily="2" charset="-122"/>
              </a:rPr>
              <a:t>2020</a:t>
            </a:r>
            <a:r>
              <a:rPr lang="zh-CN" altLang="en-US" sz="2500" b="1" dirty="0">
                <a:latin typeface="华文楷体" panose="02010600040101010101" pitchFamily="2" charset="-122"/>
                <a:ea typeface="华文楷体" panose="02010600040101010101" pitchFamily="2" charset="-122"/>
              </a:rPr>
              <a:t>年，全国铁路营业里程达到</a:t>
            </a:r>
            <a:r>
              <a:rPr lang="en-US" altLang="zh-CN" sz="2500" b="1" dirty="0">
                <a:latin typeface="华文楷体" panose="02010600040101010101" pitchFamily="2" charset="-122"/>
                <a:ea typeface="华文楷体" panose="02010600040101010101" pitchFamily="2" charset="-122"/>
              </a:rPr>
              <a:t>10</a:t>
            </a:r>
            <a:r>
              <a:rPr lang="zh-CN" altLang="en-US" sz="2500" b="1" dirty="0">
                <a:latin typeface="华文楷体" panose="02010600040101010101" pitchFamily="2" charset="-122"/>
                <a:ea typeface="华文楷体" panose="02010600040101010101" pitchFamily="2" charset="-122"/>
              </a:rPr>
              <a:t>万公里，主要繁忙干线实现客货分线，建设高速铁路</a:t>
            </a:r>
            <a:r>
              <a:rPr lang="en-US" altLang="zh-CN" sz="2500" b="1" dirty="0">
                <a:latin typeface="华文楷体" panose="02010600040101010101" pitchFamily="2" charset="-122"/>
                <a:ea typeface="华文楷体" panose="02010600040101010101" pitchFamily="2" charset="-122"/>
              </a:rPr>
              <a:t>1.2</a:t>
            </a:r>
            <a:r>
              <a:rPr lang="zh-CN" altLang="en-US" sz="2500" b="1" dirty="0">
                <a:latin typeface="华文楷体" panose="02010600040101010101" pitchFamily="2" charset="-122"/>
                <a:ea typeface="华文楷体" panose="02010600040101010101" pitchFamily="2" charset="-122"/>
              </a:rPr>
              <a:t>万公里以上。</a:t>
            </a:r>
          </a:p>
          <a:p>
            <a:r>
              <a:rPr lang="en-US" altLang="zh-CN" sz="2500" b="1" dirty="0">
                <a:latin typeface="华文楷体" panose="02010600040101010101" pitchFamily="2" charset="-122"/>
                <a:ea typeface="华文楷体" panose="02010600040101010101" pitchFamily="2" charset="-122"/>
              </a:rPr>
              <a:t>2008</a:t>
            </a:r>
            <a:r>
              <a:rPr lang="zh-CN" altLang="en-US" sz="2500" b="1" dirty="0">
                <a:latin typeface="华文楷体" panose="02010600040101010101" pitchFamily="2" charset="-122"/>
                <a:ea typeface="华文楷体" panose="02010600040101010101" pitchFamily="2" charset="-122"/>
              </a:rPr>
              <a:t>年修订的</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中长期铁路网规划（</a:t>
            </a:r>
            <a:r>
              <a:rPr lang="en-US" altLang="zh-CN" sz="2500" b="1" dirty="0">
                <a:latin typeface="华文楷体" panose="02010600040101010101" pitchFamily="2" charset="-122"/>
                <a:ea typeface="华文楷体" panose="02010600040101010101" pitchFamily="2" charset="-122"/>
              </a:rPr>
              <a:t>2008</a:t>
            </a:r>
            <a:r>
              <a:rPr lang="zh-CN" altLang="en-US" sz="2500" b="1" dirty="0">
                <a:latin typeface="华文楷体" panose="02010600040101010101" pitchFamily="2" charset="-122"/>
                <a:ea typeface="华文楷体" panose="02010600040101010101" pitchFamily="2" charset="-122"/>
              </a:rPr>
              <a:t>年调整）</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确定到</a:t>
            </a:r>
            <a:r>
              <a:rPr lang="en-US" altLang="zh-CN" sz="2500" b="1" dirty="0">
                <a:latin typeface="华文楷体" panose="02010600040101010101" pitchFamily="2" charset="-122"/>
                <a:ea typeface="华文楷体" panose="02010600040101010101" pitchFamily="2" charset="-122"/>
              </a:rPr>
              <a:t>2020</a:t>
            </a:r>
            <a:r>
              <a:rPr lang="zh-CN" altLang="en-US" sz="2500" b="1" dirty="0">
                <a:latin typeface="华文楷体" panose="02010600040101010101" pitchFamily="2" charset="-122"/>
                <a:ea typeface="华文楷体" panose="02010600040101010101" pitchFamily="2" charset="-122"/>
              </a:rPr>
              <a:t>年，全国铁路营业里程达到</a:t>
            </a:r>
            <a:r>
              <a:rPr lang="en-US" altLang="zh-CN" sz="2500" b="1" dirty="0">
                <a:latin typeface="华文楷体" panose="02010600040101010101" pitchFamily="2" charset="-122"/>
                <a:ea typeface="华文楷体" panose="02010600040101010101" pitchFamily="2" charset="-122"/>
              </a:rPr>
              <a:t>12</a:t>
            </a:r>
            <a:r>
              <a:rPr lang="zh-CN" altLang="en-US" sz="2500" b="1" dirty="0">
                <a:latin typeface="华文楷体" panose="02010600040101010101" pitchFamily="2" charset="-122"/>
                <a:ea typeface="华文楷体" panose="02010600040101010101" pitchFamily="2" charset="-122"/>
              </a:rPr>
              <a:t>万公里以上，建设高速铁路</a:t>
            </a:r>
            <a:r>
              <a:rPr lang="en-US" altLang="zh-CN" sz="2500" b="1" dirty="0">
                <a:latin typeface="华文楷体" panose="02010600040101010101" pitchFamily="2" charset="-122"/>
                <a:ea typeface="华文楷体" panose="02010600040101010101" pitchFamily="2" charset="-122"/>
              </a:rPr>
              <a:t>1.6</a:t>
            </a:r>
            <a:r>
              <a:rPr lang="zh-CN" altLang="en-US" sz="2500" b="1" dirty="0">
                <a:latin typeface="华文楷体" panose="02010600040101010101" pitchFamily="2" charset="-122"/>
                <a:ea typeface="华文楷体" panose="02010600040101010101" pitchFamily="2" charset="-122"/>
              </a:rPr>
              <a:t>万公里以上。</a:t>
            </a:r>
          </a:p>
          <a:p>
            <a:r>
              <a:rPr lang="en-US" altLang="zh-CN" sz="2500" b="1" dirty="0">
                <a:latin typeface="华文楷体" panose="02010600040101010101" pitchFamily="2" charset="-122"/>
                <a:ea typeface="华文楷体" panose="02010600040101010101" pitchFamily="2" charset="-122"/>
              </a:rPr>
              <a:t>2011</a:t>
            </a:r>
            <a:r>
              <a:rPr lang="zh-CN" altLang="en-US" sz="2500" b="1" dirty="0">
                <a:latin typeface="华文楷体" panose="02010600040101010101" pitchFamily="2" charset="-122"/>
                <a:ea typeface="华文楷体" panose="02010600040101010101" pitchFamily="2" charset="-122"/>
              </a:rPr>
              <a:t>年</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十二五规划</a:t>
            </a:r>
            <a:r>
              <a:rPr lang="en-US" altLang="zh-CN" sz="2500" b="1" dirty="0">
                <a:latin typeface="华文楷体" panose="02010600040101010101" pitchFamily="2" charset="-122"/>
                <a:ea typeface="华文楷体" panose="02010600040101010101" pitchFamily="2" charset="-122"/>
              </a:rPr>
              <a:t>》</a:t>
            </a:r>
            <a:r>
              <a:rPr lang="zh-CN" altLang="en-US" sz="2500" b="1" dirty="0">
                <a:latin typeface="华文楷体" panose="02010600040101010101" pitchFamily="2" charset="-122"/>
                <a:ea typeface="华文楷体" panose="02010600040101010101" pitchFamily="2" charset="-122"/>
              </a:rPr>
              <a:t>提出，建成“四纵四横”客运专线，建设城市群城际轨道交通干线，建设兰新铁路第二双线、郑州至重庆等区际干线，基本建成快速铁路网，营业里程达到</a:t>
            </a:r>
            <a:r>
              <a:rPr lang="en-US" altLang="zh-CN" sz="2500" b="1" dirty="0">
                <a:latin typeface="华文楷体" panose="02010600040101010101" pitchFamily="2" charset="-122"/>
                <a:ea typeface="华文楷体" panose="02010600040101010101" pitchFamily="2" charset="-122"/>
              </a:rPr>
              <a:t>4.5</a:t>
            </a:r>
            <a:r>
              <a:rPr lang="zh-CN" altLang="en-US" sz="2500" b="1" dirty="0">
                <a:latin typeface="华文楷体" panose="02010600040101010101" pitchFamily="2" charset="-122"/>
                <a:ea typeface="华文楷体" panose="02010600040101010101" pitchFamily="2" charset="-122"/>
              </a:rPr>
              <a:t>万公里，基本覆盖</a:t>
            </a:r>
            <a:r>
              <a:rPr lang="en-US" altLang="zh-CN" sz="2500" b="1" dirty="0">
                <a:latin typeface="华文楷体" panose="02010600040101010101" pitchFamily="2" charset="-122"/>
                <a:ea typeface="华文楷体" panose="02010600040101010101" pitchFamily="2" charset="-122"/>
              </a:rPr>
              <a:t>50</a:t>
            </a:r>
            <a:r>
              <a:rPr lang="zh-CN" altLang="en-US" sz="2500" b="1" dirty="0">
                <a:latin typeface="华文楷体" panose="02010600040101010101" pitchFamily="2" charset="-122"/>
                <a:ea typeface="华文楷体" panose="02010600040101010101" pitchFamily="2" charset="-122"/>
              </a:rPr>
              <a:t>万以上人口城市。</a:t>
            </a:r>
          </a:p>
        </p:txBody>
      </p:sp>
      <p:pic>
        <p:nvPicPr>
          <p:cNvPr id="3" name="图片 2">
            <a:extLst>
              <a:ext uri="{FF2B5EF4-FFF2-40B4-BE49-F238E27FC236}">
                <a16:creationId xmlns:a16="http://schemas.microsoft.com/office/drawing/2014/main" id="{725236E0-CA1F-490A-A8CD-D0B4472A8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3" y="-2219"/>
            <a:ext cx="9729925" cy="3642064"/>
          </a:xfrm>
          <a:prstGeom prst="rect">
            <a:avLst/>
          </a:prstGeom>
        </p:spPr>
      </p:pic>
    </p:spTree>
    <p:extLst>
      <p:ext uri="{BB962C8B-B14F-4D97-AF65-F5344CB8AC3E}">
        <p14:creationId xmlns:p14="http://schemas.microsoft.com/office/powerpoint/2010/main" val="3875684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p:cTn id="14"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p:cTn id="22"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3"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4"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5" dur="1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p:cTn id="30"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2"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3" dur="10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p:cTn id="38"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9"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40"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41"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9A0BDEC7-A27F-47D9-A1E2-40BBA8CAE964}"/>
              </a:ext>
            </a:extLst>
          </p:cNvPr>
          <p:cNvSpPr>
            <a:spLocks noGrp="1"/>
          </p:cNvSpPr>
          <p:nvPr>
            <p:ph sz="half" idx="1"/>
          </p:nvPr>
        </p:nvSpPr>
        <p:spPr>
          <a:xfrm>
            <a:off x="0" y="93216"/>
            <a:ext cx="6272784" cy="6581904"/>
          </a:xfrm>
        </p:spPr>
        <p:txBody>
          <a:bodyPr>
            <a:normAutofit fontScale="92500"/>
          </a:bodyPr>
          <a:lstStyle/>
          <a:p>
            <a:pPr marL="0" indent="0" algn="ctr">
              <a:buNone/>
            </a:pPr>
            <a:r>
              <a:rPr lang="zh-CN" altLang="en-US" sz="2400" b="1" dirty="0"/>
              <a:t>四纵四横</a:t>
            </a:r>
            <a:endParaRPr lang="zh-CN" altLang="en-US" sz="2400" dirty="0"/>
          </a:p>
          <a:p>
            <a:pPr marL="0" indent="0">
              <a:buNone/>
            </a:pPr>
            <a:r>
              <a:rPr lang="zh-CN" altLang="en-US" sz="2400" dirty="0"/>
              <a:t>中国大陆“四纵四横”客运专线是指省会城市及大中城市间的长途高速铁路。中国中长期铁路规划，到</a:t>
            </a:r>
            <a:r>
              <a:rPr lang="en-US" altLang="zh-CN" sz="2400" dirty="0"/>
              <a:t>2020</a:t>
            </a:r>
            <a:r>
              <a:rPr lang="zh-CN" altLang="en-US" sz="2400" dirty="0"/>
              <a:t>年中国的四纵四横客运专线网络全长将达到</a:t>
            </a:r>
            <a:r>
              <a:rPr lang="en-US" altLang="zh-CN" sz="2400" dirty="0"/>
              <a:t>16000</a:t>
            </a:r>
            <a:r>
              <a:rPr lang="zh-CN" altLang="en-US" sz="2400" dirty="0"/>
              <a:t>公里。</a:t>
            </a:r>
          </a:p>
          <a:p>
            <a:pPr marL="0" indent="0">
              <a:buNone/>
            </a:pPr>
            <a:r>
              <a:rPr lang="zh-CN" altLang="en-US" sz="2400" dirty="0"/>
              <a:t>“四纵”客运专线，即</a:t>
            </a:r>
            <a:r>
              <a:rPr lang="en-US" altLang="zh-CN" sz="2400" dirty="0"/>
              <a:t>: </a:t>
            </a:r>
            <a:r>
              <a:rPr lang="zh-CN" altLang="en-US" sz="2400" dirty="0"/>
              <a:t>一是北京～上海客运专线</a:t>
            </a:r>
            <a:r>
              <a:rPr lang="en-US" altLang="zh-CN" sz="2400" dirty="0"/>
              <a:t>,</a:t>
            </a:r>
            <a:r>
              <a:rPr lang="zh-CN" altLang="en-US" sz="2400" dirty="0"/>
              <a:t>包括蚌埠～合肥、南京～杭州客运专线</a:t>
            </a:r>
            <a:r>
              <a:rPr lang="en-US" altLang="zh-CN" sz="2400" dirty="0"/>
              <a:t>,</a:t>
            </a:r>
            <a:r>
              <a:rPr lang="zh-CN" altLang="en-US" sz="2400" dirty="0"/>
              <a:t>贯通京津至长江三角洲东部沿海经济发达地区</a:t>
            </a:r>
            <a:r>
              <a:rPr lang="en-US" altLang="zh-CN" sz="2400" dirty="0"/>
              <a:t>; </a:t>
            </a:r>
            <a:r>
              <a:rPr lang="zh-CN" altLang="en-US" sz="2400" dirty="0"/>
              <a:t>二是北京～郑州～武汉～广州～深圳客运专线</a:t>
            </a:r>
            <a:r>
              <a:rPr lang="en-US" altLang="zh-CN" sz="2400" dirty="0"/>
              <a:t>,</a:t>
            </a:r>
            <a:r>
              <a:rPr lang="zh-CN" altLang="en-US" sz="2400" dirty="0"/>
              <a:t>连接华北和华南地区</a:t>
            </a:r>
            <a:r>
              <a:rPr lang="en-US" altLang="zh-CN" sz="2400" dirty="0"/>
              <a:t>; </a:t>
            </a:r>
            <a:r>
              <a:rPr lang="zh-CN" altLang="en-US" sz="2400" dirty="0"/>
              <a:t>三是北京～沈阳～哈尔滨</a:t>
            </a:r>
            <a:r>
              <a:rPr lang="en-US" altLang="zh-CN" sz="2400" dirty="0"/>
              <a:t>(</a:t>
            </a:r>
            <a:r>
              <a:rPr lang="zh-CN" altLang="en-US" sz="2400" dirty="0"/>
              <a:t>大连</a:t>
            </a:r>
            <a:r>
              <a:rPr lang="en-US" altLang="zh-CN" sz="2400" dirty="0"/>
              <a:t>)</a:t>
            </a:r>
            <a:r>
              <a:rPr lang="zh-CN" altLang="en-US" sz="2400" dirty="0"/>
              <a:t>客运专线</a:t>
            </a:r>
            <a:r>
              <a:rPr lang="en-US" altLang="zh-CN" sz="2400" dirty="0"/>
              <a:t>,</a:t>
            </a:r>
            <a:r>
              <a:rPr lang="zh-CN" altLang="en-US" sz="2400" dirty="0"/>
              <a:t>包括锦州～营口客运专线</a:t>
            </a:r>
            <a:r>
              <a:rPr lang="en-US" altLang="zh-CN" sz="2400" dirty="0"/>
              <a:t>,</a:t>
            </a:r>
            <a:r>
              <a:rPr lang="zh-CN" altLang="en-US" sz="2400" dirty="0"/>
              <a:t>连接东北和关内地区</a:t>
            </a:r>
            <a:r>
              <a:rPr lang="en-US" altLang="zh-CN" sz="2400" dirty="0"/>
              <a:t>; </a:t>
            </a:r>
            <a:r>
              <a:rPr lang="zh-CN" altLang="en-US" sz="2400" dirty="0"/>
              <a:t>四是上海～杭州～宁波～福州～深圳客运专线</a:t>
            </a:r>
            <a:r>
              <a:rPr lang="en-US" altLang="zh-CN" sz="2400" dirty="0"/>
              <a:t>,</a:t>
            </a:r>
            <a:r>
              <a:rPr lang="zh-CN" altLang="en-US" sz="2400" dirty="0"/>
              <a:t>连接长江、珠江三角洲和东南沿海地区。</a:t>
            </a:r>
          </a:p>
          <a:p>
            <a:pPr marL="0" indent="0">
              <a:buNone/>
            </a:pPr>
            <a:r>
              <a:rPr lang="zh-CN" altLang="en-US" sz="2400" dirty="0"/>
              <a:t>“四横”客运专线。一是徐州～郑州～兰州客运专线</a:t>
            </a:r>
            <a:r>
              <a:rPr lang="en-US" altLang="zh-CN" sz="2400" dirty="0"/>
              <a:t>,</a:t>
            </a:r>
            <a:r>
              <a:rPr lang="zh-CN" altLang="en-US" sz="2400" dirty="0"/>
              <a:t>连接西北和华东地区</a:t>
            </a:r>
            <a:r>
              <a:rPr lang="en-US" altLang="zh-CN" sz="2400" dirty="0"/>
              <a:t>; </a:t>
            </a:r>
            <a:r>
              <a:rPr lang="zh-CN" altLang="en-US" sz="2400" dirty="0"/>
              <a:t>二是杭州～南昌～长沙～贵阳～昆明客运专线</a:t>
            </a:r>
            <a:r>
              <a:rPr lang="en-US" altLang="zh-CN" sz="2400" dirty="0"/>
              <a:t>,</a:t>
            </a:r>
            <a:r>
              <a:rPr lang="zh-CN" altLang="en-US" sz="2400" dirty="0"/>
              <a:t>连接西南、华中和华东地区</a:t>
            </a:r>
            <a:r>
              <a:rPr lang="en-US" altLang="zh-CN" sz="2400" dirty="0"/>
              <a:t>; </a:t>
            </a:r>
            <a:r>
              <a:rPr lang="zh-CN" altLang="en-US" sz="2400" dirty="0"/>
              <a:t>三是青岛～济南～石家庄～太原客运专线</a:t>
            </a:r>
            <a:r>
              <a:rPr lang="en-US" altLang="zh-CN" sz="2400" dirty="0"/>
              <a:t>,</a:t>
            </a:r>
            <a:r>
              <a:rPr lang="zh-CN" altLang="en-US" sz="2400" dirty="0"/>
              <a:t>连接华北和华东地区</a:t>
            </a:r>
            <a:r>
              <a:rPr lang="en-US" altLang="zh-CN" sz="2400" dirty="0"/>
              <a:t>; </a:t>
            </a:r>
            <a:r>
              <a:rPr lang="zh-CN" altLang="en-US" sz="2400" dirty="0"/>
              <a:t>四是南京～武汉～重庆～成都客运专线</a:t>
            </a:r>
            <a:r>
              <a:rPr lang="en-US" altLang="zh-CN" sz="2400" dirty="0"/>
              <a:t>,</a:t>
            </a:r>
            <a:r>
              <a:rPr lang="zh-CN" altLang="en-US" sz="2400" dirty="0"/>
              <a:t>连接西南和华东地区。</a:t>
            </a:r>
          </a:p>
          <a:p>
            <a:endParaRPr lang="zh-CN" altLang="en-US" dirty="0"/>
          </a:p>
        </p:txBody>
      </p:sp>
      <p:pic>
        <p:nvPicPr>
          <p:cNvPr id="6" name="图片 5">
            <a:extLst>
              <a:ext uri="{FF2B5EF4-FFF2-40B4-BE49-F238E27FC236}">
                <a16:creationId xmlns:a16="http://schemas.microsoft.com/office/drawing/2014/main" id="{FDB3ABBC-1C91-4E1D-B0E1-895B203FD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619" y="445036"/>
            <a:ext cx="5933381" cy="5967928"/>
          </a:xfrm>
          <a:prstGeom prst="rect">
            <a:avLst/>
          </a:prstGeom>
        </p:spPr>
      </p:pic>
    </p:spTree>
    <p:extLst>
      <p:ext uri="{BB962C8B-B14F-4D97-AF65-F5344CB8AC3E}">
        <p14:creationId xmlns:p14="http://schemas.microsoft.com/office/powerpoint/2010/main" val="2856956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3">
            <a:extLst>
              <a:ext uri="{FF2B5EF4-FFF2-40B4-BE49-F238E27FC236}">
                <a16:creationId xmlns:a16="http://schemas.microsoft.com/office/drawing/2014/main" id="{DC6CED64-4DE2-4EAC-BD48-4D73866D0DA9}"/>
              </a:ext>
            </a:extLst>
          </p:cNvPr>
          <p:cNvSpPr>
            <a:spLocks noGrp="1"/>
          </p:cNvSpPr>
          <p:nvPr>
            <p:ph sz="half" idx="2"/>
          </p:nvPr>
        </p:nvSpPr>
        <p:spPr>
          <a:xfrm>
            <a:off x="1058069" y="0"/>
            <a:ext cx="10145550" cy="3142695"/>
          </a:xfrm>
        </p:spPr>
        <p:txBody>
          <a:bodyPr>
            <a:normAutofit/>
          </a:bodyPr>
          <a:lstStyle/>
          <a:p>
            <a:pPr marL="0" indent="0" algn="ctr">
              <a:buNone/>
            </a:pPr>
            <a:r>
              <a:rPr lang="zh-CN" altLang="en-US" sz="2200" b="1" dirty="0"/>
              <a:t>八纵八横</a:t>
            </a:r>
            <a:endParaRPr lang="zh-CN" altLang="en-US" sz="2200" dirty="0"/>
          </a:p>
          <a:p>
            <a:pPr marL="0" indent="0">
              <a:buNone/>
            </a:pPr>
            <a:r>
              <a:rPr lang="en-US" altLang="zh-CN" sz="2200" dirty="0"/>
              <a:t>"</a:t>
            </a:r>
            <a:r>
              <a:rPr lang="zh-CN" altLang="en-US" sz="2200" dirty="0"/>
              <a:t>八纵八横</a:t>
            </a:r>
            <a:r>
              <a:rPr lang="en-US" altLang="zh-CN" sz="2200" dirty="0"/>
              <a:t>" </a:t>
            </a:r>
            <a:r>
              <a:rPr lang="zh-CN" altLang="en-US" sz="2200" dirty="0"/>
              <a:t>是中国高速铁路网络的中长期铁路网规划。</a:t>
            </a:r>
            <a:r>
              <a:rPr lang="en-US" altLang="zh-CN" sz="2200" dirty="0"/>
              <a:t>2016</a:t>
            </a:r>
            <a:r>
              <a:rPr lang="zh-CN" altLang="en-US" sz="2200" dirty="0"/>
              <a:t>年</a:t>
            </a:r>
            <a:r>
              <a:rPr lang="en-US" altLang="zh-CN" sz="2200" dirty="0"/>
              <a:t>7</a:t>
            </a:r>
            <a:r>
              <a:rPr lang="zh-CN" altLang="en-US" sz="2200" dirty="0"/>
              <a:t>月，国家发展改革委、交通运输部、中国铁路总公司联合发布了</a:t>
            </a:r>
            <a:r>
              <a:rPr lang="en-US" altLang="zh-CN" sz="2200" dirty="0"/>
              <a:t>《</a:t>
            </a:r>
            <a:r>
              <a:rPr lang="zh-CN" altLang="en-US" sz="2200" dirty="0"/>
              <a:t>中长期铁路网规划</a:t>
            </a:r>
            <a:r>
              <a:rPr lang="en-US" altLang="zh-CN" sz="2200" dirty="0"/>
              <a:t>》</a:t>
            </a:r>
            <a:r>
              <a:rPr lang="zh-CN" altLang="en-US" sz="2200" dirty="0"/>
              <a:t>，勾画了新时期“八纵八横”高速铁路网的宏大蓝图。</a:t>
            </a:r>
          </a:p>
          <a:p>
            <a:pPr marL="0" indent="0">
              <a:buNone/>
            </a:pPr>
            <a:r>
              <a:rPr lang="zh-CN" altLang="en-US" sz="2200" dirty="0"/>
              <a:t>“八纵”通道包括沿海通道、京沪通道、京港（台）通道、京哈～京港澳通道、呼南通道、京昆通道、包（银）海通道、兰（西）广通道。</a:t>
            </a:r>
          </a:p>
          <a:p>
            <a:pPr marL="0" indent="0">
              <a:buNone/>
            </a:pPr>
            <a:r>
              <a:rPr lang="zh-CN" altLang="en-US" sz="2200" dirty="0"/>
              <a:t>“八横”通道包括绥满通道、京兰通道、青银通道、陆桥通道、沿江通道、沪昆通道、厦渝通道、广昆通道。</a:t>
            </a:r>
          </a:p>
          <a:p>
            <a:endParaRPr lang="zh-CN" altLang="en-US" dirty="0"/>
          </a:p>
        </p:txBody>
      </p:sp>
      <p:pic>
        <p:nvPicPr>
          <p:cNvPr id="9" name="图片 8">
            <a:extLst>
              <a:ext uri="{FF2B5EF4-FFF2-40B4-BE49-F238E27FC236}">
                <a16:creationId xmlns:a16="http://schemas.microsoft.com/office/drawing/2014/main" id="{019BE71F-89FA-4ABC-849D-14881445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804" y="3142695"/>
            <a:ext cx="7818392" cy="3373515"/>
          </a:xfrm>
          <a:prstGeom prst="rect">
            <a:avLst/>
          </a:prstGeom>
        </p:spPr>
      </p:pic>
      <p:pic>
        <p:nvPicPr>
          <p:cNvPr id="10" name="图片 9">
            <a:hlinkClick r:id="rId3" action="ppaction://hlinksldjump"/>
            <a:extLst>
              <a:ext uri="{FF2B5EF4-FFF2-40B4-BE49-F238E27FC236}">
                <a16:creationId xmlns:a16="http://schemas.microsoft.com/office/drawing/2014/main" id="{1C6CEBCB-6A96-4A94-A389-D40704E3A951}"/>
              </a:ext>
            </a:extLst>
          </p:cNvPr>
          <p:cNvPicPr>
            <a:picLocks noChangeAspect="1"/>
          </p:cNvPicPr>
          <p:nvPr/>
        </p:nvPicPr>
        <p:blipFill rotWithShape="1">
          <a:blip r:embed="rId4">
            <a:extLst>
              <a:ext uri="{28A0092B-C50C-407E-A947-70E740481C1C}">
                <a14:useLocalDpi xmlns:a14="http://schemas.microsoft.com/office/drawing/2010/main" val="0"/>
              </a:ext>
            </a:extLst>
          </a:blip>
          <a:srcRect l="23543" t="48062" r="39" b="6399"/>
          <a:stretch/>
        </p:blipFill>
        <p:spPr>
          <a:xfrm>
            <a:off x="10649263" y="5867402"/>
            <a:ext cx="1412248" cy="823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3965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circle(in)">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circle(in)">
                                      <p:cBhvr>
                                        <p:cTn id="22" dur="20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circle(in)">
                                      <p:cBhvr>
                                        <p:cTn id="27"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E97F32-C992-4E79-B388-C3B2FD5C6D85}"/>
              </a:ext>
            </a:extLst>
          </p:cNvPr>
          <p:cNvSpPr>
            <a:spLocks noGrp="1"/>
          </p:cNvSpPr>
          <p:nvPr>
            <p:ph sz="half" idx="1"/>
          </p:nvPr>
        </p:nvSpPr>
        <p:spPr>
          <a:xfrm>
            <a:off x="838200" y="1825625"/>
            <a:ext cx="10356542" cy="4351338"/>
          </a:xfrm>
        </p:spPr>
        <p:txBody>
          <a:bodyPr/>
          <a:lstStyle/>
          <a:p>
            <a:r>
              <a:rPr lang="zh-CN" altLang="en-US" dirty="0"/>
              <a:t>中国铁路走自主科技创新的发展道路，通过成功实施“引进先进技术、联合设计生产、打造中国品牌”策略，短短十多年的时间，中国高铁从无到有、从追跑者到领跑者引起世界瞩目，走出了一条具有中国特色的高铁发展之路。</a:t>
            </a:r>
            <a:endParaRPr lang="en-US" altLang="zh-CN" dirty="0"/>
          </a:p>
          <a:p>
            <a:r>
              <a:rPr lang="zh-CN" altLang="en-US" dirty="0"/>
              <a:t>经过多年的建设和运营实践，中国高铁系统集成了德、法、日等高铁发达国家的大量技术、高性能零部件，成为名符其实的国际化产品。与世界其他国家相比，中国高速铁路在技术经济等方面具有较强的竞争优势，中国高速铁路技术先进、安全可靠、节能环保、方便快捷、性价比高等主要技术经济特点日益凸显。</a:t>
            </a:r>
            <a:endParaRPr lang="zh-CN" altLang="en-US" b="1" dirty="0"/>
          </a:p>
        </p:txBody>
      </p:sp>
      <p:sp>
        <p:nvSpPr>
          <p:cNvPr id="5" name="矩形 4">
            <a:extLst>
              <a:ext uri="{FF2B5EF4-FFF2-40B4-BE49-F238E27FC236}">
                <a16:creationId xmlns:a16="http://schemas.microsoft.com/office/drawing/2014/main" id="{B50BBC8D-3AB5-4141-97BF-37BD6A151CFD}"/>
              </a:ext>
            </a:extLst>
          </p:cNvPr>
          <p:cNvSpPr/>
          <p:nvPr/>
        </p:nvSpPr>
        <p:spPr>
          <a:xfrm>
            <a:off x="2221584" y="320736"/>
            <a:ext cx="7109640"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中国高铁发展创新技术</a:t>
            </a:r>
          </a:p>
        </p:txBody>
      </p:sp>
    </p:spTree>
    <p:extLst>
      <p:ext uri="{BB962C8B-B14F-4D97-AF65-F5344CB8AC3E}">
        <p14:creationId xmlns:p14="http://schemas.microsoft.com/office/powerpoint/2010/main" val="18605946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B058A5-6D22-4AA7-BC75-25AD7181DB0F}"/>
              </a:ext>
            </a:extLst>
          </p:cNvPr>
          <p:cNvSpPr>
            <a:spLocks noGrp="1"/>
          </p:cNvSpPr>
          <p:nvPr>
            <p:ph sz="half" idx="1"/>
          </p:nvPr>
        </p:nvSpPr>
        <p:spPr>
          <a:xfrm>
            <a:off x="474215" y="94480"/>
            <a:ext cx="5181600" cy="4351338"/>
          </a:xfrm>
        </p:spPr>
        <p:txBody>
          <a:bodyPr/>
          <a:lstStyle/>
          <a:p>
            <a:r>
              <a:rPr lang="zh-CN" altLang="en-US" dirty="0"/>
              <a:t>　中国铁路按照“引进先进技术、联合设计生产、打造中国品牌”的指导方针，大力推进技术创新、引进消化吸收再创新和集成创新，攻克了高速转向架等九大核心技术，受电弓等十大配套技术难题，成功研制了时速</a:t>
            </a:r>
            <a:r>
              <a:rPr lang="en-US" altLang="zh-CN" dirty="0"/>
              <a:t>350</a:t>
            </a:r>
            <a:r>
              <a:rPr lang="zh-CN" altLang="en-US" dirty="0"/>
              <a:t>公里和</a:t>
            </a:r>
            <a:r>
              <a:rPr lang="en-US" altLang="zh-CN" dirty="0"/>
              <a:t>250</a:t>
            </a:r>
            <a:r>
              <a:rPr lang="zh-CN" altLang="en-US" dirty="0"/>
              <a:t>公里两种速度等级的高速动车组，创造了时速</a:t>
            </a:r>
            <a:r>
              <a:rPr lang="en-US" altLang="zh-CN" dirty="0"/>
              <a:t>486.1</a:t>
            </a:r>
            <a:r>
              <a:rPr lang="zh-CN" altLang="en-US" dirty="0"/>
              <a:t>公里的运营列车试验的最高速度。</a:t>
            </a:r>
          </a:p>
        </p:txBody>
      </p:sp>
      <p:sp>
        <p:nvSpPr>
          <p:cNvPr id="6" name="内容占位符 5">
            <a:extLst>
              <a:ext uri="{FF2B5EF4-FFF2-40B4-BE49-F238E27FC236}">
                <a16:creationId xmlns:a16="http://schemas.microsoft.com/office/drawing/2014/main" id="{50B0E744-9764-4464-BBFB-FFF23C00DFF3}"/>
              </a:ext>
            </a:extLst>
          </p:cNvPr>
          <p:cNvSpPr>
            <a:spLocks noGrp="1"/>
          </p:cNvSpPr>
          <p:nvPr>
            <p:ph sz="half" idx="2"/>
          </p:nvPr>
        </p:nvSpPr>
        <p:spPr>
          <a:xfrm>
            <a:off x="6616083" y="3894122"/>
            <a:ext cx="5181600" cy="4351338"/>
          </a:xfrm>
        </p:spPr>
        <p:txBody>
          <a:bodyPr/>
          <a:lstStyle/>
          <a:p>
            <a:r>
              <a:rPr lang="zh-CN" altLang="en-US" dirty="0"/>
              <a:t>　滚滚铁道，风驰电掣。时速</a:t>
            </a:r>
            <a:r>
              <a:rPr lang="en-US" altLang="zh-CN" dirty="0"/>
              <a:t>300</a:t>
            </a:r>
            <a:r>
              <a:rPr lang="zh-CN" altLang="en-US" dirty="0"/>
              <a:t>公里的列车上，窗外景物飞驰而过，小桌上离杯口</a:t>
            </a:r>
            <a:r>
              <a:rPr lang="en-US" altLang="zh-CN" dirty="0"/>
              <a:t>1</a:t>
            </a:r>
            <a:r>
              <a:rPr lang="zh-CN" altLang="en-US" dirty="0"/>
              <a:t>厘米的水却不会晃出来，这是今天中国高铁乘客很容易便能拥有的奇妙体验，这一切都离不开“技术”两个字。</a:t>
            </a:r>
          </a:p>
        </p:txBody>
      </p:sp>
      <p:pic>
        <p:nvPicPr>
          <p:cNvPr id="4" name="图片 3">
            <a:extLst>
              <a:ext uri="{FF2B5EF4-FFF2-40B4-BE49-F238E27FC236}">
                <a16:creationId xmlns:a16="http://schemas.microsoft.com/office/drawing/2014/main" id="{C2540958-7575-41B4-A20E-0EE1B683E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17" y="167136"/>
            <a:ext cx="6004264" cy="3615827"/>
          </a:xfrm>
          <a:prstGeom prst="rect">
            <a:avLst/>
          </a:prstGeom>
        </p:spPr>
      </p:pic>
      <p:pic>
        <p:nvPicPr>
          <p:cNvPr id="7" name="图片 6">
            <a:extLst>
              <a:ext uri="{FF2B5EF4-FFF2-40B4-BE49-F238E27FC236}">
                <a16:creationId xmlns:a16="http://schemas.microsoft.com/office/drawing/2014/main" id="{94E4B81B-3A40-4E02-AE20-B742F0E1EF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72" y="4435660"/>
            <a:ext cx="5396144" cy="2422340"/>
          </a:xfrm>
          <a:prstGeom prst="rect">
            <a:avLst/>
          </a:prstGeom>
        </p:spPr>
      </p:pic>
      <p:pic>
        <p:nvPicPr>
          <p:cNvPr id="8" name="图片 7">
            <a:hlinkClick r:id="rId4" action="ppaction://hlinksldjump"/>
            <a:extLst>
              <a:ext uri="{FF2B5EF4-FFF2-40B4-BE49-F238E27FC236}">
                <a16:creationId xmlns:a16="http://schemas.microsoft.com/office/drawing/2014/main" id="{5C0C1746-2EB7-43FC-A60E-2F25C4E6D95A}"/>
              </a:ext>
            </a:extLst>
          </p:cNvPr>
          <p:cNvPicPr>
            <a:picLocks noChangeAspect="1"/>
          </p:cNvPicPr>
          <p:nvPr/>
        </p:nvPicPr>
        <p:blipFill rotWithShape="1">
          <a:blip r:embed="rId5">
            <a:extLst>
              <a:ext uri="{28A0092B-C50C-407E-A947-70E740481C1C}">
                <a14:useLocalDpi xmlns:a14="http://schemas.microsoft.com/office/drawing/2010/main" val="0"/>
              </a:ext>
            </a:extLst>
          </a:blip>
          <a:srcRect l="23543" t="48062" r="39" b="6399"/>
          <a:stretch/>
        </p:blipFill>
        <p:spPr>
          <a:xfrm>
            <a:off x="11252944" y="6354422"/>
            <a:ext cx="863171" cy="5035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4847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93AE6C-CD8F-4C62-9A6A-9443D5470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123"/>
          </a:xfrm>
          <a:prstGeom prst="rect">
            <a:avLst/>
          </a:prstGeom>
        </p:spPr>
      </p:pic>
      <p:sp>
        <p:nvSpPr>
          <p:cNvPr id="4" name="内容占位符 3">
            <a:extLst>
              <a:ext uri="{FF2B5EF4-FFF2-40B4-BE49-F238E27FC236}">
                <a16:creationId xmlns:a16="http://schemas.microsoft.com/office/drawing/2014/main" id="{3518521A-72FE-44C4-A05E-6DBE7D298C9E}"/>
              </a:ext>
            </a:extLst>
          </p:cNvPr>
          <p:cNvSpPr>
            <a:spLocks noGrp="1"/>
          </p:cNvSpPr>
          <p:nvPr>
            <p:ph sz="half" idx="2"/>
          </p:nvPr>
        </p:nvSpPr>
        <p:spPr>
          <a:xfrm>
            <a:off x="1590675" y="20877"/>
            <a:ext cx="9905999" cy="5038725"/>
          </a:xfrm>
        </p:spPr>
        <p:txBody>
          <a:bodyPr>
            <a:normAutofit/>
          </a:bodyPr>
          <a:lstStyle/>
          <a:p>
            <a:r>
              <a:rPr lang="zh-CN" altLang="zh-CN" sz="3000" b="1" dirty="0">
                <a:solidFill>
                  <a:schemeClr val="bg1"/>
                </a:solidFill>
              </a:rPr>
              <a:t>运营时速最高</a:t>
            </a:r>
            <a:r>
              <a:rPr lang="en-US" altLang="zh-CN" sz="3000" b="1" dirty="0">
                <a:solidFill>
                  <a:schemeClr val="bg1"/>
                </a:solidFill>
              </a:rPr>
              <a:t>——486.1</a:t>
            </a:r>
            <a:r>
              <a:rPr lang="zh-CN" altLang="zh-CN" sz="3000" b="1" dirty="0">
                <a:solidFill>
                  <a:schemeClr val="bg1"/>
                </a:solidFill>
              </a:rPr>
              <a:t>公里</a:t>
            </a:r>
            <a:r>
              <a:rPr lang="en-US" altLang="zh-CN" sz="3000" b="1" dirty="0">
                <a:solidFill>
                  <a:schemeClr val="bg1"/>
                </a:solidFill>
              </a:rPr>
              <a:t>        </a:t>
            </a:r>
            <a:r>
              <a:rPr lang="en-US" altLang="zh-CN" sz="3000" dirty="0">
                <a:solidFill>
                  <a:schemeClr val="bg1"/>
                </a:solidFill>
              </a:rPr>
              <a:t>CRH380AL“</a:t>
            </a:r>
            <a:r>
              <a:rPr lang="zh-CN" altLang="zh-CN" sz="3000" dirty="0">
                <a:solidFill>
                  <a:schemeClr val="bg1"/>
                </a:solidFill>
              </a:rPr>
              <a:t>和谐号</a:t>
            </a:r>
            <a:r>
              <a:rPr lang="en-US" altLang="zh-CN" sz="3000" dirty="0">
                <a:solidFill>
                  <a:schemeClr val="bg1"/>
                </a:solidFill>
              </a:rPr>
              <a:t>”</a:t>
            </a:r>
          </a:p>
          <a:p>
            <a:r>
              <a:rPr lang="zh-CN" altLang="zh-CN" sz="3000" b="1" dirty="0">
                <a:solidFill>
                  <a:schemeClr val="bg1"/>
                </a:solidFill>
              </a:rPr>
              <a:t>轮轨试验时速最高</a:t>
            </a:r>
            <a:r>
              <a:rPr lang="en-US" altLang="zh-CN" sz="3000" b="1" dirty="0">
                <a:solidFill>
                  <a:schemeClr val="bg1"/>
                </a:solidFill>
              </a:rPr>
              <a:t>——605</a:t>
            </a:r>
            <a:r>
              <a:rPr lang="zh-CN" altLang="zh-CN" sz="3000" b="1" dirty="0">
                <a:solidFill>
                  <a:schemeClr val="bg1"/>
                </a:solidFill>
              </a:rPr>
              <a:t>公里</a:t>
            </a:r>
            <a:r>
              <a:rPr lang="en-US" altLang="zh-CN" sz="3000" b="1" dirty="0">
                <a:solidFill>
                  <a:schemeClr val="bg1"/>
                </a:solidFill>
              </a:rPr>
              <a:t>     </a:t>
            </a:r>
            <a:r>
              <a:rPr lang="zh-CN" altLang="en-US" sz="3000" b="1" dirty="0">
                <a:solidFill>
                  <a:schemeClr val="bg1"/>
                </a:solidFill>
              </a:rPr>
              <a:t>中国南车</a:t>
            </a:r>
            <a:endParaRPr lang="en-US" altLang="zh-CN" sz="3000" b="1" dirty="0">
              <a:solidFill>
                <a:schemeClr val="bg1"/>
              </a:solidFill>
            </a:endParaRPr>
          </a:p>
          <a:p>
            <a:r>
              <a:rPr lang="zh-CN" altLang="zh-CN" sz="3000" b="1" dirty="0">
                <a:solidFill>
                  <a:schemeClr val="bg1"/>
                </a:solidFill>
              </a:rPr>
              <a:t>世界等级最高的高铁</a:t>
            </a:r>
            <a:r>
              <a:rPr lang="en-US" altLang="zh-CN" sz="3000" b="1" dirty="0">
                <a:solidFill>
                  <a:schemeClr val="bg1"/>
                </a:solidFill>
              </a:rPr>
              <a:t>——</a:t>
            </a:r>
            <a:r>
              <a:rPr lang="zh-CN" altLang="zh-CN" sz="3000" b="1" dirty="0">
                <a:solidFill>
                  <a:schemeClr val="bg1"/>
                </a:solidFill>
              </a:rPr>
              <a:t>京沪高铁</a:t>
            </a:r>
            <a:endParaRPr lang="en-US" altLang="zh-CN" sz="3000" b="1" dirty="0">
              <a:solidFill>
                <a:schemeClr val="bg1"/>
              </a:solidFill>
            </a:endParaRPr>
          </a:p>
          <a:p>
            <a:r>
              <a:rPr lang="zh-CN" altLang="zh-CN" sz="3000" b="1" dirty="0">
                <a:solidFill>
                  <a:schemeClr val="bg1"/>
                </a:solidFill>
              </a:rPr>
              <a:t>世界首条新建高寒高铁</a:t>
            </a:r>
            <a:r>
              <a:rPr lang="en-US" altLang="zh-CN" sz="3000" b="1" dirty="0">
                <a:solidFill>
                  <a:schemeClr val="bg1"/>
                </a:solidFill>
              </a:rPr>
              <a:t>——</a:t>
            </a:r>
            <a:r>
              <a:rPr lang="zh-CN" altLang="zh-CN" sz="3000" b="1" dirty="0">
                <a:solidFill>
                  <a:schemeClr val="bg1"/>
                </a:solidFill>
              </a:rPr>
              <a:t>哈大高铁</a:t>
            </a:r>
            <a:endParaRPr lang="en-US" altLang="zh-CN" sz="3000" b="1" dirty="0">
              <a:solidFill>
                <a:schemeClr val="bg1"/>
              </a:solidFill>
            </a:endParaRPr>
          </a:p>
          <a:p>
            <a:r>
              <a:rPr lang="zh-CN" altLang="zh-CN" sz="3000" b="1" dirty="0">
                <a:solidFill>
                  <a:schemeClr val="bg1"/>
                </a:solidFill>
              </a:rPr>
              <a:t>世界单条运营里程最长高铁</a:t>
            </a:r>
            <a:r>
              <a:rPr lang="en-US" altLang="zh-CN" sz="3000" b="1" dirty="0">
                <a:solidFill>
                  <a:schemeClr val="bg1"/>
                </a:solidFill>
              </a:rPr>
              <a:t>——</a:t>
            </a:r>
            <a:r>
              <a:rPr lang="zh-CN" altLang="zh-CN" sz="3000" b="1" dirty="0">
                <a:solidFill>
                  <a:schemeClr val="bg1"/>
                </a:solidFill>
              </a:rPr>
              <a:t>京广高铁</a:t>
            </a:r>
            <a:r>
              <a:rPr lang="en-US" altLang="zh-CN" sz="3000" b="1" dirty="0">
                <a:solidFill>
                  <a:schemeClr val="bg1"/>
                </a:solidFill>
              </a:rPr>
              <a:t>     </a:t>
            </a:r>
            <a:r>
              <a:rPr lang="zh-CN" altLang="en-US" sz="3000" b="1" dirty="0">
                <a:solidFill>
                  <a:schemeClr val="bg1"/>
                </a:solidFill>
              </a:rPr>
              <a:t>全</a:t>
            </a:r>
            <a:r>
              <a:rPr lang="zh-CN" altLang="zh-CN" sz="3000" dirty="0">
                <a:solidFill>
                  <a:schemeClr val="bg1"/>
                </a:solidFill>
              </a:rPr>
              <a:t>长</a:t>
            </a:r>
            <a:r>
              <a:rPr lang="en-US" altLang="zh-CN" sz="3000" dirty="0">
                <a:solidFill>
                  <a:schemeClr val="bg1"/>
                </a:solidFill>
              </a:rPr>
              <a:t>2298</a:t>
            </a:r>
            <a:r>
              <a:rPr lang="zh-CN" altLang="zh-CN" sz="3000" dirty="0">
                <a:solidFill>
                  <a:schemeClr val="bg1"/>
                </a:solidFill>
              </a:rPr>
              <a:t>公里</a:t>
            </a:r>
            <a:endParaRPr lang="en-US" altLang="zh-CN" sz="3000" dirty="0">
              <a:solidFill>
                <a:schemeClr val="bg1"/>
              </a:solidFill>
            </a:endParaRPr>
          </a:p>
          <a:p>
            <a:r>
              <a:rPr lang="zh-CN" altLang="en-US" sz="3000" b="1" dirty="0">
                <a:solidFill>
                  <a:schemeClr val="bg1"/>
                </a:solidFill>
              </a:rPr>
              <a:t>世界</a:t>
            </a:r>
            <a:r>
              <a:rPr lang="zh-CN" altLang="zh-CN" sz="3000" b="1" dirty="0">
                <a:solidFill>
                  <a:schemeClr val="bg1"/>
                </a:solidFill>
              </a:rPr>
              <a:t>运营里程最长</a:t>
            </a:r>
            <a:r>
              <a:rPr lang="en-US" altLang="zh-CN" sz="3000" b="1" dirty="0">
                <a:solidFill>
                  <a:schemeClr val="bg1"/>
                </a:solidFill>
              </a:rPr>
              <a:t>——</a:t>
            </a:r>
            <a:r>
              <a:rPr lang="zh-CN" altLang="zh-CN" sz="3000" dirty="0">
                <a:solidFill>
                  <a:schemeClr val="bg1"/>
                </a:solidFill>
              </a:rPr>
              <a:t>高铁里程达到</a:t>
            </a:r>
            <a:r>
              <a:rPr lang="en-US" altLang="zh-CN" sz="3000" dirty="0">
                <a:solidFill>
                  <a:schemeClr val="bg1"/>
                </a:solidFill>
              </a:rPr>
              <a:t>1</a:t>
            </a:r>
            <a:r>
              <a:rPr lang="zh-CN" altLang="zh-CN" sz="3000" dirty="0">
                <a:solidFill>
                  <a:schemeClr val="bg1"/>
                </a:solidFill>
              </a:rPr>
              <a:t>．</a:t>
            </a:r>
            <a:r>
              <a:rPr lang="en-US" altLang="zh-CN" sz="3000" dirty="0">
                <a:solidFill>
                  <a:schemeClr val="bg1"/>
                </a:solidFill>
              </a:rPr>
              <a:t>6</a:t>
            </a:r>
            <a:r>
              <a:rPr lang="zh-CN" altLang="zh-CN" sz="3000" dirty="0">
                <a:solidFill>
                  <a:schemeClr val="bg1"/>
                </a:solidFill>
              </a:rPr>
              <a:t>万公里，超过世界高铁营业里程的一半</a:t>
            </a:r>
            <a:endParaRPr lang="en-US" altLang="zh-CN" sz="3000" dirty="0">
              <a:solidFill>
                <a:schemeClr val="bg1"/>
              </a:solidFill>
            </a:endParaRPr>
          </a:p>
          <a:p>
            <a:endParaRPr lang="zh-CN" altLang="zh-CN" dirty="0"/>
          </a:p>
          <a:p>
            <a:endParaRPr lang="en-US" altLang="zh-CN" b="1" dirty="0"/>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2676387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93729C1-1115-4173-B44E-C24E364D6230}"/>
              </a:ext>
            </a:extLst>
          </p:cNvPr>
          <p:cNvSpPr/>
          <p:nvPr/>
        </p:nvSpPr>
        <p:spPr>
          <a:xfrm>
            <a:off x="2191726" y="338435"/>
            <a:ext cx="7808548" cy="923330"/>
          </a:xfrm>
          <a:prstGeom prst="rect">
            <a:avLst/>
          </a:prstGeom>
          <a:noFill/>
        </p:spPr>
        <p:txBody>
          <a:bodyPr wrap="none" lIns="91440" tIns="45720" rIns="91440" bIns="45720">
            <a:spAutoFit/>
          </a:bodyPr>
          <a:lstStyle/>
          <a:p>
            <a:pPr algn="ctr"/>
            <a:r>
              <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楷体" panose="02010609060101010101" pitchFamily="49" charset="-122"/>
                <a:ea typeface="华文楷体" panose="02010600040101010101" pitchFamily="2" charset="-122"/>
              </a:rPr>
              <a:t>中国高铁</a:t>
            </a:r>
            <a:r>
              <a:rPr lang="en-US" altLang="zh-CN"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楷体" panose="02010609060101010101" pitchFamily="49" charset="-122"/>
                <a:ea typeface="华文楷体" panose="02010600040101010101" pitchFamily="2" charset="-122"/>
              </a:rPr>
              <a:t>——</a:t>
            </a:r>
            <a:r>
              <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楷体" panose="02010609060101010101" pitchFamily="49" charset="-122"/>
                <a:ea typeface="华文楷体" panose="02010600040101010101" pitchFamily="2" charset="-122"/>
              </a:rPr>
              <a:t>发展的意义</a:t>
            </a:r>
            <a:endParaRPr lang="zh-CN" alt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等腰三角形 1">
            <a:extLst>
              <a:ext uri="{FF2B5EF4-FFF2-40B4-BE49-F238E27FC236}">
                <a16:creationId xmlns:a16="http://schemas.microsoft.com/office/drawing/2014/main" id="{CA1378BF-BBDB-4A46-8110-A6BE4A64C762}"/>
              </a:ext>
            </a:extLst>
          </p:cNvPr>
          <p:cNvSpPr/>
          <p:nvPr/>
        </p:nvSpPr>
        <p:spPr>
          <a:xfrm>
            <a:off x="5265937" y="3169328"/>
            <a:ext cx="1660125" cy="1180730"/>
          </a:xfrm>
          <a:prstGeom prst="triangle">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a:extLst>
              <a:ext uri="{FF2B5EF4-FFF2-40B4-BE49-F238E27FC236}">
                <a16:creationId xmlns:a16="http://schemas.microsoft.com/office/drawing/2014/main" id="{9019D351-88EE-460F-A770-62BDF2196817}"/>
              </a:ext>
            </a:extLst>
          </p:cNvPr>
          <p:cNvCxnSpPr>
            <a:cxnSpLocks/>
          </p:cNvCxnSpPr>
          <p:nvPr/>
        </p:nvCxnSpPr>
        <p:spPr>
          <a:xfrm flipH="1" flipV="1">
            <a:off x="6095999" y="4350058"/>
            <a:ext cx="1" cy="727969"/>
          </a:xfrm>
          <a:prstGeom prst="line">
            <a:avLst/>
          </a:prstGeom>
          <a:ln>
            <a:solidFill>
              <a:schemeClr val="bg1"/>
            </a:solidFill>
          </a:ln>
          <a:effectLst>
            <a:glow rad="635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0790C0D-6200-48FA-929D-574354AFB2FB}"/>
              </a:ext>
            </a:extLst>
          </p:cNvPr>
          <p:cNvCxnSpPr>
            <a:stCxn id="2" idx="1"/>
          </p:cNvCxnSpPr>
          <p:nvPr/>
        </p:nvCxnSpPr>
        <p:spPr>
          <a:xfrm flipH="1" flipV="1">
            <a:off x="4998128" y="3329126"/>
            <a:ext cx="682840" cy="430567"/>
          </a:xfrm>
          <a:prstGeom prst="line">
            <a:avLst/>
          </a:prstGeom>
          <a:ln>
            <a:solidFill>
              <a:schemeClr val="bg1"/>
            </a:solidFill>
          </a:ln>
          <a:effectLst>
            <a:glow rad="101600">
              <a:schemeClr val="bg1">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29307B2-D54A-4CF2-9E17-F427A4B302AB}"/>
              </a:ext>
            </a:extLst>
          </p:cNvPr>
          <p:cNvCxnSpPr>
            <a:stCxn id="2" idx="5"/>
          </p:cNvCxnSpPr>
          <p:nvPr/>
        </p:nvCxnSpPr>
        <p:spPr>
          <a:xfrm flipV="1">
            <a:off x="6511031" y="3329126"/>
            <a:ext cx="626616" cy="430567"/>
          </a:xfrm>
          <a:prstGeom prst="line">
            <a:avLst/>
          </a:prstGeom>
          <a:ln>
            <a:solidFill>
              <a:schemeClr val="bg1"/>
            </a:solidFill>
          </a:ln>
          <a:effectLst>
            <a:glow rad="101600">
              <a:schemeClr val="bg1">
                <a:alpha val="60000"/>
              </a:schemeClr>
            </a:glow>
          </a:effectLst>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CA5E678-1F3C-426D-B616-9BA09730A907}"/>
              </a:ext>
            </a:extLst>
          </p:cNvPr>
          <p:cNvSpPr txBox="1"/>
          <p:nvPr/>
        </p:nvSpPr>
        <p:spPr>
          <a:xfrm>
            <a:off x="5791938" y="3854820"/>
            <a:ext cx="719091"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高铁</a:t>
            </a:r>
          </a:p>
        </p:txBody>
      </p:sp>
      <p:sp>
        <p:nvSpPr>
          <p:cNvPr id="12" name="文本框 11">
            <a:hlinkClick r:id="rId3" action="ppaction://hlinksldjump"/>
            <a:extLst>
              <a:ext uri="{FF2B5EF4-FFF2-40B4-BE49-F238E27FC236}">
                <a16:creationId xmlns:a16="http://schemas.microsoft.com/office/drawing/2014/main" id="{E7AF9BC8-A84C-4E36-A1A2-B8FDB8991B02}"/>
              </a:ext>
            </a:extLst>
          </p:cNvPr>
          <p:cNvSpPr txBox="1"/>
          <p:nvPr/>
        </p:nvSpPr>
        <p:spPr>
          <a:xfrm>
            <a:off x="2467992" y="3091194"/>
            <a:ext cx="2595238"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中国国际地位的提升</a:t>
            </a:r>
          </a:p>
        </p:txBody>
      </p:sp>
      <p:sp>
        <p:nvSpPr>
          <p:cNvPr id="13" name="文本框 12">
            <a:hlinkClick r:id="rId4" action="ppaction://hlinksldjump"/>
            <a:extLst>
              <a:ext uri="{FF2B5EF4-FFF2-40B4-BE49-F238E27FC236}">
                <a16:creationId xmlns:a16="http://schemas.microsoft.com/office/drawing/2014/main" id="{5337E63A-B946-44B1-8966-ADCF51B1BF8A}"/>
              </a:ext>
            </a:extLst>
          </p:cNvPr>
          <p:cNvSpPr txBox="1"/>
          <p:nvPr/>
        </p:nvSpPr>
        <p:spPr>
          <a:xfrm>
            <a:off x="7261933" y="3144460"/>
            <a:ext cx="1793290"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中国科技实力</a:t>
            </a:r>
          </a:p>
        </p:txBody>
      </p:sp>
      <p:sp>
        <p:nvSpPr>
          <p:cNvPr id="14" name="文本框 13">
            <a:hlinkClick r:id="rId5" action="ppaction://hlinksldjump"/>
            <a:extLst>
              <a:ext uri="{FF2B5EF4-FFF2-40B4-BE49-F238E27FC236}">
                <a16:creationId xmlns:a16="http://schemas.microsoft.com/office/drawing/2014/main" id="{B1264E54-04A0-41E5-B58A-1CF8081365AB}"/>
              </a:ext>
            </a:extLst>
          </p:cNvPr>
          <p:cNvSpPr txBox="1"/>
          <p:nvPr/>
        </p:nvSpPr>
        <p:spPr>
          <a:xfrm>
            <a:off x="5015143" y="5236689"/>
            <a:ext cx="2272683"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科技是第一生产力</a:t>
            </a:r>
          </a:p>
        </p:txBody>
      </p:sp>
    </p:spTree>
    <p:extLst>
      <p:ext uri="{BB962C8B-B14F-4D97-AF65-F5344CB8AC3E}">
        <p14:creationId xmlns:p14="http://schemas.microsoft.com/office/powerpoint/2010/main" val="361104557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r="-21000"/>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DB81C1-F78F-4B62-A5E9-34BEFF5CF300}"/>
              </a:ext>
            </a:extLst>
          </p:cNvPr>
          <p:cNvSpPr/>
          <p:nvPr/>
        </p:nvSpPr>
        <p:spPr>
          <a:xfrm>
            <a:off x="2883408" y="647566"/>
            <a:ext cx="6425184" cy="923330"/>
          </a:xfrm>
          <a:prstGeom prst="rect">
            <a:avLst/>
          </a:prstGeom>
          <a:noFill/>
        </p:spPr>
        <p:txBody>
          <a:bodyPr wrap="square" lIns="91440" tIns="45720" rIns="91440" bIns="45720">
            <a:spAutoFit/>
          </a:bodyPr>
          <a:lstStyle/>
          <a:p>
            <a:pPr algn="ctr"/>
            <a:r>
              <a:rPr lang="zh-CN" altLang="en-US" sz="5400" b="1" cap="none" spc="0"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华文行楷" panose="02010800040101010101" pitchFamily="2" charset="-122"/>
                <a:ea typeface="华文行楷" panose="02010800040101010101" pitchFamily="2" charset="-122"/>
              </a:rPr>
              <a:t>中国高铁的蓬勃发展</a:t>
            </a:r>
          </a:p>
        </p:txBody>
      </p:sp>
      <p:cxnSp>
        <p:nvCxnSpPr>
          <p:cNvPr id="12" name="直接连接符 11">
            <a:extLst>
              <a:ext uri="{FF2B5EF4-FFF2-40B4-BE49-F238E27FC236}">
                <a16:creationId xmlns:a16="http://schemas.microsoft.com/office/drawing/2014/main" id="{816C021D-6981-4683-A6F1-0040C669FEDB}"/>
              </a:ext>
            </a:extLst>
          </p:cNvPr>
          <p:cNvCxnSpPr>
            <a:cxnSpLocks/>
          </p:cNvCxnSpPr>
          <p:nvPr/>
        </p:nvCxnSpPr>
        <p:spPr>
          <a:xfrm flipV="1">
            <a:off x="2821514" y="5287104"/>
            <a:ext cx="2529685" cy="322244"/>
          </a:xfrm>
          <a:prstGeom prst="line">
            <a:avLst/>
          </a:prstGeom>
          <a:ln>
            <a:solidFill>
              <a:schemeClr val="bg1"/>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867AC8C-3273-46ED-A856-4075CCA81E1E}"/>
              </a:ext>
            </a:extLst>
          </p:cNvPr>
          <p:cNvCxnSpPr/>
          <p:nvPr/>
        </p:nvCxnSpPr>
        <p:spPr>
          <a:xfrm>
            <a:off x="2792086" y="3903816"/>
            <a:ext cx="2559113" cy="460094"/>
          </a:xfrm>
          <a:prstGeom prst="line">
            <a:avLst/>
          </a:prstGeom>
          <a:ln>
            <a:solidFill>
              <a:schemeClr val="bg1"/>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86C32E8-5C43-4C85-95B2-FF03111C5E8F}"/>
              </a:ext>
            </a:extLst>
          </p:cNvPr>
          <p:cNvCxnSpPr/>
          <p:nvPr/>
        </p:nvCxnSpPr>
        <p:spPr>
          <a:xfrm flipV="1">
            <a:off x="6693864" y="3822658"/>
            <a:ext cx="2268638" cy="541116"/>
          </a:xfrm>
          <a:prstGeom prst="line">
            <a:avLst/>
          </a:prstGeom>
          <a:ln>
            <a:solidFill>
              <a:schemeClr val="bg1"/>
            </a:solidFill>
          </a:ln>
          <a:effectLst>
            <a:glow rad="101600">
              <a:schemeClr val="bg1">
                <a:lumMod val="85000"/>
              </a:schemeClr>
            </a:glow>
          </a:effectLst>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FEB8702-FB9E-4E8D-BD8E-D8518AC870C1}"/>
              </a:ext>
            </a:extLst>
          </p:cNvPr>
          <p:cNvCxnSpPr/>
          <p:nvPr/>
        </p:nvCxnSpPr>
        <p:spPr>
          <a:xfrm>
            <a:off x="6693864" y="5289345"/>
            <a:ext cx="2291787" cy="343547"/>
          </a:xfrm>
          <a:prstGeom prst="line">
            <a:avLst/>
          </a:prstGeom>
          <a:ln>
            <a:solidFill>
              <a:schemeClr val="bg1"/>
            </a:solidFill>
          </a:ln>
          <a:effectLst>
            <a:glow rad="101600">
              <a:schemeClr val="bg1">
                <a:lumMod val="85000"/>
                <a:alpha val="60000"/>
              </a:schemeClr>
            </a:glow>
          </a:effectLst>
        </p:spPr>
        <p:style>
          <a:lnRef idx="1">
            <a:schemeClr val="accent1"/>
          </a:lnRef>
          <a:fillRef idx="0">
            <a:schemeClr val="accent1"/>
          </a:fillRef>
          <a:effectRef idx="0">
            <a:schemeClr val="accent1"/>
          </a:effectRef>
          <a:fontRef idx="minor">
            <a:schemeClr val="tx1"/>
          </a:fontRef>
        </p:style>
      </p:cxnSp>
      <p:sp>
        <p:nvSpPr>
          <p:cNvPr id="20" name="矩形: 圆角 19">
            <a:hlinkClick r:id="rId3" action="ppaction://hlinkfile"/>
            <a:extLst>
              <a:ext uri="{FF2B5EF4-FFF2-40B4-BE49-F238E27FC236}">
                <a16:creationId xmlns:a16="http://schemas.microsoft.com/office/drawing/2014/main" id="{74E7EF19-CAF6-47D9-A530-CF40B9A1E65D}"/>
              </a:ext>
            </a:extLst>
          </p:cNvPr>
          <p:cNvSpPr/>
          <p:nvPr/>
        </p:nvSpPr>
        <p:spPr>
          <a:xfrm>
            <a:off x="5351199" y="4363774"/>
            <a:ext cx="1365814" cy="92333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华文行楷" panose="02010800040101010101" pitchFamily="2" charset="-122"/>
                <a:ea typeface="华文行楷" panose="02010800040101010101" pitchFamily="2" charset="-122"/>
              </a:rPr>
              <a:t> 中国高铁</a:t>
            </a:r>
          </a:p>
        </p:txBody>
      </p:sp>
      <p:sp>
        <p:nvSpPr>
          <p:cNvPr id="35" name="文本框 34">
            <a:hlinkClick r:id="rId4" action="ppaction://hlinksldjump"/>
            <a:extLst>
              <a:ext uri="{FF2B5EF4-FFF2-40B4-BE49-F238E27FC236}">
                <a16:creationId xmlns:a16="http://schemas.microsoft.com/office/drawing/2014/main" id="{C2182D32-93EC-4B58-A40D-E2A4253CC937}"/>
              </a:ext>
            </a:extLst>
          </p:cNvPr>
          <p:cNvSpPr txBox="1"/>
          <p:nvPr/>
        </p:nvSpPr>
        <p:spPr>
          <a:xfrm>
            <a:off x="458824" y="3693106"/>
            <a:ext cx="2333262" cy="400110"/>
          </a:xfrm>
          <a:prstGeom prst="rect">
            <a:avLst/>
          </a:prstGeom>
          <a:noFill/>
        </p:spPr>
        <p:txBody>
          <a:bodyPr wrap="square" rtlCol="0">
            <a:spAutoFit/>
          </a:bodyPr>
          <a:lstStyle/>
          <a:p>
            <a:r>
              <a:rPr lang="zh-CN" altLang="en-US" sz="2000" dirty="0">
                <a:solidFill>
                  <a:schemeClr val="bg1"/>
                </a:solidFill>
                <a:latin typeface="华文行楷" panose="02010800040101010101" pitchFamily="2" charset="-122"/>
                <a:ea typeface="华文行楷" panose="02010800040101010101" pitchFamily="2" charset="-122"/>
              </a:rPr>
              <a:t>中国高铁发展历程</a:t>
            </a:r>
          </a:p>
        </p:txBody>
      </p:sp>
      <p:sp>
        <p:nvSpPr>
          <p:cNvPr id="37" name="文本框 36">
            <a:hlinkClick r:id="rId5" action="ppaction://hlinksldjump"/>
            <a:extLst>
              <a:ext uri="{FF2B5EF4-FFF2-40B4-BE49-F238E27FC236}">
                <a16:creationId xmlns:a16="http://schemas.microsoft.com/office/drawing/2014/main" id="{3D1D1CCF-22F4-424D-B8DE-95381EB68BE3}"/>
              </a:ext>
            </a:extLst>
          </p:cNvPr>
          <p:cNvSpPr txBox="1"/>
          <p:nvPr/>
        </p:nvSpPr>
        <p:spPr>
          <a:xfrm>
            <a:off x="9071575" y="3693106"/>
            <a:ext cx="2863247" cy="400110"/>
          </a:xfrm>
          <a:prstGeom prst="rect">
            <a:avLst/>
          </a:prstGeom>
          <a:noFill/>
        </p:spPr>
        <p:txBody>
          <a:bodyPr wrap="square" rtlCol="0">
            <a:spAutoFit/>
          </a:bodyPr>
          <a:lstStyle/>
          <a:p>
            <a:r>
              <a:rPr lang="zh-CN" altLang="en-US" sz="2000" dirty="0">
                <a:solidFill>
                  <a:schemeClr val="bg1"/>
                </a:solidFill>
                <a:latin typeface="华文行楷" panose="02010800040101010101" pitchFamily="2" charset="-122"/>
                <a:ea typeface="华文行楷" panose="02010800040101010101" pitchFamily="2" charset="-122"/>
              </a:rPr>
              <a:t>中国高铁发展创新技术</a:t>
            </a:r>
          </a:p>
        </p:txBody>
      </p:sp>
      <p:sp>
        <p:nvSpPr>
          <p:cNvPr id="38" name="文本框 37">
            <a:hlinkClick r:id="rId6" action="ppaction://hlinksldjump"/>
            <a:extLst>
              <a:ext uri="{FF2B5EF4-FFF2-40B4-BE49-F238E27FC236}">
                <a16:creationId xmlns:a16="http://schemas.microsoft.com/office/drawing/2014/main" id="{E7B8A41A-1BFF-4479-81C3-A629C0F3DCE4}"/>
              </a:ext>
            </a:extLst>
          </p:cNvPr>
          <p:cNvSpPr txBox="1"/>
          <p:nvPr/>
        </p:nvSpPr>
        <p:spPr>
          <a:xfrm>
            <a:off x="347435" y="5409293"/>
            <a:ext cx="2216530" cy="400110"/>
          </a:xfrm>
          <a:prstGeom prst="rect">
            <a:avLst/>
          </a:prstGeom>
          <a:noFill/>
        </p:spPr>
        <p:txBody>
          <a:bodyPr wrap="square" rtlCol="0">
            <a:spAutoFit/>
          </a:bodyPr>
          <a:lstStyle/>
          <a:p>
            <a:r>
              <a:rPr lang="zh-CN" altLang="en-US" sz="2000" dirty="0">
                <a:solidFill>
                  <a:schemeClr val="bg1"/>
                </a:solidFill>
                <a:latin typeface="华文行楷" panose="02010800040101010101" pitchFamily="2" charset="-122"/>
                <a:ea typeface="华文行楷" panose="02010800040101010101" pitchFamily="2" charset="-122"/>
              </a:rPr>
              <a:t>中国高铁发展规划</a:t>
            </a:r>
          </a:p>
        </p:txBody>
      </p:sp>
      <p:sp>
        <p:nvSpPr>
          <p:cNvPr id="41" name="文本框 40">
            <a:hlinkClick r:id="rId7" action="ppaction://hlinksldjump"/>
            <a:extLst>
              <a:ext uri="{FF2B5EF4-FFF2-40B4-BE49-F238E27FC236}">
                <a16:creationId xmlns:a16="http://schemas.microsoft.com/office/drawing/2014/main" id="{711A3692-08E1-4D93-9EDD-36DE71F2687C}"/>
              </a:ext>
            </a:extLst>
          </p:cNvPr>
          <p:cNvSpPr txBox="1"/>
          <p:nvPr/>
        </p:nvSpPr>
        <p:spPr>
          <a:xfrm>
            <a:off x="5144025" y="2792911"/>
            <a:ext cx="1780161" cy="400110"/>
          </a:xfrm>
          <a:prstGeom prst="rect">
            <a:avLst/>
          </a:prstGeom>
          <a:noFill/>
        </p:spPr>
        <p:txBody>
          <a:bodyPr wrap="square" rtlCol="0">
            <a:spAutoFit/>
          </a:bodyPr>
          <a:lstStyle/>
          <a:p>
            <a:r>
              <a:rPr lang="zh-CN" altLang="en-US" sz="2000" dirty="0">
                <a:latin typeface="华文行楷" panose="02010800040101010101" pitchFamily="2" charset="-122"/>
                <a:ea typeface="华文行楷" panose="02010800040101010101" pitchFamily="2" charset="-122"/>
              </a:rPr>
              <a:t>高速铁路定义</a:t>
            </a:r>
          </a:p>
        </p:txBody>
      </p:sp>
      <p:cxnSp>
        <p:nvCxnSpPr>
          <p:cNvPr id="3" name="直接连接符 2">
            <a:extLst>
              <a:ext uri="{FF2B5EF4-FFF2-40B4-BE49-F238E27FC236}">
                <a16:creationId xmlns:a16="http://schemas.microsoft.com/office/drawing/2014/main" id="{DE40119F-28CF-4971-85F2-800D77916630}"/>
              </a:ext>
            </a:extLst>
          </p:cNvPr>
          <p:cNvCxnSpPr>
            <a:stCxn id="41" idx="2"/>
            <a:endCxn id="20" idx="0"/>
          </p:cNvCxnSpPr>
          <p:nvPr/>
        </p:nvCxnSpPr>
        <p:spPr>
          <a:xfrm>
            <a:off x="6034106" y="3193021"/>
            <a:ext cx="0" cy="1170753"/>
          </a:xfrm>
          <a:prstGeom prst="line">
            <a:avLst/>
          </a:prstGeom>
          <a:ln>
            <a:solidFill>
              <a:schemeClr val="bg1"/>
            </a:solidFill>
          </a:ln>
          <a:effectLst>
            <a:glow rad="228600">
              <a:schemeClr val="bg1">
                <a:lumMod val="85000"/>
              </a:schemeClr>
            </a:glow>
          </a:effectLst>
        </p:spPr>
        <p:style>
          <a:lnRef idx="1">
            <a:schemeClr val="accent1"/>
          </a:lnRef>
          <a:fillRef idx="0">
            <a:schemeClr val="accent1"/>
          </a:fillRef>
          <a:effectRef idx="0">
            <a:schemeClr val="accent1"/>
          </a:effectRef>
          <a:fontRef idx="minor">
            <a:schemeClr val="tx1"/>
          </a:fontRef>
        </p:style>
      </p:cxnSp>
      <p:sp>
        <p:nvSpPr>
          <p:cNvPr id="5" name="文本框 4">
            <a:hlinkClick r:id="rId8" action="ppaction://hlinksldjump"/>
            <a:extLst>
              <a:ext uri="{FF2B5EF4-FFF2-40B4-BE49-F238E27FC236}">
                <a16:creationId xmlns:a16="http://schemas.microsoft.com/office/drawing/2014/main" id="{45A106BE-EBBC-4CBE-8B30-12736B02C16F}"/>
              </a:ext>
            </a:extLst>
          </p:cNvPr>
          <p:cNvSpPr txBox="1"/>
          <p:nvPr/>
        </p:nvSpPr>
        <p:spPr>
          <a:xfrm>
            <a:off x="9071576" y="5455764"/>
            <a:ext cx="2291787" cy="369332"/>
          </a:xfrm>
          <a:prstGeom prst="rect">
            <a:avLst/>
          </a:prstGeom>
          <a:noFill/>
        </p:spPr>
        <p:txBody>
          <a:bodyPr wrap="square" rtlCol="0">
            <a:spAutoFit/>
          </a:bodyPr>
          <a:lstStyle/>
          <a:p>
            <a:r>
              <a:rPr lang="zh-CN" altLang="en-US" dirty="0">
                <a:solidFill>
                  <a:schemeClr val="bg1"/>
                </a:solidFill>
                <a:latin typeface="华文行楷" panose="02010800040101010101" pitchFamily="2" charset="-122"/>
                <a:ea typeface="华文行楷" panose="02010800040101010101" pitchFamily="2" charset="-122"/>
              </a:rPr>
              <a:t>中国高铁的荣誉</a:t>
            </a:r>
            <a:endParaRPr lang="en-US" altLang="zh-CN"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760534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1000"/>
                                        <p:tgtEl>
                                          <p:spTgt spid="41"/>
                                        </p:tgtEl>
                                      </p:cBhvr>
                                    </p:animEffect>
                                    <p:anim calcmode="lin" valueType="num">
                                      <p:cBhvr>
                                        <p:cTn id="47" dur="1000" fill="hold"/>
                                        <p:tgtEl>
                                          <p:spTgt spid="41"/>
                                        </p:tgtEl>
                                        <p:attrNameLst>
                                          <p:attrName>ppt_x</p:attrName>
                                        </p:attrNameLst>
                                      </p:cBhvr>
                                      <p:tavLst>
                                        <p:tav tm="0">
                                          <p:val>
                                            <p:strVal val="#ppt_x"/>
                                          </p:val>
                                        </p:tav>
                                        <p:tav tm="100000">
                                          <p:val>
                                            <p:strVal val="#ppt_x"/>
                                          </p:val>
                                        </p:tav>
                                      </p:tavLst>
                                    </p:anim>
                                    <p:anim calcmode="lin" valueType="num">
                                      <p:cBhvr>
                                        <p:cTn id="4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anim calcmode="lin" valueType="num">
                                      <p:cBhvr>
                                        <p:cTn id="54" dur="1000" fill="hold"/>
                                        <p:tgtEl>
                                          <p:spTgt spid="35"/>
                                        </p:tgtEl>
                                        <p:attrNameLst>
                                          <p:attrName>ppt_x</p:attrName>
                                        </p:attrNameLst>
                                      </p:cBhvr>
                                      <p:tavLst>
                                        <p:tav tm="0">
                                          <p:val>
                                            <p:strVal val="#ppt_x"/>
                                          </p:val>
                                        </p:tav>
                                        <p:tav tm="100000">
                                          <p:val>
                                            <p:strVal val="#ppt_x"/>
                                          </p:val>
                                        </p:tav>
                                      </p:tavLst>
                                    </p:anim>
                                    <p:anim calcmode="lin" valueType="num">
                                      <p:cBhvr>
                                        <p:cTn id="5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1000"/>
                                        <p:tgtEl>
                                          <p:spTgt spid="38"/>
                                        </p:tgtEl>
                                      </p:cBhvr>
                                    </p:animEffect>
                                    <p:anim calcmode="lin" valueType="num">
                                      <p:cBhvr>
                                        <p:cTn id="61" dur="1000" fill="hold"/>
                                        <p:tgtEl>
                                          <p:spTgt spid="38"/>
                                        </p:tgtEl>
                                        <p:attrNameLst>
                                          <p:attrName>ppt_x</p:attrName>
                                        </p:attrNameLst>
                                      </p:cBhvr>
                                      <p:tavLst>
                                        <p:tav tm="0">
                                          <p:val>
                                            <p:strVal val="#ppt_x"/>
                                          </p:val>
                                        </p:tav>
                                        <p:tav tm="100000">
                                          <p:val>
                                            <p:strVal val="#ppt_x"/>
                                          </p:val>
                                        </p:tav>
                                      </p:tavLst>
                                    </p:anim>
                                    <p:anim calcmode="lin" valueType="num">
                                      <p:cBhvr>
                                        <p:cTn id="6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1000"/>
                                        <p:tgtEl>
                                          <p:spTgt spid="5"/>
                                        </p:tgtEl>
                                      </p:cBhvr>
                                    </p:animEffect>
                                    <p:anim calcmode="lin" valueType="num">
                                      <p:cBhvr>
                                        <p:cTn id="75" dur="1000" fill="hold"/>
                                        <p:tgtEl>
                                          <p:spTgt spid="5"/>
                                        </p:tgtEl>
                                        <p:attrNameLst>
                                          <p:attrName>ppt_x</p:attrName>
                                        </p:attrNameLst>
                                      </p:cBhvr>
                                      <p:tavLst>
                                        <p:tav tm="0">
                                          <p:val>
                                            <p:strVal val="#ppt_x"/>
                                          </p:val>
                                        </p:tav>
                                        <p:tav tm="100000">
                                          <p:val>
                                            <p:strVal val="#ppt_x"/>
                                          </p:val>
                                        </p:tav>
                                      </p:tavLst>
                                    </p:anim>
                                    <p:anim calcmode="lin" valueType="num">
                                      <p:cBhvr>
                                        <p:cTn id="7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35" grpId="0"/>
      <p:bldP spid="37" grpId="0"/>
      <p:bldP spid="38" grpId="0"/>
      <p:bldP spid="41"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F9F96A-78B5-42A8-A2CF-1CC079C7A3DE}"/>
              </a:ext>
            </a:extLst>
          </p:cNvPr>
          <p:cNvSpPr>
            <a:spLocks noGrp="1"/>
          </p:cNvSpPr>
          <p:nvPr>
            <p:ph sz="half" idx="1"/>
          </p:nvPr>
        </p:nvSpPr>
        <p:spPr>
          <a:xfrm>
            <a:off x="2837894" y="1111928"/>
            <a:ext cx="7430611" cy="2317072"/>
          </a:xfrm>
        </p:spPr>
        <p:txBody>
          <a:bodyPr>
            <a:normAutofit/>
          </a:bodyPr>
          <a:lstStyle/>
          <a:p>
            <a:pPr marL="0" indent="0">
              <a:buNone/>
            </a:pPr>
            <a:r>
              <a:rPr lang="zh-CN" altLang="en-US" dirty="0"/>
              <a:t>自</a:t>
            </a:r>
            <a:r>
              <a:rPr lang="en-US" altLang="zh-CN" dirty="0"/>
              <a:t>2008</a:t>
            </a:r>
            <a:r>
              <a:rPr lang="zh-CN" altLang="en-US" dirty="0"/>
              <a:t>年运营时速</a:t>
            </a:r>
            <a:r>
              <a:rPr lang="en-US" altLang="zh-CN" dirty="0"/>
              <a:t>350</a:t>
            </a:r>
            <a:r>
              <a:rPr lang="zh-CN" altLang="en-US" dirty="0"/>
              <a:t>公里的京津城际铁路开通以来，不到</a:t>
            </a:r>
            <a:r>
              <a:rPr lang="en-US" altLang="zh-CN" dirty="0"/>
              <a:t>10</a:t>
            </a:r>
            <a:r>
              <a:rPr lang="zh-CN" altLang="en-US" dirty="0"/>
              <a:t>年时间，高铁俨然已经成为中国一张名片，成为中国输出软实力的载体，在“一带一路”战略中占重要地位。今天就来看看，中国的高铁在国际上处于一个什么地位。</a:t>
            </a:r>
          </a:p>
        </p:txBody>
      </p:sp>
    </p:spTree>
    <p:extLst>
      <p:ext uri="{BB962C8B-B14F-4D97-AF65-F5344CB8AC3E}">
        <p14:creationId xmlns:p14="http://schemas.microsoft.com/office/powerpoint/2010/main" val="4025927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529144-7F09-4B99-9C0F-B6DCA4A6D376}"/>
              </a:ext>
            </a:extLst>
          </p:cNvPr>
          <p:cNvSpPr>
            <a:spLocks noGrp="1"/>
          </p:cNvSpPr>
          <p:nvPr>
            <p:ph sz="half" idx="1"/>
          </p:nvPr>
        </p:nvSpPr>
        <p:spPr>
          <a:xfrm>
            <a:off x="0" y="0"/>
            <a:ext cx="4687111" cy="4205524"/>
          </a:xfrm>
        </p:spPr>
        <p:txBody>
          <a:bodyPr/>
          <a:lstStyle/>
          <a:p>
            <a:r>
              <a:rPr lang="zh-CN" altLang="en-US" dirty="0"/>
              <a:t>从高铁的建造里程上来看，中国高铁已经建造超过</a:t>
            </a:r>
            <a:r>
              <a:rPr lang="en-US" altLang="zh-CN" dirty="0"/>
              <a:t>20000</a:t>
            </a:r>
            <a:r>
              <a:rPr lang="zh-CN" altLang="en-US" dirty="0"/>
              <a:t>公里，超过世界高铁总里程的</a:t>
            </a:r>
            <a:r>
              <a:rPr lang="en-US" altLang="zh-CN" dirty="0"/>
              <a:t>60%</a:t>
            </a:r>
            <a:r>
              <a:rPr lang="zh-CN" altLang="en-US" dirty="0"/>
              <a:t>，而国外高铁运营里程最高的国家也不超过</a:t>
            </a:r>
            <a:r>
              <a:rPr lang="en-US" altLang="zh-CN" dirty="0"/>
              <a:t>3000</a:t>
            </a:r>
            <a:r>
              <a:rPr lang="zh-CN" altLang="en-US" dirty="0"/>
              <a:t>公里，中国可谓遥遥领先。这也与中国领土辽阔，人口密度大分不开的，可以说，中国拥有建造高铁得天独厚的条件。</a:t>
            </a:r>
          </a:p>
        </p:txBody>
      </p:sp>
      <p:pic>
        <p:nvPicPr>
          <p:cNvPr id="9" name="内容占位符 8">
            <a:extLst>
              <a:ext uri="{FF2B5EF4-FFF2-40B4-BE49-F238E27FC236}">
                <a16:creationId xmlns:a16="http://schemas.microsoft.com/office/drawing/2014/main" id="{74A72E2B-E881-49A6-BED7-89C15E5751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262" y="3983072"/>
            <a:ext cx="5181600" cy="2717500"/>
          </a:xfrm>
        </p:spPr>
      </p:pic>
      <p:sp>
        <p:nvSpPr>
          <p:cNvPr id="10" name="矩形 9">
            <a:extLst>
              <a:ext uri="{FF2B5EF4-FFF2-40B4-BE49-F238E27FC236}">
                <a16:creationId xmlns:a16="http://schemas.microsoft.com/office/drawing/2014/main" id="{9F3D16B0-4534-45C5-85D1-8262A1EAEE4F}"/>
              </a:ext>
            </a:extLst>
          </p:cNvPr>
          <p:cNvSpPr/>
          <p:nvPr/>
        </p:nvSpPr>
        <p:spPr>
          <a:xfrm>
            <a:off x="6794377" y="316455"/>
            <a:ext cx="4018626" cy="1477328"/>
          </a:xfrm>
          <a:prstGeom prst="rect">
            <a:avLst/>
          </a:prstGeom>
        </p:spPr>
        <p:txBody>
          <a:bodyPr wrap="square">
            <a:spAutoFit/>
          </a:bodyPr>
          <a:lstStyle/>
          <a:p>
            <a:r>
              <a:rPr lang="zh-CN" altLang="en-US" dirty="0">
                <a:solidFill>
                  <a:srgbClr val="191919"/>
                </a:solidFill>
                <a:latin typeface="PingFang SC"/>
              </a:rPr>
              <a:t>中国高铁总公里数超过</a:t>
            </a:r>
            <a:r>
              <a:rPr lang="en-US" altLang="zh-CN" dirty="0">
                <a:solidFill>
                  <a:srgbClr val="191919"/>
                </a:solidFill>
                <a:latin typeface="PingFang SC"/>
              </a:rPr>
              <a:t>10000</a:t>
            </a:r>
            <a:r>
              <a:rPr lang="zh-CN" altLang="en-US" dirty="0">
                <a:solidFill>
                  <a:srgbClr val="191919"/>
                </a:solidFill>
                <a:latin typeface="PingFang SC"/>
              </a:rPr>
              <a:t>公里，相当于其他所有国家的总和。美国报纸曾经评论道：中国高铁堪比美国的“阿波罗划”是“面向未来”的高铁列车，这无疑会使中国人更加自信面对世界。</a:t>
            </a:r>
            <a:endParaRPr lang="zh-CN" altLang="en-US" dirty="0"/>
          </a:p>
        </p:txBody>
      </p:sp>
      <p:sp>
        <p:nvSpPr>
          <p:cNvPr id="11" name="矩形 10">
            <a:extLst>
              <a:ext uri="{FF2B5EF4-FFF2-40B4-BE49-F238E27FC236}">
                <a16:creationId xmlns:a16="http://schemas.microsoft.com/office/drawing/2014/main" id="{E00C84B2-06EB-4E80-A658-457FC00722D9}"/>
              </a:ext>
            </a:extLst>
          </p:cNvPr>
          <p:cNvSpPr/>
          <p:nvPr/>
        </p:nvSpPr>
        <p:spPr>
          <a:xfrm>
            <a:off x="5951738" y="4441568"/>
            <a:ext cx="6096000" cy="2031325"/>
          </a:xfrm>
          <a:prstGeom prst="rect">
            <a:avLst/>
          </a:prstGeom>
        </p:spPr>
        <p:txBody>
          <a:bodyPr>
            <a:spAutoFit/>
          </a:bodyPr>
          <a:lstStyle/>
          <a:p>
            <a:r>
              <a:rPr lang="en-US" altLang="zh-CN" dirty="0">
                <a:solidFill>
                  <a:srgbClr val="191919"/>
                </a:solidFill>
                <a:latin typeface="PingFang SC"/>
              </a:rPr>
              <a:t>《</a:t>
            </a:r>
            <a:r>
              <a:rPr lang="zh-CN" altLang="en-US" dirty="0">
                <a:solidFill>
                  <a:srgbClr val="191919"/>
                </a:solidFill>
                <a:latin typeface="PingFang SC"/>
              </a:rPr>
              <a:t>爱尔兰时报</a:t>
            </a:r>
            <a:r>
              <a:rPr lang="en-US" altLang="zh-CN" dirty="0">
                <a:solidFill>
                  <a:srgbClr val="191919"/>
                </a:solidFill>
                <a:latin typeface="PingFang SC"/>
              </a:rPr>
              <a:t>》</a:t>
            </a:r>
            <a:r>
              <a:rPr lang="zh-CN" altLang="en-US" dirty="0">
                <a:solidFill>
                  <a:srgbClr val="191919"/>
                </a:solidFill>
                <a:latin typeface="PingFang SC"/>
              </a:rPr>
              <a:t>记者曾经描述中国京沪高铁，他说：在很久以前，中国人从他们的京城北京去往上海最少需要</a:t>
            </a:r>
            <a:r>
              <a:rPr lang="en-US" altLang="zh-CN" dirty="0">
                <a:solidFill>
                  <a:srgbClr val="191919"/>
                </a:solidFill>
                <a:latin typeface="PingFang SC"/>
              </a:rPr>
              <a:t>21</a:t>
            </a:r>
            <a:r>
              <a:rPr lang="zh-CN" altLang="en-US" dirty="0">
                <a:solidFill>
                  <a:srgbClr val="191919"/>
                </a:solidFill>
                <a:latin typeface="PingFang SC"/>
              </a:rPr>
              <a:t>天，但是现在坐高铁只需要</a:t>
            </a:r>
            <a:r>
              <a:rPr lang="en-US" altLang="zh-CN" dirty="0">
                <a:solidFill>
                  <a:srgbClr val="191919"/>
                </a:solidFill>
                <a:latin typeface="PingFang SC"/>
              </a:rPr>
              <a:t>4</a:t>
            </a:r>
            <a:r>
              <a:rPr lang="zh-CN" altLang="en-US" dirty="0">
                <a:solidFill>
                  <a:srgbClr val="191919"/>
                </a:solidFill>
                <a:latin typeface="PingFang SC"/>
              </a:rPr>
              <a:t>小时</a:t>
            </a:r>
            <a:r>
              <a:rPr lang="en-US" altLang="zh-CN" dirty="0">
                <a:solidFill>
                  <a:srgbClr val="191919"/>
                </a:solidFill>
                <a:latin typeface="PingFang SC"/>
              </a:rPr>
              <a:t>48</a:t>
            </a:r>
            <a:r>
              <a:rPr lang="zh-CN" altLang="en-US" dirty="0">
                <a:solidFill>
                  <a:srgbClr val="191919"/>
                </a:solidFill>
                <a:latin typeface="PingFang SC"/>
              </a:rPr>
              <a:t>分，一路上你见证的不仅是高铁的快速还有中国大地的飞速发展，想想这是什么劲头！可以说中国高铁技术的成熟已经成为中国发展的又一个缩影。世界上没有一个国家能反驳！可怕的是中国人已经紧了这把钥匙！ </a:t>
            </a:r>
            <a:r>
              <a:rPr lang="en-US" altLang="zh-CN" dirty="0">
                <a:solidFill>
                  <a:srgbClr val="191919"/>
                </a:solidFill>
                <a:latin typeface="PingFang SC"/>
              </a:rPr>
              <a:t>	</a:t>
            </a:r>
            <a:endParaRPr lang="zh-CN" altLang="en-US" dirty="0"/>
          </a:p>
        </p:txBody>
      </p:sp>
      <p:pic>
        <p:nvPicPr>
          <p:cNvPr id="13" name="图片 12">
            <a:extLst>
              <a:ext uri="{FF2B5EF4-FFF2-40B4-BE49-F238E27FC236}">
                <a16:creationId xmlns:a16="http://schemas.microsoft.com/office/drawing/2014/main" id="{8928BC52-692F-4CF6-A008-720F4D543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51855"/>
            <a:ext cx="5613648" cy="2731641"/>
          </a:xfrm>
          <a:prstGeom prst="rect">
            <a:avLst/>
          </a:prstGeom>
        </p:spPr>
      </p:pic>
    </p:spTree>
    <p:extLst>
      <p:ext uri="{BB962C8B-B14F-4D97-AF65-F5344CB8AC3E}">
        <p14:creationId xmlns:p14="http://schemas.microsoft.com/office/powerpoint/2010/main" val="41983310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EF3E524-26B6-4C68-84A9-5968A8082204}"/>
              </a:ext>
            </a:extLst>
          </p:cNvPr>
          <p:cNvSpPr/>
          <p:nvPr/>
        </p:nvSpPr>
        <p:spPr>
          <a:xfrm>
            <a:off x="0" y="0"/>
            <a:ext cx="6096000" cy="1938992"/>
          </a:xfrm>
          <a:prstGeom prst="rect">
            <a:avLst/>
          </a:prstGeom>
        </p:spPr>
        <p:txBody>
          <a:bodyPr wrap="square">
            <a:spAutoFit/>
          </a:bodyPr>
          <a:lstStyle/>
          <a:p>
            <a:r>
              <a:rPr lang="zh-CN" altLang="en-US" sz="2000" dirty="0">
                <a:solidFill>
                  <a:srgbClr val="000000"/>
                </a:solidFill>
                <a:latin typeface="华文行楷" panose="02010800040101010101" pitchFamily="2" charset="-122"/>
                <a:ea typeface="华文行楷" panose="02010800040101010101" pitchFamily="2" charset="-122"/>
              </a:rPr>
              <a:t>中国的高铁技术已经足够成熟，成为中国“走出去”战略的重要组成部分之一，中国政府正在促进铁路技术和高铁列车的出口，提高全球竞争力和影响力。中国铁路总公司总工程师何华武先生上个月告诉</a:t>
            </a:r>
            <a:r>
              <a:rPr lang="en-US" altLang="zh-CN" sz="2000" dirty="0">
                <a:solidFill>
                  <a:srgbClr val="000000"/>
                </a:solidFill>
                <a:latin typeface="华文行楷" panose="02010800040101010101" pitchFamily="2" charset="-122"/>
                <a:ea typeface="华文行楷" panose="02010800040101010101" pitchFamily="2" charset="-122"/>
              </a:rPr>
              <a:t>《</a:t>
            </a:r>
            <a:r>
              <a:rPr lang="zh-CN" altLang="en-US" sz="2000" dirty="0">
                <a:solidFill>
                  <a:srgbClr val="000000"/>
                </a:solidFill>
                <a:latin typeface="华文行楷" panose="02010800040101010101" pitchFamily="2" charset="-122"/>
                <a:ea typeface="华文行楷" panose="02010800040101010101" pitchFamily="2" charset="-122"/>
              </a:rPr>
              <a:t>中国日报</a:t>
            </a:r>
            <a:r>
              <a:rPr lang="en-US" altLang="zh-CN" sz="2000" dirty="0">
                <a:solidFill>
                  <a:srgbClr val="000000"/>
                </a:solidFill>
                <a:latin typeface="华文行楷" panose="02010800040101010101" pitchFamily="2" charset="-122"/>
                <a:ea typeface="华文行楷" panose="02010800040101010101" pitchFamily="2" charset="-122"/>
              </a:rPr>
              <a:t>》</a:t>
            </a:r>
            <a:r>
              <a:rPr lang="zh-CN" altLang="en-US" sz="2000" dirty="0">
                <a:solidFill>
                  <a:srgbClr val="000000"/>
                </a:solidFill>
                <a:latin typeface="华文行楷" panose="02010800040101010101" pitchFamily="2" charset="-122"/>
                <a:ea typeface="华文行楷" panose="02010800040101010101" pitchFamily="2" charset="-122"/>
              </a:rPr>
              <a:t>，新研制出的“复兴号”列车将代替“和谐号”，成为将来中国主要的出口高速列车。</a:t>
            </a:r>
            <a:endParaRPr lang="zh-CN" altLang="en-US" sz="2000" dirty="0">
              <a:latin typeface="华文行楷" panose="02010800040101010101" pitchFamily="2" charset="-122"/>
              <a:ea typeface="华文行楷" panose="02010800040101010101" pitchFamily="2" charset="-122"/>
            </a:endParaRPr>
          </a:p>
        </p:txBody>
      </p:sp>
      <p:sp>
        <p:nvSpPr>
          <p:cNvPr id="8" name="矩形 7">
            <a:extLst>
              <a:ext uri="{FF2B5EF4-FFF2-40B4-BE49-F238E27FC236}">
                <a16:creationId xmlns:a16="http://schemas.microsoft.com/office/drawing/2014/main" id="{5EA7CD07-067C-4E39-A657-ACE99E347F39}"/>
              </a:ext>
            </a:extLst>
          </p:cNvPr>
          <p:cNvSpPr/>
          <p:nvPr/>
        </p:nvSpPr>
        <p:spPr>
          <a:xfrm>
            <a:off x="6096000" y="2649156"/>
            <a:ext cx="6096000" cy="4208844"/>
          </a:xfrm>
          <a:prstGeom prst="rect">
            <a:avLst/>
          </a:prstGeom>
        </p:spPr>
        <p:txBody>
          <a:bodyPr wrap="square">
            <a:spAutoFit/>
          </a:bodyPr>
          <a:lstStyle/>
          <a:p>
            <a:pPr algn="just">
              <a:lnSpc>
                <a:spcPct val="150000"/>
              </a:lnSpc>
            </a:pPr>
            <a:r>
              <a:rPr lang="zh-CN" altLang="en-US" sz="2000" dirty="0">
                <a:solidFill>
                  <a:srgbClr val="000000"/>
                </a:solidFill>
                <a:latin typeface="华文行楷" panose="02010800040101010101" pitchFamily="2" charset="-122"/>
                <a:ea typeface="华文行楷" panose="02010800040101010101" pitchFamily="2" charset="-122"/>
              </a:rPr>
              <a:t>外媒惊叹中国高铁的前进速度，中国高铁不断刷新世界纪录依靠的是创新技术和科技实力，是我国日益强大的经济实力和得天独厚的制度优势的产物。中国高铁不仅是我们国人的骄傲，更为世界各国提供了世纪工程的样板和科技运用的典范。</a:t>
            </a:r>
          </a:p>
          <a:p>
            <a:pPr algn="just">
              <a:lnSpc>
                <a:spcPct val="150000"/>
              </a:lnSpc>
            </a:pPr>
            <a:r>
              <a:rPr lang="zh-CN" altLang="en-US" sz="2000" dirty="0">
                <a:solidFill>
                  <a:srgbClr val="000000"/>
                </a:solidFill>
                <a:latin typeface="华文行楷" panose="02010800040101010101" pitchFamily="2" charset="-122"/>
                <a:ea typeface="华文行楷" panose="02010800040101010101" pitchFamily="2" charset="-122"/>
              </a:rPr>
              <a:t>中国高铁已不仅仅代表一种简单的交通工具，而是代表整个中国的高铁水平和时代价值，是一种综合实力的体现，彰显我国强大的国家力量，提升着中国的国际影响力和国际地位。</a:t>
            </a:r>
            <a:endParaRPr lang="zh-CN" altLang="en-US" sz="2000" b="0" i="0" dirty="0">
              <a:solidFill>
                <a:srgbClr val="000000"/>
              </a:solidFill>
              <a:effectLst/>
              <a:latin typeface="华文行楷" panose="02010800040101010101" pitchFamily="2" charset="-122"/>
              <a:ea typeface="华文行楷" panose="02010800040101010101" pitchFamily="2" charset="-122"/>
            </a:endParaRPr>
          </a:p>
        </p:txBody>
      </p:sp>
      <p:pic>
        <p:nvPicPr>
          <p:cNvPr id="10" name="图片 9">
            <a:extLst>
              <a:ext uri="{FF2B5EF4-FFF2-40B4-BE49-F238E27FC236}">
                <a16:creationId xmlns:a16="http://schemas.microsoft.com/office/drawing/2014/main" id="{1A549ACE-30CB-4CAF-8378-05EA7D58B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480" y="0"/>
            <a:ext cx="5551040" cy="2756069"/>
          </a:xfrm>
          <a:prstGeom prst="rect">
            <a:avLst/>
          </a:prstGeom>
        </p:spPr>
      </p:pic>
      <p:pic>
        <p:nvPicPr>
          <p:cNvPr id="12" name="图片 11">
            <a:extLst>
              <a:ext uri="{FF2B5EF4-FFF2-40B4-BE49-F238E27FC236}">
                <a16:creationId xmlns:a16="http://schemas.microsoft.com/office/drawing/2014/main" id="{177BBC63-12F6-4879-9242-84767580E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2" y="2508074"/>
            <a:ext cx="6082028" cy="4349926"/>
          </a:xfrm>
          <a:prstGeom prst="rect">
            <a:avLst/>
          </a:prstGeom>
        </p:spPr>
      </p:pic>
      <p:pic>
        <p:nvPicPr>
          <p:cNvPr id="17" name="图片 16">
            <a:hlinkClick r:id="rId4" action="ppaction://hlinksldjump"/>
            <a:extLst>
              <a:ext uri="{FF2B5EF4-FFF2-40B4-BE49-F238E27FC236}">
                <a16:creationId xmlns:a16="http://schemas.microsoft.com/office/drawing/2014/main" id="{0EB86120-A7A8-428D-BD4E-9FC616C56E9D}"/>
              </a:ext>
            </a:extLst>
          </p:cNvPr>
          <p:cNvPicPr>
            <a:picLocks noChangeAspect="1"/>
          </p:cNvPicPr>
          <p:nvPr/>
        </p:nvPicPr>
        <p:blipFill rotWithShape="1">
          <a:blip r:embed="rId5">
            <a:extLst>
              <a:ext uri="{28A0092B-C50C-407E-A947-70E740481C1C}">
                <a14:useLocalDpi xmlns:a14="http://schemas.microsoft.com/office/drawing/2010/main" val="0"/>
              </a:ext>
            </a:extLst>
          </a:blip>
          <a:srcRect l="23543" t="48062" r="39" b="6399"/>
          <a:stretch/>
        </p:blipFill>
        <p:spPr>
          <a:xfrm>
            <a:off x="11381172" y="6364082"/>
            <a:ext cx="810827" cy="473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0282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C9F985C-9659-4593-BDC9-172C4944C2AB}"/>
              </a:ext>
            </a:extLst>
          </p:cNvPr>
          <p:cNvSpPr>
            <a:spLocks noGrp="1"/>
          </p:cNvSpPr>
          <p:nvPr>
            <p:ph sz="half" idx="1"/>
          </p:nvPr>
        </p:nvSpPr>
        <p:spPr>
          <a:xfrm>
            <a:off x="0" y="0"/>
            <a:ext cx="5737194" cy="5974672"/>
          </a:xfrm>
        </p:spPr>
        <p:txBody>
          <a:bodyPr>
            <a:normAutofit/>
          </a:bodyPr>
          <a:lstStyle/>
          <a:p>
            <a:pPr>
              <a:lnSpc>
                <a:spcPct val="110000"/>
              </a:lnSpc>
            </a:pPr>
            <a:r>
              <a:rPr lang="zh-CN" altLang="en-US" sz="2500" dirty="0">
                <a:latin typeface="华文行楷" panose="02010800040101010101" pitchFamily="2" charset="-122"/>
                <a:ea typeface="华文行楷" panose="02010800040101010101" pitchFamily="2" charset="-122"/>
              </a:rPr>
              <a:t>人类社会的发展需要创新，科技的发展就是创新的一大表现。科技是第一生产力，其发展推动了人类社会的发展。人们不断地创新，不断地推进科技的发展从而运用科技改造这客观世界。人们凭借科学技术，运用各种科技工具更大范围，更深层次地认识了客观自然。同时，科技的发展使劳动者提高了劳动技能，再加上新的生产工具，大大提高了人们的生活方式和生产方式。</a:t>
            </a:r>
          </a:p>
        </p:txBody>
      </p:sp>
      <p:sp>
        <p:nvSpPr>
          <p:cNvPr id="7" name="矩形 6">
            <a:extLst>
              <a:ext uri="{FF2B5EF4-FFF2-40B4-BE49-F238E27FC236}">
                <a16:creationId xmlns:a16="http://schemas.microsoft.com/office/drawing/2014/main" id="{BE882A27-A372-4CB5-BF23-B40EF1CBC6AF}"/>
              </a:ext>
            </a:extLst>
          </p:cNvPr>
          <p:cNvSpPr/>
          <p:nvPr/>
        </p:nvSpPr>
        <p:spPr>
          <a:xfrm>
            <a:off x="6578353" y="2333685"/>
            <a:ext cx="5613647" cy="4524315"/>
          </a:xfrm>
          <a:prstGeom prst="rect">
            <a:avLst/>
          </a:prstGeom>
        </p:spPr>
        <p:txBody>
          <a:bodyPr wrap="square">
            <a:spAutoFit/>
          </a:bodyPr>
          <a:lstStyle/>
          <a:p>
            <a:r>
              <a:rPr lang="zh-CN" altLang="en-US" sz="2400" dirty="0">
                <a:latin typeface="华文行楷" panose="02010800040101010101" pitchFamily="2" charset="-122"/>
                <a:ea typeface="华文行楷" panose="02010800040101010101" pitchFamily="2" charset="-122"/>
              </a:rPr>
              <a:t>“Made in china”大家并不陌生，在衣服、生活用品、电器的标签上随处可见。中国经济突飞猛进，“中国制造”的产品也逐渐走出国门，评价却不是很理想，有人认为质量差；有人认为安全水平低；还有人认为档次低······总体上持负面看法较多，中国制造的商品和政府一样，都面临着巨大的转型危机。但高铁完全不同，它使中国制造摆脱了臭名，使国人乃至世界各国人民眼前一亮。使 “Made in China”不再是昔日轻工业的代名词。</a:t>
            </a:r>
          </a:p>
        </p:txBody>
      </p:sp>
      <p:sp>
        <p:nvSpPr>
          <p:cNvPr id="8" name="弧形 7">
            <a:extLst>
              <a:ext uri="{FF2B5EF4-FFF2-40B4-BE49-F238E27FC236}">
                <a16:creationId xmlns:a16="http://schemas.microsoft.com/office/drawing/2014/main" id="{950821A1-7828-406E-812F-A428CAFABA60}"/>
              </a:ext>
            </a:extLst>
          </p:cNvPr>
          <p:cNvSpPr/>
          <p:nvPr/>
        </p:nvSpPr>
        <p:spPr>
          <a:xfrm>
            <a:off x="5712411" y="0"/>
            <a:ext cx="254493" cy="7546019"/>
          </a:xfrm>
          <a:prstGeom prst="arc">
            <a:avLst>
              <a:gd name="adj1" fmla="val 16200000"/>
              <a:gd name="adj2" fmla="val 53195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ABBFB17-FDBF-40DC-9CC0-30CECEFF4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84" y="4595842"/>
            <a:ext cx="4980373" cy="2230379"/>
          </a:xfrm>
          <a:prstGeom prst="rect">
            <a:avLst/>
          </a:prstGeom>
        </p:spPr>
      </p:pic>
      <p:pic>
        <p:nvPicPr>
          <p:cNvPr id="6" name="图片 5">
            <a:extLst>
              <a:ext uri="{FF2B5EF4-FFF2-40B4-BE49-F238E27FC236}">
                <a16:creationId xmlns:a16="http://schemas.microsoft.com/office/drawing/2014/main" id="{1E4276C9-2463-442A-87D0-A25F8C1D8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9" y="62144"/>
            <a:ext cx="4802819" cy="2364701"/>
          </a:xfrm>
          <a:prstGeom prst="rect">
            <a:avLst/>
          </a:prstGeom>
        </p:spPr>
      </p:pic>
      <p:pic>
        <p:nvPicPr>
          <p:cNvPr id="9" name="图片 8">
            <a:hlinkClick r:id="rId4" action="ppaction://hlinksldjump"/>
            <a:extLst>
              <a:ext uri="{FF2B5EF4-FFF2-40B4-BE49-F238E27FC236}">
                <a16:creationId xmlns:a16="http://schemas.microsoft.com/office/drawing/2014/main" id="{A0BB699B-25EE-4CCD-8D62-6A3B10AA182C}"/>
              </a:ext>
            </a:extLst>
          </p:cNvPr>
          <p:cNvPicPr>
            <a:picLocks noChangeAspect="1"/>
          </p:cNvPicPr>
          <p:nvPr/>
        </p:nvPicPr>
        <p:blipFill rotWithShape="1">
          <a:blip r:embed="rId5">
            <a:extLst>
              <a:ext uri="{28A0092B-C50C-407E-A947-70E740481C1C}">
                <a14:useLocalDpi xmlns:a14="http://schemas.microsoft.com/office/drawing/2010/main" val="0"/>
              </a:ext>
            </a:extLst>
          </a:blip>
          <a:srcRect l="23543" t="48062" r="39" b="6399"/>
          <a:stretch/>
        </p:blipFill>
        <p:spPr>
          <a:xfrm>
            <a:off x="11372295" y="6358902"/>
            <a:ext cx="819704" cy="478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16921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586B53-6558-416E-BD4C-88A4D6A1B77E}"/>
              </a:ext>
            </a:extLst>
          </p:cNvPr>
          <p:cNvSpPr>
            <a:spLocks noGrp="1"/>
          </p:cNvSpPr>
          <p:nvPr>
            <p:ph sz="half" idx="1"/>
          </p:nvPr>
        </p:nvSpPr>
        <p:spPr>
          <a:xfrm>
            <a:off x="0" y="23457"/>
            <a:ext cx="5601810" cy="3598631"/>
          </a:xfrm>
        </p:spPr>
        <p:txBody>
          <a:bodyPr>
            <a:noAutofit/>
          </a:bodyPr>
          <a:lstStyle/>
          <a:p>
            <a:pPr>
              <a:lnSpc>
                <a:spcPct val="120000"/>
              </a:lnSpc>
            </a:pPr>
            <a:r>
              <a:rPr lang="en-US" altLang="zh-CN" sz="2400" dirty="0">
                <a:latin typeface="华文行楷" panose="02010800040101010101" pitchFamily="2" charset="-122"/>
                <a:ea typeface="华文行楷" panose="02010800040101010101" pitchFamily="2" charset="-122"/>
              </a:rPr>
              <a:t>1988</a:t>
            </a:r>
            <a:r>
              <a:rPr lang="zh-CN" altLang="en-US" sz="2400" dirty="0">
                <a:latin typeface="华文行楷" panose="02010800040101010101" pitchFamily="2" charset="-122"/>
                <a:ea typeface="华文行楷" panose="02010800040101010101" pitchFamily="2" charset="-122"/>
              </a:rPr>
              <a:t>年</a:t>
            </a:r>
            <a:r>
              <a:rPr lang="en-US" altLang="zh-CN" sz="2400" dirty="0">
                <a:latin typeface="华文行楷" panose="02010800040101010101" pitchFamily="2" charset="-122"/>
                <a:ea typeface="华文行楷" panose="02010800040101010101" pitchFamily="2" charset="-122"/>
              </a:rPr>
              <a:t>6</a:t>
            </a:r>
            <a:r>
              <a:rPr lang="zh-CN" altLang="en-US" sz="2400" dirty="0">
                <a:latin typeface="华文行楷" panose="02010800040101010101" pitchFamily="2" charset="-122"/>
                <a:ea typeface="华文行楷" panose="02010800040101010101" pitchFamily="2" charset="-122"/>
              </a:rPr>
              <a:t>月，邓小平同志根据当代科学技术发展的趋势和现状，在全国科学大会上提出了“科学技术是第一生产力”的论断。邓小平同志的这一论断，体现了马克思主义的生产力理论和科学观。“科学技术是第一生产力”，既是现代科学技术发展的重要特点，也是科学技术发展必然结果。</a:t>
            </a:r>
          </a:p>
        </p:txBody>
      </p:sp>
      <p:sp>
        <p:nvSpPr>
          <p:cNvPr id="4" name="内容占位符 3">
            <a:extLst>
              <a:ext uri="{FF2B5EF4-FFF2-40B4-BE49-F238E27FC236}">
                <a16:creationId xmlns:a16="http://schemas.microsoft.com/office/drawing/2014/main" id="{D6F0AD99-0340-4E70-801A-0E27E2A082F7}"/>
              </a:ext>
            </a:extLst>
          </p:cNvPr>
          <p:cNvSpPr>
            <a:spLocks noGrp="1"/>
          </p:cNvSpPr>
          <p:nvPr>
            <p:ph sz="half" idx="2"/>
          </p:nvPr>
        </p:nvSpPr>
        <p:spPr>
          <a:xfrm>
            <a:off x="5962835" y="2006352"/>
            <a:ext cx="6004264" cy="4851648"/>
          </a:xfrm>
        </p:spPr>
        <p:txBody>
          <a:bodyPr>
            <a:noAutofit/>
          </a:bodyPr>
          <a:lstStyle/>
          <a:p>
            <a:pPr>
              <a:lnSpc>
                <a:spcPct val="120000"/>
              </a:lnSpc>
            </a:pPr>
            <a:r>
              <a:rPr lang="zh-CN" altLang="en-US" sz="2400" dirty="0">
                <a:latin typeface="华文行楷" panose="02010800040101010101" pitchFamily="2" charset="-122"/>
                <a:ea typeface="华文行楷" panose="02010800040101010101" pitchFamily="2" charset="-122"/>
              </a:rPr>
              <a:t>“科技是第一生产力”，中国高铁的发展推动了人类社会的发展，为中华民族的发展奠定了坚实的基础，促进了中国经济发展的同时提高了人们的生活水平。但是，科技是一把双刃剑，高铁的发展不仅仅是为了向世界炫耀的，而是真真的为人类做贡献，所以安全是最重要的前提，我们应该将安全牢记着心中，以认真负责的态度发展高铁技术，带动中国发展更上一层楼，使高铁技术永久的成为中国科技最强有力的证明。</a:t>
            </a:r>
          </a:p>
        </p:txBody>
      </p:sp>
      <p:pic>
        <p:nvPicPr>
          <p:cNvPr id="5" name="图片 4">
            <a:extLst>
              <a:ext uri="{FF2B5EF4-FFF2-40B4-BE49-F238E27FC236}">
                <a16:creationId xmlns:a16="http://schemas.microsoft.com/office/drawing/2014/main" id="{3F7F155E-00C9-4576-8C8D-A2223508C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27" y="3623508"/>
            <a:ext cx="5201483" cy="3234492"/>
          </a:xfrm>
          <a:prstGeom prst="rect">
            <a:avLst/>
          </a:prstGeom>
        </p:spPr>
      </p:pic>
      <p:pic>
        <p:nvPicPr>
          <p:cNvPr id="7" name="图片 6">
            <a:extLst>
              <a:ext uri="{FF2B5EF4-FFF2-40B4-BE49-F238E27FC236}">
                <a16:creationId xmlns:a16="http://schemas.microsoft.com/office/drawing/2014/main" id="{279F457A-EDBE-428F-A3B9-5D3819957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4153"/>
            <a:ext cx="5879977" cy="1563624"/>
          </a:xfrm>
          <a:prstGeom prst="rect">
            <a:avLst/>
          </a:prstGeom>
        </p:spPr>
      </p:pic>
    </p:spTree>
    <p:extLst>
      <p:ext uri="{BB962C8B-B14F-4D97-AF65-F5344CB8AC3E}">
        <p14:creationId xmlns:p14="http://schemas.microsoft.com/office/powerpoint/2010/main" val="30202571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E8133B-EE2D-47F4-A302-79E6AEE108DB}"/>
              </a:ext>
            </a:extLst>
          </p:cNvPr>
          <p:cNvSpPr>
            <a:spLocks noGrp="1"/>
          </p:cNvSpPr>
          <p:nvPr>
            <p:ph sz="half" idx="1"/>
          </p:nvPr>
        </p:nvSpPr>
        <p:spPr>
          <a:xfrm>
            <a:off x="5894774" y="0"/>
            <a:ext cx="6297226" cy="6858000"/>
          </a:xfrm>
        </p:spPr>
        <p:txBody>
          <a:bodyPr>
            <a:normAutofit lnSpcReduction="10000"/>
          </a:bodyPr>
          <a:lstStyle/>
          <a:p>
            <a:r>
              <a:rPr lang="zh-CN" altLang="en-US" sz="2400" dirty="0">
                <a:latin typeface="华文行楷" panose="02010800040101010101" pitchFamily="2" charset="-122"/>
                <a:ea typeface="华文行楷" panose="02010800040101010101" pitchFamily="2" charset="-122"/>
              </a:rPr>
              <a:t>“科技是第一生产力”带给铁路新活力的正是科技的力量。高速的列车，安全才是最难以控制的，我国的高铁技术从最开始的引进，到现在的完全独立研发有自主产权，科技的进步让我们在高速快捷的同时保证安全。以前的时候都是排队买票，却少有人想过未来还可以通过电话订票。现在车站里普及的是无人售票机，方便快捷。随着互联网发展，现在网络订票更是成为了人们的首选。现在在很多候车室大厅更是出现了巡逻的机器人警察等。现在是科技的时代，世界的新陈代谢节奏很快，人们了解事物的途径也很宽广，如何保持铁路企业的竞争力，笔者认为要把科技的魅力不断渗透到铁路的各个部门，用科技力量发展铁路让科技成为铁路发展的不竭动力和源泉。</a:t>
            </a:r>
            <a:endParaRPr lang="en-US" altLang="zh-CN" sz="2400" dirty="0">
              <a:latin typeface="华文行楷" panose="02010800040101010101" pitchFamily="2" charset="-122"/>
              <a:ea typeface="华文行楷" panose="02010800040101010101" pitchFamily="2" charset="-122"/>
            </a:endParaRPr>
          </a:p>
          <a:p>
            <a:r>
              <a:rPr lang="zh-CN" altLang="en-US" sz="2400" dirty="0">
                <a:latin typeface="华文行楷" panose="02010800040101010101" pitchFamily="2" charset="-122"/>
                <a:ea typeface="华文行楷" panose="02010800040101010101" pitchFamily="2" charset="-122"/>
              </a:rPr>
              <a:t>高铁的发展才刚刚崭露头角，就取得了辉煌才成绩，笔者希望中国铁路顺应时代的发展，大力发展科技应用，牢记“科技是第一生产力”继续前行，让中国的高铁“雄鹰”，让世界仰望。</a:t>
            </a:r>
          </a:p>
        </p:txBody>
      </p:sp>
      <p:pic>
        <p:nvPicPr>
          <p:cNvPr id="4" name="图片 3">
            <a:extLst>
              <a:ext uri="{FF2B5EF4-FFF2-40B4-BE49-F238E27FC236}">
                <a16:creationId xmlns:a16="http://schemas.microsoft.com/office/drawing/2014/main" id="{2E09999B-14D4-4391-B2D8-297C3318B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94774" cy="5326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6834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65C465-C10B-451C-9820-3D4F5218F366}"/>
              </a:ext>
            </a:extLst>
          </p:cNvPr>
          <p:cNvSpPr/>
          <p:nvPr/>
        </p:nvSpPr>
        <p:spPr>
          <a:xfrm>
            <a:off x="4206700" y="4562671"/>
            <a:ext cx="3778600" cy="92333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Thank You!</a:t>
            </a:r>
            <a:endParaRPr lang="zh-CN" alt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62035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35FDCE2-1803-46AA-A6A6-11B0121B6FFF}"/>
              </a:ext>
            </a:extLst>
          </p:cNvPr>
          <p:cNvSpPr>
            <a:spLocks noGrp="1"/>
          </p:cNvSpPr>
          <p:nvPr>
            <p:ph type="title"/>
          </p:nvPr>
        </p:nvSpPr>
        <p:spPr>
          <a:xfrm>
            <a:off x="838200" y="0"/>
            <a:ext cx="10515600" cy="1325563"/>
          </a:xfrm>
        </p:spPr>
        <p:txBody>
          <a:bodyPr>
            <a:normAutofit/>
          </a:bodyPr>
          <a:lstStyle/>
          <a:p>
            <a:pPr algn="ctr"/>
            <a:r>
              <a:rPr lang="zh-CN" altLang="en-US" sz="4500" dirty="0">
                <a:latin typeface="华文行楷" panose="02010800040101010101" pitchFamily="2" charset="-122"/>
                <a:ea typeface="华文行楷" panose="02010800040101010101" pitchFamily="2" charset="-122"/>
              </a:rPr>
              <a:t>高速铁路的定义</a:t>
            </a:r>
          </a:p>
        </p:txBody>
      </p:sp>
      <p:sp>
        <p:nvSpPr>
          <p:cNvPr id="5" name="文本占位符 4">
            <a:extLst>
              <a:ext uri="{FF2B5EF4-FFF2-40B4-BE49-F238E27FC236}">
                <a16:creationId xmlns:a16="http://schemas.microsoft.com/office/drawing/2014/main" id="{DB42198B-5E6C-41F0-88D0-CA458CE381D5}"/>
              </a:ext>
            </a:extLst>
          </p:cNvPr>
          <p:cNvSpPr>
            <a:spLocks noGrp="1"/>
          </p:cNvSpPr>
          <p:nvPr>
            <p:ph type="body" idx="1"/>
          </p:nvPr>
        </p:nvSpPr>
        <p:spPr>
          <a:xfrm>
            <a:off x="163513" y="1676401"/>
            <a:ext cx="5157787" cy="823912"/>
          </a:xfrm>
        </p:spPr>
        <p:txBody>
          <a:bodyPr>
            <a:normAutofit/>
          </a:bodyPr>
          <a:lstStyle/>
          <a:p>
            <a:r>
              <a:rPr lang="zh-CN" altLang="en-US" sz="3500" dirty="0">
                <a:latin typeface="华文行楷" panose="02010800040101010101" pitchFamily="2" charset="-122"/>
                <a:ea typeface="华文行楷" panose="02010800040101010101" pitchFamily="2" charset="-122"/>
              </a:rPr>
              <a:t>旧规定</a:t>
            </a:r>
          </a:p>
        </p:txBody>
      </p:sp>
      <p:sp>
        <p:nvSpPr>
          <p:cNvPr id="6" name="内容占位符 5">
            <a:extLst>
              <a:ext uri="{FF2B5EF4-FFF2-40B4-BE49-F238E27FC236}">
                <a16:creationId xmlns:a16="http://schemas.microsoft.com/office/drawing/2014/main" id="{5F1ABB23-1719-40D0-A1B7-251080A831C4}"/>
              </a:ext>
            </a:extLst>
          </p:cNvPr>
          <p:cNvSpPr>
            <a:spLocks noGrp="1"/>
          </p:cNvSpPr>
          <p:nvPr>
            <p:ph sz="half" idx="2"/>
          </p:nvPr>
        </p:nvSpPr>
        <p:spPr>
          <a:xfrm>
            <a:off x="163513" y="2994028"/>
            <a:ext cx="3240088" cy="3684588"/>
          </a:xfrm>
        </p:spPr>
        <p:txBody>
          <a:bodyPr>
            <a:noAutofit/>
          </a:bodyPr>
          <a:lstStyle/>
          <a:p>
            <a:pPr marL="0" indent="0">
              <a:buNone/>
            </a:pPr>
            <a:r>
              <a:rPr lang="en-US" altLang="zh-CN" sz="2000" b="1" dirty="0">
                <a:latin typeface="华文楷体" panose="02010600040101010101" pitchFamily="2" charset="-122"/>
                <a:ea typeface="华文楷体" panose="02010600040101010101" pitchFamily="2" charset="-122"/>
              </a:rPr>
              <a:t>2009</a:t>
            </a:r>
            <a:r>
              <a:rPr lang="zh-CN" altLang="en-US" sz="2000" b="1" dirty="0">
                <a:latin typeface="华文楷体" panose="02010600040101010101" pitchFamily="2" charset="-122"/>
                <a:ea typeface="华文楷体" panose="02010600040101010101" pitchFamily="2" charset="-122"/>
              </a:rPr>
              <a:t>年试用的</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高速铁路设计规范</a:t>
            </a:r>
            <a:r>
              <a:rPr lang="en-US" altLang="zh-CN" sz="2000" b="1" dirty="0">
                <a:latin typeface="华文楷体" panose="02010600040101010101" pitchFamily="2" charset="-122"/>
                <a:ea typeface="华文楷体" panose="02010600040101010101" pitchFamily="2" charset="-122"/>
              </a:rPr>
              <a:t>2009</a:t>
            </a:r>
            <a:r>
              <a:rPr lang="zh-CN" altLang="en-US" sz="2000" b="1" dirty="0">
                <a:latin typeface="华文楷体" panose="02010600040101010101" pitchFamily="2" charset="-122"/>
                <a:ea typeface="华文楷体" panose="02010600040101010101" pitchFamily="2" charset="-122"/>
              </a:rPr>
              <a:t>（试用）</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规定：</a:t>
            </a:r>
            <a:r>
              <a:rPr lang="en-US" altLang="zh-CN" sz="2000" b="1" dirty="0">
                <a:latin typeface="华文楷体" panose="02010600040101010101" pitchFamily="2" charset="-122"/>
                <a:ea typeface="华文楷体" panose="02010600040101010101" pitchFamily="2" charset="-122"/>
              </a:rPr>
              <a:t>﹝2.1</a:t>
            </a:r>
            <a:r>
              <a:rPr lang="zh-CN" altLang="en-US" sz="2000" b="1" dirty="0">
                <a:latin typeface="华文楷体" panose="02010600040101010101" pitchFamily="2" charset="-122"/>
                <a:ea typeface="华文楷体" panose="02010600040101010101" pitchFamily="2" charset="-122"/>
              </a:rPr>
              <a:t>术语：</a:t>
            </a:r>
            <a:r>
              <a:rPr lang="en-US" altLang="zh-CN" sz="2000" b="1" dirty="0">
                <a:latin typeface="华文楷体" panose="02010600040101010101" pitchFamily="2" charset="-122"/>
                <a:ea typeface="华文楷体" panose="02010600040101010101" pitchFamily="2" charset="-122"/>
              </a:rPr>
              <a:t>2.1.1</a:t>
            </a:r>
            <a:r>
              <a:rPr lang="zh-CN" altLang="en-US" sz="2000" b="1" dirty="0">
                <a:latin typeface="华文楷体" panose="02010600040101010101" pitchFamily="2" charset="-122"/>
                <a:ea typeface="华文楷体" panose="02010600040101010101" pitchFamily="2" charset="-122"/>
              </a:rPr>
              <a:t>高速铁路</a:t>
            </a:r>
            <a:r>
              <a:rPr lang="en-US" altLang="zh-CN" sz="2000" b="1" dirty="0">
                <a:latin typeface="华文楷体" panose="02010600040101010101" pitchFamily="2" charset="-122"/>
                <a:ea typeface="华文楷体" panose="02010600040101010101" pitchFamily="2" charset="-122"/>
              </a:rPr>
              <a:t>high-speed railway</a:t>
            </a:r>
            <a:r>
              <a:rPr lang="zh-CN" altLang="en-US" sz="2000" b="1" dirty="0">
                <a:latin typeface="华文楷体" panose="02010600040101010101" pitchFamily="2" charset="-122"/>
                <a:ea typeface="华文楷体" panose="02010600040101010101" pitchFamily="2" charset="-122"/>
              </a:rPr>
              <a:t>：新建铁路旅客列车设计最高行车速度达到</a:t>
            </a:r>
            <a:r>
              <a:rPr lang="en-US" altLang="zh-CN" sz="2000" b="1" dirty="0">
                <a:latin typeface="华文楷体" panose="02010600040101010101" pitchFamily="2" charset="-122"/>
                <a:ea typeface="华文楷体" panose="02010600040101010101" pitchFamily="2" charset="-122"/>
              </a:rPr>
              <a:t>250km/h </a:t>
            </a:r>
            <a:r>
              <a:rPr lang="zh-CN" altLang="en-US" sz="2000" b="1" dirty="0">
                <a:latin typeface="华文楷体" panose="02010600040101010101" pitchFamily="2" charset="-122"/>
                <a:ea typeface="华文楷体" panose="02010600040101010101" pitchFamily="2" charset="-122"/>
              </a:rPr>
              <a:t>及以上的铁路。</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本意是客车运行的铁路，但表意不到位，后来使用客运专线术语；而且，总则将高铁划分为近期高铁和远期高铁（近期兼顾货运）。</a:t>
            </a:r>
          </a:p>
        </p:txBody>
      </p:sp>
      <p:sp>
        <p:nvSpPr>
          <p:cNvPr id="7" name="文本占位符 6">
            <a:extLst>
              <a:ext uri="{FF2B5EF4-FFF2-40B4-BE49-F238E27FC236}">
                <a16:creationId xmlns:a16="http://schemas.microsoft.com/office/drawing/2014/main" id="{C92A3AC0-9DCA-429F-B476-1B45F997BE7B}"/>
              </a:ext>
            </a:extLst>
          </p:cNvPr>
          <p:cNvSpPr>
            <a:spLocks noGrp="1"/>
          </p:cNvSpPr>
          <p:nvPr>
            <p:ph type="body" sz="quarter" idx="3"/>
          </p:nvPr>
        </p:nvSpPr>
        <p:spPr>
          <a:xfrm>
            <a:off x="9373873" y="1709739"/>
            <a:ext cx="2687638" cy="823912"/>
          </a:xfrm>
        </p:spPr>
        <p:txBody>
          <a:bodyPr>
            <a:normAutofit/>
          </a:bodyPr>
          <a:lstStyle/>
          <a:p>
            <a:r>
              <a:rPr lang="zh-CN" altLang="en-US" sz="3500" dirty="0">
                <a:latin typeface="华文行楷" panose="02010800040101010101" pitchFamily="2" charset="-122"/>
                <a:ea typeface="华文行楷" panose="02010800040101010101" pitchFamily="2" charset="-122"/>
              </a:rPr>
              <a:t>新规定</a:t>
            </a:r>
          </a:p>
        </p:txBody>
      </p:sp>
      <p:sp>
        <p:nvSpPr>
          <p:cNvPr id="8" name="内容占位符 7">
            <a:extLst>
              <a:ext uri="{FF2B5EF4-FFF2-40B4-BE49-F238E27FC236}">
                <a16:creationId xmlns:a16="http://schemas.microsoft.com/office/drawing/2014/main" id="{01D408C1-DC9B-43F5-985D-8BD51BDA3601}"/>
              </a:ext>
            </a:extLst>
          </p:cNvPr>
          <p:cNvSpPr>
            <a:spLocks noGrp="1"/>
          </p:cNvSpPr>
          <p:nvPr>
            <p:ph sz="quarter" idx="4"/>
          </p:nvPr>
        </p:nvSpPr>
        <p:spPr>
          <a:xfrm>
            <a:off x="9373873" y="2978156"/>
            <a:ext cx="2470147" cy="3684588"/>
          </a:xfrm>
        </p:spPr>
        <p:txBody>
          <a:bodyPr>
            <a:normAutofit/>
          </a:bodyPr>
          <a:lstStyle/>
          <a:p>
            <a:pPr marL="0" indent="0">
              <a:buNone/>
            </a:pPr>
            <a:r>
              <a:rPr lang="zh-CN" altLang="en-US" sz="2000" b="1" dirty="0">
                <a:latin typeface="华文楷体" panose="02010600040101010101" pitchFamily="2" charset="-122"/>
                <a:ea typeface="华文楷体" panose="02010600040101010101" pitchFamily="2" charset="-122"/>
              </a:rPr>
              <a:t>根据中国国家铁路局网站科普短文“什么是高速铁路？”：</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我国高速铁路的定义为：新建设计开行</a:t>
            </a:r>
            <a:r>
              <a:rPr lang="en-US" altLang="zh-CN" sz="2000" b="1" dirty="0">
                <a:latin typeface="华文楷体" panose="02010600040101010101" pitchFamily="2" charset="-122"/>
                <a:ea typeface="华文楷体" panose="02010600040101010101" pitchFamily="2" charset="-122"/>
              </a:rPr>
              <a:t>250</a:t>
            </a:r>
            <a:r>
              <a:rPr lang="zh-CN" altLang="en-US" sz="2000" b="1" dirty="0">
                <a:latin typeface="华文楷体" panose="02010600040101010101" pitchFamily="2" charset="-122"/>
                <a:ea typeface="华文楷体" panose="02010600040101010101" pitchFamily="2" charset="-122"/>
              </a:rPr>
              <a:t>公里</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小时（含预留）及以上动车组列车，初期运营速度不小于</a:t>
            </a:r>
            <a:r>
              <a:rPr lang="en-US" altLang="zh-CN" sz="2000" b="1" dirty="0">
                <a:latin typeface="华文楷体" panose="02010600040101010101" pitchFamily="2" charset="-122"/>
                <a:ea typeface="华文楷体" panose="02010600040101010101" pitchFamily="2" charset="-122"/>
              </a:rPr>
              <a:t>200</a:t>
            </a:r>
            <a:r>
              <a:rPr lang="zh-CN" altLang="en-US" sz="2000" b="1" dirty="0">
                <a:latin typeface="华文楷体" panose="02010600040101010101" pitchFamily="2" charset="-122"/>
                <a:ea typeface="华文楷体" panose="02010600040101010101" pitchFamily="2" charset="-122"/>
              </a:rPr>
              <a:t>公里</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小时的客运专线铁路。</a:t>
            </a:r>
            <a:r>
              <a:rPr lang="en-US" altLang="zh-CN"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p:txBody>
      </p:sp>
      <p:pic>
        <p:nvPicPr>
          <p:cNvPr id="10" name="图片 9">
            <a:hlinkClick r:id="rId2" action="ppaction://hlinksldjump"/>
            <a:extLst>
              <a:ext uri="{FF2B5EF4-FFF2-40B4-BE49-F238E27FC236}">
                <a16:creationId xmlns:a16="http://schemas.microsoft.com/office/drawing/2014/main" id="{0393FBD5-F53D-4CE0-BE72-CA17DD12BF1A}"/>
              </a:ext>
            </a:extLst>
          </p:cNvPr>
          <p:cNvPicPr>
            <a:picLocks noChangeAspect="1"/>
          </p:cNvPicPr>
          <p:nvPr/>
        </p:nvPicPr>
        <p:blipFill rotWithShape="1">
          <a:blip r:embed="rId3">
            <a:extLst>
              <a:ext uri="{28A0092B-C50C-407E-A947-70E740481C1C}">
                <a14:useLocalDpi xmlns:a14="http://schemas.microsoft.com/office/drawing/2010/main" val="0"/>
              </a:ext>
            </a:extLst>
          </a:blip>
          <a:srcRect l="23543" t="48062" r="39" b="6399"/>
          <a:stretch/>
        </p:blipFill>
        <p:spPr>
          <a:xfrm>
            <a:off x="10649263" y="5867402"/>
            <a:ext cx="1412248" cy="823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A4D151A4-890A-4A85-9125-1C6D539E3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020" y="1148196"/>
            <a:ext cx="5645434" cy="5514548"/>
          </a:xfrm>
          <a:prstGeom prst="rect">
            <a:avLst/>
          </a:prstGeom>
        </p:spPr>
      </p:pic>
    </p:spTree>
    <p:extLst>
      <p:ext uri="{BB962C8B-B14F-4D97-AF65-F5344CB8AC3E}">
        <p14:creationId xmlns:p14="http://schemas.microsoft.com/office/powerpoint/2010/main" val="1411438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1000"/>
                                        <p:tgtEl>
                                          <p:spTgt spid="7">
                                            <p:txEl>
                                              <p:pRg st="0" end="0"/>
                                            </p:txEl>
                                          </p:spTgt>
                                        </p:tgtEl>
                                      </p:cBhvr>
                                    </p:animEffect>
                                    <p:anim calcmode="lin" valueType="num">
                                      <p:cBhvr>
                                        <p:cTn id="2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P spid="7"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竖排标题 6">
            <a:extLst>
              <a:ext uri="{FF2B5EF4-FFF2-40B4-BE49-F238E27FC236}">
                <a16:creationId xmlns:a16="http://schemas.microsoft.com/office/drawing/2014/main" id="{0D5BC3B1-680E-4AA6-99CC-8D4EB69D007A}"/>
              </a:ext>
            </a:extLst>
          </p:cNvPr>
          <p:cNvSpPr>
            <a:spLocks noGrp="1"/>
          </p:cNvSpPr>
          <p:nvPr>
            <p:ph type="title" orient="vert"/>
          </p:nvPr>
        </p:nvSpPr>
        <p:spPr>
          <a:xfrm>
            <a:off x="838200" y="380054"/>
            <a:ext cx="1039238" cy="5811838"/>
          </a:xfrm>
        </p:spPr>
        <p:txBody>
          <a:bodyPr>
            <a:normAutofit/>
          </a:bodyPr>
          <a:lstStyle/>
          <a:p>
            <a:r>
              <a:rPr lang="zh-CN" altLang="en-US" sz="4500" dirty="0">
                <a:latin typeface="华文行楷" panose="02010800040101010101" pitchFamily="2" charset="-122"/>
                <a:ea typeface="华文行楷" panose="02010800040101010101" pitchFamily="2" charset="-122"/>
              </a:rPr>
              <a:t>梦</a:t>
            </a:r>
            <a:r>
              <a:rPr lang="en-US" altLang="zh-CN" sz="4500" dirty="0">
                <a:latin typeface="华文行楷" panose="02010800040101010101" pitchFamily="2" charset="-122"/>
                <a:ea typeface="华文行楷" panose="02010800040101010101" pitchFamily="2" charset="-122"/>
              </a:rPr>
              <a:t>—</a:t>
            </a:r>
            <a:r>
              <a:rPr lang="zh-CN" altLang="en-US" sz="4500" dirty="0">
                <a:latin typeface="华文行楷" panose="02010800040101010101" pitchFamily="2" charset="-122"/>
                <a:ea typeface="华文行楷" panose="02010800040101010101" pitchFamily="2" charset="-122"/>
              </a:rPr>
              <a:t>中国人的高铁梦</a:t>
            </a:r>
          </a:p>
        </p:txBody>
      </p:sp>
      <p:sp>
        <p:nvSpPr>
          <p:cNvPr id="8" name="竖排文字占位符 7">
            <a:extLst>
              <a:ext uri="{FF2B5EF4-FFF2-40B4-BE49-F238E27FC236}">
                <a16:creationId xmlns:a16="http://schemas.microsoft.com/office/drawing/2014/main" id="{FBE6CF5B-7354-4B89-9835-B5EBB46523E0}"/>
              </a:ext>
            </a:extLst>
          </p:cNvPr>
          <p:cNvSpPr>
            <a:spLocks noGrp="1"/>
          </p:cNvSpPr>
          <p:nvPr>
            <p:ph type="body" orient="vert" idx="1"/>
          </p:nvPr>
        </p:nvSpPr>
        <p:spPr>
          <a:xfrm>
            <a:off x="6321377" y="729743"/>
            <a:ext cx="5483174" cy="5398514"/>
          </a:xfrm>
        </p:spPr>
        <p:txBody>
          <a:bodyPr vert="horz">
            <a:normAutofit lnSpcReduction="10000"/>
          </a:bodyPr>
          <a:lstStyle/>
          <a:p>
            <a:pPr marL="0" indent="0">
              <a:buNone/>
            </a:pPr>
            <a:r>
              <a:rPr lang="zh-CN" altLang="en-US" sz="3500" dirty="0">
                <a:latin typeface="华文行楷" panose="02010800040101010101" pitchFamily="2" charset="-122"/>
                <a:ea typeface="华文行楷" panose="02010800040101010101" pitchFamily="2" charset="-122"/>
              </a:rPr>
              <a:t>中国人永远忘不了，邓小平</a:t>
            </a:r>
            <a:r>
              <a:rPr lang="en-US" altLang="zh-CN" sz="3500" dirty="0">
                <a:latin typeface="华文行楷" panose="02010800040101010101" pitchFamily="2" charset="-122"/>
                <a:ea typeface="华文行楷" panose="02010800040101010101" pitchFamily="2" charset="-122"/>
              </a:rPr>
              <a:t>1978</a:t>
            </a:r>
            <a:r>
              <a:rPr lang="zh-CN" altLang="en-US" sz="3500" dirty="0">
                <a:latin typeface="华文行楷" panose="02010800040101010101" pitchFamily="2" charset="-122"/>
                <a:ea typeface="华文行楷" panose="02010800040101010101" pitchFamily="2" charset="-122"/>
              </a:rPr>
              <a:t>年</a:t>
            </a:r>
            <a:r>
              <a:rPr lang="en-US" altLang="zh-CN" sz="3500" dirty="0">
                <a:latin typeface="华文行楷" panose="02010800040101010101" pitchFamily="2" charset="-122"/>
                <a:ea typeface="华文行楷" panose="02010800040101010101" pitchFamily="2" charset="-122"/>
              </a:rPr>
              <a:t>10</a:t>
            </a:r>
            <a:r>
              <a:rPr lang="zh-CN" altLang="en-US" sz="3500" dirty="0">
                <a:latin typeface="华文行楷" panose="02010800040101010101" pitchFamily="2" charset="-122"/>
                <a:ea typeface="华文行楷" panose="02010800040101010101" pitchFamily="2" charset="-122"/>
              </a:rPr>
              <a:t>月</a:t>
            </a:r>
            <a:r>
              <a:rPr lang="en-US" altLang="zh-CN" sz="3500" dirty="0">
                <a:latin typeface="华文行楷" panose="02010800040101010101" pitchFamily="2" charset="-122"/>
                <a:ea typeface="华文行楷" panose="02010800040101010101" pitchFamily="2" charset="-122"/>
              </a:rPr>
              <a:t>26</a:t>
            </a:r>
            <a:r>
              <a:rPr lang="zh-CN" altLang="en-US" sz="3500" dirty="0">
                <a:latin typeface="华文行楷" panose="02010800040101010101" pitchFamily="2" charset="-122"/>
                <a:ea typeface="华文行楷" panose="02010800040101010101" pitchFamily="2" charset="-122"/>
              </a:rPr>
              <a:t>日在访问期间乘坐新干线从东京前往京都，看到列车风驰电掣般行驶，他对着记者这样谈他的感受：“像风一样快，新干线推着人们跑，我们现在很需要跑。”</a:t>
            </a:r>
          </a:p>
          <a:p>
            <a:pPr marL="0" indent="0">
              <a:buNone/>
            </a:pPr>
            <a:r>
              <a:rPr lang="zh-CN" altLang="en-US" sz="3500" dirty="0">
                <a:latin typeface="华文行楷" panose="02010800040101010101" pitchFamily="2" charset="-122"/>
                <a:ea typeface="华文行楷" panose="02010800040101010101" pitchFamily="2" charset="-122"/>
              </a:rPr>
              <a:t>这句话让中国铁路界五味杂陈，百感交集，或许从那时起，高速铁路梦便根植与中国人民心间。</a:t>
            </a:r>
          </a:p>
          <a:p>
            <a:pPr marL="0" indent="0">
              <a:buNone/>
            </a:pPr>
            <a:endParaRPr lang="zh-CN" altLang="en-US" dirty="0"/>
          </a:p>
        </p:txBody>
      </p:sp>
      <p:pic>
        <p:nvPicPr>
          <p:cNvPr id="9" name="图片 8">
            <a:extLst>
              <a:ext uri="{FF2B5EF4-FFF2-40B4-BE49-F238E27FC236}">
                <a16:creationId xmlns:a16="http://schemas.microsoft.com/office/drawing/2014/main" id="{60A17E7A-F806-4930-AC2F-86048CB0738E}"/>
              </a:ext>
            </a:extLst>
          </p:cNvPr>
          <p:cNvPicPr>
            <a:picLocks noChangeAspect="1"/>
          </p:cNvPicPr>
          <p:nvPr/>
        </p:nvPicPr>
        <p:blipFill>
          <a:blip r:embed="rId2"/>
          <a:stretch>
            <a:fillRect/>
          </a:stretch>
        </p:blipFill>
        <p:spPr>
          <a:xfrm>
            <a:off x="1877438" y="793378"/>
            <a:ext cx="3993187" cy="6858000"/>
          </a:xfrm>
          <a:prstGeom prst="rect">
            <a:avLst/>
          </a:prstGeom>
        </p:spPr>
      </p:pic>
    </p:spTree>
    <p:extLst>
      <p:ext uri="{BB962C8B-B14F-4D97-AF65-F5344CB8AC3E}">
        <p14:creationId xmlns:p14="http://schemas.microsoft.com/office/powerpoint/2010/main" val="153225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p:cTn id="23"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647C2C-A807-49ED-BEB1-71FC1FE87461}"/>
              </a:ext>
            </a:extLst>
          </p:cNvPr>
          <p:cNvSpPr>
            <a:spLocks noGrp="1"/>
          </p:cNvSpPr>
          <p:nvPr>
            <p:ph type="title"/>
          </p:nvPr>
        </p:nvSpPr>
        <p:spPr>
          <a:xfrm>
            <a:off x="980871" y="542655"/>
            <a:ext cx="3086911" cy="952770"/>
          </a:xfrm>
        </p:spPr>
        <p:txBody>
          <a:bodyPr>
            <a:noAutofit/>
          </a:bodyPr>
          <a:lstStyle/>
          <a:p>
            <a:r>
              <a:rPr lang="zh-CN" altLang="en-US" sz="5000" dirty="0">
                <a:latin typeface="华文行楷" panose="02010800040101010101" pitchFamily="2" charset="-122"/>
                <a:ea typeface="华文行楷" panose="02010800040101010101" pitchFamily="2" charset="-122"/>
              </a:rPr>
              <a:t>预备阶段</a:t>
            </a:r>
          </a:p>
        </p:txBody>
      </p:sp>
      <p:pic>
        <p:nvPicPr>
          <p:cNvPr id="8" name="内容占位符 7">
            <a:extLst>
              <a:ext uri="{FF2B5EF4-FFF2-40B4-BE49-F238E27FC236}">
                <a16:creationId xmlns:a16="http://schemas.microsoft.com/office/drawing/2014/main" id="{9F3C79EB-2CEA-4C98-9471-060E8D2E5D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6699" y="1981402"/>
            <a:ext cx="3235257" cy="31809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内容占位符 5">
            <a:extLst>
              <a:ext uri="{FF2B5EF4-FFF2-40B4-BE49-F238E27FC236}">
                <a16:creationId xmlns:a16="http://schemas.microsoft.com/office/drawing/2014/main" id="{6514EEBE-CAE3-4D08-8A4C-BF3B515CBF72}"/>
              </a:ext>
            </a:extLst>
          </p:cNvPr>
          <p:cNvSpPr>
            <a:spLocks noGrp="1"/>
          </p:cNvSpPr>
          <p:nvPr>
            <p:ph sz="half" idx="2"/>
          </p:nvPr>
        </p:nvSpPr>
        <p:spPr>
          <a:xfrm>
            <a:off x="4309353" y="435582"/>
            <a:ext cx="7044447" cy="6150043"/>
          </a:xfrm>
        </p:spPr>
        <p:txBody>
          <a:bodyPr>
            <a:noAutofit/>
          </a:bodyPr>
          <a:lstStyle/>
          <a:p>
            <a:pPr marL="571500" indent="-571500">
              <a:buFont typeface="+mj-lt"/>
              <a:buAutoNum type="romanUcPeriod"/>
            </a:pPr>
            <a:r>
              <a:rPr lang="en-US" altLang="zh-CN" dirty="0">
                <a:latin typeface="华文楷体" panose="02010600040101010101" pitchFamily="2" charset="-122"/>
                <a:ea typeface="华文楷体" panose="02010600040101010101" pitchFamily="2" charset="-122"/>
              </a:rPr>
              <a:t>1998</a:t>
            </a:r>
            <a:r>
              <a:rPr lang="zh-CN" altLang="zh-CN"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5</a:t>
            </a:r>
            <a:r>
              <a:rPr lang="zh-CN" altLang="zh-CN" dirty="0">
                <a:latin typeface="华文楷体" panose="02010600040101010101" pitchFamily="2" charset="-122"/>
                <a:ea typeface="华文楷体" panose="02010600040101010101" pitchFamily="2" charset="-122"/>
              </a:rPr>
              <a:t>月，</a:t>
            </a:r>
            <a:r>
              <a:rPr lang="zh-CN" altLang="en-US" dirty="0">
                <a:latin typeface="华文楷体" panose="02010600040101010101" pitchFamily="2" charset="-122"/>
                <a:ea typeface="华文楷体" panose="02010600040101010101" pitchFamily="2" charset="-122"/>
              </a:rPr>
              <a:t>广深铁路电气化</a:t>
            </a:r>
            <a:r>
              <a:rPr lang="zh-CN" altLang="zh-CN" dirty="0">
                <a:latin typeface="华文楷体" panose="02010600040101010101" pitchFamily="2" charset="-122"/>
                <a:ea typeface="华文楷体" panose="02010600040101010101" pitchFamily="2" charset="-122"/>
              </a:rPr>
              <a:t>提速改造完成，设计最高时速为</a:t>
            </a:r>
            <a:r>
              <a:rPr lang="en-US" altLang="zh-CN" dirty="0">
                <a:latin typeface="华文楷体" panose="02010600040101010101" pitchFamily="2" charset="-122"/>
                <a:ea typeface="华文楷体" panose="02010600040101010101" pitchFamily="2" charset="-122"/>
              </a:rPr>
              <a:t>200</a:t>
            </a:r>
            <a:r>
              <a:rPr lang="zh-CN" altLang="zh-CN" dirty="0">
                <a:latin typeface="华文楷体" panose="02010600040101010101" pitchFamily="2" charset="-122"/>
                <a:ea typeface="华文楷体" panose="02010600040101010101" pitchFamily="2" charset="-122"/>
              </a:rPr>
              <a:t>公里，为了研究通过摆式列车在中国铁路既有线实现提速至高速铁路的可行性</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571500" indent="-571500">
              <a:buFont typeface="+mj-lt"/>
              <a:buAutoNum type="romanUcPeriod"/>
            </a:pPr>
            <a:r>
              <a:rPr lang="en-US" altLang="zh-CN" dirty="0">
                <a:latin typeface="华文楷体" panose="02010600040101010101" pitchFamily="2" charset="-122"/>
                <a:ea typeface="华文楷体" panose="02010600040101010101" pitchFamily="2" charset="-122"/>
              </a:rPr>
              <a:t>1998</a:t>
            </a:r>
            <a:r>
              <a:rPr lang="zh-CN" altLang="zh-CN"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6</a:t>
            </a:r>
            <a:r>
              <a:rPr lang="zh-CN" altLang="zh-CN" dirty="0">
                <a:latin typeface="华文楷体" panose="02010600040101010101" pitchFamily="2" charset="-122"/>
                <a:ea typeface="华文楷体" panose="02010600040101010101" pitchFamily="2" charset="-122"/>
              </a:rPr>
              <a:t>月，韶山</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型电力机车于京广铁路的区段试验中达到了时速</a:t>
            </a:r>
            <a:r>
              <a:rPr lang="en-US" altLang="zh-CN" dirty="0">
                <a:latin typeface="华文楷体" panose="02010600040101010101" pitchFamily="2" charset="-122"/>
                <a:ea typeface="华文楷体" panose="02010600040101010101" pitchFamily="2" charset="-122"/>
              </a:rPr>
              <a:t>240</a:t>
            </a:r>
            <a:r>
              <a:rPr lang="zh-CN" altLang="zh-CN" dirty="0">
                <a:latin typeface="华文楷体" panose="02010600040101010101" pitchFamily="2" charset="-122"/>
                <a:ea typeface="华文楷体" panose="02010600040101010101" pitchFamily="2" charset="-122"/>
              </a:rPr>
              <a:t>公里的速度，创下了当时的</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中国铁路第一速</a:t>
            </a:r>
            <a:r>
              <a:rPr lang="en-US" altLang="zh-CN" dirty="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，是为中国第一种预备型</a:t>
            </a:r>
            <a:r>
              <a:rPr lang="zh-CN" altLang="en-US" dirty="0">
                <a:latin typeface="华文楷体" panose="02010600040101010101" pitchFamily="2" charset="-122"/>
                <a:ea typeface="华文楷体" panose="02010600040101010101" pitchFamily="2" charset="-122"/>
              </a:rPr>
              <a:t>高速铁路机车</a:t>
            </a:r>
            <a:r>
              <a:rPr lang="zh-CN" altLang="zh-CN"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571500" indent="-571500">
              <a:buFont typeface="+mj-lt"/>
              <a:buAutoNum type="romanUcPeriod"/>
            </a:pPr>
            <a:r>
              <a:rPr lang="en-US" altLang="zh-CN" dirty="0">
                <a:latin typeface="华文楷体" panose="02010600040101010101" pitchFamily="2" charset="-122"/>
                <a:ea typeface="华文楷体" panose="02010600040101010101" pitchFamily="2" charset="-122"/>
              </a:rPr>
              <a:t>1998</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8</a:t>
            </a:r>
            <a:r>
              <a:rPr lang="zh-CN" altLang="zh-CN" dirty="0">
                <a:latin typeface="华文楷体" panose="02010600040101010101" pitchFamily="2" charset="-122"/>
                <a:ea typeface="华文楷体" panose="02010600040101010101" pitchFamily="2" charset="-122"/>
              </a:rPr>
              <a:t>月广深铁路率先使用向</a:t>
            </a:r>
            <a:r>
              <a:rPr lang="en-US" altLang="zh-CN" u="sng" dirty="0" err="1">
                <a:latin typeface="华文楷体" panose="02010600040101010101" pitchFamily="2" charset="-122"/>
                <a:ea typeface="华文楷体" panose="02010600040101010101" pitchFamily="2" charset="-122"/>
                <a:hlinkClick r:id="rId3"/>
              </a:rPr>
              <a:t>瑞典</a:t>
            </a:r>
            <a:r>
              <a:rPr lang="zh-CN" altLang="zh-CN" dirty="0">
                <a:latin typeface="华文楷体" panose="02010600040101010101" pitchFamily="2" charset="-122"/>
                <a:ea typeface="华文楷体" panose="02010600040101010101" pitchFamily="2" charset="-122"/>
              </a:rPr>
              <a:t>租赁的</a:t>
            </a:r>
            <a:r>
              <a:rPr lang="en-US" altLang="zh-CN" dirty="0">
                <a:latin typeface="华文楷体" panose="02010600040101010101" pitchFamily="2" charset="-122"/>
                <a:ea typeface="华文楷体" panose="02010600040101010101" pitchFamily="2" charset="-122"/>
              </a:rPr>
              <a:t>X2000</a:t>
            </a:r>
            <a:r>
              <a:rPr lang="zh-CN" altLang="zh-CN" dirty="0">
                <a:latin typeface="华文楷体" panose="02010600040101010101" pitchFamily="2" charset="-122"/>
                <a:ea typeface="华文楷体" panose="02010600040101010101" pitchFamily="2" charset="-122"/>
              </a:rPr>
              <a:t>摆式高速动车组</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571500" indent="-571500">
              <a:buFont typeface="+mj-lt"/>
              <a:buAutoNum type="romanUcPeriod"/>
            </a:pPr>
            <a:r>
              <a:rPr lang="zh-CN" altLang="zh-CN" dirty="0">
                <a:latin typeface="华文楷体" panose="02010600040101010101" pitchFamily="2" charset="-122"/>
                <a:ea typeface="华文楷体" panose="02010600040101010101" pitchFamily="2" charset="-122"/>
              </a:rPr>
              <a:t>全线采用了众多达到</a:t>
            </a:r>
            <a:r>
              <a:rPr lang="en-US" altLang="zh-CN" dirty="0">
                <a:latin typeface="华文楷体" panose="02010600040101010101" pitchFamily="2" charset="-122"/>
                <a:ea typeface="华文楷体" panose="02010600040101010101" pitchFamily="2" charset="-122"/>
              </a:rPr>
              <a:t>1990</a:t>
            </a:r>
            <a:r>
              <a:rPr lang="zh-CN" altLang="zh-CN" dirty="0">
                <a:latin typeface="华文楷体" panose="02010600040101010101" pitchFamily="2" charset="-122"/>
                <a:ea typeface="华文楷体" panose="02010600040101010101" pitchFamily="2" charset="-122"/>
              </a:rPr>
              <a:t>年代国际先进水平的技术和设备，因此当时广深铁路被视为中国由既有线改造踏入快速铁路和高速铁路的开端。</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01642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80">
                                          <p:stCondLst>
                                            <p:cond delay="0"/>
                                          </p:stCondLst>
                                        </p:cTn>
                                        <p:tgtEl>
                                          <p:spTgt spid="8"/>
                                        </p:tgtEl>
                                      </p:cBhvr>
                                    </p:animEffect>
                                    <p:anim calcmode="lin" valueType="num">
                                      <p:cBhvr>
                                        <p:cTn id="2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gtEl>
                                      </p:cBhvr>
                                      <p:to x="100000" y="60000"/>
                                    </p:animScale>
                                    <p:animScale>
                                      <p:cBhvr>
                                        <p:cTn id="30" dur="166" decel="50000">
                                          <p:stCondLst>
                                            <p:cond delay="676"/>
                                          </p:stCondLst>
                                        </p:cTn>
                                        <p:tgtEl>
                                          <p:spTgt spid="8"/>
                                        </p:tgtEl>
                                      </p:cBhvr>
                                      <p:to x="100000" y="100000"/>
                                    </p:animScale>
                                    <p:animScale>
                                      <p:cBhvr>
                                        <p:cTn id="31" dur="26">
                                          <p:stCondLst>
                                            <p:cond delay="1312"/>
                                          </p:stCondLst>
                                        </p:cTn>
                                        <p:tgtEl>
                                          <p:spTgt spid="8"/>
                                        </p:tgtEl>
                                      </p:cBhvr>
                                      <p:to x="100000" y="80000"/>
                                    </p:animScale>
                                    <p:animScale>
                                      <p:cBhvr>
                                        <p:cTn id="32" dur="166" decel="50000">
                                          <p:stCondLst>
                                            <p:cond delay="1338"/>
                                          </p:stCondLst>
                                        </p:cTn>
                                        <p:tgtEl>
                                          <p:spTgt spid="8"/>
                                        </p:tgtEl>
                                      </p:cBhvr>
                                      <p:to x="100000" y="100000"/>
                                    </p:animScale>
                                    <p:animScale>
                                      <p:cBhvr>
                                        <p:cTn id="33" dur="26">
                                          <p:stCondLst>
                                            <p:cond delay="1642"/>
                                          </p:stCondLst>
                                        </p:cTn>
                                        <p:tgtEl>
                                          <p:spTgt spid="8"/>
                                        </p:tgtEl>
                                      </p:cBhvr>
                                      <p:to x="100000" y="90000"/>
                                    </p:animScale>
                                    <p:animScale>
                                      <p:cBhvr>
                                        <p:cTn id="34" dur="166" decel="50000">
                                          <p:stCondLst>
                                            <p:cond delay="1668"/>
                                          </p:stCondLst>
                                        </p:cTn>
                                        <p:tgtEl>
                                          <p:spTgt spid="8"/>
                                        </p:tgtEl>
                                      </p:cBhvr>
                                      <p:to x="100000" y="100000"/>
                                    </p:animScale>
                                    <p:animScale>
                                      <p:cBhvr>
                                        <p:cTn id="35" dur="26">
                                          <p:stCondLst>
                                            <p:cond delay="1808"/>
                                          </p:stCondLst>
                                        </p:cTn>
                                        <p:tgtEl>
                                          <p:spTgt spid="8"/>
                                        </p:tgtEl>
                                      </p:cBhvr>
                                      <p:to x="100000" y="95000"/>
                                    </p:animScale>
                                    <p:animScale>
                                      <p:cBhvr>
                                        <p:cTn id="36" dur="166" decel="50000">
                                          <p:stCondLst>
                                            <p:cond delay="1834"/>
                                          </p:stCondLst>
                                        </p:cTn>
                                        <p:tgtEl>
                                          <p:spTgt spid="8"/>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circle(in)">
                                      <p:cBhvr>
                                        <p:cTn id="41" dur="20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circle(in)">
                                      <p:cBhvr>
                                        <p:cTn id="46" dur="2000"/>
                                        <p:tgtEl>
                                          <p:spTgt spid="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circle(in)">
                                      <p:cBhvr>
                                        <p:cTn id="51" dur="2000"/>
                                        <p:tgtEl>
                                          <p:spTgt spid="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6">
                                            <p:txEl>
                                              <p:pRg st="3" end="3"/>
                                            </p:txEl>
                                          </p:spTgt>
                                        </p:tgtEl>
                                        <p:attrNameLst>
                                          <p:attrName>style.visibility</p:attrName>
                                        </p:attrNameLst>
                                      </p:cBhvr>
                                      <p:to>
                                        <p:strVal val="visible"/>
                                      </p:to>
                                    </p:set>
                                    <p:animEffect transition="in" filter="circle(in)">
                                      <p:cBhvr>
                                        <p:cTn id="5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1E432-AED4-47D5-9A46-1A7188F503A1}"/>
              </a:ext>
            </a:extLst>
          </p:cNvPr>
          <p:cNvSpPr>
            <a:spLocks noGrp="1"/>
          </p:cNvSpPr>
          <p:nvPr>
            <p:ph type="title" idx="4294967295"/>
          </p:nvPr>
        </p:nvSpPr>
        <p:spPr>
          <a:xfrm>
            <a:off x="4832349" y="0"/>
            <a:ext cx="3159125" cy="914400"/>
          </a:xfrm>
        </p:spPr>
        <p:txBody>
          <a:bodyPr>
            <a:noAutofit/>
          </a:bodyPr>
          <a:lstStyle/>
          <a:p>
            <a:r>
              <a:rPr lang="zh-CN" altLang="zh-CN" sz="5000" dirty="0">
                <a:latin typeface="华文行楷" panose="02010800040101010101" pitchFamily="2" charset="-122"/>
                <a:ea typeface="华文行楷" panose="02010800040101010101" pitchFamily="2" charset="-122"/>
              </a:rPr>
              <a:t>过渡阶段</a:t>
            </a:r>
            <a:endParaRPr lang="zh-CN" altLang="en-US" sz="5000" dirty="0">
              <a:latin typeface="华文行楷" panose="02010800040101010101" pitchFamily="2" charset="-122"/>
              <a:ea typeface="华文行楷" panose="02010800040101010101" pitchFamily="2" charset="-122"/>
            </a:endParaRPr>
          </a:p>
        </p:txBody>
      </p:sp>
      <p:sp>
        <p:nvSpPr>
          <p:cNvPr id="12" name="文本框 11">
            <a:extLst>
              <a:ext uri="{FF2B5EF4-FFF2-40B4-BE49-F238E27FC236}">
                <a16:creationId xmlns:a16="http://schemas.microsoft.com/office/drawing/2014/main" id="{C0D7938D-365C-47F4-A147-272A4E2BFE02}"/>
              </a:ext>
            </a:extLst>
          </p:cNvPr>
          <p:cNvSpPr txBox="1"/>
          <p:nvPr/>
        </p:nvSpPr>
        <p:spPr>
          <a:xfrm>
            <a:off x="1040859" y="914400"/>
            <a:ext cx="4630367" cy="2246769"/>
          </a:xfrm>
          <a:prstGeom prst="rect">
            <a:avLst/>
          </a:prstGeom>
          <a:noFill/>
        </p:spPr>
        <p:txBody>
          <a:bodyPr wrap="square" rtlCol="0">
            <a:spAutoFit/>
          </a:bodyPr>
          <a:lstStyle/>
          <a:p>
            <a:r>
              <a:rPr lang="zh-CN" altLang="zh-CN" sz="2000" dirty="0">
                <a:latin typeface="华文楷体" panose="02010600040101010101" pitchFamily="2" charset="-122"/>
                <a:ea typeface="华文楷体" panose="02010600040101010101" pitchFamily="2" charset="-122"/>
              </a:rPr>
              <a:t>中国铁路高速化的过渡始于</a:t>
            </a:r>
            <a:r>
              <a:rPr lang="en-US" altLang="zh-CN" sz="2000" dirty="0">
                <a:latin typeface="华文楷体" panose="02010600040101010101" pitchFamily="2" charset="-122"/>
                <a:ea typeface="华文楷体" panose="02010600040101010101" pitchFamily="2" charset="-122"/>
              </a:rPr>
              <a:t>1999</a:t>
            </a:r>
            <a:r>
              <a:rPr lang="zh-CN" altLang="zh-CN" sz="2000" dirty="0">
                <a:latin typeface="华文楷体" panose="02010600040101010101" pitchFamily="2" charset="-122"/>
                <a:ea typeface="华文楷体" panose="02010600040101010101" pitchFamily="2" charset="-122"/>
              </a:rPr>
              <a:t>年兴建的</a:t>
            </a:r>
            <a:r>
              <a:rPr lang="zh-CN" altLang="en-US" sz="2000" dirty="0">
                <a:latin typeface="华文楷体" panose="02010600040101010101" pitchFamily="2" charset="-122"/>
                <a:ea typeface="华文楷体" panose="02010600040101010101" pitchFamily="2" charset="-122"/>
              </a:rPr>
              <a:t>秦沈客运专线</a:t>
            </a:r>
            <a:r>
              <a:rPr lang="zh-CN" altLang="zh-CN" sz="2000" dirty="0">
                <a:latin typeface="华文楷体" panose="02010600040101010101" pitchFamily="2" charset="-122"/>
                <a:ea typeface="华文楷体" panose="02010600040101010101" pitchFamily="2" charset="-122"/>
              </a:rPr>
              <a:t>，全长</a:t>
            </a:r>
            <a:r>
              <a:rPr lang="en-US" altLang="zh-CN" sz="2000" dirty="0">
                <a:latin typeface="华文楷体" panose="02010600040101010101" pitchFamily="2" charset="-122"/>
                <a:ea typeface="华文楷体" panose="02010600040101010101" pitchFamily="2" charset="-122"/>
              </a:rPr>
              <a:t>404</a:t>
            </a:r>
            <a:r>
              <a:rPr lang="zh-CN" altLang="zh-CN" sz="2000" dirty="0">
                <a:latin typeface="华文楷体" panose="02010600040101010101" pitchFamily="2" charset="-122"/>
                <a:ea typeface="华文楷体" panose="02010600040101010101" pitchFamily="2" charset="-122"/>
              </a:rPr>
              <a:t>公里，本线于</a:t>
            </a:r>
            <a:r>
              <a:rPr lang="en-US" altLang="zh-CN" sz="2000" dirty="0">
                <a:latin typeface="华文楷体" panose="02010600040101010101" pitchFamily="2" charset="-122"/>
                <a:ea typeface="华文楷体" panose="02010600040101010101" pitchFamily="2" charset="-122"/>
              </a:rPr>
              <a:t>2003</a:t>
            </a:r>
            <a:r>
              <a:rPr lang="zh-CN" altLang="zh-CN" sz="2000" dirty="0">
                <a:latin typeface="华文楷体" panose="02010600040101010101" pitchFamily="2" charset="-122"/>
                <a:ea typeface="华文楷体" panose="02010600040101010101" pitchFamily="2" charset="-122"/>
              </a:rPr>
              <a:t>年开通运营。秦沈客运专线是中国铁路第一条客运专线，全长</a:t>
            </a:r>
            <a:r>
              <a:rPr lang="en-US" altLang="zh-CN" sz="2000" dirty="0">
                <a:latin typeface="华文楷体" panose="02010600040101010101" pitchFamily="2" charset="-122"/>
                <a:ea typeface="华文楷体" panose="02010600040101010101" pitchFamily="2" charset="-122"/>
              </a:rPr>
              <a:t>404</a:t>
            </a:r>
            <a:r>
              <a:rPr lang="zh-CN" altLang="zh-CN" sz="2000" dirty="0">
                <a:latin typeface="华文楷体" panose="02010600040101010101" pitchFamily="2" charset="-122"/>
                <a:ea typeface="华文楷体" panose="02010600040101010101" pitchFamily="2" charset="-122"/>
              </a:rPr>
              <a:t>公里，是中国铁路步入高速化的起点、中国铁路的里程碑式的建设线路，也是我国</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八纵八横</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高速铁路网的重要组成部分。</a:t>
            </a:r>
            <a:endParaRPr lang="zh-CN" altLang="en-US" sz="2000" dirty="0">
              <a:latin typeface="华文楷体" panose="02010600040101010101" pitchFamily="2" charset="-122"/>
              <a:ea typeface="华文楷体" panose="02010600040101010101" pitchFamily="2" charset="-122"/>
            </a:endParaRPr>
          </a:p>
        </p:txBody>
      </p:sp>
      <p:pic>
        <p:nvPicPr>
          <p:cNvPr id="14" name="图片 13">
            <a:extLst>
              <a:ext uri="{FF2B5EF4-FFF2-40B4-BE49-F238E27FC236}">
                <a16:creationId xmlns:a16="http://schemas.microsoft.com/office/drawing/2014/main" id="{211A2E53-88BA-4DF9-9DC2-19E171FF3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3126700"/>
            <a:ext cx="4630367" cy="3276600"/>
          </a:xfrm>
          <a:prstGeom prst="rect">
            <a:avLst/>
          </a:prstGeom>
        </p:spPr>
      </p:pic>
      <p:sp>
        <p:nvSpPr>
          <p:cNvPr id="15" name="文本框 14">
            <a:extLst>
              <a:ext uri="{FF2B5EF4-FFF2-40B4-BE49-F238E27FC236}">
                <a16:creationId xmlns:a16="http://schemas.microsoft.com/office/drawing/2014/main" id="{B1B67F50-571B-402B-A490-A0998362C02A}"/>
              </a:ext>
            </a:extLst>
          </p:cNvPr>
          <p:cNvSpPr txBox="1"/>
          <p:nvPr/>
        </p:nvSpPr>
        <p:spPr>
          <a:xfrm>
            <a:off x="6608325" y="5273424"/>
            <a:ext cx="5363320" cy="1015663"/>
          </a:xfrm>
          <a:prstGeom prst="rect">
            <a:avLst/>
          </a:prstGeom>
          <a:noFill/>
        </p:spPr>
        <p:txBody>
          <a:bodyPr wrap="square" rtlCol="0">
            <a:spAutoFit/>
          </a:bodyPr>
          <a:lstStyle/>
          <a:p>
            <a:r>
              <a:rPr lang="en-US" altLang="zh-CN" sz="2000" dirty="0">
                <a:latin typeface="华文楷体" panose="02010600040101010101" pitchFamily="2" charset="-122"/>
                <a:ea typeface="华文楷体" panose="02010600040101010101" pitchFamily="2" charset="-122"/>
              </a:rPr>
              <a:t>2002</a:t>
            </a:r>
            <a:r>
              <a:rPr lang="zh-CN" altLang="zh-CN" sz="2000" dirty="0">
                <a:latin typeface="华文楷体" panose="02010600040101010101" pitchFamily="2" charset="-122"/>
                <a:ea typeface="华文楷体" panose="02010600040101010101" pitchFamily="2" charset="-122"/>
              </a:rPr>
              <a:t>年，自主研制的</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中华之星</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电动车组在秦沈客运专线创造了当时</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中国铁路第一速</a:t>
            </a:r>
            <a:r>
              <a:rPr lang="en-US" altLang="zh-CN" sz="2000" dirty="0">
                <a:latin typeface="华文楷体" panose="02010600040101010101" pitchFamily="2" charset="-122"/>
                <a:ea typeface="华文楷体" panose="02010600040101010101" pitchFamily="2" charset="-122"/>
              </a:rPr>
              <a:t>”321.5</a:t>
            </a:r>
            <a:r>
              <a:rPr lang="zh-CN" altLang="zh-CN" sz="2000" dirty="0">
                <a:latin typeface="华文楷体" panose="02010600040101010101" pitchFamily="2" charset="-122"/>
                <a:ea typeface="华文楷体" panose="02010600040101010101" pitchFamily="2" charset="-122"/>
              </a:rPr>
              <a:t>公里</a:t>
            </a:r>
            <a:r>
              <a:rPr lang="en-US" altLang="zh-CN" sz="2000" dirty="0">
                <a:latin typeface="华文楷体" panose="02010600040101010101" pitchFamily="2" charset="-122"/>
                <a:ea typeface="华文楷体" panose="02010600040101010101" pitchFamily="2" charset="-122"/>
              </a:rPr>
              <a:t>/</a:t>
            </a:r>
            <a:r>
              <a:rPr lang="zh-CN" altLang="zh-CN" sz="2000" dirty="0">
                <a:latin typeface="华文楷体" panose="02010600040101010101" pitchFamily="2" charset="-122"/>
                <a:ea typeface="华文楷体" panose="02010600040101010101" pitchFamily="2" charset="-122"/>
              </a:rPr>
              <a:t>小时。</a:t>
            </a:r>
            <a:endParaRPr lang="zh-CN" altLang="en-US" sz="2000" dirty="0">
              <a:latin typeface="华文楷体" panose="02010600040101010101" pitchFamily="2" charset="-122"/>
              <a:ea typeface="华文楷体" panose="02010600040101010101" pitchFamily="2" charset="-122"/>
            </a:endParaRPr>
          </a:p>
        </p:txBody>
      </p:sp>
      <p:pic>
        <p:nvPicPr>
          <p:cNvPr id="17" name="图片 16">
            <a:extLst>
              <a:ext uri="{FF2B5EF4-FFF2-40B4-BE49-F238E27FC236}">
                <a16:creationId xmlns:a16="http://schemas.microsoft.com/office/drawing/2014/main" id="{1BA3F307-5BBA-4959-AB07-75D08CA2E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325" y="1154484"/>
            <a:ext cx="5363320" cy="3582482"/>
          </a:xfrm>
          <a:prstGeom prst="rect">
            <a:avLst/>
          </a:prstGeom>
        </p:spPr>
      </p:pic>
    </p:spTree>
    <p:extLst>
      <p:ext uri="{BB962C8B-B14F-4D97-AF65-F5344CB8AC3E}">
        <p14:creationId xmlns:p14="http://schemas.microsoft.com/office/powerpoint/2010/main" val="3336782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par>
                                <p:cTn id="15" presetID="14" presetClass="entr" presetSubtype="1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58917-C78F-48CD-97A6-2313C6ACC2DD}"/>
              </a:ext>
            </a:extLst>
          </p:cNvPr>
          <p:cNvSpPr>
            <a:spLocks noGrp="1"/>
          </p:cNvSpPr>
          <p:nvPr>
            <p:ph type="title"/>
          </p:nvPr>
        </p:nvSpPr>
        <p:spPr>
          <a:xfrm>
            <a:off x="838200" y="168676"/>
            <a:ext cx="10515600" cy="607641"/>
          </a:xfrm>
        </p:spPr>
        <p:txBody>
          <a:bodyPr>
            <a:noAutofit/>
          </a:bodyPr>
          <a:lstStyle/>
          <a:p>
            <a:pPr algn="ctr"/>
            <a:r>
              <a:rPr lang="zh-CN" altLang="zh-CN" sz="5000" dirty="0">
                <a:latin typeface="华文行楷" panose="02010800040101010101" pitchFamily="2" charset="-122"/>
                <a:ea typeface="华文行楷" panose="02010800040101010101" pitchFamily="2" charset="-122"/>
              </a:rPr>
              <a:t>快速铁路</a:t>
            </a:r>
            <a:endParaRPr lang="zh-CN" altLang="en-US" sz="5000" dirty="0">
              <a:latin typeface="华文行楷" panose="02010800040101010101" pitchFamily="2" charset="-122"/>
              <a:ea typeface="华文行楷" panose="02010800040101010101" pitchFamily="2" charset="-122"/>
            </a:endParaRPr>
          </a:p>
        </p:txBody>
      </p:sp>
      <p:sp>
        <p:nvSpPr>
          <p:cNvPr id="3" name="内容占位符 2">
            <a:extLst>
              <a:ext uri="{FF2B5EF4-FFF2-40B4-BE49-F238E27FC236}">
                <a16:creationId xmlns:a16="http://schemas.microsoft.com/office/drawing/2014/main" id="{CAE5D1A2-E028-4C35-A2A4-E6871476624C}"/>
              </a:ext>
            </a:extLst>
          </p:cNvPr>
          <p:cNvSpPr>
            <a:spLocks noGrp="1"/>
          </p:cNvSpPr>
          <p:nvPr>
            <p:ph sz="half" idx="1"/>
          </p:nvPr>
        </p:nvSpPr>
        <p:spPr>
          <a:xfrm>
            <a:off x="278907" y="972766"/>
            <a:ext cx="4976674" cy="3037296"/>
          </a:xfrm>
        </p:spPr>
        <p:txBody>
          <a:bodyPr>
            <a:normAutofit/>
          </a:bodyPr>
          <a:lstStyle/>
          <a:p>
            <a:r>
              <a:rPr lang="en-US" altLang="zh-CN" sz="2000" dirty="0">
                <a:latin typeface="华文楷体" panose="02010600040101010101" pitchFamily="2" charset="-122"/>
                <a:ea typeface="华文楷体" panose="02010600040101010101" pitchFamily="2" charset="-122"/>
              </a:rPr>
              <a:t>2004</a:t>
            </a:r>
            <a:r>
              <a:rPr lang="zh-CN" altLang="en-US" sz="2000" dirty="0">
                <a:latin typeface="华文楷体" panose="02010600040101010101" pitchFamily="2" charset="-122"/>
                <a:ea typeface="华文楷体" panose="02010600040101010101" pitchFamily="2" charset="-122"/>
              </a:rPr>
              <a:t>年</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月</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国务院常务会议讨论并原则通过历史上第一个</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中长期铁路网规划</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，以大气魄绘就了超过</a:t>
            </a:r>
            <a:r>
              <a:rPr lang="en-US" altLang="zh-CN" sz="2000" dirty="0">
                <a:latin typeface="华文楷体" panose="02010600040101010101" pitchFamily="2" charset="-122"/>
                <a:ea typeface="华文楷体" panose="02010600040101010101" pitchFamily="2" charset="-122"/>
              </a:rPr>
              <a:t>1.2</a:t>
            </a:r>
            <a:r>
              <a:rPr lang="zh-CN" altLang="en-US" sz="2000" dirty="0">
                <a:latin typeface="华文楷体" panose="02010600040101010101" pitchFamily="2" charset="-122"/>
                <a:ea typeface="华文楷体" panose="02010600040101010101" pitchFamily="2" charset="-122"/>
              </a:rPr>
              <a:t>万公里“四纵四横”快速客运专线网。同年，中国在广深铁路首次开行时速达</a:t>
            </a:r>
            <a:r>
              <a:rPr lang="en-US" altLang="zh-CN" sz="2000" dirty="0">
                <a:latin typeface="华文楷体" panose="02010600040101010101" pitchFamily="2" charset="-122"/>
                <a:ea typeface="华文楷体" panose="02010600040101010101" pitchFamily="2" charset="-122"/>
              </a:rPr>
              <a:t>160</a:t>
            </a:r>
            <a:r>
              <a:rPr lang="zh-CN" altLang="en-US" sz="2000" dirty="0">
                <a:latin typeface="华文楷体" panose="02010600040101010101" pitchFamily="2" charset="-122"/>
                <a:ea typeface="华文楷体" panose="02010600040101010101" pitchFamily="2" charset="-122"/>
              </a:rPr>
              <a:t>公里的国产快速旅客列车。广深铁路被誉为中国快速铁路成长、成熟的“试验田”。</a:t>
            </a:r>
            <a:endParaRPr lang="en-US" altLang="zh-CN" sz="2000" dirty="0">
              <a:latin typeface="华文楷体" panose="02010600040101010101" pitchFamily="2" charset="-122"/>
              <a:ea typeface="华文楷体" panose="02010600040101010101" pitchFamily="2" charset="-122"/>
            </a:endParaRPr>
          </a:p>
          <a:p>
            <a:pPr marL="0" indent="0">
              <a:buNone/>
            </a:pPr>
            <a:endParaRPr lang="en-US" altLang="zh-CN" sz="2000" dirty="0"/>
          </a:p>
        </p:txBody>
      </p:sp>
      <p:sp>
        <p:nvSpPr>
          <p:cNvPr id="4" name="内容占位符 3">
            <a:extLst>
              <a:ext uri="{FF2B5EF4-FFF2-40B4-BE49-F238E27FC236}">
                <a16:creationId xmlns:a16="http://schemas.microsoft.com/office/drawing/2014/main" id="{79AAC599-02A3-4A03-BAAF-7E5BC54AE270}"/>
              </a:ext>
            </a:extLst>
          </p:cNvPr>
          <p:cNvSpPr>
            <a:spLocks noGrp="1"/>
          </p:cNvSpPr>
          <p:nvPr>
            <p:ph sz="half" idx="2"/>
          </p:nvPr>
        </p:nvSpPr>
        <p:spPr>
          <a:xfrm>
            <a:off x="6096000" y="1100299"/>
            <a:ext cx="5111318" cy="4268264"/>
          </a:xfrm>
        </p:spPr>
        <p:txBody>
          <a:bodyPr>
            <a:noAutofit/>
          </a:bodyPr>
          <a:lstStyle/>
          <a:p>
            <a:r>
              <a:rPr lang="en-US" altLang="zh-CN" sz="3000" dirty="0">
                <a:latin typeface="华文楷体" panose="02010600040101010101" pitchFamily="2" charset="-122"/>
                <a:ea typeface="华文楷体" panose="02010600040101010101" pitchFamily="2" charset="-122"/>
              </a:rPr>
              <a:t>2007</a:t>
            </a:r>
            <a:r>
              <a:rPr lang="zh-CN" altLang="en-US" sz="3000" dirty="0">
                <a:latin typeface="华文楷体" panose="02010600040101010101" pitchFamily="2" charset="-122"/>
                <a:ea typeface="华文楷体" panose="02010600040101010101" pitchFamily="2" charset="-122"/>
              </a:rPr>
              <a:t>年</a:t>
            </a:r>
            <a:r>
              <a:rPr lang="en-US" altLang="zh-CN" sz="3000" dirty="0">
                <a:latin typeface="华文楷体" panose="02010600040101010101" pitchFamily="2" charset="-122"/>
                <a:ea typeface="华文楷体" panose="02010600040101010101" pitchFamily="2" charset="-122"/>
              </a:rPr>
              <a:t>4</a:t>
            </a:r>
            <a:r>
              <a:rPr lang="zh-CN" altLang="en-US" sz="3000" dirty="0">
                <a:latin typeface="华文楷体" panose="02010600040101010101" pitchFamily="2" charset="-122"/>
                <a:ea typeface="华文楷体" panose="02010600040101010101" pitchFamily="2" charset="-122"/>
              </a:rPr>
              <a:t>月</a:t>
            </a:r>
            <a:r>
              <a:rPr lang="en-US" altLang="zh-CN" sz="3000" dirty="0">
                <a:latin typeface="华文楷体" panose="02010600040101010101" pitchFamily="2" charset="-122"/>
                <a:ea typeface="华文楷体" panose="02010600040101010101" pitchFamily="2" charset="-122"/>
              </a:rPr>
              <a:t>18</a:t>
            </a:r>
            <a:r>
              <a:rPr lang="zh-CN" altLang="en-US" sz="3000" dirty="0">
                <a:latin typeface="华文楷体" panose="02010600040101010101" pitchFamily="2" charset="-122"/>
                <a:ea typeface="华文楷体" panose="02010600040101010101" pitchFamily="2" charset="-122"/>
              </a:rPr>
              <a:t>日</a:t>
            </a:r>
            <a:r>
              <a:rPr lang="en-US" altLang="zh-CN" sz="3000" dirty="0">
                <a:latin typeface="华文楷体" panose="02010600040101010101" pitchFamily="2" charset="-122"/>
                <a:ea typeface="华文楷体" panose="02010600040101010101" pitchFamily="2" charset="-122"/>
              </a:rPr>
              <a:t>——</a:t>
            </a:r>
            <a:r>
              <a:rPr lang="zh-CN" altLang="en-US" sz="3000" dirty="0">
                <a:latin typeface="华文楷体" panose="02010600040101010101" pitchFamily="2" charset="-122"/>
                <a:ea typeface="华文楷体" panose="02010600040101010101" pitchFamily="2" charset="-122"/>
              </a:rPr>
              <a:t>实施中国铁路第六次大提速和新的列车运行图，快速铁路达</a:t>
            </a:r>
            <a:r>
              <a:rPr lang="en-US" altLang="zh-CN" sz="3000" dirty="0">
                <a:latin typeface="华文楷体" panose="02010600040101010101" pitchFamily="2" charset="-122"/>
                <a:ea typeface="华文楷体" panose="02010600040101010101" pitchFamily="2" charset="-122"/>
              </a:rPr>
              <a:t>6003</a:t>
            </a:r>
            <a:r>
              <a:rPr lang="zh-CN" altLang="en-US" sz="3000" dirty="0">
                <a:latin typeface="华文楷体" panose="02010600040101010101" pitchFamily="2" charset="-122"/>
                <a:ea typeface="华文楷体" panose="02010600040101010101" pitchFamily="2" charset="-122"/>
              </a:rPr>
              <a:t>公里，采用</a:t>
            </a:r>
            <a:r>
              <a:rPr lang="en-US" altLang="zh-CN" sz="3000" dirty="0">
                <a:latin typeface="华文楷体" panose="02010600040101010101" pitchFamily="2" charset="-122"/>
                <a:ea typeface="华文楷体" panose="02010600040101010101" pitchFamily="2" charset="-122"/>
              </a:rPr>
              <a:t>CRH</a:t>
            </a:r>
            <a:r>
              <a:rPr lang="zh-CN" altLang="en-US" sz="3000" dirty="0">
                <a:latin typeface="华文楷体" panose="02010600040101010101" pitchFamily="2" charset="-122"/>
                <a:ea typeface="华文楷体" panose="02010600040101010101" pitchFamily="2" charset="-122"/>
              </a:rPr>
              <a:t>动车组。繁忙干线提速区段达到时速</a:t>
            </a:r>
            <a:r>
              <a:rPr lang="en-US" altLang="zh-CN" sz="3000" dirty="0">
                <a:latin typeface="华文楷体" panose="02010600040101010101" pitchFamily="2" charset="-122"/>
                <a:ea typeface="华文楷体" panose="02010600040101010101" pitchFamily="2" charset="-122"/>
              </a:rPr>
              <a:t>200</a:t>
            </a:r>
            <a:r>
              <a:rPr lang="zh-CN" altLang="en-US" sz="3000" dirty="0">
                <a:latin typeface="华文楷体" panose="02010600040101010101" pitchFamily="2" charset="-122"/>
                <a:ea typeface="华文楷体" panose="02010600040101010101" pitchFamily="2" charset="-122"/>
              </a:rPr>
              <a:t>至</a:t>
            </a:r>
            <a:r>
              <a:rPr lang="en-US" altLang="zh-CN" sz="3000" dirty="0">
                <a:latin typeface="华文楷体" panose="02010600040101010101" pitchFamily="2" charset="-122"/>
                <a:ea typeface="华文楷体" panose="02010600040101010101" pitchFamily="2" charset="-122"/>
              </a:rPr>
              <a:t>250</a:t>
            </a:r>
            <a:r>
              <a:rPr lang="zh-CN" altLang="en-US" sz="3000" dirty="0">
                <a:latin typeface="华文楷体" panose="02010600040101010101" pitchFamily="2" charset="-122"/>
                <a:ea typeface="华文楷体" panose="02010600040101010101" pitchFamily="2" charset="-122"/>
              </a:rPr>
              <a:t>公里。这是世界铁路既有线提速最高值。</a:t>
            </a:r>
            <a:endParaRPr lang="en-US" altLang="zh-CN" sz="3000" dirty="0">
              <a:latin typeface="华文楷体" panose="02010600040101010101" pitchFamily="2" charset="-122"/>
              <a:ea typeface="华文楷体" panose="02010600040101010101" pitchFamily="2" charset="-122"/>
            </a:endParaRPr>
          </a:p>
          <a:p>
            <a:endParaRPr lang="en-US" altLang="zh-CN" sz="3000" dirty="0">
              <a:latin typeface="华文楷体" panose="02010600040101010101" pitchFamily="2" charset="-122"/>
              <a:ea typeface="华文楷体" panose="02010600040101010101" pitchFamily="2" charset="-122"/>
            </a:endParaRPr>
          </a:p>
          <a:p>
            <a:r>
              <a:rPr lang="en-US" altLang="zh-CN" sz="3000" dirty="0">
                <a:latin typeface="华文楷体" panose="02010600040101010101" pitchFamily="2" charset="-122"/>
                <a:ea typeface="华文楷体" panose="02010600040101010101" pitchFamily="2" charset="-122"/>
              </a:rPr>
              <a:t>2004</a:t>
            </a:r>
            <a:r>
              <a:rPr lang="zh-CN" altLang="en-US" sz="3000" dirty="0">
                <a:latin typeface="华文楷体" panose="02010600040101010101" pitchFamily="2" charset="-122"/>
                <a:ea typeface="华文楷体" panose="02010600040101010101" pitchFamily="2" charset="-122"/>
              </a:rPr>
              <a:t>年第四次中国铁路大提速起的快速铁路建设引进加创新，攻克了九大核心技术，探索了高铁条件。</a:t>
            </a:r>
            <a:endParaRPr lang="en-US" altLang="zh-CN" sz="3000"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59DFFF26-8E48-48C4-BE49-82BEADB0A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99" y="3116062"/>
            <a:ext cx="4536490" cy="3573262"/>
          </a:xfrm>
          <a:prstGeom prst="rect">
            <a:avLst/>
          </a:prstGeom>
        </p:spPr>
      </p:pic>
    </p:spTree>
    <p:extLst>
      <p:ext uri="{BB962C8B-B14F-4D97-AF65-F5344CB8AC3E}">
        <p14:creationId xmlns:p14="http://schemas.microsoft.com/office/powerpoint/2010/main" val="4200789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down)">
                                      <p:cBhvr>
                                        <p:cTn id="20" dur="5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down)">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E747E-EEB9-414A-AB52-BC5381098FEB}"/>
              </a:ext>
            </a:extLst>
          </p:cNvPr>
          <p:cNvSpPr>
            <a:spLocks noGrp="1"/>
          </p:cNvSpPr>
          <p:nvPr>
            <p:ph type="title"/>
          </p:nvPr>
        </p:nvSpPr>
        <p:spPr>
          <a:xfrm>
            <a:off x="4826668" y="140536"/>
            <a:ext cx="2879057" cy="854075"/>
          </a:xfrm>
        </p:spPr>
        <p:txBody>
          <a:bodyPr>
            <a:noAutofit/>
          </a:bodyPr>
          <a:lstStyle/>
          <a:p>
            <a:r>
              <a:rPr lang="zh-CN" altLang="en-US" sz="5000" dirty="0">
                <a:latin typeface="华文行楷" panose="02010800040101010101" pitchFamily="2" charset="-122"/>
                <a:ea typeface="华文行楷" panose="02010800040101010101" pitchFamily="2" charset="-122"/>
              </a:rPr>
              <a:t>高速铁路</a:t>
            </a:r>
          </a:p>
        </p:txBody>
      </p:sp>
      <p:sp>
        <p:nvSpPr>
          <p:cNvPr id="3" name="内容占位符 2">
            <a:extLst>
              <a:ext uri="{FF2B5EF4-FFF2-40B4-BE49-F238E27FC236}">
                <a16:creationId xmlns:a16="http://schemas.microsoft.com/office/drawing/2014/main" id="{01C0B013-DDF7-486F-ADCB-0C11693FB3A1}"/>
              </a:ext>
            </a:extLst>
          </p:cNvPr>
          <p:cNvSpPr>
            <a:spLocks noGrp="1"/>
          </p:cNvSpPr>
          <p:nvPr>
            <p:ph sz="half" idx="1"/>
          </p:nvPr>
        </p:nvSpPr>
        <p:spPr>
          <a:xfrm>
            <a:off x="352926" y="923924"/>
            <a:ext cx="5906550" cy="5686426"/>
          </a:xfrm>
        </p:spPr>
        <p:txBody>
          <a:bodyPr>
            <a:noAutofit/>
          </a:bodyPr>
          <a:lstStyle/>
          <a:p>
            <a:r>
              <a:rPr lang="en-US" altLang="zh-CN" sz="3000" dirty="0">
                <a:latin typeface="华文楷体" panose="02010600040101010101" pitchFamily="2" charset="-122"/>
                <a:ea typeface="华文楷体" panose="02010600040101010101" pitchFamily="2" charset="-122"/>
              </a:rPr>
              <a:t> 2008</a:t>
            </a:r>
            <a:r>
              <a:rPr lang="zh-CN" altLang="en-US" sz="3000" dirty="0">
                <a:latin typeface="华文楷体" panose="02010600040101010101" pitchFamily="2" charset="-122"/>
                <a:ea typeface="华文楷体" panose="02010600040101010101" pitchFamily="2" charset="-122"/>
              </a:rPr>
              <a:t>年</a:t>
            </a:r>
            <a:r>
              <a:rPr lang="en-US" altLang="zh-CN" sz="3000" dirty="0">
                <a:latin typeface="华文楷体" panose="02010600040101010101" pitchFamily="2" charset="-122"/>
                <a:ea typeface="华文楷体" panose="02010600040101010101" pitchFamily="2" charset="-122"/>
              </a:rPr>
              <a:t>2</a:t>
            </a:r>
            <a:r>
              <a:rPr lang="zh-CN" altLang="en-US" sz="3000" dirty="0">
                <a:latin typeface="华文楷体" panose="02010600040101010101" pitchFamily="2" charset="-122"/>
                <a:ea typeface="华文楷体" panose="02010600040101010101" pitchFamily="2" charset="-122"/>
              </a:rPr>
              <a:t>月</a:t>
            </a:r>
            <a:r>
              <a:rPr lang="en-US" altLang="zh-CN" sz="3000" dirty="0">
                <a:latin typeface="华文楷体" panose="02010600040101010101" pitchFamily="2" charset="-122"/>
                <a:ea typeface="华文楷体" panose="02010600040101010101" pitchFamily="2" charset="-122"/>
              </a:rPr>
              <a:t>26</a:t>
            </a:r>
            <a:r>
              <a:rPr lang="zh-CN" altLang="en-US" sz="3000" dirty="0">
                <a:latin typeface="华文楷体" panose="02010600040101010101" pitchFamily="2" charset="-122"/>
                <a:ea typeface="华文楷体" panose="02010600040101010101" pitchFamily="2" charset="-122"/>
              </a:rPr>
              <a:t>日</a:t>
            </a:r>
            <a:r>
              <a:rPr lang="en-US" altLang="zh-CN" sz="3000" dirty="0">
                <a:latin typeface="华文楷体" panose="02010600040101010101" pitchFamily="2" charset="-122"/>
                <a:ea typeface="华文楷体" panose="02010600040101010101" pitchFamily="2" charset="-122"/>
              </a:rPr>
              <a:t>——</a:t>
            </a:r>
            <a:r>
              <a:rPr lang="zh-CN" altLang="en-US" sz="3000" dirty="0">
                <a:latin typeface="华文楷体" panose="02010600040101010101" pitchFamily="2" charset="-122"/>
                <a:ea typeface="华文楷体" panose="02010600040101010101" pitchFamily="2" charset="-122"/>
              </a:rPr>
              <a:t>中国铁道部和科技部签署计划，共同研发运营时速</a:t>
            </a:r>
            <a:r>
              <a:rPr lang="en-US" altLang="zh-CN" sz="3000" dirty="0">
                <a:latin typeface="华文楷体" panose="02010600040101010101" pitchFamily="2" charset="-122"/>
                <a:ea typeface="华文楷体" panose="02010600040101010101" pitchFamily="2" charset="-122"/>
              </a:rPr>
              <a:t>380</a:t>
            </a:r>
            <a:r>
              <a:rPr lang="zh-CN" altLang="en-US" sz="3000" dirty="0">
                <a:latin typeface="华文楷体" panose="02010600040101010101" pitchFamily="2" charset="-122"/>
                <a:ea typeface="华文楷体" panose="02010600040101010101" pitchFamily="2" charset="-122"/>
              </a:rPr>
              <a:t>公里的新一代高速列车。</a:t>
            </a:r>
            <a:endParaRPr lang="en-US" altLang="zh-CN" sz="3000" dirty="0">
              <a:latin typeface="华文楷体" panose="02010600040101010101" pitchFamily="2" charset="-122"/>
              <a:ea typeface="华文楷体" panose="02010600040101010101" pitchFamily="2" charset="-122"/>
            </a:endParaRPr>
          </a:p>
          <a:p>
            <a:r>
              <a:rPr lang="en-US" altLang="zh-CN" sz="3000" dirty="0">
                <a:latin typeface="华文楷体" panose="02010600040101010101" pitchFamily="2" charset="-122"/>
                <a:ea typeface="华文楷体" panose="02010600040101010101" pitchFamily="2" charset="-122"/>
              </a:rPr>
              <a:t>2008</a:t>
            </a:r>
            <a:r>
              <a:rPr lang="zh-CN" altLang="en-US" sz="3000" dirty="0">
                <a:latin typeface="华文楷体" panose="02010600040101010101" pitchFamily="2" charset="-122"/>
                <a:ea typeface="华文楷体" panose="02010600040101010101" pitchFamily="2" charset="-122"/>
              </a:rPr>
              <a:t>年</a:t>
            </a:r>
            <a:r>
              <a:rPr lang="en-US" altLang="zh-CN" sz="3000" dirty="0">
                <a:latin typeface="华文楷体" panose="02010600040101010101" pitchFamily="2" charset="-122"/>
                <a:ea typeface="华文楷体" panose="02010600040101010101" pitchFamily="2" charset="-122"/>
              </a:rPr>
              <a:t>8</a:t>
            </a:r>
            <a:r>
              <a:rPr lang="zh-CN" altLang="en-US" sz="3000" dirty="0">
                <a:latin typeface="华文楷体" panose="02010600040101010101" pitchFamily="2" charset="-122"/>
                <a:ea typeface="华文楷体" panose="02010600040101010101" pitchFamily="2" charset="-122"/>
              </a:rPr>
              <a:t>月</a:t>
            </a:r>
            <a:r>
              <a:rPr lang="en-US" altLang="zh-CN" sz="3000" dirty="0">
                <a:latin typeface="华文楷体" panose="02010600040101010101" pitchFamily="2" charset="-122"/>
                <a:ea typeface="华文楷体" panose="02010600040101010101" pitchFamily="2" charset="-122"/>
              </a:rPr>
              <a:t>1</a:t>
            </a:r>
            <a:r>
              <a:rPr lang="zh-CN" altLang="en-US" sz="3000" dirty="0">
                <a:latin typeface="华文楷体" panose="02010600040101010101" pitchFamily="2" charset="-122"/>
                <a:ea typeface="华文楷体" panose="02010600040101010101" pitchFamily="2" charset="-122"/>
              </a:rPr>
              <a:t>日</a:t>
            </a:r>
            <a:r>
              <a:rPr lang="en-US" altLang="zh-CN" sz="3000" dirty="0">
                <a:latin typeface="华文楷体" panose="02010600040101010101" pitchFamily="2" charset="-122"/>
                <a:ea typeface="华文楷体" panose="02010600040101010101" pitchFamily="2" charset="-122"/>
              </a:rPr>
              <a:t>——</a:t>
            </a:r>
            <a:r>
              <a:rPr lang="zh-CN" altLang="en-US" sz="3000" dirty="0">
                <a:latin typeface="华文楷体" panose="02010600040101010101" pitchFamily="2" charset="-122"/>
                <a:ea typeface="华文楷体" panose="02010600040101010101" pitchFamily="2" charset="-122"/>
              </a:rPr>
              <a:t>中国第一条具有完全自主知识产权、世界水平的时速</a:t>
            </a:r>
            <a:r>
              <a:rPr lang="en-US" altLang="zh-CN" sz="3000" dirty="0">
                <a:latin typeface="华文楷体" panose="02010600040101010101" pitchFamily="2" charset="-122"/>
                <a:ea typeface="华文楷体" panose="02010600040101010101" pitchFamily="2" charset="-122"/>
              </a:rPr>
              <a:t>350</a:t>
            </a:r>
            <a:r>
              <a:rPr lang="zh-CN" altLang="en-US" sz="3000" dirty="0">
                <a:latin typeface="华文楷体" panose="02010600040101010101" pitchFamily="2" charset="-122"/>
                <a:ea typeface="华文楷体" panose="02010600040101010101" pitchFamily="2" charset="-122"/>
              </a:rPr>
              <a:t>公里高速铁路京津城际铁路通车运营。</a:t>
            </a:r>
            <a:endParaRPr lang="en-US" altLang="zh-CN" sz="3000" dirty="0">
              <a:latin typeface="华文楷体" panose="02010600040101010101" pitchFamily="2" charset="-122"/>
              <a:ea typeface="华文楷体" panose="02010600040101010101" pitchFamily="2" charset="-122"/>
            </a:endParaRPr>
          </a:p>
          <a:p>
            <a:r>
              <a:rPr lang="en-US" altLang="zh-CN" sz="3000" dirty="0">
                <a:latin typeface="华文楷体" panose="02010600040101010101" pitchFamily="2" charset="-122"/>
                <a:ea typeface="华文楷体" panose="02010600040101010101" pitchFamily="2" charset="-122"/>
              </a:rPr>
              <a:t>2009</a:t>
            </a:r>
            <a:r>
              <a:rPr lang="zh-CN" altLang="en-US" sz="3000" dirty="0">
                <a:latin typeface="华文楷体" panose="02010600040101010101" pitchFamily="2" charset="-122"/>
                <a:ea typeface="华文楷体" panose="02010600040101010101" pitchFamily="2" charset="-122"/>
              </a:rPr>
              <a:t>年</a:t>
            </a:r>
            <a:r>
              <a:rPr lang="en-US" altLang="zh-CN" sz="3000" dirty="0">
                <a:latin typeface="华文楷体" panose="02010600040101010101" pitchFamily="2" charset="-122"/>
                <a:ea typeface="华文楷体" panose="02010600040101010101" pitchFamily="2" charset="-122"/>
              </a:rPr>
              <a:t>12</a:t>
            </a:r>
            <a:r>
              <a:rPr lang="zh-CN" altLang="en-US" sz="3000" dirty="0">
                <a:latin typeface="华文楷体" panose="02010600040101010101" pitchFamily="2" charset="-122"/>
                <a:ea typeface="华文楷体" panose="02010600040101010101" pitchFamily="2" charset="-122"/>
              </a:rPr>
              <a:t>月</a:t>
            </a:r>
            <a:r>
              <a:rPr lang="en-US" altLang="zh-CN" sz="3000" dirty="0">
                <a:latin typeface="华文楷体" panose="02010600040101010101" pitchFamily="2" charset="-122"/>
                <a:ea typeface="华文楷体" panose="02010600040101010101" pitchFamily="2" charset="-122"/>
              </a:rPr>
              <a:t>26</a:t>
            </a:r>
            <a:r>
              <a:rPr lang="zh-CN" altLang="en-US" sz="3000" dirty="0">
                <a:latin typeface="华文楷体" panose="02010600040101010101" pitchFamily="2" charset="-122"/>
                <a:ea typeface="华文楷体" panose="02010600040101010101" pitchFamily="2" charset="-122"/>
              </a:rPr>
              <a:t>日</a:t>
            </a:r>
            <a:r>
              <a:rPr lang="en-US" altLang="zh-CN" sz="3000" dirty="0">
                <a:latin typeface="华文楷体" panose="02010600040101010101" pitchFamily="2" charset="-122"/>
                <a:ea typeface="华文楷体" panose="02010600040101010101" pitchFamily="2" charset="-122"/>
              </a:rPr>
              <a:t>——</a:t>
            </a:r>
            <a:r>
              <a:rPr lang="zh-CN" altLang="en-US" sz="3000" dirty="0">
                <a:latin typeface="华文楷体" panose="02010600040101010101" pitchFamily="2" charset="-122"/>
                <a:ea typeface="华文楷体" panose="02010600040101010101" pitchFamily="2" charset="-122"/>
              </a:rPr>
              <a:t>世界上一次建成里程最长、工程类型最复杂时速</a:t>
            </a:r>
            <a:r>
              <a:rPr lang="en-US" altLang="zh-CN" sz="3000" dirty="0">
                <a:latin typeface="华文楷体" panose="02010600040101010101" pitchFamily="2" charset="-122"/>
                <a:ea typeface="华文楷体" panose="02010600040101010101" pitchFamily="2" charset="-122"/>
              </a:rPr>
              <a:t>350</a:t>
            </a:r>
            <a:r>
              <a:rPr lang="zh-CN" altLang="en-US" sz="3000" dirty="0">
                <a:latin typeface="华文楷体" panose="02010600040101010101" pitchFamily="2" charset="-122"/>
                <a:ea typeface="华文楷体" panose="02010600040101010101" pitchFamily="2" charset="-122"/>
              </a:rPr>
              <a:t>公里的武广高铁开通运营。</a:t>
            </a:r>
            <a:endParaRPr lang="en-US" altLang="zh-CN" sz="3000" dirty="0">
              <a:latin typeface="华文楷体" panose="02010600040101010101" pitchFamily="2" charset="-122"/>
              <a:ea typeface="华文楷体" panose="02010600040101010101" pitchFamily="2" charset="-122"/>
            </a:endParaRPr>
          </a:p>
          <a:p>
            <a:r>
              <a:rPr lang="zh-CN" altLang="en-US" sz="3000" dirty="0">
                <a:latin typeface="华文楷体" panose="02010600040101010101" pitchFamily="2" charset="-122"/>
                <a:ea typeface="华文楷体" panose="02010600040101010101" pitchFamily="2" charset="-122"/>
              </a:rPr>
              <a:t>截至</a:t>
            </a:r>
            <a:r>
              <a:rPr lang="en-US" altLang="zh-CN" sz="3000" dirty="0">
                <a:latin typeface="华文楷体" panose="02010600040101010101" pitchFamily="2" charset="-122"/>
                <a:ea typeface="华文楷体" panose="02010600040101010101" pitchFamily="2" charset="-122"/>
              </a:rPr>
              <a:t>2012</a:t>
            </a:r>
            <a:r>
              <a:rPr lang="zh-CN" altLang="en-US" sz="3000" dirty="0">
                <a:latin typeface="华文楷体" panose="02010600040101010101" pitchFamily="2" charset="-122"/>
                <a:ea typeface="华文楷体" panose="02010600040101010101" pitchFamily="2" charset="-122"/>
              </a:rPr>
              <a:t>年底，中国高速铁路总里程达</a:t>
            </a:r>
            <a:r>
              <a:rPr lang="en-US" altLang="zh-CN" sz="3000" dirty="0">
                <a:latin typeface="华文楷体" panose="02010600040101010101" pitchFamily="2" charset="-122"/>
                <a:ea typeface="华文楷体" panose="02010600040101010101" pitchFamily="2" charset="-122"/>
              </a:rPr>
              <a:t>9356</a:t>
            </a:r>
            <a:r>
              <a:rPr lang="zh-CN" altLang="en-US" sz="3000" dirty="0">
                <a:latin typeface="华文楷体" panose="02010600040101010101" pitchFamily="2" charset="-122"/>
                <a:ea typeface="华文楷体" panose="02010600040101010101" pitchFamily="2" charset="-122"/>
              </a:rPr>
              <a:t>公里。</a:t>
            </a:r>
          </a:p>
        </p:txBody>
      </p:sp>
      <p:pic>
        <p:nvPicPr>
          <p:cNvPr id="5" name="图片 4">
            <a:extLst>
              <a:ext uri="{FF2B5EF4-FFF2-40B4-BE49-F238E27FC236}">
                <a16:creationId xmlns:a16="http://schemas.microsoft.com/office/drawing/2014/main" id="{73A21DBA-C66C-4CF1-8864-58EACF5BA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060699"/>
            <a:ext cx="5906550" cy="5091526"/>
          </a:xfrm>
          <a:prstGeom prst="rect">
            <a:avLst/>
          </a:prstGeom>
        </p:spPr>
      </p:pic>
    </p:spTree>
    <p:extLst>
      <p:ext uri="{BB962C8B-B14F-4D97-AF65-F5344CB8AC3E}">
        <p14:creationId xmlns:p14="http://schemas.microsoft.com/office/powerpoint/2010/main" val="3868589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anim calcmode="lin" valueType="num">
                                      <p:cBhvr>
                                        <p:cTn id="13" dur="2000" fill="hold"/>
                                        <p:tgtEl>
                                          <p:spTgt spid="5"/>
                                        </p:tgtEl>
                                        <p:attrNameLst>
                                          <p:attrName>ppt_w</p:attrName>
                                        </p:attrNameLst>
                                      </p:cBhvr>
                                      <p:tavLst>
                                        <p:tav tm="0" fmla="#ppt_w*sin(2.5*pi*$)">
                                          <p:val>
                                            <p:fltVal val="0"/>
                                          </p:val>
                                        </p:tav>
                                        <p:tav tm="100000">
                                          <p:val>
                                            <p:fltVal val="1"/>
                                          </p:val>
                                        </p:tav>
                                      </p:tavLst>
                                    </p:anim>
                                    <p:anim calcmode="lin" valueType="num">
                                      <p:cBhvr>
                                        <p:cTn id="1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C1EFB7-B783-417E-A17A-FE6712BB8344}"/>
              </a:ext>
            </a:extLst>
          </p:cNvPr>
          <p:cNvSpPr>
            <a:spLocks noGrp="1"/>
          </p:cNvSpPr>
          <p:nvPr>
            <p:ph sz="half" idx="1"/>
          </p:nvPr>
        </p:nvSpPr>
        <p:spPr>
          <a:xfrm>
            <a:off x="6235453" y="901084"/>
            <a:ext cx="5808218" cy="5956916"/>
          </a:xfrm>
        </p:spPr>
        <p:txBody>
          <a:bodyPr>
            <a:normAutofit lnSpcReduction="10000"/>
          </a:bodyPr>
          <a:lstStyle/>
          <a:p>
            <a:endParaRPr lang="en-US" altLang="zh-CN" dirty="0"/>
          </a:p>
          <a:p>
            <a:endParaRPr lang="en-US" altLang="zh-CN" dirty="0"/>
          </a:p>
          <a:p>
            <a:endParaRPr lang="en-US" altLang="zh-CN" dirty="0"/>
          </a:p>
          <a:p>
            <a:r>
              <a:rPr lang="en-US" altLang="zh-CN" sz="2700" dirty="0">
                <a:latin typeface="华文楷体" panose="02010600040101010101" pitchFamily="2" charset="-122"/>
                <a:ea typeface="华文楷体" panose="02010600040101010101" pitchFamily="2" charset="-122"/>
              </a:rPr>
              <a:t>2018</a:t>
            </a:r>
            <a:r>
              <a:rPr lang="zh-CN" altLang="en-US" sz="2700" dirty="0">
                <a:latin typeface="华文楷体" panose="02010600040101010101" pitchFamily="2" charset="-122"/>
                <a:ea typeface="华文楷体" panose="02010600040101010101" pitchFamily="2" charset="-122"/>
              </a:rPr>
              <a:t>年</a:t>
            </a:r>
            <a:r>
              <a:rPr lang="en-US" altLang="zh-CN" sz="2700" dirty="0">
                <a:latin typeface="华文楷体" panose="02010600040101010101" pitchFamily="2" charset="-122"/>
                <a:ea typeface="华文楷体" panose="02010600040101010101" pitchFamily="2" charset="-122"/>
              </a:rPr>
              <a:t>3</a:t>
            </a:r>
            <a:r>
              <a:rPr lang="zh-CN" altLang="en-US" sz="2700" dirty="0">
                <a:latin typeface="华文楷体" panose="02010600040101010101" pitchFamily="2" charset="-122"/>
                <a:ea typeface="华文楷体" panose="02010600040101010101" pitchFamily="2" charset="-122"/>
              </a:rPr>
              <a:t>月</a:t>
            </a:r>
            <a:r>
              <a:rPr lang="en-US" altLang="zh-CN" sz="2700" dirty="0">
                <a:latin typeface="华文楷体" panose="02010600040101010101" pitchFamily="2" charset="-122"/>
                <a:ea typeface="华文楷体" panose="02010600040101010101" pitchFamily="2" charset="-122"/>
              </a:rPr>
              <a:t>5</a:t>
            </a:r>
            <a:r>
              <a:rPr lang="zh-CN" altLang="en-US" sz="2700" dirty="0">
                <a:latin typeface="华文楷体" panose="02010600040101010101" pitchFamily="2" charset="-122"/>
                <a:ea typeface="华文楷体" panose="02010600040101010101" pitchFamily="2" charset="-122"/>
              </a:rPr>
              <a:t>日，高速铁路运营里程从</a:t>
            </a:r>
            <a:r>
              <a:rPr lang="en-US" altLang="zh-CN" sz="2700" dirty="0">
                <a:latin typeface="华文楷体" panose="02010600040101010101" pitchFamily="2" charset="-122"/>
                <a:ea typeface="华文楷体" panose="02010600040101010101" pitchFamily="2" charset="-122"/>
              </a:rPr>
              <a:t>9000</a:t>
            </a:r>
            <a:r>
              <a:rPr lang="zh-CN" altLang="en-US" sz="2700" dirty="0">
                <a:latin typeface="华文楷体" panose="02010600040101010101" pitchFamily="2" charset="-122"/>
                <a:ea typeface="华文楷体" panose="02010600040101010101" pitchFamily="2" charset="-122"/>
              </a:rPr>
              <a:t>多公里增加到</a:t>
            </a:r>
            <a:r>
              <a:rPr lang="en-US" altLang="zh-CN" sz="2700" dirty="0">
                <a:latin typeface="华文楷体" panose="02010600040101010101" pitchFamily="2" charset="-122"/>
                <a:ea typeface="华文楷体" panose="02010600040101010101" pitchFamily="2" charset="-122"/>
              </a:rPr>
              <a:t>2</a:t>
            </a:r>
            <a:r>
              <a:rPr lang="zh-CN" altLang="en-US" sz="2700" dirty="0">
                <a:latin typeface="华文楷体" panose="02010600040101010101" pitchFamily="2" charset="-122"/>
                <a:ea typeface="华文楷体" panose="02010600040101010101" pitchFamily="2" charset="-122"/>
              </a:rPr>
              <a:t>万</a:t>
            </a:r>
            <a:r>
              <a:rPr lang="en-US" altLang="zh-CN" sz="2700" dirty="0">
                <a:latin typeface="华文楷体" panose="02010600040101010101" pitchFamily="2" charset="-122"/>
                <a:ea typeface="华文楷体" panose="02010600040101010101" pitchFamily="2" charset="-122"/>
              </a:rPr>
              <a:t>5</a:t>
            </a:r>
            <a:r>
              <a:rPr lang="zh-CN" altLang="en-US" sz="2700" dirty="0">
                <a:latin typeface="华文楷体" panose="02010600040101010101" pitchFamily="2" charset="-122"/>
                <a:ea typeface="华文楷体" panose="02010600040101010101" pitchFamily="2" charset="-122"/>
              </a:rPr>
              <a:t>千公里、占世界三分之二。</a:t>
            </a:r>
            <a:endParaRPr lang="en-US" altLang="zh-CN" sz="2700" dirty="0">
              <a:latin typeface="华文楷体" panose="02010600040101010101" pitchFamily="2" charset="-122"/>
              <a:ea typeface="华文楷体" panose="02010600040101010101" pitchFamily="2" charset="-122"/>
            </a:endParaRPr>
          </a:p>
          <a:p>
            <a:endParaRPr lang="en-US" altLang="zh-CN" sz="2700" dirty="0">
              <a:latin typeface="华文楷体" panose="02010600040101010101" pitchFamily="2" charset="-122"/>
              <a:ea typeface="华文楷体" panose="02010600040101010101" pitchFamily="2" charset="-122"/>
            </a:endParaRPr>
          </a:p>
          <a:p>
            <a:endParaRPr lang="en-US" altLang="zh-CN" sz="2700" dirty="0">
              <a:latin typeface="华文楷体" panose="02010600040101010101" pitchFamily="2" charset="-122"/>
              <a:ea typeface="华文楷体" panose="02010600040101010101" pitchFamily="2" charset="-122"/>
            </a:endParaRPr>
          </a:p>
          <a:p>
            <a:r>
              <a:rPr lang="en-US" altLang="zh-CN" sz="2700" dirty="0">
                <a:latin typeface="华文楷体" panose="02010600040101010101" pitchFamily="2" charset="-122"/>
                <a:ea typeface="华文楷体" panose="02010600040101010101" pitchFamily="2" charset="-122"/>
              </a:rPr>
              <a:t>2018</a:t>
            </a:r>
            <a:r>
              <a:rPr lang="zh-CN" altLang="en-US" sz="2700" dirty="0">
                <a:latin typeface="华文楷体" panose="02010600040101010101" pitchFamily="2" charset="-122"/>
                <a:ea typeface="华文楷体" panose="02010600040101010101" pitchFamily="2" charset="-122"/>
              </a:rPr>
              <a:t>年</a:t>
            </a:r>
            <a:r>
              <a:rPr lang="en-US" altLang="zh-CN" sz="2700" dirty="0">
                <a:latin typeface="华文楷体" panose="02010600040101010101" pitchFamily="2" charset="-122"/>
                <a:ea typeface="华文楷体" panose="02010600040101010101" pitchFamily="2" charset="-122"/>
              </a:rPr>
              <a:t>6</a:t>
            </a:r>
            <a:r>
              <a:rPr lang="zh-CN" altLang="en-US" sz="2700" dirty="0">
                <a:latin typeface="华文楷体" panose="02010600040101010101" pitchFamily="2" charset="-122"/>
                <a:ea typeface="华文楷体" panose="02010600040101010101" pitchFamily="2" charset="-122"/>
              </a:rPr>
              <a:t>月</a:t>
            </a:r>
            <a:r>
              <a:rPr lang="en-US" altLang="zh-CN" sz="2700" dirty="0">
                <a:latin typeface="华文楷体" panose="02010600040101010101" pitchFamily="2" charset="-122"/>
                <a:ea typeface="华文楷体" panose="02010600040101010101" pitchFamily="2" charset="-122"/>
              </a:rPr>
              <a:t>7</a:t>
            </a:r>
            <a:r>
              <a:rPr lang="zh-CN" altLang="en-US" sz="2700" dirty="0">
                <a:latin typeface="华文楷体" panose="02010600040101010101" pitchFamily="2" charset="-122"/>
                <a:ea typeface="华文楷体" panose="02010600040101010101" pitchFamily="2" charset="-122"/>
              </a:rPr>
              <a:t>日，中国铁路总公司在京沈高铁启动高速动车组自动驾驶系统（</a:t>
            </a:r>
            <a:r>
              <a:rPr lang="en-US" altLang="zh-CN" sz="2700" dirty="0">
                <a:latin typeface="华文楷体" panose="02010600040101010101" pitchFamily="2" charset="-122"/>
                <a:ea typeface="华文楷体" panose="02010600040101010101" pitchFamily="2" charset="-122"/>
              </a:rPr>
              <a:t>CTCS3+ATO</a:t>
            </a:r>
            <a:r>
              <a:rPr lang="zh-CN" altLang="en-US" sz="2700" dirty="0">
                <a:latin typeface="华文楷体" panose="02010600040101010101" pitchFamily="2" charset="-122"/>
                <a:ea typeface="华文楷体" panose="02010600040101010101" pitchFamily="2" charset="-122"/>
              </a:rPr>
              <a:t>列控系统）现场试验，这标志着中国铁路在智能高铁关键核心技术自主创新上取得重要阶段成果，中国高铁整体技术持续领跑世界。</a:t>
            </a:r>
          </a:p>
        </p:txBody>
      </p:sp>
      <p:pic>
        <p:nvPicPr>
          <p:cNvPr id="4" name="图片 3">
            <a:extLst>
              <a:ext uri="{FF2B5EF4-FFF2-40B4-BE49-F238E27FC236}">
                <a16:creationId xmlns:a16="http://schemas.microsoft.com/office/drawing/2014/main" id="{0D1B6B02-860A-45F8-AD9D-816EA7017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434" y="62999"/>
            <a:ext cx="5424256" cy="2117325"/>
          </a:xfrm>
          <a:prstGeom prst="rect">
            <a:avLst/>
          </a:prstGeom>
        </p:spPr>
      </p:pic>
      <p:sp>
        <p:nvSpPr>
          <p:cNvPr id="5" name="文本框 4">
            <a:extLst>
              <a:ext uri="{FF2B5EF4-FFF2-40B4-BE49-F238E27FC236}">
                <a16:creationId xmlns:a16="http://schemas.microsoft.com/office/drawing/2014/main" id="{C99FE324-2BC4-44D5-B76C-8971133BDFFA}"/>
              </a:ext>
            </a:extLst>
          </p:cNvPr>
          <p:cNvSpPr txBox="1"/>
          <p:nvPr/>
        </p:nvSpPr>
        <p:spPr>
          <a:xfrm>
            <a:off x="204186" y="221942"/>
            <a:ext cx="6003154" cy="3062377"/>
          </a:xfrm>
          <a:prstGeom prst="rect">
            <a:avLst/>
          </a:prstGeom>
          <a:noFill/>
        </p:spPr>
        <p:txBody>
          <a:bodyPr wrap="square" rtlCol="0">
            <a:spAutoFit/>
          </a:bodyPr>
          <a:lstStyle/>
          <a:p>
            <a:r>
              <a:rPr lang="en-US" altLang="zh-CN" sz="2500" dirty="0">
                <a:latin typeface="华文楷体" panose="02010600040101010101" pitchFamily="2" charset="-122"/>
                <a:ea typeface="华文楷体" panose="02010600040101010101" pitchFamily="2" charset="-122"/>
              </a:rPr>
              <a:t>2014</a:t>
            </a:r>
            <a:r>
              <a:rPr lang="zh-CN" altLang="en-US" sz="2500" dirty="0">
                <a:latin typeface="华文楷体" panose="02010600040101010101" pitchFamily="2" charset="-122"/>
                <a:ea typeface="华文楷体" panose="02010600040101010101" pitchFamily="2" charset="-122"/>
              </a:rPr>
              <a:t>年，中国铁路新线投产规模创历史最高纪录，铁路营业里程突破</a:t>
            </a:r>
            <a:r>
              <a:rPr lang="en-US" altLang="zh-CN" sz="2500" dirty="0">
                <a:latin typeface="华文楷体" panose="02010600040101010101" pitchFamily="2" charset="-122"/>
                <a:ea typeface="华文楷体" panose="02010600040101010101" pitchFamily="2" charset="-122"/>
              </a:rPr>
              <a:t>11.2</a:t>
            </a:r>
            <a:r>
              <a:rPr lang="zh-CN" altLang="en-US" sz="2500" dirty="0">
                <a:latin typeface="华文楷体" panose="02010600040101010101" pitchFamily="2" charset="-122"/>
                <a:ea typeface="华文楷体" panose="02010600040101010101" pitchFamily="2" charset="-122"/>
              </a:rPr>
              <a:t>万公里。高速铁路业里程超过</a:t>
            </a:r>
            <a:r>
              <a:rPr lang="en-US" altLang="zh-CN" sz="2500" dirty="0">
                <a:latin typeface="华文楷体" panose="02010600040101010101" pitchFamily="2" charset="-122"/>
                <a:ea typeface="华文楷体" panose="02010600040101010101" pitchFamily="2" charset="-122"/>
              </a:rPr>
              <a:t>1.6</a:t>
            </a:r>
            <a:r>
              <a:rPr lang="zh-CN" altLang="en-US" sz="2500" dirty="0">
                <a:latin typeface="华文楷体" panose="02010600040101010101" pitchFamily="2" charset="-122"/>
                <a:ea typeface="华文楷体" panose="02010600040101010101" pitchFamily="2" charset="-122"/>
              </a:rPr>
              <a:t>万公里，稳居世界第一。</a:t>
            </a:r>
            <a:endParaRPr lang="en-US" altLang="zh-CN" sz="2500" dirty="0">
              <a:latin typeface="华文楷体" panose="02010600040101010101" pitchFamily="2" charset="-122"/>
              <a:ea typeface="华文楷体" panose="02010600040101010101" pitchFamily="2" charset="-122"/>
            </a:endParaRPr>
          </a:p>
          <a:p>
            <a:r>
              <a:rPr lang="en-US" altLang="zh-CN" sz="2500" dirty="0">
                <a:latin typeface="华文楷体" panose="02010600040101010101" pitchFamily="2" charset="-122"/>
                <a:ea typeface="华文楷体" panose="02010600040101010101" pitchFamily="2" charset="-122"/>
              </a:rPr>
              <a:t>2015</a:t>
            </a:r>
            <a:r>
              <a:rPr lang="zh-CN" altLang="en-US" sz="2500" dirty="0">
                <a:latin typeface="华文楷体" panose="02010600040101010101" pitchFamily="2" charset="-122"/>
                <a:ea typeface="华文楷体" panose="02010600040101010101" pitchFamily="2" charset="-122"/>
              </a:rPr>
              <a:t>年</a:t>
            </a:r>
            <a:r>
              <a:rPr lang="en-US" altLang="zh-CN" sz="2500" dirty="0">
                <a:latin typeface="华文楷体" panose="02010600040101010101" pitchFamily="2" charset="-122"/>
                <a:ea typeface="华文楷体" panose="02010600040101010101" pitchFamily="2" charset="-122"/>
              </a:rPr>
              <a:t>11</a:t>
            </a:r>
            <a:r>
              <a:rPr lang="zh-CN" altLang="en-US" sz="2500" dirty="0">
                <a:latin typeface="华文楷体" panose="02010600040101010101" pitchFamily="2" charset="-122"/>
                <a:ea typeface="华文楷体" panose="02010600040101010101" pitchFamily="2" charset="-122"/>
              </a:rPr>
              <a:t>月</a:t>
            </a:r>
            <a:r>
              <a:rPr lang="en-US" altLang="zh-CN" sz="2500" dirty="0">
                <a:latin typeface="华文楷体" panose="02010600040101010101" pitchFamily="2" charset="-122"/>
                <a:ea typeface="华文楷体" panose="02010600040101010101" pitchFamily="2" charset="-122"/>
              </a:rPr>
              <a:t>25</a:t>
            </a:r>
            <a:r>
              <a:rPr lang="zh-CN" altLang="en-US" sz="2500" dirty="0">
                <a:latin typeface="华文楷体" panose="02010600040101010101" pitchFamily="2" charset="-122"/>
                <a:ea typeface="华文楷体" panose="02010600040101010101" pitchFamily="2" charset="-122"/>
              </a:rPr>
              <a:t>日</a:t>
            </a:r>
            <a:r>
              <a:rPr lang="en-US" altLang="zh-CN" sz="2500" dirty="0">
                <a:latin typeface="华文楷体" panose="02010600040101010101" pitchFamily="2" charset="-122"/>
                <a:ea typeface="华文楷体" panose="02010600040101010101" pitchFamily="2" charset="-122"/>
              </a:rPr>
              <a:t>11</a:t>
            </a:r>
            <a:r>
              <a:rPr lang="zh-CN" altLang="en-US" sz="2500" dirty="0">
                <a:latin typeface="华文楷体" panose="02010600040101010101" pitchFamily="2" charset="-122"/>
                <a:ea typeface="华文楷体" panose="02010600040101010101" pitchFamily="2" charset="-122"/>
              </a:rPr>
              <a:t>时整，李克强与中东欧</a:t>
            </a:r>
            <a:r>
              <a:rPr lang="en-US" altLang="zh-CN" sz="2500" dirty="0">
                <a:latin typeface="华文楷体" panose="02010600040101010101" pitchFamily="2" charset="-122"/>
                <a:ea typeface="华文楷体" panose="02010600040101010101" pitchFamily="2" charset="-122"/>
              </a:rPr>
              <a:t>16</a:t>
            </a:r>
            <a:r>
              <a:rPr lang="zh-CN" altLang="en-US" sz="2500" dirty="0">
                <a:latin typeface="华文楷体" panose="02010600040101010101" pitchFamily="2" charset="-122"/>
                <a:ea typeface="华文楷体" panose="02010600040101010101" pitchFamily="2" charset="-122"/>
              </a:rPr>
              <a:t>国领导人共同登上从苏州开往上海的高铁列车。</a:t>
            </a:r>
            <a:endParaRPr lang="en-US" altLang="zh-CN" sz="2500" dirty="0">
              <a:latin typeface="华文楷体" panose="02010600040101010101" pitchFamily="2" charset="-122"/>
              <a:ea typeface="华文楷体" panose="02010600040101010101" pitchFamily="2" charset="-122"/>
            </a:endParaRPr>
          </a:p>
          <a:p>
            <a:endParaRPr lang="zh-CN" altLang="en-US" dirty="0"/>
          </a:p>
        </p:txBody>
      </p:sp>
      <p:pic>
        <p:nvPicPr>
          <p:cNvPr id="7" name="图片 6">
            <a:extLst>
              <a:ext uri="{FF2B5EF4-FFF2-40B4-BE49-F238E27FC236}">
                <a16:creationId xmlns:a16="http://schemas.microsoft.com/office/drawing/2014/main" id="{D3F1F79A-34D7-4D1D-B3FC-0DEEF8859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85" y="2979198"/>
            <a:ext cx="6060627" cy="3878801"/>
          </a:xfrm>
          <a:prstGeom prst="rect">
            <a:avLst/>
          </a:prstGeom>
        </p:spPr>
      </p:pic>
    </p:spTree>
    <p:extLst>
      <p:ext uri="{BB962C8B-B14F-4D97-AF65-F5344CB8AC3E}">
        <p14:creationId xmlns:p14="http://schemas.microsoft.com/office/powerpoint/2010/main" val="2463343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circle(in)">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2975</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PingFang SC</vt:lpstr>
      <vt:lpstr>等线</vt:lpstr>
      <vt:lpstr>等线 Light</vt:lpstr>
      <vt:lpstr>华文行楷</vt:lpstr>
      <vt:lpstr>华文楷体</vt:lpstr>
      <vt:lpstr>楷体</vt:lpstr>
      <vt:lpstr>Arial</vt:lpstr>
      <vt:lpstr>Office 主题​​</vt:lpstr>
      <vt:lpstr>                   中国高铁</vt:lpstr>
      <vt:lpstr>PowerPoint 演示文稿</vt:lpstr>
      <vt:lpstr>高速铁路的定义</vt:lpstr>
      <vt:lpstr>梦—中国人的高铁梦</vt:lpstr>
      <vt:lpstr>预备阶段</vt:lpstr>
      <vt:lpstr>过渡阶段</vt:lpstr>
      <vt:lpstr>快速铁路</vt:lpstr>
      <vt:lpstr>高速铁路</vt:lpstr>
      <vt:lpstr>PowerPoint 演示文稿</vt:lpstr>
      <vt:lpstr>走出国门</vt:lpstr>
      <vt:lpstr>PowerPoint 演示文稿</vt:lpstr>
      <vt:lpstr>发展规划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中国高铁</dc:title>
  <dc:creator>xb21cn</dc:creator>
  <cp:lastModifiedBy>xb21cn</cp:lastModifiedBy>
  <cp:revision>43</cp:revision>
  <dcterms:created xsi:type="dcterms:W3CDTF">2018-10-08T13:23:33Z</dcterms:created>
  <dcterms:modified xsi:type="dcterms:W3CDTF">2018-10-15T12:48:37Z</dcterms:modified>
</cp:coreProperties>
</file>