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256" r:id="rId3"/>
    <p:sldId id="257" r:id="rId5"/>
    <p:sldId id="288" r:id="rId6"/>
    <p:sldId id="258" r:id="rId7"/>
    <p:sldId id="259" r:id="rId8"/>
    <p:sldId id="260" r:id="rId9"/>
    <p:sldId id="261" r:id="rId10"/>
    <p:sldId id="262" r:id="rId11"/>
    <p:sldId id="265" r:id="rId12"/>
    <p:sldId id="289" r:id="rId13"/>
    <p:sldId id="270" r:id="rId14"/>
    <p:sldId id="264" r:id="rId15"/>
    <p:sldId id="266" r:id="rId16"/>
    <p:sldId id="267" r:id="rId17"/>
    <p:sldId id="271" r:id="rId18"/>
    <p:sldId id="312" r:id="rId19"/>
    <p:sldId id="269" r:id="rId20"/>
    <p:sldId id="272" r:id="rId21"/>
    <p:sldId id="273" r:id="rId22"/>
    <p:sldId id="274" r:id="rId23"/>
    <p:sldId id="278" r:id="rId24"/>
    <p:sldId id="290" r:id="rId25"/>
    <p:sldId id="292" r:id="rId26"/>
    <p:sldId id="293" r:id="rId27"/>
    <p:sldId id="282" r:id="rId28"/>
    <p:sldId id="281" r:id="rId29"/>
  </p:sldIdLst>
  <p:sldSz cx="9144000" cy="6858000" type="screen4x3"/>
  <p:notesSz cx="9296400" cy="7010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187E72E-E73D-48F7-92CB-2EEA38A7D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82EE9F8-EB06-49A2-B4AF-F0B420EF7D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266347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833EAF-7D88-4D31-BBCF-11076ED449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266347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911B16B-3442-4F4A-B7AD-CEF1DDD9397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B16B-3442-4F4A-B7AD-CEF1DDD939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61709" y="3857628"/>
            <a:ext cx="6821714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井冈山精神及当代传承</a:t>
            </a:r>
            <a:endParaRPr lang="zh-CN" altLang="en-US" sz="4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en-US" sz="4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金融数学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171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徐培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Picture 7" descr="党徽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47864" y="1700808"/>
            <a:ext cx="2071702" cy="137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井冈山精神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 、坚定执着追理想</a:t>
            </a:r>
            <a:endParaRPr lang="zh-CN" altLang="en-US" dirty="0"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 、实事求是闯新路</a:t>
            </a:r>
            <a:endParaRPr lang="zh-CN" altLang="en-US" dirty="0"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 、艰苦奋斗攻难关</a:t>
            </a:r>
            <a:endParaRPr lang="zh-CN" altLang="en-US" dirty="0"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 、依靠群众求胜利</a:t>
            </a:r>
            <a:endParaRPr lang="zh-CN" altLang="en-US" dirty="0"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1"/>
          <p:cNvSpPr>
            <a:spLocks noChangeArrowheads="1"/>
          </p:cNvSpPr>
          <p:nvPr/>
        </p:nvSpPr>
        <p:spPr bwMode="auto">
          <a:xfrm>
            <a:off x="550863" y="836712"/>
            <a:ext cx="8085137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zh-CN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 、坚定执着追理想</a:t>
            </a:r>
            <a:endParaRPr lang="zh-CN" alt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2"/>
          <p:cNvSpPr txBox="1">
            <a:spLocks noChangeArrowheads="1"/>
          </p:cNvSpPr>
          <p:nvPr/>
        </p:nvSpPr>
        <p:spPr bwMode="auto">
          <a:xfrm>
            <a:off x="595313" y="1482825"/>
            <a:ext cx="8026400" cy="24453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大革命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失败后，井冈山的革命火种靠什么点燃了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“工农武装割据”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的燎原之火，照亮了中国革命的前程？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这种崇高的理想信念，就会产生战胜一切困难，在战场上冲锋陷阵、英勇杀敌，在敌人的屠刀下慷慨就义、视死如归。在艰难困苦的环境中精神饱满、斗志旺盛。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/>
          </a:p>
        </p:txBody>
      </p:sp>
      <p:pic>
        <p:nvPicPr>
          <p:cNvPr id="19458" name="Picture 2" descr="http://a.hiphotos.baidu.com/baike/c0%3Dbaike60%2C5%2C5%2C60%2C20/sign=996160e434d3d539d53007915bee8235/bba1cd11728b4710e999bdd6c1cec3fdfc03237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283968" y="3717032"/>
            <a:ext cx="3872486" cy="2448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7573944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51165" y="1484784"/>
            <a:ext cx="3598863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45388_789427051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484784"/>
            <a:ext cx="3590925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28794" y="4913808"/>
            <a:ext cx="4824413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1927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年，</a:t>
            </a:r>
            <a:r>
              <a:rPr lang="zh-TW" altLang="en-US" sz="1800" b="1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大革命失</a:t>
            </a:r>
            <a:r>
              <a:rPr lang="zh-CN" altLang="en-US" sz="1800" b="1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败后</a:t>
            </a:r>
            <a:r>
              <a:rPr lang="zh-TW" altLang="en-US" sz="1800" b="1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zh-CN" altLang="en-US" sz="1800" b="1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国民党屠杀</a:t>
            </a:r>
            <a:r>
              <a:rPr lang="zh-CN" altLang="en-US" sz="1800" b="1" dirty="0" smtClean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共产党</a:t>
            </a:r>
            <a:r>
              <a:rPr lang="zh-TW" altLang="en-US" sz="1800" b="1" dirty="0" smtClean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人</a:t>
            </a:r>
            <a:endParaRPr lang="zh-CN" altLang="en-US" sz="1800" b="1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28596" y="1769966"/>
            <a:ext cx="235745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1769966"/>
            <a:ext cx="242889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12" y="1412776"/>
            <a:ext cx="2382838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14282" y="4770362"/>
            <a:ext cx="2503487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indent="-469900" algn="ctr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井冈山革命斗争时期</a:t>
            </a:r>
            <a:endParaRPr lang="zh-CN" altLang="en-US" sz="1800" b="1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469900" indent="-469900" algn="ctr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壮烈牺牲的烈士英</a:t>
            </a:r>
            <a:r>
              <a:rPr lang="zh-CN" altLang="en-US" sz="1800" b="1" dirty="0" smtClean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名录</a:t>
            </a:r>
            <a:endParaRPr lang="zh-CN" altLang="en-US" sz="1800" b="1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571736" y="4770362"/>
            <a:ext cx="335915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indent="-469900" algn="ctr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花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莲县委</a:t>
            </a:r>
            <a:r>
              <a:rPr lang="zh-CN" altLang="en-US" sz="1800" b="1" dirty="0" smtClean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书记</a:t>
            </a:r>
            <a:endParaRPr lang="zh-CN" altLang="en-US" sz="1800" b="1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469900" indent="-469900" algn="ctr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刘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仁堪</a:t>
            </a:r>
            <a:r>
              <a:rPr lang="zh-CN" altLang="en-US" sz="1800" b="1" dirty="0" smtClean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烈士</a:t>
            </a:r>
            <a:endParaRPr lang="zh-CN" altLang="en-US" sz="1800" b="1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286512" y="4770362"/>
            <a:ext cx="2517775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indent="-469900" algn="ctr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朱德的革命</a:t>
            </a:r>
            <a:r>
              <a:rPr lang="zh-CN" altLang="en-US" sz="1800" b="1" dirty="0" smtClean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伴侣</a:t>
            </a:r>
            <a:endParaRPr lang="zh-CN" altLang="en-US" sz="1800" b="1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469900" indent="-469900" algn="ctr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伍若兰</a:t>
            </a:r>
            <a:r>
              <a:rPr lang="zh-CN" altLang="en-US" sz="1800" b="1" dirty="0" smtClean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烈士</a:t>
            </a:r>
            <a:endParaRPr lang="zh-CN" altLang="en-US" sz="1800" b="1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652463" y="2226925"/>
            <a:ext cx="7705751" cy="43704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000" b="1" dirty="0"/>
              <a:t>1929</a:t>
            </a:r>
            <a:r>
              <a:rPr lang="zh-CN" altLang="en-US" sz="2000" b="1" dirty="0"/>
              <a:t>年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日，天还未亮，敌军乘我军人困马乏之机，突然包围了驻地，军部在其中。形势非常急，各部队立即投入了战斗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b="1" dirty="0" smtClean="0"/>
              <a:t>伍若兰</a:t>
            </a:r>
            <a:r>
              <a:rPr lang="zh-CN" altLang="en-US" sz="2000" b="1" dirty="0"/>
              <a:t>为了军部和首长的安全，自己带领警卫排首先突围，把敌军引向自己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b="1" dirty="0" smtClean="0"/>
              <a:t>天亮</a:t>
            </a:r>
            <a:r>
              <a:rPr lang="zh-CN" altLang="en-US" sz="2000" b="1" dirty="0"/>
              <a:t>了，红四军冲出包围圈，而伍若兰寡不敌众，受伤被捕。敌人问：</a:t>
            </a:r>
            <a:r>
              <a:rPr lang="en-US" sz="2000" b="1" dirty="0"/>
              <a:t>“</a:t>
            </a:r>
            <a:r>
              <a:rPr lang="zh-CN" altLang="en-US" sz="2000" b="1" dirty="0"/>
              <a:t>朱德、毛泽东在哪里</a:t>
            </a:r>
            <a:r>
              <a:rPr lang="en-US" altLang="zh-CN" sz="2000" b="1" dirty="0"/>
              <a:t>?”</a:t>
            </a:r>
            <a:r>
              <a:rPr lang="zh-CN" altLang="en-US" sz="2000" b="1" dirty="0"/>
              <a:t>伍答：</a:t>
            </a:r>
            <a:r>
              <a:rPr lang="en-US" sz="2000" b="1" dirty="0"/>
              <a:t>“</a:t>
            </a:r>
            <a:r>
              <a:rPr lang="zh-CN" altLang="en-US" sz="2000" b="1" dirty="0"/>
              <a:t>在红军里，</a:t>
            </a:r>
            <a:r>
              <a:rPr lang="zh-CN" alt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在人民心里</a:t>
            </a:r>
            <a:r>
              <a:rPr lang="zh-CN" altLang="en-US" sz="2000" b="1" dirty="0"/>
              <a:t>！</a:t>
            </a:r>
            <a:r>
              <a:rPr lang="en-US" sz="2000" b="1" dirty="0"/>
              <a:t>”</a:t>
            </a:r>
            <a:r>
              <a:rPr lang="zh-CN" altLang="en-US" sz="2000" b="1" dirty="0"/>
              <a:t>又问：</a:t>
            </a:r>
            <a:r>
              <a:rPr lang="en-US" sz="2000" b="1" dirty="0"/>
              <a:t>“</a:t>
            </a:r>
            <a:r>
              <a:rPr lang="zh-CN" altLang="en-US" sz="2000" b="1" dirty="0"/>
              <a:t>你为什么当土匪</a:t>
            </a:r>
            <a:r>
              <a:rPr lang="en-US" altLang="zh-CN" sz="2000" b="1" dirty="0"/>
              <a:t>?”</a:t>
            </a:r>
            <a:r>
              <a:rPr lang="zh-CN" altLang="en-US" sz="2000" b="1" dirty="0"/>
              <a:t>伍怒斥道：</a:t>
            </a:r>
            <a:r>
              <a:rPr lang="en-US" sz="2000" b="1" dirty="0"/>
              <a:t>“</a:t>
            </a:r>
            <a:r>
              <a:rPr lang="zh-CN" altLang="en-US" sz="2000" b="1" dirty="0"/>
              <a:t>真正的土匪是你们！我是共产党，是革命者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要消灭你们这伙反动派！</a:t>
            </a:r>
            <a:r>
              <a:rPr lang="en-US" sz="2000" b="1" dirty="0" smtClean="0"/>
              <a:t>”</a:t>
            </a:r>
            <a:endParaRPr lang="en-US" sz="2000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b="1" dirty="0" smtClean="0"/>
              <a:t>敌人</a:t>
            </a:r>
            <a:r>
              <a:rPr lang="zh-CN" altLang="en-US" sz="2000" b="1" dirty="0"/>
              <a:t>用绳子吊她，用杠子压，灌辣椒水等种种酷刑，都未能动摇伍若兰的革命信念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b="1" dirty="0" smtClean="0"/>
              <a:t>她</a:t>
            </a:r>
            <a:r>
              <a:rPr lang="zh-CN" altLang="en-US" sz="2000" b="1" dirty="0"/>
              <a:t>说：</a:t>
            </a:r>
            <a:r>
              <a:rPr lang="en-US" sz="2000" b="1" dirty="0"/>
              <a:t>“</a:t>
            </a:r>
            <a:r>
              <a:rPr lang="zh-CN" alt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革命一定会成功</a:t>
            </a:r>
            <a:r>
              <a:rPr lang="zh-CN" altLang="en-US" sz="2000" b="1" dirty="0"/>
              <a:t>，你们一定要灭亡！</a:t>
            </a:r>
            <a:r>
              <a:rPr lang="en-US" sz="2000" b="1" dirty="0"/>
              <a:t>”“</a:t>
            </a:r>
            <a:r>
              <a:rPr lang="zh-CN" altLang="en-US" sz="2000" b="1" dirty="0"/>
              <a:t>要想从我嘴里得到你们所需要的东西，除非日从西方出，赣江水倒流！</a:t>
            </a:r>
            <a:r>
              <a:rPr lang="en-US" sz="2000" b="1" dirty="0"/>
              <a:t>”</a:t>
            </a:r>
            <a:r>
              <a:rPr lang="zh-CN" altLang="en-US" sz="2000" b="1" dirty="0"/>
              <a:t>年仅</a:t>
            </a:r>
            <a:r>
              <a:rPr lang="en-US" altLang="zh-C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26</a:t>
            </a:r>
            <a:r>
              <a:rPr lang="zh-CN" altLang="en-US" sz="2000" b="1" dirty="0"/>
              <a:t>岁的伍若兰同志，于</a:t>
            </a:r>
            <a:r>
              <a:rPr lang="en-US" altLang="zh-CN" sz="2000" b="1" dirty="0"/>
              <a:t>1929</a:t>
            </a:r>
            <a:r>
              <a:rPr lang="zh-CN" altLang="en-US" sz="2000" b="1" dirty="0"/>
              <a:t>年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月</a:t>
            </a:r>
            <a:r>
              <a:rPr lang="en-US" altLang="zh-CN" sz="2000" b="1" dirty="0"/>
              <a:t>12</a:t>
            </a:r>
            <a:r>
              <a:rPr lang="zh-CN" altLang="en-US" sz="2000" b="1" dirty="0"/>
              <a:t>日被敌人杀害于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赣州市</a:t>
            </a:r>
            <a:r>
              <a:rPr lang="zh-CN" altLang="en-US" sz="2000" b="1" dirty="0"/>
              <a:t>的卫府里。</a:t>
            </a:r>
            <a:endParaRPr lang="zh-CN" altLang="en-US" sz="2000" b="1" dirty="0"/>
          </a:p>
          <a:p>
            <a:endParaRPr lang="zh-CN" altLang="en-US" dirty="0"/>
          </a:p>
        </p:txBody>
      </p:sp>
      <p:pic>
        <p:nvPicPr>
          <p:cNvPr id="16386" name="Picture 2" descr="http://blogfile.ifeng.com/uploadfiles/blog_attachment/1208/98/1337398_2b74ad2bf41f80cc51f2b4142a59ebbe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987824" y="44624"/>
            <a:ext cx="3015199" cy="22048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1"/>
          <p:cNvSpPr>
            <a:spLocks noChangeArrowheads="1"/>
          </p:cNvSpPr>
          <p:nvPr/>
        </p:nvSpPr>
        <p:spPr bwMode="auto">
          <a:xfrm>
            <a:off x="550863" y="696103"/>
            <a:ext cx="8085137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二、实事求是闯新路</a:t>
            </a:r>
            <a:endParaRPr lang="zh-CN" alt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2"/>
          <p:cNvSpPr txBox="1">
            <a:spLocks noChangeArrowheads="1"/>
          </p:cNvSpPr>
          <p:nvPr/>
        </p:nvSpPr>
        <p:spPr bwMode="auto">
          <a:xfrm>
            <a:off x="595313" y="1342216"/>
            <a:ext cx="8026400" cy="2168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“路漫漫其修远兮，吾将上下而求索”。在伟大的史诗般的井冈山斗争中，以毛泽东为代表的中国共产党人，坚持不唯书、不唯上，只唯实的精神，完全根据中国革命的具体实践，实事求是，以“敢为天下先”的大无畏创新气概，领导井冈山军民，把马克思主义的普遍原理与中国革命的具体实践相结合，最终开辟了一条具有中国特色的革命道路；</a:t>
            </a:r>
            <a:endParaRPr lang="zh-CN" altLang="en-US" b="1" dirty="0"/>
          </a:p>
        </p:txBody>
      </p:sp>
      <p:pic>
        <p:nvPicPr>
          <p:cNvPr id="15362" name="Picture 2" descr="http://www.rwzr.cn/UpLoadFiles/xwdt/2009-11/2009112417221719552.jpg"/>
          <p:cNvPicPr>
            <a:picLocks noChangeAspect="1" noChangeArrowheads="1"/>
          </p:cNvPicPr>
          <p:nvPr/>
        </p:nvPicPr>
        <p:blipFill>
          <a:blip r:embed="rId1" cstate="print"/>
          <a:srcRect t="28560" b="9281"/>
          <a:stretch>
            <a:fillRect/>
          </a:stretch>
        </p:blipFill>
        <p:spPr bwMode="auto">
          <a:xfrm>
            <a:off x="1691680" y="3861048"/>
            <a:ext cx="5715000" cy="2664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二、实事求是闯新路</a:t>
            </a:r>
            <a:b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一、开辟了一条中国特色的革命道路；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sym typeface="+mn-ea"/>
              </a:rPr>
              <a:t>二、开创了中国第一块农村革命根据地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；</a:t>
            </a:r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  <a:sym typeface="+mn-ea"/>
              </a:rPr>
              <a:t>三、创建了中国第一支共产党领导的人民军队；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四、建立了中国第一个红色政权；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sym typeface="+mn-ea"/>
              </a:rPr>
              <a:t>五、制定并颁布实施了中国革命史上第一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部土地法；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r>
              <a:rPr lang="zh-CN" altLang="en-US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楷体_GB2312" pitchFamily="49" charset="-122"/>
                <a:ea typeface="楷体_GB2312" pitchFamily="49" charset="-122"/>
                <a:sym typeface="+mn-ea"/>
              </a:rPr>
              <a:t>六、第一次提出了从思想上建党的原则。</a:t>
            </a:r>
            <a:endParaRPr lang="zh-CN" altLang="en-US" b="1" strike="noStrike" noProof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楷体_GB2312" pitchFamily="49" charset="-122"/>
              <a:ea typeface="楷体_GB2312" pitchFamily="49" charset="-122"/>
            </a:endParaRPr>
          </a:p>
          <a:p>
            <a:endParaRPr lang="zh-CN" altLang="en-US" b="1" strike="noStrike" noProof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1"/>
          <p:cNvSpPr>
            <a:spLocks noChangeArrowheads="1"/>
          </p:cNvSpPr>
          <p:nvPr/>
        </p:nvSpPr>
        <p:spPr bwMode="auto">
          <a:xfrm>
            <a:off x="550863" y="764704"/>
            <a:ext cx="8085137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三、艰苦奋斗攻难关</a:t>
            </a:r>
            <a:endParaRPr lang="zh-CN" alt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50850" y="1585442"/>
            <a:ext cx="802640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井冈山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建立革命根据地，离开艰苦奋斗精神是无法实现的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毛泽东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、朱德等党和红军领导人身先士卒、以身作则，带领井冈山军民自己动手挑粮、种菜、编草鞋、挖草药、熬硝盐、办军械厂，克服各种困难艰险，打破重重包围封锁，巩固和扩大了井冈山革命根据地。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/>
          </a:p>
        </p:txBody>
      </p:sp>
      <p:pic>
        <p:nvPicPr>
          <p:cNvPr id="13314" name="Picture 2" descr="http://p2.img.cctvpic.com/museum/lishi/20090901/images/107374_3784_1256633661706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95736" y="3356992"/>
            <a:ext cx="4629150" cy="2800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艰苦岁月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28596" y="1196752"/>
            <a:ext cx="3089275" cy="18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071538" y="3197016"/>
            <a:ext cx="1824038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Verdana" panose="020B0604030504040204" pitchFamily="34" charset="0"/>
              </a:rPr>
              <a:t>毛委员吃野菜</a:t>
            </a:r>
            <a:endParaRPr lang="zh-CN" altLang="en-US" b="1" dirty="0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Picture 6" descr="http://news.folkw.com/Fuke_Files/BeyondPic/2007-10/16/cx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554206"/>
            <a:ext cx="3178175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14348" y="5411594"/>
            <a:ext cx="2511425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indent="-469900"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Verdana" panose="020B0604030504040204" pitchFamily="34" charset="0"/>
              </a:rPr>
              <a:t>红军战士打草鞋</a:t>
            </a:r>
            <a:endParaRPr lang="zh-CN" altLang="en-US" b="1" dirty="0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  <p:pic>
        <p:nvPicPr>
          <p:cNvPr id="10" name="Picture 4" descr="http://d.hiphotos.baidu.com/baike/c0%3Dbaike80%2C5%2C5%2C80%2C26/sign=54c957910a46f21fdd395601974d0005/a71ea8d3fd1f413414091c14251f95cad0c8a786c9177ea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1196752"/>
            <a:ext cx="2733675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 descr="毛泽东的睡衣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0244" y="1196752"/>
            <a:ext cx="159861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532563" y="3125578"/>
            <a:ext cx="2611437" cy="57150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400" b="1" kern="0" dirty="0" smtClean="0">
                <a:solidFill>
                  <a:srgbClr val="0000FF"/>
                </a:solidFill>
                <a:latin typeface="宋体" panose="02010600030101010101" pitchFamily="2" charset="-122"/>
                <a:ea typeface="+mn-ea"/>
                <a:sym typeface="宋体" panose="02010600030101010101" pitchFamily="2" charset="-122"/>
              </a:rPr>
              <a:t>毛泽东</a:t>
            </a:r>
            <a:r>
              <a:rPr lang="zh-CN" altLang="en-US" sz="1400" b="1" kern="0" dirty="0">
                <a:solidFill>
                  <a:srgbClr val="0000FF"/>
                </a:solidFill>
                <a:latin typeface="宋体" panose="02010600030101010101" pitchFamily="2" charset="-122"/>
                <a:ea typeface="+mn-ea"/>
                <a:sym typeface="宋体" panose="02010600030101010101" pitchFamily="2" charset="-122"/>
              </a:rPr>
              <a:t>主席穿了二十余年</a:t>
            </a:r>
            <a:r>
              <a:rPr lang="zh-CN" altLang="en-US" sz="1400" b="1" kern="0" dirty="0" smtClean="0">
                <a:solidFill>
                  <a:srgbClr val="0000FF"/>
                </a:solidFill>
                <a:latin typeface="宋体" panose="02010600030101010101" pitchFamily="2" charset="-122"/>
                <a:ea typeface="+mn-ea"/>
                <a:sym typeface="宋体" panose="02010600030101010101" pitchFamily="2" charset="-122"/>
              </a:rPr>
              <a:t>，</a:t>
            </a:r>
            <a:r>
              <a:rPr lang="en-US" altLang="zh-CN" sz="1400" b="1" kern="0" dirty="0" smtClean="0">
                <a:solidFill>
                  <a:srgbClr val="0000FF"/>
                </a:solidFill>
                <a:latin typeface="宋体" panose="02010600030101010101" pitchFamily="2" charset="-122"/>
                <a:ea typeface="+mn-ea"/>
                <a:sym typeface="宋体" panose="02010600030101010101" pitchFamily="2" charset="-122"/>
              </a:rPr>
              <a:t>73</a:t>
            </a:r>
            <a:r>
              <a:rPr lang="zh-CN" altLang="en-US" sz="1400" b="1" kern="0" dirty="0">
                <a:solidFill>
                  <a:srgbClr val="0000FF"/>
                </a:solidFill>
                <a:latin typeface="宋体" panose="02010600030101010101" pitchFamily="2" charset="-122"/>
                <a:ea typeface="+mn-ea"/>
                <a:sym typeface="宋体" panose="02010600030101010101" pitchFamily="2" charset="-122"/>
              </a:rPr>
              <a:t>个补丁的睡衣</a:t>
            </a:r>
            <a:endParaRPr lang="zh-CN" altLang="en-US" sz="1400" b="1" kern="0" dirty="0">
              <a:solidFill>
                <a:srgbClr val="0000FF"/>
              </a:solidFill>
              <a:latin typeface="宋体" panose="02010600030101010101" pitchFamily="2" charset="-122"/>
              <a:ea typeface="+mn-ea"/>
              <a:sym typeface="宋体" panose="02010600030101010101" pitchFamily="2" charset="-122"/>
            </a:endParaRPr>
          </a:p>
        </p:txBody>
      </p:sp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72330" y="3625644"/>
            <a:ext cx="1427162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072330" y="5411594"/>
            <a:ext cx="170815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indent="-469900"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Verdana" panose="020B0604030504040204" pitchFamily="34" charset="0"/>
              </a:rPr>
              <a:t>红军造币厂</a:t>
            </a:r>
            <a:endParaRPr lang="zh-CN" altLang="en-US" sz="1600" b="1" dirty="0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857620" y="5411594"/>
            <a:ext cx="2511425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indent="-469900"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Verdana" panose="020B0604030504040204" pitchFamily="34" charset="0"/>
              </a:rPr>
              <a:t>朱德的扁担</a:t>
            </a:r>
            <a:endParaRPr lang="zh-CN" altLang="en-US" b="1" dirty="0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1"/>
          <p:cNvSpPr>
            <a:spLocks noChangeArrowheads="1"/>
          </p:cNvSpPr>
          <p:nvPr/>
        </p:nvSpPr>
        <p:spPr bwMode="auto">
          <a:xfrm>
            <a:off x="550863" y="836712"/>
            <a:ext cx="8085137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en-US" alt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四、依靠群众求胜利</a:t>
            </a:r>
            <a:endParaRPr lang="zh-CN" alt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95313" y="1482825"/>
            <a:ext cx="8026400" cy="24453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广大人民群众紧紧地站在一起，完全为了人民群众谋利益，紧紧依靠人民群众，与人民群众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血肉相连、同甘共苦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是井冈山精神的重要内容，也是党和红军克敌制胜的力量源泉。井冈山斗争时期，以毛泽东为代表中国共产党人和红军将士，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用正确的政策、模范的行动、铁的纪律，真心实意地为群众谋利益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，取得了人民群众真心实意的拥护，从而形成了不可战胜的力量。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/>
          </a:p>
        </p:txBody>
      </p:sp>
      <p:pic>
        <p:nvPicPr>
          <p:cNvPr id="11266" name="Picture 2" descr="http://img3.imgtn.bdimg.com/it/u=386093312,878398573&amp;fm=21&amp;gp=0.jpg"/>
          <p:cNvPicPr>
            <a:picLocks noChangeAspect="1" noChangeArrowheads="1"/>
          </p:cNvPicPr>
          <p:nvPr/>
        </p:nvPicPr>
        <p:blipFill>
          <a:blip r:embed="rId1" cstate="print"/>
          <a:srcRect t="13621"/>
          <a:stretch>
            <a:fillRect/>
          </a:stretch>
        </p:blipFill>
        <p:spPr bwMode="auto">
          <a:xfrm>
            <a:off x="2123728" y="3645024"/>
            <a:ext cx="4762500" cy="27397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928670"/>
            <a:ext cx="7189076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defRPr/>
            </a:pPr>
            <a:r>
              <a:rPr lang="zh-CN" altLang="en-US" sz="3600" b="1" dirty="0">
                <a:ln w="50800"/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b="1" dirty="0">
              <a:ln w="50800"/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7"/>
          <p:cNvGrpSpPr/>
          <p:nvPr/>
        </p:nvGrpSpPr>
        <p:grpSpPr bwMode="auto">
          <a:xfrm>
            <a:off x="962148" y="1928802"/>
            <a:ext cx="7642300" cy="1114425"/>
            <a:chOff x="19566" y="0"/>
            <a:chExt cx="7014045" cy="1116000"/>
          </a:xfrm>
        </p:grpSpPr>
        <p:sp>
          <p:nvSpPr>
            <p:cNvPr id="7" name="圆角矩形 34"/>
            <p:cNvSpPr>
              <a:spLocks noChangeArrowheads="1"/>
            </p:cNvSpPr>
            <p:nvPr/>
          </p:nvSpPr>
          <p:spPr bwMode="auto">
            <a:xfrm>
              <a:off x="19566" y="0"/>
              <a:ext cx="7014045" cy="1116000"/>
            </a:xfrm>
            <a:prstGeom prst="roundRect">
              <a:avLst>
                <a:gd name="adj" fmla="val 2745"/>
              </a:avLst>
            </a:prstGeom>
            <a:gradFill rotWithShape="1">
              <a:gsLst>
                <a:gs pos="0">
                  <a:srgbClr val="FFCF01"/>
                </a:gs>
                <a:gs pos="100000">
                  <a:srgbClr val="E22000"/>
                </a:gs>
              </a:gsLst>
              <a:lin ang="2700000" scaled="1"/>
            </a:gradFill>
            <a:ln w="31750" cmpd="sng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zh-CN" sz="2800" ker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29"/>
            <p:cNvSpPr txBox="1">
              <a:spLocks noChangeArrowheads="1"/>
            </p:cNvSpPr>
            <p:nvPr/>
          </p:nvSpPr>
          <p:spPr bwMode="auto">
            <a:xfrm>
              <a:off x="176209" y="312978"/>
              <a:ext cx="6857402" cy="54030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kern="0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一、井冈山的历史</a:t>
              </a:r>
              <a:endParaRPr lang="zh-CN" altLang="zh-CN" sz="2800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Group 10"/>
          <p:cNvGrpSpPr/>
          <p:nvPr/>
        </p:nvGrpSpPr>
        <p:grpSpPr bwMode="auto">
          <a:xfrm>
            <a:off x="962148" y="3333432"/>
            <a:ext cx="7642300" cy="1116012"/>
            <a:chOff x="19566" y="0"/>
            <a:chExt cx="7014045" cy="1116000"/>
          </a:xfrm>
        </p:grpSpPr>
        <p:sp>
          <p:nvSpPr>
            <p:cNvPr id="16" name="圆角矩形 36"/>
            <p:cNvSpPr>
              <a:spLocks noChangeArrowheads="1"/>
            </p:cNvSpPr>
            <p:nvPr/>
          </p:nvSpPr>
          <p:spPr bwMode="auto">
            <a:xfrm>
              <a:off x="19566" y="0"/>
              <a:ext cx="7014045" cy="1116000"/>
            </a:xfrm>
            <a:prstGeom prst="roundRect">
              <a:avLst>
                <a:gd name="adj" fmla="val 2745"/>
              </a:avLst>
            </a:prstGeom>
            <a:gradFill rotWithShape="1">
              <a:gsLst>
                <a:gs pos="0">
                  <a:srgbClr val="00DFF6"/>
                </a:gs>
                <a:gs pos="100000">
                  <a:srgbClr val="002774"/>
                </a:gs>
              </a:gsLst>
              <a:lin ang="2700000" scaled="1"/>
            </a:gradFill>
            <a:ln w="31750" cmpd="sng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u"/>
                <a:defRPr/>
              </a:pPr>
              <a:endParaRPr lang="zh-CN" altLang="zh-CN" sz="2800" ker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176208" y="301154"/>
              <a:ext cx="6857402" cy="513042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kern="0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二、井冈山精神的理解</a:t>
              </a:r>
              <a:endParaRPr lang="zh-CN" altLang="zh-CN" sz="2800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13"/>
          <p:cNvGrpSpPr/>
          <p:nvPr/>
        </p:nvGrpSpPr>
        <p:grpSpPr bwMode="auto">
          <a:xfrm>
            <a:off x="962148" y="4857760"/>
            <a:ext cx="7642300" cy="1116012"/>
            <a:chOff x="19566" y="0"/>
            <a:chExt cx="7014045" cy="1116000"/>
          </a:xfrm>
        </p:grpSpPr>
        <p:sp>
          <p:nvSpPr>
            <p:cNvPr id="19" name="圆角矩形 38"/>
            <p:cNvSpPr>
              <a:spLocks noChangeArrowheads="1"/>
            </p:cNvSpPr>
            <p:nvPr/>
          </p:nvSpPr>
          <p:spPr bwMode="auto">
            <a:xfrm>
              <a:off x="19566" y="0"/>
              <a:ext cx="7014045" cy="1116000"/>
            </a:xfrm>
            <a:prstGeom prst="roundRect">
              <a:avLst>
                <a:gd name="adj" fmla="val 2745"/>
              </a:avLst>
            </a:prstGeom>
            <a:gradFill rotWithShape="1">
              <a:gsLst>
                <a:gs pos="0">
                  <a:srgbClr val="6EFF01"/>
                </a:gs>
                <a:gs pos="100000">
                  <a:srgbClr val="0F5000"/>
                </a:gs>
              </a:gsLst>
              <a:lin ang="2700000" scaled="1"/>
            </a:gradFill>
            <a:ln w="31750" cmpd="sng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u"/>
                <a:defRPr/>
              </a:pPr>
              <a:endParaRPr lang="zh-CN" altLang="zh-CN" sz="2800" ker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176209" y="297144"/>
              <a:ext cx="6857401" cy="52175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kern="0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三、井冈山精神的现实意义</a:t>
              </a:r>
              <a:endParaRPr lang="en-US" altLang="zh-CN" sz="2800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800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news.xinhuanet.com/mil/2011-03/21/121184727_21n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90550" y="1484784"/>
            <a:ext cx="2820988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600450" y="1484784"/>
            <a:ext cx="5267325" cy="41088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三大纪律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一切</a:t>
            </a:r>
            <a:r>
              <a:rPr lang="zh-CN" altLang="en-US" dirty="0"/>
              <a:t>行动听指挥，</a:t>
            </a:r>
            <a:endParaRPr lang="zh-CN" alt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不</a:t>
            </a:r>
            <a:r>
              <a:rPr lang="zh-CN" altLang="en-US" dirty="0"/>
              <a:t>拿群众一针一线，</a:t>
            </a:r>
            <a:endParaRPr lang="zh-CN" alt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一切</a:t>
            </a:r>
            <a:r>
              <a:rPr lang="zh-CN" altLang="en-US" dirty="0"/>
              <a:t>缴获要归公。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八项注意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一、上门板</a:t>
            </a:r>
            <a:r>
              <a:rPr lang="zh-CN" altLang="en-US" dirty="0" smtClean="0"/>
              <a:t>；二</a:t>
            </a:r>
            <a:r>
              <a:rPr lang="zh-CN" altLang="en-US" dirty="0"/>
              <a:t>、捆铺草；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三、说话和气</a:t>
            </a:r>
            <a:r>
              <a:rPr lang="zh-CN" altLang="en-US" dirty="0" smtClean="0"/>
              <a:t>；四</a:t>
            </a:r>
            <a:r>
              <a:rPr lang="zh-CN" altLang="en-US" dirty="0"/>
              <a:t>、买卖公平；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五、借东西要还</a:t>
            </a:r>
            <a:r>
              <a:rPr lang="zh-CN" altLang="en-US" dirty="0" smtClean="0"/>
              <a:t>；六</a:t>
            </a:r>
            <a:r>
              <a:rPr lang="zh-CN" altLang="en-US" dirty="0"/>
              <a:t>、损坏东西要赔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七、洗澡避女人</a:t>
            </a:r>
            <a:r>
              <a:rPr lang="zh-CN" altLang="en-US" dirty="0" smtClean="0"/>
              <a:t>；八</a:t>
            </a:r>
            <a:r>
              <a:rPr lang="zh-CN" altLang="en-US" dirty="0"/>
              <a:t>、不搜俘虏</a:t>
            </a:r>
            <a:r>
              <a:rPr lang="zh-CN" altLang="en-US" dirty="0" smtClean="0"/>
              <a:t>腰包。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80528" y="-6823"/>
            <a:ext cx="9324528" cy="68648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928670"/>
            <a:ext cx="7189076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defRPr/>
            </a:pPr>
            <a:r>
              <a:rPr lang="zh-CN" altLang="en-US" sz="3600" b="1" dirty="0">
                <a:ln w="50800"/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b="1" dirty="0">
              <a:ln w="50800"/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7"/>
          <p:cNvGrpSpPr/>
          <p:nvPr/>
        </p:nvGrpSpPr>
        <p:grpSpPr bwMode="auto">
          <a:xfrm>
            <a:off x="746124" y="1928802"/>
            <a:ext cx="7714308" cy="1114425"/>
            <a:chOff x="19566" y="0"/>
            <a:chExt cx="7014045" cy="1116000"/>
          </a:xfrm>
        </p:grpSpPr>
        <p:sp>
          <p:nvSpPr>
            <p:cNvPr id="7" name="圆角矩形 34"/>
            <p:cNvSpPr>
              <a:spLocks noChangeArrowheads="1"/>
            </p:cNvSpPr>
            <p:nvPr/>
          </p:nvSpPr>
          <p:spPr bwMode="auto">
            <a:xfrm>
              <a:off x="19566" y="0"/>
              <a:ext cx="7014045" cy="1116000"/>
            </a:xfrm>
            <a:prstGeom prst="roundRect">
              <a:avLst>
                <a:gd name="adj" fmla="val 2745"/>
              </a:avLst>
            </a:prstGeom>
            <a:gradFill rotWithShape="1">
              <a:gsLst>
                <a:gs pos="0">
                  <a:srgbClr val="FFCF01"/>
                </a:gs>
                <a:gs pos="100000">
                  <a:srgbClr val="E22000"/>
                </a:gs>
              </a:gsLst>
              <a:lin ang="2700000" scaled="1"/>
            </a:gradFill>
            <a:ln w="31750" cmpd="sng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zh-CN" sz="2800" ker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29"/>
            <p:cNvSpPr txBox="1">
              <a:spLocks noChangeArrowheads="1"/>
            </p:cNvSpPr>
            <p:nvPr/>
          </p:nvSpPr>
          <p:spPr bwMode="auto">
            <a:xfrm>
              <a:off x="176209" y="312978"/>
              <a:ext cx="6857402" cy="54030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kern="0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一、井冈山的历史</a:t>
              </a:r>
              <a:endParaRPr lang="zh-CN" altLang="zh-CN" sz="2800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10"/>
          <p:cNvGrpSpPr/>
          <p:nvPr/>
        </p:nvGrpSpPr>
        <p:grpSpPr bwMode="auto">
          <a:xfrm>
            <a:off x="746124" y="3357562"/>
            <a:ext cx="7714308" cy="1116012"/>
            <a:chOff x="19566" y="0"/>
            <a:chExt cx="7014045" cy="1116000"/>
          </a:xfrm>
        </p:grpSpPr>
        <p:sp>
          <p:nvSpPr>
            <p:cNvPr id="16" name="圆角矩形 36"/>
            <p:cNvSpPr>
              <a:spLocks noChangeArrowheads="1"/>
            </p:cNvSpPr>
            <p:nvPr/>
          </p:nvSpPr>
          <p:spPr bwMode="auto">
            <a:xfrm>
              <a:off x="19566" y="0"/>
              <a:ext cx="7014045" cy="1116000"/>
            </a:xfrm>
            <a:prstGeom prst="roundRect">
              <a:avLst>
                <a:gd name="adj" fmla="val 2745"/>
              </a:avLst>
            </a:prstGeom>
            <a:gradFill rotWithShape="1">
              <a:gsLst>
                <a:gs pos="0">
                  <a:srgbClr val="00DFF6"/>
                </a:gs>
                <a:gs pos="100000">
                  <a:srgbClr val="002774"/>
                </a:gs>
              </a:gsLst>
              <a:lin ang="2700000" scaled="1"/>
            </a:gradFill>
            <a:ln w="31750" cmpd="sng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u"/>
                <a:defRPr/>
              </a:pPr>
              <a:endParaRPr lang="zh-CN" altLang="zh-CN" sz="2800" ker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176208" y="360208"/>
              <a:ext cx="6857402" cy="513042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kern="0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二、井冈山精神的理解</a:t>
              </a:r>
              <a:endParaRPr lang="zh-CN" altLang="zh-CN" sz="2800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13"/>
          <p:cNvGrpSpPr/>
          <p:nvPr/>
        </p:nvGrpSpPr>
        <p:grpSpPr bwMode="auto">
          <a:xfrm>
            <a:off x="746124" y="4857760"/>
            <a:ext cx="7714308" cy="1116012"/>
            <a:chOff x="19566" y="0"/>
            <a:chExt cx="7014045" cy="1116000"/>
          </a:xfrm>
        </p:grpSpPr>
        <p:sp>
          <p:nvSpPr>
            <p:cNvPr id="19" name="圆角矩形 38"/>
            <p:cNvSpPr>
              <a:spLocks noChangeArrowheads="1"/>
            </p:cNvSpPr>
            <p:nvPr/>
          </p:nvSpPr>
          <p:spPr bwMode="auto">
            <a:xfrm>
              <a:off x="19566" y="0"/>
              <a:ext cx="7014045" cy="1116000"/>
            </a:xfrm>
            <a:prstGeom prst="roundRect">
              <a:avLst>
                <a:gd name="adj" fmla="val 2745"/>
              </a:avLst>
            </a:prstGeom>
            <a:gradFill rotWithShape="1">
              <a:gsLst>
                <a:gs pos="0">
                  <a:srgbClr val="6EFF01"/>
                </a:gs>
                <a:gs pos="100000">
                  <a:srgbClr val="0F5000"/>
                </a:gs>
              </a:gsLst>
              <a:lin ang="2700000" scaled="1"/>
            </a:gradFill>
            <a:ln w="31750" cmpd="sng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u"/>
                <a:defRPr/>
              </a:pPr>
              <a:endParaRPr lang="zh-CN" altLang="zh-CN" sz="2800" ker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176209" y="297144"/>
              <a:ext cx="6857401" cy="52175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kern="0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三、井冈山精神的现实意义</a:t>
              </a:r>
              <a:endParaRPr lang="en-US" altLang="zh-CN" sz="2800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800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井冈山精神现实意义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 、坚定执着追理想  </a:t>
            </a:r>
            <a:r>
              <a:rPr lang="en-US" altLang="zh-CN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-----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坚持目标</a:t>
            </a:r>
            <a:endParaRPr lang="zh-CN" altLang="en-US" dirty="0"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 、实事求是闯新路  </a:t>
            </a:r>
            <a:r>
              <a:rPr lang="en-US" altLang="zh-CN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-----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懂得变通</a:t>
            </a:r>
            <a:endParaRPr lang="zh-CN" altLang="en-US" dirty="0"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 、艰苦奋斗攻难关  </a:t>
            </a:r>
            <a:r>
              <a:rPr lang="en-US" altLang="zh-CN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-----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不畏艰难</a:t>
            </a:r>
            <a:endParaRPr lang="zh-CN" altLang="en-US" dirty="0"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 、依靠群众求胜利  </a:t>
            </a:r>
            <a:r>
              <a:rPr lang="en-US" altLang="zh-CN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-----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合作共赢</a:t>
            </a:r>
            <a:endParaRPr lang="zh-CN" altLang="en-US" dirty="0"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我们能做点什么</a:t>
            </a:r>
            <a:endParaRPr lang="zh-CN" altLang="en-US" sz="4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  </a:t>
            </a:r>
            <a:r>
              <a:rPr lang="zh-CN" altLang="en-US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在改革开放的今天，我们大学生应该如何弘扬井冈山精神，来为建设中国特色社会主义做一番事业？</a:t>
            </a:r>
            <a:endParaRPr lang="zh-CN" altLang="en-US" sz="4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马克思意识形态理论分析</a:t>
            </a:r>
            <a:b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</a:br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1.以理论创新丰富党的意识形态话语内容。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2.以从严治党夯实党的意识形态话语权的组织基础。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3.以开展群众工作巩固党的意识形态话语权的群众基础。党的意识形态话语非常强调人民性。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4.以开展思想政治教育建构党的意识形态话语权的传播基础。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72" y="2132856"/>
            <a:ext cx="55721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indent="457200">
              <a:lnSpc>
                <a:spcPct val="200000"/>
              </a:lnSpc>
            </a:pP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我知道我曾是生于浮土的一朵小花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没有芬芳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而我将来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会做一颗种子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深深植根于水层岩层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汲取养分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再将养分奉献给养育我的土地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1500174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写在最后的话：</a:t>
            </a:r>
            <a:endParaRPr lang="en-US" altLang="zh-CN" sz="32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2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print"/>
          <a:srcRect t="19159" b="31374"/>
          <a:stretch>
            <a:fillRect/>
          </a:stretch>
        </p:blipFill>
        <p:spPr>
          <a:xfrm>
            <a:off x="1115616" y="2780928"/>
            <a:ext cx="6788150" cy="2105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井冈山的历史地位</a:t>
            </a:r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/>
              <a:t>1.井冈山是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中国</a:t>
            </a:r>
            <a:r>
              <a:rPr lang="zh-CN" altLang="en-US"/>
              <a:t>革命的摇篮，是“天下第一山”；</a:t>
            </a:r>
            <a:endParaRPr lang="zh-CN" altLang="en-US"/>
          </a:p>
          <a:p>
            <a:r>
              <a:rPr lang="zh-CN" altLang="en-US"/>
              <a:t> 2.井冈山道路是马克思主义中国化的伟大开篇；</a:t>
            </a:r>
            <a:endParaRPr lang="zh-CN" altLang="en-US"/>
          </a:p>
          <a:p>
            <a:r>
              <a:rPr lang="zh-CN" altLang="en-US"/>
              <a:t> 3.井冈山精神是中国共产党人革命精神的重要源头；</a:t>
            </a:r>
            <a:endParaRPr lang="zh-CN" altLang="en-US"/>
          </a:p>
          <a:p>
            <a:r>
              <a:rPr lang="zh-CN" altLang="en-US"/>
              <a:t> 4.井冈山精神是具有原创意义的民族精神；</a:t>
            </a:r>
            <a:endParaRPr lang="zh-CN" altLang="en-US"/>
          </a:p>
          <a:p>
            <a:r>
              <a:rPr lang="zh-CN" altLang="en-US"/>
              <a:t> 5.井冈山精神是党和人民的宝贵精神财富。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3344" y="700966"/>
            <a:ext cx="24145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6188" y="2701230"/>
            <a:ext cx="1989137" cy="369887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schemeClr val="accent5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秋收起义</a:t>
            </a:r>
            <a:endParaRPr lang="zh-CN" altLang="en-US" sz="1800" dirty="0">
              <a:solidFill>
                <a:schemeClr val="accent5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893642" y="1486784"/>
            <a:ext cx="550862" cy="450850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9" name="Picture 4" descr="3ade9b4f50e561e1d0c86a98"/>
          <p:cNvPicPr>
            <a:picLocks noChangeAspect="1" noChangeArrowheads="1"/>
          </p:cNvPicPr>
          <p:nvPr/>
        </p:nvPicPr>
        <p:blipFill>
          <a:blip r:embed="rId2" cstate="print"/>
          <a:srcRect b="6219"/>
          <a:stretch>
            <a:fillRect/>
          </a:stretch>
        </p:blipFill>
        <p:spPr bwMode="auto">
          <a:xfrm>
            <a:off x="3465146" y="700966"/>
            <a:ext cx="2662238" cy="1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822336" y="2708920"/>
            <a:ext cx="1987550" cy="368300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schemeClr val="accent5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三湾改编</a:t>
            </a:r>
            <a:endParaRPr lang="zh-CN" altLang="en-US" sz="1800" dirty="0">
              <a:solidFill>
                <a:schemeClr val="accent5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6179790" y="1558222"/>
            <a:ext cx="552450" cy="449262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gray">
          <a:xfrm rot="10800000">
            <a:off x="6785446" y="635992"/>
            <a:ext cx="450850" cy="2508250"/>
          </a:xfrm>
          <a:prstGeom prst="cube">
            <a:avLst>
              <a:gd name="adj" fmla="val 11667"/>
            </a:avLst>
          </a:prstGeom>
          <a:solidFill>
            <a:srgbClr val="00FFFF"/>
          </a:solidFill>
          <a:ln w="12700">
            <a:noFill/>
            <a:miter lim="800000"/>
          </a:ln>
        </p:spPr>
        <p:txBody>
          <a:bodyPr rot="10800000" vert="eaVert" wrap="none" lIns="96838" tIns="49213" rIns="96838" bIns="49213" anchor="ctr"/>
          <a:lstStyle/>
          <a:p>
            <a:pPr algn="ctr" defTabSz="1036320" eaLnBrk="0" hangingPunct="0"/>
            <a:r>
              <a:rPr kumimoji="1" lang="zh-CN" altLang="en-US" b="1" dirty="0">
                <a:solidFill>
                  <a:srgbClr val="CC3300"/>
                </a:solidFill>
                <a:ea typeface="Gulim" pitchFamily="34" charset="-127"/>
              </a:rPr>
              <a:t>组织缩编</a:t>
            </a:r>
            <a:endParaRPr kumimoji="1" lang="zh-CN" altLang="en-US" b="1" dirty="0">
              <a:solidFill>
                <a:srgbClr val="CC3300"/>
              </a:solidFill>
              <a:ea typeface="Gulim" pitchFamily="34" charset="-127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gray">
          <a:xfrm rot="10800000">
            <a:off x="7448376" y="575667"/>
            <a:ext cx="508000" cy="2568575"/>
          </a:xfrm>
          <a:prstGeom prst="cube">
            <a:avLst>
              <a:gd name="adj" fmla="val 11667"/>
            </a:avLst>
          </a:prstGeom>
          <a:solidFill>
            <a:srgbClr val="FF3300"/>
          </a:solidFill>
          <a:ln w="12700">
            <a:noFill/>
            <a:miter lim="800000"/>
          </a:ln>
        </p:spPr>
        <p:txBody>
          <a:bodyPr rot="10800000" vert="eaVert" wrap="none" lIns="96838" tIns="49213" rIns="96838" bIns="49213" anchor="ctr"/>
          <a:lstStyle/>
          <a:p>
            <a:pPr algn="ctr" defTabSz="1036320" eaLnBrk="0" hangingPunct="0"/>
            <a:r>
              <a:rPr kumimoji="1" lang="zh-CN" altLang="en-US" b="1">
                <a:solidFill>
                  <a:schemeClr val="tx2"/>
                </a:solidFill>
                <a:ea typeface="Gulim" pitchFamily="34" charset="-127"/>
              </a:rPr>
              <a:t>提出支部建连上原则</a:t>
            </a:r>
            <a:endParaRPr kumimoji="1" lang="zh-CN" altLang="en-US" b="1">
              <a:solidFill>
                <a:schemeClr val="tx2"/>
              </a:solidFill>
              <a:ea typeface="Gulim" pitchFamily="34" charset="-127"/>
            </a:endParaRP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gray">
          <a:xfrm rot="10800000">
            <a:off x="8174038" y="548680"/>
            <a:ext cx="587375" cy="2635250"/>
          </a:xfrm>
          <a:prstGeom prst="cube">
            <a:avLst>
              <a:gd name="adj" fmla="val 11667"/>
            </a:avLst>
          </a:prstGeom>
          <a:solidFill>
            <a:srgbClr val="FF99FF"/>
          </a:solidFill>
          <a:ln w="12700">
            <a:noFill/>
            <a:miter lim="800000"/>
          </a:ln>
        </p:spPr>
        <p:txBody>
          <a:bodyPr rot="10800000" vert="eaVert" wrap="none" lIns="96838" tIns="49213" rIns="96838" bIns="49213" anchor="ctr"/>
          <a:lstStyle/>
          <a:p>
            <a:pPr algn="ctr" defTabSz="1036320" eaLnBrk="0" hangingPunct="0"/>
            <a:r>
              <a:rPr kumimoji="1" lang="zh-CN" altLang="en-US" b="1" dirty="0">
                <a:solidFill>
                  <a:schemeClr val="tx2"/>
                </a:solidFill>
                <a:ea typeface="Gulim" pitchFamily="34" charset="-127"/>
              </a:rPr>
              <a:t>实行军队内部民主制度</a:t>
            </a:r>
            <a:endParaRPr kumimoji="1" lang="zh-CN" altLang="en-US" b="1" dirty="0">
              <a:solidFill>
                <a:schemeClr val="tx2"/>
              </a:solidFill>
              <a:ea typeface="Gulim" pitchFamily="34" charset="-127"/>
            </a:endParaRPr>
          </a:p>
        </p:txBody>
      </p:sp>
      <p:sp>
        <p:nvSpPr>
          <p:cNvPr id="16" name="右箭头 15"/>
          <p:cNvSpPr/>
          <p:nvPr/>
        </p:nvSpPr>
        <p:spPr>
          <a:xfrm rot="5400000">
            <a:off x="7526356" y="3023594"/>
            <a:ext cx="287338" cy="623887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7" name="Picture 2" descr="向井冈山进军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3620496"/>
            <a:ext cx="2741613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643702" y="5192132"/>
            <a:ext cx="19891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schemeClr val="accent5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引兵井冈</a:t>
            </a:r>
            <a:endParaRPr lang="zh-CN" altLang="en-US" sz="1800" dirty="0">
              <a:solidFill>
                <a:schemeClr val="accent5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右箭头 18"/>
          <p:cNvSpPr/>
          <p:nvPr/>
        </p:nvSpPr>
        <p:spPr>
          <a:xfrm rot="10800000">
            <a:off x="5214942" y="4120562"/>
            <a:ext cx="703263" cy="487363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1" name="组合 17"/>
          <p:cNvGrpSpPr/>
          <p:nvPr/>
        </p:nvGrpSpPr>
        <p:grpSpPr bwMode="auto">
          <a:xfrm>
            <a:off x="2571736" y="3263306"/>
            <a:ext cx="3062287" cy="2584450"/>
            <a:chOff x="5294766" y="2258400"/>
            <a:chExt cx="4208231" cy="4313661"/>
          </a:xfrm>
        </p:grpSpPr>
        <p:pic>
          <p:nvPicPr>
            <p:cNvPr id="22" name="Picture 3" descr="五百里井冈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7186" y="2306865"/>
              <a:ext cx="2538185" cy="3262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AutoShape 5"/>
            <p:cNvSpPr>
              <a:spLocks noChangeArrowheads="1"/>
            </p:cNvSpPr>
            <p:nvPr/>
          </p:nvSpPr>
          <p:spPr bwMode="auto">
            <a:xfrm>
              <a:off x="8085139" y="2258400"/>
              <a:ext cx="1058861" cy="838134"/>
            </a:xfrm>
            <a:prstGeom prst="wedgeRectCallout">
              <a:avLst>
                <a:gd name="adj1" fmla="val -72699"/>
                <a:gd name="adj2" fmla="val 111926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kumimoji="1" lang="zh-CN" altLang="en-US" sz="1600" b="1">
                  <a:latin typeface="Times New Roman" panose="02020603050405020304" pitchFamily="18" charset="0"/>
                  <a:ea typeface="仿宋_GB2312" pitchFamily="49" charset="-122"/>
                </a:rPr>
                <a:t>永新拿山</a:t>
              </a:r>
              <a:endParaRPr kumimoji="1" lang="zh-CN" altLang="en-US" sz="1600" b="1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4" name="AutoShape 6"/>
            <p:cNvSpPr>
              <a:spLocks noChangeArrowheads="1"/>
            </p:cNvSpPr>
            <p:nvPr/>
          </p:nvSpPr>
          <p:spPr bwMode="auto">
            <a:xfrm>
              <a:off x="5294766" y="5981476"/>
              <a:ext cx="1655372" cy="590585"/>
            </a:xfrm>
            <a:prstGeom prst="wedgeRectCallout">
              <a:avLst>
                <a:gd name="adj1" fmla="val 7764"/>
                <a:gd name="adj2" fmla="val -193986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kumimoji="1" lang="zh-CN" altLang="en-US" sz="1600" b="1">
                  <a:latin typeface="Times New Roman" panose="02020603050405020304" pitchFamily="18" charset="0"/>
                  <a:ea typeface="仿宋_GB2312" pitchFamily="49" charset="-122"/>
                </a:rPr>
                <a:t>酃县水口</a:t>
              </a:r>
              <a:endParaRPr kumimoji="1" lang="zh-CN" altLang="en-US" sz="1600" b="1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5" name="AutoShape 7"/>
            <p:cNvSpPr>
              <a:spLocks noChangeArrowheads="1"/>
            </p:cNvSpPr>
            <p:nvPr/>
          </p:nvSpPr>
          <p:spPr bwMode="auto">
            <a:xfrm>
              <a:off x="8064498" y="5582556"/>
              <a:ext cx="1438499" cy="722928"/>
            </a:xfrm>
            <a:prstGeom prst="wedgeRectCallout">
              <a:avLst>
                <a:gd name="adj1" fmla="val -74856"/>
                <a:gd name="adj2" fmla="val -190898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kumimoji="1" lang="zh-CN" altLang="en-US" sz="1600" b="1" dirty="0">
                  <a:latin typeface="Times New Roman" panose="02020603050405020304" pitchFamily="18" charset="0"/>
                  <a:ea typeface="仿宋_GB2312" pitchFamily="49" charset="-122"/>
                </a:rPr>
                <a:t>遂川黄垇</a:t>
              </a:r>
              <a:endParaRPr kumimoji="1" lang="zh-CN" altLang="en-US" sz="1600" b="1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6" name="AutoShape 8"/>
            <p:cNvSpPr>
              <a:spLocks noChangeArrowheads="1"/>
            </p:cNvSpPr>
            <p:nvPr/>
          </p:nvSpPr>
          <p:spPr bwMode="auto">
            <a:xfrm>
              <a:off x="5835877" y="2781300"/>
              <a:ext cx="1057276" cy="882674"/>
            </a:xfrm>
            <a:prstGeom prst="wedgeRectCallout">
              <a:avLst>
                <a:gd name="adj1" fmla="val 72454"/>
                <a:gd name="adj2" fmla="val 78801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kumimoji="1" lang="zh-CN" altLang="en-US" sz="1600" b="1" dirty="0">
                  <a:latin typeface="Times New Roman" panose="02020603050405020304" pitchFamily="18" charset="0"/>
                  <a:ea typeface="仿宋_GB2312" pitchFamily="49" charset="-122"/>
                </a:rPr>
                <a:t>宁冈茅坪</a:t>
              </a:r>
              <a:endParaRPr kumimoji="1" lang="zh-CN" altLang="en-US" sz="1600" b="1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27" name="右箭头 26"/>
          <p:cNvSpPr/>
          <p:nvPr/>
        </p:nvSpPr>
        <p:spPr>
          <a:xfrm rot="10800000">
            <a:off x="2285984" y="4120562"/>
            <a:ext cx="704850" cy="485775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14282" y="4192000"/>
            <a:ext cx="1987550" cy="368300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schemeClr val="accent5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朱毛会师</a:t>
            </a:r>
            <a:endParaRPr lang="zh-CN" altLang="en-US" sz="1800" dirty="0">
              <a:solidFill>
                <a:schemeClr val="accent5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50867E-6 L 0.00156 0.1616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 animBg="1"/>
      <p:bldP spid="27" grpId="0" animBg="1"/>
      <p:bldP spid="28" grpId="0" animBg="1"/>
      <p:bldP spid="2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袁文才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3400" y="1017240"/>
            <a:ext cx="1493838" cy="200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王佐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1550" y="1058515"/>
            <a:ext cx="1655763" cy="194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 descr="结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798" y="3276253"/>
            <a:ext cx="2448074" cy="208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28596" y="5488212"/>
            <a:ext cx="3587750" cy="36933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b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</a:pPr>
            <a:r>
              <a:rPr lang="zh-CN" altLang="en-US" b="1" dirty="0">
                <a:ea typeface="宋体" panose="02010600030101010101" pitchFamily="2" charset="-122"/>
              </a:rPr>
              <a:t>兄弟</a:t>
            </a:r>
            <a:r>
              <a:rPr lang="zh-CN" altLang="en-US" b="1" dirty="0" smtClean="0">
                <a:ea typeface="宋体" panose="02010600030101010101" pitchFamily="2" charset="-122"/>
              </a:rPr>
              <a:t>结义劫富济贫除暴安良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pic>
        <p:nvPicPr>
          <p:cNvPr id="9" name="Picture 4" descr="袁文才亲笔信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06938" y="980728"/>
            <a:ext cx="3994150" cy="135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267200" y="2411065"/>
            <a:ext cx="4876800" cy="468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marL="914400" indent="-914400" algn="ctr"/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袁文才致毛泽东的信</a:t>
            </a: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75175" y="3187353"/>
            <a:ext cx="4281488" cy="27257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469900" indent="-4699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469900" indent="-4699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毛委员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:</a:t>
            </a:r>
            <a:endParaRPr lang="en-US" altLang="zh-CN" b="1" dirty="0">
              <a:latin typeface="楷体_GB2312" pitchFamily="49" charset="-122"/>
              <a:ea typeface="楷体_GB2312" pitchFamily="49" charset="-122"/>
              <a:sym typeface="宋体" panose="02010600030101010101" pitchFamily="2" charset="-122"/>
            </a:endParaRPr>
          </a:p>
          <a:p>
            <a:pPr marL="469900" indent="-46990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————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敝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地民贫山瘠，犹汪池难容巨鲸，片林不栖大鹏，贵军驰骋革命，应另择坦途。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宋体" panose="02010600030101010101" pitchFamily="2" charset="-122"/>
            </a:endParaRPr>
          </a:p>
          <a:p>
            <a:pPr marL="469900" indent="-46990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敬礼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宋体" panose="02010600030101010101" pitchFamily="2" charset="-122"/>
            </a:endParaRPr>
          </a:p>
          <a:p>
            <a:pPr marL="469900" indent="-46990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袁文才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叩首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764704"/>
            <a:ext cx="4946650" cy="790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914400" indent="-914400" algn="ctr" eaLnBrk="0" hangingPunct="0"/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改造袁、王部队的三项措施</a:t>
            </a: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42844" y="1494944"/>
            <a:ext cx="5718175" cy="1425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、送枪</a:t>
            </a: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、消灭尹道一</a:t>
            </a: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、派出人员训练袁、王部队</a:t>
            </a: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1928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年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月，袁文才、王佐领导的工农武装升编为工农革命军第一军第一师第二团。</a:t>
            </a: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C33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1930</a:t>
            </a:r>
            <a:r>
              <a:rPr lang="zh-CN" altLang="en-US" b="1" dirty="0">
                <a:solidFill>
                  <a:srgbClr val="CC33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年</a:t>
            </a:r>
            <a:r>
              <a:rPr lang="en-US" altLang="zh-CN" b="1" dirty="0">
                <a:solidFill>
                  <a:srgbClr val="CC33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CC33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月，袁文才、王佐在永新遭到错杀，其部</a:t>
            </a:r>
            <a:r>
              <a:rPr lang="en-US" altLang="zh-CN" b="1" dirty="0">
                <a:solidFill>
                  <a:srgbClr val="CC33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500</a:t>
            </a:r>
            <a:r>
              <a:rPr lang="zh-CN" altLang="en-US" b="1" dirty="0">
                <a:solidFill>
                  <a:srgbClr val="CC33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余人也于同时遭武力解决，造成井冈山斗争时期的一桩大冤案。</a:t>
            </a:r>
            <a:endParaRPr lang="zh-CN" altLang="en-US" b="1" dirty="0">
              <a:solidFill>
                <a:srgbClr val="CC33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" name="Picture 10" descr="暴风截屏2011062716575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86314" y="780564"/>
            <a:ext cx="1855787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暴风截屏201109140951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92" y="780564"/>
            <a:ext cx="1836737" cy="237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PHOT01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3352332"/>
            <a:ext cx="27495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7688" y="832970"/>
            <a:ext cx="7478712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1" algn="ctr"/>
            <a:r>
              <a:rPr lang="zh-CN" altLang="en-US" sz="4000" b="1" dirty="0" smtClean="0">
                <a:ea typeface="宋体" panose="02010600030101010101" pitchFamily="2" charset="-122"/>
              </a:rPr>
              <a:t>党内“左”</a:t>
            </a:r>
            <a:r>
              <a:rPr lang="zh-CN" altLang="en-US" sz="4000" b="1" dirty="0">
                <a:ea typeface="宋体" panose="02010600030101010101" pitchFamily="2" charset="-122"/>
              </a:rPr>
              <a:t>倾错误政策的影响</a:t>
            </a:r>
            <a:endParaRPr lang="zh-CN" altLang="en-US" sz="4000" b="1" dirty="0">
              <a:ea typeface="宋体" panose="02010600030101010101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850" y="1644183"/>
            <a:ext cx="8424863" cy="380104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b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土匪的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关系，暴动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前可以同他们联盟，暴动后则应解除其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武装，并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消灭其领袖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他们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的首领应当作反革命的首领看待，即令他们帮助暴动亦应如此，这类首领均应完全歼除。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r"/>
            <a:r>
              <a:rPr lang="zh-CN" altLang="en-US" b="1" dirty="0" smtClean="0">
                <a:solidFill>
                  <a:srgbClr val="66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中共</a:t>
            </a:r>
            <a:r>
              <a:rPr lang="zh-CN" altLang="en-US" b="1" dirty="0">
                <a:solidFill>
                  <a:srgbClr val="66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六大</a:t>
            </a:r>
            <a:r>
              <a:rPr lang="en-US" altLang="zh-CN" b="1" dirty="0">
                <a:solidFill>
                  <a:srgbClr val="66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b="1" dirty="0">
                <a:solidFill>
                  <a:srgbClr val="66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苏维埃政权的组织问题决议案</a:t>
            </a:r>
            <a:r>
              <a:rPr lang="en-US" altLang="zh-CN" b="1" dirty="0">
                <a:solidFill>
                  <a:srgbClr val="66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》1928.7.10</a:t>
            </a:r>
            <a:endParaRPr lang="en-US" altLang="zh-CN" b="1" dirty="0">
              <a:solidFill>
                <a:srgbClr val="6600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rgbClr val="6600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rgbClr val="6600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土匪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队伍第一就须改组，改组时首要的无须注意军官成分的选择，因为大半的土匪领袖是真正的强盗，他们只是妨碍革命的事业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b="1" dirty="0" smtClean="0">
                <a:solidFill>
                  <a:srgbClr val="66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b="1" dirty="0">
                <a:solidFill>
                  <a:srgbClr val="66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共产国际执行委员会东方书记处关于中共军事工作的</a:t>
            </a:r>
            <a:r>
              <a:rPr lang="zh-CN" altLang="en-US" b="1" dirty="0" smtClean="0">
                <a:solidFill>
                  <a:srgbClr val="66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训令</a:t>
            </a:r>
            <a:r>
              <a:rPr lang="en-US" altLang="zh-CN" b="1" dirty="0" smtClean="0">
                <a:solidFill>
                  <a:srgbClr val="66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》1928.5.4</a:t>
            </a:r>
            <a:endParaRPr lang="en-US" altLang="zh-CN" b="1" dirty="0">
              <a:solidFill>
                <a:srgbClr val="6600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7813" y="959634"/>
            <a:ext cx="7837487" cy="736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914400" indent="-914400" algn="ctr" eaLnBrk="0" hangingPunct="0"/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袁文才、王佐对建立井冈山根据地的贡献</a:t>
            </a: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" name="Picture 8" descr="PHOT024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04048" y="1722468"/>
            <a:ext cx="92869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PHOT025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722468"/>
            <a:ext cx="2649537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袁文才烈士证书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4562251"/>
            <a:ext cx="16891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王佐烈士证书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4562251"/>
            <a:ext cx="1643074" cy="124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01613" y="2043286"/>
            <a:ext cx="8534400" cy="2609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洞开山寨大门，迎接毛委员和工农革命军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支持土地革命，自家的山场田地分给农民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积极参加井冈山军事斗争，保卫红色政权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做好根据地经济建设工作，支持革命战争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誓死坚守井冈山根据地，不惜流血</a:t>
            </a:r>
            <a:r>
              <a:rPr lang="zh-CN" altLang="en-US" dirty="0" smtClean="0">
                <a:latin typeface="Calibri" panose="020F050202020403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牺牲</a:t>
            </a: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928670"/>
            <a:ext cx="7189076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defRPr/>
            </a:pPr>
            <a:r>
              <a:rPr lang="zh-CN" altLang="en-US" sz="3600" b="1" dirty="0">
                <a:ln w="50800"/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b="1" dirty="0">
              <a:ln w="50800"/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7"/>
          <p:cNvGrpSpPr/>
          <p:nvPr/>
        </p:nvGrpSpPr>
        <p:grpSpPr bwMode="auto">
          <a:xfrm>
            <a:off x="674116" y="1928802"/>
            <a:ext cx="7786316" cy="1114425"/>
            <a:chOff x="19566" y="0"/>
            <a:chExt cx="7014045" cy="1116000"/>
          </a:xfrm>
        </p:grpSpPr>
        <p:sp>
          <p:nvSpPr>
            <p:cNvPr id="7" name="圆角矩形 34"/>
            <p:cNvSpPr>
              <a:spLocks noChangeArrowheads="1"/>
            </p:cNvSpPr>
            <p:nvPr/>
          </p:nvSpPr>
          <p:spPr bwMode="auto">
            <a:xfrm>
              <a:off x="19566" y="0"/>
              <a:ext cx="7014045" cy="1116000"/>
            </a:xfrm>
            <a:prstGeom prst="roundRect">
              <a:avLst>
                <a:gd name="adj" fmla="val 2745"/>
              </a:avLst>
            </a:prstGeom>
            <a:gradFill rotWithShape="1">
              <a:gsLst>
                <a:gs pos="0">
                  <a:srgbClr val="FFCF01"/>
                </a:gs>
                <a:gs pos="100000">
                  <a:srgbClr val="E22000"/>
                </a:gs>
              </a:gsLst>
              <a:lin ang="2700000" scaled="1"/>
            </a:gradFill>
            <a:ln w="31750" cmpd="sng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zh-CN" sz="2800" ker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29"/>
            <p:cNvSpPr txBox="1">
              <a:spLocks noChangeArrowheads="1"/>
            </p:cNvSpPr>
            <p:nvPr/>
          </p:nvSpPr>
          <p:spPr bwMode="auto">
            <a:xfrm>
              <a:off x="98414" y="286906"/>
              <a:ext cx="6857402" cy="54030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kern="0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一、井冈山的历史</a:t>
              </a:r>
              <a:endParaRPr lang="zh-CN" altLang="zh-CN" sz="2800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10"/>
          <p:cNvGrpSpPr/>
          <p:nvPr/>
        </p:nvGrpSpPr>
        <p:grpSpPr bwMode="auto">
          <a:xfrm>
            <a:off x="674116" y="3357562"/>
            <a:ext cx="7786316" cy="1116012"/>
            <a:chOff x="19566" y="0"/>
            <a:chExt cx="7014045" cy="1116000"/>
          </a:xfrm>
        </p:grpSpPr>
        <p:sp>
          <p:nvSpPr>
            <p:cNvPr id="16" name="圆角矩形 36"/>
            <p:cNvSpPr>
              <a:spLocks noChangeArrowheads="1"/>
            </p:cNvSpPr>
            <p:nvPr/>
          </p:nvSpPr>
          <p:spPr bwMode="auto">
            <a:xfrm>
              <a:off x="19566" y="0"/>
              <a:ext cx="7014045" cy="1116000"/>
            </a:xfrm>
            <a:prstGeom prst="roundRect">
              <a:avLst>
                <a:gd name="adj" fmla="val 2745"/>
              </a:avLst>
            </a:prstGeom>
            <a:gradFill rotWithShape="1">
              <a:gsLst>
                <a:gs pos="0">
                  <a:srgbClr val="00DFF6"/>
                </a:gs>
                <a:gs pos="100000">
                  <a:srgbClr val="002774"/>
                </a:gs>
              </a:gsLst>
              <a:lin ang="2700000" scaled="1"/>
            </a:gradFill>
            <a:ln w="31750" cmpd="sng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u"/>
                <a:defRPr/>
              </a:pPr>
              <a:endParaRPr lang="zh-CN" altLang="zh-CN" sz="2800" ker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176208" y="360208"/>
              <a:ext cx="6857402" cy="513042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kern="0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二、井冈山精神理解</a:t>
              </a:r>
              <a:endParaRPr lang="zh-CN" altLang="zh-CN" sz="2800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13"/>
          <p:cNvGrpSpPr/>
          <p:nvPr/>
        </p:nvGrpSpPr>
        <p:grpSpPr bwMode="auto">
          <a:xfrm>
            <a:off x="674116" y="4857760"/>
            <a:ext cx="7786316" cy="1116012"/>
            <a:chOff x="19566" y="0"/>
            <a:chExt cx="7014045" cy="1116000"/>
          </a:xfrm>
        </p:grpSpPr>
        <p:sp>
          <p:nvSpPr>
            <p:cNvPr id="19" name="圆角矩形 38"/>
            <p:cNvSpPr>
              <a:spLocks noChangeArrowheads="1"/>
            </p:cNvSpPr>
            <p:nvPr/>
          </p:nvSpPr>
          <p:spPr bwMode="auto">
            <a:xfrm>
              <a:off x="19566" y="0"/>
              <a:ext cx="7014045" cy="1116000"/>
            </a:xfrm>
            <a:prstGeom prst="roundRect">
              <a:avLst>
                <a:gd name="adj" fmla="val 2745"/>
              </a:avLst>
            </a:prstGeom>
            <a:gradFill rotWithShape="1">
              <a:gsLst>
                <a:gs pos="0">
                  <a:srgbClr val="6EFF01"/>
                </a:gs>
                <a:gs pos="100000">
                  <a:srgbClr val="0F5000"/>
                </a:gs>
              </a:gsLst>
              <a:lin ang="2700000" scaled="1"/>
            </a:gradFill>
            <a:ln w="31750" cmpd="sng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u"/>
                <a:defRPr/>
              </a:pPr>
              <a:endParaRPr lang="zh-CN" altLang="zh-CN" sz="2800" ker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176209" y="297144"/>
              <a:ext cx="6857401" cy="521751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kern="0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三、井冈山精神的现实意义</a:t>
              </a:r>
              <a:endParaRPr lang="en-US" altLang="zh-CN" sz="2800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800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2519</Words>
  <Application>WPS 演示</Application>
  <PresentationFormat>全屏显示(4:3)</PresentationFormat>
  <Paragraphs>205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5" baseType="lpstr">
      <vt:lpstr>Arial</vt:lpstr>
      <vt:lpstr>宋体</vt:lpstr>
      <vt:lpstr>Wingdings</vt:lpstr>
      <vt:lpstr>黑体</vt:lpstr>
      <vt:lpstr>微软雅黑</vt:lpstr>
      <vt:lpstr>Gulim</vt:lpstr>
      <vt:lpstr>Times New Roman</vt:lpstr>
      <vt:lpstr>仿宋_GB2312</vt:lpstr>
      <vt:lpstr>Calibri</vt:lpstr>
      <vt:lpstr>楷体_GB2312</vt:lpstr>
      <vt:lpstr>楷体</vt:lpstr>
      <vt:lpstr>Arial Unicode MS</vt:lpstr>
      <vt:lpstr>Verdana</vt:lpstr>
      <vt:lpstr>华文行楷</vt:lpstr>
      <vt:lpstr>华文新魏</vt:lpstr>
      <vt:lpstr>Malgun Gothic</vt:lpstr>
      <vt:lpstr>仿宋</vt:lpstr>
      <vt:lpstr>新宋体</vt:lpstr>
      <vt:lpstr>Office 主题</vt:lpstr>
      <vt:lpstr>PowerPoint 演示文稿</vt:lpstr>
      <vt:lpstr>PowerPoint 演示文稿</vt:lpstr>
      <vt:lpstr>井冈山的历史地位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井冈山精神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二、实事求是闯新路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井冈山精神现实意义</vt:lpstr>
      <vt:lpstr>我们能做点什么</vt:lpstr>
      <vt:lpstr>马克思意识形态理论分析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赵宁</dc:creator>
  <cp:lastModifiedBy>缺氧的鱼</cp:lastModifiedBy>
  <cp:revision>78</cp:revision>
  <dcterms:created xsi:type="dcterms:W3CDTF">2014-07-03T09:12:00Z</dcterms:created>
  <dcterms:modified xsi:type="dcterms:W3CDTF">2018-10-29T05:01:23Z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