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0"/>
  </p:notesMasterIdLst>
  <p:sldIdLst>
    <p:sldId id="259" r:id="rId2"/>
    <p:sldId id="343" r:id="rId3"/>
    <p:sldId id="260" r:id="rId4"/>
    <p:sldId id="423" r:id="rId5"/>
    <p:sldId id="424" r:id="rId6"/>
    <p:sldId id="346" r:id="rId7"/>
    <p:sldId id="425" r:id="rId8"/>
    <p:sldId id="426" r:id="rId9"/>
    <p:sldId id="344" r:id="rId10"/>
    <p:sldId id="427" r:id="rId11"/>
    <p:sldId id="276" r:id="rId12"/>
    <p:sldId id="349" r:id="rId13"/>
    <p:sldId id="278" r:id="rId14"/>
    <p:sldId id="348" r:id="rId15"/>
    <p:sldId id="428" r:id="rId16"/>
    <p:sldId id="347" r:id="rId17"/>
    <p:sldId id="429" r:id="rId18"/>
    <p:sldId id="279" r:id="rId19"/>
    <p:sldId id="351" r:id="rId20"/>
    <p:sldId id="283" r:id="rId21"/>
    <p:sldId id="280" r:id="rId22"/>
    <p:sldId id="352" r:id="rId23"/>
    <p:sldId id="353" r:id="rId24"/>
    <p:sldId id="354" r:id="rId25"/>
    <p:sldId id="355" r:id="rId26"/>
    <p:sldId id="281" r:id="rId27"/>
    <p:sldId id="285" r:id="rId28"/>
    <p:sldId id="356" r:id="rId29"/>
    <p:sldId id="363" r:id="rId30"/>
    <p:sldId id="357" r:id="rId31"/>
    <p:sldId id="358" r:id="rId32"/>
    <p:sldId id="430" r:id="rId33"/>
    <p:sldId id="359" r:id="rId34"/>
    <p:sldId id="360" r:id="rId35"/>
    <p:sldId id="361" r:id="rId36"/>
    <p:sldId id="362" r:id="rId37"/>
    <p:sldId id="431" r:id="rId38"/>
    <p:sldId id="432" r:id="rId39"/>
    <p:sldId id="433" r:id="rId40"/>
    <p:sldId id="434" r:id="rId41"/>
    <p:sldId id="435" r:id="rId42"/>
    <p:sldId id="365" r:id="rId43"/>
    <p:sldId id="364" r:id="rId44"/>
    <p:sldId id="288" r:id="rId45"/>
    <p:sldId id="261" r:id="rId46"/>
    <p:sldId id="366" r:id="rId47"/>
    <p:sldId id="367" r:id="rId48"/>
    <p:sldId id="368" r:id="rId49"/>
    <p:sldId id="369" r:id="rId50"/>
    <p:sldId id="418" r:id="rId51"/>
    <p:sldId id="370" r:id="rId52"/>
    <p:sldId id="371" r:id="rId53"/>
    <p:sldId id="372" r:id="rId54"/>
    <p:sldId id="373" r:id="rId55"/>
    <p:sldId id="374" r:id="rId56"/>
    <p:sldId id="292" r:id="rId57"/>
    <p:sldId id="375" r:id="rId58"/>
    <p:sldId id="376" r:id="rId59"/>
    <p:sldId id="377" r:id="rId60"/>
    <p:sldId id="378" r:id="rId61"/>
    <p:sldId id="379" r:id="rId62"/>
    <p:sldId id="291" r:id="rId63"/>
    <p:sldId id="290" r:id="rId64"/>
    <p:sldId id="289" r:id="rId65"/>
    <p:sldId id="296" r:id="rId66"/>
    <p:sldId id="295" r:id="rId67"/>
    <p:sldId id="297" r:id="rId68"/>
    <p:sldId id="298" r:id="rId69"/>
    <p:sldId id="380" r:id="rId70"/>
    <p:sldId id="381" r:id="rId71"/>
    <p:sldId id="382" r:id="rId72"/>
    <p:sldId id="383" r:id="rId73"/>
    <p:sldId id="384" r:id="rId74"/>
    <p:sldId id="385" r:id="rId75"/>
    <p:sldId id="386" r:id="rId76"/>
    <p:sldId id="387" r:id="rId77"/>
    <p:sldId id="388" r:id="rId78"/>
    <p:sldId id="389" r:id="rId79"/>
    <p:sldId id="390" r:id="rId80"/>
    <p:sldId id="391" r:id="rId81"/>
    <p:sldId id="392" r:id="rId82"/>
    <p:sldId id="294" r:id="rId83"/>
    <p:sldId id="293" r:id="rId84"/>
    <p:sldId id="302" r:id="rId85"/>
    <p:sldId id="301" r:id="rId86"/>
    <p:sldId id="300" r:id="rId87"/>
    <p:sldId id="299" r:id="rId88"/>
    <p:sldId id="305" r:id="rId89"/>
    <p:sldId id="393" r:id="rId90"/>
    <p:sldId id="394" r:id="rId91"/>
    <p:sldId id="395" r:id="rId92"/>
    <p:sldId id="304" r:id="rId93"/>
    <p:sldId id="303" r:id="rId94"/>
    <p:sldId id="306" r:id="rId95"/>
    <p:sldId id="307" r:id="rId96"/>
    <p:sldId id="308" r:id="rId97"/>
    <p:sldId id="309" r:id="rId98"/>
    <p:sldId id="396" r:id="rId99"/>
    <p:sldId id="397" r:id="rId100"/>
    <p:sldId id="398" r:id="rId101"/>
    <p:sldId id="313" r:id="rId102"/>
    <p:sldId id="314" r:id="rId103"/>
    <p:sldId id="318" r:id="rId104"/>
    <p:sldId id="317" r:id="rId105"/>
    <p:sldId id="316" r:id="rId106"/>
    <p:sldId id="315" r:id="rId107"/>
    <p:sldId id="321" r:id="rId108"/>
    <p:sldId id="320" r:id="rId109"/>
    <p:sldId id="319" r:id="rId110"/>
    <p:sldId id="322" r:id="rId111"/>
    <p:sldId id="324" r:id="rId112"/>
    <p:sldId id="323" r:id="rId113"/>
    <p:sldId id="327" r:id="rId114"/>
    <p:sldId id="326" r:id="rId115"/>
    <p:sldId id="399" r:id="rId116"/>
    <p:sldId id="436" r:id="rId117"/>
    <p:sldId id="330" r:id="rId118"/>
    <p:sldId id="403" r:id="rId119"/>
    <p:sldId id="404" r:id="rId120"/>
    <p:sldId id="329" r:id="rId121"/>
    <p:sldId id="400" r:id="rId122"/>
    <p:sldId id="401" r:id="rId123"/>
    <p:sldId id="402" r:id="rId124"/>
    <p:sldId id="437" r:id="rId125"/>
    <p:sldId id="406" r:id="rId126"/>
    <p:sldId id="328" r:id="rId127"/>
    <p:sldId id="333" r:id="rId128"/>
    <p:sldId id="332" r:id="rId129"/>
    <p:sldId id="438" r:id="rId130"/>
    <p:sldId id="331" r:id="rId131"/>
    <p:sldId id="334" r:id="rId132"/>
    <p:sldId id="336" r:id="rId133"/>
    <p:sldId id="339" r:id="rId134"/>
    <p:sldId id="340" r:id="rId135"/>
    <p:sldId id="341" r:id="rId136"/>
    <p:sldId id="342" r:id="rId137"/>
    <p:sldId id="337" r:id="rId138"/>
    <p:sldId id="407" r:id="rId139"/>
    <p:sldId id="408" r:id="rId140"/>
    <p:sldId id="439" r:id="rId141"/>
    <p:sldId id="335" r:id="rId142"/>
    <p:sldId id="410" r:id="rId143"/>
    <p:sldId id="411" r:id="rId144"/>
    <p:sldId id="409" r:id="rId145"/>
    <p:sldId id="440" r:id="rId146"/>
    <p:sldId id="441" r:id="rId147"/>
    <p:sldId id="443" r:id="rId148"/>
    <p:sldId id="412" r:id="rId149"/>
    <p:sldId id="413" r:id="rId150"/>
    <p:sldId id="414" r:id="rId151"/>
    <p:sldId id="415" r:id="rId152"/>
    <p:sldId id="416" r:id="rId153"/>
    <p:sldId id="419" r:id="rId154"/>
    <p:sldId id="421" r:id="rId155"/>
    <p:sldId id="422" r:id="rId156"/>
    <p:sldId id="442" r:id="rId157"/>
    <p:sldId id="417" r:id="rId158"/>
    <p:sldId id="267" r:id="rId159"/>
  </p:sldIdLst>
  <p:sldSz cx="9144000" cy="6858000" type="screen4x3"/>
  <p:notesSz cx="6858000" cy="9144000"/>
  <p:defaultTextStyle>
    <a:defPPr>
      <a:defRPr lang="en-US"/>
    </a:defPPr>
    <a:lvl1pPr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CC0099"/>
    <a:srgbClr val="9EDFFC"/>
    <a:srgbClr val="ECFC9E"/>
    <a:srgbClr val="C3D59F"/>
    <a:srgbClr val="B2DAE8"/>
    <a:srgbClr val="0000CC"/>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autoAdjust="0"/>
    <p:restoredTop sz="93671" autoAdjust="0"/>
  </p:normalViewPr>
  <p:slideViewPr>
    <p:cSldViewPr>
      <p:cViewPr varScale="1">
        <p:scale>
          <a:sx n="41" d="100"/>
          <a:sy n="41" d="100"/>
        </p:scale>
        <p:origin x="-108" y="-10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45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B4716682-2D61-4338-92A4-224EDA9D95F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D5A932F6-706D-44FC-8776-8B78032F04E5}" type="slidenum">
              <a:rPr lang="zh-CN" altLang="en-US" smtClean="0"/>
              <a:pPr/>
              <a:t>14</a:t>
            </a:fld>
            <a:endParaRPr lang="en-US" altLang="zh-CN" smtClean="0"/>
          </a:p>
        </p:txBody>
      </p:sp>
      <p:sp>
        <p:nvSpPr>
          <p:cNvPr id="1464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a:fld id="{8230892F-984F-41F1-9DCB-807EA943D093}" type="slidenum">
              <a:rPr kumimoji="0" lang="zh-CN" altLang="en-US" sz="1200" b="0">
                <a:latin typeface="Arial" charset="0"/>
              </a:rPr>
              <a:pPr algn="r"/>
              <a:t>14</a:t>
            </a:fld>
            <a:endParaRPr kumimoji="0" lang="en-US" altLang="zh-CN"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p:spPr>
        <p:txBody>
          <a:bodyPr lIns="91431" tIns="45716" rIns="91431" bIns="45716"/>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defRPr/>
            </a:pPr>
            <a:endParaRPr lang="zh-CN" altLang="en-US" sz="2400" b="0"/>
          </a:p>
        </p:txBody>
      </p:sp>
      <p:pic>
        <p:nvPicPr>
          <p:cNvPr id="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a:ln w="9525">
            <a:noFill/>
            <a:miter lim="800000"/>
            <a:headEnd/>
            <a:tailEnd/>
          </a:ln>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defRPr/>
            </a:pPr>
            <a:endParaRPr lang="zh-CN" altLang="en-US" sz="2400" b="0"/>
          </a:p>
        </p:txBody>
      </p:sp>
      <p:pic>
        <p:nvPicPr>
          <p:cNvPr id="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a:ln w="9525">
            <a:noFill/>
            <a:miter lim="800000"/>
            <a:headEnd/>
            <a:tailEnd/>
          </a:ln>
        </p:spPr>
      </p:pic>
      <p:sp>
        <p:nvSpPr>
          <p:cNvPr id="3078" name="Rectangle 6"/>
          <p:cNvSpPr>
            <a:spLocks noGrp="1" noChangeArrowheads="1"/>
          </p:cNvSpPr>
          <p:nvPr>
            <p:ph type="ctrTitle"/>
          </p:nvPr>
        </p:nvSpPr>
        <p:spPr>
          <a:xfrm>
            <a:off x="914400" y="2057400"/>
            <a:ext cx="7721600" cy="1143000"/>
          </a:xfrm>
        </p:spPr>
        <p:txBody>
          <a:bodyPr/>
          <a:lstStyle>
            <a:lvl1pPr>
              <a:defRPr/>
            </a:lvl1pPr>
          </a:lstStyle>
          <a:p>
            <a:r>
              <a:rPr lang="zh-CN" altLang="en-US"/>
              <a:t>单击此处编辑母版标题样式</a:t>
            </a:r>
          </a:p>
        </p:txBody>
      </p:sp>
      <p:sp>
        <p:nvSpPr>
          <p:cNvPr id="3079" name="Rectangle 7"/>
          <p:cNvSpPr>
            <a:spLocks noGrp="1" noChangeArrowheads="1"/>
          </p:cNvSpPr>
          <p:nvPr>
            <p:ph type="subTitle" idx="1"/>
          </p:nvPr>
        </p:nvSpPr>
        <p:spPr>
          <a:xfrm>
            <a:off x="1625600" y="3886200"/>
            <a:ext cx="6400800" cy="1771650"/>
          </a:xfrm>
        </p:spPr>
        <p:txBody>
          <a:bodyPr/>
          <a:lstStyle>
            <a:lvl1pPr algn="ctr">
              <a:defRPr/>
            </a:lvl1pPr>
          </a:lstStyle>
          <a:p>
            <a:r>
              <a:rPr lang="zh-CN" altLang="en-US"/>
              <a:t>单击此处编辑母版副标题样式</a:t>
            </a:r>
          </a:p>
        </p:txBody>
      </p:sp>
      <p:sp>
        <p:nvSpPr>
          <p:cNvPr id="8" name="Rectangle 11"/>
          <p:cNvSpPr>
            <a:spLocks noGrp="1" noChangeArrowheads="1"/>
          </p:cNvSpPr>
          <p:nvPr>
            <p:ph type="dt" sz="quarter" idx="10"/>
          </p:nvPr>
        </p:nvSpPr>
        <p:spPr bwMode="auto">
          <a:xfrm>
            <a:off x="1084263" y="60960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b="0"/>
            </a:lvl1pPr>
          </a:lstStyle>
          <a:p>
            <a:pPr>
              <a:defRPr/>
            </a:pPr>
            <a:endParaRPr lang="en-US" altLang="zh-CN"/>
          </a:p>
        </p:txBody>
      </p:sp>
      <p:sp>
        <p:nvSpPr>
          <p:cNvPr id="9" name="Rectangle 12"/>
          <p:cNvSpPr>
            <a:spLocks noGrp="1" noChangeArrowheads="1"/>
          </p:cNvSpPr>
          <p:nvPr>
            <p:ph type="ftr" sz="quarter" idx="11"/>
          </p:nvPr>
        </p:nvSpPr>
        <p:spPr bwMode="auto">
          <a:xfrm>
            <a:off x="3522663" y="60960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400" b="0"/>
            </a:lvl1pPr>
          </a:lstStyle>
          <a:p>
            <a:pPr>
              <a:defRPr/>
            </a:pPr>
            <a:endParaRPr lang="en-US" altLang="zh-CN"/>
          </a:p>
        </p:txBody>
      </p:sp>
      <p:sp>
        <p:nvSpPr>
          <p:cNvPr id="10" name="Rectangle 13"/>
          <p:cNvSpPr>
            <a:spLocks noGrp="1" noChangeArrowheads="1"/>
          </p:cNvSpPr>
          <p:nvPr>
            <p:ph type="sldNum" sz="quarter" idx="12"/>
          </p:nvPr>
        </p:nvSpPr>
        <p:spPr>
          <a:xfrm>
            <a:off x="6951663" y="6096000"/>
            <a:ext cx="1905000" cy="457200"/>
          </a:xfrm>
        </p:spPr>
        <p:txBody>
          <a:bodyPr/>
          <a:lstStyle>
            <a:lvl1pPr>
              <a:defRPr sz="1400" b="0">
                <a:solidFill>
                  <a:schemeClr val="tx1"/>
                </a:solidFill>
              </a:defRPr>
            </a:lvl1pPr>
          </a:lstStyle>
          <a:p>
            <a:pPr>
              <a:defRPr/>
            </a:pPr>
            <a:fld id="{D3291E78-DA36-49D1-A6E0-781E406741A1}" type="slidenum">
              <a:rPr lang="zh-CN" altLang="en-US"/>
              <a:pPr>
                <a:defRPr/>
              </a:pPr>
              <a:t>‹#›</a:t>
            </a:fld>
            <a:endParaRPr lang="en-US" altLang="zh-CN"/>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sldNum" sz="quarter" idx="10"/>
          </p:nvPr>
        </p:nvSpPr>
        <p:spPr>
          <a:ln/>
        </p:spPr>
        <p:txBody>
          <a:bodyPr/>
          <a:lstStyle>
            <a:lvl1pPr>
              <a:defRPr/>
            </a:lvl1pPr>
          </a:lstStyle>
          <a:p>
            <a:pPr>
              <a:defRPr/>
            </a:pPr>
            <a:r>
              <a:rPr lang="en-US" altLang="zh-CN"/>
              <a:t>Page </a:t>
            </a:r>
            <a:fld id="{85A6766B-6143-457D-B540-6831E1DC1AFC}" type="slidenum">
              <a:rPr lang="en-US" altLang="zh-CN"/>
              <a:pPr>
                <a:defRPr/>
              </a:pPr>
              <a:t>‹#›</a:t>
            </a:fld>
            <a:endParaRPr lang="en-US" altLang="zh-CN"/>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692150"/>
            <a:ext cx="1909762" cy="538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692150"/>
            <a:ext cx="5581650" cy="538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sldNum" sz="quarter" idx="10"/>
          </p:nvPr>
        </p:nvSpPr>
        <p:spPr>
          <a:ln/>
        </p:spPr>
        <p:txBody>
          <a:bodyPr/>
          <a:lstStyle>
            <a:lvl1pPr>
              <a:defRPr/>
            </a:lvl1pPr>
          </a:lstStyle>
          <a:p>
            <a:pPr>
              <a:defRPr/>
            </a:pPr>
            <a:r>
              <a:rPr lang="en-US" altLang="zh-CN"/>
              <a:t>Page </a:t>
            </a:r>
            <a:fld id="{54CEE5D7-7C62-4C82-94C7-EB84E9348D9D}" type="slidenum">
              <a:rPr lang="en-US" altLang="zh-CN"/>
              <a:pPr>
                <a:defRPr/>
              </a:pPr>
              <a:t>‹#›</a:t>
            </a:fld>
            <a:endParaRPr lang="en-US" altLang="zh-CN"/>
          </a:p>
        </p:txBody>
      </p:sp>
    </p:spTree>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692150"/>
            <a:ext cx="7620000" cy="6953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66800" y="1484313"/>
            <a:ext cx="7620000" cy="4594225"/>
          </a:xfrm>
        </p:spPr>
        <p:txBody>
          <a:bodyPr/>
          <a:lstStyle/>
          <a:p>
            <a:pPr lvl="0"/>
            <a:endParaRPr lang="zh-CN" altLang="en-US" noProof="0" smtClean="0"/>
          </a:p>
        </p:txBody>
      </p:sp>
      <p:sp>
        <p:nvSpPr>
          <p:cNvPr id="4" name="Rectangle 55"/>
          <p:cNvSpPr>
            <a:spLocks noGrp="1" noChangeArrowheads="1"/>
          </p:cNvSpPr>
          <p:nvPr>
            <p:ph type="sldNum" sz="quarter" idx="10"/>
          </p:nvPr>
        </p:nvSpPr>
        <p:spPr>
          <a:ln/>
        </p:spPr>
        <p:txBody>
          <a:bodyPr/>
          <a:lstStyle>
            <a:lvl1pPr>
              <a:defRPr/>
            </a:lvl1pPr>
          </a:lstStyle>
          <a:p>
            <a:pPr>
              <a:defRPr/>
            </a:pPr>
            <a:r>
              <a:rPr lang="en-US" altLang="zh-CN"/>
              <a:t>Page </a:t>
            </a:r>
            <a:fld id="{F46BC503-C006-459F-A24A-FD494FD05620}" type="slidenum">
              <a:rPr lang="en-US" altLang="zh-CN"/>
              <a:pPr>
                <a:defRPr/>
              </a:pPr>
              <a:t>‹#›</a:t>
            </a:fld>
            <a:endParaRPr lang="en-US" altLang="zh-CN"/>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5"/>
          <p:cNvSpPr>
            <a:spLocks noGrp="1" noChangeArrowheads="1"/>
          </p:cNvSpPr>
          <p:nvPr>
            <p:ph type="sldNum" sz="quarter" idx="10"/>
          </p:nvPr>
        </p:nvSpPr>
        <p:spPr>
          <a:ln/>
        </p:spPr>
        <p:txBody>
          <a:bodyPr/>
          <a:lstStyle>
            <a:lvl1pPr>
              <a:defRPr/>
            </a:lvl1pPr>
          </a:lstStyle>
          <a:p>
            <a:pPr>
              <a:defRPr/>
            </a:pPr>
            <a:r>
              <a:rPr lang="en-US" altLang="zh-CN"/>
              <a:t>Page </a:t>
            </a:r>
            <a:fld id="{718902AC-AFE8-4FD0-8BB6-BBBF8445B144}" type="slidenum">
              <a:rPr lang="en-US" altLang="zh-CN"/>
              <a:pPr>
                <a:defRPr/>
              </a:pPr>
              <a:t>‹#›</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5"/>
          <p:cNvSpPr>
            <a:spLocks noGrp="1" noChangeArrowheads="1"/>
          </p:cNvSpPr>
          <p:nvPr>
            <p:ph type="sldNum" sz="quarter" idx="10"/>
          </p:nvPr>
        </p:nvSpPr>
        <p:spPr>
          <a:ln/>
        </p:spPr>
        <p:txBody>
          <a:bodyPr/>
          <a:lstStyle>
            <a:lvl1pPr>
              <a:defRPr/>
            </a:lvl1pPr>
          </a:lstStyle>
          <a:p>
            <a:pPr>
              <a:defRPr/>
            </a:pPr>
            <a:r>
              <a:rPr lang="en-US" altLang="zh-CN"/>
              <a:t>Page </a:t>
            </a:r>
            <a:fld id="{EAB7C014-4B28-4041-8EFE-B10F7A355303}" type="slidenum">
              <a:rPr lang="en-US" altLang="zh-CN"/>
              <a:pPr>
                <a:defRPr/>
              </a:pPr>
              <a:t>‹#›</a:t>
            </a:fld>
            <a:endParaRPr lang="en-US" altLang="zh-CN"/>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484313"/>
            <a:ext cx="37338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484313"/>
            <a:ext cx="37338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5"/>
          <p:cNvSpPr>
            <a:spLocks noGrp="1" noChangeArrowheads="1"/>
          </p:cNvSpPr>
          <p:nvPr>
            <p:ph type="sldNum" sz="quarter" idx="10"/>
          </p:nvPr>
        </p:nvSpPr>
        <p:spPr>
          <a:ln/>
        </p:spPr>
        <p:txBody>
          <a:bodyPr/>
          <a:lstStyle>
            <a:lvl1pPr>
              <a:defRPr/>
            </a:lvl1pPr>
          </a:lstStyle>
          <a:p>
            <a:pPr>
              <a:defRPr/>
            </a:pPr>
            <a:r>
              <a:rPr lang="en-US" altLang="zh-CN"/>
              <a:t>Page </a:t>
            </a:r>
            <a:fld id="{4AD5AA6F-8D02-48E9-9FA8-0FB5F114D1A1}" type="slidenum">
              <a:rPr lang="en-US" altLang="zh-CN"/>
              <a:pPr>
                <a:defRPr/>
              </a:pPr>
              <a:t>‹#›</a:t>
            </a:fld>
            <a:endParaRPr lang="en-US" altLang="zh-CN"/>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5"/>
          <p:cNvSpPr>
            <a:spLocks noGrp="1" noChangeArrowheads="1"/>
          </p:cNvSpPr>
          <p:nvPr>
            <p:ph type="sldNum" sz="quarter" idx="10"/>
          </p:nvPr>
        </p:nvSpPr>
        <p:spPr>
          <a:ln/>
        </p:spPr>
        <p:txBody>
          <a:bodyPr/>
          <a:lstStyle>
            <a:lvl1pPr>
              <a:defRPr/>
            </a:lvl1pPr>
          </a:lstStyle>
          <a:p>
            <a:pPr>
              <a:defRPr/>
            </a:pPr>
            <a:r>
              <a:rPr lang="en-US" altLang="zh-CN"/>
              <a:t>Page </a:t>
            </a:r>
            <a:fld id="{7A37DC3F-100D-4AAD-BB91-16DBD1A78077}" type="slidenum">
              <a:rPr lang="en-US" altLang="zh-CN"/>
              <a:pPr>
                <a:defRPr/>
              </a:pPr>
              <a:t>‹#›</a:t>
            </a:fld>
            <a:endParaRPr lang="en-US" altLang="zh-CN"/>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5"/>
          <p:cNvSpPr>
            <a:spLocks noGrp="1" noChangeArrowheads="1"/>
          </p:cNvSpPr>
          <p:nvPr>
            <p:ph type="sldNum" sz="quarter" idx="10"/>
          </p:nvPr>
        </p:nvSpPr>
        <p:spPr>
          <a:ln/>
        </p:spPr>
        <p:txBody>
          <a:bodyPr/>
          <a:lstStyle>
            <a:lvl1pPr>
              <a:defRPr/>
            </a:lvl1pPr>
          </a:lstStyle>
          <a:p>
            <a:pPr>
              <a:defRPr/>
            </a:pPr>
            <a:r>
              <a:rPr lang="en-US" altLang="zh-CN"/>
              <a:t>Page </a:t>
            </a:r>
            <a:fld id="{E2367869-6E38-4B11-B933-01A946BD7686}" type="slidenum">
              <a:rPr lang="en-US" altLang="zh-CN"/>
              <a:pPr>
                <a:defRPr/>
              </a:pPr>
              <a:t>‹#›</a:t>
            </a:fld>
            <a:endParaRPr lang="en-US" altLang="zh-CN"/>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5"/>
          <p:cNvSpPr>
            <a:spLocks noGrp="1" noChangeArrowheads="1"/>
          </p:cNvSpPr>
          <p:nvPr>
            <p:ph type="sldNum" sz="quarter" idx="10"/>
          </p:nvPr>
        </p:nvSpPr>
        <p:spPr>
          <a:ln/>
        </p:spPr>
        <p:txBody>
          <a:bodyPr/>
          <a:lstStyle>
            <a:lvl1pPr>
              <a:defRPr/>
            </a:lvl1pPr>
          </a:lstStyle>
          <a:p>
            <a:pPr>
              <a:defRPr/>
            </a:pPr>
            <a:r>
              <a:rPr lang="en-US" altLang="zh-CN"/>
              <a:t>Page </a:t>
            </a:r>
            <a:fld id="{6E3ED4E6-300D-4CD6-91AE-01D10B1DB4B6}" type="slidenum">
              <a:rPr lang="en-US" altLang="zh-CN"/>
              <a:pPr>
                <a:defRPr/>
              </a:pPr>
              <a:t>‹#›</a:t>
            </a:fld>
            <a:endParaRPr lang="en-US" altLang="zh-CN"/>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5"/>
          <p:cNvSpPr>
            <a:spLocks noGrp="1" noChangeArrowheads="1"/>
          </p:cNvSpPr>
          <p:nvPr>
            <p:ph type="sldNum" sz="quarter" idx="10"/>
          </p:nvPr>
        </p:nvSpPr>
        <p:spPr>
          <a:ln/>
        </p:spPr>
        <p:txBody>
          <a:bodyPr/>
          <a:lstStyle>
            <a:lvl1pPr>
              <a:defRPr/>
            </a:lvl1pPr>
          </a:lstStyle>
          <a:p>
            <a:pPr>
              <a:defRPr/>
            </a:pPr>
            <a:r>
              <a:rPr lang="en-US" altLang="zh-CN"/>
              <a:t>Page </a:t>
            </a:r>
            <a:fld id="{A47AB04F-B204-44D5-836D-2C3D3DEF7FE2}" type="slidenum">
              <a:rPr lang="en-US" altLang="zh-CN"/>
              <a:pPr>
                <a:defRPr/>
              </a:pPr>
              <a:t>‹#›</a:t>
            </a:fld>
            <a:endParaRPr lang="en-US" altLang="zh-CN"/>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5"/>
          <p:cNvSpPr>
            <a:spLocks noGrp="1" noChangeArrowheads="1"/>
          </p:cNvSpPr>
          <p:nvPr>
            <p:ph type="sldNum" sz="quarter" idx="10"/>
          </p:nvPr>
        </p:nvSpPr>
        <p:spPr>
          <a:ln/>
        </p:spPr>
        <p:txBody>
          <a:bodyPr/>
          <a:lstStyle>
            <a:lvl1pPr>
              <a:defRPr/>
            </a:lvl1pPr>
          </a:lstStyle>
          <a:p>
            <a:pPr>
              <a:defRPr/>
            </a:pPr>
            <a:r>
              <a:rPr lang="en-US" altLang="zh-CN"/>
              <a:t>Page </a:t>
            </a:r>
            <a:fld id="{D7F2A560-8D74-48E5-B9D5-50C94FB99623}" type="slidenum">
              <a:rPr lang="en-US" altLang="zh-CN"/>
              <a:pPr>
                <a:defRPr/>
              </a:pPr>
              <a:t>‹#›</a:t>
            </a:fld>
            <a:endParaRPr lang="en-US" altLang="zh-CN"/>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85" name="Rectangle 37"/>
          <p:cNvSpPr>
            <a:spLocks noChangeArrowheads="1"/>
          </p:cNvSpPr>
          <p:nvPr/>
        </p:nvSpPr>
        <p:spPr bwMode="ltGray">
          <a:xfrm>
            <a:off x="654050" y="219075"/>
            <a:ext cx="8239125" cy="6421438"/>
          </a:xfrm>
          <a:prstGeom prst="rect">
            <a:avLst/>
          </a:prstGeom>
          <a:solidFill>
            <a:srgbClr val="EDE7E3"/>
          </a:solidFill>
          <a:ln w="9525">
            <a:noFill/>
            <a:miter lim="800000"/>
            <a:headEnd/>
            <a:tailEnd/>
          </a:ln>
        </p:spPr>
        <p:txBody>
          <a:bodyPr wrap="none" anchor="ctr"/>
          <a:lstStyle/>
          <a:p>
            <a:pPr algn="ctr">
              <a:defRPr/>
            </a:pPr>
            <a:endParaRPr lang="zh-CN" altLang="en-US" sz="2400" b="0"/>
          </a:p>
        </p:txBody>
      </p:sp>
      <p:sp>
        <p:nvSpPr>
          <p:cNvPr id="2087" name="Line 39"/>
          <p:cNvSpPr>
            <a:spLocks noChangeShapeType="1"/>
          </p:cNvSpPr>
          <p:nvPr/>
        </p:nvSpPr>
        <p:spPr bwMode="ltGray">
          <a:xfrm>
            <a:off x="1058863" y="1384300"/>
            <a:ext cx="7670800" cy="0"/>
          </a:xfrm>
          <a:prstGeom prst="line">
            <a:avLst/>
          </a:prstGeom>
          <a:noFill/>
          <a:ln w="38100">
            <a:solidFill>
              <a:srgbClr val="993366"/>
            </a:solidFill>
            <a:round/>
            <a:headEnd/>
            <a:tailEnd/>
          </a:ln>
        </p:spPr>
        <p:txBody>
          <a:bodyPr wrap="none" anchor="ctr"/>
          <a:lstStyle/>
          <a:p>
            <a:pPr>
              <a:defRPr/>
            </a:pPr>
            <a:endParaRPr lang="zh-CN" altLang="en-US"/>
          </a:p>
        </p:txBody>
      </p:sp>
      <p:pic>
        <p:nvPicPr>
          <p:cNvPr id="2052" name="Picture 42" descr="minispir"/>
          <p:cNvPicPr>
            <a:picLocks noChangeAspect="1" noChangeArrowheads="1"/>
          </p:cNvPicPr>
          <p:nvPr/>
        </p:nvPicPr>
        <p:blipFill>
          <a:blip r:embed="rId14"/>
          <a:srcRect b="5333"/>
          <a:stretch>
            <a:fillRect/>
          </a:stretch>
        </p:blipFill>
        <p:spPr bwMode="ltGray">
          <a:xfrm>
            <a:off x="0" y="50800"/>
            <a:ext cx="1181100" cy="4057650"/>
          </a:xfrm>
          <a:prstGeom prst="rect">
            <a:avLst/>
          </a:prstGeom>
          <a:noFill/>
          <a:ln w="9525">
            <a:noFill/>
            <a:miter lim="800000"/>
            <a:headEnd/>
            <a:tailEnd/>
          </a:ln>
        </p:spPr>
      </p:pic>
      <p:pic>
        <p:nvPicPr>
          <p:cNvPr id="2053" name="Picture 43" descr="minispir"/>
          <p:cNvPicPr>
            <a:picLocks noChangeAspect="1" noChangeArrowheads="1"/>
          </p:cNvPicPr>
          <p:nvPr/>
        </p:nvPicPr>
        <p:blipFill>
          <a:blip r:embed="rId14"/>
          <a:srcRect t="39999"/>
          <a:stretch>
            <a:fillRect/>
          </a:stretch>
        </p:blipFill>
        <p:spPr bwMode="ltGray">
          <a:xfrm>
            <a:off x="0" y="4222750"/>
            <a:ext cx="1181100" cy="2571750"/>
          </a:xfrm>
          <a:prstGeom prst="rect">
            <a:avLst/>
          </a:prstGeom>
          <a:noFill/>
          <a:ln w="9525">
            <a:noFill/>
            <a:miter lim="800000"/>
            <a:headEnd/>
            <a:tailEnd/>
          </a:ln>
        </p:spPr>
      </p:pic>
      <p:sp>
        <p:nvSpPr>
          <p:cNvPr id="2093" name="Rectangle 45"/>
          <p:cNvSpPr>
            <a:spLocks noGrp="1" noChangeArrowheads="1"/>
          </p:cNvSpPr>
          <p:nvPr>
            <p:ph type="title"/>
          </p:nvPr>
        </p:nvSpPr>
        <p:spPr bwMode="auto">
          <a:xfrm>
            <a:off x="1042988" y="692150"/>
            <a:ext cx="7620000" cy="695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94" name="Rectangle 46"/>
          <p:cNvSpPr>
            <a:spLocks noGrp="1" noChangeArrowheads="1"/>
          </p:cNvSpPr>
          <p:nvPr>
            <p:ph type="body" idx="1"/>
          </p:nvPr>
        </p:nvSpPr>
        <p:spPr bwMode="auto">
          <a:xfrm>
            <a:off x="1066800" y="1484313"/>
            <a:ext cx="7620000" cy="459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endParaRPr lang="zh-CN" altLang="en-US" smtClean="0"/>
          </a:p>
        </p:txBody>
      </p:sp>
      <p:sp>
        <p:nvSpPr>
          <p:cNvPr id="2098" name="Text Box 50"/>
          <p:cNvSpPr txBox="1">
            <a:spLocks noChangeArrowheads="1"/>
          </p:cNvSpPr>
          <p:nvPr userDrawn="1"/>
        </p:nvSpPr>
        <p:spPr bwMode="auto">
          <a:xfrm>
            <a:off x="5724525" y="231775"/>
            <a:ext cx="3167063" cy="457200"/>
          </a:xfrm>
          <a:prstGeom prst="rect">
            <a:avLst/>
          </a:prstGeom>
          <a:noFill/>
          <a:ln w="9525" cap="rnd">
            <a:noFill/>
            <a:prstDash val="sysDot"/>
            <a:miter lim="800000"/>
            <a:headEnd/>
            <a:tailEnd/>
          </a:ln>
          <a:effectLst/>
        </p:spPr>
        <p:txBody>
          <a:bodyPr>
            <a:spAutoFit/>
          </a:bodyPr>
          <a:lstStyle/>
          <a:p>
            <a:pPr algn="r">
              <a:defRPr/>
            </a:pPr>
            <a:r>
              <a:rPr lang="zh-CN" altLang="en-US" sz="2400">
                <a:solidFill>
                  <a:srgbClr val="FF0000"/>
                </a:solidFill>
                <a:latin typeface="Arial" charset="0"/>
                <a:ea typeface="隶书" pitchFamily="49" charset="-122"/>
              </a:rPr>
              <a:t>第</a:t>
            </a:r>
            <a:r>
              <a:rPr lang="en-US" altLang="zh-CN" sz="2400">
                <a:solidFill>
                  <a:srgbClr val="FF0000"/>
                </a:solidFill>
                <a:latin typeface="Arial" charset="0"/>
                <a:ea typeface="隶书" pitchFamily="49" charset="-122"/>
              </a:rPr>
              <a:t>6</a:t>
            </a:r>
            <a:r>
              <a:rPr lang="zh-CN" altLang="en-US" sz="2400">
                <a:solidFill>
                  <a:srgbClr val="FF0000"/>
                </a:solidFill>
                <a:latin typeface="Arial" charset="0"/>
                <a:ea typeface="隶书" pitchFamily="49" charset="-122"/>
              </a:rPr>
              <a:t>章 应用层协议</a:t>
            </a:r>
          </a:p>
        </p:txBody>
      </p:sp>
      <p:sp>
        <p:nvSpPr>
          <p:cNvPr id="2100" name="Text Box 52"/>
          <p:cNvSpPr txBox="1">
            <a:spLocks noChangeArrowheads="1"/>
          </p:cNvSpPr>
          <p:nvPr userDrawn="1"/>
        </p:nvSpPr>
        <p:spPr bwMode="auto">
          <a:xfrm>
            <a:off x="2771775" y="6237288"/>
            <a:ext cx="4032250" cy="396875"/>
          </a:xfrm>
          <a:prstGeom prst="rect">
            <a:avLst/>
          </a:prstGeom>
          <a:noFill/>
          <a:ln w="9525" cap="rnd">
            <a:noFill/>
            <a:prstDash val="sysDot"/>
            <a:miter lim="800000"/>
            <a:headEnd/>
            <a:tailEnd/>
          </a:ln>
          <a:effectLst/>
        </p:spPr>
        <p:txBody>
          <a:bodyPr>
            <a:spAutoFit/>
          </a:bodyPr>
          <a:lstStyle/>
          <a:p>
            <a:pPr>
              <a:defRPr/>
            </a:pPr>
            <a:r>
              <a:rPr lang="zh-CN" altLang="en-US">
                <a:solidFill>
                  <a:srgbClr val="008000"/>
                </a:solidFill>
                <a:latin typeface="华文行楷" pitchFamily="2" charset="-122"/>
                <a:ea typeface="华文行楷" pitchFamily="2" charset="-122"/>
              </a:rPr>
              <a:t>江西理工大学    </a:t>
            </a:r>
            <a:r>
              <a:rPr lang="zh-CN" altLang="en-US">
                <a:solidFill>
                  <a:srgbClr val="FF0000"/>
                </a:solidFill>
                <a:latin typeface="华文行楷" pitchFamily="2" charset="-122"/>
                <a:ea typeface="华文行楷" pitchFamily="2" charset="-122"/>
              </a:rPr>
              <a:t>信息学院</a:t>
            </a:r>
          </a:p>
        </p:txBody>
      </p:sp>
      <p:sp>
        <p:nvSpPr>
          <p:cNvPr id="2101" name="Text Box 53"/>
          <p:cNvSpPr txBox="1">
            <a:spLocks noChangeArrowheads="1"/>
          </p:cNvSpPr>
          <p:nvPr userDrawn="1"/>
        </p:nvSpPr>
        <p:spPr bwMode="auto">
          <a:xfrm>
            <a:off x="1042988" y="177800"/>
            <a:ext cx="2376487" cy="457200"/>
          </a:xfrm>
          <a:prstGeom prst="rect">
            <a:avLst/>
          </a:prstGeom>
          <a:noFill/>
          <a:ln w="9525" cap="rnd">
            <a:noFill/>
            <a:prstDash val="sysDot"/>
            <a:miter lim="800000"/>
            <a:headEnd/>
            <a:tailEnd/>
          </a:ln>
          <a:effectLst/>
        </p:spPr>
        <p:txBody>
          <a:bodyPr>
            <a:spAutoFit/>
          </a:bodyPr>
          <a:lstStyle/>
          <a:p>
            <a:pPr>
              <a:defRPr/>
            </a:pPr>
            <a:r>
              <a:rPr lang="zh-CN" altLang="en-US" sz="2400">
                <a:solidFill>
                  <a:srgbClr val="008000"/>
                </a:solidFill>
                <a:latin typeface="Arial" charset="0"/>
                <a:ea typeface="隶书" pitchFamily="49" charset="-122"/>
              </a:rPr>
              <a:t>网络协议</a:t>
            </a:r>
            <a:endParaRPr lang="zh-CN" altLang="en-US" sz="2400">
              <a:solidFill>
                <a:srgbClr val="FF0000"/>
              </a:solidFill>
              <a:latin typeface="Arial" charset="0"/>
              <a:ea typeface="隶书" pitchFamily="49" charset="-122"/>
            </a:endParaRPr>
          </a:p>
        </p:txBody>
      </p:sp>
      <p:sp>
        <p:nvSpPr>
          <p:cNvPr id="2102" name="Line 54"/>
          <p:cNvSpPr>
            <a:spLocks noChangeShapeType="1"/>
          </p:cNvSpPr>
          <p:nvPr userDrawn="1"/>
        </p:nvSpPr>
        <p:spPr bwMode="ltGray">
          <a:xfrm>
            <a:off x="1073150" y="6194425"/>
            <a:ext cx="7670800" cy="0"/>
          </a:xfrm>
          <a:prstGeom prst="line">
            <a:avLst/>
          </a:prstGeom>
          <a:noFill/>
          <a:ln w="38100">
            <a:pattFill prst="sphere">
              <a:fgClr>
                <a:srgbClr val="FF0000"/>
              </a:fgClr>
              <a:bgClr>
                <a:srgbClr val="FFFFFF"/>
              </a:bgClr>
            </a:pattFill>
            <a:round/>
            <a:headEnd/>
            <a:tailEnd/>
          </a:ln>
        </p:spPr>
        <p:txBody>
          <a:bodyPr wrap="none" anchor="ctr"/>
          <a:lstStyle/>
          <a:p>
            <a:pPr>
              <a:defRPr/>
            </a:pPr>
            <a:endParaRPr lang="zh-CN" altLang="en-US"/>
          </a:p>
        </p:txBody>
      </p:sp>
      <p:sp>
        <p:nvSpPr>
          <p:cNvPr id="2103" name="Rectangle 55"/>
          <p:cNvSpPr>
            <a:spLocks noGrp="1" noChangeArrowheads="1"/>
          </p:cNvSpPr>
          <p:nvPr>
            <p:ph type="sldNum" sz="quarter" idx="4"/>
          </p:nvPr>
        </p:nvSpPr>
        <p:spPr bwMode="auto">
          <a:xfrm>
            <a:off x="7292975" y="6180138"/>
            <a:ext cx="1296988" cy="31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a:solidFill>
                  <a:srgbClr val="660066"/>
                </a:solidFill>
              </a:defRPr>
            </a:lvl1pPr>
          </a:lstStyle>
          <a:p>
            <a:pPr>
              <a:defRPr/>
            </a:pPr>
            <a:r>
              <a:rPr lang="en-US" altLang="zh-CN"/>
              <a:t>Page </a:t>
            </a:r>
            <a:fld id="{7AF9F60E-390D-4348-B9E7-243F6AF7B9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slow">
    <p:random/>
  </p:transition>
  <p:hf hdr="0" ftr="0" dt="0"/>
  <p:txStyles>
    <p:titleStyle>
      <a:lvl1pPr algn="ctr" rtl="0" eaLnBrk="0" fontAlgn="base" hangingPunct="0">
        <a:spcBef>
          <a:spcPct val="0"/>
        </a:spcBef>
        <a:spcAft>
          <a:spcPct val="0"/>
        </a:spcAft>
        <a:defRPr kumimoji="1" sz="3200" b="1">
          <a:solidFill>
            <a:srgbClr val="000099"/>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2pPr>
      <a:lvl3pPr algn="ctr" rtl="0" eaLnBrk="0" fontAlgn="base" hangingPunct="0">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3pPr>
      <a:lvl4pPr algn="ctr" rtl="0" eaLnBrk="0" fontAlgn="base" hangingPunct="0">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4pPr>
      <a:lvl5pPr algn="ctr" rtl="0" eaLnBrk="0" fontAlgn="base" hangingPunct="0">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kumimoji="1" sz="3200" b="1">
          <a:solidFill>
            <a:srgbClr val="000099"/>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lnSpc>
          <a:spcPct val="120000"/>
        </a:lnSpc>
        <a:spcBef>
          <a:spcPct val="0"/>
        </a:spcBef>
        <a:spcAft>
          <a:spcPct val="0"/>
        </a:spcAft>
        <a:buClr>
          <a:srgbClr val="0000CC"/>
        </a:buClr>
        <a:buSzPct val="80000"/>
        <a:buFont typeface="Wingdings" pitchFamily="2" charset="2"/>
        <a:buChar char="u"/>
        <a:defRPr kumimoji="1" sz="28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120000"/>
        </a:lnSpc>
        <a:spcBef>
          <a:spcPct val="0"/>
        </a:spcBef>
        <a:spcAft>
          <a:spcPct val="0"/>
        </a:spcAft>
        <a:buClr>
          <a:srgbClr val="FF0000"/>
        </a:buClr>
        <a:buSzPct val="80000"/>
        <a:buFont typeface="Wingdings" pitchFamily="2" charset="2"/>
        <a:buChar char="l"/>
        <a:defRPr kumimoji="1" sz="2800" b="1">
          <a:solidFill>
            <a:schemeClr val="tx1"/>
          </a:solidFill>
          <a:effectLst>
            <a:outerShdw blurRad="38100" dist="38100" dir="2700000" algn="tl">
              <a:srgbClr val="FFFFFF"/>
            </a:outerShdw>
          </a:effectLst>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www.jxust.cn/r/n/r/n"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jxust.cn/n/r/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www.sohu.com/"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file:///D:\wjl007\working\J&#25945;&#23398;\B&#22791;&#35838;\G&#39640;&#32423;&#32593;&#32476;&#32534;&#31243;\JXUST&#35838;&#20214;\2013\webclient"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file:///D:\wjl007\working\J&#25945;&#23398;\B&#22791;&#35838;\G&#39640;&#32423;&#32593;&#32476;&#32534;&#31243;\JXUST&#35838;&#20214;\WebProxy" TargetMode="External"/><Relationship Id="rId2" Type="http://schemas.openxmlformats.org/officeDocument/2006/relationships/hyperlink" Target="http://www.youku.com/"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software/X&#21327;&#35758;&#35268;&#33539;/rfcs/DNS.rfc1034.tx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file:///D:\WJL007\WORKING\J&#25945;&#23398;\B&#22791;&#35838;\G&#39640;&#32423;&#32593;&#32476;&#32534;&#31243;\JXUST&#35838;&#20214;\DNSClien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mpnetworking.about.com/od/networkprotocolsip/g/ip_protocol.ht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ina.com.c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p>
            <a:r>
              <a:rPr lang="en-US" altLang="zh-CN" smtClean="0"/>
              <a:t>Page </a:t>
            </a:r>
            <a:fld id="{D7806549-2ECD-4A8E-B25E-F03F7C41FDF9}" type="slidenum">
              <a:rPr lang="en-US" altLang="zh-CN" smtClean="0"/>
              <a:pPr/>
              <a:t>1</a:t>
            </a:fld>
            <a:endParaRPr lang="en-US" altLang="zh-CN" smtClean="0"/>
          </a:p>
        </p:txBody>
      </p:sp>
      <p:sp>
        <p:nvSpPr>
          <p:cNvPr id="54274" name="Rectangle 2"/>
          <p:cNvSpPr>
            <a:spLocks noGrp="1" noChangeArrowheads="1"/>
          </p:cNvSpPr>
          <p:nvPr>
            <p:ph type="title"/>
          </p:nvPr>
        </p:nvSpPr>
        <p:spPr/>
        <p:txBody>
          <a:bodyPr/>
          <a:lstStyle/>
          <a:p>
            <a:pPr eaLnBrk="1" hangingPunct="1">
              <a:defRPr/>
            </a:pPr>
            <a:r>
              <a:rPr lang="zh-CN" altLang="en-US" sz="3600" smtClean="0"/>
              <a:t>第</a:t>
            </a:r>
            <a:r>
              <a:rPr lang="en-US" altLang="zh-CN" sz="3600" smtClean="0"/>
              <a:t>6</a:t>
            </a:r>
            <a:r>
              <a:rPr lang="zh-CN" altLang="en-US" sz="3600" smtClean="0"/>
              <a:t>章  应用层协议</a:t>
            </a:r>
          </a:p>
        </p:txBody>
      </p:sp>
      <p:sp>
        <p:nvSpPr>
          <p:cNvPr id="54275" name="Rectangle 3"/>
          <p:cNvSpPr>
            <a:spLocks noGrp="1" noChangeArrowheads="1"/>
          </p:cNvSpPr>
          <p:nvPr>
            <p:ph type="body" idx="1"/>
          </p:nvPr>
        </p:nvSpPr>
        <p:spPr>
          <a:xfrm>
            <a:off x="2484438" y="1700213"/>
            <a:ext cx="5184775" cy="4321175"/>
          </a:xfrm>
        </p:spPr>
        <p:txBody>
          <a:bodyPr/>
          <a:lstStyle/>
          <a:p>
            <a:pPr marL="0" indent="0" eaLnBrk="1" hangingPunct="1">
              <a:lnSpc>
                <a:spcPct val="150000"/>
              </a:lnSpc>
              <a:buFont typeface="Wingdings" pitchFamily="2" charset="2"/>
              <a:buNone/>
              <a:defRPr/>
            </a:pPr>
            <a:r>
              <a:rPr lang="en-US" altLang="zh-CN" sz="3200" smtClean="0"/>
              <a:t>6.1  </a:t>
            </a:r>
            <a:r>
              <a:rPr lang="zh-CN" altLang="en-US" sz="3200" smtClean="0"/>
              <a:t>域名系统</a:t>
            </a:r>
          </a:p>
          <a:p>
            <a:pPr marL="0" indent="0" eaLnBrk="1" hangingPunct="1">
              <a:lnSpc>
                <a:spcPct val="150000"/>
              </a:lnSpc>
              <a:buFont typeface="Wingdings" pitchFamily="2" charset="2"/>
              <a:buNone/>
              <a:defRPr/>
            </a:pPr>
            <a:r>
              <a:rPr lang="en-US" altLang="zh-CN" sz="3200" smtClean="0"/>
              <a:t>6.2  </a:t>
            </a:r>
            <a:r>
              <a:rPr lang="zh-CN" altLang="en-US" sz="3200" smtClean="0"/>
              <a:t>文件传输协议</a:t>
            </a:r>
          </a:p>
          <a:p>
            <a:pPr marL="0" indent="0" eaLnBrk="1" hangingPunct="1">
              <a:lnSpc>
                <a:spcPct val="150000"/>
              </a:lnSpc>
              <a:buFont typeface="Wingdings" pitchFamily="2" charset="2"/>
              <a:buNone/>
              <a:defRPr/>
            </a:pPr>
            <a:r>
              <a:rPr lang="en-US" altLang="zh-CN" sz="3200" smtClean="0"/>
              <a:t>6.3  </a:t>
            </a:r>
            <a:r>
              <a:rPr lang="zh-CN" altLang="en-US" sz="3200" smtClean="0"/>
              <a:t>邮件传输协议</a:t>
            </a:r>
          </a:p>
          <a:p>
            <a:pPr marL="0" indent="0" eaLnBrk="1" hangingPunct="1">
              <a:lnSpc>
                <a:spcPct val="150000"/>
              </a:lnSpc>
              <a:buFont typeface="Wingdings" pitchFamily="2" charset="2"/>
              <a:buNone/>
              <a:defRPr/>
            </a:pPr>
            <a:r>
              <a:rPr lang="en-US" altLang="zh-CN" sz="3200" smtClean="0"/>
              <a:t>6.4  </a:t>
            </a:r>
            <a:r>
              <a:rPr lang="zh-CN" altLang="en-US" sz="3200" smtClean="0"/>
              <a:t>远程登录协议</a:t>
            </a:r>
          </a:p>
          <a:p>
            <a:pPr marL="0" indent="0" eaLnBrk="1" hangingPunct="1">
              <a:lnSpc>
                <a:spcPct val="150000"/>
              </a:lnSpc>
              <a:buFont typeface="Wingdings" pitchFamily="2" charset="2"/>
              <a:buNone/>
              <a:defRPr/>
            </a:pPr>
            <a:r>
              <a:rPr lang="en-US" altLang="zh-CN" sz="3200" smtClean="0"/>
              <a:t>6.5  </a:t>
            </a:r>
            <a:r>
              <a:rPr lang="zh-CN" altLang="en-US" sz="3200" smtClean="0"/>
              <a:t>超文本传输协议</a:t>
            </a:r>
            <a:r>
              <a:rPr lang="en-US" altLang="zh-CN" sz="3200" smtClean="0"/>
              <a:t> </a:t>
            </a:r>
            <a:endParaRPr lang="zh-CN" altLang="en-US" sz="3200" smtClean="0"/>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区域划分和授权</a:t>
            </a:r>
            <a:endParaRPr lang="zh-CN" altLang="en-US"/>
          </a:p>
        </p:txBody>
      </p:sp>
      <p:sp>
        <p:nvSpPr>
          <p:cNvPr id="3" name="内容占位符 2"/>
          <p:cNvSpPr>
            <a:spLocks noGrp="1"/>
          </p:cNvSpPr>
          <p:nvPr>
            <p:ph idx="1"/>
          </p:nvPr>
        </p:nvSpPr>
        <p:spPr/>
        <p:txBody>
          <a:bodyPr/>
          <a:lstStyle/>
          <a:p>
            <a:r>
              <a:rPr lang="zh-CN" altLang="en-US" smtClean="0"/>
              <a:t>在</a:t>
            </a:r>
            <a:r>
              <a:rPr lang="en-US" altLang="zh-CN" smtClean="0"/>
              <a:t>.com.cn </a:t>
            </a:r>
            <a:r>
              <a:rPr lang="zh-CN" altLang="en-US" smtClean="0"/>
              <a:t>服务器上存在记录：</a:t>
            </a:r>
            <a:r>
              <a:rPr lang="en-US" altLang="zh-CN" smtClean="0"/>
              <a:t>sina.com.cn.   IN  ns1.sina.com.cn.</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10</a:t>
            </a:fld>
            <a:endParaRPr lang="en-US" altLang="zh-CN"/>
          </a:p>
        </p:txBody>
      </p:sp>
      <p:pic>
        <p:nvPicPr>
          <p:cNvPr id="27650" name="Picture 2"/>
          <p:cNvPicPr>
            <a:picLocks noChangeAspect="1" noChangeArrowheads="1"/>
          </p:cNvPicPr>
          <p:nvPr/>
        </p:nvPicPr>
        <p:blipFill>
          <a:blip r:embed="rId2"/>
          <a:srcRect/>
          <a:stretch>
            <a:fillRect/>
          </a:stretch>
        </p:blipFill>
        <p:spPr bwMode="auto">
          <a:xfrm>
            <a:off x="2857488" y="2571744"/>
            <a:ext cx="3552825" cy="324802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0"/>
          </p:nvPr>
        </p:nvSpPr>
        <p:spPr>
          <a:noFill/>
        </p:spPr>
        <p:txBody>
          <a:bodyPr/>
          <a:lstStyle/>
          <a:p>
            <a:r>
              <a:rPr lang="en-US" altLang="zh-CN" smtClean="0"/>
              <a:t>Page </a:t>
            </a:r>
            <a:fld id="{9FFC834A-1229-41AC-AA16-ED36A9B01F30}" type="slidenum">
              <a:rPr lang="en-US" altLang="zh-CN" smtClean="0"/>
              <a:pPr/>
              <a:t>100</a:t>
            </a:fld>
            <a:endParaRPr lang="en-US" altLang="zh-CN" smtClean="0"/>
          </a:p>
        </p:txBody>
      </p:sp>
      <p:sp>
        <p:nvSpPr>
          <p:cNvPr id="288770" name="Rectangle 2"/>
          <p:cNvSpPr>
            <a:spLocks noGrp="1" noChangeArrowheads="1"/>
          </p:cNvSpPr>
          <p:nvPr>
            <p:ph type="title"/>
          </p:nvPr>
        </p:nvSpPr>
        <p:spPr>
          <a:xfrm>
            <a:off x="539750" y="2573338"/>
            <a:ext cx="8229600" cy="1143000"/>
          </a:xfrm>
        </p:spPr>
        <p:txBody>
          <a:bodyPr/>
          <a:lstStyle/>
          <a:p>
            <a:pPr eaLnBrk="1" hangingPunct="1">
              <a:defRPr/>
            </a:pPr>
            <a:r>
              <a:rPr lang="zh-CN" altLang="en-US" sz="4400" smtClean="0">
                <a:solidFill>
                  <a:srgbClr val="FF3300"/>
                </a:solidFill>
              </a:rPr>
              <a:t>现 场 演 示</a:t>
            </a:r>
            <a:r>
              <a:rPr lang="en-US" altLang="zh-CN" sz="4400" smtClean="0">
                <a:solidFill>
                  <a:srgbClr val="FF3300"/>
                </a:solidFill>
              </a:rPr>
              <a:t/>
            </a:r>
            <a:br>
              <a:rPr lang="en-US" altLang="zh-CN" sz="4400" smtClean="0">
                <a:solidFill>
                  <a:srgbClr val="FF3300"/>
                </a:solidFill>
              </a:rPr>
            </a:br>
            <a:r>
              <a:rPr lang="en-US" altLang="zh-CN" sz="4400" smtClean="0">
                <a:solidFill>
                  <a:srgbClr val="FF3300"/>
                </a:solidFill>
              </a:rPr>
              <a:t>email</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877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0"/>
          </p:nvPr>
        </p:nvSpPr>
        <p:spPr>
          <a:noFill/>
        </p:spPr>
        <p:txBody>
          <a:bodyPr/>
          <a:lstStyle/>
          <a:p>
            <a:r>
              <a:rPr lang="en-US" altLang="zh-CN" smtClean="0"/>
              <a:t>Page </a:t>
            </a:r>
            <a:fld id="{E2C1844A-A281-4EED-A3DD-FD71CD36B2FD}" type="slidenum">
              <a:rPr lang="en-US" altLang="zh-CN" smtClean="0"/>
              <a:pPr/>
              <a:t>101</a:t>
            </a:fld>
            <a:endParaRPr lang="en-US" altLang="zh-CN" smtClean="0"/>
          </a:p>
        </p:txBody>
      </p:sp>
      <p:sp>
        <p:nvSpPr>
          <p:cNvPr id="189442" name="Rectangle 2"/>
          <p:cNvSpPr>
            <a:spLocks noGrp="1" noChangeArrowheads="1"/>
          </p:cNvSpPr>
          <p:nvPr>
            <p:ph type="title"/>
          </p:nvPr>
        </p:nvSpPr>
        <p:spPr/>
        <p:txBody>
          <a:bodyPr/>
          <a:lstStyle/>
          <a:p>
            <a:pPr eaLnBrk="1" hangingPunct="1">
              <a:defRPr/>
            </a:pPr>
            <a:r>
              <a:rPr lang="en-US" altLang="zh-CN" smtClean="0"/>
              <a:t>6.4 </a:t>
            </a:r>
            <a:r>
              <a:rPr lang="zh-CN" altLang="en-US" smtClean="0"/>
              <a:t>远程登录协议 </a:t>
            </a:r>
          </a:p>
        </p:txBody>
      </p:sp>
      <p:sp>
        <p:nvSpPr>
          <p:cNvPr id="189443" name="Rectangle 3"/>
          <p:cNvSpPr>
            <a:spLocks noGrp="1" noChangeArrowheads="1"/>
          </p:cNvSpPr>
          <p:nvPr>
            <p:ph type="body" idx="1"/>
          </p:nvPr>
        </p:nvSpPr>
        <p:spPr/>
        <p:txBody>
          <a:bodyPr/>
          <a:lstStyle/>
          <a:p>
            <a:pPr marL="263525" indent="-263525" algn="ctr" eaLnBrk="1" hangingPunct="1">
              <a:buFont typeface="Wingdings" pitchFamily="2" charset="2"/>
              <a:buNone/>
              <a:defRPr/>
            </a:pPr>
            <a:r>
              <a:rPr lang="en-US" altLang="zh-CN" sz="3200" smtClean="0">
                <a:solidFill>
                  <a:srgbClr val="000099"/>
                </a:solidFill>
                <a:effectLst>
                  <a:outerShdw blurRad="38100" dist="38100" dir="2700000" algn="tl">
                    <a:srgbClr val="000000"/>
                  </a:outerShdw>
                </a:effectLst>
              </a:rPr>
              <a:t>6.4.1 </a:t>
            </a:r>
            <a:r>
              <a:rPr lang="zh-CN" altLang="en-US" sz="3200" smtClean="0">
                <a:solidFill>
                  <a:srgbClr val="000099"/>
                </a:solidFill>
                <a:effectLst>
                  <a:outerShdw blurRad="38100" dist="38100" dir="2700000" algn="tl">
                    <a:srgbClr val="000000"/>
                  </a:outerShdw>
                </a:effectLst>
              </a:rPr>
              <a:t>基本概念</a:t>
            </a:r>
            <a:r>
              <a:rPr lang="zh-CN" altLang="en-US" smtClean="0"/>
              <a:t> </a:t>
            </a:r>
          </a:p>
          <a:p>
            <a:pPr marL="263525" indent="-263525" eaLnBrk="1" hangingPunct="1">
              <a:buFont typeface="Wingdings" pitchFamily="2" charset="2"/>
              <a:buNone/>
              <a:defRPr/>
            </a:pPr>
            <a:r>
              <a:rPr lang="en-US" altLang="zh-CN" smtClean="0"/>
              <a:t>1</a:t>
            </a:r>
            <a:r>
              <a:rPr lang="zh-CN" altLang="en-US" smtClean="0"/>
              <a:t>．远程登录</a:t>
            </a:r>
          </a:p>
          <a:p>
            <a:pPr marL="263525" indent="-263525" eaLnBrk="1" hangingPunct="1">
              <a:defRPr/>
            </a:pPr>
            <a:r>
              <a:rPr lang="zh-CN" altLang="en-US" smtClean="0"/>
              <a:t>远程登录是指用户登录到远程主机并使用远程主机的应用程序。</a:t>
            </a:r>
          </a:p>
          <a:p>
            <a:pPr marL="263525" indent="-263525" eaLnBrk="1" hangingPunct="1">
              <a:defRPr/>
            </a:pPr>
            <a:r>
              <a:rPr lang="zh-CN" altLang="en-US" smtClean="0"/>
              <a:t>远程登录一般使用</a:t>
            </a:r>
            <a:r>
              <a:rPr lang="en-US" altLang="zh-CN" smtClean="0"/>
              <a:t>TELNET</a:t>
            </a:r>
            <a:r>
              <a:rPr lang="zh-CN" altLang="en-US" smtClean="0"/>
              <a:t>客户程序和服务器程序完成。 </a:t>
            </a:r>
          </a:p>
          <a:p>
            <a:pPr marL="263525" indent="-263525" eaLnBrk="1" hangingPunct="1">
              <a:defRPr/>
            </a:pPr>
            <a:r>
              <a:rPr lang="en-US" altLang="zh-CN" smtClean="0"/>
              <a:t>RFC 854</a:t>
            </a:r>
            <a:r>
              <a:rPr lang="zh-CN" altLang="en-US" smtClean="0"/>
              <a:t>、</a:t>
            </a:r>
            <a:r>
              <a:rPr lang="en-US" altLang="zh-CN" smtClean="0"/>
              <a:t>RFC855</a:t>
            </a:r>
          </a:p>
        </p:txBody>
      </p:sp>
    </p:spTree>
  </p:cSld>
  <p:clrMapOvr>
    <a:masterClrMapping/>
  </p:clrMapOvr>
  <p:transition spd="slow">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0"/>
          </p:nvPr>
        </p:nvSpPr>
        <p:spPr>
          <a:noFill/>
        </p:spPr>
        <p:txBody>
          <a:bodyPr/>
          <a:lstStyle/>
          <a:p>
            <a:r>
              <a:rPr lang="en-US" altLang="zh-CN" smtClean="0"/>
              <a:t>Page </a:t>
            </a:r>
            <a:fld id="{1BE12D7B-3633-4AA1-9E57-C6D3C2A714E1}" type="slidenum">
              <a:rPr lang="en-US" altLang="zh-CN" smtClean="0"/>
              <a:pPr/>
              <a:t>102</a:t>
            </a:fld>
            <a:endParaRPr lang="en-US" altLang="zh-CN" smtClean="0"/>
          </a:p>
        </p:txBody>
      </p:sp>
      <p:sp>
        <p:nvSpPr>
          <p:cNvPr id="190466" name="Rectangle 2"/>
          <p:cNvSpPr>
            <a:spLocks noGrp="1" noChangeArrowheads="1"/>
          </p:cNvSpPr>
          <p:nvPr>
            <p:ph type="title"/>
          </p:nvPr>
        </p:nvSpPr>
        <p:spPr/>
        <p:txBody>
          <a:bodyPr/>
          <a:lstStyle/>
          <a:p>
            <a:pPr eaLnBrk="1" hangingPunct="1">
              <a:defRPr/>
            </a:pPr>
            <a:r>
              <a:rPr lang="zh-CN" altLang="en-US" smtClean="0"/>
              <a:t>远程登录示意图 </a:t>
            </a:r>
          </a:p>
        </p:txBody>
      </p:sp>
      <p:sp>
        <p:nvSpPr>
          <p:cNvPr id="190467"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97285" name="Picture 4"/>
          <p:cNvPicPr>
            <a:picLocks noChangeAspect="1" noChangeArrowheads="1"/>
          </p:cNvPicPr>
          <p:nvPr/>
        </p:nvPicPr>
        <p:blipFill>
          <a:blip r:embed="rId2"/>
          <a:srcRect/>
          <a:stretch>
            <a:fillRect/>
          </a:stretch>
        </p:blipFill>
        <p:spPr bwMode="auto">
          <a:xfrm>
            <a:off x="1116013" y="1628775"/>
            <a:ext cx="7632700" cy="4192588"/>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10"/>
          </p:nvPr>
        </p:nvSpPr>
        <p:spPr>
          <a:noFill/>
        </p:spPr>
        <p:txBody>
          <a:bodyPr/>
          <a:lstStyle/>
          <a:p>
            <a:r>
              <a:rPr lang="en-US" altLang="zh-CN" smtClean="0"/>
              <a:t>Page </a:t>
            </a:r>
            <a:fld id="{182595FE-7A94-4C8F-BC90-5DC4C1F35889}" type="slidenum">
              <a:rPr lang="en-US" altLang="zh-CN" smtClean="0"/>
              <a:pPr/>
              <a:t>103</a:t>
            </a:fld>
            <a:endParaRPr lang="en-US" altLang="zh-CN" smtClean="0"/>
          </a:p>
        </p:txBody>
      </p:sp>
      <p:sp>
        <p:nvSpPr>
          <p:cNvPr id="194562" name="Rectangle 2"/>
          <p:cNvSpPr>
            <a:spLocks noGrp="1" noChangeArrowheads="1"/>
          </p:cNvSpPr>
          <p:nvPr>
            <p:ph type="title"/>
          </p:nvPr>
        </p:nvSpPr>
        <p:spPr/>
        <p:txBody>
          <a:bodyPr/>
          <a:lstStyle/>
          <a:p>
            <a:pPr eaLnBrk="1" hangingPunct="1">
              <a:defRPr/>
            </a:pPr>
            <a:r>
              <a:rPr lang="en-US" altLang="zh-CN" smtClean="0"/>
              <a:t>2</a:t>
            </a:r>
            <a:r>
              <a:rPr lang="zh-CN" altLang="en-US" smtClean="0"/>
              <a:t>．网络虚拟终端</a:t>
            </a:r>
          </a:p>
        </p:txBody>
      </p:sp>
      <p:sp>
        <p:nvSpPr>
          <p:cNvPr id="194563" name="Rectangle 3"/>
          <p:cNvSpPr>
            <a:spLocks noGrp="1" noChangeArrowheads="1"/>
          </p:cNvSpPr>
          <p:nvPr>
            <p:ph type="body" idx="1"/>
          </p:nvPr>
        </p:nvSpPr>
        <p:spPr/>
        <p:txBody>
          <a:bodyPr/>
          <a:lstStyle/>
          <a:p>
            <a:pPr marL="360363" indent="-360363" eaLnBrk="1" hangingPunct="1">
              <a:defRPr/>
            </a:pPr>
            <a:r>
              <a:rPr lang="en-US" altLang="zh-CN" smtClean="0"/>
              <a:t>Telnet</a:t>
            </a:r>
            <a:r>
              <a:rPr lang="zh-CN" altLang="en-US" smtClean="0"/>
              <a:t>使用网络虚拟终端（</a:t>
            </a:r>
            <a:r>
              <a:rPr lang="en-US" altLang="zh-CN" smtClean="0"/>
              <a:t>NVT</a:t>
            </a:r>
            <a:r>
              <a:rPr lang="zh-CN" altLang="en-US" smtClean="0"/>
              <a:t>）字符集来处理异构系统的远程登录问题。</a:t>
            </a:r>
          </a:p>
          <a:p>
            <a:pPr marL="360363" indent="-360363" eaLnBrk="1" hangingPunct="1">
              <a:defRPr/>
            </a:pPr>
            <a:r>
              <a:rPr lang="zh-CN" altLang="en-US" smtClean="0"/>
              <a:t>网络虚拟终端（</a:t>
            </a:r>
            <a:r>
              <a:rPr lang="en-US" altLang="zh-CN" smtClean="0"/>
              <a:t>NVT</a:t>
            </a:r>
            <a:r>
              <a:rPr lang="zh-CN" altLang="en-US" smtClean="0"/>
              <a:t>）字符集是一个通用接口，通过该接口， </a:t>
            </a:r>
            <a:r>
              <a:rPr lang="en-US" altLang="zh-CN" smtClean="0"/>
              <a:t>Telnet</a:t>
            </a:r>
            <a:r>
              <a:rPr lang="zh-CN" altLang="en-US" smtClean="0"/>
              <a:t>客户端将来自本地终端的字符（数据或命令）转换成</a:t>
            </a:r>
            <a:r>
              <a:rPr lang="en-US" altLang="zh-CN" smtClean="0"/>
              <a:t>NVT</a:t>
            </a:r>
            <a:r>
              <a:rPr lang="zh-CN" altLang="en-US" smtClean="0"/>
              <a:t>形式，然后交付给网络。</a:t>
            </a:r>
          </a:p>
          <a:p>
            <a:pPr marL="360363" indent="-360363" eaLnBrk="1" hangingPunct="1">
              <a:defRPr/>
            </a:pPr>
            <a:r>
              <a:rPr lang="en-US" altLang="zh-CN" smtClean="0"/>
              <a:t>Telnet</a:t>
            </a:r>
            <a:r>
              <a:rPr lang="zh-CN" altLang="en-US" smtClean="0"/>
              <a:t>服务器将来自</a:t>
            </a:r>
            <a:r>
              <a:rPr lang="en-US" altLang="zh-CN" smtClean="0"/>
              <a:t>NVT</a:t>
            </a:r>
            <a:r>
              <a:rPr lang="zh-CN" altLang="en-US" smtClean="0"/>
              <a:t>形式的字符（数据或命令）转换成计算机可接收的形式。 </a:t>
            </a:r>
          </a:p>
        </p:txBody>
      </p:sp>
    </p:spTree>
  </p:cSld>
  <p:clrMapOvr>
    <a:masterClrMapping/>
  </p:clrMapOvr>
  <p:transition spd="slow">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0"/>
          </p:nvPr>
        </p:nvSpPr>
        <p:spPr>
          <a:noFill/>
        </p:spPr>
        <p:txBody>
          <a:bodyPr/>
          <a:lstStyle/>
          <a:p>
            <a:r>
              <a:rPr lang="en-US" altLang="zh-CN" smtClean="0"/>
              <a:t>Page </a:t>
            </a:r>
            <a:fld id="{1B299469-3B45-4B93-8B1D-C1FB284A5800}" type="slidenum">
              <a:rPr lang="en-US" altLang="zh-CN" smtClean="0"/>
              <a:pPr/>
              <a:t>104</a:t>
            </a:fld>
            <a:endParaRPr lang="en-US" altLang="zh-CN" smtClean="0"/>
          </a:p>
        </p:txBody>
      </p:sp>
      <p:sp>
        <p:nvSpPr>
          <p:cNvPr id="193538" name="Rectangle 2"/>
          <p:cNvSpPr>
            <a:spLocks noGrp="1" noChangeArrowheads="1"/>
          </p:cNvSpPr>
          <p:nvPr>
            <p:ph type="title"/>
          </p:nvPr>
        </p:nvSpPr>
        <p:spPr/>
        <p:txBody>
          <a:bodyPr/>
          <a:lstStyle/>
          <a:p>
            <a:pPr eaLnBrk="1" hangingPunct="1">
              <a:defRPr/>
            </a:pPr>
            <a:r>
              <a:rPr lang="en-US" altLang="zh-CN" smtClean="0"/>
              <a:t>NVT</a:t>
            </a:r>
            <a:r>
              <a:rPr lang="zh-CN" altLang="en-US" smtClean="0"/>
              <a:t>字符集转换示意图 </a:t>
            </a:r>
          </a:p>
        </p:txBody>
      </p:sp>
      <p:sp>
        <p:nvSpPr>
          <p:cNvPr id="193539"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99333" name="Picture 4"/>
          <p:cNvPicPr>
            <a:picLocks noChangeAspect="1" noChangeArrowheads="1"/>
          </p:cNvPicPr>
          <p:nvPr/>
        </p:nvPicPr>
        <p:blipFill>
          <a:blip r:embed="rId2"/>
          <a:srcRect/>
          <a:stretch>
            <a:fillRect/>
          </a:stretch>
        </p:blipFill>
        <p:spPr bwMode="auto">
          <a:xfrm>
            <a:off x="900113" y="1628775"/>
            <a:ext cx="7920037" cy="209867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0"/>
          </p:nvPr>
        </p:nvSpPr>
        <p:spPr>
          <a:noFill/>
        </p:spPr>
        <p:txBody>
          <a:bodyPr/>
          <a:lstStyle/>
          <a:p>
            <a:r>
              <a:rPr lang="en-US" altLang="zh-CN" smtClean="0"/>
              <a:t>Page </a:t>
            </a:r>
            <a:fld id="{1DBE7F3A-9B7C-4C12-A525-9D96EA246A1C}" type="slidenum">
              <a:rPr lang="en-US" altLang="zh-CN" smtClean="0"/>
              <a:pPr/>
              <a:t>105</a:t>
            </a:fld>
            <a:endParaRPr lang="en-US" altLang="zh-CN" smtClean="0"/>
          </a:p>
        </p:txBody>
      </p:sp>
      <p:sp>
        <p:nvSpPr>
          <p:cNvPr id="192514" name="Rectangle 2"/>
          <p:cNvSpPr>
            <a:spLocks noGrp="1" noChangeArrowheads="1"/>
          </p:cNvSpPr>
          <p:nvPr>
            <p:ph type="title"/>
          </p:nvPr>
        </p:nvSpPr>
        <p:spPr/>
        <p:txBody>
          <a:bodyPr/>
          <a:lstStyle/>
          <a:p>
            <a:pPr eaLnBrk="1" hangingPunct="1">
              <a:defRPr/>
            </a:pPr>
            <a:r>
              <a:rPr lang="en-US" altLang="zh-CN" smtClean="0"/>
              <a:t>3</a:t>
            </a:r>
            <a:r>
              <a:rPr lang="zh-CN" altLang="en-US" smtClean="0"/>
              <a:t>．</a:t>
            </a:r>
            <a:r>
              <a:rPr lang="en-US" altLang="zh-CN" smtClean="0"/>
              <a:t>Telnet</a:t>
            </a:r>
            <a:r>
              <a:rPr lang="zh-CN" altLang="en-US" smtClean="0"/>
              <a:t>基本服务 </a:t>
            </a:r>
          </a:p>
        </p:txBody>
      </p:sp>
      <p:sp>
        <p:nvSpPr>
          <p:cNvPr id="192515" name="Rectangle 3"/>
          <p:cNvSpPr>
            <a:spLocks noGrp="1" noChangeArrowheads="1"/>
          </p:cNvSpPr>
          <p:nvPr>
            <p:ph type="body" idx="1"/>
          </p:nvPr>
        </p:nvSpPr>
        <p:spPr>
          <a:xfrm>
            <a:off x="1066800" y="1484313"/>
            <a:ext cx="7620000" cy="4897437"/>
          </a:xfrm>
        </p:spPr>
        <p:txBody>
          <a:bodyPr/>
          <a:lstStyle/>
          <a:p>
            <a:pPr marL="442913" indent="-442913" eaLnBrk="1" hangingPunct="1">
              <a:lnSpc>
                <a:spcPct val="130000"/>
              </a:lnSpc>
              <a:defRPr/>
            </a:pPr>
            <a:r>
              <a:rPr lang="en-US" altLang="zh-CN" smtClean="0"/>
              <a:t>Telnet</a:t>
            </a:r>
            <a:r>
              <a:rPr lang="zh-CN" altLang="en-US" smtClean="0"/>
              <a:t>定义一个网络虚拟终端为远程系统提供一个标准接口。客户机程序不必详细了解远程系统，只需构造使用标准接口的程序。</a:t>
            </a:r>
          </a:p>
          <a:p>
            <a:pPr marL="442913" indent="-442913" eaLnBrk="1" hangingPunct="1">
              <a:lnSpc>
                <a:spcPct val="130000"/>
              </a:lnSpc>
              <a:defRPr/>
            </a:pPr>
            <a:r>
              <a:rPr lang="en-US" altLang="zh-CN" smtClean="0"/>
              <a:t>Telnet</a:t>
            </a:r>
            <a:r>
              <a:rPr lang="zh-CN" altLang="en-US" smtClean="0"/>
              <a:t>包括一个允许客户端和服务器协商选项的机制，而且它还提供一组标准选项。</a:t>
            </a:r>
          </a:p>
          <a:p>
            <a:pPr marL="442913" indent="-442913" eaLnBrk="1" hangingPunct="1">
              <a:lnSpc>
                <a:spcPct val="130000"/>
              </a:lnSpc>
              <a:defRPr/>
            </a:pPr>
            <a:r>
              <a:rPr lang="en-US" altLang="zh-CN" smtClean="0"/>
              <a:t>Telnet</a:t>
            </a:r>
            <a:r>
              <a:rPr lang="zh-CN" altLang="en-US" smtClean="0"/>
              <a:t>对称处理连接的两端，即</a:t>
            </a:r>
            <a:r>
              <a:rPr lang="en-US" altLang="zh-CN" smtClean="0"/>
              <a:t>Telnet</a:t>
            </a:r>
            <a:r>
              <a:rPr lang="zh-CN" altLang="en-US" smtClean="0"/>
              <a:t>不强迫客户端从键盘输入，也不强迫客户端在屏幕上显示输出。 </a:t>
            </a:r>
          </a:p>
        </p:txBody>
      </p:sp>
    </p:spTree>
  </p:cSld>
  <p:clrMapOvr>
    <a:masterClrMapping/>
  </p:clrMapOvr>
  <p:transition spd="slow">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0"/>
          </p:nvPr>
        </p:nvSpPr>
        <p:spPr>
          <a:noFill/>
        </p:spPr>
        <p:txBody>
          <a:bodyPr/>
          <a:lstStyle/>
          <a:p>
            <a:r>
              <a:rPr lang="en-US" altLang="zh-CN" smtClean="0"/>
              <a:t>Page </a:t>
            </a:r>
            <a:fld id="{F38FEF06-0D91-4685-90CA-71B14DF819B4}" type="slidenum">
              <a:rPr lang="en-US" altLang="zh-CN" smtClean="0"/>
              <a:pPr/>
              <a:t>106</a:t>
            </a:fld>
            <a:endParaRPr lang="en-US" altLang="zh-CN" smtClean="0"/>
          </a:p>
        </p:txBody>
      </p:sp>
      <p:sp>
        <p:nvSpPr>
          <p:cNvPr id="191490" name="Rectangle 2"/>
          <p:cNvSpPr>
            <a:spLocks noGrp="1" noChangeArrowheads="1"/>
          </p:cNvSpPr>
          <p:nvPr>
            <p:ph type="title"/>
          </p:nvPr>
        </p:nvSpPr>
        <p:spPr/>
        <p:txBody>
          <a:bodyPr/>
          <a:lstStyle/>
          <a:p>
            <a:pPr eaLnBrk="1" hangingPunct="1">
              <a:defRPr/>
            </a:pPr>
            <a:r>
              <a:rPr lang="en-US" altLang="zh-CN" smtClean="0"/>
              <a:t>6.4.2 Telnet</a:t>
            </a:r>
            <a:r>
              <a:rPr lang="zh-CN" altLang="en-US" smtClean="0"/>
              <a:t>命令 </a:t>
            </a:r>
          </a:p>
        </p:txBody>
      </p:sp>
      <p:sp>
        <p:nvSpPr>
          <p:cNvPr id="191491" name="Rectangle 3"/>
          <p:cNvSpPr>
            <a:spLocks noGrp="1" noChangeArrowheads="1"/>
          </p:cNvSpPr>
          <p:nvPr>
            <p:ph type="body" idx="1"/>
          </p:nvPr>
        </p:nvSpPr>
        <p:spPr>
          <a:xfrm>
            <a:off x="1066800" y="1484313"/>
            <a:ext cx="7620000" cy="4824412"/>
          </a:xfrm>
        </p:spPr>
        <p:txBody>
          <a:bodyPr/>
          <a:lstStyle/>
          <a:p>
            <a:pPr marL="360363" indent="-360363" eaLnBrk="1" hangingPunct="1">
              <a:lnSpc>
                <a:spcPct val="110000"/>
              </a:lnSpc>
              <a:buFont typeface="Wingdings" pitchFamily="2" charset="2"/>
              <a:buNone/>
              <a:defRPr/>
            </a:pPr>
            <a:r>
              <a:rPr lang="en-US" altLang="zh-CN" sz="2400" smtClean="0"/>
              <a:t>      telnet [-d] [-a] [-n tracefile] [-e escapechar] [-l user]</a:t>
            </a:r>
          </a:p>
          <a:p>
            <a:pPr marL="360363" indent="-360363" eaLnBrk="1" hangingPunct="1">
              <a:lnSpc>
                <a:spcPct val="110000"/>
              </a:lnSpc>
              <a:buFont typeface="Wingdings" pitchFamily="2" charset="2"/>
              <a:buNone/>
              <a:defRPr/>
            </a:pPr>
            <a:r>
              <a:rPr lang="en-US" altLang="zh-CN" sz="2400" smtClean="0"/>
              <a:t>                 host [port]</a:t>
            </a:r>
          </a:p>
          <a:p>
            <a:pPr marL="360363" indent="-360363" eaLnBrk="1" hangingPunct="1">
              <a:lnSpc>
                <a:spcPct val="110000"/>
              </a:lnSpc>
              <a:defRPr/>
            </a:pPr>
            <a:r>
              <a:rPr lang="en-US" altLang="zh-CN" sz="2400" smtClean="0"/>
              <a:t>-d</a:t>
            </a:r>
            <a:r>
              <a:rPr lang="zh-CN" altLang="en-US" sz="2400" smtClean="0"/>
              <a:t>：设置调试开关，初始值为</a:t>
            </a:r>
            <a:r>
              <a:rPr lang="en-US" altLang="zh-CN" sz="2400" smtClean="0"/>
              <a:t>True</a:t>
            </a:r>
          </a:p>
          <a:p>
            <a:pPr marL="360363" indent="-360363" eaLnBrk="1" hangingPunct="1">
              <a:lnSpc>
                <a:spcPct val="110000"/>
              </a:lnSpc>
              <a:defRPr/>
            </a:pPr>
            <a:r>
              <a:rPr lang="en-US" altLang="zh-CN" sz="2400" smtClean="0"/>
              <a:t>-a</a:t>
            </a:r>
            <a:r>
              <a:rPr lang="zh-CN" altLang="en-US" sz="2400" smtClean="0"/>
              <a:t>：尝试自动登录，如果远程主机支持，通过</a:t>
            </a:r>
            <a:r>
              <a:rPr lang="en-US" altLang="zh-CN" sz="2400" smtClean="0"/>
              <a:t>USER</a:t>
            </a:r>
            <a:r>
              <a:rPr lang="zh-CN" altLang="en-US" sz="2400" smtClean="0"/>
              <a:t>传输用户名</a:t>
            </a:r>
          </a:p>
          <a:p>
            <a:pPr marL="360363" indent="-360363" eaLnBrk="1" hangingPunct="1">
              <a:lnSpc>
                <a:spcPct val="110000"/>
              </a:lnSpc>
              <a:defRPr/>
            </a:pPr>
            <a:r>
              <a:rPr lang="en-US" altLang="zh-CN" sz="2400" smtClean="0"/>
              <a:t>-n tracefile</a:t>
            </a:r>
            <a:r>
              <a:rPr lang="zh-CN" altLang="en-US" sz="2400" smtClean="0"/>
              <a:t>：打开</a:t>
            </a:r>
            <a:r>
              <a:rPr lang="en-US" altLang="zh-CN" sz="2400" smtClean="0"/>
              <a:t>tracefile</a:t>
            </a:r>
            <a:r>
              <a:rPr lang="zh-CN" altLang="en-US" sz="2400" smtClean="0"/>
              <a:t>文件以记录跟踪信息</a:t>
            </a:r>
          </a:p>
          <a:p>
            <a:pPr marL="360363" indent="-360363" eaLnBrk="1" hangingPunct="1">
              <a:lnSpc>
                <a:spcPct val="110000"/>
              </a:lnSpc>
              <a:defRPr/>
            </a:pPr>
            <a:r>
              <a:rPr lang="en-US" altLang="zh-CN" sz="2400" smtClean="0"/>
              <a:t>-e escapechar</a:t>
            </a:r>
            <a:r>
              <a:rPr lang="zh-CN" altLang="en-US" sz="2400" smtClean="0"/>
              <a:t>：将</a:t>
            </a:r>
            <a:r>
              <a:rPr lang="en-US" altLang="zh-CN" sz="2400" smtClean="0"/>
              <a:t>ESC</a:t>
            </a:r>
            <a:r>
              <a:rPr lang="zh-CN" altLang="en-US" sz="2400" smtClean="0"/>
              <a:t>字符的值指定为</a:t>
            </a:r>
            <a:r>
              <a:rPr lang="en-US" altLang="zh-CN" sz="2400" smtClean="0"/>
              <a:t>escapechar</a:t>
            </a:r>
          </a:p>
          <a:p>
            <a:pPr marL="360363" indent="-360363" eaLnBrk="1" hangingPunct="1">
              <a:lnSpc>
                <a:spcPct val="110000"/>
              </a:lnSpc>
              <a:defRPr/>
            </a:pPr>
            <a:r>
              <a:rPr lang="en-US" altLang="zh-CN" sz="2400" smtClean="0"/>
              <a:t>-l user</a:t>
            </a:r>
            <a:r>
              <a:rPr lang="zh-CN" altLang="en-US" sz="2400" smtClean="0"/>
              <a:t>：将</a:t>
            </a:r>
            <a:r>
              <a:rPr lang="en-US" altLang="zh-CN" sz="2400" smtClean="0"/>
              <a:t>user</a:t>
            </a:r>
            <a:r>
              <a:rPr lang="zh-CN" altLang="en-US" sz="2400" smtClean="0"/>
              <a:t>指定为登录到远程主机的用户名</a:t>
            </a:r>
          </a:p>
          <a:p>
            <a:pPr marL="360363" indent="-360363" eaLnBrk="1" hangingPunct="1">
              <a:lnSpc>
                <a:spcPct val="110000"/>
              </a:lnSpc>
              <a:defRPr/>
            </a:pPr>
            <a:r>
              <a:rPr lang="en-US" altLang="zh-CN" sz="2400" smtClean="0"/>
              <a:t>host</a:t>
            </a:r>
            <a:r>
              <a:rPr lang="zh-CN" altLang="en-US" sz="2400" smtClean="0"/>
              <a:t>：指定</a:t>
            </a:r>
            <a:r>
              <a:rPr lang="en-US" altLang="zh-CN" sz="2400" smtClean="0"/>
              <a:t>host</a:t>
            </a:r>
            <a:r>
              <a:rPr lang="zh-CN" altLang="en-US" sz="2400" smtClean="0"/>
              <a:t>为通过网络连接的主机</a:t>
            </a:r>
          </a:p>
          <a:p>
            <a:pPr marL="360363" indent="-360363" eaLnBrk="1" hangingPunct="1">
              <a:lnSpc>
                <a:spcPct val="110000"/>
              </a:lnSpc>
              <a:defRPr/>
            </a:pPr>
            <a:r>
              <a:rPr lang="en-US" altLang="zh-CN" sz="2400" smtClean="0"/>
              <a:t>port</a:t>
            </a:r>
            <a:r>
              <a:rPr lang="zh-CN" altLang="en-US" sz="2400" smtClean="0"/>
              <a:t>：指定端口号或服务器名称，如果不指定，则使用</a:t>
            </a:r>
            <a:r>
              <a:rPr lang="en-US" altLang="zh-CN" sz="2400" smtClean="0"/>
              <a:t>23</a:t>
            </a:r>
            <a:r>
              <a:rPr lang="zh-CN" altLang="en-US" sz="2400" smtClean="0"/>
              <a:t>号端口 </a:t>
            </a:r>
          </a:p>
        </p:txBody>
      </p:sp>
    </p:spTree>
  </p:cSld>
  <p:clrMapOvr>
    <a:masterClrMapping/>
  </p:clrMapOvr>
  <p:transition spd="slow">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0"/>
          </p:nvPr>
        </p:nvSpPr>
        <p:spPr>
          <a:noFill/>
        </p:spPr>
        <p:txBody>
          <a:bodyPr/>
          <a:lstStyle/>
          <a:p>
            <a:r>
              <a:rPr lang="en-US" altLang="zh-CN" smtClean="0"/>
              <a:t>Page </a:t>
            </a:r>
            <a:fld id="{D34EDC3A-A33D-4C8F-BFC8-F5555A77D411}" type="slidenum">
              <a:rPr lang="en-US" altLang="zh-CN" smtClean="0"/>
              <a:pPr/>
              <a:t>107</a:t>
            </a:fld>
            <a:endParaRPr lang="en-US" altLang="zh-CN" smtClean="0"/>
          </a:p>
        </p:txBody>
      </p:sp>
      <p:sp>
        <p:nvSpPr>
          <p:cNvPr id="197634" name="Rectangle 2"/>
          <p:cNvSpPr>
            <a:spLocks noGrp="1" noChangeArrowheads="1"/>
          </p:cNvSpPr>
          <p:nvPr>
            <p:ph type="title"/>
          </p:nvPr>
        </p:nvSpPr>
        <p:spPr/>
        <p:txBody>
          <a:bodyPr/>
          <a:lstStyle/>
          <a:p>
            <a:pPr eaLnBrk="1" hangingPunct="1">
              <a:defRPr/>
            </a:pPr>
            <a:r>
              <a:rPr lang="en-US" altLang="zh-CN" smtClean="0"/>
              <a:t>Telnet</a:t>
            </a:r>
            <a:r>
              <a:rPr lang="zh-CN" altLang="en-US" smtClean="0"/>
              <a:t>命令集 </a:t>
            </a:r>
          </a:p>
        </p:txBody>
      </p:sp>
      <p:pic>
        <p:nvPicPr>
          <p:cNvPr id="102404" name="Picture 5"/>
          <p:cNvPicPr>
            <a:picLocks noChangeAspect="1" noChangeArrowheads="1"/>
          </p:cNvPicPr>
          <p:nvPr/>
        </p:nvPicPr>
        <p:blipFill>
          <a:blip r:embed="rId2"/>
          <a:srcRect/>
          <a:stretch>
            <a:fillRect/>
          </a:stretch>
        </p:blipFill>
        <p:spPr bwMode="auto">
          <a:xfrm>
            <a:off x="2051050" y="1268413"/>
            <a:ext cx="5689600" cy="5414962"/>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0"/>
          </p:nvPr>
        </p:nvSpPr>
        <p:spPr>
          <a:noFill/>
        </p:spPr>
        <p:txBody>
          <a:bodyPr/>
          <a:lstStyle/>
          <a:p>
            <a:r>
              <a:rPr lang="en-US" altLang="zh-CN" smtClean="0"/>
              <a:t>Page </a:t>
            </a:r>
            <a:fld id="{8FE99DC7-7D84-4C62-ABFD-2ABE8653B869}" type="slidenum">
              <a:rPr lang="en-US" altLang="zh-CN" smtClean="0"/>
              <a:pPr/>
              <a:t>108</a:t>
            </a:fld>
            <a:endParaRPr lang="en-US" altLang="zh-CN" smtClean="0"/>
          </a:p>
        </p:txBody>
      </p:sp>
      <p:sp>
        <p:nvSpPr>
          <p:cNvPr id="196610" name="Rectangle 2"/>
          <p:cNvSpPr>
            <a:spLocks noGrp="1" noChangeArrowheads="1"/>
          </p:cNvSpPr>
          <p:nvPr>
            <p:ph type="title"/>
          </p:nvPr>
        </p:nvSpPr>
        <p:spPr/>
        <p:txBody>
          <a:bodyPr/>
          <a:lstStyle/>
          <a:p>
            <a:pPr eaLnBrk="1" hangingPunct="1">
              <a:defRPr/>
            </a:pPr>
            <a:r>
              <a:rPr lang="en-US" altLang="zh-CN" smtClean="0"/>
              <a:t>6.4.3 Telnet</a:t>
            </a:r>
            <a:r>
              <a:rPr lang="zh-CN" altLang="en-US" smtClean="0"/>
              <a:t>选项及协商 </a:t>
            </a:r>
          </a:p>
        </p:txBody>
      </p:sp>
      <p:sp>
        <p:nvSpPr>
          <p:cNvPr id="196611" name="Rectangle 3"/>
          <p:cNvSpPr>
            <a:spLocks noGrp="1" noChangeArrowheads="1"/>
          </p:cNvSpPr>
          <p:nvPr>
            <p:ph type="body" idx="1"/>
          </p:nvPr>
        </p:nvSpPr>
        <p:spPr>
          <a:xfrm>
            <a:off x="1066800" y="1484313"/>
            <a:ext cx="7620000" cy="3240087"/>
          </a:xfrm>
        </p:spPr>
        <p:txBody>
          <a:bodyPr/>
          <a:lstStyle/>
          <a:p>
            <a:pPr marL="360363" indent="-360363" eaLnBrk="1" hangingPunct="1">
              <a:defRPr/>
            </a:pPr>
            <a:r>
              <a:rPr lang="en-US" altLang="zh-CN" smtClean="0"/>
              <a:t>Telnet</a:t>
            </a:r>
            <a:r>
              <a:rPr lang="zh-CN" altLang="en-US" smtClean="0"/>
              <a:t>选项协商用于配置本地主机和远程主机间的工作模式。当一方要执行某个选项时需向另一端发出请求，若对方接受该选项，则选项在两端同时起作用，否则两端保持原来的模式。</a:t>
            </a:r>
          </a:p>
          <a:p>
            <a:pPr marL="360363" indent="-360363" eaLnBrk="1" hangingPunct="1">
              <a:defRPr/>
            </a:pPr>
            <a:r>
              <a:rPr lang="en-US" altLang="zh-CN" smtClean="0"/>
              <a:t>Telnet</a:t>
            </a:r>
            <a:r>
              <a:rPr lang="zh-CN" altLang="en-US" smtClean="0"/>
              <a:t>选项协商命令形式 </a:t>
            </a:r>
          </a:p>
        </p:txBody>
      </p:sp>
      <p:pic>
        <p:nvPicPr>
          <p:cNvPr id="103429" name="Picture 4"/>
          <p:cNvPicPr>
            <a:picLocks noChangeAspect="1" noChangeArrowheads="1"/>
          </p:cNvPicPr>
          <p:nvPr/>
        </p:nvPicPr>
        <p:blipFill>
          <a:blip r:embed="rId2"/>
          <a:srcRect/>
          <a:stretch>
            <a:fillRect/>
          </a:stretch>
        </p:blipFill>
        <p:spPr bwMode="auto">
          <a:xfrm>
            <a:off x="1547813" y="4797425"/>
            <a:ext cx="7056437" cy="56832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10"/>
          </p:nvPr>
        </p:nvSpPr>
        <p:spPr>
          <a:noFill/>
        </p:spPr>
        <p:txBody>
          <a:bodyPr/>
          <a:lstStyle/>
          <a:p>
            <a:r>
              <a:rPr lang="en-US" altLang="zh-CN" smtClean="0"/>
              <a:t>Page </a:t>
            </a:r>
            <a:fld id="{78240DB1-95BF-4DC7-8C9F-50449018D47E}" type="slidenum">
              <a:rPr lang="en-US" altLang="zh-CN" smtClean="0"/>
              <a:pPr/>
              <a:t>109</a:t>
            </a:fld>
            <a:endParaRPr lang="en-US" altLang="zh-CN" smtClean="0"/>
          </a:p>
        </p:txBody>
      </p:sp>
      <p:sp>
        <p:nvSpPr>
          <p:cNvPr id="195586" name="Rectangle 2"/>
          <p:cNvSpPr>
            <a:spLocks noGrp="1" noChangeArrowheads="1"/>
          </p:cNvSpPr>
          <p:nvPr>
            <p:ph type="title"/>
          </p:nvPr>
        </p:nvSpPr>
        <p:spPr/>
        <p:txBody>
          <a:bodyPr/>
          <a:lstStyle/>
          <a:p>
            <a:pPr eaLnBrk="1" hangingPunct="1">
              <a:defRPr/>
            </a:pPr>
            <a:r>
              <a:rPr lang="zh-CN" altLang="en-US" smtClean="0"/>
              <a:t>说明</a:t>
            </a:r>
          </a:p>
        </p:txBody>
      </p:sp>
      <p:sp>
        <p:nvSpPr>
          <p:cNvPr id="195587" name="Rectangle 3"/>
          <p:cNvSpPr>
            <a:spLocks noGrp="1" noChangeArrowheads="1"/>
          </p:cNvSpPr>
          <p:nvPr>
            <p:ph type="body" idx="1"/>
          </p:nvPr>
        </p:nvSpPr>
        <p:spPr>
          <a:xfrm>
            <a:off x="1066800" y="1441450"/>
            <a:ext cx="7620000" cy="5113338"/>
          </a:xfrm>
        </p:spPr>
        <p:txBody>
          <a:bodyPr/>
          <a:lstStyle/>
          <a:p>
            <a:pPr marL="263525" indent="-263525" eaLnBrk="1" hangingPunct="1">
              <a:lnSpc>
                <a:spcPct val="105000"/>
              </a:lnSpc>
              <a:defRPr/>
            </a:pPr>
            <a:r>
              <a:rPr lang="en-US" altLang="zh-CN" sz="2400" smtClean="0">
                <a:solidFill>
                  <a:srgbClr val="FF0000"/>
                </a:solidFill>
                <a:effectLst>
                  <a:outerShdw blurRad="38100" dist="38100" dir="2700000" algn="tl">
                    <a:srgbClr val="000000"/>
                  </a:outerShdw>
                </a:effectLst>
              </a:rPr>
              <a:t>IAC</a:t>
            </a:r>
            <a:r>
              <a:rPr lang="zh-CN" altLang="en-US" sz="2400" smtClean="0"/>
              <a:t>：占</a:t>
            </a:r>
            <a:r>
              <a:rPr lang="en-US" altLang="zh-CN" sz="2400" smtClean="0"/>
              <a:t>1</a:t>
            </a:r>
            <a:r>
              <a:rPr lang="zh-CN" altLang="en-US" sz="2400" smtClean="0"/>
              <a:t>个字节，代码值</a:t>
            </a:r>
            <a:r>
              <a:rPr lang="en-US" altLang="zh-CN" sz="2400" smtClean="0"/>
              <a:t>255</a:t>
            </a:r>
            <a:r>
              <a:rPr lang="zh-CN" altLang="en-US" sz="2400" smtClean="0"/>
              <a:t>（</a:t>
            </a:r>
            <a:r>
              <a:rPr lang="en-US" altLang="zh-CN" sz="2400" smtClean="0"/>
              <a:t>0xFF</a:t>
            </a:r>
            <a:r>
              <a:rPr lang="zh-CN" altLang="en-US" sz="2400" smtClean="0"/>
              <a:t>），表示下一字节为</a:t>
            </a:r>
            <a:r>
              <a:rPr lang="en-US" altLang="zh-CN" sz="2400" smtClean="0"/>
              <a:t>Telnet</a:t>
            </a:r>
            <a:r>
              <a:rPr lang="zh-CN" altLang="en-US" sz="2400" smtClean="0"/>
              <a:t>控制选项</a:t>
            </a:r>
          </a:p>
          <a:p>
            <a:pPr marL="263525" indent="-263525" eaLnBrk="1" hangingPunct="1">
              <a:lnSpc>
                <a:spcPct val="105000"/>
              </a:lnSpc>
              <a:defRPr/>
            </a:pPr>
            <a:r>
              <a:rPr lang="zh-CN" altLang="en-US" sz="2400" smtClean="0">
                <a:solidFill>
                  <a:srgbClr val="FF0000"/>
                </a:solidFill>
                <a:effectLst>
                  <a:outerShdw blurRad="38100" dist="38100" dir="2700000" algn="tl">
                    <a:srgbClr val="000000"/>
                  </a:outerShdw>
                </a:effectLst>
              </a:rPr>
              <a:t>命令码</a:t>
            </a:r>
            <a:r>
              <a:rPr lang="zh-CN" altLang="en-US" sz="2400" smtClean="0"/>
              <a:t>：占</a:t>
            </a:r>
            <a:r>
              <a:rPr lang="en-US" altLang="zh-CN" sz="2400" smtClean="0"/>
              <a:t>1</a:t>
            </a:r>
            <a:r>
              <a:rPr lang="zh-CN" altLang="en-US" sz="2400" smtClean="0"/>
              <a:t>个字节，一般为</a:t>
            </a:r>
            <a:r>
              <a:rPr lang="en-US" altLang="zh-CN" sz="2400" smtClean="0"/>
              <a:t>Telnet</a:t>
            </a:r>
            <a:r>
              <a:rPr lang="zh-CN" altLang="en-US" sz="2400" smtClean="0"/>
              <a:t>控制选项，值为</a:t>
            </a:r>
            <a:r>
              <a:rPr lang="en-US" altLang="zh-CN" sz="2400" smtClean="0"/>
              <a:t>WILL</a:t>
            </a:r>
            <a:r>
              <a:rPr lang="zh-CN" altLang="en-US" sz="2400" smtClean="0"/>
              <a:t>、</a:t>
            </a:r>
            <a:r>
              <a:rPr lang="en-US" altLang="zh-CN" sz="2400" smtClean="0"/>
              <a:t>DO</a:t>
            </a:r>
            <a:r>
              <a:rPr lang="zh-CN" altLang="en-US" sz="2400" smtClean="0"/>
              <a:t>、</a:t>
            </a:r>
            <a:r>
              <a:rPr lang="en-US" altLang="zh-CN" sz="2400" smtClean="0"/>
              <a:t>WONT</a:t>
            </a:r>
            <a:r>
              <a:rPr lang="zh-CN" altLang="en-US" sz="2400" smtClean="0"/>
              <a:t>或</a:t>
            </a:r>
            <a:r>
              <a:rPr lang="en-US" altLang="zh-CN" sz="2400" smtClean="0"/>
              <a:t>DONT</a:t>
            </a:r>
            <a:endParaRPr lang="zh-CN" altLang="en-US" sz="2400" smtClean="0"/>
          </a:p>
          <a:p>
            <a:pPr lvl="1" eaLnBrk="1" hangingPunct="1">
              <a:lnSpc>
                <a:spcPct val="105000"/>
              </a:lnSpc>
              <a:defRPr/>
            </a:pPr>
            <a:r>
              <a:rPr lang="zh-CN" altLang="en-US" sz="2400" smtClean="0"/>
              <a:t>①</a:t>
            </a:r>
            <a:r>
              <a:rPr lang="en-US" altLang="zh-CN" sz="2400" smtClean="0"/>
              <a:t>WILL</a:t>
            </a:r>
            <a:r>
              <a:rPr lang="zh-CN" altLang="en-US" sz="2400" smtClean="0"/>
              <a:t>：代码值</a:t>
            </a:r>
            <a:r>
              <a:rPr lang="en-US" altLang="zh-CN" sz="2400" smtClean="0"/>
              <a:t>251</a:t>
            </a:r>
            <a:r>
              <a:rPr lang="zh-CN" altLang="en-US" sz="2400" smtClean="0"/>
              <a:t>（</a:t>
            </a:r>
            <a:r>
              <a:rPr lang="en-US" altLang="zh-CN" sz="2400" smtClean="0"/>
              <a:t>0xFB</a:t>
            </a:r>
            <a:r>
              <a:rPr lang="zh-CN" altLang="en-US" sz="2400" smtClean="0"/>
              <a:t>），协商提供允许选项、接受请求允许选项</a:t>
            </a:r>
          </a:p>
          <a:p>
            <a:pPr lvl="1" eaLnBrk="1" hangingPunct="1">
              <a:lnSpc>
                <a:spcPct val="105000"/>
              </a:lnSpc>
              <a:defRPr/>
            </a:pPr>
            <a:r>
              <a:rPr lang="zh-CN" altLang="en-US" sz="2400" smtClean="0"/>
              <a:t>②</a:t>
            </a:r>
            <a:r>
              <a:rPr lang="en-US" altLang="zh-CN" sz="2400" smtClean="0"/>
              <a:t>DO</a:t>
            </a:r>
            <a:r>
              <a:rPr lang="zh-CN" altLang="en-US" sz="2400" smtClean="0"/>
              <a:t>：代码值</a:t>
            </a:r>
            <a:r>
              <a:rPr lang="en-US" altLang="zh-CN" sz="2400" smtClean="0"/>
              <a:t>252</a:t>
            </a:r>
            <a:r>
              <a:rPr lang="zh-CN" altLang="en-US" sz="2400" smtClean="0"/>
              <a:t>（</a:t>
            </a:r>
            <a:r>
              <a:rPr lang="en-US" altLang="zh-CN" sz="2400" smtClean="0"/>
              <a:t>0xFC</a:t>
            </a:r>
            <a:r>
              <a:rPr lang="zh-CN" altLang="en-US" sz="2400" smtClean="0"/>
              <a:t>），协商拒绝请求允许选项、提供禁止选项、接收禁止选项</a:t>
            </a:r>
          </a:p>
          <a:p>
            <a:pPr lvl="1" eaLnBrk="1" hangingPunct="1">
              <a:lnSpc>
                <a:spcPct val="105000"/>
              </a:lnSpc>
              <a:defRPr/>
            </a:pPr>
            <a:r>
              <a:rPr lang="zh-CN" altLang="en-US" sz="2400" smtClean="0"/>
              <a:t>③</a:t>
            </a:r>
            <a:r>
              <a:rPr lang="en-US" altLang="zh-CN" sz="2400" smtClean="0"/>
              <a:t>WONT</a:t>
            </a:r>
            <a:r>
              <a:rPr lang="zh-CN" altLang="en-US" sz="2400" smtClean="0"/>
              <a:t>：代码值</a:t>
            </a:r>
            <a:r>
              <a:rPr lang="en-US" altLang="zh-CN" sz="2400" smtClean="0"/>
              <a:t>253</a:t>
            </a:r>
            <a:r>
              <a:rPr lang="zh-CN" altLang="en-US" sz="2400" smtClean="0"/>
              <a:t>（</a:t>
            </a:r>
            <a:r>
              <a:rPr lang="en-US" altLang="zh-CN" sz="2400" smtClean="0"/>
              <a:t>0xFD</a:t>
            </a:r>
            <a:r>
              <a:rPr lang="zh-CN" altLang="en-US" sz="2400" smtClean="0"/>
              <a:t>），协商同意提供允许选项、请求允许选项</a:t>
            </a:r>
          </a:p>
          <a:p>
            <a:pPr lvl="1" eaLnBrk="1" hangingPunct="1">
              <a:lnSpc>
                <a:spcPct val="105000"/>
              </a:lnSpc>
              <a:defRPr/>
            </a:pPr>
            <a:r>
              <a:rPr lang="zh-CN" altLang="en-US" sz="2400" smtClean="0"/>
              <a:t>④</a:t>
            </a:r>
            <a:r>
              <a:rPr lang="en-US" altLang="zh-CN" sz="2400" smtClean="0"/>
              <a:t>DONT</a:t>
            </a:r>
            <a:r>
              <a:rPr lang="zh-CN" altLang="en-US" sz="2400" smtClean="0"/>
              <a:t>：代码值</a:t>
            </a:r>
            <a:r>
              <a:rPr lang="en-US" altLang="zh-CN" sz="2400" smtClean="0"/>
              <a:t>254</a:t>
            </a:r>
            <a:r>
              <a:rPr lang="zh-CN" altLang="en-US" sz="2400" smtClean="0"/>
              <a:t>（</a:t>
            </a:r>
            <a:r>
              <a:rPr lang="en-US" altLang="zh-CN" sz="2400" smtClean="0"/>
              <a:t>0xFE</a:t>
            </a:r>
            <a:r>
              <a:rPr lang="zh-CN" altLang="en-US" sz="2400" smtClean="0"/>
              <a:t>），协商不同意提供允许选项、同意提供禁止选项、请求禁止选项</a:t>
            </a:r>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p>
            <a:r>
              <a:rPr lang="en-US" altLang="zh-CN" smtClean="0"/>
              <a:t>Page </a:t>
            </a:r>
            <a:fld id="{2C84C4B6-3B42-4205-9A2D-9F094387C3B6}" type="slidenum">
              <a:rPr lang="en-US" altLang="zh-CN" smtClean="0"/>
              <a:pPr/>
              <a:t>11</a:t>
            </a:fld>
            <a:endParaRPr lang="en-US" altLang="zh-CN" smtClean="0"/>
          </a:p>
        </p:txBody>
      </p:sp>
      <p:sp>
        <p:nvSpPr>
          <p:cNvPr id="139266" name="Rectangle 2"/>
          <p:cNvSpPr>
            <a:spLocks noGrp="1" noChangeArrowheads="1"/>
          </p:cNvSpPr>
          <p:nvPr>
            <p:ph type="title"/>
          </p:nvPr>
        </p:nvSpPr>
        <p:spPr/>
        <p:txBody>
          <a:bodyPr/>
          <a:lstStyle/>
          <a:p>
            <a:pPr eaLnBrk="1" hangingPunct="1">
              <a:defRPr/>
            </a:pPr>
            <a:r>
              <a:rPr lang="zh-CN" altLang="en-US" smtClean="0"/>
              <a:t>域名服务器</a:t>
            </a:r>
          </a:p>
        </p:txBody>
      </p:sp>
      <p:sp>
        <p:nvSpPr>
          <p:cNvPr id="139267" name="Rectangle 3"/>
          <p:cNvSpPr>
            <a:spLocks noGrp="1" noChangeArrowheads="1"/>
          </p:cNvSpPr>
          <p:nvPr>
            <p:ph type="body" idx="1"/>
          </p:nvPr>
        </p:nvSpPr>
        <p:spPr/>
        <p:txBody>
          <a:bodyPr/>
          <a:lstStyle/>
          <a:p>
            <a:pPr marL="269875" indent="-269875" eaLnBrk="1" hangingPunct="1">
              <a:lnSpc>
                <a:spcPct val="145000"/>
              </a:lnSpc>
              <a:buClr>
                <a:srgbClr val="000099"/>
              </a:buClr>
              <a:buSzPct val="75000"/>
              <a:defRPr/>
            </a:pPr>
            <a:r>
              <a:rPr lang="zh-CN" altLang="en-US" u="sng" smtClean="0">
                <a:solidFill>
                  <a:srgbClr val="FF0000"/>
                </a:solidFill>
                <a:effectLst>
                  <a:outerShdw blurRad="38100" dist="38100" dir="2700000" algn="tl">
                    <a:srgbClr val="000000"/>
                  </a:outerShdw>
                </a:effectLst>
              </a:rPr>
              <a:t>域名服务器</a:t>
            </a:r>
            <a:r>
              <a:rPr lang="zh-CN" altLang="en-US" smtClean="0"/>
              <a:t>负责管理存放主机名和</a:t>
            </a:r>
            <a:r>
              <a:rPr lang="en-US" altLang="zh-CN" smtClean="0"/>
              <a:t>IP</a:t>
            </a:r>
            <a:r>
              <a:rPr lang="zh-CN" altLang="en-US" smtClean="0"/>
              <a:t>地址的数据库文件，以及域中的主机名和</a:t>
            </a:r>
            <a:r>
              <a:rPr lang="en-US" altLang="zh-CN" smtClean="0"/>
              <a:t>IP</a:t>
            </a:r>
            <a:r>
              <a:rPr lang="zh-CN" altLang="en-US" smtClean="0"/>
              <a:t>地址映射</a:t>
            </a:r>
            <a:endParaRPr lang="en-US" altLang="zh-CN" smtClean="0"/>
          </a:p>
          <a:p>
            <a:pPr marL="269875" indent="-269875" eaLnBrk="1" hangingPunct="1">
              <a:lnSpc>
                <a:spcPct val="145000"/>
              </a:lnSpc>
              <a:buClr>
                <a:srgbClr val="000099"/>
              </a:buClr>
              <a:buSzPct val="75000"/>
              <a:defRPr/>
            </a:pPr>
            <a:r>
              <a:rPr lang="zh-CN" altLang="en-US" smtClean="0"/>
              <a:t>所有域名服务器中的数据库文件中的主机和</a:t>
            </a:r>
            <a:r>
              <a:rPr lang="en-US" altLang="zh-CN" smtClean="0"/>
              <a:t>IP</a:t>
            </a:r>
            <a:r>
              <a:rPr lang="zh-CN" altLang="en-US" smtClean="0"/>
              <a:t>地址的集合组成</a:t>
            </a:r>
            <a:r>
              <a:rPr lang="en-US" altLang="zh-CN" u="sng" smtClean="0">
                <a:solidFill>
                  <a:srgbClr val="FF0000"/>
                </a:solidFill>
                <a:effectLst>
                  <a:outerShdw blurRad="38100" dist="38100" dir="2700000" algn="tl">
                    <a:srgbClr val="000000"/>
                  </a:outerShdw>
                </a:effectLst>
              </a:rPr>
              <a:t>DNS</a:t>
            </a:r>
            <a:r>
              <a:rPr lang="zh-CN" altLang="en-US" u="sng" smtClean="0">
                <a:solidFill>
                  <a:srgbClr val="FF0000"/>
                </a:solidFill>
                <a:effectLst>
                  <a:outerShdw blurRad="38100" dist="38100" dir="2700000" algn="tl">
                    <a:srgbClr val="000000"/>
                  </a:outerShdw>
                </a:effectLst>
              </a:rPr>
              <a:t>域名空间</a:t>
            </a:r>
          </a:p>
        </p:txBody>
      </p:sp>
    </p:spTree>
  </p:cSld>
  <p:clrMapOvr>
    <a:masterClrMapping/>
  </p:clrMapOvr>
  <p:transition spd="slow">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0"/>
          </p:nvPr>
        </p:nvSpPr>
        <p:spPr>
          <a:noFill/>
        </p:spPr>
        <p:txBody>
          <a:bodyPr/>
          <a:lstStyle/>
          <a:p>
            <a:r>
              <a:rPr lang="en-US" altLang="zh-CN" smtClean="0"/>
              <a:t>Page </a:t>
            </a:r>
            <a:fld id="{CCCAF85C-CEF1-4656-BF37-807875F24F27}" type="slidenum">
              <a:rPr lang="en-US" altLang="zh-CN" smtClean="0"/>
              <a:pPr/>
              <a:t>110</a:t>
            </a:fld>
            <a:endParaRPr lang="en-US" altLang="zh-CN" smtClean="0"/>
          </a:p>
        </p:txBody>
      </p:sp>
      <p:sp>
        <p:nvSpPr>
          <p:cNvPr id="198658" name="Rectangle 2"/>
          <p:cNvSpPr>
            <a:spLocks noGrp="1" noChangeArrowheads="1"/>
          </p:cNvSpPr>
          <p:nvPr>
            <p:ph type="title"/>
          </p:nvPr>
        </p:nvSpPr>
        <p:spPr/>
        <p:txBody>
          <a:bodyPr/>
          <a:lstStyle/>
          <a:p>
            <a:pPr eaLnBrk="1" hangingPunct="1">
              <a:defRPr/>
            </a:pPr>
            <a:r>
              <a:rPr lang="zh-CN" altLang="en-US" smtClean="0"/>
              <a:t>说明</a:t>
            </a:r>
          </a:p>
        </p:txBody>
      </p:sp>
      <p:sp>
        <p:nvSpPr>
          <p:cNvPr id="198659" name="Rectangle 3"/>
          <p:cNvSpPr>
            <a:spLocks noGrp="1" noChangeArrowheads="1"/>
          </p:cNvSpPr>
          <p:nvPr>
            <p:ph type="body" idx="1"/>
          </p:nvPr>
        </p:nvSpPr>
        <p:spPr>
          <a:xfrm>
            <a:off x="1066800" y="1484313"/>
            <a:ext cx="7620000" cy="4608512"/>
          </a:xfrm>
        </p:spPr>
        <p:txBody>
          <a:bodyPr/>
          <a:lstStyle/>
          <a:p>
            <a:pPr marL="263525" indent="-263525" eaLnBrk="1" hangingPunct="1">
              <a:defRPr/>
            </a:pPr>
            <a:r>
              <a:rPr lang="zh-CN" altLang="en-US" sz="2400" smtClean="0">
                <a:solidFill>
                  <a:srgbClr val="FF0000"/>
                </a:solidFill>
                <a:effectLst>
                  <a:outerShdw blurRad="38100" dist="38100" dir="2700000" algn="tl">
                    <a:srgbClr val="000000"/>
                  </a:outerShdw>
                </a:effectLst>
              </a:rPr>
              <a:t>选项码</a:t>
            </a:r>
            <a:r>
              <a:rPr lang="zh-CN" altLang="en-US" sz="2400" smtClean="0"/>
              <a:t>：表示被激活或禁止的命令码的选项代码，一般为数据，如：</a:t>
            </a:r>
          </a:p>
          <a:p>
            <a:pPr marL="825500" lvl="1" eaLnBrk="1" hangingPunct="1">
              <a:defRPr/>
            </a:pPr>
            <a:r>
              <a:rPr lang="zh-CN" altLang="en-US" sz="2400" smtClean="0"/>
              <a:t>①</a:t>
            </a:r>
            <a:r>
              <a:rPr lang="en-US" altLang="zh-CN" sz="2400" smtClean="0"/>
              <a:t>Echo</a:t>
            </a:r>
            <a:r>
              <a:rPr lang="zh-CN" altLang="en-US" sz="2400" smtClean="0"/>
              <a:t>：代码值</a:t>
            </a:r>
            <a:r>
              <a:rPr lang="en-US" altLang="zh-CN" sz="2400" smtClean="0"/>
              <a:t>1</a:t>
            </a:r>
            <a:r>
              <a:rPr lang="zh-CN" altLang="en-US" sz="2400" smtClean="0"/>
              <a:t>（</a:t>
            </a:r>
            <a:r>
              <a:rPr lang="en-US" altLang="zh-CN" sz="2400" smtClean="0"/>
              <a:t>0x01</a:t>
            </a:r>
            <a:r>
              <a:rPr lang="zh-CN" altLang="en-US" sz="2400" smtClean="0"/>
              <a:t>），协商回显</a:t>
            </a:r>
          </a:p>
          <a:p>
            <a:pPr marL="825500" lvl="1" eaLnBrk="1" hangingPunct="1">
              <a:defRPr/>
            </a:pPr>
            <a:r>
              <a:rPr lang="zh-CN" altLang="en-US" sz="2400" smtClean="0"/>
              <a:t>②</a:t>
            </a:r>
            <a:r>
              <a:rPr lang="en-US" altLang="zh-CN" sz="2400" smtClean="0"/>
              <a:t>Status</a:t>
            </a:r>
            <a:r>
              <a:rPr lang="zh-CN" altLang="en-US" sz="2400" smtClean="0"/>
              <a:t>：代码值</a:t>
            </a:r>
            <a:r>
              <a:rPr lang="en-US" altLang="zh-CN" sz="2400" smtClean="0"/>
              <a:t>5</a:t>
            </a:r>
            <a:r>
              <a:rPr lang="zh-CN" altLang="en-US" sz="2400" smtClean="0"/>
              <a:t>（</a:t>
            </a:r>
            <a:r>
              <a:rPr lang="en-US" altLang="zh-CN" sz="2400" smtClean="0"/>
              <a:t>0x05</a:t>
            </a:r>
            <a:r>
              <a:rPr lang="zh-CN" altLang="en-US" sz="2400" smtClean="0"/>
              <a:t>），协商终端状态</a:t>
            </a:r>
          </a:p>
          <a:p>
            <a:pPr marL="825500" lvl="1" eaLnBrk="1" hangingPunct="1">
              <a:defRPr/>
            </a:pPr>
            <a:r>
              <a:rPr lang="zh-CN" altLang="en-US" sz="2400" smtClean="0"/>
              <a:t>③</a:t>
            </a:r>
            <a:r>
              <a:rPr lang="en-US" altLang="zh-CN" sz="2400" smtClean="0"/>
              <a:t>Terminal_type</a:t>
            </a:r>
            <a:r>
              <a:rPr lang="zh-CN" altLang="en-US" sz="2400" smtClean="0"/>
              <a:t>：代码值</a:t>
            </a:r>
            <a:r>
              <a:rPr lang="en-US" altLang="zh-CN" sz="2400" smtClean="0"/>
              <a:t>24</a:t>
            </a:r>
            <a:r>
              <a:rPr lang="zh-CN" altLang="en-US" sz="2400" smtClean="0"/>
              <a:t>（</a:t>
            </a:r>
            <a:r>
              <a:rPr lang="en-US" altLang="zh-CN" sz="2400" smtClean="0"/>
              <a:t>0x18</a:t>
            </a:r>
            <a:r>
              <a:rPr lang="zh-CN" altLang="en-US" sz="2400" smtClean="0"/>
              <a:t>），协商终端类型</a:t>
            </a:r>
          </a:p>
          <a:p>
            <a:pPr marL="825500" lvl="1" eaLnBrk="1" hangingPunct="1">
              <a:defRPr/>
            </a:pPr>
            <a:r>
              <a:rPr lang="zh-CN" altLang="en-US" sz="2400" smtClean="0"/>
              <a:t>④</a:t>
            </a:r>
            <a:r>
              <a:rPr lang="en-US" altLang="zh-CN" sz="2400" smtClean="0"/>
              <a:t>Negotiate about window size</a:t>
            </a:r>
            <a:r>
              <a:rPr lang="zh-CN" altLang="en-US" sz="2400" smtClean="0"/>
              <a:t>：代码值</a:t>
            </a:r>
            <a:r>
              <a:rPr lang="en-US" altLang="zh-CN" sz="2400" smtClean="0"/>
              <a:t>31</a:t>
            </a:r>
            <a:r>
              <a:rPr lang="zh-CN" altLang="en-US" sz="2400" smtClean="0"/>
              <a:t>（</a:t>
            </a:r>
            <a:r>
              <a:rPr lang="en-US" altLang="zh-CN" sz="2400" smtClean="0"/>
              <a:t>0x1F</a:t>
            </a:r>
            <a:r>
              <a:rPr lang="zh-CN" altLang="en-US" sz="2400" smtClean="0"/>
              <a:t>），协商窗口尺寸</a:t>
            </a:r>
          </a:p>
          <a:p>
            <a:pPr marL="825500" lvl="1" eaLnBrk="1" hangingPunct="1">
              <a:defRPr/>
            </a:pPr>
            <a:r>
              <a:rPr lang="zh-CN" altLang="en-US" sz="2400" smtClean="0"/>
              <a:t>⑤</a:t>
            </a:r>
            <a:r>
              <a:rPr lang="en-US" altLang="zh-CN" sz="2400" smtClean="0"/>
              <a:t>Terminal speed</a:t>
            </a:r>
            <a:r>
              <a:rPr lang="zh-CN" altLang="en-US" sz="2400" smtClean="0"/>
              <a:t>：代码值</a:t>
            </a:r>
            <a:r>
              <a:rPr lang="en-US" altLang="zh-CN" sz="2400" smtClean="0"/>
              <a:t>32</a:t>
            </a:r>
            <a:r>
              <a:rPr lang="zh-CN" altLang="en-US" sz="2400" smtClean="0"/>
              <a:t>（</a:t>
            </a:r>
            <a:r>
              <a:rPr lang="en-US" altLang="zh-CN" sz="2400" smtClean="0"/>
              <a:t>0x20</a:t>
            </a:r>
            <a:r>
              <a:rPr lang="zh-CN" altLang="en-US" sz="2400" smtClean="0"/>
              <a:t>），协商终端速度</a:t>
            </a:r>
          </a:p>
        </p:txBody>
      </p:sp>
    </p:spTree>
  </p:cSld>
  <p:clrMapOvr>
    <a:masterClrMapping/>
  </p:clrMapOvr>
  <p:transition spd="slow">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p>
            <a:r>
              <a:rPr lang="en-US" altLang="zh-CN" smtClean="0"/>
              <a:t>Page </a:t>
            </a:r>
            <a:fld id="{2FE1932D-328D-4D06-A59B-BBBEF3ED107C}" type="slidenum">
              <a:rPr lang="en-US" altLang="zh-CN" smtClean="0"/>
              <a:pPr/>
              <a:t>111</a:t>
            </a:fld>
            <a:endParaRPr lang="en-US" altLang="zh-CN" smtClean="0"/>
          </a:p>
        </p:txBody>
      </p:sp>
      <p:sp>
        <p:nvSpPr>
          <p:cNvPr id="200706" name="Rectangle 2"/>
          <p:cNvSpPr>
            <a:spLocks noGrp="1" noChangeArrowheads="1"/>
          </p:cNvSpPr>
          <p:nvPr>
            <p:ph type="title"/>
          </p:nvPr>
        </p:nvSpPr>
        <p:spPr/>
        <p:txBody>
          <a:bodyPr/>
          <a:lstStyle/>
          <a:p>
            <a:pPr eaLnBrk="1" hangingPunct="1">
              <a:defRPr/>
            </a:pPr>
            <a:r>
              <a:rPr lang="zh-CN" altLang="en-US" smtClean="0"/>
              <a:t>说明</a:t>
            </a:r>
          </a:p>
        </p:txBody>
      </p:sp>
      <p:sp>
        <p:nvSpPr>
          <p:cNvPr id="200707" name="Rectangle 3"/>
          <p:cNvSpPr>
            <a:spLocks noGrp="1" noChangeArrowheads="1"/>
          </p:cNvSpPr>
          <p:nvPr>
            <p:ph type="body" idx="1"/>
          </p:nvPr>
        </p:nvSpPr>
        <p:spPr>
          <a:xfrm>
            <a:off x="1066800" y="1484313"/>
            <a:ext cx="7620000" cy="4968875"/>
          </a:xfrm>
        </p:spPr>
        <p:txBody>
          <a:bodyPr/>
          <a:lstStyle/>
          <a:p>
            <a:pPr lvl="1" eaLnBrk="1" hangingPunct="1">
              <a:defRPr/>
            </a:pPr>
            <a:r>
              <a:rPr lang="zh-CN" altLang="en-US" smtClean="0"/>
              <a:t>⑥</a:t>
            </a:r>
            <a:r>
              <a:rPr lang="en-US" altLang="zh-CN" smtClean="0"/>
              <a:t>X display location</a:t>
            </a:r>
            <a:r>
              <a:rPr lang="zh-CN" altLang="en-US" smtClean="0"/>
              <a:t>：代码值</a:t>
            </a:r>
            <a:r>
              <a:rPr lang="en-US" altLang="zh-CN" smtClean="0"/>
              <a:t>35</a:t>
            </a:r>
            <a:r>
              <a:rPr lang="zh-CN" altLang="en-US" smtClean="0"/>
              <a:t>（</a:t>
            </a:r>
            <a:r>
              <a:rPr lang="en-US" altLang="zh-CN" smtClean="0"/>
              <a:t>0x23</a:t>
            </a:r>
            <a:r>
              <a:rPr lang="zh-CN" altLang="en-US" smtClean="0"/>
              <a:t>，协商</a:t>
            </a:r>
            <a:r>
              <a:rPr lang="en-US" altLang="zh-CN" smtClean="0"/>
              <a:t>X</a:t>
            </a:r>
            <a:r>
              <a:rPr lang="zh-CN" altLang="en-US" smtClean="0"/>
              <a:t>显示定位</a:t>
            </a:r>
          </a:p>
          <a:p>
            <a:pPr lvl="1" eaLnBrk="1" hangingPunct="1">
              <a:defRPr/>
            </a:pPr>
            <a:r>
              <a:rPr lang="zh-CN" altLang="en-US" smtClean="0"/>
              <a:t>⑦</a:t>
            </a:r>
            <a:r>
              <a:rPr lang="en-US" altLang="zh-CN" smtClean="0"/>
              <a:t>Authentication</a:t>
            </a:r>
            <a:r>
              <a:rPr lang="zh-CN" altLang="en-US" smtClean="0"/>
              <a:t>：代码值</a:t>
            </a:r>
            <a:r>
              <a:rPr lang="en-US" altLang="zh-CN" smtClean="0"/>
              <a:t>37</a:t>
            </a:r>
            <a:r>
              <a:rPr lang="zh-CN" altLang="en-US" smtClean="0"/>
              <a:t>（</a:t>
            </a:r>
            <a:r>
              <a:rPr lang="en-US" altLang="zh-CN" smtClean="0"/>
              <a:t>0x25</a:t>
            </a:r>
            <a:r>
              <a:rPr lang="zh-CN" altLang="en-US" smtClean="0"/>
              <a:t>），协商认证</a:t>
            </a:r>
          </a:p>
          <a:p>
            <a:pPr lvl="1" eaLnBrk="1" hangingPunct="1">
              <a:defRPr/>
            </a:pPr>
            <a:r>
              <a:rPr lang="zh-CN" altLang="en-US" smtClean="0"/>
              <a:t>⑧</a:t>
            </a:r>
            <a:r>
              <a:rPr lang="en-US" altLang="zh-CN" smtClean="0"/>
              <a:t>Encrypt</a:t>
            </a:r>
            <a:r>
              <a:rPr lang="zh-CN" altLang="en-US" smtClean="0"/>
              <a:t>：代码值</a:t>
            </a:r>
            <a:r>
              <a:rPr lang="en-US" altLang="zh-CN" smtClean="0"/>
              <a:t>38</a:t>
            </a:r>
            <a:r>
              <a:rPr lang="zh-CN" altLang="en-US" smtClean="0"/>
              <a:t>（</a:t>
            </a:r>
            <a:r>
              <a:rPr lang="en-US" altLang="zh-CN" smtClean="0"/>
              <a:t>0x26</a:t>
            </a:r>
            <a:r>
              <a:rPr lang="zh-CN" altLang="en-US" smtClean="0"/>
              <a:t>），协商数据加密</a:t>
            </a:r>
          </a:p>
          <a:p>
            <a:pPr lvl="1" eaLnBrk="1" hangingPunct="1">
              <a:defRPr/>
            </a:pPr>
            <a:r>
              <a:rPr lang="zh-CN" altLang="en-US" smtClean="0"/>
              <a:t>⑨</a:t>
            </a:r>
            <a:r>
              <a:rPr lang="en-US" altLang="zh-CN" smtClean="0"/>
              <a:t>New environment</a:t>
            </a:r>
            <a:r>
              <a:rPr lang="zh-CN" altLang="en-US" smtClean="0"/>
              <a:t>：代码值</a:t>
            </a:r>
            <a:r>
              <a:rPr lang="en-US" altLang="zh-CN" smtClean="0"/>
              <a:t>39</a:t>
            </a:r>
            <a:r>
              <a:rPr lang="zh-CN" altLang="en-US" smtClean="0"/>
              <a:t>（</a:t>
            </a:r>
            <a:r>
              <a:rPr lang="en-US" altLang="zh-CN" smtClean="0"/>
              <a:t>0x27</a:t>
            </a:r>
            <a:r>
              <a:rPr lang="zh-CN" altLang="en-US" smtClean="0"/>
              <a:t>），协商新环境</a:t>
            </a:r>
          </a:p>
        </p:txBody>
      </p:sp>
    </p:spTree>
  </p:cSld>
  <p:clrMapOvr>
    <a:masterClrMapping/>
  </p:clrMapOvr>
  <p:transition spd="slow">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0"/>
          </p:nvPr>
        </p:nvSpPr>
        <p:spPr>
          <a:noFill/>
        </p:spPr>
        <p:txBody>
          <a:bodyPr/>
          <a:lstStyle/>
          <a:p>
            <a:r>
              <a:rPr lang="en-US" altLang="zh-CN" smtClean="0"/>
              <a:t>Page </a:t>
            </a:r>
            <a:fld id="{FF6DF6B0-56C3-4AEC-8016-21077B9B4265}" type="slidenum">
              <a:rPr lang="en-US" altLang="zh-CN" smtClean="0"/>
              <a:pPr/>
              <a:t>112</a:t>
            </a:fld>
            <a:endParaRPr lang="en-US" altLang="zh-CN" smtClean="0"/>
          </a:p>
        </p:txBody>
      </p:sp>
      <p:sp>
        <p:nvSpPr>
          <p:cNvPr id="199682" name="Rectangle 2"/>
          <p:cNvSpPr>
            <a:spLocks noGrp="1" noChangeArrowheads="1"/>
          </p:cNvSpPr>
          <p:nvPr>
            <p:ph type="title"/>
          </p:nvPr>
        </p:nvSpPr>
        <p:spPr/>
        <p:txBody>
          <a:bodyPr/>
          <a:lstStyle/>
          <a:p>
            <a:pPr eaLnBrk="1" hangingPunct="1">
              <a:defRPr/>
            </a:pPr>
            <a:r>
              <a:rPr lang="zh-CN" altLang="en-US" smtClean="0"/>
              <a:t>说明</a:t>
            </a:r>
          </a:p>
        </p:txBody>
      </p:sp>
      <p:sp>
        <p:nvSpPr>
          <p:cNvPr id="199683" name="Rectangle 3"/>
          <p:cNvSpPr>
            <a:spLocks noGrp="1" noChangeArrowheads="1"/>
          </p:cNvSpPr>
          <p:nvPr>
            <p:ph type="body" idx="1"/>
          </p:nvPr>
        </p:nvSpPr>
        <p:spPr/>
        <p:txBody>
          <a:bodyPr/>
          <a:lstStyle/>
          <a:p>
            <a:pPr marL="360363" indent="-360363" eaLnBrk="1" hangingPunct="1">
              <a:defRPr/>
            </a:pPr>
            <a:r>
              <a:rPr lang="en-US" altLang="zh-CN" smtClean="0"/>
              <a:t>Telnet</a:t>
            </a:r>
            <a:r>
              <a:rPr lang="zh-CN" altLang="en-US" smtClean="0"/>
              <a:t>的选项是可协商的。</a:t>
            </a:r>
          </a:p>
          <a:p>
            <a:pPr marL="360363" indent="-360363" eaLnBrk="1" hangingPunct="1">
              <a:defRPr/>
            </a:pPr>
            <a:r>
              <a:rPr lang="en-US" altLang="zh-CN" smtClean="0"/>
              <a:t>Telnet</a:t>
            </a:r>
            <a:r>
              <a:rPr lang="zh-CN" altLang="en-US" smtClean="0"/>
              <a:t>连接的一方可以提出某些选项，另一方或同意或反对，在协商基础上双方对选项达成一致。</a:t>
            </a:r>
          </a:p>
          <a:p>
            <a:pPr marL="360363" indent="-360363" eaLnBrk="1" hangingPunct="1">
              <a:defRPr/>
            </a:pPr>
            <a:r>
              <a:rPr lang="zh-CN" altLang="en-US" smtClean="0"/>
              <a:t>例如：</a:t>
            </a:r>
          </a:p>
          <a:p>
            <a:pPr marL="825500" lvl="1" eaLnBrk="1" hangingPunct="1">
              <a:defRPr/>
            </a:pPr>
            <a:r>
              <a:rPr lang="zh-CN" altLang="en-US" smtClean="0"/>
              <a:t>“</a:t>
            </a:r>
            <a:r>
              <a:rPr lang="en-US" altLang="zh-CN" smtClean="0"/>
              <a:t>WILL X”</a:t>
            </a:r>
            <a:r>
              <a:rPr lang="zh-CN" altLang="en-US" smtClean="0"/>
              <a:t>表示“你是否同意我使用</a:t>
            </a:r>
            <a:r>
              <a:rPr lang="en-US" altLang="zh-CN" smtClean="0"/>
              <a:t>X</a:t>
            </a:r>
            <a:r>
              <a:rPr lang="zh-CN" altLang="en-US" smtClean="0"/>
              <a:t>选项”</a:t>
            </a:r>
          </a:p>
          <a:p>
            <a:pPr marL="825500" lvl="1" eaLnBrk="1" hangingPunct="1">
              <a:defRPr/>
            </a:pPr>
            <a:r>
              <a:rPr lang="zh-CN" altLang="en-US" smtClean="0"/>
              <a:t>“</a:t>
            </a:r>
            <a:r>
              <a:rPr lang="en-US" altLang="zh-CN" smtClean="0"/>
              <a:t>DO X”</a:t>
            </a:r>
            <a:r>
              <a:rPr lang="zh-CN" altLang="en-US" smtClean="0"/>
              <a:t>表示“我同意你使用</a:t>
            </a:r>
            <a:r>
              <a:rPr lang="en-US" altLang="zh-CN" smtClean="0"/>
              <a:t>X</a:t>
            </a:r>
            <a:r>
              <a:rPr lang="zh-CN" altLang="en-US" smtClean="0"/>
              <a:t>选项”</a:t>
            </a:r>
          </a:p>
          <a:p>
            <a:pPr marL="825500" lvl="1" eaLnBrk="1" hangingPunct="1">
              <a:defRPr/>
            </a:pPr>
            <a:r>
              <a:rPr lang="zh-CN" altLang="en-US" smtClean="0"/>
              <a:t>“</a:t>
            </a:r>
            <a:r>
              <a:rPr lang="en-US" altLang="zh-CN" smtClean="0"/>
              <a:t>DONT X”</a:t>
            </a:r>
            <a:r>
              <a:rPr lang="zh-CN" altLang="en-US" smtClean="0"/>
              <a:t>表示“我不同意你使用</a:t>
            </a:r>
            <a:r>
              <a:rPr lang="en-US" altLang="zh-CN" smtClean="0"/>
              <a:t>X</a:t>
            </a:r>
            <a:r>
              <a:rPr lang="zh-CN" altLang="en-US" smtClean="0"/>
              <a:t>选项”</a:t>
            </a:r>
          </a:p>
        </p:txBody>
      </p:sp>
    </p:spTree>
  </p:cSld>
  <p:clrMapOvr>
    <a:masterClrMapping/>
  </p:clrMapOvr>
  <p:transition spd="slow">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0"/>
          </p:nvPr>
        </p:nvSpPr>
        <p:spPr>
          <a:noFill/>
        </p:spPr>
        <p:txBody>
          <a:bodyPr/>
          <a:lstStyle/>
          <a:p>
            <a:r>
              <a:rPr lang="en-US" altLang="zh-CN" smtClean="0"/>
              <a:t>Page </a:t>
            </a:r>
            <a:fld id="{DB367444-1C71-465A-8250-04F5C7E2B947}" type="slidenum">
              <a:rPr lang="en-US" altLang="zh-CN" smtClean="0"/>
              <a:pPr/>
              <a:t>113</a:t>
            </a:fld>
            <a:endParaRPr lang="en-US" altLang="zh-CN" smtClean="0"/>
          </a:p>
        </p:txBody>
      </p:sp>
      <p:sp>
        <p:nvSpPr>
          <p:cNvPr id="203778" name="Rectangle 2"/>
          <p:cNvSpPr>
            <a:spLocks noGrp="1" noChangeArrowheads="1"/>
          </p:cNvSpPr>
          <p:nvPr>
            <p:ph type="title"/>
          </p:nvPr>
        </p:nvSpPr>
        <p:spPr/>
        <p:txBody>
          <a:bodyPr/>
          <a:lstStyle/>
          <a:p>
            <a:pPr eaLnBrk="1" hangingPunct="1">
              <a:defRPr/>
            </a:pPr>
            <a:r>
              <a:rPr lang="en-US" altLang="zh-CN" smtClean="0"/>
              <a:t>6.4.4 Telnet</a:t>
            </a:r>
            <a:r>
              <a:rPr lang="zh-CN" altLang="en-US" smtClean="0"/>
              <a:t>子选项协商 </a:t>
            </a:r>
          </a:p>
        </p:txBody>
      </p:sp>
      <p:sp>
        <p:nvSpPr>
          <p:cNvPr id="203779" name="Rectangle 3"/>
          <p:cNvSpPr>
            <a:spLocks noGrp="1" noChangeArrowheads="1"/>
          </p:cNvSpPr>
          <p:nvPr>
            <p:ph type="body" idx="1"/>
          </p:nvPr>
        </p:nvSpPr>
        <p:spPr/>
        <p:txBody>
          <a:bodyPr/>
          <a:lstStyle/>
          <a:p>
            <a:pPr marL="360363" indent="-360363" eaLnBrk="1" hangingPunct="1">
              <a:buFont typeface="Wingdings" pitchFamily="2" charset="2"/>
              <a:buNone/>
              <a:defRPr/>
            </a:pPr>
            <a:r>
              <a:rPr lang="en-US" altLang="zh-CN" smtClean="0">
                <a:solidFill>
                  <a:srgbClr val="FF0000"/>
                </a:solidFill>
                <a:effectLst>
                  <a:outerShdw blurRad="38100" dist="38100" dir="2700000" algn="tl">
                    <a:srgbClr val="000000"/>
                  </a:outerShdw>
                </a:effectLst>
              </a:rPr>
              <a:t>1</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Telnet</a:t>
            </a:r>
            <a:r>
              <a:rPr lang="zh-CN" altLang="en-US" smtClean="0">
                <a:solidFill>
                  <a:srgbClr val="FF0000"/>
                </a:solidFill>
                <a:effectLst>
                  <a:outerShdw blurRad="38100" dist="38100" dir="2700000" algn="tl">
                    <a:srgbClr val="000000"/>
                  </a:outerShdw>
                </a:effectLst>
              </a:rPr>
              <a:t>子选项协商机制</a:t>
            </a:r>
          </a:p>
          <a:p>
            <a:pPr marL="360363" indent="-360363" eaLnBrk="1" hangingPunct="1">
              <a:defRPr/>
            </a:pPr>
            <a:r>
              <a:rPr lang="zh-CN" altLang="en-US" smtClean="0"/>
              <a:t>在</a:t>
            </a:r>
            <a:r>
              <a:rPr lang="en-US" altLang="zh-CN" smtClean="0"/>
              <a:t>Telnet</a:t>
            </a:r>
            <a:r>
              <a:rPr lang="zh-CN" altLang="en-US" smtClean="0"/>
              <a:t>中，有些选项不是仅仅用“激活”或“禁止”就能够表达的，必须进一步说明协商内容。</a:t>
            </a:r>
          </a:p>
          <a:p>
            <a:pPr marL="360363" indent="-360363" eaLnBrk="1" hangingPunct="1">
              <a:defRPr/>
            </a:pPr>
            <a:r>
              <a:rPr lang="zh-CN" altLang="en-US" smtClean="0"/>
              <a:t>例如，有时客户进程必须发送一个</a:t>
            </a:r>
            <a:r>
              <a:rPr lang="en-US" altLang="zh-CN" smtClean="0"/>
              <a:t>ASCII</a:t>
            </a:r>
            <a:r>
              <a:rPr lang="zh-CN" altLang="en-US" smtClean="0"/>
              <a:t>字符串来指定具体的终端类型等，这就是子选项协商。</a:t>
            </a:r>
          </a:p>
        </p:txBody>
      </p:sp>
    </p:spTree>
  </p:cSld>
  <p:clrMapOvr>
    <a:masterClrMapping/>
  </p:clrMapOvr>
  <p:transition spd="slow">
    <p:rand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0"/>
          </p:nvPr>
        </p:nvSpPr>
        <p:spPr>
          <a:noFill/>
        </p:spPr>
        <p:txBody>
          <a:bodyPr/>
          <a:lstStyle/>
          <a:p>
            <a:r>
              <a:rPr lang="en-US" altLang="zh-CN" smtClean="0"/>
              <a:t>Page </a:t>
            </a:r>
            <a:fld id="{512E8D9F-CF84-4922-8D42-CD4B4A2AC609}" type="slidenum">
              <a:rPr lang="en-US" altLang="zh-CN" smtClean="0"/>
              <a:pPr/>
              <a:t>114</a:t>
            </a:fld>
            <a:endParaRPr lang="en-US" altLang="zh-CN" smtClean="0"/>
          </a:p>
        </p:txBody>
      </p:sp>
      <p:sp>
        <p:nvSpPr>
          <p:cNvPr id="202754" name="Rectangle 2"/>
          <p:cNvSpPr>
            <a:spLocks noGrp="1" noChangeArrowheads="1"/>
          </p:cNvSpPr>
          <p:nvPr>
            <p:ph type="title"/>
          </p:nvPr>
        </p:nvSpPr>
        <p:spPr/>
        <p:txBody>
          <a:bodyPr/>
          <a:lstStyle/>
          <a:p>
            <a:pPr eaLnBrk="1" hangingPunct="1">
              <a:defRPr/>
            </a:pPr>
            <a:r>
              <a:rPr lang="en-US" altLang="zh-CN" smtClean="0">
                <a:solidFill>
                  <a:srgbClr val="FF0000"/>
                </a:solidFill>
              </a:rPr>
              <a:t>2</a:t>
            </a:r>
            <a:r>
              <a:rPr lang="zh-CN" altLang="en-US" smtClean="0">
                <a:solidFill>
                  <a:srgbClr val="FF0000"/>
                </a:solidFill>
              </a:rPr>
              <a:t>．</a:t>
            </a:r>
            <a:r>
              <a:rPr lang="en-US" altLang="zh-CN" smtClean="0">
                <a:solidFill>
                  <a:srgbClr val="FF0000"/>
                </a:solidFill>
              </a:rPr>
              <a:t>Telnet</a:t>
            </a:r>
            <a:r>
              <a:rPr lang="zh-CN" altLang="en-US" smtClean="0">
                <a:solidFill>
                  <a:srgbClr val="FF0000"/>
                </a:solidFill>
              </a:rPr>
              <a:t>子选项协商命令</a:t>
            </a:r>
            <a:r>
              <a:rPr lang="zh-CN" altLang="en-US" smtClean="0"/>
              <a:t> </a:t>
            </a:r>
          </a:p>
        </p:txBody>
      </p:sp>
      <p:sp>
        <p:nvSpPr>
          <p:cNvPr id="202755" name="Rectangle 3"/>
          <p:cNvSpPr>
            <a:spLocks noGrp="1" noChangeArrowheads="1"/>
          </p:cNvSpPr>
          <p:nvPr>
            <p:ph type="body" idx="1"/>
          </p:nvPr>
        </p:nvSpPr>
        <p:spPr>
          <a:xfrm>
            <a:off x="1066800" y="1484313"/>
            <a:ext cx="7620000" cy="3816350"/>
          </a:xfrm>
        </p:spPr>
        <p:txBody>
          <a:bodyPr/>
          <a:lstStyle/>
          <a:p>
            <a:pPr marL="263525" indent="-263525" eaLnBrk="1" hangingPunct="1">
              <a:lnSpc>
                <a:spcPct val="105000"/>
              </a:lnSpc>
              <a:defRPr/>
            </a:pPr>
            <a:r>
              <a:rPr lang="en-US" altLang="zh-CN" sz="2400" smtClean="0"/>
              <a:t>SB</a:t>
            </a:r>
            <a:r>
              <a:rPr lang="zh-CN" altLang="en-US" sz="2400" smtClean="0"/>
              <a:t>表示子选项开始，</a:t>
            </a:r>
            <a:r>
              <a:rPr lang="en-US" altLang="zh-CN" sz="2400" smtClean="0"/>
              <a:t>SE</a:t>
            </a:r>
            <a:r>
              <a:rPr lang="zh-CN" altLang="en-US" sz="2400" smtClean="0"/>
              <a:t>表示子选项结束。</a:t>
            </a:r>
          </a:p>
          <a:p>
            <a:pPr marL="263525" indent="-263525" eaLnBrk="1" hangingPunct="1">
              <a:lnSpc>
                <a:spcPct val="105000"/>
              </a:lnSpc>
              <a:defRPr/>
            </a:pPr>
            <a:r>
              <a:rPr lang="zh-CN" altLang="en-US" sz="2400" smtClean="0"/>
              <a:t>例如，发送方发出数据</a:t>
            </a:r>
            <a:r>
              <a:rPr lang="en-US" altLang="zh-CN" sz="2400" smtClean="0"/>
              <a:t>       &lt;</a:t>
            </a:r>
            <a:r>
              <a:rPr lang="en-US" altLang="zh-CN" sz="2400" smtClean="0">
                <a:solidFill>
                  <a:srgbClr val="FF0000"/>
                </a:solidFill>
                <a:effectLst>
                  <a:outerShdw blurRad="38100" dist="38100" dir="2700000" algn="tl">
                    <a:srgbClr val="000000"/>
                  </a:outerShdw>
                </a:effectLst>
              </a:rPr>
              <a:t>IAC,WILL,24</a:t>
            </a:r>
            <a:r>
              <a:rPr lang="en-US" altLang="zh-CN" sz="2400" smtClean="0"/>
              <a:t>&gt;</a:t>
            </a:r>
            <a:endParaRPr lang="zh-CN" altLang="en-US" sz="2400" smtClean="0"/>
          </a:p>
          <a:p>
            <a:pPr marL="263525" indent="-263525" eaLnBrk="1" hangingPunct="1">
              <a:lnSpc>
                <a:spcPct val="105000"/>
              </a:lnSpc>
              <a:buFont typeface="Wingdings" pitchFamily="2" charset="2"/>
              <a:buNone/>
              <a:defRPr/>
            </a:pPr>
            <a:r>
              <a:rPr lang="zh-CN" altLang="en-US" sz="2400" smtClean="0"/>
              <a:t>    其中</a:t>
            </a:r>
            <a:r>
              <a:rPr lang="en-US" altLang="zh-CN" sz="2400" smtClean="0"/>
              <a:t>24</a:t>
            </a:r>
            <a:r>
              <a:rPr lang="zh-CN" altLang="en-US" sz="2400" smtClean="0"/>
              <a:t>是终端类型选项号。</a:t>
            </a:r>
          </a:p>
          <a:p>
            <a:pPr marL="263525" indent="-263525" eaLnBrk="1" hangingPunct="1">
              <a:lnSpc>
                <a:spcPct val="105000"/>
              </a:lnSpc>
              <a:defRPr/>
            </a:pPr>
            <a:r>
              <a:rPr lang="zh-CN" altLang="en-US" sz="2400" smtClean="0"/>
              <a:t>如果服务器进程同意客户使用该选项，则响应数据是</a:t>
            </a:r>
            <a:r>
              <a:rPr lang="en-US" altLang="zh-CN" sz="2400" smtClean="0"/>
              <a:t>         &lt;</a:t>
            </a:r>
            <a:r>
              <a:rPr lang="en-US" altLang="zh-CN" sz="2400" smtClean="0">
                <a:solidFill>
                  <a:srgbClr val="FF0000"/>
                </a:solidFill>
                <a:effectLst>
                  <a:outerShdw blurRad="38100" dist="38100" dir="2700000" algn="tl">
                    <a:srgbClr val="000000"/>
                  </a:outerShdw>
                </a:effectLst>
              </a:rPr>
              <a:t>IAC,DO,24</a:t>
            </a:r>
            <a:r>
              <a:rPr lang="en-US" altLang="zh-CN" sz="2400" smtClean="0"/>
              <a:t>&gt;</a:t>
            </a:r>
          </a:p>
          <a:p>
            <a:pPr marL="263525" indent="-263525" eaLnBrk="1" hangingPunct="1">
              <a:lnSpc>
                <a:spcPct val="105000"/>
              </a:lnSpc>
              <a:defRPr/>
            </a:pPr>
            <a:r>
              <a:rPr lang="zh-CN" altLang="en-US" sz="2400" smtClean="0"/>
              <a:t>为了询问客户进程的终端类型，服务器进程会再发送：</a:t>
            </a:r>
            <a:r>
              <a:rPr lang="fr-FR" altLang="zh-CN" sz="2400" smtClean="0"/>
              <a:t>&lt;</a:t>
            </a:r>
            <a:r>
              <a:rPr lang="fr-FR" altLang="zh-CN" sz="2400" smtClean="0">
                <a:solidFill>
                  <a:srgbClr val="FF0000"/>
                </a:solidFill>
                <a:effectLst>
                  <a:outerShdw blurRad="38100" dist="38100" dir="2700000" algn="tl">
                    <a:srgbClr val="000000"/>
                  </a:outerShdw>
                </a:effectLst>
              </a:rPr>
              <a:t>IAC,SB,24,1,IAC,SE</a:t>
            </a:r>
            <a:r>
              <a:rPr lang="fr-FR" altLang="zh-CN" sz="2400" smtClean="0"/>
              <a:t>&gt;</a:t>
            </a:r>
            <a:r>
              <a:rPr lang="zh-CN" altLang="en-US" sz="2400" smtClean="0"/>
              <a:t> </a:t>
            </a:r>
          </a:p>
          <a:p>
            <a:pPr marL="263525" indent="-263525" eaLnBrk="1" hangingPunct="1">
              <a:lnSpc>
                <a:spcPct val="105000"/>
              </a:lnSpc>
              <a:defRPr/>
            </a:pPr>
            <a:r>
              <a:rPr lang="zh-CN" altLang="en-US" sz="2400" smtClean="0"/>
              <a:t>如果终端类型是</a:t>
            </a:r>
            <a:r>
              <a:rPr lang="en-US" altLang="zh-CN" sz="2400" smtClean="0"/>
              <a:t>mypc</a:t>
            </a:r>
            <a:r>
              <a:rPr lang="zh-CN" altLang="en-US" sz="2400" smtClean="0"/>
              <a:t>，客户进程的响应命令是：</a:t>
            </a:r>
          </a:p>
          <a:p>
            <a:pPr marL="263525" indent="-263525" eaLnBrk="1" hangingPunct="1">
              <a:lnSpc>
                <a:spcPct val="105000"/>
              </a:lnSpc>
              <a:buFont typeface="Wingdings" pitchFamily="2" charset="2"/>
              <a:buNone/>
              <a:defRPr/>
            </a:pPr>
            <a:r>
              <a:rPr lang="zh-CN" altLang="en-US" sz="2400" smtClean="0"/>
              <a:t>     ＜</a:t>
            </a:r>
            <a:r>
              <a:rPr lang="en-US" altLang="zh-CN" sz="2400" smtClean="0">
                <a:solidFill>
                  <a:srgbClr val="FF0000"/>
                </a:solidFill>
                <a:effectLst>
                  <a:outerShdw blurRad="38100" dist="38100" dir="2700000" algn="tl">
                    <a:srgbClr val="000000"/>
                  </a:outerShdw>
                </a:effectLst>
              </a:rPr>
              <a:t>IAC,SB,24,0,‘M’,‘Y’,‘P’,‘C’,IAC,SE</a:t>
            </a:r>
            <a:r>
              <a:rPr lang="zh-CN" altLang="en-US" sz="2400" smtClean="0"/>
              <a:t>＞</a:t>
            </a:r>
          </a:p>
        </p:txBody>
      </p:sp>
      <p:pic>
        <p:nvPicPr>
          <p:cNvPr id="109573" name="Picture 4"/>
          <p:cNvPicPr>
            <a:picLocks noChangeAspect="1" noChangeArrowheads="1"/>
          </p:cNvPicPr>
          <p:nvPr/>
        </p:nvPicPr>
        <p:blipFill>
          <a:blip r:embed="rId2"/>
          <a:srcRect/>
          <a:stretch>
            <a:fillRect/>
          </a:stretch>
        </p:blipFill>
        <p:spPr bwMode="auto">
          <a:xfrm>
            <a:off x="1042988" y="5157788"/>
            <a:ext cx="7704137" cy="830262"/>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p:cNvSpPr>
          <p:nvPr>
            <p:ph type="sldNum" sz="quarter" idx="10"/>
          </p:nvPr>
        </p:nvSpPr>
        <p:spPr>
          <a:noFill/>
        </p:spPr>
        <p:txBody>
          <a:bodyPr/>
          <a:lstStyle/>
          <a:p>
            <a:r>
              <a:rPr lang="en-US" altLang="zh-CN" smtClean="0"/>
              <a:t>Page </a:t>
            </a:r>
            <a:fld id="{047807BE-A8D6-456F-8A95-0BBA7ACB9FD6}" type="slidenum">
              <a:rPr lang="en-US" altLang="zh-CN" smtClean="0"/>
              <a:pPr/>
              <a:t>115</a:t>
            </a:fld>
            <a:endParaRPr lang="en-US" altLang="zh-CN" smtClean="0"/>
          </a:p>
        </p:txBody>
      </p:sp>
      <p:sp>
        <p:nvSpPr>
          <p:cNvPr id="289794" name="Rectangle 2"/>
          <p:cNvSpPr>
            <a:spLocks noGrp="1" noChangeArrowheads="1"/>
          </p:cNvSpPr>
          <p:nvPr>
            <p:ph type="title"/>
          </p:nvPr>
        </p:nvSpPr>
        <p:spPr>
          <a:xfrm>
            <a:off x="539750" y="2573338"/>
            <a:ext cx="8229600" cy="1143000"/>
          </a:xfrm>
        </p:spPr>
        <p:txBody>
          <a:bodyPr/>
          <a:lstStyle/>
          <a:p>
            <a:pPr eaLnBrk="1" hangingPunct="1">
              <a:defRPr/>
            </a:pPr>
            <a:r>
              <a:rPr lang="zh-CN" altLang="en-US" sz="4400" smtClean="0">
                <a:solidFill>
                  <a:srgbClr val="FF3300"/>
                </a:solidFill>
              </a:rPr>
              <a:t>现 场 演 示</a:t>
            </a:r>
            <a:r>
              <a:rPr lang="en-US" altLang="zh-CN" sz="4400" smtClean="0">
                <a:solidFill>
                  <a:srgbClr val="FF3300"/>
                </a:solidFill>
              </a:rPr>
              <a:t/>
            </a:r>
            <a:br>
              <a:rPr lang="en-US" altLang="zh-CN" sz="4400" smtClean="0">
                <a:solidFill>
                  <a:srgbClr val="FF3300"/>
                </a:solidFill>
              </a:rPr>
            </a:br>
            <a:r>
              <a:rPr lang="en-US" altLang="zh-CN" sz="4400" smtClean="0">
                <a:solidFill>
                  <a:srgbClr val="FF3300"/>
                </a:solidFill>
              </a:rPr>
              <a:t>TelnetServer</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979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0"/>
          </p:nvPr>
        </p:nvSpPr>
        <p:spPr>
          <a:noFill/>
        </p:spPr>
        <p:txBody>
          <a:bodyPr/>
          <a:lstStyle/>
          <a:p>
            <a:r>
              <a:rPr lang="en-US" altLang="zh-CN" smtClean="0"/>
              <a:t>Page </a:t>
            </a:r>
            <a:fld id="{8E42F379-2B49-4C52-9A02-F1F53B4D2DFE}" type="slidenum">
              <a:rPr lang="en-US" altLang="zh-CN" smtClean="0"/>
              <a:pPr/>
              <a:t>116</a:t>
            </a:fld>
            <a:endParaRPr lang="en-US" altLang="zh-CN" smtClean="0"/>
          </a:p>
        </p:txBody>
      </p:sp>
      <p:sp>
        <p:nvSpPr>
          <p:cNvPr id="206850" name="Rectangle 2"/>
          <p:cNvSpPr>
            <a:spLocks noGrp="1" noChangeArrowheads="1"/>
          </p:cNvSpPr>
          <p:nvPr>
            <p:ph type="title"/>
          </p:nvPr>
        </p:nvSpPr>
        <p:spPr/>
        <p:txBody>
          <a:bodyPr/>
          <a:lstStyle/>
          <a:p>
            <a:pPr eaLnBrk="1" hangingPunct="1">
              <a:defRPr/>
            </a:pPr>
            <a:r>
              <a:rPr lang="en-US" altLang="zh-CN" smtClean="0"/>
              <a:t>6.5 </a:t>
            </a:r>
            <a:r>
              <a:rPr lang="en-US" altLang="zh-CN" smtClean="0"/>
              <a:t>WEB</a:t>
            </a:r>
            <a:r>
              <a:rPr lang="zh-CN" altLang="en-US" smtClean="0"/>
              <a:t>和超文本</a:t>
            </a:r>
            <a:r>
              <a:rPr lang="zh-CN" altLang="en-US" smtClean="0"/>
              <a:t>传输协议 </a:t>
            </a:r>
            <a:r>
              <a:rPr lang="en-US" altLang="zh-CN" smtClean="0"/>
              <a:t>HTTP</a:t>
            </a:r>
            <a:endParaRPr lang="zh-CN" altLang="en-US" smtClean="0"/>
          </a:p>
        </p:txBody>
      </p:sp>
      <p:sp>
        <p:nvSpPr>
          <p:cNvPr id="206851" name="Rectangle 3"/>
          <p:cNvSpPr>
            <a:spLocks noGrp="1" noChangeArrowheads="1"/>
          </p:cNvSpPr>
          <p:nvPr>
            <p:ph type="body" idx="1"/>
          </p:nvPr>
        </p:nvSpPr>
        <p:spPr>
          <a:xfrm>
            <a:off x="1066800" y="1176356"/>
            <a:ext cx="7620000" cy="4824412"/>
          </a:xfrm>
        </p:spPr>
        <p:txBody>
          <a:bodyPr/>
          <a:lstStyle/>
          <a:p>
            <a:pPr marL="263525" indent="-263525" algn="ctr" eaLnBrk="1" hangingPunct="1">
              <a:lnSpc>
                <a:spcPct val="130000"/>
              </a:lnSpc>
              <a:buFont typeface="Wingdings" pitchFamily="2" charset="2"/>
              <a:buNone/>
              <a:defRPr/>
            </a:pPr>
            <a:r>
              <a:rPr lang="zh-CN" altLang="en-US" sz="3200" smtClean="0">
                <a:solidFill>
                  <a:srgbClr val="000099"/>
                </a:solidFill>
                <a:effectLst>
                  <a:outerShdw blurRad="38100" dist="38100" dir="2700000" algn="tl">
                    <a:srgbClr val="000000"/>
                  </a:outerShdw>
                </a:effectLst>
              </a:rPr>
              <a:t>概述</a:t>
            </a:r>
            <a:endParaRPr lang="zh-CN" altLang="en-US" smtClean="0"/>
          </a:p>
          <a:p>
            <a:pPr marL="263525" indent="-263525" eaLnBrk="1" hangingPunct="1">
              <a:lnSpc>
                <a:spcPct val="130000"/>
              </a:lnSpc>
              <a:defRPr/>
            </a:pPr>
            <a:r>
              <a:rPr lang="en-US" altLang="zh-CN" smtClean="0"/>
              <a:t>20</a:t>
            </a:r>
            <a:r>
              <a:rPr lang="zh-CN" altLang="en-US" smtClean="0"/>
              <a:t>世纪</a:t>
            </a:r>
            <a:r>
              <a:rPr lang="en-US" altLang="zh-CN" smtClean="0"/>
              <a:t>90</a:t>
            </a:r>
            <a:r>
              <a:rPr lang="zh-CN" altLang="en-US" smtClean="0"/>
              <a:t>年代之前：文件传输、电子邮件</a:t>
            </a:r>
            <a:endParaRPr lang="zh-CN" altLang="en-US" smtClean="0"/>
          </a:p>
          <a:p>
            <a:pPr marL="263525" indent="-263525" eaLnBrk="1" hangingPunct="1">
              <a:lnSpc>
                <a:spcPct val="130000"/>
              </a:lnSpc>
              <a:defRPr/>
            </a:pPr>
            <a:r>
              <a:rPr lang="en-US" altLang="zh-CN" smtClean="0"/>
              <a:t>1994 Berners-Lee 1994:Web</a:t>
            </a:r>
            <a:endParaRPr lang="zh-CN" altLang="en-US" smtClean="0"/>
          </a:p>
          <a:p>
            <a:pPr marL="263525" indent="-263525" eaLnBrk="1" hangingPunct="1">
              <a:lnSpc>
                <a:spcPct val="130000"/>
              </a:lnSpc>
              <a:defRPr/>
            </a:pPr>
            <a:r>
              <a:rPr lang="zh-CN" altLang="en-US" smtClean="0">
                <a:solidFill>
                  <a:srgbClr val="FF0000"/>
                </a:solidFill>
                <a:effectLst>
                  <a:outerShdw blurRad="38100" dist="38100" dir="2700000" algn="tl">
                    <a:srgbClr val="000000"/>
                  </a:outerShdw>
                </a:effectLst>
              </a:rPr>
              <a:t>优点</a:t>
            </a:r>
            <a:endParaRPr lang="en-US" altLang="zh-CN" smtClean="0">
              <a:solidFill>
                <a:srgbClr val="FF0000"/>
              </a:solidFill>
              <a:effectLst>
                <a:outerShdw blurRad="38100" dist="38100" dir="2700000" algn="tl">
                  <a:srgbClr val="000000"/>
                </a:outerShdw>
              </a:effectLst>
            </a:endParaRPr>
          </a:p>
          <a:p>
            <a:pPr marL="663575" lvl="1" indent="-263525" eaLnBrk="1" hangingPunct="1">
              <a:lnSpc>
                <a:spcPct val="130000"/>
              </a:lnSpc>
              <a:defRPr/>
            </a:pPr>
            <a:r>
              <a:rPr lang="zh-CN" altLang="en-US" smtClean="0">
                <a:solidFill>
                  <a:srgbClr val="FF0000"/>
                </a:solidFill>
                <a:effectLst>
                  <a:outerShdw blurRad="38100" dist="38100" dir="2700000" algn="tl">
                    <a:srgbClr val="000000"/>
                  </a:outerShdw>
                </a:effectLst>
              </a:rPr>
              <a:t>按</a:t>
            </a:r>
            <a:r>
              <a:rPr lang="zh-CN" altLang="en-US" smtClean="0">
                <a:solidFill>
                  <a:srgbClr val="FF0000"/>
                </a:solidFill>
                <a:effectLst>
                  <a:outerShdw blurRad="38100" dist="38100" dir="2700000" algn="tl">
                    <a:srgbClr val="000000"/>
                  </a:outerShdw>
                </a:effectLst>
              </a:rPr>
              <a:t>需操作，</a:t>
            </a:r>
            <a:r>
              <a:rPr lang="zh-CN" altLang="en-US" smtClean="0">
                <a:solidFill>
                  <a:srgbClr val="FF0000"/>
                </a:solidFill>
                <a:effectLst>
                  <a:outerShdw blurRad="38100" dist="38100" dir="2700000" algn="tl">
                    <a:srgbClr val="000000"/>
                  </a:outerShdw>
                </a:effectLst>
              </a:rPr>
              <a:t>使用简单</a:t>
            </a:r>
            <a:endParaRPr lang="en-US" altLang="zh-CN" smtClean="0">
              <a:solidFill>
                <a:srgbClr val="FF0000"/>
              </a:solidFill>
              <a:effectLst>
                <a:outerShdw blurRad="38100" dist="38100" dir="2700000" algn="tl">
                  <a:srgbClr val="000000"/>
                </a:outerShdw>
              </a:effectLst>
            </a:endParaRPr>
          </a:p>
          <a:p>
            <a:pPr marL="663575" lvl="1" indent="-263525" eaLnBrk="1" hangingPunct="1">
              <a:lnSpc>
                <a:spcPct val="130000"/>
              </a:lnSpc>
              <a:defRPr/>
            </a:pPr>
            <a:r>
              <a:rPr lang="zh-CN" altLang="en-US" smtClean="0">
                <a:solidFill>
                  <a:srgbClr val="FF0000"/>
                </a:solidFill>
                <a:effectLst>
                  <a:outerShdw blurRad="38100" dist="38100" dir="2700000" algn="tl">
                    <a:srgbClr val="000000"/>
                  </a:outerShdw>
                </a:effectLst>
              </a:rPr>
              <a:t>超</a:t>
            </a:r>
            <a:r>
              <a:rPr lang="zh-CN" altLang="en-US" smtClean="0">
                <a:solidFill>
                  <a:srgbClr val="FF0000"/>
                </a:solidFill>
                <a:effectLst>
                  <a:outerShdw blurRad="38100" dist="38100" dir="2700000" algn="tl">
                    <a:srgbClr val="000000"/>
                  </a:outerShdw>
                </a:effectLst>
              </a:rPr>
              <a:t>链接和搜索引擎</a:t>
            </a:r>
            <a:endParaRPr lang="en-US" altLang="zh-CN" smtClean="0">
              <a:solidFill>
                <a:srgbClr val="FF0000"/>
              </a:solidFill>
              <a:effectLst>
                <a:outerShdw blurRad="38100" dist="38100" dir="2700000" algn="tl">
                  <a:srgbClr val="000000"/>
                </a:outerShdw>
              </a:effectLst>
            </a:endParaRPr>
          </a:p>
          <a:p>
            <a:pPr marL="663575" lvl="1" indent="-263525" eaLnBrk="1" hangingPunct="1">
              <a:lnSpc>
                <a:spcPct val="130000"/>
              </a:lnSpc>
              <a:defRPr/>
            </a:pPr>
            <a:r>
              <a:rPr lang="zh-CN" altLang="en-US" smtClean="0">
                <a:solidFill>
                  <a:srgbClr val="FF0000"/>
                </a:solidFill>
                <a:effectLst>
                  <a:outerShdw blurRad="38100" dist="38100" dir="2700000" algn="tl">
                    <a:srgbClr val="000000"/>
                  </a:outerShdw>
                </a:effectLst>
              </a:rPr>
              <a:t>图形化界面</a:t>
            </a:r>
            <a:endParaRPr lang="en-US" altLang="zh-CN" smtClean="0">
              <a:solidFill>
                <a:srgbClr val="FF0000"/>
              </a:solidFill>
              <a:effectLst>
                <a:outerShdw blurRad="38100" dist="38100" dir="2700000" algn="tl">
                  <a:srgbClr val="000000"/>
                </a:outerShdw>
              </a:effectLst>
            </a:endParaRPr>
          </a:p>
          <a:p>
            <a:pPr marL="663575" lvl="1" indent="-263525" eaLnBrk="1" hangingPunct="1">
              <a:lnSpc>
                <a:spcPct val="130000"/>
              </a:lnSpc>
              <a:defRPr/>
            </a:pPr>
            <a:r>
              <a:rPr lang="zh-CN" altLang="en-US" smtClean="0">
                <a:solidFill>
                  <a:srgbClr val="FF0000"/>
                </a:solidFill>
                <a:effectLst>
                  <a:outerShdw blurRad="38100" dist="38100" dir="2700000" algn="tl">
                    <a:srgbClr val="000000"/>
                  </a:outerShdw>
                </a:effectLst>
              </a:rPr>
              <a:t>表单、</a:t>
            </a:r>
            <a:r>
              <a:rPr lang="en-US" altLang="zh-CN" smtClean="0">
                <a:solidFill>
                  <a:srgbClr val="FF0000"/>
                </a:solidFill>
                <a:effectLst>
                  <a:outerShdw blurRad="38100" dist="38100" dir="2700000" algn="tl">
                    <a:srgbClr val="000000"/>
                  </a:outerShdw>
                </a:effectLst>
              </a:rPr>
              <a:t>Java</a:t>
            </a:r>
            <a:r>
              <a:rPr lang="zh-CN" altLang="en-US" smtClean="0">
                <a:solidFill>
                  <a:srgbClr val="FF0000"/>
                </a:solidFill>
                <a:effectLst>
                  <a:outerShdw blurRad="38100" dist="38100" dir="2700000" algn="tl">
                    <a:srgbClr val="000000"/>
                  </a:outerShdw>
                </a:effectLst>
              </a:rPr>
              <a:t>小程序交互、自</a:t>
            </a:r>
            <a:r>
              <a:rPr lang="zh-CN" altLang="en-US" smtClean="0">
                <a:solidFill>
                  <a:srgbClr val="FF0000"/>
                </a:solidFill>
                <a:effectLst>
                  <a:outerShdw blurRad="38100" dist="38100" dir="2700000" algn="tl">
                    <a:srgbClr val="000000"/>
                  </a:outerShdw>
                </a:effectLst>
              </a:rPr>
              <a:t>媒体</a:t>
            </a:r>
            <a:r>
              <a:rPr lang="zh-CN" altLang="en-US" smtClean="0">
                <a:solidFill>
                  <a:srgbClr val="FF0000"/>
                </a:solidFill>
                <a:effectLst>
                  <a:outerShdw blurRad="38100" dist="38100" dir="2700000" algn="tl">
                    <a:srgbClr val="000000"/>
                  </a:outerShdw>
                </a:effectLst>
              </a:rPr>
              <a:t>人</a:t>
            </a:r>
            <a:endParaRPr lang="en-US" altLang="zh-CN" smtClean="0">
              <a:solidFill>
                <a:srgbClr val="FF0000"/>
              </a:solidFill>
              <a:effectLst>
                <a:outerShdw blurRad="38100" dist="38100" dir="2700000" algn="tl">
                  <a:srgbClr val="000000"/>
                </a:outerShdw>
              </a:effectLst>
            </a:endParaRPr>
          </a:p>
          <a:p>
            <a:pPr marL="663575" lvl="1" indent="-263525" eaLnBrk="1" hangingPunct="1">
              <a:lnSpc>
                <a:spcPct val="130000"/>
              </a:lnSpc>
              <a:defRPr/>
            </a:pPr>
            <a:r>
              <a:rPr lang="zh-CN" altLang="en-US" smtClean="0">
                <a:solidFill>
                  <a:srgbClr val="FF0000"/>
                </a:solidFill>
                <a:effectLst>
                  <a:outerShdw blurRad="38100" dist="38100" dir="2700000" algn="tl">
                    <a:srgbClr val="000000"/>
                  </a:outerShdw>
                </a:effectLst>
              </a:rPr>
              <a:t>有趣的应用 </a:t>
            </a:r>
            <a:r>
              <a:rPr lang="en-US" altLang="zh-CN" smtClean="0">
                <a:solidFill>
                  <a:srgbClr val="FF0000"/>
                </a:solidFill>
                <a:effectLst>
                  <a:outerShdw blurRad="38100" dist="38100" dir="2700000" algn="tl">
                    <a:srgbClr val="000000"/>
                  </a:outerShdw>
                </a:effectLst>
              </a:rPr>
              <a:t>youtube, gmail, facebook</a:t>
            </a:r>
          </a:p>
          <a:p>
            <a:pPr marL="663575" lvl="1" indent="-263525" eaLnBrk="1" hangingPunct="1">
              <a:lnSpc>
                <a:spcPct val="130000"/>
              </a:lnSpc>
              <a:defRPr/>
            </a:pPr>
            <a:endParaRPr lang="zh-CN" altLang="en-US" smtClean="0">
              <a:solidFill>
                <a:srgbClr val="FF0000"/>
              </a:solidFill>
              <a:effectLst>
                <a:outerShdw blurRad="38100" dist="38100" dir="2700000" algn="tl">
                  <a:srgbClr val="000000"/>
                </a:outerShdw>
              </a:effectLst>
            </a:endParaRPr>
          </a:p>
        </p:txBody>
      </p:sp>
    </p:spTree>
  </p:cSld>
  <p:clrMapOvr>
    <a:masterClrMapping/>
  </p:clrMapOvr>
  <p:transition spd="slow">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0"/>
          </p:nvPr>
        </p:nvSpPr>
        <p:spPr>
          <a:noFill/>
        </p:spPr>
        <p:txBody>
          <a:bodyPr/>
          <a:lstStyle/>
          <a:p>
            <a:r>
              <a:rPr lang="en-US" altLang="zh-CN" smtClean="0"/>
              <a:t>Page </a:t>
            </a:r>
            <a:fld id="{8E42F379-2B49-4C52-9A02-F1F53B4D2DFE}" type="slidenum">
              <a:rPr lang="en-US" altLang="zh-CN" smtClean="0"/>
              <a:pPr/>
              <a:t>117</a:t>
            </a:fld>
            <a:endParaRPr lang="en-US" altLang="zh-CN" smtClean="0"/>
          </a:p>
        </p:txBody>
      </p:sp>
      <p:sp>
        <p:nvSpPr>
          <p:cNvPr id="206850" name="Rectangle 2"/>
          <p:cNvSpPr>
            <a:spLocks noGrp="1" noChangeArrowheads="1"/>
          </p:cNvSpPr>
          <p:nvPr>
            <p:ph type="title"/>
          </p:nvPr>
        </p:nvSpPr>
        <p:spPr/>
        <p:txBody>
          <a:bodyPr/>
          <a:lstStyle/>
          <a:p>
            <a:pPr marL="263525" indent="-263525" eaLnBrk="1" hangingPunct="1">
              <a:lnSpc>
                <a:spcPct val="130000"/>
              </a:lnSpc>
              <a:defRPr/>
            </a:pPr>
            <a:r>
              <a:rPr lang="en-US" altLang="zh-CN" smtClean="0"/>
              <a:t>6.5.1 </a:t>
            </a:r>
            <a:r>
              <a:rPr lang="zh-CN" altLang="en-US" smtClean="0"/>
              <a:t>统一资源定位符 </a:t>
            </a:r>
          </a:p>
        </p:txBody>
      </p:sp>
      <p:sp>
        <p:nvSpPr>
          <p:cNvPr id="206851" name="Rectangle 3"/>
          <p:cNvSpPr>
            <a:spLocks noGrp="1" noChangeArrowheads="1"/>
          </p:cNvSpPr>
          <p:nvPr>
            <p:ph type="body" idx="1"/>
          </p:nvPr>
        </p:nvSpPr>
        <p:spPr>
          <a:xfrm>
            <a:off x="1066800" y="1484313"/>
            <a:ext cx="7620000" cy="4824412"/>
          </a:xfrm>
        </p:spPr>
        <p:txBody>
          <a:bodyPr/>
          <a:lstStyle/>
          <a:p>
            <a:pPr marL="263525" indent="-263525" eaLnBrk="1" hangingPunct="1">
              <a:lnSpc>
                <a:spcPct val="130000"/>
              </a:lnSpc>
              <a:defRPr/>
            </a:pPr>
            <a:r>
              <a:rPr lang="zh-CN" altLang="en-US" smtClean="0"/>
              <a:t>统一</a:t>
            </a:r>
            <a:r>
              <a:rPr lang="zh-CN" altLang="en-US" smtClean="0"/>
              <a:t>资源定位符</a:t>
            </a:r>
            <a:r>
              <a:rPr lang="en-US" altLang="zh-CN" smtClean="0"/>
              <a:t>URL</a:t>
            </a:r>
            <a:r>
              <a:rPr lang="zh-CN" altLang="en-US" smtClean="0"/>
              <a:t>提供了从</a:t>
            </a:r>
            <a:r>
              <a:rPr lang="en-US" altLang="zh-CN" smtClean="0"/>
              <a:t>Internet</a:t>
            </a:r>
            <a:r>
              <a:rPr lang="zh-CN" altLang="en-US" smtClean="0"/>
              <a:t>上获得资源位置和访问这些资源的方法</a:t>
            </a:r>
          </a:p>
          <a:p>
            <a:pPr marL="263525" indent="-263525" eaLnBrk="1" hangingPunct="1">
              <a:lnSpc>
                <a:spcPct val="130000"/>
              </a:lnSpc>
              <a:defRPr/>
            </a:pPr>
            <a:r>
              <a:rPr lang="en-US" altLang="zh-CN" smtClean="0"/>
              <a:t>URL</a:t>
            </a:r>
            <a:r>
              <a:rPr lang="zh-CN" altLang="en-US" smtClean="0"/>
              <a:t>给资源的位置提供一种抽象的识别方法，并用这种方法对资源定位</a:t>
            </a:r>
          </a:p>
          <a:p>
            <a:pPr marL="263525" indent="-263525" eaLnBrk="1" hangingPunct="1">
              <a:lnSpc>
                <a:spcPct val="130000"/>
              </a:lnSpc>
              <a:defRPr/>
            </a:pPr>
            <a:r>
              <a:rPr lang="en-US" altLang="zh-CN" smtClean="0"/>
              <a:t>URL</a:t>
            </a:r>
            <a:r>
              <a:rPr lang="zh-CN" altLang="en-US" smtClean="0"/>
              <a:t>的完整格式：</a:t>
            </a:r>
          </a:p>
          <a:p>
            <a:pPr marL="263525" indent="-263525" eaLnBrk="1" hangingPunct="1">
              <a:lnSpc>
                <a:spcPct val="130000"/>
              </a:lnSpc>
              <a:buFont typeface="Wingdings" pitchFamily="2" charset="2"/>
              <a:buNone/>
              <a:defRPr/>
            </a:pPr>
            <a:r>
              <a:rPr lang="zh-CN" altLang="en-US" smtClean="0"/>
              <a:t>    </a:t>
            </a:r>
            <a:r>
              <a:rPr lang="zh-CN" altLang="en-US" smtClean="0">
                <a:solidFill>
                  <a:srgbClr val="FF0000"/>
                </a:solidFill>
                <a:effectLst>
                  <a:outerShdw blurRad="38100" dist="38100" dir="2700000" algn="tl">
                    <a:srgbClr val="000000"/>
                  </a:outerShdw>
                </a:effectLst>
              </a:rPr>
              <a:t>协议</a:t>
            </a:r>
            <a:r>
              <a:rPr lang="en-US" altLang="zh-CN" smtClean="0">
                <a:solidFill>
                  <a:srgbClr val="FF0000"/>
                </a:solidFill>
                <a:effectLst>
                  <a:outerShdw blurRad="38100" dist="38100" dir="2700000" algn="tl">
                    <a:srgbClr val="000000"/>
                  </a:outerShdw>
                </a:effectLst>
              </a:rPr>
              <a:t>+“://”+</a:t>
            </a:r>
            <a:r>
              <a:rPr lang="zh-CN" altLang="en-US" smtClean="0">
                <a:solidFill>
                  <a:srgbClr val="FF0000"/>
                </a:solidFill>
                <a:effectLst>
                  <a:outerShdw blurRad="38100" dist="38100" dir="2700000" algn="tl">
                    <a:srgbClr val="000000"/>
                  </a:outerShdw>
                </a:effectLst>
              </a:rPr>
              <a:t>主机域名（</a:t>
            </a:r>
            <a:r>
              <a:rPr lang="en-US" altLang="zh-CN" smtClean="0">
                <a:solidFill>
                  <a:srgbClr val="FF0000"/>
                </a:solidFill>
                <a:effectLst>
                  <a:outerShdw blurRad="38100" dist="38100" dir="2700000" algn="tl">
                    <a:srgbClr val="000000"/>
                  </a:outerShdw>
                </a:effectLst>
              </a:rPr>
              <a:t>IP</a:t>
            </a:r>
            <a:r>
              <a:rPr lang="zh-CN" altLang="en-US" smtClean="0">
                <a:solidFill>
                  <a:srgbClr val="FF0000"/>
                </a:solidFill>
                <a:effectLst>
                  <a:outerShdw blurRad="38100" dist="38100" dir="2700000" algn="tl">
                    <a:srgbClr val="000000"/>
                  </a:outerShdw>
                </a:effectLst>
              </a:rPr>
              <a:t>地址）</a:t>
            </a:r>
            <a:r>
              <a:rPr lang="en-US" altLang="zh-CN" smtClean="0">
                <a:solidFill>
                  <a:srgbClr val="FF0000"/>
                </a:solidFill>
                <a:effectLst>
                  <a:outerShdw blurRad="38100" dist="38100" dir="2700000" algn="tl">
                    <a:srgbClr val="000000"/>
                  </a:outerShdw>
                </a:effectLst>
              </a:rPr>
              <a:t>+“:”</a:t>
            </a:r>
            <a:r>
              <a:rPr lang="zh-CN" altLang="en-US" smtClean="0">
                <a:solidFill>
                  <a:srgbClr val="FF0000"/>
                </a:solidFill>
                <a:effectLst>
                  <a:outerShdw blurRad="38100" dist="38100" dir="2700000" algn="tl">
                    <a:srgbClr val="000000"/>
                  </a:outerShdw>
                </a:effectLst>
              </a:rPr>
              <a:t>端口号</a:t>
            </a:r>
          </a:p>
          <a:p>
            <a:pPr marL="263525" indent="-263525" eaLnBrk="1" hangingPunct="1">
              <a:lnSpc>
                <a:spcPct val="130000"/>
              </a:lnSpc>
              <a:buFont typeface="Wingdings" pitchFamily="2" charset="2"/>
              <a:buNone/>
              <a:defRPr/>
            </a:pPr>
            <a:r>
              <a:rPr lang="en-US" altLang="zh-CN" smtClean="0">
                <a:solidFill>
                  <a:srgbClr val="FF0000"/>
                </a:solidFill>
                <a:effectLst>
                  <a:outerShdw blurRad="38100" dist="38100" dir="2700000" algn="tl">
                    <a:srgbClr val="000000"/>
                  </a:outerShdw>
                </a:effectLst>
              </a:rPr>
              <a:t>       +</a:t>
            </a:r>
            <a:r>
              <a:rPr lang="zh-CN" altLang="en-US" smtClean="0">
                <a:solidFill>
                  <a:srgbClr val="FF0000"/>
                </a:solidFill>
                <a:effectLst>
                  <a:outerShdw blurRad="38100" dist="38100" dir="2700000" algn="tl">
                    <a:srgbClr val="000000"/>
                  </a:outerShdw>
                </a:effectLst>
              </a:rPr>
              <a:t>目录路径</a:t>
            </a:r>
            <a:r>
              <a:rPr lang="en-US" altLang="zh-CN" smtClean="0">
                <a:solidFill>
                  <a:srgbClr val="FF0000"/>
                </a:solidFill>
                <a:effectLst>
                  <a:outerShdw blurRad="38100" dist="38100" dir="2700000" algn="tl">
                    <a:srgbClr val="000000"/>
                  </a:outerShdw>
                </a:effectLst>
              </a:rPr>
              <a:t>+</a:t>
            </a:r>
            <a:r>
              <a:rPr lang="zh-CN" altLang="en-US" smtClean="0">
                <a:solidFill>
                  <a:srgbClr val="FF0000"/>
                </a:solidFill>
                <a:effectLst>
                  <a:outerShdw blurRad="38100" dist="38100" dir="2700000" algn="tl">
                    <a:srgbClr val="000000"/>
                  </a:outerShdw>
                </a:effectLst>
              </a:rPr>
              <a:t>文件名</a:t>
            </a:r>
          </a:p>
        </p:txBody>
      </p:sp>
    </p:spTree>
  </p:cSld>
  <p:clrMapOvr>
    <a:masterClrMapping/>
  </p:clrMapOvr>
  <p:transition spd="slow">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0"/>
          </p:nvPr>
        </p:nvSpPr>
        <p:spPr>
          <a:noFill/>
        </p:spPr>
        <p:txBody>
          <a:bodyPr/>
          <a:lstStyle/>
          <a:p>
            <a:r>
              <a:rPr lang="en-US" altLang="zh-CN" smtClean="0"/>
              <a:t>Page </a:t>
            </a:r>
            <a:fld id="{BAE62FB8-4019-4411-B78B-DD65FD514806}" type="slidenum">
              <a:rPr lang="en-US" altLang="zh-CN" smtClean="0"/>
              <a:pPr/>
              <a:t>118</a:t>
            </a:fld>
            <a:endParaRPr lang="en-US" altLang="zh-CN" smtClean="0"/>
          </a:p>
        </p:txBody>
      </p:sp>
      <p:sp>
        <p:nvSpPr>
          <p:cNvPr id="293890" name="Rectangle 2"/>
          <p:cNvSpPr>
            <a:spLocks noGrp="1" noChangeArrowheads="1"/>
          </p:cNvSpPr>
          <p:nvPr>
            <p:ph type="title"/>
          </p:nvPr>
        </p:nvSpPr>
        <p:spPr/>
        <p:txBody>
          <a:bodyPr/>
          <a:lstStyle/>
          <a:p>
            <a:pPr eaLnBrk="1" hangingPunct="1">
              <a:defRPr/>
            </a:pPr>
            <a:r>
              <a:rPr lang="en-US" altLang="zh-CN" smtClean="0"/>
              <a:t>URL</a:t>
            </a:r>
            <a:r>
              <a:rPr lang="zh-CN" altLang="en-US" smtClean="0"/>
              <a:t>详解</a:t>
            </a:r>
          </a:p>
        </p:txBody>
      </p:sp>
      <p:sp>
        <p:nvSpPr>
          <p:cNvPr id="293891" name="Rectangle 3"/>
          <p:cNvSpPr>
            <a:spLocks noGrp="1" noChangeArrowheads="1"/>
          </p:cNvSpPr>
          <p:nvPr>
            <p:ph type="body" idx="1"/>
          </p:nvPr>
        </p:nvSpPr>
        <p:spPr/>
        <p:txBody>
          <a:bodyPr/>
          <a:lstStyle/>
          <a:p>
            <a:pPr marL="0" indent="0" eaLnBrk="1" hangingPunct="1">
              <a:lnSpc>
                <a:spcPct val="90000"/>
              </a:lnSpc>
              <a:defRPr/>
            </a:pPr>
            <a:r>
              <a:rPr lang="en-US" altLang="zh-CN" sz="2400" smtClean="0"/>
              <a:t>URL(Uniform Resource Locator) </a:t>
            </a:r>
            <a:r>
              <a:rPr lang="zh-CN" altLang="en-US" sz="2400" smtClean="0"/>
              <a:t>地址用于描述一个网络上的资源</a:t>
            </a:r>
          </a:p>
          <a:p>
            <a:pPr marL="0" indent="0" eaLnBrk="1" hangingPunct="1">
              <a:lnSpc>
                <a:spcPct val="90000"/>
              </a:lnSpc>
              <a:defRPr/>
            </a:pPr>
            <a:r>
              <a:rPr lang="en-US" altLang="zh-CN" sz="2400" smtClean="0"/>
              <a:t>schema://host[:port#]/path/.../[?query-string][#anchor] </a:t>
            </a:r>
          </a:p>
          <a:p>
            <a:pPr lvl="1" eaLnBrk="1" hangingPunct="1">
              <a:lnSpc>
                <a:spcPct val="90000"/>
              </a:lnSpc>
              <a:defRPr/>
            </a:pPr>
            <a:r>
              <a:rPr lang="en-US" altLang="zh-CN" sz="2400" smtClean="0"/>
              <a:t>scheme             </a:t>
            </a:r>
            <a:r>
              <a:rPr lang="zh-CN" altLang="en-US" sz="2400" smtClean="0"/>
              <a:t>指定低层使用的协议</a:t>
            </a:r>
            <a:r>
              <a:rPr lang="en-US" altLang="zh-CN" sz="2400" smtClean="0"/>
              <a:t>(</a:t>
            </a:r>
            <a:r>
              <a:rPr lang="zh-CN" altLang="en-US" sz="2400" smtClean="0"/>
              <a:t>例如：</a:t>
            </a:r>
            <a:r>
              <a:rPr lang="en-US" altLang="zh-CN" sz="2400" smtClean="0"/>
              <a:t>http, https, ftp)</a:t>
            </a:r>
          </a:p>
          <a:p>
            <a:pPr lvl="1" eaLnBrk="1" hangingPunct="1">
              <a:lnSpc>
                <a:spcPct val="90000"/>
              </a:lnSpc>
              <a:defRPr/>
            </a:pPr>
            <a:r>
              <a:rPr lang="en-US" altLang="zh-CN" sz="2400" smtClean="0"/>
              <a:t>host                   HTTP</a:t>
            </a:r>
            <a:r>
              <a:rPr lang="zh-CN" altLang="en-US" sz="2400" smtClean="0"/>
              <a:t>服务器的</a:t>
            </a:r>
            <a:r>
              <a:rPr lang="en-US" altLang="zh-CN" sz="2400" smtClean="0"/>
              <a:t>IP</a:t>
            </a:r>
            <a:r>
              <a:rPr lang="zh-CN" altLang="en-US" sz="2400" smtClean="0"/>
              <a:t>地址或者域名</a:t>
            </a:r>
          </a:p>
          <a:p>
            <a:pPr lvl="1" eaLnBrk="1" hangingPunct="1">
              <a:lnSpc>
                <a:spcPct val="90000"/>
              </a:lnSpc>
              <a:defRPr/>
            </a:pPr>
            <a:r>
              <a:rPr lang="en-US" altLang="zh-CN" sz="2400" smtClean="0"/>
              <a:t>port#                 HTTP</a:t>
            </a:r>
            <a:r>
              <a:rPr lang="zh-CN" altLang="en-US" sz="2400" smtClean="0"/>
              <a:t>服务器的默认端口是</a:t>
            </a:r>
            <a:r>
              <a:rPr lang="en-US" altLang="zh-CN" sz="2400" smtClean="0"/>
              <a:t>80</a:t>
            </a:r>
          </a:p>
          <a:p>
            <a:pPr lvl="1" eaLnBrk="1" hangingPunct="1">
              <a:lnSpc>
                <a:spcPct val="90000"/>
              </a:lnSpc>
              <a:defRPr/>
            </a:pPr>
            <a:r>
              <a:rPr lang="en-US" altLang="zh-CN" sz="2400" smtClean="0"/>
              <a:t>path                   </a:t>
            </a:r>
            <a:r>
              <a:rPr lang="zh-CN" altLang="en-US" sz="2400" smtClean="0"/>
              <a:t>访问资源的路径</a:t>
            </a:r>
          </a:p>
          <a:p>
            <a:pPr lvl="1" eaLnBrk="1" hangingPunct="1">
              <a:lnSpc>
                <a:spcPct val="90000"/>
              </a:lnSpc>
              <a:defRPr/>
            </a:pPr>
            <a:r>
              <a:rPr lang="en-US" altLang="zh-CN" sz="2400" smtClean="0"/>
              <a:t>query-string       </a:t>
            </a:r>
            <a:r>
              <a:rPr lang="zh-CN" altLang="en-US" sz="2400" smtClean="0"/>
              <a:t>发送给</a:t>
            </a:r>
            <a:r>
              <a:rPr lang="en-US" altLang="zh-CN" sz="2400" smtClean="0"/>
              <a:t>http</a:t>
            </a:r>
            <a:r>
              <a:rPr lang="zh-CN" altLang="en-US" sz="2400" smtClean="0"/>
              <a:t>服务器的数据</a:t>
            </a:r>
          </a:p>
          <a:p>
            <a:pPr lvl="1" eaLnBrk="1" hangingPunct="1">
              <a:lnSpc>
                <a:spcPct val="90000"/>
              </a:lnSpc>
              <a:defRPr/>
            </a:pPr>
            <a:r>
              <a:rPr lang="en-US" altLang="zh-CN" sz="2400" smtClean="0"/>
              <a:t>anchor-             </a:t>
            </a:r>
            <a:r>
              <a:rPr lang="zh-CN" altLang="en-US" sz="2400" smtClean="0"/>
              <a:t>锚</a:t>
            </a:r>
            <a:r>
              <a:rPr lang="en-US" altLang="zh-CN" sz="2400" smtClean="0"/>
              <a:t>(</a:t>
            </a:r>
            <a:r>
              <a:rPr lang="zh-CN" altLang="en-US" sz="2400" smtClean="0"/>
              <a:t>浏览器显示定位，不发送）</a:t>
            </a:r>
          </a:p>
        </p:txBody>
      </p:sp>
    </p:spTree>
  </p:cSld>
  <p:clrMapOvr>
    <a:masterClrMapping/>
  </p:clrMapOvr>
  <p:transition spd="slow">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0"/>
          </p:nvPr>
        </p:nvSpPr>
        <p:spPr>
          <a:noFill/>
        </p:spPr>
        <p:txBody>
          <a:bodyPr/>
          <a:lstStyle/>
          <a:p>
            <a:r>
              <a:rPr lang="en-US" altLang="zh-CN" smtClean="0"/>
              <a:t>Page </a:t>
            </a:r>
            <a:fld id="{4440DA4B-ECFF-46D7-AE07-3E3DD17C9209}" type="slidenum">
              <a:rPr lang="en-US" altLang="zh-CN" smtClean="0"/>
              <a:pPr/>
              <a:t>119</a:t>
            </a:fld>
            <a:endParaRPr lang="en-US" altLang="zh-CN" smtClean="0"/>
          </a:p>
        </p:txBody>
      </p:sp>
      <p:sp>
        <p:nvSpPr>
          <p:cNvPr id="294914" name="Rectangle 2"/>
          <p:cNvSpPr>
            <a:spLocks noGrp="1" noChangeArrowheads="1"/>
          </p:cNvSpPr>
          <p:nvPr>
            <p:ph type="title"/>
          </p:nvPr>
        </p:nvSpPr>
        <p:spPr/>
        <p:txBody>
          <a:bodyPr/>
          <a:lstStyle/>
          <a:p>
            <a:pPr eaLnBrk="1" hangingPunct="1">
              <a:defRPr/>
            </a:pPr>
            <a:r>
              <a:rPr lang="en-US" altLang="zh-CN" smtClean="0"/>
              <a:t>URL</a:t>
            </a:r>
            <a:r>
              <a:rPr lang="zh-CN" altLang="en-US" smtClean="0"/>
              <a:t>举例</a:t>
            </a:r>
          </a:p>
        </p:txBody>
      </p:sp>
      <p:sp>
        <p:nvSpPr>
          <p:cNvPr id="294915" name="Rectangle 3"/>
          <p:cNvSpPr>
            <a:spLocks noGrp="1" noChangeArrowheads="1"/>
          </p:cNvSpPr>
          <p:nvPr>
            <p:ph type="body" idx="1"/>
          </p:nvPr>
        </p:nvSpPr>
        <p:spPr/>
        <p:txBody>
          <a:bodyPr/>
          <a:lstStyle/>
          <a:p>
            <a:pPr marL="0" indent="0" eaLnBrk="1" hangingPunct="1">
              <a:defRPr/>
            </a:pPr>
            <a:r>
              <a:rPr lang="en-US" altLang="zh-CN" smtClean="0"/>
              <a:t>http://</a:t>
            </a:r>
            <a:r>
              <a:rPr lang="en-US" altLang="zh-CN" smtClean="0"/>
              <a:t>ca.jxust.edu.cn/zfca/login?service=http%3A%2F%2Fportal.jxust.cn%2Fportal.do</a:t>
            </a:r>
            <a:endParaRPr lang="en-US" altLang="zh-CN" smtClean="0"/>
          </a:p>
          <a:p>
            <a:pPr lvl="1" eaLnBrk="1" hangingPunct="1">
              <a:defRPr/>
            </a:pPr>
            <a:r>
              <a:rPr lang="en-US" altLang="zh-CN" smtClean="0"/>
              <a:t>scheme             http</a:t>
            </a:r>
          </a:p>
          <a:p>
            <a:pPr lvl="1" eaLnBrk="1" hangingPunct="1">
              <a:defRPr/>
            </a:pPr>
            <a:r>
              <a:rPr lang="en-US" altLang="zh-CN" smtClean="0"/>
              <a:t>host                   </a:t>
            </a:r>
            <a:r>
              <a:rPr lang="en-US" altLang="zh-CN" smtClean="0"/>
              <a:t>ca.jxust.edu.cn</a:t>
            </a:r>
            <a:endParaRPr lang="en-US" altLang="zh-CN" smtClean="0"/>
          </a:p>
          <a:p>
            <a:pPr lvl="1" eaLnBrk="1" hangingPunct="1">
              <a:defRPr/>
            </a:pPr>
            <a:r>
              <a:rPr lang="en-US" altLang="zh-CN" smtClean="0"/>
              <a:t>path                   /zfca/login</a:t>
            </a:r>
          </a:p>
          <a:p>
            <a:pPr lvl="1" eaLnBrk="1" hangingPunct="1">
              <a:defRPr/>
            </a:pPr>
            <a:r>
              <a:rPr lang="en-US" altLang="zh-CN" smtClean="0"/>
              <a:t>query-string       </a:t>
            </a:r>
            <a:r>
              <a:rPr lang="en-US" altLang="zh-CN" sz="1800" smtClean="0"/>
              <a:t>service=http%3A%2F%2Fportal.jxust.cn%2Fportal.do</a:t>
            </a: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p>
            <a:r>
              <a:rPr lang="en-US" altLang="zh-CN" smtClean="0"/>
              <a:t>Page </a:t>
            </a:r>
            <a:fld id="{05C8D4CF-F351-447F-9F3D-3BEE5778BF95}" type="slidenum">
              <a:rPr lang="en-US" altLang="zh-CN" smtClean="0"/>
              <a:pPr/>
              <a:t>12</a:t>
            </a:fld>
            <a:endParaRPr lang="en-US" altLang="zh-CN" smtClean="0"/>
          </a:p>
        </p:txBody>
      </p:sp>
      <p:sp>
        <p:nvSpPr>
          <p:cNvPr id="228354" name="Rectangle 2"/>
          <p:cNvSpPr>
            <a:spLocks noGrp="1" noChangeArrowheads="1"/>
          </p:cNvSpPr>
          <p:nvPr>
            <p:ph type="title"/>
          </p:nvPr>
        </p:nvSpPr>
        <p:spPr/>
        <p:txBody>
          <a:bodyPr/>
          <a:lstStyle/>
          <a:p>
            <a:pPr eaLnBrk="1" hangingPunct="1">
              <a:defRPr/>
            </a:pPr>
            <a:r>
              <a:rPr lang="zh-CN" altLang="en-US" smtClean="0"/>
              <a:t>域名服务器类型</a:t>
            </a:r>
          </a:p>
        </p:txBody>
      </p:sp>
      <p:sp>
        <p:nvSpPr>
          <p:cNvPr id="228355" name="Rectangle 3"/>
          <p:cNvSpPr>
            <a:spLocks noGrp="1" noChangeArrowheads="1"/>
          </p:cNvSpPr>
          <p:nvPr>
            <p:ph type="body" idx="1"/>
          </p:nvPr>
        </p:nvSpPr>
        <p:spPr/>
        <p:txBody>
          <a:bodyPr/>
          <a:lstStyle/>
          <a:p>
            <a:pPr marL="0" indent="0" eaLnBrk="1" hangingPunct="1">
              <a:defRPr/>
            </a:pPr>
            <a:r>
              <a:rPr lang="zh-CN" altLang="en-US" smtClean="0"/>
              <a:t>本地域名服务器</a:t>
            </a:r>
          </a:p>
          <a:p>
            <a:pPr lvl="1" eaLnBrk="1" hangingPunct="1">
              <a:defRPr/>
            </a:pPr>
            <a:r>
              <a:rPr lang="en-US" altLang="zh-CN" smtClean="0"/>
              <a:t>Local name server</a:t>
            </a:r>
          </a:p>
          <a:p>
            <a:pPr marL="0" indent="0" eaLnBrk="1" hangingPunct="1">
              <a:defRPr/>
            </a:pPr>
            <a:r>
              <a:rPr lang="zh-CN" altLang="en-US" smtClean="0"/>
              <a:t>根域名服务器</a:t>
            </a:r>
          </a:p>
          <a:p>
            <a:pPr lvl="1" eaLnBrk="1" hangingPunct="1">
              <a:defRPr/>
            </a:pPr>
            <a:r>
              <a:rPr lang="en-US" altLang="zh-CN" smtClean="0"/>
              <a:t>Root name server</a:t>
            </a:r>
          </a:p>
          <a:p>
            <a:pPr marL="0" indent="0" eaLnBrk="1" hangingPunct="1">
              <a:defRPr/>
            </a:pPr>
            <a:r>
              <a:rPr lang="zh-CN" altLang="en-US" smtClean="0"/>
              <a:t>授权域名服务器</a:t>
            </a:r>
          </a:p>
          <a:p>
            <a:pPr lvl="1" eaLnBrk="1" hangingPunct="1">
              <a:defRPr/>
            </a:pPr>
            <a:r>
              <a:rPr lang="en-US" altLang="zh-CN" smtClean="0"/>
              <a:t>Authoritative name server</a:t>
            </a:r>
          </a:p>
        </p:txBody>
      </p:sp>
    </p:spTree>
  </p:cSld>
  <p:clrMapOvr>
    <a:masterClrMapping/>
  </p:clrMapOvr>
  <p:transition spd="slow">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0"/>
          </p:nvPr>
        </p:nvSpPr>
        <p:spPr>
          <a:noFill/>
        </p:spPr>
        <p:txBody>
          <a:bodyPr/>
          <a:lstStyle/>
          <a:p>
            <a:r>
              <a:rPr lang="en-US" altLang="zh-CN" smtClean="0"/>
              <a:t>Page </a:t>
            </a:r>
            <a:fld id="{62909FF4-100F-4E6F-8D0D-B64FC04945B2}" type="slidenum">
              <a:rPr lang="en-US" altLang="zh-CN" smtClean="0"/>
              <a:pPr/>
              <a:t>120</a:t>
            </a:fld>
            <a:endParaRPr lang="en-US" altLang="zh-CN" smtClean="0"/>
          </a:p>
        </p:txBody>
      </p:sp>
      <p:sp>
        <p:nvSpPr>
          <p:cNvPr id="205826" name="Rectangle 2"/>
          <p:cNvSpPr>
            <a:spLocks noGrp="1" noChangeArrowheads="1"/>
          </p:cNvSpPr>
          <p:nvPr>
            <p:ph type="title"/>
          </p:nvPr>
        </p:nvSpPr>
        <p:spPr/>
        <p:txBody>
          <a:bodyPr/>
          <a:lstStyle/>
          <a:p>
            <a:pPr eaLnBrk="1" hangingPunct="1">
              <a:defRPr/>
            </a:pPr>
            <a:r>
              <a:rPr lang="en-US" altLang="zh-CN" smtClean="0"/>
              <a:t>6.5.2 HTTP</a:t>
            </a:r>
            <a:r>
              <a:rPr lang="zh-CN" altLang="en-US" smtClean="0"/>
              <a:t>概念 </a:t>
            </a:r>
          </a:p>
        </p:txBody>
      </p:sp>
      <p:sp>
        <p:nvSpPr>
          <p:cNvPr id="205827" name="Rectangle 3"/>
          <p:cNvSpPr>
            <a:spLocks noGrp="1" noChangeArrowheads="1"/>
          </p:cNvSpPr>
          <p:nvPr>
            <p:ph type="body" idx="1"/>
          </p:nvPr>
        </p:nvSpPr>
        <p:spPr/>
        <p:txBody>
          <a:bodyPr/>
          <a:lstStyle/>
          <a:p>
            <a:pPr marL="263525" indent="-263525" eaLnBrk="1" hangingPunct="1">
              <a:defRPr/>
            </a:pPr>
            <a:r>
              <a:rPr lang="en-US" altLang="zh-CN" smtClean="0"/>
              <a:t>HTTP</a:t>
            </a:r>
            <a:r>
              <a:rPr lang="zh-CN" altLang="en-US" smtClean="0"/>
              <a:t>（超文本传输协议）是一种请求</a:t>
            </a:r>
            <a:r>
              <a:rPr lang="en-US" altLang="zh-CN" smtClean="0"/>
              <a:t>/</a:t>
            </a:r>
            <a:r>
              <a:rPr lang="zh-CN" altLang="en-US" smtClean="0"/>
              <a:t>应答协议</a:t>
            </a:r>
          </a:p>
          <a:p>
            <a:pPr marL="263525" indent="-263525" eaLnBrk="1" hangingPunct="1">
              <a:defRPr/>
            </a:pPr>
            <a:r>
              <a:rPr lang="zh-CN" altLang="en-US" smtClean="0"/>
              <a:t>客户发出从</a:t>
            </a:r>
            <a:r>
              <a:rPr lang="en-US" altLang="zh-CN" smtClean="0"/>
              <a:t>Web</a:t>
            </a:r>
            <a:r>
              <a:rPr lang="zh-CN" altLang="en-US" smtClean="0"/>
              <a:t>服务器上传输某一页面的请求，</a:t>
            </a:r>
            <a:r>
              <a:rPr lang="en-US" altLang="zh-CN" smtClean="0"/>
              <a:t>Web</a:t>
            </a:r>
            <a:r>
              <a:rPr lang="zh-CN" altLang="en-US" smtClean="0"/>
              <a:t>服务器返回客户指定的页面进行应答</a:t>
            </a:r>
          </a:p>
          <a:p>
            <a:pPr marL="263525" indent="-263525" eaLnBrk="1" hangingPunct="1">
              <a:defRPr/>
            </a:pPr>
            <a:r>
              <a:rPr lang="zh-CN" altLang="en-US" smtClean="0"/>
              <a:t>客户将一个请求发送给</a:t>
            </a:r>
            <a:r>
              <a:rPr lang="en-US" altLang="zh-CN" smtClean="0"/>
              <a:t>HTTP</a:t>
            </a:r>
            <a:r>
              <a:rPr lang="zh-CN" altLang="en-US" smtClean="0"/>
              <a:t>服务器（通常在</a:t>
            </a:r>
            <a:r>
              <a:rPr lang="en-US" altLang="zh-CN" smtClean="0"/>
              <a:t>TCP</a:t>
            </a:r>
            <a:r>
              <a:rPr lang="zh-CN" altLang="en-US" smtClean="0"/>
              <a:t>的</a:t>
            </a:r>
            <a:r>
              <a:rPr lang="en-US" altLang="zh-CN" smtClean="0"/>
              <a:t>80</a:t>
            </a:r>
            <a:r>
              <a:rPr lang="zh-CN" altLang="en-US" smtClean="0"/>
              <a:t>号端口），</a:t>
            </a:r>
            <a:r>
              <a:rPr lang="en-US" altLang="zh-CN" smtClean="0"/>
              <a:t>HTTP</a:t>
            </a:r>
            <a:r>
              <a:rPr lang="zh-CN" altLang="en-US" smtClean="0"/>
              <a:t>服务器接受该请求，并给客户发送一个合适的回答</a:t>
            </a:r>
          </a:p>
        </p:txBody>
      </p:sp>
    </p:spTree>
  </p:cSld>
  <p:clrMapOvr>
    <a:masterClrMapping/>
  </p:clrMapOvr>
  <p:transition spd="slow">
    <p:rand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0"/>
          </p:nvPr>
        </p:nvSpPr>
        <p:spPr>
          <a:noFill/>
        </p:spPr>
        <p:txBody>
          <a:bodyPr/>
          <a:lstStyle/>
          <a:p>
            <a:r>
              <a:rPr lang="en-US" altLang="zh-CN" smtClean="0"/>
              <a:t>Page </a:t>
            </a:r>
            <a:fld id="{560681CE-5AA3-4705-9701-1C945D4B0EA8}" type="slidenum">
              <a:rPr lang="en-US" altLang="zh-CN" smtClean="0"/>
              <a:pPr/>
              <a:t>121</a:t>
            </a:fld>
            <a:endParaRPr lang="en-US" altLang="zh-CN" smtClean="0"/>
          </a:p>
        </p:txBody>
      </p:sp>
      <p:sp>
        <p:nvSpPr>
          <p:cNvPr id="290818" name="Rectangle 2"/>
          <p:cNvSpPr>
            <a:spLocks noGrp="1" noChangeArrowheads="1"/>
          </p:cNvSpPr>
          <p:nvPr>
            <p:ph type="title"/>
          </p:nvPr>
        </p:nvSpPr>
        <p:spPr/>
        <p:txBody>
          <a:bodyPr/>
          <a:lstStyle/>
          <a:p>
            <a:pPr eaLnBrk="1" hangingPunct="1">
              <a:defRPr/>
            </a:pPr>
            <a:r>
              <a:rPr lang="en-US" altLang="zh-CN" smtClean="0"/>
              <a:t>HTTP</a:t>
            </a:r>
            <a:r>
              <a:rPr lang="zh-CN" altLang="en-US" smtClean="0"/>
              <a:t>协议</a:t>
            </a:r>
          </a:p>
        </p:txBody>
      </p:sp>
      <p:sp>
        <p:nvSpPr>
          <p:cNvPr id="290819" name="Rectangle 3"/>
          <p:cNvSpPr>
            <a:spLocks noGrp="1" noChangeArrowheads="1"/>
          </p:cNvSpPr>
          <p:nvPr>
            <p:ph type="body" idx="1"/>
          </p:nvPr>
        </p:nvSpPr>
        <p:spPr/>
        <p:txBody>
          <a:bodyPr/>
          <a:lstStyle/>
          <a:p>
            <a:pPr marL="0" indent="0" eaLnBrk="1" hangingPunct="1">
              <a:lnSpc>
                <a:spcPct val="90000"/>
              </a:lnSpc>
              <a:defRPr/>
            </a:pPr>
            <a:r>
              <a:rPr lang="en-US" altLang="zh-CN" sz="3200" smtClean="0"/>
              <a:t>HTTP1.1 RFC 2616(1999) 176</a:t>
            </a:r>
            <a:r>
              <a:rPr lang="zh-CN" altLang="en-US" sz="3200" smtClean="0"/>
              <a:t>页</a:t>
            </a:r>
          </a:p>
          <a:p>
            <a:pPr marL="0" indent="0" eaLnBrk="1" hangingPunct="1">
              <a:lnSpc>
                <a:spcPct val="90000"/>
              </a:lnSpc>
              <a:defRPr/>
            </a:pPr>
            <a:r>
              <a:rPr lang="en-US" altLang="zh-CN" sz="3200" smtClean="0"/>
              <a:t>Request Format</a:t>
            </a:r>
          </a:p>
          <a:p>
            <a:pPr lvl="1" eaLnBrk="1" hangingPunct="1">
              <a:lnSpc>
                <a:spcPct val="90000"/>
              </a:lnSpc>
              <a:defRPr/>
            </a:pPr>
            <a:r>
              <a:rPr lang="en-US" altLang="zh-CN" sz="3200" smtClean="0"/>
              <a:t>GET / HTTP/1.1\r\n</a:t>
            </a:r>
          </a:p>
          <a:p>
            <a:pPr lvl="1" eaLnBrk="1" hangingPunct="1">
              <a:lnSpc>
                <a:spcPct val="90000"/>
              </a:lnSpc>
              <a:defRPr/>
            </a:pPr>
            <a:r>
              <a:rPr lang="en-US" altLang="zh-CN" sz="3200" smtClean="0"/>
              <a:t>HOST:</a:t>
            </a:r>
            <a:r>
              <a:rPr lang="en-US" altLang="zh-CN" sz="3200" smtClean="0">
                <a:hlinkClick r:id="rId2"/>
              </a:rPr>
              <a:t>www.jxust.edu.cn\r\n\r\n</a:t>
            </a:r>
            <a:endParaRPr lang="en-US" altLang="zh-CN" sz="3200" smtClean="0"/>
          </a:p>
          <a:p>
            <a:pPr marL="0" indent="0" eaLnBrk="1" hangingPunct="1">
              <a:lnSpc>
                <a:spcPct val="90000"/>
              </a:lnSpc>
              <a:defRPr/>
            </a:pPr>
            <a:r>
              <a:rPr lang="en-US" altLang="zh-CN" sz="3200" smtClean="0"/>
              <a:t>Reply Format</a:t>
            </a:r>
          </a:p>
          <a:p>
            <a:pPr lvl="1" eaLnBrk="1" hangingPunct="1">
              <a:lnSpc>
                <a:spcPct val="90000"/>
              </a:lnSpc>
              <a:defRPr/>
            </a:pPr>
            <a:r>
              <a:rPr lang="en-US" altLang="zh-CN" sz="3200" smtClean="0"/>
              <a:t>HTTP/1.1 200 </a:t>
            </a:r>
            <a:r>
              <a:rPr lang="en-US" altLang="zh-CN" sz="3200" smtClean="0"/>
              <a:t>OK</a:t>
            </a:r>
            <a:r>
              <a:rPr lang="en-US" altLang="zh-CN" sz="3200" smtClean="0"/>
              <a:t>\r</a:t>
            </a:r>
            <a:r>
              <a:rPr lang="en-US" altLang="zh-CN" sz="3200" smtClean="0"/>
              <a:t>\n</a:t>
            </a:r>
            <a:endParaRPr lang="en-US" altLang="zh-CN" sz="3200" smtClean="0"/>
          </a:p>
          <a:p>
            <a:pPr lvl="1" eaLnBrk="1" hangingPunct="1">
              <a:lnSpc>
                <a:spcPct val="90000"/>
              </a:lnSpc>
              <a:defRPr/>
            </a:pPr>
            <a:endParaRPr lang="en-US" altLang="zh-CN" sz="3200" smtClean="0"/>
          </a:p>
          <a:p>
            <a:pPr lvl="1" eaLnBrk="1" hangingPunct="1">
              <a:lnSpc>
                <a:spcPct val="90000"/>
              </a:lnSpc>
              <a:defRPr/>
            </a:pPr>
            <a:endParaRPr lang="en-US" altLang="zh-CN" sz="3200" smtClean="0"/>
          </a:p>
          <a:p>
            <a:pPr lvl="1" eaLnBrk="1" hangingPunct="1">
              <a:lnSpc>
                <a:spcPct val="90000"/>
              </a:lnSpc>
              <a:defRPr/>
            </a:pPr>
            <a:endParaRPr lang="zh-CN" altLang="en-US" sz="2400" smtClean="0"/>
          </a:p>
        </p:txBody>
      </p:sp>
    </p:spTree>
  </p:cSld>
  <p:clrMapOvr>
    <a:masterClrMapping/>
  </p:clrMapOvr>
  <p:transition spd="slow">
    <p:rand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0"/>
          </p:nvPr>
        </p:nvSpPr>
        <p:spPr>
          <a:noFill/>
        </p:spPr>
        <p:txBody>
          <a:bodyPr/>
          <a:lstStyle/>
          <a:p>
            <a:r>
              <a:rPr lang="en-US" altLang="zh-CN" smtClean="0"/>
              <a:t>Page </a:t>
            </a:r>
            <a:fld id="{9864C397-0B69-469E-8B79-56BAC1D6F4E9}" type="slidenum">
              <a:rPr lang="en-US" altLang="zh-CN" smtClean="0"/>
              <a:pPr/>
              <a:t>122</a:t>
            </a:fld>
            <a:endParaRPr lang="en-US" altLang="zh-CN" smtClean="0"/>
          </a:p>
        </p:txBody>
      </p:sp>
      <p:sp>
        <p:nvSpPr>
          <p:cNvPr id="291842" name="Rectangle 2"/>
          <p:cNvSpPr>
            <a:spLocks noGrp="1" noChangeArrowheads="1"/>
          </p:cNvSpPr>
          <p:nvPr>
            <p:ph type="title"/>
          </p:nvPr>
        </p:nvSpPr>
        <p:spPr/>
        <p:txBody>
          <a:bodyPr/>
          <a:lstStyle/>
          <a:p>
            <a:pPr eaLnBrk="1" hangingPunct="1">
              <a:defRPr/>
            </a:pPr>
            <a:r>
              <a:rPr lang="en-US" altLang="zh-CN" smtClean="0"/>
              <a:t>HTTP</a:t>
            </a:r>
            <a:r>
              <a:rPr lang="zh-CN" altLang="en-US" smtClean="0"/>
              <a:t>执行过程</a:t>
            </a:r>
          </a:p>
        </p:txBody>
      </p:sp>
      <p:sp>
        <p:nvSpPr>
          <p:cNvPr id="291843" name="Rectangle 3"/>
          <p:cNvSpPr>
            <a:spLocks noGrp="1" noChangeArrowheads="1"/>
          </p:cNvSpPr>
          <p:nvPr>
            <p:ph type="body" idx="1"/>
          </p:nvPr>
        </p:nvSpPr>
        <p:spPr/>
        <p:txBody>
          <a:bodyPr/>
          <a:lstStyle/>
          <a:p>
            <a:pPr marL="0" indent="0" eaLnBrk="1" hangingPunct="1">
              <a:defRPr/>
            </a:pPr>
            <a:r>
              <a:rPr lang="en-US" altLang="zh-CN" smtClean="0"/>
              <a:t>1.</a:t>
            </a:r>
            <a:r>
              <a:rPr lang="zh-CN" altLang="en-US" smtClean="0"/>
              <a:t>用户在浏览器中输入</a:t>
            </a:r>
            <a:r>
              <a:rPr lang="en-US" altLang="zh-CN" smtClean="0"/>
              <a:t>URL</a:t>
            </a:r>
            <a:r>
              <a:rPr lang="zh-CN" altLang="en-US" smtClean="0"/>
              <a:t>（如果为域名则通过</a:t>
            </a:r>
            <a:r>
              <a:rPr lang="en-US" altLang="zh-CN" smtClean="0"/>
              <a:t>DNS</a:t>
            </a:r>
            <a:r>
              <a:rPr lang="zh-CN" altLang="en-US" smtClean="0"/>
              <a:t>解析为</a:t>
            </a:r>
            <a:r>
              <a:rPr lang="en-US" altLang="zh-CN" smtClean="0"/>
              <a:t>IP</a:t>
            </a:r>
            <a:r>
              <a:rPr lang="zh-CN" altLang="en-US" smtClean="0"/>
              <a:t>地址），浏览器给</a:t>
            </a:r>
            <a:r>
              <a:rPr lang="en-US" altLang="zh-CN" smtClean="0"/>
              <a:t>Web</a:t>
            </a:r>
            <a:r>
              <a:rPr lang="zh-CN" altLang="en-US" smtClean="0"/>
              <a:t>服务器发送一个</a:t>
            </a:r>
            <a:r>
              <a:rPr lang="en-US" altLang="zh-CN" smtClean="0"/>
              <a:t>Request </a:t>
            </a:r>
          </a:p>
          <a:p>
            <a:pPr marL="0" indent="0" eaLnBrk="1" hangingPunct="1">
              <a:defRPr/>
            </a:pPr>
            <a:r>
              <a:rPr lang="en-US" altLang="zh-CN" smtClean="0"/>
              <a:t>2.Web</a:t>
            </a:r>
            <a:r>
              <a:rPr lang="zh-CN" altLang="en-US" smtClean="0"/>
              <a:t>服务器接到</a:t>
            </a:r>
            <a:r>
              <a:rPr lang="en-US" altLang="zh-CN" smtClean="0"/>
              <a:t>Request</a:t>
            </a:r>
            <a:r>
              <a:rPr lang="zh-CN" altLang="en-US" smtClean="0"/>
              <a:t>后进行处理，生成相应的</a:t>
            </a:r>
            <a:r>
              <a:rPr lang="en-US" altLang="zh-CN" smtClean="0"/>
              <a:t>Response</a:t>
            </a:r>
            <a:r>
              <a:rPr lang="zh-CN" altLang="en-US" smtClean="0"/>
              <a:t>，然后发送给浏览器</a:t>
            </a:r>
          </a:p>
          <a:p>
            <a:pPr marL="0" indent="0" eaLnBrk="1" hangingPunct="1">
              <a:defRPr/>
            </a:pPr>
            <a:r>
              <a:rPr lang="en-US" altLang="zh-CN" smtClean="0"/>
              <a:t>3.</a:t>
            </a:r>
            <a:r>
              <a:rPr lang="zh-CN" altLang="en-US" smtClean="0"/>
              <a:t>浏览器解析</a:t>
            </a:r>
            <a:r>
              <a:rPr lang="en-US" altLang="zh-CN" smtClean="0"/>
              <a:t>Response</a:t>
            </a:r>
            <a:r>
              <a:rPr lang="zh-CN" altLang="en-US" smtClean="0"/>
              <a:t>中的</a:t>
            </a:r>
            <a:r>
              <a:rPr lang="en-US" altLang="zh-CN" smtClean="0"/>
              <a:t>HTML,</a:t>
            </a:r>
            <a:r>
              <a:rPr lang="zh-CN" altLang="en-US" smtClean="0"/>
              <a:t>这样用户看到了网页（内核</a:t>
            </a:r>
            <a:r>
              <a:rPr lang="en-US" altLang="zh-CN" smtClean="0"/>
              <a:t>,</a:t>
            </a:r>
            <a:r>
              <a:rPr lang="zh-CN" altLang="en-US" smtClean="0"/>
              <a:t>引擎：</a:t>
            </a:r>
            <a:r>
              <a:rPr lang="en-US" altLang="zh-CN" smtClean="0"/>
              <a:t>Trident;</a:t>
            </a:r>
            <a:r>
              <a:rPr lang="zh-CN" altLang="en-US" smtClean="0"/>
              <a:t> </a:t>
            </a:r>
            <a:r>
              <a:rPr lang="en-US" smtClean="0"/>
              <a:t>Gecko</a:t>
            </a:r>
            <a:r>
              <a:rPr lang="zh-CN" altLang="en-US" smtClean="0"/>
              <a:t>；</a:t>
            </a:r>
            <a:r>
              <a:rPr lang="en-US" altLang="zh-CN" smtClean="0"/>
              <a:t>WebKit</a:t>
            </a:r>
            <a:r>
              <a:rPr lang="zh-CN" altLang="en-US" smtClean="0"/>
              <a:t>）</a:t>
            </a:r>
          </a:p>
        </p:txBody>
      </p:sp>
    </p:spTree>
  </p:cSld>
  <p:clrMapOvr>
    <a:masterClrMapping/>
  </p:clrMapOvr>
  <p:transition spd="slow">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0"/>
          </p:nvPr>
        </p:nvSpPr>
        <p:spPr>
          <a:noFill/>
        </p:spPr>
        <p:txBody>
          <a:bodyPr/>
          <a:lstStyle/>
          <a:p>
            <a:r>
              <a:rPr lang="en-US" altLang="zh-CN" smtClean="0"/>
              <a:t>Page </a:t>
            </a:r>
            <a:fld id="{2ECF9B21-965B-483A-B1EF-C50AB1BE7C6D}" type="slidenum">
              <a:rPr lang="en-US" altLang="zh-CN" smtClean="0"/>
              <a:pPr/>
              <a:t>123</a:t>
            </a:fld>
            <a:endParaRPr lang="en-US" altLang="zh-CN" smtClean="0"/>
          </a:p>
        </p:txBody>
      </p:sp>
      <p:sp>
        <p:nvSpPr>
          <p:cNvPr id="292866" name="Rectangle 2"/>
          <p:cNvSpPr>
            <a:spLocks noGrp="1" noChangeArrowheads="1"/>
          </p:cNvSpPr>
          <p:nvPr>
            <p:ph type="title"/>
          </p:nvPr>
        </p:nvSpPr>
        <p:spPr/>
        <p:txBody>
          <a:bodyPr/>
          <a:lstStyle/>
          <a:p>
            <a:pPr eaLnBrk="1" hangingPunct="1">
              <a:defRPr/>
            </a:pPr>
            <a:endParaRPr lang="zh-CN" altLang="en-US" smtClean="0"/>
          </a:p>
        </p:txBody>
      </p:sp>
      <p:sp>
        <p:nvSpPr>
          <p:cNvPr id="292867"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117765" name="Picture 4" descr="2012020910422542"/>
          <p:cNvPicPr>
            <a:picLocks noChangeAspect="1" noChangeArrowheads="1"/>
          </p:cNvPicPr>
          <p:nvPr/>
        </p:nvPicPr>
        <p:blipFill>
          <a:blip r:embed="rId2"/>
          <a:srcRect/>
          <a:stretch>
            <a:fillRect/>
          </a:stretch>
        </p:blipFill>
        <p:spPr bwMode="auto">
          <a:xfrm>
            <a:off x="962025" y="1747838"/>
            <a:ext cx="7219950" cy="336232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非持续连接和持续连接</a:t>
            </a:r>
            <a:endParaRPr lang="zh-CN" altLang="en-US"/>
          </a:p>
        </p:txBody>
      </p:sp>
      <p:sp>
        <p:nvSpPr>
          <p:cNvPr id="3" name="内容占位符 2"/>
          <p:cNvSpPr>
            <a:spLocks noGrp="1"/>
          </p:cNvSpPr>
          <p:nvPr>
            <p:ph idx="1"/>
          </p:nvPr>
        </p:nvSpPr>
        <p:spPr/>
        <p:txBody>
          <a:bodyPr/>
          <a:lstStyle/>
          <a:p>
            <a:r>
              <a:rPr lang="zh-CN" altLang="en-US" smtClean="0"/>
              <a:t>非</a:t>
            </a:r>
            <a:r>
              <a:rPr lang="zh-CN" altLang="en-US" smtClean="0"/>
              <a:t>持续</a:t>
            </a:r>
            <a:r>
              <a:rPr lang="zh-CN" altLang="en-US" smtClean="0"/>
              <a:t>连接</a:t>
            </a:r>
            <a:endParaRPr lang="en-US" altLang="zh-CN" smtClean="0"/>
          </a:p>
          <a:p>
            <a:pPr lvl="1"/>
            <a:r>
              <a:rPr lang="zh-CN" altLang="en-US" smtClean="0"/>
              <a:t>每个请求</a:t>
            </a:r>
            <a:r>
              <a:rPr lang="en-US" altLang="zh-CN" smtClean="0"/>
              <a:t>/</a:t>
            </a:r>
            <a:r>
              <a:rPr lang="zh-CN" altLang="en-US" smtClean="0"/>
              <a:t>响应对独立</a:t>
            </a:r>
            <a:r>
              <a:rPr lang="en-US" altLang="zh-CN" smtClean="0"/>
              <a:t>TCP</a:t>
            </a:r>
            <a:r>
              <a:rPr lang="zh-CN" altLang="en-US" smtClean="0"/>
              <a:t>连接发送</a:t>
            </a:r>
            <a:endParaRPr lang="en-US" altLang="zh-CN" smtClean="0"/>
          </a:p>
          <a:p>
            <a:pPr lvl="1"/>
            <a:r>
              <a:rPr lang="zh-CN" altLang="en-US" smtClean="0"/>
              <a:t>时间开销：</a:t>
            </a:r>
            <a:r>
              <a:rPr lang="en-US" altLang="zh-CN" smtClean="0"/>
              <a:t>2RTT+</a:t>
            </a:r>
            <a:r>
              <a:rPr lang="zh-CN" altLang="en-US" smtClean="0"/>
              <a:t>传输文件</a:t>
            </a:r>
            <a:endParaRPr lang="en-US" altLang="zh-CN" smtClean="0"/>
          </a:p>
          <a:p>
            <a:r>
              <a:rPr lang="zh-CN" altLang="en-US" smtClean="0"/>
              <a:t>持续</a:t>
            </a:r>
            <a:r>
              <a:rPr lang="zh-CN" altLang="en-US" smtClean="0"/>
              <a:t>连接</a:t>
            </a:r>
            <a:endParaRPr lang="en-US" altLang="zh-CN" smtClean="0"/>
          </a:p>
          <a:p>
            <a:pPr lvl="1"/>
            <a:r>
              <a:rPr lang="zh-CN" altLang="en-US" smtClean="0"/>
              <a:t>每个请求</a:t>
            </a:r>
            <a:r>
              <a:rPr lang="en-US" altLang="zh-CN" smtClean="0"/>
              <a:t>/</a:t>
            </a:r>
            <a:r>
              <a:rPr lang="zh-CN" altLang="en-US" smtClean="0"/>
              <a:t>响应对经过相同的</a:t>
            </a:r>
            <a:r>
              <a:rPr lang="en-US" altLang="zh-CN" smtClean="0"/>
              <a:t>TCP</a:t>
            </a:r>
            <a:r>
              <a:rPr lang="zh-CN" altLang="en-US" smtClean="0"/>
              <a:t>连接发送</a:t>
            </a:r>
            <a:endParaRPr lang="en-US" altLang="zh-CN" smtClean="0"/>
          </a:p>
          <a:p>
            <a:pPr lvl="1"/>
            <a:r>
              <a:rPr lang="en-US" altLang="zh-CN" smtClean="0"/>
              <a:t>TCP</a:t>
            </a:r>
            <a:r>
              <a:rPr lang="zh-CN" altLang="en-US" smtClean="0"/>
              <a:t>缓冲区和变量减少</a:t>
            </a:r>
            <a:endParaRPr lang="en-US" altLang="zh-CN" smtClean="0"/>
          </a:p>
          <a:p>
            <a:pPr lvl="1"/>
            <a:r>
              <a:rPr lang="zh-CN" altLang="en-US" smtClean="0"/>
              <a:t>延迟</a:t>
            </a:r>
            <a:r>
              <a:rPr lang="zh-CN" altLang="en-US" smtClean="0"/>
              <a:t>减少</a:t>
            </a:r>
            <a:endParaRPr lang="zh-CN" altLang="en-US" smtClean="0"/>
          </a:p>
          <a:p>
            <a:r>
              <a:rPr lang="en-US" altLang="zh-CN" smtClean="0"/>
              <a:t>HTTP</a:t>
            </a:r>
            <a:r>
              <a:rPr lang="zh-CN" altLang="en-US" smtClean="0"/>
              <a:t>：默认带流水线的持续连接</a:t>
            </a:r>
            <a:endParaRPr lang="en-US" altLang="zh-CN" smtClean="0"/>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124</a:t>
            </a:fld>
            <a:endParaRPr lang="en-US" altLang="zh-CN"/>
          </a:p>
        </p:txBody>
      </p:sp>
    </p:spTree>
  </p:cSld>
  <p:clrMapOvr>
    <a:masterClrMapping/>
  </p:clrMapOvr>
  <p:transition spd="slow">
    <p:rand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10"/>
          </p:nvPr>
        </p:nvSpPr>
        <p:spPr>
          <a:noFill/>
        </p:spPr>
        <p:txBody>
          <a:bodyPr/>
          <a:lstStyle/>
          <a:p>
            <a:r>
              <a:rPr lang="en-US" altLang="zh-CN" smtClean="0"/>
              <a:t>Page </a:t>
            </a:r>
            <a:fld id="{5D314274-C546-47A0-AF73-DD269E91E0DE}" type="slidenum">
              <a:rPr lang="en-US" altLang="zh-CN" smtClean="0"/>
              <a:pPr/>
              <a:t>125</a:t>
            </a:fld>
            <a:endParaRPr lang="en-US" altLang="zh-CN" smtClean="0"/>
          </a:p>
        </p:txBody>
      </p:sp>
      <p:sp>
        <p:nvSpPr>
          <p:cNvPr id="296962" name="Rectangle 2"/>
          <p:cNvSpPr>
            <a:spLocks noGrp="1" noChangeArrowheads="1"/>
          </p:cNvSpPr>
          <p:nvPr>
            <p:ph type="title"/>
          </p:nvPr>
        </p:nvSpPr>
        <p:spPr/>
        <p:txBody>
          <a:bodyPr/>
          <a:lstStyle/>
          <a:p>
            <a:pPr eaLnBrk="1" hangingPunct="1">
              <a:defRPr/>
            </a:pPr>
            <a:r>
              <a:rPr lang="zh-CN" altLang="en-US" smtClean="0"/>
              <a:t>一个网页多次</a:t>
            </a:r>
            <a:r>
              <a:rPr lang="en-US" altLang="zh-CN" smtClean="0"/>
              <a:t>Request</a:t>
            </a:r>
          </a:p>
        </p:txBody>
      </p:sp>
      <p:sp>
        <p:nvSpPr>
          <p:cNvPr id="296963" name="Rectangle 3"/>
          <p:cNvSpPr>
            <a:spLocks noGrp="1" noChangeArrowheads="1"/>
          </p:cNvSpPr>
          <p:nvPr>
            <p:ph type="body" idx="1"/>
          </p:nvPr>
        </p:nvSpPr>
        <p:spPr/>
        <p:txBody>
          <a:bodyPr/>
          <a:lstStyle/>
          <a:p>
            <a:pPr marL="0" indent="0" eaLnBrk="1" hangingPunct="1">
              <a:defRPr/>
            </a:pPr>
            <a:r>
              <a:rPr lang="en-US" altLang="zh-CN" sz="2400" smtClean="0"/>
              <a:t>1. </a:t>
            </a:r>
            <a:r>
              <a:rPr lang="zh-CN" altLang="en-US" sz="2400" smtClean="0"/>
              <a:t>当你在浏览器输入</a:t>
            </a:r>
            <a:r>
              <a:rPr lang="en-US" altLang="zh-CN" sz="2400" smtClean="0"/>
              <a:t>URL http://</a:t>
            </a:r>
            <a:r>
              <a:rPr lang="en-US" altLang="zh-CN" sz="2400" smtClean="0"/>
              <a:t>www.jxust.edu.cn </a:t>
            </a:r>
            <a:r>
              <a:rPr lang="zh-CN" altLang="en-US" sz="2400" smtClean="0"/>
              <a:t>的时候，浏览器发送一个</a:t>
            </a:r>
            <a:r>
              <a:rPr lang="en-US" altLang="zh-CN" sz="2400" smtClean="0"/>
              <a:t>Request</a:t>
            </a:r>
            <a:r>
              <a:rPr lang="zh-CN" altLang="en-US" sz="2400" smtClean="0"/>
              <a:t>去获取 </a:t>
            </a:r>
            <a:r>
              <a:rPr lang="en-US" altLang="zh-CN" sz="2400" smtClean="0"/>
              <a:t>http://</a:t>
            </a:r>
            <a:r>
              <a:rPr lang="en-US" altLang="zh-CN" sz="2400" smtClean="0"/>
              <a:t>www.jxust.edu.cn</a:t>
            </a:r>
            <a:r>
              <a:rPr lang="zh-CN" altLang="en-US" sz="2400" smtClean="0"/>
              <a:t>的</a:t>
            </a:r>
            <a:r>
              <a:rPr lang="en-US" altLang="zh-CN" sz="2400" smtClean="0"/>
              <a:t>html,</a:t>
            </a:r>
            <a:r>
              <a:rPr lang="zh-CN" altLang="en-US" sz="2400" smtClean="0"/>
              <a:t>服务器把</a:t>
            </a:r>
            <a:r>
              <a:rPr lang="en-US" altLang="zh-CN" sz="2400" smtClean="0"/>
              <a:t>Response</a:t>
            </a:r>
            <a:r>
              <a:rPr lang="zh-CN" altLang="en-US" sz="2400" smtClean="0"/>
              <a:t>发送回给浏览器</a:t>
            </a:r>
            <a:endParaRPr lang="en-US" altLang="zh-CN" sz="2400" smtClean="0"/>
          </a:p>
          <a:p>
            <a:pPr marL="0" indent="0" eaLnBrk="1" hangingPunct="1">
              <a:defRPr/>
            </a:pPr>
            <a:r>
              <a:rPr lang="en-US" altLang="zh-CN" sz="2400" smtClean="0"/>
              <a:t>2. </a:t>
            </a:r>
            <a:r>
              <a:rPr lang="zh-CN" altLang="en-US" sz="2400" smtClean="0"/>
              <a:t>浏览器分析</a:t>
            </a:r>
            <a:r>
              <a:rPr lang="en-US" altLang="zh-CN" sz="2400" smtClean="0"/>
              <a:t>Response</a:t>
            </a:r>
            <a:r>
              <a:rPr lang="zh-CN" altLang="en-US" sz="2400" smtClean="0"/>
              <a:t>中的 </a:t>
            </a:r>
            <a:r>
              <a:rPr lang="en-US" altLang="zh-CN" sz="2400" smtClean="0"/>
              <a:t>HTML</a:t>
            </a:r>
            <a:r>
              <a:rPr lang="zh-CN" altLang="en-US" sz="2400" smtClean="0"/>
              <a:t>，发现其中引用了其他文件，比如图片，</a:t>
            </a:r>
            <a:r>
              <a:rPr lang="en-US" altLang="zh-CN" sz="2400" smtClean="0"/>
              <a:t>CSS</a:t>
            </a:r>
            <a:r>
              <a:rPr lang="zh-CN" altLang="en-US" sz="2400" smtClean="0"/>
              <a:t>文件，</a:t>
            </a:r>
            <a:r>
              <a:rPr lang="en-US" altLang="zh-CN" sz="2400" smtClean="0"/>
              <a:t>JS</a:t>
            </a:r>
            <a:r>
              <a:rPr lang="zh-CN" altLang="en-US" sz="2400" smtClean="0"/>
              <a:t>文件</a:t>
            </a:r>
          </a:p>
          <a:p>
            <a:pPr marL="0" indent="0" eaLnBrk="1" hangingPunct="1">
              <a:defRPr/>
            </a:pPr>
            <a:r>
              <a:rPr lang="en-US" altLang="zh-CN" sz="2400" smtClean="0"/>
              <a:t>3. </a:t>
            </a:r>
            <a:r>
              <a:rPr lang="zh-CN" altLang="en-US" sz="2400" smtClean="0"/>
              <a:t>浏览器会自动再次发送</a:t>
            </a:r>
            <a:r>
              <a:rPr lang="en-US" altLang="zh-CN" sz="2400" smtClean="0"/>
              <a:t>Request</a:t>
            </a:r>
            <a:r>
              <a:rPr lang="zh-CN" altLang="en-US" sz="2400" smtClean="0"/>
              <a:t>去获取图片，</a:t>
            </a:r>
            <a:r>
              <a:rPr lang="en-US" altLang="zh-CN" sz="2400" smtClean="0"/>
              <a:t>CSS</a:t>
            </a:r>
            <a:r>
              <a:rPr lang="zh-CN" altLang="en-US" sz="2400" smtClean="0"/>
              <a:t>文件，或者</a:t>
            </a:r>
            <a:r>
              <a:rPr lang="en-US" altLang="zh-CN" sz="2400" smtClean="0"/>
              <a:t>JS</a:t>
            </a:r>
            <a:r>
              <a:rPr lang="zh-CN" altLang="en-US" sz="2400" smtClean="0"/>
              <a:t>文件</a:t>
            </a:r>
          </a:p>
          <a:p>
            <a:pPr marL="0" indent="0" eaLnBrk="1" hangingPunct="1">
              <a:defRPr/>
            </a:pPr>
            <a:r>
              <a:rPr lang="en-US" altLang="zh-CN" sz="2400" smtClean="0"/>
              <a:t>4. </a:t>
            </a:r>
            <a:r>
              <a:rPr lang="zh-CN" altLang="en-US" sz="2400" smtClean="0"/>
              <a:t>所有文件都下载成功后</a:t>
            </a:r>
            <a:r>
              <a:rPr lang="en-US" altLang="zh-CN" sz="2400" smtClean="0"/>
              <a:t>,</a:t>
            </a:r>
            <a:r>
              <a:rPr lang="zh-CN" altLang="en-US" sz="2400" smtClean="0"/>
              <a:t>网页就被显示出来了</a:t>
            </a:r>
          </a:p>
        </p:txBody>
      </p:sp>
    </p:spTree>
  </p:cSld>
  <p:clrMapOvr>
    <a:masterClrMapping/>
  </p:clrMapOvr>
  <p:transition spd="slow">
    <p:random/>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0"/>
          </p:nvPr>
        </p:nvSpPr>
        <p:spPr>
          <a:noFill/>
        </p:spPr>
        <p:txBody>
          <a:bodyPr/>
          <a:lstStyle/>
          <a:p>
            <a:r>
              <a:rPr lang="en-US" altLang="zh-CN" smtClean="0"/>
              <a:t>Page </a:t>
            </a:r>
            <a:fld id="{88AAB829-55EA-4D05-89B0-8834B2911632}" type="slidenum">
              <a:rPr lang="en-US" altLang="zh-CN" smtClean="0"/>
              <a:pPr/>
              <a:t>126</a:t>
            </a:fld>
            <a:endParaRPr lang="en-US" altLang="zh-CN" smtClean="0"/>
          </a:p>
        </p:txBody>
      </p:sp>
      <p:sp>
        <p:nvSpPr>
          <p:cNvPr id="204802" name="Rectangle 2"/>
          <p:cNvSpPr>
            <a:spLocks noGrp="1" noChangeArrowheads="1"/>
          </p:cNvSpPr>
          <p:nvPr>
            <p:ph type="title"/>
          </p:nvPr>
        </p:nvSpPr>
        <p:spPr/>
        <p:txBody>
          <a:bodyPr/>
          <a:lstStyle/>
          <a:p>
            <a:pPr eaLnBrk="1" hangingPunct="1">
              <a:defRPr/>
            </a:pPr>
            <a:r>
              <a:rPr lang="en-US" altLang="zh-CN" smtClean="0"/>
              <a:t>6.5.3 HTTP</a:t>
            </a:r>
            <a:r>
              <a:rPr lang="zh-CN" altLang="en-US" smtClean="0"/>
              <a:t>一般格式 </a:t>
            </a:r>
          </a:p>
        </p:txBody>
      </p:sp>
      <p:sp>
        <p:nvSpPr>
          <p:cNvPr id="204803" name="Rectangle 3"/>
          <p:cNvSpPr>
            <a:spLocks noGrp="1" noChangeArrowheads="1"/>
          </p:cNvSpPr>
          <p:nvPr>
            <p:ph type="body" idx="1"/>
          </p:nvPr>
        </p:nvSpPr>
        <p:spPr>
          <a:xfrm>
            <a:off x="1116013" y="1484313"/>
            <a:ext cx="7620000" cy="4752975"/>
          </a:xfrm>
        </p:spPr>
        <p:txBody>
          <a:bodyPr/>
          <a:lstStyle/>
          <a:p>
            <a:pPr marL="263525" indent="-263525" eaLnBrk="1" hangingPunct="1">
              <a:defRPr/>
            </a:pPr>
            <a:r>
              <a:rPr lang="en-US" altLang="zh-CN" smtClean="0"/>
              <a:t>HTTP</a:t>
            </a:r>
            <a:r>
              <a:rPr lang="zh-CN" altLang="en-US" smtClean="0"/>
              <a:t>信息包含请求行</a:t>
            </a:r>
            <a:r>
              <a:rPr lang="en-US" altLang="zh-CN" smtClean="0"/>
              <a:t>/</a:t>
            </a:r>
            <a:r>
              <a:rPr lang="zh-CN" altLang="en-US" smtClean="0"/>
              <a:t>状态行、信息首部、空行和信息体</a:t>
            </a:r>
          </a:p>
          <a:p>
            <a:pPr marL="263525" indent="-263525" eaLnBrk="1" hangingPunct="1">
              <a:buFont typeface="Wingdings" pitchFamily="2" charset="2"/>
              <a:buNone/>
              <a:defRPr/>
            </a:pPr>
            <a:r>
              <a:rPr lang="en-US" altLang="zh-CN" smtClean="0">
                <a:solidFill>
                  <a:srgbClr val="FF0000"/>
                </a:solidFill>
                <a:effectLst>
                  <a:outerShdw blurRad="38100" dist="38100" dir="2700000" algn="tl">
                    <a:srgbClr val="000000"/>
                  </a:outerShdw>
                </a:effectLst>
              </a:rPr>
              <a:t>1</a:t>
            </a:r>
            <a:r>
              <a:rPr lang="zh-CN" altLang="en-US" smtClean="0">
                <a:solidFill>
                  <a:srgbClr val="FF0000"/>
                </a:solidFill>
                <a:effectLst>
                  <a:outerShdw blurRad="38100" dist="38100" dir="2700000" algn="tl">
                    <a:srgbClr val="000000"/>
                  </a:outerShdw>
                </a:effectLst>
              </a:rPr>
              <a:t>．请求行</a:t>
            </a:r>
            <a:r>
              <a:rPr lang="en-US" altLang="zh-CN" smtClean="0">
                <a:solidFill>
                  <a:srgbClr val="FF0000"/>
                </a:solidFill>
                <a:effectLst>
                  <a:outerShdw blurRad="38100" dist="38100" dir="2700000" algn="tl">
                    <a:srgbClr val="000000"/>
                  </a:outerShdw>
                </a:effectLst>
              </a:rPr>
              <a:t>/</a:t>
            </a:r>
            <a:r>
              <a:rPr lang="zh-CN" altLang="en-US" smtClean="0">
                <a:solidFill>
                  <a:srgbClr val="FF0000"/>
                </a:solidFill>
                <a:effectLst>
                  <a:outerShdw blurRad="38100" dist="38100" dir="2700000" algn="tl">
                    <a:srgbClr val="000000"/>
                  </a:outerShdw>
                </a:effectLst>
              </a:rPr>
              <a:t>状态行</a:t>
            </a:r>
          </a:p>
          <a:p>
            <a:pPr marL="263525" indent="-263525" eaLnBrk="1" hangingPunct="1">
              <a:defRPr/>
            </a:pPr>
            <a:r>
              <a:rPr lang="zh-CN" altLang="en-US" smtClean="0"/>
              <a:t>请求行</a:t>
            </a:r>
            <a:r>
              <a:rPr lang="en-US" altLang="zh-CN" smtClean="0"/>
              <a:t>/</a:t>
            </a:r>
            <a:r>
              <a:rPr lang="zh-CN" altLang="en-US" smtClean="0"/>
              <a:t>状态行指出本报文的请求类型或响应的状态等信息</a:t>
            </a:r>
          </a:p>
          <a:p>
            <a:pPr marL="263525" indent="-263525" eaLnBrk="1" hangingPunct="1">
              <a:defRPr/>
            </a:pPr>
            <a:r>
              <a:rPr lang="zh-CN" altLang="en-US" smtClean="0"/>
              <a:t>客户端在发出的请求报文中指明请求类型（方法）、</a:t>
            </a:r>
            <a:r>
              <a:rPr lang="en-US" altLang="zh-CN" smtClean="0"/>
              <a:t>URL</a:t>
            </a:r>
            <a:r>
              <a:rPr lang="zh-CN" altLang="en-US" smtClean="0"/>
              <a:t>、</a:t>
            </a:r>
            <a:r>
              <a:rPr lang="en-US" altLang="zh-CN" smtClean="0"/>
              <a:t>HTTP</a:t>
            </a:r>
            <a:r>
              <a:rPr lang="zh-CN" altLang="en-US" smtClean="0"/>
              <a:t>版本号；服务器在返回的响应报文中指明</a:t>
            </a:r>
            <a:r>
              <a:rPr lang="en-US" altLang="zh-CN" smtClean="0"/>
              <a:t>HTTP</a:t>
            </a:r>
            <a:r>
              <a:rPr lang="zh-CN" altLang="en-US" smtClean="0"/>
              <a:t>版本号和服务器执行请求的状态等信息</a:t>
            </a:r>
          </a:p>
        </p:txBody>
      </p:sp>
    </p:spTree>
  </p:cSld>
  <p:clrMapOvr>
    <a:masterClrMapping/>
  </p:clrMapOvr>
  <p:transition spd="slow">
    <p:rand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a:spLocks noGrp="1"/>
          </p:cNvSpPr>
          <p:nvPr>
            <p:ph type="sldNum" sz="quarter" idx="10"/>
          </p:nvPr>
        </p:nvSpPr>
        <p:spPr>
          <a:noFill/>
        </p:spPr>
        <p:txBody>
          <a:bodyPr/>
          <a:lstStyle/>
          <a:p>
            <a:r>
              <a:rPr lang="en-US" altLang="zh-CN" smtClean="0"/>
              <a:t>Page </a:t>
            </a:r>
            <a:fld id="{805487FF-E5D5-419D-9D25-6D22DEABF2E1}" type="slidenum">
              <a:rPr lang="en-US" altLang="zh-CN" smtClean="0"/>
              <a:pPr/>
              <a:t>127</a:t>
            </a:fld>
            <a:endParaRPr lang="en-US" altLang="zh-CN" smtClean="0"/>
          </a:p>
        </p:txBody>
      </p:sp>
      <p:sp>
        <p:nvSpPr>
          <p:cNvPr id="209922" name="Rectangle 2"/>
          <p:cNvSpPr>
            <a:spLocks noGrp="1" noChangeArrowheads="1"/>
          </p:cNvSpPr>
          <p:nvPr>
            <p:ph type="title"/>
          </p:nvPr>
        </p:nvSpPr>
        <p:spPr/>
        <p:txBody>
          <a:bodyPr/>
          <a:lstStyle/>
          <a:p>
            <a:pPr eaLnBrk="1" hangingPunct="1">
              <a:defRPr/>
            </a:pPr>
            <a:r>
              <a:rPr lang="en-US" altLang="zh-CN" smtClean="0">
                <a:solidFill>
                  <a:srgbClr val="FF0000"/>
                </a:solidFill>
              </a:rPr>
              <a:t>2</a:t>
            </a:r>
            <a:r>
              <a:rPr lang="zh-CN" altLang="en-US" smtClean="0">
                <a:solidFill>
                  <a:srgbClr val="FF0000"/>
                </a:solidFill>
              </a:rPr>
              <a:t>．信息首部</a:t>
            </a:r>
          </a:p>
        </p:txBody>
      </p:sp>
      <p:sp>
        <p:nvSpPr>
          <p:cNvPr id="209923" name="Rectangle 3"/>
          <p:cNvSpPr>
            <a:spLocks noGrp="1" noChangeArrowheads="1"/>
          </p:cNvSpPr>
          <p:nvPr>
            <p:ph type="body" idx="1"/>
          </p:nvPr>
        </p:nvSpPr>
        <p:spPr/>
        <p:txBody>
          <a:bodyPr/>
          <a:lstStyle/>
          <a:p>
            <a:pPr marL="263525" indent="-263525" eaLnBrk="1" hangingPunct="1">
              <a:defRPr/>
            </a:pPr>
            <a:r>
              <a:rPr lang="zh-CN" altLang="en-US" smtClean="0"/>
              <a:t>信息首部用于在客户端和服务器之间交换附加信息。</a:t>
            </a:r>
            <a:r>
              <a:rPr lang="en-US" altLang="zh-CN" smtClean="0"/>
              <a:t>HTTP</a:t>
            </a:r>
            <a:r>
              <a:rPr lang="zh-CN" altLang="en-US" smtClean="0"/>
              <a:t>信息首部有</a:t>
            </a:r>
            <a:r>
              <a:rPr lang="en-US" altLang="zh-CN" smtClean="0"/>
              <a:t>4</a:t>
            </a:r>
            <a:r>
              <a:rPr lang="zh-CN" altLang="en-US" smtClean="0"/>
              <a:t>类：</a:t>
            </a:r>
          </a:p>
          <a:p>
            <a:pPr lvl="1" eaLnBrk="1" hangingPunct="1">
              <a:defRPr/>
            </a:pPr>
            <a:r>
              <a:rPr lang="zh-CN" altLang="en-US" smtClean="0"/>
              <a:t>一般首部（</a:t>
            </a:r>
            <a:r>
              <a:rPr lang="en-US" altLang="zh-CN" smtClean="0"/>
              <a:t>general-header</a:t>
            </a:r>
            <a:r>
              <a:rPr lang="zh-CN" altLang="en-US" smtClean="0"/>
              <a:t>）</a:t>
            </a:r>
          </a:p>
          <a:p>
            <a:pPr lvl="1" eaLnBrk="1" hangingPunct="1">
              <a:defRPr/>
            </a:pPr>
            <a:r>
              <a:rPr lang="zh-CN" altLang="en-US" smtClean="0"/>
              <a:t>请求首部（</a:t>
            </a:r>
            <a:r>
              <a:rPr lang="en-US" altLang="zh-CN" smtClean="0"/>
              <a:t>request-header</a:t>
            </a:r>
            <a:r>
              <a:rPr lang="zh-CN" altLang="en-US" smtClean="0"/>
              <a:t>）</a:t>
            </a:r>
          </a:p>
          <a:p>
            <a:pPr lvl="1" eaLnBrk="1" hangingPunct="1">
              <a:defRPr/>
            </a:pPr>
            <a:r>
              <a:rPr lang="zh-CN" altLang="en-US" smtClean="0"/>
              <a:t>响应首部（</a:t>
            </a:r>
            <a:r>
              <a:rPr lang="en-US" altLang="zh-CN" smtClean="0"/>
              <a:t>response-header</a:t>
            </a:r>
            <a:r>
              <a:rPr lang="zh-CN" altLang="en-US" smtClean="0"/>
              <a:t>）</a:t>
            </a:r>
          </a:p>
          <a:p>
            <a:pPr lvl="1" eaLnBrk="1" hangingPunct="1">
              <a:defRPr/>
            </a:pPr>
            <a:r>
              <a:rPr lang="zh-CN" altLang="en-US" smtClean="0"/>
              <a:t>实体首部（</a:t>
            </a:r>
            <a:r>
              <a:rPr lang="en-US" altLang="zh-CN" smtClean="0"/>
              <a:t>entity-header</a:t>
            </a:r>
            <a:r>
              <a:rPr lang="zh-CN" altLang="en-US" smtClean="0"/>
              <a:t>）</a:t>
            </a:r>
          </a:p>
        </p:txBody>
      </p:sp>
    </p:spTree>
  </p:cSld>
  <p:clrMapOvr>
    <a:masterClrMapping/>
  </p:clrMapOvr>
  <p:transition spd="slow">
    <p:rand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10"/>
          </p:nvPr>
        </p:nvSpPr>
        <p:spPr>
          <a:noFill/>
        </p:spPr>
        <p:txBody>
          <a:bodyPr/>
          <a:lstStyle/>
          <a:p>
            <a:r>
              <a:rPr lang="en-US" altLang="zh-CN" smtClean="0"/>
              <a:t>Page </a:t>
            </a:r>
            <a:fld id="{0510139F-296F-4701-81A9-F568093612A6}" type="slidenum">
              <a:rPr lang="en-US" altLang="zh-CN" smtClean="0"/>
              <a:pPr/>
              <a:t>128</a:t>
            </a:fld>
            <a:endParaRPr lang="en-US" altLang="zh-CN" smtClean="0"/>
          </a:p>
        </p:txBody>
      </p:sp>
      <p:sp>
        <p:nvSpPr>
          <p:cNvPr id="208898" name="Rectangle 2"/>
          <p:cNvSpPr>
            <a:spLocks noGrp="1" noChangeArrowheads="1"/>
          </p:cNvSpPr>
          <p:nvPr>
            <p:ph type="title"/>
          </p:nvPr>
        </p:nvSpPr>
        <p:spPr/>
        <p:txBody>
          <a:bodyPr/>
          <a:lstStyle/>
          <a:p>
            <a:pPr eaLnBrk="1" hangingPunct="1">
              <a:defRPr/>
            </a:pPr>
            <a:r>
              <a:rPr lang="en-US" altLang="zh-CN" smtClean="0">
                <a:solidFill>
                  <a:srgbClr val="FF0000"/>
                </a:solidFill>
              </a:rPr>
              <a:t>3</a:t>
            </a:r>
            <a:r>
              <a:rPr lang="zh-CN" altLang="en-US" smtClean="0">
                <a:solidFill>
                  <a:srgbClr val="FF0000"/>
                </a:solidFill>
              </a:rPr>
              <a:t>．信息体</a:t>
            </a:r>
          </a:p>
        </p:txBody>
      </p:sp>
      <p:sp>
        <p:nvSpPr>
          <p:cNvPr id="208899" name="Rectangle 3"/>
          <p:cNvSpPr>
            <a:spLocks noGrp="1" noChangeArrowheads="1"/>
          </p:cNvSpPr>
          <p:nvPr>
            <p:ph type="body" idx="1"/>
          </p:nvPr>
        </p:nvSpPr>
        <p:spPr/>
        <p:txBody>
          <a:bodyPr/>
          <a:lstStyle/>
          <a:p>
            <a:pPr marL="360363" indent="-360363" eaLnBrk="1" hangingPunct="1">
              <a:defRPr/>
            </a:pPr>
            <a:r>
              <a:rPr lang="zh-CN" altLang="en-US" smtClean="0"/>
              <a:t>信息体是用来传递与请求或响应相关的实体的</a:t>
            </a:r>
          </a:p>
          <a:p>
            <a:pPr marL="360363" indent="-360363" eaLnBrk="1" hangingPunct="1">
              <a:defRPr/>
            </a:pPr>
            <a:r>
              <a:rPr lang="zh-CN" altLang="en-US" smtClean="0"/>
              <a:t>信息体如果使用传递编码，表明信息体是经过编码的实体</a:t>
            </a:r>
          </a:p>
          <a:p>
            <a:pPr marL="360363" indent="-360363" eaLnBrk="1" hangingPunct="1">
              <a:defRPr/>
            </a:pPr>
            <a:r>
              <a:rPr lang="zh-CN" altLang="en-US" smtClean="0"/>
              <a:t>信息体如果未使用传递编码，信息体就是实体本身</a:t>
            </a:r>
          </a:p>
          <a:p>
            <a:pPr marL="360363" indent="-360363" eaLnBrk="1" hangingPunct="1">
              <a:defRPr/>
            </a:pPr>
            <a:r>
              <a:rPr lang="zh-CN" altLang="en-US" smtClean="0"/>
              <a:t>信息体使用传递编码主要是用来增强保密性或让支持这种编码的接收者能正确接收</a:t>
            </a:r>
          </a:p>
        </p:txBody>
      </p:sp>
    </p:spTree>
  </p:cSld>
  <p:clrMapOvr>
    <a:masterClrMapping/>
  </p:clrMapOvr>
  <p:transition spd="slow">
    <p:rand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6.5.4 HTTP</a:t>
            </a:r>
            <a:r>
              <a:rPr lang="zh-CN" altLang="en-US" smtClean="0"/>
              <a:t>请求报文 </a:t>
            </a:r>
            <a:endParaRPr lang="zh-CN" altLang="en-US"/>
          </a:p>
        </p:txBody>
      </p:sp>
      <p:sp>
        <p:nvSpPr>
          <p:cNvPr id="3" name="内容占位符 2"/>
          <p:cNvSpPr>
            <a:spLocks noGrp="1"/>
          </p:cNvSpPr>
          <p:nvPr>
            <p:ph idx="1"/>
          </p:nvPr>
        </p:nvSpPr>
        <p:spPr/>
        <p:txBody>
          <a:bodyPr/>
          <a:lstStyle/>
          <a:p>
            <a:r>
              <a:rPr lang="zh-CN" altLang="en-US" smtClean="0"/>
              <a:t>典型例子</a:t>
            </a:r>
            <a:endParaRPr lang="en-US" altLang="zh-CN" smtClean="0"/>
          </a:p>
          <a:p>
            <a:pPr lvl="1"/>
            <a:r>
              <a:rPr lang="en-US" altLang="zh-CN" smtClean="0"/>
              <a:t>GET /index.html HTTP/1.1\r\n</a:t>
            </a:r>
          </a:p>
          <a:p>
            <a:pPr lvl="1"/>
            <a:r>
              <a:rPr lang="en-US" altLang="zh-CN" smtClean="0"/>
              <a:t>Host:www.jxust.edu.cn\r\n</a:t>
            </a:r>
          </a:p>
          <a:p>
            <a:pPr lvl="1"/>
            <a:r>
              <a:rPr lang="en-US" altLang="zh-CN" smtClean="0"/>
              <a:t>Connection:close\r\n</a:t>
            </a:r>
          </a:p>
          <a:p>
            <a:pPr lvl="1"/>
            <a:r>
              <a:rPr lang="en-US" altLang="zh-CN" smtClean="0"/>
              <a:t>User-agent:Mozilla/5.0\r\n</a:t>
            </a:r>
          </a:p>
          <a:p>
            <a:pPr lvl="1"/>
            <a:r>
              <a:rPr lang="en-US" altLang="zh-CN" smtClean="0"/>
              <a:t>\r\n</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129</a:t>
            </a:fld>
            <a:endParaRPr lang="en-US" altLang="zh-CN"/>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p>
            <a:r>
              <a:rPr lang="en-US" altLang="zh-CN" smtClean="0"/>
              <a:t>Page </a:t>
            </a:r>
            <a:fld id="{65C3B5F9-E81F-4DDD-B7EE-8DE17553E61F}" type="slidenum">
              <a:rPr lang="en-US" altLang="zh-CN" smtClean="0"/>
              <a:pPr/>
              <a:t>13</a:t>
            </a:fld>
            <a:endParaRPr lang="en-US" altLang="zh-CN" smtClean="0"/>
          </a:p>
        </p:txBody>
      </p:sp>
      <p:sp>
        <p:nvSpPr>
          <p:cNvPr id="144386" name="Rectangle 2"/>
          <p:cNvSpPr>
            <a:spLocks noGrp="1" noChangeArrowheads="1"/>
          </p:cNvSpPr>
          <p:nvPr>
            <p:ph type="title"/>
          </p:nvPr>
        </p:nvSpPr>
        <p:spPr/>
        <p:txBody>
          <a:bodyPr/>
          <a:lstStyle/>
          <a:p>
            <a:pPr eaLnBrk="1" hangingPunct="1">
              <a:defRPr/>
            </a:pPr>
            <a:r>
              <a:rPr lang="zh-CN" altLang="en-US" smtClean="0"/>
              <a:t>域名解析服务</a:t>
            </a:r>
          </a:p>
        </p:txBody>
      </p:sp>
      <p:sp>
        <p:nvSpPr>
          <p:cNvPr id="144387" name="Rectangle 3"/>
          <p:cNvSpPr>
            <a:spLocks noGrp="1" noChangeArrowheads="1"/>
          </p:cNvSpPr>
          <p:nvPr>
            <p:ph type="body" idx="1"/>
          </p:nvPr>
        </p:nvSpPr>
        <p:spPr>
          <a:xfrm>
            <a:off x="1066800" y="1412875"/>
            <a:ext cx="7620000" cy="4897438"/>
          </a:xfrm>
        </p:spPr>
        <p:txBody>
          <a:bodyPr/>
          <a:lstStyle/>
          <a:p>
            <a:pPr marL="357188" indent="-357188" eaLnBrk="1" hangingPunct="1">
              <a:buClr>
                <a:srgbClr val="000099"/>
              </a:buClr>
              <a:buSzPct val="75000"/>
              <a:defRPr/>
            </a:pPr>
            <a:r>
              <a:rPr lang="zh-CN" altLang="en-US" smtClean="0"/>
              <a:t>域名到</a:t>
            </a:r>
            <a:r>
              <a:rPr lang="en-US" altLang="zh-CN" smtClean="0"/>
              <a:t>IP</a:t>
            </a:r>
            <a:r>
              <a:rPr lang="zh-CN" altLang="en-US" smtClean="0"/>
              <a:t>地址或</a:t>
            </a:r>
            <a:r>
              <a:rPr lang="en-US" altLang="zh-CN" smtClean="0"/>
              <a:t>IP</a:t>
            </a:r>
            <a:r>
              <a:rPr lang="zh-CN" altLang="en-US" smtClean="0"/>
              <a:t>地址到域名的转换，称为</a:t>
            </a:r>
            <a:r>
              <a:rPr lang="zh-CN" altLang="en-US" u="sng" smtClean="0">
                <a:solidFill>
                  <a:srgbClr val="FF0000"/>
                </a:solidFill>
                <a:effectLst>
                  <a:outerShdw blurRad="38100" dist="38100" dir="2700000" algn="tl">
                    <a:srgbClr val="000000"/>
                  </a:outerShdw>
                </a:effectLst>
              </a:rPr>
              <a:t>域名解析服务</a:t>
            </a:r>
          </a:p>
          <a:p>
            <a:pPr marL="357188" indent="-357188" eaLnBrk="1" hangingPunct="1">
              <a:buClr>
                <a:srgbClr val="000099"/>
              </a:buClr>
              <a:buSzPct val="75000"/>
              <a:defRPr/>
            </a:pPr>
            <a:r>
              <a:rPr lang="zh-CN" altLang="en-US" u="sng" smtClean="0">
                <a:solidFill>
                  <a:srgbClr val="FF0000"/>
                </a:solidFill>
                <a:effectLst>
                  <a:outerShdw blurRad="38100" dist="38100" dir="2700000" algn="tl">
                    <a:srgbClr val="000000"/>
                  </a:outerShdw>
                </a:effectLst>
              </a:rPr>
              <a:t>递归解析</a:t>
            </a:r>
            <a:r>
              <a:rPr lang="zh-CN" altLang="en-US" smtClean="0"/>
              <a:t>：当</a:t>
            </a:r>
            <a:r>
              <a:rPr lang="en-US" altLang="zh-CN" smtClean="0"/>
              <a:t>DNS</a:t>
            </a:r>
            <a:r>
              <a:rPr lang="zh-CN" altLang="en-US" smtClean="0"/>
              <a:t>服务器收到客户提出的解析请求时，自动寻找结果，直到最终满足客户为止</a:t>
            </a:r>
          </a:p>
          <a:p>
            <a:pPr marL="357188" indent="-357188" eaLnBrk="1" hangingPunct="1">
              <a:buClr>
                <a:srgbClr val="000099"/>
              </a:buClr>
              <a:buSzPct val="75000"/>
              <a:defRPr/>
            </a:pPr>
            <a:r>
              <a:rPr lang="zh-CN" altLang="en-US" u="sng" smtClean="0">
                <a:solidFill>
                  <a:srgbClr val="FF0000"/>
                </a:solidFill>
                <a:effectLst>
                  <a:outerShdw blurRad="38100" dist="38100" dir="2700000" algn="tl">
                    <a:srgbClr val="000000"/>
                  </a:outerShdw>
                </a:effectLst>
              </a:rPr>
              <a:t>迭代解析</a:t>
            </a:r>
            <a:r>
              <a:rPr lang="zh-CN" altLang="en-US" smtClean="0"/>
              <a:t>：当</a:t>
            </a:r>
            <a:r>
              <a:rPr lang="en-US" altLang="zh-CN" smtClean="0"/>
              <a:t>DNS</a:t>
            </a:r>
            <a:r>
              <a:rPr lang="zh-CN" altLang="en-US" smtClean="0"/>
              <a:t>服务器收到客户提出的解析请求时，若在本服务器中找到结果，则返回给客户，否则向客户提供另一个它认为可以解析该查询的服务器的</a:t>
            </a:r>
            <a:r>
              <a:rPr lang="en-US" altLang="zh-CN" smtClean="0"/>
              <a:t>IP</a:t>
            </a:r>
            <a:r>
              <a:rPr lang="zh-CN" altLang="en-US" smtClean="0"/>
              <a:t>地址</a:t>
            </a:r>
          </a:p>
        </p:txBody>
      </p:sp>
    </p:spTree>
  </p:cSld>
  <p:clrMapOvr>
    <a:masterClrMapping/>
  </p:clrMapOvr>
  <p:transition spd="slow">
    <p:rand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0"/>
          </p:nvPr>
        </p:nvSpPr>
        <p:spPr>
          <a:noFill/>
        </p:spPr>
        <p:txBody>
          <a:bodyPr/>
          <a:lstStyle/>
          <a:p>
            <a:r>
              <a:rPr lang="en-US" altLang="zh-CN" smtClean="0"/>
              <a:t>Page </a:t>
            </a:r>
            <a:fld id="{0D575BB2-B0B9-48A4-8CD1-7819E633FF7B}" type="slidenum">
              <a:rPr lang="en-US" altLang="zh-CN" smtClean="0"/>
              <a:pPr/>
              <a:t>130</a:t>
            </a:fld>
            <a:endParaRPr lang="en-US" altLang="zh-CN" smtClean="0"/>
          </a:p>
        </p:txBody>
      </p:sp>
      <p:sp>
        <p:nvSpPr>
          <p:cNvPr id="207874" name="Rectangle 2"/>
          <p:cNvSpPr>
            <a:spLocks noGrp="1" noChangeArrowheads="1"/>
          </p:cNvSpPr>
          <p:nvPr>
            <p:ph type="title"/>
          </p:nvPr>
        </p:nvSpPr>
        <p:spPr/>
        <p:txBody>
          <a:bodyPr/>
          <a:lstStyle/>
          <a:p>
            <a:pPr eaLnBrk="1" hangingPunct="1">
              <a:defRPr/>
            </a:pPr>
            <a:r>
              <a:rPr lang="en-US" altLang="zh-CN" smtClean="0"/>
              <a:t>HTTP</a:t>
            </a:r>
            <a:r>
              <a:rPr lang="zh-CN" altLang="en-US" smtClean="0"/>
              <a:t>请求报文 </a:t>
            </a:r>
            <a:endParaRPr lang="zh-CN" altLang="en-US" smtClean="0"/>
          </a:p>
        </p:txBody>
      </p:sp>
      <p:sp>
        <p:nvSpPr>
          <p:cNvPr id="207875" name="Rectangle 3"/>
          <p:cNvSpPr>
            <a:spLocks noGrp="1" noChangeArrowheads="1"/>
          </p:cNvSpPr>
          <p:nvPr>
            <p:ph type="body" idx="1"/>
          </p:nvPr>
        </p:nvSpPr>
        <p:spPr>
          <a:xfrm>
            <a:off x="1066800" y="1484313"/>
            <a:ext cx="7620000" cy="1223962"/>
          </a:xfrm>
        </p:spPr>
        <p:txBody>
          <a:bodyPr/>
          <a:lstStyle/>
          <a:p>
            <a:pPr marL="263525" indent="-263525" eaLnBrk="1" hangingPunct="1">
              <a:defRPr/>
            </a:pPr>
            <a:r>
              <a:rPr lang="zh-CN" altLang="en-US" smtClean="0"/>
              <a:t>在</a:t>
            </a:r>
            <a:r>
              <a:rPr lang="en-US" altLang="zh-CN" smtClean="0"/>
              <a:t>HTTP</a:t>
            </a:r>
            <a:r>
              <a:rPr lang="zh-CN" altLang="en-US" smtClean="0"/>
              <a:t>报文中，大多数请求报文没有实体数据，如下图所示</a:t>
            </a:r>
          </a:p>
        </p:txBody>
      </p:sp>
      <p:pic>
        <p:nvPicPr>
          <p:cNvPr id="123909" name="Picture 5"/>
          <p:cNvPicPr>
            <a:picLocks noChangeAspect="1" noChangeArrowheads="1"/>
          </p:cNvPicPr>
          <p:nvPr/>
        </p:nvPicPr>
        <p:blipFill>
          <a:blip r:embed="rId2"/>
          <a:srcRect/>
          <a:stretch>
            <a:fillRect/>
          </a:stretch>
        </p:blipFill>
        <p:spPr bwMode="auto">
          <a:xfrm>
            <a:off x="1619250" y="2781300"/>
            <a:ext cx="6408738" cy="3252788"/>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0"/>
          </p:nvPr>
        </p:nvSpPr>
        <p:spPr>
          <a:noFill/>
        </p:spPr>
        <p:txBody>
          <a:bodyPr/>
          <a:lstStyle/>
          <a:p>
            <a:r>
              <a:rPr lang="en-US" altLang="zh-CN" smtClean="0"/>
              <a:t>Page </a:t>
            </a:r>
            <a:fld id="{EDA39BFC-5767-4CA6-8B1C-F1966EC66287}" type="slidenum">
              <a:rPr lang="en-US" altLang="zh-CN" smtClean="0"/>
              <a:pPr/>
              <a:t>131</a:t>
            </a:fld>
            <a:endParaRPr lang="en-US" altLang="zh-CN" smtClean="0"/>
          </a:p>
        </p:txBody>
      </p:sp>
      <p:sp>
        <p:nvSpPr>
          <p:cNvPr id="210946" name="Rectangle 2"/>
          <p:cNvSpPr>
            <a:spLocks noGrp="1" noChangeArrowheads="1"/>
          </p:cNvSpPr>
          <p:nvPr>
            <p:ph type="title"/>
          </p:nvPr>
        </p:nvSpPr>
        <p:spPr/>
        <p:txBody>
          <a:bodyPr/>
          <a:lstStyle/>
          <a:p>
            <a:pPr eaLnBrk="1" hangingPunct="1">
              <a:defRPr/>
            </a:pPr>
            <a:r>
              <a:rPr lang="en-US" altLang="zh-CN" smtClean="0"/>
              <a:t>HTTP</a:t>
            </a:r>
            <a:r>
              <a:rPr lang="zh-CN" altLang="en-US" smtClean="0"/>
              <a:t>请求报文</a:t>
            </a:r>
          </a:p>
        </p:txBody>
      </p:sp>
      <p:sp>
        <p:nvSpPr>
          <p:cNvPr id="210947" name="Rectangle 3"/>
          <p:cNvSpPr>
            <a:spLocks noGrp="1" noChangeArrowheads="1"/>
          </p:cNvSpPr>
          <p:nvPr>
            <p:ph type="body" idx="1"/>
          </p:nvPr>
        </p:nvSpPr>
        <p:spPr/>
        <p:txBody>
          <a:bodyPr/>
          <a:lstStyle/>
          <a:p>
            <a:pPr marL="360363" indent="-360363" eaLnBrk="1" hangingPunct="1">
              <a:defRPr/>
            </a:pPr>
            <a:r>
              <a:rPr lang="zh-CN" altLang="en-US" smtClean="0"/>
              <a:t>常用的</a:t>
            </a:r>
            <a:r>
              <a:rPr lang="en-US" altLang="zh-CN" smtClean="0"/>
              <a:t>HTTP</a:t>
            </a:r>
            <a:r>
              <a:rPr lang="zh-CN" altLang="en-US" smtClean="0"/>
              <a:t>请求的方法有</a:t>
            </a:r>
            <a:r>
              <a:rPr lang="en-US" altLang="zh-CN" smtClean="0">
                <a:solidFill>
                  <a:srgbClr val="FF0000"/>
                </a:solidFill>
                <a:effectLst>
                  <a:outerShdw blurRad="38100" dist="38100" dir="2700000" algn="tl">
                    <a:srgbClr val="000000"/>
                  </a:outerShdw>
                </a:effectLst>
              </a:rPr>
              <a:t>GET</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HEAD</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PUT</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POST</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DELETE</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TRACE</a:t>
            </a:r>
            <a:r>
              <a:rPr lang="zh-CN" altLang="en-US" smtClean="0">
                <a:solidFill>
                  <a:srgbClr val="FF0000"/>
                </a:solidFill>
                <a:effectLst>
                  <a:outerShdw blurRad="38100" dist="38100" dir="2700000" algn="tl">
                    <a:srgbClr val="000000"/>
                  </a:outerShdw>
                </a:effectLst>
              </a:rPr>
              <a:t>、</a:t>
            </a:r>
            <a:r>
              <a:rPr lang="en-US" altLang="zh-CN" smtClean="0">
                <a:solidFill>
                  <a:srgbClr val="FF0000"/>
                </a:solidFill>
                <a:effectLst>
                  <a:outerShdw blurRad="38100" dist="38100" dir="2700000" algn="tl">
                    <a:srgbClr val="000000"/>
                  </a:outerShdw>
                </a:effectLst>
              </a:rPr>
              <a:t>CONNECT</a:t>
            </a:r>
            <a:r>
              <a:rPr lang="zh-CN" altLang="en-US" smtClean="0"/>
              <a:t>七种方法，其中</a:t>
            </a:r>
            <a:r>
              <a:rPr lang="en-US" altLang="zh-CN" smtClean="0"/>
              <a:t>GET</a:t>
            </a:r>
            <a:r>
              <a:rPr lang="zh-CN" altLang="en-US" smtClean="0"/>
              <a:t>、</a:t>
            </a:r>
            <a:r>
              <a:rPr lang="en-US" altLang="zh-CN" smtClean="0"/>
              <a:t>HEAD</a:t>
            </a:r>
            <a:r>
              <a:rPr lang="zh-CN" altLang="en-US" smtClean="0"/>
              <a:t>、</a:t>
            </a:r>
            <a:r>
              <a:rPr lang="en-US" altLang="zh-CN" smtClean="0"/>
              <a:t>POST</a:t>
            </a:r>
            <a:r>
              <a:rPr lang="zh-CN" altLang="en-US" smtClean="0"/>
              <a:t>方法被大多数服务器支持。</a:t>
            </a:r>
          </a:p>
          <a:p>
            <a:pPr marL="360363" indent="-360363"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0"/>
          </p:nvPr>
        </p:nvSpPr>
        <p:spPr>
          <a:noFill/>
        </p:spPr>
        <p:txBody>
          <a:bodyPr/>
          <a:lstStyle/>
          <a:p>
            <a:r>
              <a:rPr lang="en-US" altLang="zh-CN" smtClean="0"/>
              <a:t>Page </a:t>
            </a:r>
            <a:fld id="{34080B89-8028-48F8-8D9D-A08E3FEA791D}" type="slidenum">
              <a:rPr lang="en-US" altLang="zh-CN" smtClean="0"/>
              <a:pPr/>
              <a:t>132</a:t>
            </a:fld>
            <a:endParaRPr lang="en-US" altLang="zh-CN" smtClean="0"/>
          </a:p>
        </p:txBody>
      </p:sp>
      <p:sp>
        <p:nvSpPr>
          <p:cNvPr id="212994" name="Rectangle 2"/>
          <p:cNvSpPr>
            <a:spLocks noGrp="1" noChangeArrowheads="1"/>
          </p:cNvSpPr>
          <p:nvPr>
            <p:ph type="title"/>
          </p:nvPr>
        </p:nvSpPr>
        <p:spPr/>
        <p:txBody>
          <a:bodyPr/>
          <a:lstStyle/>
          <a:p>
            <a:pPr eaLnBrk="1" hangingPunct="1">
              <a:defRPr/>
            </a:pPr>
            <a:r>
              <a:rPr lang="zh-CN" altLang="en-US" smtClean="0"/>
              <a:t>（</a:t>
            </a:r>
            <a:r>
              <a:rPr lang="en-US" altLang="zh-CN" smtClean="0"/>
              <a:t>1</a:t>
            </a:r>
            <a:r>
              <a:rPr lang="zh-CN" altLang="en-US" smtClean="0"/>
              <a:t>）</a:t>
            </a:r>
            <a:r>
              <a:rPr lang="en-US" altLang="zh-CN" smtClean="0"/>
              <a:t>GET</a:t>
            </a:r>
            <a:r>
              <a:rPr lang="zh-CN" altLang="en-US" smtClean="0"/>
              <a:t>方法</a:t>
            </a:r>
          </a:p>
        </p:txBody>
      </p:sp>
      <p:sp>
        <p:nvSpPr>
          <p:cNvPr id="212995" name="Rectangle 3"/>
          <p:cNvSpPr>
            <a:spLocks noGrp="1" noChangeArrowheads="1"/>
          </p:cNvSpPr>
          <p:nvPr>
            <p:ph type="body" idx="1"/>
          </p:nvPr>
        </p:nvSpPr>
        <p:spPr>
          <a:xfrm>
            <a:off x="1042988" y="1484313"/>
            <a:ext cx="7620000" cy="4594225"/>
          </a:xfrm>
        </p:spPr>
        <p:txBody>
          <a:bodyPr/>
          <a:lstStyle/>
          <a:p>
            <a:pPr marL="263525" indent="-263525" eaLnBrk="1" hangingPunct="1">
              <a:lnSpc>
                <a:spcPct val="140000"/>
              </a:lnSpc>
              <a:defRPr/>
            </a:pPr>
            <a:r>
              <a:rPr lang="en-US" altLang="zh-CN" smtClean="0"/>
              <a:t>GET</a:t>
            </a:r>
            <a:r>
              <a:rPr lang="zh-CN" altLang="en-US" smtClean="0"/>
              <a:t>方法的目的是取回由</a:t>
            </a:r>
            <a:r>
              <a:rPr lang="en-US" altLang="zh-CN" smtClean="0"/>
              <a:t>URL</a:t>
            </a:r>
            <a:r>
              <a:rPr lang="zh-CN" altLang="en-US" smtClean="0"/>
              <a:t>指定的资源</a:t>
            </a:r>
          </a:p>
          <a:p>
            <a:pPr marL="663575" lvl="1" indent="-263525" eaLnBrk="1" hangingPunct="1">
              <a:lnSpc>
                <a:spcPct val="140000"/>
              </a:lnSpc>
              <a:defRPr/>
            </a:pPr>
            <a:r>
              <a:rPr lang="zh-CN" altLang="en-US" smtClean="0"/>
              <a:t>若对象是文件，则</a:t>
            </a:r>
            <a:r>
              <a:rPr lang="en-US" altLang="zh-CN" smtClean="0"/>
              <a:t>GET</a:t>
            </a:r>
            <a:r>
              <a:rPr lang="zh-CN" altLang="en-US" smtClean="0"/>
              <a:t>取回的是文件内容</a:t>
            </a:r>
          </a:p>
          <a:p>
            <a:pPr marL="663575" lvl="1" indent="-263525" eaLnBrk="1" hangingPunct="1">
              <a:lnSpc>
                <a:spcPct val="140000"/>
              </a:lnSpc>
              <a:defRPr/>
            </a:pPr>
            <a:r>
              <a:rPr lang="zh-CN" altLang="en-US" smtClean="0"/>
              <a:t>若对象是程序或描述，则</a:t>
            </a:r>
            <a:r>
              <a:rPr lang="en-US" altLang="zh-CN" smtClean="0"/>
              <a:t>GET</a:t>
            </a:r>
            <a:r>
              <a:rPr lang="zh-CN" altLang="en-US" smtClean="0"/>
              <a:t>取回的是该程序执行的结果，或该描述的输出</a:t>
            </a:r>
          </a:p>
          <a:p>
            <a:pPr marL="663575" lvl="1" indent="-263525" eaLnBrk="1" hangingPunct="1">
              <a:lnSpc>
                <a:spcPct val="140000"/>
              </a:lnSpc>
              <a:defRPr/>
            </a:pPr>
            <a:r>
              <a:rPr lang="zh-CN" altLang="en-US" smtClean="0"/>
              <a:t>若对象是数据库查询，则</a:t>
            </a:r>
            <a:r>
              <a:rPr lang="en-US" altLang="zh-CN" smtClean="0"/>
              <a:t>GET</a:t>
            </a:r>
            <a:r>
              <a:rPr lang="zh-CN" altLang="en-US" smtClean="0"/>
              <a:t>取回的是查询的结果</a:t>
            </a:r>
          </a:p>
        </p:txBody>
      </p:sp>
    </p:spTree>
  </p:cSld>
  <p:clrMapOvr>
    <a:masterClrMapping/>
  </p:clrMapOvr>
  <p:transition spd="slow">
    <p:rand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0"/>
          </p:nvPr>
        </p:nvSpPr>
        <p:spPr>
          <a:noFill/>
        </p:spPr>
        <p:txBody>
          <a:bodyPr/>
          <a:lstStyle/>
          <a:p>
            <a:r>
              <a:rPr lang="en-US" altLang="zh-CN" smtClean="0"/>
              <a:t>Page </a:t>
            </a:r>
            <a:fld id="{69BE9D00-E1F7-4FD4-99AC-D877A88EC942}" type="slidenum">
              <a:rPr lang="en-US" altLang="zh-CN" smtClean="0"/>
              <a:pPr/>
              <a:t>133</a:t>
            </a:fld>
            <a:endParaRPr lang="en-US" altLang="zh-CN" smtClean="0"/>
          </a:p>
        </p:txBody>
      </p:sp>
      <p:sp>
        <p:nvSpPr>
          <p:cNvPr id="216066" name="Rectangle 2"/>
          <p:cNvSpPr>
            <a:spLocks noGrp="1" noChangeArrowheads="1"/>
          </p:cNvSpPr>
          <p:nvPr>
            <p:ph type="title"/>
          </p:nvPr>
        </p:nvSpPr>
        <p:spPr/>
        <p:txBody>
          <a:bodyPr/>
          <a:lstStyle/>
          <a:p>
            <a:pPr eaLnBrk="1" hangingPunct="1">
              <a:defRPr/>
            </a:pPr>
            <a:r>
              <a:rPr lang="zh-CN" altLang="en-US" smtClean="0"/>
              <a:t>（</a:t>
            </a:r>
            <a:r>
              <a:rPr lang="en-US" altLang="zh-CN" smtClean="0"/>
              <a:t>2</a:t>
            </a:r>
            <a:r>
              <a:rPr lang="zh-CN" altLang="en-US" smtClean="0"/>
              <a:t>）</a:t>
            </a:r>
            <a:r>
              <a:rPr lang="en-US" altLang="zh-CN" smtClean="0"/>
              <a:t>HEAD</a:t>
            </a:r>
            <a:r>
              <a:rPr lang="zh-CN" altLang="en-US" smtClean="0"/>
              <a:t>方法</a:t>
            </a:r>
          </a:p>
        </p:txBody>
      </p:sp>
      <p:sp>
        <p:nvSpPr>
          <p:cNvPr id="216067" name="Rectangle 3"/>
          <p:cNvSpPr>
            <a:spLocks noGrp="1" noChangeArrowheads="1"/>
          </p:cNvSpPr>
          <p:nvPr>
            <p:ph type="body" idx="1"/>
          </p:nvPr>
        </p:nvSpPr>
        <p:spPr/>
        <p:txBody>
          <a:bodyPr/>
          <a:lstStyle/>
          <a:p>
            <a:pPr marL="263525" indent="-263525" eaLnBrk="1" hangingPunct="1">
              <a:defRPr/>
            </a:pPr>
            <a:r>
              <a:rPr lang="en-US" altLang="zh-CN" smtClean="0"/>
              <a:t>HEAD</a:t>
            </a:r>
            <a:r>
              <a:rPr lang="zh-CN" altLang="en-US" smtClean="0"/>
              <a:t>方法要求服务器查找某对象的元信息而不是对象本身，即仅要求服务器返回关于文档的信息，而非文档本身</a:t>
            </a:r>
          </a:p>
          <a:p>
            <a:pPr marL="263525" indent="-263525" eaLnBrk="1" hangingPunct="1">
              <a:defRPr/>
            </a:pPr>
            <a:r>
              <a:rPr lang="zh-CN" altLang="en-US" smtClean="0"/>
              <a:t>例如用户想知道对象的大小，对象的最后一次修改的时间等</a:t>
            </a:r>
          </a:p>
          <a:p>
            <a:pPr marL="263525" indent="-263525" eaLnBrk="1" hangingPunct="1">
              <a:defRPr/>
            </a:pPr>
            <a:r>
              <a:rPr lang="en-US" altLang="zh-CN" smtClean="0"/>
              <a:t>HEAD</a:t>
            </a:r>
            <a:r>
              <a:rPr lang="zh-CN" altLang="en-US" smtClean="0"/>
              <a:t>方法和</a:t>
            </a:r>
            <a:r>
              <a:rPr lang="en-US" altLang="zh-CN" smtClean="0"/>
              <a:t>GET</a:t>
            </a:r>
            <a:r>
              <a:rPr lang="zh-CN" altLang="en-US" smtClean="0"/>
              <a:t>方法的工作过程类似，只是信息体不被返回到客户端</a:t>
            </a:r>
          </a:p>
        </p:txBody>
      </p:sp>
    </p:spTree>
  </p:cSld>
  <p:clrMapOvr>
    <a:masterClrMapping/>
  </p:clrMapOvr>
  <p:transition spd="slow">
    <p:rand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a:spLocks noGrp="1"/>
          </p:cNvSpPr>
          <p:nvPr>
            <p:ph type="sldNum" sz="quarter" idx="10"/>
          </p:nvPr>
        </p:nvSpPr>
        <p:spPr>
          <a:noFill/>
        </p:spPr>
        <p:txBody>
          <a:bodyPr/>
          <a:lstStyle/>
          <a:p>
            <a:r>
              <a:rPr lang="en-US" altLang="zh-CN" smtClean="0"/>
              <a:t>Page </a:t>
            </a:r>
            <a:fld id="{B4B3E269-7F4E-4314-AA24-0757F198D647}" type="slidenum">
              <a:rPr lang="en-US" altLang="zh-CN" smtClean="0"/>
              <a:pPr/>
              <a:t>134</a:t>
            </a:fld>
            <a:endParaRPr lang="en-US" altLang="zh-CN" smtClean="0"/>
          </a:p>
        </p:txBody>
      </p:sp>
      <p:sp>
        <p:nvSpPr>
          <p:cNvPr id="217090" name="Rectangle 2"/>
          <p:cNvSpPr>
            <a:spLocks noGrp="1" noChangeArrowheads="1"/>
          </p:cNvSpPr>
          <p:nvPr>
            <p:ph type="title"/>
          </p:nvPr>
        </p:nvSpPr>
        <p:spPr/>
        <p:txBody>
          <a:bodyPr/>
          <a:lstStyle/>
          <a:p>
            <a:pPr eaLnBrk="1" hangingPunct="1">
              <a:defRPr/>
            </a:pPr>
            <a:r>
              <a:rPr lang="zh-CN" altLang="en-US" smtClean="0"/>
              <a:t>（</a:t>
            </a:r>
            <a:r>
              <a:rPr lang="en-US" altLang="zh-CN" smtClean="0"/>
              <a:t>3</a:t>
            </a:r>
            <a:r>
              <a:rPr lang="zh-CN" altLang="en-US" smtClean="0"/>
              <a:t>）</a:t>
            </a:r>
            <a:r>
              <a:rPr lang="en-US" altLang="zh-CN" smtClean="0"/>
              <a:t>POST</a:t>
            </a:r>
            <a:r>
              <a:rPr lang="zh-CN" altLang="en-US" smtClean="0"/>
              <a:t>方法</a:t>
            </a:r>
          </a:p>
        </p:txBody>
      </p:sp>
      <p:sp>
        <p:nvSpPr>
          <p:cNvPr id="217091" name="Rectangle 3"/>
          <p:cNvSpPr>
            <a:spLocks noGrp="1" noChangeArrowheads="1"/>
          </p:cNvSpPr>
          <p:nvPr>
            <p:ph type="body" idx="1"/>
          </p:nvPr>
        </p:nvSpPr>
        <p:spPr/>
        <p:txBody>
          <a:bodyPr/>
          <a:lstStyle/>
          <a:p>
            <a:pPr marL="360363" indent="-360363" eaLnBrk="1" hangingPunct="1">
              <a:defRPr/>
            </a:pPr>
            <a:r>
              <a:rPr lang="en-US" altLang="zh-CN" smtClean="0"/>
              <a:t>POST</a:t>
            </a:r>
            <a:r>
              <a:rPr lang="zh-CN" altLang="en-US" smtClean="0"/>
              <a:t>方法是从客户向服务器传送数据，请求</a:t>
            </a:r>
            <a:r>
              <a:rPr lang="en-US" altLang="zh-CN" smtClean="0"/>
              <a:t>HTTP</a:t>
            </a:r>
            <a:r>
              <a:rPr lang="zh-CN" altLang="en-US" smtClean="0"/>
              <a:t>服务器将收到的附带数据作为</a:t>
            </a:r>
            <a:r>
              <a:rPr lang="en-US" altLang="zh-CN" smtClean="0"/>
              <a:t>HTTP</a:t>
            </a:r>
            <a:r>
              <a:rPr lang="zh-CN" altLang="en-US" smtClean="0"/>
              <a:t>服务器一个新记录接收</a:t>
            </a:r>
          </a:p>
          <a:p>
            <a:pPr marL="360363" indent="-360363" eaLnBrk="1" hangingPunct="1">
              <a:defRPr/>
            </a:pPr>
            <a:r>
              <a:rPr lang="en-US" altLang="zh-CN" smtClean="0"/>
              <a:t>POST</a:t>
            </a:r>
            <a:r>
              <a:rPr lang="zh-CN" altLang="en-US" smtClean="0"/>
              <a:t>方法可被用于将消息发给一个新闻组，或向</a:t>
            </a:r>
            <a:r>
              <a:rPr lang="en-US" altLang="zh-CN" smtClean="0"/>
              <a:t>HTTP</a:t>
            </a:r>
            <a:r>
              <a:rPr lang="zh-CN" altLang="en-US" smtClean="0"/>
              <a:t>服务器提交一个</a:t>
            </a:r>
            <a:r>
              <a:rPr lang="en-US" altLang="zh-CN" smtClean="0"/>
              <a:t>HTML</a:t>
            </a:r>
            <a:r>
              <a:rPr lang="zh-CN" altLang="en-US" smtClean="0"/>
              <a:t>表格，或者将一个记录附加到</a:t>
            </a:r>
            <a:r>
              <a:rPr lang="en-US" altLang="zh-CN" smtClean="0"/>
              <a:t>HTTP</a:t>
            </a:r>
            <a:r>
              <a:rPr lang="zh-CN" altLang="en-US" smtClean="0"/>
              <a:t>服务器上驻留的一个数据库中</a:t>
            </a:r>
          </a:p>
          <a:p>
            <a:pPr marL="360363" indent="-360363"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p:cNvSpPr>
            <a:spLocks noGrp="1"/>
          </p:cNvSpPr>
          <p:nvPr>
            <p:ph type="sldNum" sz="quarter" idx="10"/>
          </p:nvPr>
        </p:nvSpPr>
        <p:spPr>
          <a:noFill/>
        </p:spPr>
        <p:txBody>
          <a:bodyPr/>
          <a:lstStyle/>
          <a:p>
            <a:r>
              <a:rPr lang="en-US" altLang="zh-CN" smtClean="0"/>
              <a:t>Page </a:t>
            </a:r>
            <a:fld id="{42C62A12-0547-460A-9FE1-07B807E3A241}" type="slidenum">
              <a:rPr lang="en-US" altLang="zh-CN" smtClean="0"/>
              <a:pPr/>
              <a:t>135</a:t>
            </a:fld>
            <a:endParaRPr lang="en-US" altLang="zh-CN" smtClean="0"/>
          </a:p>
        </p:txBody>
      </p:sp>
      <p:sp>
        <p:nvSpPr>
          <p:cNvPr id="218114" name="Rectangle 2"/>
          <p:cNvSpPr>
            <a:spLocks noGrp="1" noChangeArrowheads="1"/>
          </p:cNvSpPr>
          <p:nvPr>
            <p:ph type="title"/>
          </p:nvPr>
        </p:nvSpPr>
        <p:spPr/>
        <p:txBody>
          <a:bodyPr/>
          <a:lstStyle/>
          <a:p>
            <a:pPr eaLnBrk="1" hangingPunct="1">
              <a:defRPr/>
            </a:pPr>
            <a:r>
              <a:rPr lang="zh-CN" altLang="en-US" smtClean="0"/>
              <a:t>（</a:t>
            </a:r>
            <a:r>
              <a:rPr lang="en-US" altLang="zh-CN" smtClean="0"/>
              <a:t>4</a:t>
            </a:r>
            <a:r>
              <a:rPr lang="zh-CN" altLang="en-US" smtClean="0"/>
              <a:t>）</a:t>
            </a:r>
            <a:r>
              <a:rPr lang="en-US" altLang="zh-CN" smtClean="0"/>
              <a:t>PUT</a:t>
            </a:r>
            <a:r>
              <a:rPr lang="zh-CN" altLang="en-US" smtClean="0"/>
              <a:t>方法</a:t>
            </a:r>
          </a:p>
        </p:txBody>
      </p:sp>
      <p:sp>
        <p:nvSpPr>
          <p:cNvPr id="218115" name="Rectangle 3"/>
          <p:cNvSpPr>
            <a:spLocks noGrp="1" noChangeArrowheads="1"/>
          </p:cNvSpPr>
          <p:nvPr>
            <p:ph type="body" idx="1"/>
          </p:nvPr>
        </p:nvSpPr>
        <p:spPr/>
        <p:txBody>
          <a:bodyPr/>
          <a:lstStyle/>
          <a:p>
            <a:pPr marL="263525" indent="-263525" eaLnBrk="1" hangingPunct="1">
              <a:lnSpc>
                <a:spcPct val="140000"/>
              </a:lnSpc>
              <a:defRPr/>
            </a:pPr>
            <a:r>
              <a:rPr lang="en-US" altLang="zh-CN" smtClean="0"/>
              <a:t>PUT</a:t>
            </a:r>
            <a:r>
              <a:rPr lang="zh-CN" altLang="en-US" smtClean="0"/>
              <a:t>方法用于请求将该请求中所发送的数据储存到请求消息中指明的资源处</a:t>
            </a:r>
          </a:p>
          <a:p>
            <a:pPr marL="263525" indent="-263525" eaLnBrk="1" hangingPunct="1">
              <a:lnSpc>
                <a:spcPct val="140000"/>
              </a:lnSpc>
              <a:defRPr/>
            </a:pPr>
            <a:r>
              <a:rPr lang="zh-CN" altLang="en-US" smtClean="0"/>
              <a:t>如果数据已经存在，则此数据将被看成已存在数据的一个修改</a:t>
            </a:r>
          </a:p>
          <a:p>
            <a:pPr marL="263525" indent="-263525" eaLnBrk="1" hangingPunct="1">
              <a:lnSpc>
                <a:spcPct val="140000"/>
              </a:lnSpc>
              <a:defRPr/>
            </a:pPr>
            <a:r>
              <a:rPr lang="zh-CN" altLang="en-US" smtClean="0"/>
              <a:t>与</a:t>
            </a:r>
            <a:r>
              <a:rPr lang="en-US" altLang="zh-CN" smtClean="0"/>
              <a:t>POST</a:t>
            </a:r>
            <a:r>
              <a:rPr lang="zh-CN" altLang="en-US" smtClean="0"/>
              <a:t>方法的不同之处：</a:t>
            </a:r>
            <a:r>
              <a:rPr lang="en-US" altLang="zh-CN" smtClean="0"/>
              <a:t>POST</a:t>
            </a:r>
            <a:r>
              <a:rPr lang="zh-CN" altLang="en-US" smtClean="0"/>
              <a:t>非幂等，</a:t>
            </a:r>
            <a:r>
              <a:rPr lang="en-US" altLang="zh-CN" smtClean="0"/>
              <a:t>PUT</a:t>
            </a:r>
            <a:r>
              <a:rPr lang="zh-CN" altLang="en-US" smtClean="0"/>
              <a:t>幂等</a:t>
            </a:r>
          </a:p>
        </p:txBody>
      </p:sp>
    </p:spTree>
  </p:cSld>
  <p:clrMapOvr>
    <a:masterClrMapping/>
  </p:clrMapOvr>
  <p:transition spd="slow">
    <p:rand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3"/>
          <p:cNvSpPr>
            <a:spLocks noGrp="1"/>
          </p:cNvSpPr>
          <p:nvPr>
            <p:ph type="sldNum" sz="quarter" idx="10"/>
          </p:nvPr>
        </p:nvSpPr>
        <p:spPr>
          <a:noFill/>
        </p:spPr>
        <p:txBody>
          <a:bodyPr/>
          <a:lstStyle/>
          <a:p>
            <a:r>
              <a:rPr lang="en-US" altLang="zh-CN" smtClean="0"/>
              <a:t>Page </a:t>
            </a:r>
            <a:fld id="{A42C375E-1DC5-4E9C-A435-0BEB93367CAC}" type="slidenum">
              <a:rPr lang="en-US" altLang="zh-CN" smtClean="0"/>
              <a:pPr/>
              <a:t>136</a:t>
            </a:fld>
            <a:endParaRPr lang="en-US" altLang="zh-CN" smtClean="0"/>
          </a:p>
        </p:txBody>
      </p:sp>
      <p:sp>
        <p:nvSpPr>
          <p:cNvPr id="219138" name="Rectangle 2"/>
          <p:cNvSpPr>
            <a:spLocks noGrp="1" noChangeArrowheads="1"/>
          </p:cNvSpPr>
          <p:nvPr>
            <p:ph type="title"/>
          </p:nvPr>
        </p:nvSpPr>
        <p:spPr/>
        <p:txBody>
          <a:bodyPr/>
          <a:lstStyle/>
          <a:p>
            <a:pPr eaLnBrk="1" hangingPunct="1">
              <a:defRPr/>
            </a:pPr>
            <a:r>
              <a:rPr lang="zh-CN" altLang="en-US" smtClean="0"/>
              <a:t>（</a:t>
            </a:r>
            <a:r>
              <a:rPr lang="en-US" altLang="zh-CN" smtClean="0"/>
              <a:t>5</a:t>
            </a:r>
            <a:r>
              <a:rPr lang="zh-CN" altLang="en-US" smtClean="0"/>
              <a:t>）</a:t>
            </a:r>
            <a:r>
              <a:rPr lang="en-US" altLang="zh-CN" smtClean="0"/>
              <a:t>DELETE</a:t>
            </a:r>
            <a:r>
              <a:rPr lang="zh-CN" altLang="en-US" smtClean="0"/>
              <a:t>方法</a:t>
            </a:r>
          </a:p>
        </p:txBody>
      </p:sp>
      <p:sp>
        <p:nvSpPr>
          <p:cNvPr id="219139" name="Rectangle 3"/>
          <p:cNvSpPr>
            <a:spLocks noGrp="1" noChangeArrowheads="1"/>
          </p:cNvSpPr>
          <p:nvPr>
            <p:ph type="body" idx="1"/>
          </p:nvPr>
        </p:nvSpPr>
        <p:spPr>
          <a:xfrm>
            <a:off x="1042988" y="1484313"/>
            <a:ext cx="7620000" cy="4594225"/>
          </a:xfrm>
        </p:spPr>
        <p:txBody>
          <a:bodyPr/>
          <a:lstStyle/>
          <a:p>
            <a:pPr marL="360363" indent="-360363" eaLnBrk="1" hangingPunct="1">
              <a:lnSpc>
                <a:spcPct val="150000"/>
              </a:lnSpc>
              <a:defRPr/>
            </a:pPr>
            <a:r>
              <a:rPr lang="en-US" altLang="zh-CN" smtClean="0"/>
              <a:t>DELETE</a:t>
            </a:r>
            <a:r>
              <a:rPr lang="zh-CN" altLang="en-US" smtClean="0"/>
              <a:t>方法是用于请求</a:t>
            </a:r>
            <a:r>
              <a:rPr lang="en-US" altLang="zh-CN" smtClean="0"/>
              <a:t>HTTP</a:t>
            </a:r>
            <a:r>
              <a:rPr lang="zh-CN" altLang="en-US" smtClean="0"/>
              <a:t>服务器删除在请求消息中指明的资源</a:t>
            </a:r>
          </a:p>
          <a:p>
            <a:pPr marL="360363" indent="-360363" eaLnBrk="1" hangingPunct="1">
              <a:lnSpc>
                <a:spcPct val="150000"/>
              </a:lnSpc>
              <a:defRPr/>
            </a:pPr>
            <a:r>
              <a:rPr lang="zh-CN" altLang="en-US" smtClean="0"/>
              <a:t>该方法可能被人工干预或被</a:t>
            </a:r>
            <a:r>
              <a:rPr lang="en-US" altLang="zh-CN" smtClean="0"/>
              <a:t>HTTP</a:t>
            </a:r>
            <a:r>
              <a:rPr lang="zh-CN" altLang="en-US" smtClean="0"/>
              <a:t>服务器上的安全设置所超越</a:t>
            </a:r>
          </a:p>
          <a:p>
            <a:pPr marL="360363" indent="-360363" eaLnBrk="1" hangingPunct="1">
              <a:lnSpc>
                <a:spcPct val="150000"/>
              </a:lnSpc>
              <a:defRPr/>
            </a:pPr>
            <a:r>
              <a:rPr lang="zh-CN" altLang="en-US" smtClean="0"/>
              <a:t>仅当服务器同意删除这个资源时，才会发送一个成功应答</a:t>
            </a:r>
          </a:p>
        </p:txBody>
      </p:sp>
    </p:spTree>
  </p:cSld>
  <p:clrMapOvr>
    <a:masterClrMapping/>
  </p:clrMapOvr>
  <p:transition spd="slow">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p:cNvSpPr>
            <a:spLocks noGrp="1"/>
          </p:cNvSpPr>
          <p:nvPr>
            <p:ph type="sldNum" sz="quarter" idx="10"/>
          </p:nvPr>
        </p:nvSpPr>
        <p:spPr>
          <a:noFill/>
        </p:spPr>
        <p:txBody>
          <a:bodyPr/>
          <a:lstStyle/>
          <a:p>
            <a:r>
              <a:rPr lang="en-US" altLang="zh-CN" smtClean="0"/>
              <a:t>Page </a:t>
            </a:r>
            <a:fld id="{5E8329A3-87EE-41A6-92B5-B120DF8DB28E}" type="slidenum">
              <a:rPr lang="en-US" altLang="zh-CN" smtClean="0"/>
              <a:pPr/>
              <a:t>137</a:t>
            </a:fld>
            <a:endParaRPr lang="en-US" altLang="zh-CN" smtClean="0"/>
          </a:p>
        </p:txBody>
      </p:sp>
      <p:sp>
        <p:nvSpPr>
          <p:cNvPr id="214018" name="Rectangle 2"/>
          <p:cNvSpPr>
            <a:spLocks noGrp="1" noChangeArrowheads="1"/>
          </p:cNvSpPr>
          <p:nvPr>
            <p:ph type="title"/>
          </p:nvPr>
        </p:nvSpPr>
        <p:spPr/>
        <p:txBody>
          <a:bodyPr/>
          <a:lstStyle/>
          <a:p>
            <a:pPr eaLnBrk="1" hangingPunct="1">
              <a:defRPr/>
            </a:pPr>
            <a:r>
              <a:rPr lang="zh-CN" altLang="en-US" smtClean="0"/>
              <a:t>（</a:t>
            </a:r>
            <a:r>
              <a:rPr lang="en-US" altLang="zh-CN" smtClean="0"/>
              <a:t>6</a:t>
            </a:r>
            <a:r>
              <a:rPr lang="zh-CN" altLang="en-US" smtClean="0"/>
              <a:t>）</a:t>
            </a:r>
            <a:r>
              <a:rPr lang="en-US" altLang="zh-CN" smtClean="0"/>
              <a:t>TRACE</a:t>
            </a:r>
            <a:r>
              <a:rPr lang="zh-CN" altLang="en-US" smtClean="0"/>
              <a:t>方法</a:t>
            </a:r>
          </a:p>
        </p:txBody>
      </p:sp>
      <p:sp>
        <p:nvSpPr>
          <p:cNvPr id="214019" name="Rectangle 3"/>
          <p:cNvSpPr>
            <a:spLocks noGrp="1" noChangeArrowheads="1"/>
          </p:cNvSpPr>
          <p:nvPr>
            <p:ph type="body" idx="1"/>
          </p:nvPr>
        </p:nvSpPr>
        <p:spPr/>
        <p:txBody>
          <a:bodyPr/>
          <a:lstStyle/>
          <a:p>
            <a:pPr marL="360363" indent="-360363" eaLnBrk="1" hangingPunct="1">
              <a:lnSpc>
                <a:spcPct val="140000"/>
              </a:lnSpc>
              <a:defRPr/>
            </a:pPr>
            <a:r>
              <a:rPr lang="en-US" altLang="zh-CN" smtClean="0"/>
              <a:t>TRACE</a:t>
            </a:r>
            <a:r>
              <a:rPr lang="zh-CN" altLang="en-US" smtClean="0"/>
              <a:t>方法用于确保</a:t>
            </a:r>
            <a:r>
              <a:rPr lang="en-US" altLang="zh-CN" smtClean="0"/>
              <a:t>HTTP</a:t>
            </a:r>
            <a:r>
              <a:rPr lang="zh-CN" altLang="en-US" smtClean="0"/>
              <a:t>服务器所接收到的数据是正确的</a:t>
            </a:r>
          </a:p>
          <a:p>
            <a:pPr marL="360363" indent="-360363" eaLnBrk="1" hangingPunct="1">
              <a:lnSpc>
                <a:spcPct val="140000"/>
              </a:lnSpc>
              <a:defRPr/>
            </a:pPr>
            <a:r>
              <a:rPr lang="en-US" altLang="zh-CN" smtClean="0"/>
              <a:t>TRACE</a:t>
            </a:r>
            <a:r>
              <a:rPr lang="zh-CN" altLang="en-US" smtClean="0"/>
              <a:t>的回答是实际的</a:t>
            </a:r>
            <a:r>
              <a:rPr lang="en-US" altLang="zh-CN" smtClean="0"/>
              <a:t>HTTP</a:t>
            </a:r>
            <a:r>
              <a:rPr lang="zh-CN" altLang="en-US" smtClean="0"/>
              <a:t>请求，允许对</a:t>
            </a:r>
            <a:r>
              <a:rPr lang="en-US" altLang="zh-CN" smtClean="0"/>
              <a:t>HTTP</a:t>
            </a:r>
            <a:r>
              <a:rPr lang="zh-CN" altLang="en-US" smtClean="0"/>
              <a:t>请求进行测试和调试</a:t>
            </a:r>
          </a:p>
          <a:p>
            <a:pPr marL="360363" indent="-360363" algn="ctr" eaLnBrk="1" hangingPunct="1">
              <a:lnSpc>
                <a:spcPct val="140000"/>
              </a:lnSpc>
              <a:buFont typeface="Wingdings" pitchFamily="2" charset="2"/>
              <a:buNone/>
              <a:defRPr/>
            </a:pPr>
            <a:r>
              <a:rPr lang="zh-CN" altLang="en-US" sz="3200" smtClean="0">
                <a:solidFill>
                  <a:srgbClr val="000099"/>
                </a:solidFill>
                <a:effectLst>
                  <a:outerShdw blurRad="38100" dist="38100" dir="2700000" algn="tl">
                    <a:srgbClr val="000000"/>
                  </a:outerShdw>
                </a:effectLst>
              </a:rPr>
              <a:t>（</a:t>
            </a:r>
            <a:r>
              <a:rPr lang="en-US" altLang="zh-CN" sz="3200" smtClean="0">
                <a:solidFill>
                  <a:srgbClr val="000099"/>
                </a:solidFill>
                <a:effectLst>
                  <a:outerShdw blurRad="38100" dist="38100" dir="2700000" algn="tl">
                    <a:srgbClr val="000000"/>
                  </a:outerShdw>
                </a:effectLst>
              </a:rPr>
              <a:t>7</a:t>
            </a:r>
            <a:r>
              <a:rPr lang="zh-CN" altLang="en-US" sz="3200" smtClean="0">
                <a:solidFill>
                  <a:srgbClr val="000099"/>
                </a:solidFill>
                <a:effectLst>
                  <a:outerShdw blurRad="38100" dist="38100" dir="2700000" algn="tl">
                    <a:srgbClr val="000000"/>
                  </a:outerShdw>
                </a:effectLst>
              </a:rPr>
              <a:t>）</a:t>
            </a:r>
            <a:r>
              <a:rPr lang="en-US" altLang="zh-CN" sz="3200" smtClean="0">
                <a:solidFill>
                  <a:srgbClr val="000099"/>
                </a:solidFill>
                <a:effectLst>
                  <a:outerShdw blurRad="38100" dist="38100" dir="2700000" algn="tl">
                    <a:srgbClr val="000000"/>
                  </a:outerShdw>
                </a:effectLst>
              </a:rPr>
              <a:t>CONNECT</a:t>
            </a:r>
            <a:r>
              <a:rPr lang="zh-CN" altLang="en-US" sz="3200" smtClean="0">
                <a:solidFill>
                  <a:srgbClr val="000099"/>
                </a:solidFill>
                <a:effectLst>
                  <a:outerShdw blurRad="38100" dist="38100" dir="2700000" algn="tl">
                    <a:srgbClr val="000000"/>
                  </a:outerShdw>
                </a:effectLst>
              </a:rPr>
              <a:t>方法</a:t>
            </a:r>
          </a:p>
          <a:p>
            <a:pPr marL="360363" indent="-360363" eaLnBrk="1" hangingPunct="1">
              <a:lnSpc>
                <a:spcPct val="140000"/>
              </a:lnSpc>
              <a:defRPr/>
            </a:pPr>
            <a:r>
              <a:rPr lang="en-US" altLang="zh-CN" smtClean="0"/>
              <a:t>CONNECT</a:t>
            </a:r>
            <a:r>
              <a:rPr lang="zh-CN" altLang="en-US" smtClean="0"/>
              <a:t>方法被保留为安全接口层</a:t>
            </a:r>
            <a:r>
              <a:rPr lang="en-US" altLang="zh-CN" smtClean="0"/>
              <a:t>SSL</a:t>
            </a:r>
            <a:r>
              <a:rPr lang="zh-CN" altLang="en-US" smtClean="0"/>
              <a:t>隧道所用</a:t>
            </a:r>
          </a:p>
        </p:txBody>
      </p:sp>
    </p:spTree>
  </p:cSld>
  <p:clrMapOvr>
    <a:masterClrMapping/>
  </p:clrMapOvr>
  <p:transition spd="slow">
    <p:rand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p:cNvSpPr>
            <a:spLocks noGrp="1"/>
          </p:cNvSpPr>
          <p:nvPr>
            <p:ph type="sldNum" sz="quarter" idx="10"/>
          </p:nvPr>
        </p:nvSpPr>
        <p:spPr>
          <a:noFill/>
        </p:spPr>
        <p:txBody>
          <a:bodyPr/>
          <a:lstStyle/>
          <a:p>
            <a:r>
              <a:rPr lang="en-US" altLang="zh-CN" smtClean="0"/>
              <a:t>Page </a:t>
            </a:r>
            <a:fld id="{FEA95E84-1F07-4D62-AC76-3E1D3A4FD7B1}" type="slidenum">
              <a:rPr lang="en-US" altLang="zh-CN" smtClean="0"/>
              <a:pPr/>
              <a:t>138</a:t>
            </a:fld>
            <a:endParaRPr lang="en-US" altLang="zh-CN" smtClean="0"/>
          </a:p>
        </p:txBody>
      </p:sp>
      <p:sp>
        <p:nvSpPr>
          <p:cNvPr id="297986" name="Rectangle 2"/>
          <p:cNvSpPr>
            <a:spLocks noGrp="1" noChangeArrowheads="1"/>
          </p:cNvSpPr>
          <p:nvPr>
            <p:ph type="title"/>
          </p:nvPr>
        </p:nvSpPr>
        <p:spPr/>
        <p:txBody>
          <a:bodyPr/>
          <a:lstStyle/>
          <a:p>
            <a:pPr eaLnBrk="1" hangingPunct="1">
              <a:defRPr/>
            </a:pPr>
            <a:r>
              <a:rPr lang="zh-CN" altLang="en-US" smtClean="0"/>
              <a:t>请求头选项（信息首部）</a:t>
            </a:r>
          </a:p>
        </p:txBody>
      </p:sp>
      <p:sp>
        <p:nvSpPr>
          <p:cNvPr id="297987" name="Rectangle 3"/>
          <p:cNvSpPr>
            <a:spLocks noGrp="1" noChangeArrowheads="1"/>
          </p:cNvSpPr>
          <p:nvPr>
            <p:ph type="body" idx="1"/>
          </p:nvPr>
        </p:nvSpPr>
        <p:spPr/>
        <p:txBody>
          <a:bodyPr/>
          <a:lstStyle/>
          <a:p>
            <a:pPr marL="0" indent="0" eaLnBrk="1" hangingPunct="1">
              <a:lnSpc>
                <a:spcPct val="90000"/>
              </a:lnSpc>
              <a:defRPr/>
            </a:pPr>
            <a:r>
              <a:rPr lang="en-US" altLang="zh-CN" sz="2000" smtClean="0"/>
              <a:t>Accept</a:t>
            </a:r>
            <a:r>
              <a:rPr lang="zh-CN" altLang="en-US" sz="2000" smtClean="0"/>
              <a:t>：浏览器端可以接受的媒体类型</a:t>
            </a:r>
            <a:r>
              <a:rPr lang="en-US" altLang="zh-CN" sz="2000" smtClean="0"/>
              <a:t>,</a:t>
            </a:r>
            <a:r>
              <a:rPr lang="zh-CN" altLang="en-US" sz="2000" smtClean="0"/>
              <a:t>如</a:t>
            </a:r>
            <a:r>
              <a:rPr lang="en-US" altLang="zh-CN" sz="2000" smtClean="0"/>
              <a:t>Accept: text/html</a:t>
            </a:r>
            <a:r>
              <a:rPr lang="zh-CN" altLang="en-US" sz="2000" smtClean="0"/>
              <a:t>、</a:t>
            </a:r>
            <a:r>
              <a:rPr lang="en-US" altLang="zh-CN" sz="2000" smtClean="0"/>
              <a:t>Accept: */*</a:t>
            </a:r>
          </a:p>
          <a:p>
            <a:pPr marL="0" indent="0" eaLnBrk="1" hangingPunct="1">
              <a:lnSpc>
                <a:spcPct val="90000"/>
              </a:lnSpc>
              <a:defRPr/>
            </a:pPr>
            <a:r>
              <a:rPr lang="en-US" altLang="zh-CN" sz="2000" smtClean="0"/>
              <a:t>Accept-Encoding</a:t>
            </a:r>
            <a:r>
              <a:rPr lang="zh-CN" altLang="en-US" sz="2000" smtClean="0"/>
              <a:t>：流览器申明自己接收的编码方法，通常指定压缩方法，如</a:t>
            </a:r>
            <a:r>
              <a:rPr lang="en-US" altLang="zh-CN" sz="2000" smtClean="0"/>
              <a:t>Accept-Encoding: gzip, deflate</a:t>
            </a:r>
          </a:p>
          <a:p>
            <a:pPr marL="0" indent="0" eaLnBrk="1" hangingPunct="1">
              <a:lnSpc>
                <a:spcPct val="90000"/>
              </a:lnSpc>
              <a:defRPr/>
            </a:pPr>
            <a:r>
              <a:rPr lang="en-US" altLang="zh-CN" sz="2000" smtClean="0"/>
              <a:t>Accept-Language</a:t>
            </a:r>
            <a:r>
              <a:rPr lang="zh-CN" altLang="en-US" sz="2000" smtClean="0"/>
              <a:t>：浏览器申明自己接收的语言，如</a:t>
            </a:r>
            <a:r>
              <a:rPr lang="en-US" altLang="zh-CN" sz="2000" smtClean="0"/>
              <a:t>Accept-Language: en-us</a:t>
            </a:r>
            <a:r>
              <a:rPr lang="zh-CN" altLang="en-US" sz="2000" smtClean="0"/>
              <a:t>，</a:t>
            </a:r>
            <a:r>
              <a:rPr lang="en-US" altLang="zh-CN" sz="2000" smtClean="0"/>
              <a:t>gb2312</a:t>
            </a:r>
          </a:p>
          <a:p>
            <a:pPr marL="0" indent="0" eaLnBrk="1" hangingPunct="1">
              <a:lnSpc>
                <a:spcPct val="90000"/>
              </a:lnSpc>
              <a:defRPr/>
            </a:pPr>
            <a:r>
              <a:rPr lang="en-US" altLang="zh-CN" sz="2000" smtClean="0"/>
              <a:t>User-Agent:</a:t>
            </a:r>
            <a:r>
              <a:rPr lang="zh-CN" altLang="en-US" sz="2000" smtClean="0"/>
              <a:t>客户端使用的操作系统和浏览器的名称和版本，如</a:t>
            </a:r>
          </a:p>
          <a:p>
            <a:pPr lvl="1" eaLnBrk="1" hangingPunct="1">
              <a:lnSpc>
                <a:spcPct val="90000"/>
              </a:lnSpc>
              <a:defRPr/>
            </a:pPr>
            <a:r>
              <a:rPr lang="en-US" altLang="zh-CN" sz="2000" smtClean="0"/>
              <a:t>User-Agent: Mozilla/4.0 (compatible; MSIE 8.0; Windows NT 5.1; Trident/4.0; CIBA; .NET CLR 2.0.50727; .NET CLR 3.0.4506.2152; .NET CLR 3.5.30729; .NET4.0C; InfoPath.2; .NET4.0E)</a:t>
            </a:r>
          </a:p>
        </p:txBody>
      </p:sp>
    </p:spTree>
  </p:cSld>
  <p:clrMapOvr>
    <a:masterClrMapping/>
  </p:clrMapOvr>
  <p:transition spd="slow">
    <p:random/>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灯片编号占位符 3"/>
          <p:cNvSpPr>
            <a:spLocks noGrp="1"/>
          </p:cNvSpPr>
          <p:nvPr>
            <p:ph type="sldNum" sz="quarter" idx="10"/>
          </p:nvPr>
        </p:nvSpPr>
        <p:spPr>
          <a:noFill/>
        </p:spPr>
        <p:txBody>
          <a:bodyPr/>
          <a:lstStyle/>
          <a:p>
            <a:r>
              <a:rPr lang="en-US" altLang="zh-CN" smtClean="0"/>
              <a:t>Page </a:t>
            </a:r>
            <a:fld id="{93282DDF-733E-4BA6-806B-C0A31FC2EAE4}" type="slidenum">
              <a:rPr lang="en-US" altLang="zh-CN" smtClean="0"/>
              <a:pPr/>
              <a:t>139</a:t>
            </a:fld>
            <a:endParaRPr lang="en-US" altLang="zh-CN" smtClean="0"/>
          </a:p>
        </p:txBody>
      </p:sp>
      <p:sp>
        <p:nvSpPr>
          <p:cNvPr id="299010" name="Rectangle 2"/>
          <p:cNvSpPr>
            <a:spLocks noGrp="1" noChangeArrowheads="1"/>
          </p:cNvSpPr>
          <p:nvPr>
            <p:ph type="title"/>
          </p:nvPr>
        </p:nvSpPr>
        <p:spPr/>
        <p:txBody>
          <a:bodyPr/>
          <a:lstStyle/>
          <a:p>
            <a:pPr eaLnBrk="1" hangingPunct="1">
              <a:defRPr/>
            </a:pPr>
            <a:r>
              <a:rPr lang="en-US" altLang="zh-CN" smtClean="0"/>
              <a:t>HTTP</a:t>
            </a:r>
            <a:r>
              <a:rPr lang="zh-CN" altLang="en-US" smtClean="0"/>
              <a:t>消息结构举例</a:t>
            </a:r>
          </a:p>
        </p:txBody>
      </p:sp>
      <p:sp>
        <p:nvSpPr>
          <p:cNvPr id="299011" name="Rectangle 3"/>
          <p:cNvSpPr>
            <a:spLocks noGrp="1" noChangeArrowheads="1"/>
          </p:cNvSpPr>
          <p:nvPr>
            <p:ph type="body" idx="1"/>
          </p:nvPr>
        </p:nvSpPr>
        <p:spPr/>
        <p:txBody>
          <a:bodyPr/>
          <a:lstStyle/>
          <a:p>
            <a:pPr lvl="1" eaLnBrk="1" hangingPunct="1">
              <a:buFont typeface="Wingdings" pitchFamily="2" charset="2"/>
              <a:buNone/>
              <a:defRPr/>
            </a:pPr>
            <a:r>
              <a:rPr lang="en-US" altLang="zh-CN" smtClean="0"/>
              <a:t>GET http://</a:t>
            </a:r>
            <a:r>
              <a:rPr lang="en-US" altLang="zh-CN" smtClean="0"/>
              <a:t>www.jxust.edu.cn</a:t>
            </a:r>
            <a:r>
              <a:rPr lang="en-US" altLang="zh-CN" smtClean="0"/>
              <a:t>/ HTTP1.1\r\n</a:t>
            </a:r>
          </a:p>
          <a:p>
            <a:pPr lvl="1" eaLnBrk="1" hangingPunct="1">
              <a:buFont typeface="Wingdings" pitchFamily="2" charset="2"/>
              <a:buNone/>
              <a:defRPr/>
            </a:pPr>
            <a:r>
              <a:rPr lang="en-US" altLang="zh-CN" smtClean="0"/>
              <a:t>Host: </a:t>
            </a:r>
            <a:r>
              <a:rPr lang="en-US" altLang="zh-CN" smtClean="0">
                <a:hlinkClick r:id="rId2"/>
              </a:rPr>
              <a:t>www.jxust.edu.cn\r\n\r\n</a:t>
            </a:r>
            <a:endParaRPr lang="en-US" altLang="zh-CN" smtClean="0"/>
          </a:p>
          <a:p>
            <a:pPr marL="0" indent="0" eaLnBrk="1" hangingPunct="1">
              <a:defRPr/>
            </a:pPr>
            <a:r>
              <a:rPr lang="en-US" altLang="zh-CN" smtClean="0"/>
              <a:t> </a:t>
            </a:r>
            <a:r>
              <a:rPr lang="zh-CN" altLang="en-US" smtClean="0"/>
              <a:t>用</a:t>
            </a:r>
            <a:r>
              <a:rPr lang="en-US" altLang="zh-CN" smtClean="0"/>
              <a:t>fiddler</a:t>
            </a:r>
            <a:r>
              <a:rPr lang="zh-CN" altLang="en-US" smtClean="0"/>
              <a:t>抓包</a:t>
            </a:r>
          </a:p>
        </p:txBody>
      </p:sp>
      <p:pic>
        <p:nvPicPr>
          <p:cNvPr id="299012" name="Picture 4"/>
          <p:cNvPicPr>
            <a:picLocks noChangeAspect="1" noChangeArrowheads="1"/>
          </p:cNvPicPr>
          <p:nvPr/>
        </p:nvPicPr>
        <p:blipFill>
          <a:blip r:embed="rId3"/>
          <a:srcRect/>
          <a:stretch>
            <a:fillRect/>
          </a:stretch>
        </p:blipFill>
        <p:spPr bwMode="auto">
          <a:xfrm>
            <a:off x="1476375" y="3068638"/>
            <a:ext cx="13227050" cy="3198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blinds(horizontal)">
                                      <p:cBhvr>
                                        <p:cTn id="7" dur="500"/>
                                        <p:tgtEl>
                                          <p:spTgt spid="299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1">
                                            <p:txEl>
                                              <p:pRg st="1" end="1"/>
                                            </p:txEl>
                                          </p:spTgt>
                                        </p:tgtEl>
                                        <p:attrNameLst>
                                          <p:attrName>style.visibility</p:attrName>
                                        </p:attrNameLst>
                                      </p:cBhvr>
                                      <p:to>
                                        <p:strVal val="visible"/>
                                      </p:to>
                                    </p:set>
                                    <p:animEffect transition="in" filter="blinds(horizontal)">
                                      <p:cBhvr>
                                        <p:cTn id="12" dur="500"/>
                                        <p:tgtEl>
                                          <p:spTgt spid="299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9011">
                                            <p:txEl>
                                              <p:pRg st="2" end="2"/>
                                            </p:txEl>
                                          </p:spTgt>
                                        </p:tgtEl>
                                        <p:attrNameLst>
                                          <p:attrName>style.visibility</p:attrName>
                                        </p:attrNameLst>
                                      </p:cBhvr>
                                      <p:to>
                                        <p:strVal val="visible"/>
                                      </p:to>
                                    </p:set>
                                    <p:animEffect transition="in" filter="blinds(horizontal)">
                                      <p:cBhvr>
                                        <p:cTn id="17" dur="500"/>
                                        <p:tgtEl>
                                          <p:spTgt spid="299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9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a:spLocks noGrp="1"/>
          </p:cNvSpPr>
          <p:nvPr>
            <p:ph type="sldNum" sz="quarter" idx="10"/>
          </p:nvPr>
        </p:nvSpPr>
        <p:spPr>
          <a:noFill/>
        </p:spPr>
        <p:txBody>
          <a:bodyPr/>
          <a:lstStyle/>
          <a:p>
            <a:r>
              <a:rPr lang="en-US" altLang="zh-CN" smtClean="0"/>
              <a:t>Page </a:t>
            </a:r>
            <a:fld id="{0800F3C2-A250-49A4-A98B-5C4A4876D611}" type="slidenum">
              <a:rPr lang="en-US" altLang="zh-CN" smtClean="0"/>
              <a:pPr/>
              <a:t>14</a:t>
            </a:fld>
            <a:endParaRPr lang="en-US" altLang="zh-CN" smtClean="0"/>
          </a:p>
        </p:txBody>
      </p:sp>
      <p:sp>
        <p:nvSpPr>
          <p:cNvPr id="11" name="Rectangle 2"/>
          <p:cNvSpPr>
            <a:spLocks noGrp="1" noChangeArrowheads="1"/>
          </p:cNvSpPr>
          <p:nvPr>
            <p:ph type="title" idx="4294967295"/>
          </p:nvPr>
        </p:nvSpPr>
        <p:spPr/>
        <p:txBody>
          <a:bodyPr anchor="b">
            <a:normAutofit/>
          </a:bodyPr>
          <a:lstStyle/>
          <a:p>
            <a:pPr eaLnBrk="1" hangingPunct="1">
              <a:defRPr/>
            </a:pPr>
            <a:r>
              <a:rPr lang="en-US" altLang="zh-CN" smtClean="0">
                <a:solidFill>
                  <a:schemeClr val="tx1"/>
                </a:solidFill>
                <a:effectLst>
                  <a:outerShdw blurRad="38100" dist="38100" dir="2700000" algn="tl">
                    <a:srgbClr val="FFFFFF"/>
                  </a:outerShdw>
                </a:effectLst>
              </a:rPr>
              <a:t>DNS</a:t>
            </a:r>
            <a:r>
              <a:rPr lang="zh-CN" altLang="en-US" smtClean="0">
                <a:solidFill>
                  <a:schemeClr val="tx1"/>
                </a:solidFill>
                <a:effectLst>
                  <a:outerShdw blurRad="38100" dist="38100" dir="2700000" algn="tl">
                    <a:srgbClr val="FFFFFF"/>
                  </a:outerShdw>
                </a:effectLst>
              </a:rPr>
              <a:t>地址转换</a:t>
            </a:r>
            <a:r>
              <a:rPr lang="en-US" altLang="zh-CN" smtClean="0">
                <a:solidFill>
                  <a:schemeClr val="tx1"/>
                </a:solidFill>
                <a:effectLst>
                  <a:outerShdw blurRad="38100" dist="38100" dir="2700000" algn="tl">
                    <a:srgbClr val="FFFFFF"/>
                  </a:outerShdw>
                </a:effectLst>
              </a:rPr>
              <a:t>(</a:t>
            </a:r>
            <a:r>
              <a:rPr lang="zh-CN" altLang="en-US" smtClean="0">
                <a:solidFill>
                  <a:schemeClr val="tx1"/>
                </a:solidFill>
                <a:effectLst>
                  <a:outerShdw blurRad="38100" dist="38100" dir="2700000" algn="tl">
                    <a:srgbClr val="FFFFFF"/>
                  </a:outerShdw>
                </a:effectLst>
              </a:rPr>
              <a:t>域名解析</a:t>
            </a:r>
            <a:r>
              <a:rPr lang="en-US" altLang="zh-CN" smtClean="0">
                <a:solidFill>
                  <a:schemeClr val="tx1"/>
                </a:solidFill>
                <a:effectLst>
                  <a:outerShdw blurRad="38100" dist="38100" dir="2700000" algn="tl">
                    <a:srgbClr val="FFFFFF"/>
                  </a:outerShdw>
                </a:effectLst>
              </a:rPr>
              <a:t>)</a:t>
            </a:r>
            <a:r>
              <a:rPr lang="zh-CN" altLang="en-US" smtClean="0">
                <a:solidFill>
                  <a:schemeClr val="tx1"/>
                </a:solidFill>
                <a:effectLst>
                  <a:outerShdw blurRad="38100" dist="38100" dir="2700000" algn="tl">
                    <a:srgbClr val="FFFFFF"/>
                  </a:outerShdw>
                </a:effectLst>
              </a:rPr>
              <a:t>过程</a:t>
            </a:r>
            <a:r>
              <a:rPr lang="zh-CN" altLang="en-US" sz="3800" smtClean="0"/>
              <a:t> </a:t>
            </a:r>
          </a:p>
        </p:txBody>
      </p:sp>
      <p:sp>
        <p:nvSpPr>
          <p:cNvPr id="1029" name="Rectangle 3"/>
          <p:cNvSpPr>
            <a:spLocks noChangeArrowheads="1"/>
          </p:cNvSpPr>
          <p:nvPr/>
        </p:nvSpPr>
        <p:spPr bwMode="auto">
          <a:xfrm>
            <a:off x="6810375" y="1066800"/>
            <a:ext cx="0" cy="182563"/>
          </a:xfrm>
          <a:prstGeom prst="rect">
            <a:avLst/>
          </a:prstGeom>
          <a:noFill/>
          <a:ln w="9525">
            <a:noFill/>
            <a:miter lim="800000"/>
            <a:headEnd/>
            <a:tailEnd/>
          </a:ln>
        </p:spPr>
        <p:txBody>
          <a:bodyPr wrap="none" lIns="0" tIns="0" rIns="0" bIns="0">
            <a:spAutoFit/>
          </a:bodyPr>
          <a:lstStyle/>
          <a:p>
            <a:endParaRPr kumimoji="0" lang="zh-CN" altLang="zh-CN" sz="1200" b="0"/>
          </a:p>
        </p:txBody>
      </p:sp>
      <p:sp>
        <p:nvSpPr>
          <p:cNvPr id="1030" name="Rectangle 4"/>
          <p:cNvSpPr>
            <a:spLocks noChangeArrowheads="1"/>
          </p:cNvSpPr>
          <p:nvPr/>
        </p:nvSpPr>
        <p:spPr bwMode="auto">
          <a:xfrm>
            <a:off x="2200275" y="5360988"/>
            <a:ext cx="271463" cy="115887"/>
          </a:xfrm>
          <a:prstGeom prst="rect">
            <a:avLst/>
          </a:prstGeom>
          <a:solidFill>
            <a:srgbClr val="FFFFFF"/>
          </a:solidFill>
          <a:ln w="9525">
            <a:noFill/>
            <a:miter lim="800000"/>
            <a:headEnd/>
            <a:tailEnd/>
          </a:ln>
        </p:spPr>
        <p:txBody>
          <a:bodyPr/>
          <a:lstStyle/>
          <a:p>
            <a:pPr algn="ctr" eaLnBrk="0" hangingPunct="0">
              <a:spcBef>
                <a:spcPct val="30000"/>
              </a:spcBef>
            </a:pPr>
            <a:endParaRPr kumimoji="0" lang="zh-CN" altLang="en-US" sz="1600">
              <a:solidFill>
                <a:srgbClr val="3333FF"/>
              </a:solidFill>
              <a:latin typeface="Arial" charset="0"/>
            </a:endParaRPr>
          </a:p>
        </p:txBody>
      </p:sp>
      <p:sp>
        <p:nvSpPr>
          <p:cNvPr id="1031" name="Rectangle 5"/>
          <p:cNvSpPr>
            <a:spLocks noChangeArrowheads="1"/>
          </p:cNvSpPr>
          <p:nvPr/>
        </p:nvSpPr>
        <p:spPr bwMode="auto">
          <a:xfrm>
            <a:off x="1524000" y="4479925"/>
            <a:ext cx="565150" cy="244475"/>
          </a:xfrm>
          <a:prstGeom prst="rect">
            <a:avLst/>
          </a:prstGeom>
          <a:noFill/>
          <a:ln w="9525">
            <a:noFill/>
            <a:miter lim="800000"/>
            <a:headEnd/>
            <a:tailEnd/>
          </a:ln>
        </p:spPr>
        <p:txBody>
          <a:bodyPr wrap="none" lIns="0" tIns="0" rIns="0" bIns="0">
            <a:spAutoFit/>
          </a:bodyPr>
          <a:lstStyle/>
          <a:p>
            <a:r>
              <a:rPr kumimoji="0" lang="en-US" altLang="zh-CN" sz="1600">
                <a:solidFill>
                  <a:srgbClr val="000000"/>
                </a:solidFill>
                <a:latin typeface="Arial" charset="0"/>
              </a:rPr>
              <a:t>Client</a:t>
            </a:r>
            <a:endParaRPr kumimoji="0" lang="en-US" altLang="zh-CN" sz="1600" b="0"/>
          </a:p>
        </p:txBody>
      </p:sp>
      <p:sp>
        <p:nvSpPr>
          <p:cNvPr id="10246" name="Rectangle 6"/>
          <p:cNvSpPr>
            <a:spLocks noChangeArrowheads="1"/>
          </p:cNvSpPr>
          <p:nvPr/>
        </p:nvSpPr>
        <p:spPr bwMode="auto">
          <a:xfrm>
            <a:off x="3911600" y="4784725"/>
            <a:ext cx="1071563" cy="244475"/>
          </a:xfrm>
          <a:prstGeom prst="rect">
            <a:avLst/>
          </a:prstGeom>
          <a:noFill/>
          <a:ln w="9525">
            <a:noFill/>
            <a:miter lim="800000"/>
            <a:headEnd/>
            <a:tailEnd/>
          </a:ln>
        </p:spPr>
        <p:txBody>
          <a:bodyPr wrap="none" lIns="0" tIns="0" rIns="0" bIns="0">
            <a:spAutoFit/>
          </a:bodyPr>
          <a:lstStyle/>
          <a:p>
            <a:r>
              <a:rPr kumimoji="0" lang="en-US" altLang="zh-CN" sz="1600">
                <a:solidFill>
                  <a:srgbClr val="000000"/>
                </a:solidFill>
                <a:latin typeface="Arial" charset="0"/>
              </a:rPr>
              <a:t>Local DNS </a:t>
            </a:r>
            <a:endParaRPr kumimoji="0" lang="en-US" altLang="zh-CN" sz="1600" b="0"/>
          </a:p>
        </p:txBody>
      </p:sp>
      <p:sp>
        <p:nvSpPr>
          <p:cNvPr id="10247" name="Rectangle 7"/>
          <p:cNvSpPr>
            <a:spLocks noChangeArrowheads="1"/>
          </p:cNvSpPr>
          <p:nvPr/>
        </p:nvSpPr>
        <p:spPr bwMode="auto">
          <a:xfrm>
            <a:off x="1730375" y="5613400"/>
            <a:ext cx="2576513" cy="254000"/>
          </a:xfrm>
          <a:prstGeom prst="rect">
            <a:avLst/>
          </a:prstGeom>
          <a:solidFill>
            <a:schemeClr val="bg1"/>
          </a:solidFill>
          <a:ln w="9525">
            <a:solidFill>
              <a:schemeClr val="bg1"/>
            </a:solidFill>
            <a:miter lim="800000"/>
            <a:headEnd/>
            <a:tailEnd/>
          </a:ln>
        </p:spPr>
        <p:txBody>
          <a:bodyPr wrap="none" lIns="0" tIns="0" rIns="0" bIns="0">
            <a:spAutoFit/>
          </a:bodyPr>
          <a:lstStyle/>
          <a:p>
            <a:pPr algn="ctr"/>
            <a:r>
              <a:rPr kumimoji="0" lang="zh-CN" altLang="en-US" sz="1600" i="1">
                <a:solidFill>
                  <a:srgbClr val="000000"/>
                </a:solidFill>
                <a:latin typeface="Courier New" pitchFamily="49" charset="0"/>
              </a:rPr>
              <a:t>“</a:t>
            </a:r>
            <a:r>
              <a:rPr kumimoji="0" lang="en-US" altLang="zh-CN" sz="1600" i="1">
                <a:solidFill>
                  <a:srgbClr val="000000"/>
                </a:solidFill>
                <a:latin typeface="Courier New" pitchFamily="49" charset="0"/>
              </a:rPr>
              <a:t>http://www.jxust.cn”</a:t>
            </a:r>
          </a:p>
        </p:txBody>
      </p:sp>
      <p:sp>
        <p:nvSpPr>
          <p:cNvPr id="10248" name="Oval 8"/>
          <p:cNvSpPr>
            <a:spLocks noChangeArrowheads="1"/>
          </p:cNvSpPr>
          <p:nvPr/>
        </p:nvSpPr>
        <p:spPr bwMode="auto">
          <a:xfrm>
            <a:off x="1520825" y="5562600"/>
            <a:ext cx="304800" cy="304800"/>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1</a:t>
            </a:r>
          </a:p>
        </p:txBody>
      </p:sp>
      <p:grpSp>
        <p:nvGrpSpPr>
          <p:cNvPr id="2" name="Group 53"/>
          <p:cNvGrpSpPr>
            <a:grpSpLocks/>
          </p:cNvGrpSpPr>
          <p:nvPr/>
        </p:nvGrpSpPr>
        <p:grpSpPr bwMode="auto">
          <a:xfrm>
            <a:off x="4876800" y="2895600"/>
            <a:ext cx="1295400" cy="1600200"/>
            <a:chOff x="3072" y="1824"/>
            <a:chExt cx="816" cy="1008"/>
          </a:xfrm>
        </p:grpSpPr>
        <p:sp>
          <p:nvSpPr>
            <p:cNvPr id="1078" name="Oval 10"/>
            <p:cNvSpPr>
              <a:spLocks noChangeArrowheads="1"/>
            </p:cNvSpPr>
            <p:nvPr/>
          </p:nvSpPr>
          <p:spPr bwMode="auto">
            <a:xfrm>
              <a:off x="3215" y="2095"/>
              <a:ext cx="192" cy="192"/>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6</a:t>
              </a:r>
            </a:p>
          </p:txBody>
        </p:sp>
        <p:sp>
          <p:nvSpPr>
            <p:cNvPr id="1079" name="Line 11"/>
            <p:cNvSpPr>
              <a:spLocks noChangeShapeType="1"/>
            </p:cNvSpPr>
            <p:nvPr/>
          </p:nvSpPr>
          <p:spPr bwMode="auto">
            <a:xfrm rot="1994937" flipV="1">
              <a:off x="3072" y="1824"/>
              <a:ext cx="816" cy="1008"/>
            </a:xfrm>
            <a:prstGeom prst="line">
              <a:avLst/>
            </a:prstGeom>
            <a:noFill/>
            <a:ln w="38100">
              <a:solidFill>
                <a:srgbClr val="3333FF"/>
              </a:solidFill>
              <a:round/>
              <a:headEnd type="triangle" w="med" len="med"/>
              <a:tailEnd/>
            </a:ln>
          </p:spPr>
          <p:txBody>
            <a:bodyPr/>
            <a:lstStyle/>
            <a:p>
              <a:endParaRPr lang="zh-CN" altLang="en-US"/>
            </a:p>
          </p:txBody>
        </p:sp>
      </p:grpSp>
      <p:grpSp>
        <p:nvGrpSpPr>
          <p:cNvPr id="3" name="Group 12"/>
          <p:cNvGrpSpPr>
            <a:grpSpLocks/>
          </p:cNvGrpSpPr>
          <p:nvPr/>
        </p:nvGrpSpPr>
        <p:grpSpPr bwMode="auto">
          <a:xfrm>
            <a:off x="4800600" y="4419600"/>
            <a:ext cx="1447800" cy="609600"/>
            <a:chOff x="3070" y="2640"/>
            <a:chExt cx="912" cy="384"/>
          </a:xfrm>
        </p:grpSpPr>
        <p:sp>
          <p:nvSpPr>
            <p:cNvPr id="1076" name="Oval 13"/>
            <p:cNvSpPr>
              <a:spLocks noChangeArrowheads="1"/>
            </p:cNvSpPr>
            <p:nvPr/>
          </p:nvSpPr>
          <p:spPr bwMode="auto">
            <a:xfrm>
              <a:off x="3472" y="2640"/>
              <a:ext cx="192" cy="192"/>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4</a:t>
              </a:r>
            </a:p>
          </p:txBody>
        </p:sp>
        <p:sp>
          <p:nvSpPr>
            <p:cNvPr id="1077" name="Line 14"/>
            <p:cNvSpPr>
              <a:spLocks noChangeShapeType="1"/>
            </p:cNvSpPr>
            <p:nvPr/>
          </p:nvSpPr>
          <p:spPr bwMode="auto">
            <a:xfrm flipH="1" flipV="1">
              <a:off x="3070" y="2736"/>
              <a:ext cx="912" cy="288"/>
            </a:xfrm>
            <a:prstGeom prst="line">
              <a:avLst/>
            </a:prstGeom>
            <a:noFill/>
            <a:ln w="38100">
              <a:solidFill>
                <a:srgbClr val="3333FF"/>
              </a:solidFill>
              <a:round/>
              <a:headEnd/>
              <a:tailEnd type="triangle" w="med" len="med"/>
            </a:ln>
          </p:spPr>
          <p:txBody>
            <a:bodyPr/>
            <a:lstStyle/>
            <a:p>
              <a:endParaRPr lang="zh-CN" altLang="en-US"/>
            </a:p>
          </p:txBody>
        </p:sp>
      </p:grpSp>
      <p:grpSp>
        <p:nvGrpSpPr>
          <p:cNvPr id="4" name="Group 15"/>
          <p:cNvGrpSpPr>
            <a:grpSpLocks/>
          </p:cNvGrpSpPr>
          <p:nvPr/>
        </p:nvGrpSpPr>
        <p:grpSpPr bwMode="auto">
          <a:xfrm>
            <a:off x="2435225" y="4648200"/>
            <a:ext cx="1295400" cy="609600"/>
            <a:chOff x="1534" y="2928"/>
            <a:chExt cx="816" cy="384"/>
          </a:xfrm>
        </p:grpSpPr>
        <p:sp>
          <p:nvSpPr>
            <p:cNvPr id="1074" name="Oval 16"/>
            <p:cNvSpPr>
              <a:spLocks noChangeArrowheads="1"/>
            </p:cNvSpPr>
            <p:nvPr/>
          </p:nvSpPr>
          <p:spPr bwMode="auto">
            <a:xfrm>
              <a:off x="2032" y="3120"/>
              <a:ext cx="192" cy="192"/>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2</a:t>
              </a:r>
            </a:p>
          </p:txBody>
        </p:sp>
        <p:sp>
          <p:nvSpPr>
            <p:cNvPr id="1075" name="Line 17"/>
            <p:cNvSpPr>
              <a:spLocks noChangeShapeType="1"/>
            </p:cNvSpPr>
            <p:nvPr/>
          </p:nvSpPr>
          <p:spPr bwMode="auto">
            <a:xfrm flipH="1">
              <a:off x="1534" y="2928"/>
              <a:ext cx="816" cy="384"/>
            </a:xfrm>
            <a:prstGeom prst="line">
              <a:avLst/>
            </a:prstGeom>
            <a:noFill/>
            <a:ln w="38100">
              <a:solidFill>
                <a:srgbClr val="3333FF"/>
              </a:solidFill>
              <a:round/>
              <a:headEnd type="triangle" w="med" len="med"/>
              <a:tailEnd/>
            </a:ln>
          </p:spPr>
          <p:txBody>
            <a:bodyPr/>
            <a:lstStyle/>
            <a:p>
              <a:endParaRPr lang="zh-CN" altLang="en-US"/>
            </a:p>
          </p:txBody>
        </p:sp>
      </p:grpSp>
      <p:grpSp>
        <p:nvGrpSpPr>
          <p:cNvPr id="5" name="Group 18"/>
          <p:cNvGrpSpPr>
            <a:grpSpLocks/>
          </p:cNvGrpSpPr>
          <p:nvPr/>
        </p:nvGrpSpPr>
        <p:grpSpPr bwMode="auto">
          <a:xfrm>
            <a:off x="2359025" y="4267200"/>
            <a:ext cx="1295400" cy="762000"/>
            <a:chOff x="1486" y="2688"/>
            <a:chExt cx="816" cy="480"/>
          </a:xfrm>
        </p:grpSpPr>
        <p:sp>
          <p:nvSpPr>
            <p:cNvPr id="1072" name="Oval 19"/>
            <p:cNvSpPr>
              <a:spLocks noChangeArrowheads="1"/>
            </p:cNvSpPr>
            <p:nvPr/>
          </p:nvSpPr>
          <p:spPr bwMode="auto">
            <a:xfrm>
              <a:off x="1744" y="2688"/>
              <a:ext cx="192" cy="192"/>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9</a:t>
              </a:r>
            </a:p>
          </p:txBody>
        </p:sp>
        <p:sp>
          <p:nvSpPr>
            <p:cNvPr id="1073" name="Line 20"/>
            <p:cNvSpPr>
              <a:spLocks noChangeShapeType="1"/>
            </p:cNvSpPr>
            <p:nvPr/>
          </p:nvSpPr>
          <p:spPr bwMode="auto">
            <a:xfrm flipH="1">
              <a:off x="1486" y="2784"/>
              <a:ext cx="816" cy="384"/>
            </a:xfrm>
            <a:prstGeom prst="line">
              <a:avLst/>
            </a:prstGeom>
            <a:noFill/>
            <a:ln w="38100">
              <a:solidFill>
                <a:srgbClr val="3333FF"/>
              </a:solidFill>
              <a:round/>
              <a:headEnd/>
              <a:tailEnd type="triangle" w="med" len="med"/>
            </a:ln>
          </p:spPr>
          <p:txBody>
            <a:bodyPr/>
            <a:lstStyle/>
            <a:p>
              <a:endParaRPr lang="zh-CN" altLang="en-US"/>
            </a:p>
          </p:txBody>
        </p:sp>
      </p:grpSp>
      <p:grpSp>
        <p:nvGrpSpPr>
          <p:cNvPr id="6" name="Group 21"/>
          <p:cNvGrpSpPr>
            <a:grpSpLocks/>
          </p:cNvGrpSpPr>
          <p:nvPr/>
        </p:nvGrpSpPr>
        <p:grpSpPr bwMode="auto">
          <a:xfrm>
            <a:off x="4953000" y="4876800"/>
            <a:ext cx="1447800" cy="685800"/>
            <a:chOff x="3070" y="2880"/>
            <a:chExt cx="912" cy="432"/>
          </a:xfrm>
        </p:grpSpPr>
        <p:sp>
          <p:nvSpPr>
            <p:cNvPr id="1070" name="Oval 22"/>
            <p:cNvSpPr>
              <a:spLocks noChangeArrowheads="1"/>
            </p:cNvSpPr>
            <p:nvPr/>
          </p:nvSpPr>
          <p:spPr bwMode="auto">
            <a:xfrm>
              <a:off x="3502" y="3120"/>
              <a:ext cx="192" cy="192"/>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3</a:t>
              </a:r>
            </a:p>
          </p:txBody>
        </p:sp>
        <p:sp>
          <p:nvSpPr>
            <p:cNvPr id="1071" name="Line 23"/>
            <p:cNvSpPr>
              <a:spLocks noChangeShapeType="1"/>
            </p:cNvSpPr>
            <p:nvPr/>
          </p:nvSpPr>
          <p:spPr bwMode="auto">
            <a:xfrm flipH="1" flipV="1">
              <a:off x="3070" y="2880"/>
              <a:ext cx="912" cy="288"/>
            </a:xfrm>
            <a:prstGeom prst="line">
              <a:avLst/>
            </a:prstGeom>
            <a:noFill/>
            <a:ln w="38100">
              <a:solidFill>
                <a:srgbClr val="3333FF"/>
              </a:solidFill>
              <a:round/>
              <a:headEnd type="triangle" w="med" len="med"/>
              <a:tailEnd/>
            </a:ln>
          </p:spPr>
          <p:txBody>
            <a:bodyPr/>
            <a:lstStyle/>
            <a:p>
              <a:endParaRPr lang="zh-CN" altLang="en-US"/>
            </a:p>
          </p:txBody>
        </p:sp>
      </p:grpSp>
      <p:grpSp>
        <p:nvGrpSpPr>
          <p:cNvPr id="7" name="Group 54"/>
          <p:cNvGrpSpPr>
            <a:grpSpLocks/>
          </p:cNvGrpSpPr>
          <p:nvPr/>
        </p:nvGrpSpPr>
        <p:grpSpPr bwMode="auto">
          <a:xfrm>
            <a:off x="4876800" y="3124200"/>
            <a:ext cx="1295400" cy="1600200"/>
            <a:chOff x="3072" y="1968"/>
            <a:chExt cx="816" cy="1008"/>
          </a:xfrm>
        </p:grpSpPr>
        <p:sp>
          <p:nvSpPr>
            <p:cNvPr id="1068" name="Oval 25"/>
            <p:cNvSpPr>
              <a:spLocks noChangeArrowheads="1"/>
            </p:cNvSpPr>
            <p:nvPr/>
          </p:nvSpPr>
          <p:spPr bwMode="auto">
            <a:xfrm>
              <a:off x="3553" y="2511"/>
              <a:ext cx="192" cy="192"/>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5</a:t>
              </a:r>
            </a:p>
          </p:txBody>
        </p:sp>
        <p:sp>
          <p:nvSpPr>
            <p:cNvPr id="1069" name="Line 26"/>
            <p:cNvSpPr>
              <a:spLocks noChangeShapeType="1"/>
            </p:cNvSpPr>
            <p:nvPr/>
          </p:nvSpPr>
          <p:spPr bwMode="auto">
            <a:xfrm rot="1934355" flipV="1">
              <a:off x="3072" y="1968"/>
              <a:ext cx="816" cy="1008"/>
            </a:xfrm>
            <a:prstGeom prst="line">
              <a:avLst/>
            </a:prstGeom>
            <a:noFill/>
            <a:ln w="38100">
              <a:solidFill>
                <a:srgbClr val="3333FF"/>
              </a:solidFill>
              <a:round/>
              <a:headEnd/>
              <a:tailEnd type="triangle" w="med" len="med"/>
            </a:ln>
          </p:spPr>
          <p:txBody>
            <a:bodyPr/>
            <a:lstStyle/>
            <a:p>
              <a:endParaRPr lang="zh-CN" altLang="en-US"/>
            </a:p>
          </p:txBody>
        </p:sp>
      </p:grpSp>
      <p:grpSp>
        <p:nvGrpSpPr>
          <p:cNvPr id="8" name="Group 27"/>
          <p:cNvGrpSpPr>
            <a:grpSpLocks/>
          </p:cNvGrpSpPr>
          <p:nvPr/>
        </p:nvGrpSpPr>
        <p:grpSpPr bwMode="auto">
          <a:xfrm>
            <a:off x="1905000" y="2971800"/>
            <a:ext cx="561975" cy="1447800"/>
            <a:chOff x="1200" y="1872"/>
            <a:chExt cx="354" cy="912"/>
          </a:xfrm>
        </p:grpSpPr>
        <p:sp>
          <p:nvSpPr>
            <p:cNvPr id="1066" name="Oval 28"/>
            <p:cNvSpPr>
              <a:spLocks noChangeArrowheads="1"/>
            </p:cNvSpPr>
            <p:nvPr/>
          </p:nvSpPr>
          <p:spPr bwMode="auto">
            <a:xfrm>
              <a:off x="1362" y="2064"/>
              <a:ext cx="192" cy="192"/>
            </a:xfrm>
            <a:prstGeom prst="ellipse">
              <a:avLst/>
            </a:prstGeom>
            <a:noFill/>
            <a:ln w="57150">
              <a:solidFill>
                <a:srgbClr val="339933"/>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9933"/>
                  </a:solidFill>
                  <a:latin typeface="Arial" charset="0"/>
                </a:rPr>
                <a:t>10</a:t>
              </a:r>
            </a:p>
          </p:txBody>
        </p:sp>
        <p:sp>
          <p:nvSpPr>
            <p:cNvPr id="1067" name="Line 29"/>
            <p:cNvSpPr>
              <a:spLocks noChangeShapeType="1"/>
            </p:cNvSpPr>
            <p:nvPr/>
          </p:nvSpPr>
          <p:spPr bwMode="auto">
            <a:xfrm flipH="1">
              <a:off x="1200" y="1872"/>
              <a:ext cx="96" cy="912"/>
            </a:xfrm>
            <a:prstGeom prst="line">
              <a:avLst/>
            </a:prstGeom>
            <a:noFill/>
            <a:ln w="38100">
              <a:solidFill>
                <a:srgbClr val="339933"/>
              </a:solidFill>
              <a:round/>
              <a:headEnd type="triangle" w="med" len="med"/>
              <a:tailEnd type="triangle" w="med" len="med"/>
            </a:ln>
          </p:spPr>
          <p:txBody>
            <a:bodyPr/>
            <a:lstStyle/>
            <a:p>
              <a:endParaRPr lang="zh-CN" altLang="en-US"/>
            </a:p>
          </p:txBody>
        </p:sp>
      </p:grpSp>
      <p:sp>
        <p:nvSpPr>
          <p:cNvPr id="1042" name="Text Box 30"/>
          <p:cNvSpPr txBox="1">
            <a:spLocks noChangeArrowheads="1"/>
          </p:cNvSpPr>
          <p:nvPr/>
        </p:nvSpPr>
        <p:spPr bwMode="auto">
          <a:xfrm>
            <a:off x="1476375" y="1633538"/>
            <a:ext cx="2159000" cy="336550"/>
          </a:xfrm>
          <a:prstGeom prst="rect">
            <a:avLst/>
          </a:prstGeom>
          <a:noFill/>
          <a:ln w="9525">
            <a:noFill/>
            <a:miter lim="800000"/>
            <a:headEnd/>
            <a:tailEnd/>
          </a:ln>
        </p:spPr>
        <p:txBody>
          <a:bodyPr>
            <a:spAutoFit/>
          </a:bodyPr>
          <a:lstStyle/>
          <a:p>
            <a:pPr>
              <a:spcBef>
                <a:spcPct val="50000"/>
              </a:spcBef>
            </a:pPr>
            <a:r>
              <a:rPr kumimoji="0" lang="en-US" altLang="zh-CN" sz="1600" i="1" u="sng">
                <a:solidFill>
                  <a:srgbClr val="339933"/>
                </a:solidFill>
                <a:latin typeface="Arial" charset="0"/>
              </a:rPr>
              <a:t>www.jxust.cn</a:t>
            </a:r>
            <a:endParaRPr kumimoji="0" lang="en-US" altLang="zh-CN" sz="1600">
              <a:solidFill>
                <a:srgbClr val="339933"/>
              </a:solidFill>
              <a:latin typeface="Arial" charset="0"/>
            </a:endParaRPr>
          </a:p>
        </p:txBody>
      </p:sp>
      <p:pic>
        <p:nvPicPr>
          <p:cNvPr id="10271" name="Picture 31" descr="server1"/>
          <p:cNvPicPr>
            <a:picLocks noChangeAspect="1" noChangeArrowheads="1"/>
          </p:cNvPicPr>
          <p:nvPr/>
        </p:nvPicPr>
        <p:blipFill>
          <a:blip r:embed="rId4"/>
          <a:srcRect/>
          <a:stretch>
            <a:fillRect/>
          </a:stretch>
        </p:blipFill>
        <p:spPr bwMode="auto">
          <a:xfrm>
            <a:off x="3962400" y="3962400"/>
            <a:ext cx="587375" cy="771525"/>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1517650" y="4800600"/>
          <a:ext cx="587375" cy="647700"/>
        </p:xfrm>
        <a:graphic>
          <a:graphicData uri="http://schemas.openxmlformats.org/presentationml/2006/ole">
            <p:oleObj spid="_x0000_s1026" name="Photo Editor Photo" r:id="rId5" imgW="762106" imgH="838095" progId="">
              <p:embed/>
            </p:oleObj>
          </a:graphicData>
        </a:graphic>
      </p:graphicFrame>
      <p:pic>
        <p:nvPicPr>
          <p:cNvPr id="10273" name="Picture 33" descr="server1"/>
          <p:cNvPicPr>
            <a:picLocks noChangeAspect="1" noChangeArrowheads="1"/>
          </p:cNvPicPr>
          <p:nvPr/>
        </p:nvPicPr>
        <p:blipFill>
          <a:blip r:embed="rId4"/>
          <a:srcRect/>
          <a:stretch>
            <a:fillRect/>
          </a:stretch>
        </p:blipFill>
        <p:spPr bwMode="auto">
          <a:xfrm>
            <a:off x="6499225" y="3038475"/>
            <a:ext cx="587375" cy="771525"/>
          </a:xfrm>
          <a:prstGeom prst="rect">
            <a:avLst/>
          </a:prstGeom>
          <a:noFill/>
          <a:ln w="9525">
            <a:noFill/>
            <a:miter lim="800000"/>
            <a:headEnd/>
            <a:tailEnd/>
          </a:ln>
        </p:spPr>
      </p:pic>
      <p:pic>
        <p:nvPicPr>
          <p:cNvPr id="10274" name="Picture 34" descr="server1"/>
          <p:cNvPicPr>
            <a:picLocks noChangeAspect="1" noChangeArrowheads="1"/>
          </p:cNvPicPr>
          <p:nvPr/>
        </p:nvPicPr>
        <p:blipFill>
          <a:blip r:embed="rId4"/>
          <a:srcRect/>
          <a:stretch>
            <a:fillRect/>
          </a:stretch>
        </p:blipFill>
        <p:spPr bwMode="auto">
          <a:xfrm>
            <a:off x="6423025" y="4943475"/>
            <a:ext cx="587375" cy="771525"/>
          </a:xfrm>
          <a:prstGeom prst="rect">
            <a:avLst/>
          </a:prstGeom>
          <a:noFill/>
          <a:ln w="9525">
            <a:noFill/>
            <a:miter lim="800000"/>
            <a:headEnd/>
            <a:tailEnd/>
          </a:ln>
        </p:spPr>
      </p:pic>
      <p:pic>
        <p:nvPicPr>
          <p:cNvPr id="1046" name="Picture 35" descr="server1"/>
          <p:cNvPicPr>
            <a:picLocks noChangeAspect="1" noChangeArrowheads="1"/>
          </p:cNvPicPr>
          <p:nvPr/>
        </p:nvPicPr>
        <p:blipFill>
          <a:blip r:embed="rId4"/>
          <a:srcRect/>
          <a:stretch>
            <a:fillRect/>
          </a:stretch>
        </p:blipFill>
        <p:spPr bwMode="auto">
          <a:xfrm>
            <a:off x="1698625" y="2209800"/>
            <a:ext cx="587375" cy="771525"/>
          </a:xfrm>
          <a:prstGeom prst="rect">
            <a:avLst/>
          </a:prstGeom>
          <a:noFill/>
          <a:ln w="9525">
            <a:noFill/>
            <a:miter lim="800000"/>
            <a:headEnd/>
            <a:tailEnd/>
          </a:ln>
        </p:spPr>
      </p:pic>
      <p:sp>
        <p:nvSpPr>
          <p:cNvPr id="10276" name="Rectangle 36"/>
          <p:cNvSpPr>
            <a:spLocks noChangeArrowheads="1"/>
          </p:cNvSpPr>
          <p:nvPr/>
        </p:nvSpPr>
        <p:spPr bwMode="auto">
          <a:xfrm>
            <a:off x="4648200" y="1676400"/>
            <a:ext cx="3092450" cy="425450"/>
          </a:xfrm>
          <a:prstGeom prst="rect">
            <a:avLst/>
          </a:prstGeom>
          <a:noFill/>
          <a:ln w="9525">
            <a:noFill/>
            <a:miter lim="800000"/>
            <a:headEnd/>
            <a:tailEnd/>
          </a:ln>
        </p:spPr>
        <p:txBody>
          <a:bodyPr lIns="0" tIns="0" rIns="0" bIns="0">
            <a:spAutoFit/>
          </a:bodyPr>
          <a:lstStyle/>
          <a:p>
            <a:r>
              <a:rPr kumimoji="0" lang="en-US" altLang="zh-CN" sz="1400">
                <a:solidFill>
                  <a:srgbClr val="000000"/>
                </a:solidFill>
                <a:latin typeface="Arial" charset="0"/>
              </a:rPr>
              <a:t>jxust.cn Name Server</a:t>
            </a:r>
          </a:p>
          <a:p>
            <a:r>
              <a:rPr kumimoji="0" lang="en-US" altLang="zh-CN" sz="1400">
                <a:solidFill>
                  <a:srgbClr val="000000"/>
                </a:solidFill>
                <a:latin typeface="Arial" charset="0"/>
              </a:rPr>
              <a:t>218.87.136.7</a:t>
            </a:r>
          </a:p>
        </p:txBody>
      </p:sp>
      <p:sp>
        <p:nvSpPr>
          <p:cNvPr id="10277" name="Rectangle 37"/>
          <p:cNvSpPr>
            <a:spLocks noChangeArrowheads="1"/>
          </p:cNvSpPr>
          <p:nvPr/>
        </p:nvSpPr>
        <p:spPr bwMode="auto">
          <a:xfrm>
            <a:off x="7088188" y="4984750"/>
            <a:ext cx="1827212" cy="730250"/>
          </a:xfrm>
          <a:prstGeom prst="rect">
            <a:avLst/>
          </a:prstGeom>
          <a:noFill/>
          <a:ln w="12700">
            <a:noFill/>
            <a:miter lim="800000"/>
            <a:headEnd type="none" w="sm" len="sm"/>
            <a:tailEnd type="none" w="sm" len="sm"/>
          </a:ln>
        </p:spPr>
        <p:txBody>
          <a:bodyPr>
            <a:spAutoFit/>
          </a:bodyPr>
          <a:lstStyle/>
          <a:p>
            <a:pPr eaLnBrk="0" hangingPunct="0"/>
            <a:r>
              <a:rPr kumimoji="0" lang="en-US" altLang="zh-CN" sz="1400">
                <a:latin typeface="Arial" charset="0"/>
              </a:rPr>
              <a:t>Root name Server  192.33.4.12</a:t>
            </a:r>
          </a:p>
          <a:p>
            <a:pPr eaLnBrk="0" hangingPunct="0"/>
            <a:r>
              <a:rPr kumimoji="0" lang="en-US" altLang="zh-CN" sz="1400">
                <a:latin typeface="Arial" charset="0"/>
              </a:rPr>
              <a:t>c.root-servers.net</a:t>
            </a:r>
          </a:p>
        </p:txBody>
      </p:sp>
      <p:sp>
        <p:nvSpPr>
          <p:cNvPr id="10278" name="Rectangle 38"/>
          <p:cNvSpPr>
            <a:spLocks noChangeArrowheads="1"/>
          </p:cNvSpPr>
          <p:nvPr/>
        </p:nvSpPr>
        <p:spPr bwMode="auto">
          <a:xfrm>
            <a:off x="5715000" y="4495800"/>
            <a:ext cx="1219200" cy="304800"/>
          </a:xfrm>
          <a:prstGeom prst="rect">
            <a:avLst/>
          </a:prstGeom>
          <a:noFill/>
          <a:ln w="12700">
            <a:noFill/>
            <a:miter lim="800000"/>
            <a:headEnd type="none" w="sm" len="sm"/>
            <a:tailEnd type="none" w="sm" len="sm"/>
          </a:ln>
        </p:spPr>
        <p:txBody>
          <a:bodyPr>
            <a:spAutoFit/>
          </a:bodyPr>
          <a:lstStyle/>
          <a:p>
            <a:pPr eaLnBrk="0" hangingPunct="0"/>
            <a:r>
              <a:rPr kumimoji="0" lang="en-US" altLang="zh-CN" sz="1400">
                <a:solidFill>
                  <a:srgbClr val="000099"/>
                </a:solidFill>
                <a:latin typeface="Arial" charset="0"/>
              </a:rPr>
              <a:t>203.119.25.1</a:t>
            </a:r>
          </a:p>
        </p:txBody>
      </p:sp>
      <p:sp>
        <p:nvSpPr>
          <p:cNvPr id="10279" name="Rectangle 39"/>
          <p:cNvSpPr>
            <a:spLocks noChangeArrowheads="1"/>
          </p:cNvSpPr>
          <p:nvPr/>
        </p:nvSpPr>
        <p:spPr bwMode="auto">
          <a:xfrm>
            <a:off x="2555875" y="2514600"/>
            <a:ext cx="1558925" cy="366713"/>
          </a:xfrm>
          <a:prstGeom prst="rect">
            <a:avLst/>
          </a:prstGeom>
          <a:noFill/>
          <a:ln w="12700">
            <a:noFill/>
            <a:miter lim="800000"/>
            <a:headEnd type="none" w="sm" len="sm"/>
            <a:tailEnd type="none" w="sm" len="sm"/>
          </a:ln>
        </p:spPr>
        <p:txBody>
          <a:bodyPr>
            <a:spAutoFit/>
          </a:bodyPr>
          <a:lstStyle/>
          <a:p>
            <a:pPr eaLnBrk="0" hangingPunct="0"/>
            <a:r>
              <a:rPr kumimoji="0" lang="en-US" altLang="zh-CN" sz="1800">
                <a:latin typeface="Arial" charset="0"/>
              </a:rPr>
              <a:t>218.87.136.5</a:t>
            </a:r>
          </a:p>
        </p:txBody>
      </p:sp>
      <p:sp>
        <p:nvSpPr>
          <p:cNvPr id="10280" name="Rectangle 40"/>
          <p:cNvSpPr>
            <a:spLocks noChangeArrowheads="1"/>
          </p:cNvSpPr>
          <p:nvPr/>
        </p:nvSpPr>
        <p:spPr bwMode="auto">
          <a:xfrm>
            <a:off x="2514600" y="4038600"/>
            <a:ext cx="1295400" cy="304800"/>
          </a:xfrm>
          <a:prstGeom prst="rect">
            <a:avLst/>
          </a:prstGeom>
          <a:noFill/>
          <a:ln w="12700">
            <a:noFill/>
            <a:miter lim="800000"/>
            <a:headEnd type="none" w="sm" len="sm"/>
            <a:tailEnd type="none" w="sm" len="sm"/>
          </a:ln>
        </p:spPr>
        <p:txBody>
          <a:bodyPr>
            <a:spAutoFit/>
          </a:bodyPr>
          <a:lstStyle/>
          <a:p>
            <a:pPr eaLnBrk="0" hangingPunct="0"/>
            <a:r>
              <a:rPr kumimoji="0" lang="en-US" altLang="zh-CN" sz="1400">
                <a:solidFill>
                  <a:srgbClr val="000099"/>
                </a:solidFill>
                <a:latin typeface="Arial" charset="0"/>
              </a:rPr>
              <a:t>218.87.136.5</a:t>
            </a:r>
          </a:p>
        </p:txBody>
      </p:sp>
      <p:sp>
        <p:nvSpPr>
          <p:cNvPr id="1052" name="Text Box 41"/>
          <p:cNvSpPr txBox="1">
            <a:spLocks noChangeArrowheads="1"/>
          </p:cNvSpPr>
          <p:nvPr/>
        </p:nvSpPr>
        <p:spPr bwMode="auto">
          <a:xfrm>
            <a:off x="1676400" y="1873250"/>
            <a:ext cx="1676400" cy="366713"/>
          </a:xfrm>
          <a:prstGeom prst="rect">
            <a:avLst/>
          </a:prstGeom>
          <a:noFill/>
          <a:ln w="9525">
            <a:noFill/>
            <a:miter lim="800000"/>
            <a:headEnd/>
            <a:tailEnd/>
          </a:ln>
        </p:spPr>
        <p:txBody>
          <a:bodyPr>
            <a:spAutoFit/>
          </a:bodyPr>
          <a:lstStyle/>
          <a:p>
            <a:pPr>
              <a:spcBef>
                <a:spcPct val="50000"/>
              </a:spcBef>
            </a:pPr>
            <a:r>
              <a:rPr kumimoji="0" lang="en-US" altLang="zh-CN" sz="1800">
                <a:latin typeface="Arial" charset="0"/>
              </a:rPr>
              <a:t>218.87.136.5</a:t>
            </a:r>
          </a:p>
        </p:txBody>
      </p:sp>
      <p:sp>
        <p:nvSpPr>
          <p:cNvPr id="10282" name="Rectangle 42"/>
          <p:cNvSpPr>
            <a:spLocks noChangeArrowheads="1"/>
          </p:cNvSpPr>
          <p:nvPr/>
        </p:nvSpPr>
        <p:spPr bwMode="auto">
          <a:xfrm>
            <a:off x="7162800" y="3155950"/>
            <a:ext cx="1752600" cy="425450"/>
          </a:xfrm>
          <a:prstGeom prst="rect">
            <a:avLst/>
          </a:prstGeom>
          <a:noFill/>
          <a:ln w="9525">
            <a:noFill/>
            <a:miter lim="800000"/>
            <a:headEnd/>
            <a:tailEnd/>
          </a:ln>
        </p:spPr>
        <p:txBody>
          <a:bodyPr lIns="0" tIns="0" rIns="0" bIns="0">
            <a:spAutoFit/>
          </a:bodyPr>
          <a:lstStyle/>
          <a:p>
            <a:r>
              <a:rPr kumimoji="0" lang="en-US" altLang="zh-CN" sz="1400">
                <a:solidFill>
                  <a:srgbClr val="000000"/>
                </a:solidFill>
                <a:latin typeface="Arial" charset="0"/>
              </a:rPr>
              <a:t>.cn Name Server</a:t>
            </a:r>
            <a:br>
              <a:rPr kumimoji="0" lang="en-US" altLang="zh-CN" sz="1400">
                <a:solidFill>
                  <a:srgbClr val="000000"/>
                </a:solidFill>
                <a:latin typeface="Arial" charset="0"/>
              </a:rPr>
            </a:br>
            <a:r>
              <a:rPr kumimoji="0" lang="en-US" altLang="zh-CN" sz="1400">
                <a:solidFill>
                  <a:srgbClr val="000000"/>
                </a:solidFill>
                <a:latin typeface="Arial" charset="0"/>
              </a:rPr>
              <a:t> </a:t>
            </a:r>
            <a:r>
              <a:rPr kumimoji="0" lang="en-US" altLang="zh-CN" sz="1400">
                <a:solidFill>
                  <a:srgbClr val="000099"/>
                </a:solidFill>
                <a:latin typeface="Arial" charset="0"/>
              </a:rPr>
              <a:t>203.119.25.1</a:t>
            </a:r>
          </a:p>
        </p:txBody>
      </p:sp>
      <p:grpSp>
        <p:nvGrpSpPr>
          <p:cNvPr id="9" name="Group 52"/>
          <p:cNvGrpSpPr>
            <a:grpSpLocks/>
          </p:cNvGrpSpPr>
          <p:nvPr/>
        </p:nvGrpSpPr>
        <p:grpSpPr bwMode="auto">
          <a:xfrm>
            <a:off x="3581400" y="2474913"/>
            <a:ext cx="1066800" cy="1295400"/>
            <a:chOff x="2256" y="1559"/>
            <a:chExt cx="672" cy="816"/>
          </a:xfrm>
        </p:grpSpPr>
        <p:sp>
          <p:nvSpPr>
            <p:cNvPr id="1064" name="Oval 44"/>
            <p:cNvSpPr>
              <a:spLocks noChangeArrowheads="1"/>
            </p:cNvSpPr>
            <p:nvPr/>
          </p:nvSpPr>
          <p:spPr bwMode="auto">
            <a:xfrm>
              <a:off x="2362" y="1986"/>
              <a:ext cx="158" cy="155"/>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8</a:t>
              </a:r>
            </a:p>
          </p:txBody>
        </p:sp>
        <p:sp>
          <p:nvSpPr>
            <p:cNvPr id="1065" name="Line 45"/>
            <p:cNvSpPr>
              <a:spLocks noChangeShapeType="1"/>
            </p:cNvSpPr>
            <p:nvPr/>
          </p:nvSpPr>
          <p:spPr bwMode="auto">
            <a:xfrm rot="19250481" flipV="1">
              <a:off x="2256" y="1559"/>
              <a:ext cx="672" cy="816"/>
            </a:xfrm>
            <a:prstGeom prst="line">
              <a:avLst/>
            </a:prstGeom>
            <a:noFill/>
            <a:ln w="38100">
              <a:solidFill>
                <a:srgbClr val="3333FF"/>
              </a:solidFill>
              <a:round/>
              <a:headEnd type="triangle" w="med" len="med"/>
              <a:tailEnd/>
            </a:ln>
          </p:spPr>
          <p:txBody>
            <a:bodyPr/>
            <a:lstStyle/>
            <a:p>
              <a:endParaRPr lang="zh-CN" altLang="en-US"/>
            </a:p>
          </p:txBody>
        </p:sp>
      </p:grpSp>
      <p:grpSp>
        <p:nvGrpSpPr>
          <p:cNvPr id="10" name="Group 51"/>
          <p:cNvGrpSpPr>
            <a:grpSpLocks/>
          </p:cNvGrpSpPr>
          <p:nvPr/>
        </p:nvGrpSpPr>
        <p:grpSpPr bwMode="auto">
          <a:xfrm>
            <a:off x="3846513" y="2527300"/>
            <a:ext cx="1066800" cy="1206500"/>
            <a:chOff x="2423" y="1592"/>
            <a:chExt cx="672" cy="760"/>
          </a:xfrm>
        </p:grpSpPr>
        <p:sp>
          <p:nvSpPr>
            <p:cNvPr id="1062" name="Oval 47"/>
            <p:cNvSpPr>
              <a:spLocks noChangeArrowheads="1"/>
            </p:cNvSpPr>
            <p:nvPr/>
          </p:nvSpPr>
          <p:spPr bwMode="auto">
            <a:xfrm>
              <a:off x="2825" y="1796"/>
              <a:ext cx="158" cy="144"/>
            </a:xfrm>
            <a:prstGeom prst="ellipse">
              <a:avLst/>
            </a:prstGeom>
            <a:noFill/>
            <a:ln w="57150">
              <a:solidFill>
                <a:srgbClr val="3333FF"/>
              </a:solidFill>
              <a:round/>
              <a:headEnd/>
              <a:tailEnd/>
            </a:ln>
          </p:spPr>
          <p:txBody>
            <a:bodyPr wrap="none" lIns="93601" tIns="46801" rIns="93601" bIns="46801" anchor="ctr"/>
            <a:lstStyle/>
            <a:p>
              <a:pPr algn="ctr" eaLnBrk="0" hangingPunct="0">
                <a:spcBef>
                  <a:spcPct val="30000"/>
                </a:spcBef>
              </a:pPr>
              <a:r>
                <a:rPr kumimoji="0" lang="en-US" altLang="zh-CN" sz="1600">
                  <a:solidFill>
                    <a:srgbClr val="3333FF"/>
                  </a:solidFill>
                  <a:latin typeface="Arial" charset="0"/>
                </a:rPr>
                <a:t>7</a:t>
              </a:r>
            </a:p>
          </p:txBody>
        </p:sp>
        <p:sp>
          <p:nvSpPr>
            <p:cNvPr id="1063" name="Line 48"/>
            <p:cNvSpPr>
              <a:spLocks noChangeShapeType="1"/>
            </p:cNvSpPr>
            <p:nvPr/>
          </p:nvSpPr>
          <p:spPr bwMode="auto">
            <a:xfrm rot="19126720" flipV="1">
              <a:off x="2423" y="1592"/>
              <a:ext cx="672" cy="760"/>
            </a:xfrm>
            <a:prstGeom prst="line">
              <a:avLst/>
            </a:prstGeom>
            <a:noFill/>
            <a:ln w="38100">
              <a:solidFill>
                <a:srgbClr val="3333FF"/>
              </a:solidFill>
              <a:round/>
              <a:headEnd/>
              <a:tailEnd type="triangle" w="med" len="med"/>
            </a:ln>
          </p:spPr>
          <p:txBody>
            <a:bodyPr/>
            <a:lstStyle/>
            <a:p>
              <a:endParaRPr lang="zh-CN" altLang="en-US"/>
            </a:p>
          </p:txBody>
        </p:sp>
      </p:grpSp>
      <p:pic>
        <p:nvPicPr>
          <p:cNvPr id="10289" name="Picture 49" descr="server1"/>
          <p:cNvPicPr>
            <a:picLocks noChangeAspect="1" noChangeArrowheads="1"/>
          </p:cNvPicPr>
          <p:nvPr/>
        </p:nvPicPr>
        <p:blipFill>
          <a:blip r:embed="rId4"/>
          <a:srcRect/>
          <a:stretch>
            <a:fillRect/>
          </a:stretch>
        </p:blipFill>
        <p:spPr bwMode="auto">
          <a:xfrm>
            <a:off x="3984625" y="1524000"/>
            <a:ext cx="587375" cy="771525"/>
          </a:xfrm>
          <a:prstGeom prst="rect">
            <a:avLst/>
          </a:prstGeom>
          <a:noFill/>
          <a:ln w="9525">
            <a:noFill/>
            <a:miter lim="800000"/>
            <a:headEnd/>
            <a:tailEnd/>
          </a:ln>
        </p:spPr>
      </p:pic>
      <p:sp>
        <p:nvSpPr>
          <p:cNvPr id="10290" name="Rectangle 50"/>
          <p:cNvSpPr>
            <a:spLocks noChangeArrowheads="1"/>
          </p:cNvSpPr>
          <p:nvPr/>
        </p:nvSpPr>
        <p:spPr bwMode="auto">
          <a:xfrm rot="-1126740">
            <a:off x="5334000" y="3048000"/>
            <a:ext cx="1295400" cy="304800"/>
          </a:xfrm>
          <a:prstGeom prst="rect">
            <a:avLst/>
          </a:prstGeom>
          <a:noFill/>
          <a:ln w="12700">
            <a:noFill/>
            <a:miter lim="800000"/>
            <a:headEnd type="none" w="sm" len="sm"/>
            <a:tailEnd type="none" w="sm" len="sm"/>
          </a:ln>
        </p:spPr>
        <p:txBody>
          <a:bodyPr>
            <a:spAutoFit/>
          </a:bodyPr>
          <a:lstStyle/>
          <a:p>
            <a:pPr eaLnBrk="0" hangingPunct="0"/>
            <a:r>
              <a:rPr kumimoji="0" lang="en-US" altLang="zh-CN" sz="1400">
                <a:solidFill>
                  <a:srgbClr val="000099"/>
                </a:solidFill>
                <a:latin typeface="Arial" charset="0"/>
              </a:rPr>
              <a:t>218.87.136.7</a:t>
            </a:r>
          </a:p>
        </p:txBody>
      </p:sp>
      <p:sp>
        <p:nvSpPr>
          <p:cNvPr id="226355" name="Rectangle 51"/>
          <p:cNvSpPr>
            <a:spLocks noChangeArrowheads="1"/>
          </p:cNvSpPr>
          <p:nvPr/>
        </p:nvSpPr>
        <p:spPr bwMode="auto">
          <a:xfrm>
            <a:off x="4859338" y="5589588"/>
            <a:ext cx="1727200" cy="287337"/>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19050" algn="ctr">
            <a:solidFill>
              <a:schemeClr val="tx1"/>
            </a:solidFill>
            <a:miter lim="800000"/>
            <a:headEnd/>
            <a:tailEnd/>
          </a:ln>
          <a:effectLst/>
        </p:spPr>
        <p:txBody>
          <a:bodyPr wrap="none" anchor="ctr"/>
          <a:lstStyle/>
          <a:p>
            <a:pPr algn="ctr">
              <a:defRPr/>
            </a:pPr>
            <a:r>
              <a:rPr kumimoji="0" lang="en-US" altLang="zh-CN" sz="1800">
                <a:latin typeface="Arial" charset="0"/>
              </a:rPr>
              <a:t>Who is .cn?</a:t>
            </a:r>
          </a:p>
        </p:txBody>
      </p:sp>
      <p:sp>
        <p:nvSpPr>
          <p:cNvPr id="226356" name="Rectangle 52"/>
          <p:cNvSpPr>
            <a:spLocks noChangeArrowheads="1"/>
          </p:cNvSpPr>
          <p:nvPr/>
        </p:nvSpPr>
        <p:spPr bwMode="auto">
          <a:xfrm>
            <a:off x="5580063" y="3716338"/>
            <a:ext cx="2592387" cy="28892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19050" algn="ctr">
            <a:solidFill>
              <a:schemeClr val="tx1"/>
            </a:solidFill>
            <a:miter lim="800000"/>
            <a:headEnd/>
            <a:tailEnd/>
          </a:ln>
          <a:effectLst/>
        </p:spPr>
        <p:txBody>
          <a:bodyPr wrap="none" anchor="ctr"/>
          <a:lstStyle/>
          <a:p>
            <a:pPr algn="ctr">
              <a:defRPr/>
            </a:pPr>
            <a:r>
              <a:rPr kumimoji="0" lang="en-US" altLang="zh-CN" sz="1800">
                <a:latin typeface="Arial" charset="0"/>
              </a:rPr>
              <a:t>Who is jxust.cn?</a:t>
            </a:r>
          </a:p>
        </p:txBody>
      </p:sp>
      <p:sp>
        <p:nvSpPr>
          <p:cNvPr id="226357" name="Rectangle 53"/>
          <p:cNvSpPr>
            <a:spLocks noChangeArrowheads="1"/>
          </p:cNvSpPr>
          <p:nvPr/>
        </p:nvSpPr>
        <p:spPr bwMode="auto">
          <a:xfrm>
            <a:off x="4498975" y="2420938"/>
            <a:ext cx="3313113" cy="287337"/>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19050" algn="ctr">
            <a:solidFill>
              <a:schemeClr val="tx1"/>
            </a:solidFill>
            <a:miter lim="800000"/>
            <a:headEnd/>
            <a:tailEnd/>
          </a:ln>
          <a:effectLst/>
        </p:spPr>
        <p:txBody>
          <a:bodyPr wrap="none" anchor="ctr"/>
          <a:lstStyle/>
          <a:p>
            <a:pPr algn="ctr">
              <a:defRPr/>
            </a:pPr>
            <a:r>
              <a:rPr kumimoji="0" lang="en-US" altLang="zh-CN" sz="1800">
                <a:latin typeface="Arial" charset="0"/>
              </a:rPr>
              <a:t>Who is www.jxust.cn?</a:t>
            </a:r>
          </a:p>
        </p:txBody>
      </p:sp>
      <p:sp>
        <p:nvSpPr>
          <p:cNvPr id="32788" name="自选图形 18"/>
          <p:cNvSpPr>
            <a:spLocks noChangeArrowheads="1"/>
          </p:cNvSpPr>
          <p:nvPr/>
        </p:nvSpPr>
        <p:spPr bwMode="auto">
          <a:xfrm>
            <a:off x="2411413" y="6092825"/>
            <a:ext cx="4895850" cy="504825"/>
          </a:xfrm>
          <a:prstGeom prst="roundRect">
            <a:avLst>
              <a:gd name="adj" fmla="val 16667"/>
            </a:avLst>
          </a:prstGeom>
          <a:gradFill rotWithShape="1">
            <a:gsLst>
              <a:gs pos="0">
                <a:srgbClr val="0099FF"/>
              </a:gs>
              <a:gs pos="50000">
                <a:schemeClr val="bg1"/>
              </a:gs>
              <a:gs pos="100000">
                <a:srgbClr val="0099FF"/>
              </a:gs>
            </a:gsLst>
            <a:lin ang="5400000" scaled="1"/>
          </a:gradFill>
          <a:ln w="9525">
            <a:noFill/>
            <a:round/>
            <a:headEnd/>
            <a:tailEnd/>
          </a:ln>
          <a:effectLst>
            <a:prstShdw prst="shdw17" dist="17961" dir="2700000">
              <a:srgbClr val="005C99"/>
            </a:prstShdw>
          </a:effectLst>
        </p:spPr>
        <p:txBody>
          <a:bodyPr wrap="none" anchor="ctr"/>
          <a:lstStyle/>
          <a:p>
            <a:pPr algn="ctr">
              <a:defRPr/>
            </a:pPr>
            <a:r>
              <a:rPr kumimoji="0" lang="en-US" altLang="zh-CN" sz="1800">
                <a:latin typeface="Arial" charset="0"/>
              </a:rPr>
              <a:t>dig +trace www.jxust.cn</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71"/>
                                        </p:tgtEl>
                                        <p:attrNameLst>
                                          <p:attrName>style.visibility</p:attrName>
                                        </p:attrNameLst>
                                      </p:cBhvr>
                                      <p:to>
                                        <p:strVal val="visible"/>
                                      </p:to>
                                    </p:set>
                                    <p:animEffect transition="in" filter="dissolve">
                                      <p:cBhvr>
                                        <p:cTn id="7" dur="500"/>
                                        <p:tgtEl>
                                          <p:spTgt spid="1027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dissolve">
                                      <p:cBhvr>
                                        <p:cTn id="11" dur="500"/>
                                        <p:tgtEl>
                                          <p:spTgt spid="1024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0274"/>
                                        </p:tgtEl>
                                        <p:attrNameLst>
                                          <p:attrName>style.visibility</p:attrName>
                                        </p:attrNameLst>
                                      </p:cBhvr>
                                      <p:to>
                                        <p:strVal val="visible"/>
                                      </p:to>
                                    </p:set>
                                    <p:animEffect transition="in" filter="dissolve">
                                      <p:cBhvr>
                                        <p:cTn id="15" dur="500"/>
                                        <p:tgtEl>
                                          <p:spTgt spid="10274"/>
                                        </p:tgtEl>
                                      </p:cBhvr>
                                    </p:animEffect>
                                  </p:childTnLst>
                                </p:cTn>
                              </p:par>
                            </p:childTnLst>
                          </p:cTn>
                        </p:par>
                        <p:par>
                          <p:cTn id="16" fill="hold">
                            <p:stCondLst>
                              <p:cond delay="2000"/>
                            </p:stCondLst>
                            <p:childTnLst>
                              <p:par>
                                <p:cTn id="17" presetID="9" presetClass="entr" presetSubtype="0" fill="hold" nodeType="afterEffect">
                                  <p:stCondLst>
                                    <p:cond delay="0"/>
                                  </p:stCondLst>
                                  <p:childTnLst>
                                    <p:set>
                                      <p:cBhvr>
                                        <p:cTn id="18" dur="1" fill="hold">
                                          <p:stCondLst>
                                            <p:cond delay="0"/>
                                          </p:stCondLst>
                                        </p:cTn>
                                        <p:tgtEl>
                                          <p:spTgt spid="10273"/>
                                        </p:tgtEl>
                                        <p:attrNameLst>
                                          <p:attrName>style.visibility</p:attrName>
                                        </p:attrNameLst>
                                      </p:cBhvr>
                                      <p:to>
                                        <p:strVal val="visible"/>
                                      </p:to>
                                    </p:set>
                                    <p:animEffect transition="in" filter="dissolve">
                                      <p:cBhvr>
                                        <p:cTn id="19" dur="500"/>
                                        <p:tgtEl>
                                          <p:spTgt spid="10273"/>
                                        </p:tgtEl>
                                      </p:cBhvr>
                                    </p:animEffect>
                                  </p:childTnLst>
                                </p:cTn>
                              </p:par>
                            </p:childTnLst>
                          </p:cTn>
                        </p:par>
                        <p:par>
                          <p:cTn id="20" fill="hold">
                            <p:stCondLst>
                              <p:cond delay="3000"/>
                            </p:stCondLst>
                            <p:childTnLst>
                              <p:par>
                                <p:cTn id="21" presetID="9" presetClass="entr" presetSubtype="0" fill="hold" nodeType="afterEffect">
                                  <p:stCondLst>
                                    <p:cond delay="0"/>
                                  </p:stCondLst>
                                  <p:childTnLst>
                                    <p:set>
                                      <p:cBhvr>
                                        <p:cTn id="22" dur="1" fill="hold">
                                          <p:stCondLst>
                                            <p:cond delay="0"/>
                                          </p:stCondLst>
                                        </p:cTn>
                                        <p:tgtEl>
                                          <p:spTgt spid="10289"/>
                                        </p:tgtEl>
                                        <p:attrNameLst>
                                          <p:attrName>style.visibility</p:attrName>
                                        </p:attrNameLst>
                                      </p:cBhvr>
                                      <p:to>
                                        <p:strVal val="visible"/>
                                      </p:to>
                                    </p:set>
                                    <p:animEffect transition="in" filter="dissolve">
                                      <p:cBhvr>
                                        <p:cTn id="23" dur="500"/>
                                        <p:tgtEl>
                                          <p:spTgt spid="1028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dissolve">
                                      <p:cBhvr>
                                        <p:cTn id="28" dur="500"/>
                                        <p:tgtEl>
                                          <p:spTgt spid="10247"/>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0248"/>
                                        </p:tgtEl>
                                        <p:attrNameLst>
                                          <p:attrName>style.visibility</p:attrName>
                                        </p:attrNameLst>
                                      </p:cBhvr>
                                      <p:to>
                                        <p:strVal val="visible"/>
                                      </p:to>
                                    </p:set>
                                    <p:animEffect transition="in" filter="dissolve">
                                      <p:cBhvr>
                                        <p:cTn id="32" dur="500"/>
                                        <p:tgtEl>
                                          <p:spTgt spid="102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6355"/>
                                        </p:tgtEl>
                                        <p:attrNameLst>
                                          <p:attrName>style.visibility</p:attrName>
                                        </p:attrNameLst>
                                      </p:cBhvr>
                                      <p:to>
                                        <p:strVal val="visible"/>
                                      </p:to>
                                    </p:set>
                                    <p:animEffect transition="in" filter="blinds(horizontal)">
                                      <p:cBhvr>
                                        <p:cTn id="42" dur="500"/>
                                        <p:tgtEl>
                                          <p:spTgt spid="2263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0277"/>
                                        </p:tgtEl>
                                        <p:attrNameLst>
                                          <p:attrName>style.visibility</p:attrName>
                                        </p:attrNameLst>
                                      </p:cBhvr>
                                      <p:to>
                                        <p:strVal val="visible"/>
                                      </p:to>
                                    </p:set>
                                    <p:animEffect transition="in" filter="dissolve">
                                      <p:cBhvr>
                                        <p:cTn id="51" dur="500"/>
                                        <p:tgtEl>
                                          <p:spTgt spid="10277"/>
                                        </p:tgtEl>
                                      </p:cBhvr>
                                    </p:animEffect>
                                  </p:childTnLst>
                                </p:cTn>
                              </p:par>
                            </p:childTnLst>
                          </p:cTn>
                        </p:par>
                        <p:par>
                          <p:cTn id="52" fill="hold">
                            <p:stCondLst>
                              <p:cond delay="1000"/>
                            </p:stCondLst>
                            <p:childTnLst>
                              <p:par>
                                <p:cTn id="53" presetID="9" presetClass="entr" presetSubtype="0" fill="hold" grpId="0" nodeType="afterEffect">
                                  <p:stCondLst>
                                    <p:cond delay="0"/>
                                  </p:stCondLst>
                                  <p:childTnLst>
                                    <p:set>
                                      <p:cBhvr>
                                        <p:cTn id="54" dur="1" fill="hold">
                                          <p:stCondLst>
                                            <p:cond delay="0"/>
                                          </p:stCondLst>
                                        </p:cTn>
                                        <p:tgtEl>
                                          <p:spTgt spid="10278"/>
                                        </p:tgtEl>
                                        <p:attrNameLst>
                                          <p:attrName>style.visibility</p:attrName>
                                        </p:attrNameLst>
                                      </p:cBhvr>
                                      <p:to>
                                        <p:strVal val="visible"/>
                                      </p:to>
                                    </p:set>
                                    <p:animEffect transition="in" filter="dissolve">
                                      <p:cBhvr>
                                        <p:cTn id="55" dur="500"/>
                                        <p:tgtEl>
                                          <p:spTgt spid="10278"/>
                                        </p:tgtEl>
                                      </p:cBhvr>
                                    </p:animEffect>
                                  </p:childTnLst>
                                </p:cTn>
                              </p:par>
                            </p:childTnLst>
                          </p:cTn>
                        </p:par>
                        <p:par>
                          <p:cTn id="56" fill="hold">
                            <p:stCondLst>
                              <p:cond delay="1500"/>
                            </p:stCondLst>
                            <p:childTnLst>
                              <p:par>
                                <p:cTn id="57" presetID="22" presetClass="entr" presetSubtype="2"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right)">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26356"/>
                                        </p:tgtEl>
                                        <p:attrNameLst>
                                          <p:attrName>style.visibility</p:attrName>
                                        </p:attrNameLst>
                                      </p:cBhvr>
                                      <p:to>
                                        <p:strVal val="visible"/>
                                      </p:to>
                                    </p:set>
                                    <p:animEffect transition="in" filter="blinds(horizontal)">
                                      <p:cBhvr>
                                        <p:cTn id="64" dur="500"/>
                                        <p:tgtEl>
                                          <p:spTgt spid="22635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par>
                          <p:cTn id="69" fill="hold">
                            <p:stCondLst>
                              <p:cond delay="0"/>
                            </p:stCondLst>
                            <p:childTnLst>
                              <p:par>
                                <p:cTn id="70" presetID="9" presetClass="entr" presetSubtype="0" fill="hold" grpId="0" nodeType="afterEffect">
                                  <p:stCondLst>
                                    <p:cond delay="0"/>
                                  </p:stCondLst>
                                  <p:childTnLst>
                                    <p:set>
                                      <p:cBhvr>
                                        <p:cTn id="71" dur="1" fill="hold">
                                          <p:stCondLst>
                                            <p:cond delay="0"/>
                                          </p:stCondLst>
                                        </p:cTn>
                                        <p:tgtEl>
                                          <p:spTgt spid="10282"/>
                                        </p:tgtEl>
                                        <p:attrNameLst>
                                          <p:attrName>style.visibility</p:attrName>
                                        </p:attrNameLst>
                                      </p:cBhvr>
                                      <p:to>
                                        <p:strVal val="visible"/>
                                      </p:to>
                                    </p:set>
                                    <p:animEffect transition="in" filter="dissolve">
                                      <p:cBhvr>
                                        <p:cTn id="72" dur="500"/>
                                        <p:tgtEl>
                                          <p:spTgt spid="10282"/>
                                        </p:tgtEl>
                                      </p:cBhvr>
                                    </p:animEffect>
                                  </p:childTnLst>
                                </p:cTn>
                              </p:par>
                            </p:childTnLst>
                          </p:cTn>
                        </p:par>
                        <p:par>
                          <p:cTn id="73" fill="hold">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10290"/>
                                        </p:tgtEl>
                                        <p:attrNameLst>
                                          <p:attrName>style.visibility</p:attrName>
                                        </p:attrNameLst>
                                      </p:cBhvr>
                                      <p:to>
                                        <p:strVal val="visible"/>
                                      </p:to>
                                    </p:set>
                                    <p:animEffect transition="in" filter="dissolve">
                                      <p:cBhvr>
                                        <p:cTn id="76" dur="500"/>
                                        <p:tgtEl>
                                          <p:spTgt spid="10290"/>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26357"/>
                                        </p:tgtEl>
                                        <p:attrNameLst>
                                          <p:attrName>style.visibility</p:attrName>
                                        </p:attrNameLst>
                                      </p:cBhvr>
                                      <p:to>
                                        <p:strVal val="visible"/>
                                      </p:to>
                                    </p:set>
                                    <p:animEffect transition="in" filter="blinds(horizontal)">
                                      <p:cBhvr>
                                        <p:cTn id="84" dur="500"/>
                                        <p:tgtEl>
                                          <p:spTgt spid="226357"/>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childTnLst>
                          </p:cTn>
                        </p:par>
                        <p:par>
                          <p:cTn id="89" fill="hold">
                            <p:stCondLst>
                              <p:cond delay="0"/>
                            </p:stCondLst>
                            <p:childTnLst>
                              <p:par>
                                <p:cTn id="90" presetID="9" presetClass="entr" presetSubtype="0" fill="hold" grpId="0" nodeType="afterEffect">
                                  <p:stCondLst>
                                    <p:cond delay="0"/>
                                  </p:stCondLst>
                                  <p:childTnLst>
                                    <p:set>
                                      <p:cBhvr>
                                        <p:cTn id="91" dur="1" fill="hold">
                                          <p:stCondLst>
                                            <p:cond delay="0"/>
                                          </p:stCondLst>
                                        </p:cTn>
                                        <p:tgtEl>
                                          <p:spTgt spid="10276"/>
                                        </p:tgtEl>
                                        <p:attrNameLst>
                                          <p:attrName>style.visibility</p:attrName>
                                        </p:attrNameLst>
                                      </p:cBhvr>
                                      <p:to>
                                        <p:strVal val="visible"/>
                                      </p:to>
                                    </p:set>
                                    <p:animEffect transition="in" filter="dissolve">
                                      <p:cBhvr>
                                        <p:cTn id="92" dur="500"/>
                                        <p:tgtEl>
                                          <p:spTgt spid="10276"/>
                                        </p:tgtEl>
                                      </p:cBhvr>
                                    </p:animEffec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10279"/>
                                        </p:tgtEl>
                                        <p:attrNameLst>
                                          <p:attrName>style.visibility</p:attrName>
                                        </p:attrNameLst>
                                      </p:cBhvr>
                                      <p:to>
                                        <p:strVal val="visible"/>
                                      </p:to>
                                    </p:set>
                                    <p:animEffect transition="in" filter="dissolve">
                                      <p:cBhvr>
                                        <p:cTn id="96" dur="1000"/>
                                        <p:tgtEl>
                                          <p:spTgt spid="10279"/>
                                        </p:tgtEl>
                                      </p:cBhvr>
                                    </p:animEffect>
                                  </p:childTnLst>
                                </p:cTn>
                              </p:par>
                            </p:childTnLst>
                          </p:cTn>
                        </p:par>
                        <p:par>
                          <p:cTn id="97" fill="hold">
                            <p:stCondLst>
                              <p:cond delay="1500"/>
                            </p:stCondLst>
                            <p:childTnLst>
                              <p:par>
                                <p:cTn id="98" presetID="1" presetClass="entr" presetSubtype="0" fill="hold" nodeType="afterEffect">
                                  <p:stCondLst>
                                    <p:cond delay="0"/>
                                  </p:stCondLst>
                                  <p:childTnLst>
                                    <p:set>
                                      <p:cBhvr>
                                        <p:cTn id="99" dur="1" fill="hold">
                                          <p:stCondLst>
                                            <p:cond delay="0"/>
                                          </p:stCondLst>
                                        </p:cTn>
                                        <p:tgtEl>
                                          <p:spTgt spid="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0280"/>
                                        </p:tgtEl>
                                        <p:attrNameLst>
                                          <p:attrName>style.visibility</p:attrName>
                                        </p:attrNameLst>
                                      </p:cBhvr>
                                      <p:to>
                                        <p:strVal val="visible"/>
                                      </p:to>
                                    </p:set>
                                    <p:animEffect transition="in" filter="dissolve">
                                      <p:cBhvr>
                                        <p:cTn id="104" dur="1000"/>
                                        <p:tgtEl>
                                          <p:spTgt spid="10280"/>
                                        </p:tgtEl>
                                      </p:cBhvr>
                                    </p:animEffect>
                                  </p:childTnLst>
                                </p:cTn>
                              </p:par>
                            </p:childTnLst>
                          </p:cTn>
                        </p:par>
                        <p:par>
                          <p:cTn id="105" fill="hold">
                            <p:stCondLst>
                              <p:cond delay="1000"/>
                            </p:stCondLst>
                            <p:childTnLst>
                              <p:par>
                                <p:cTn id="106" presetID="22" presetClass="entr" presetSubtype="2" fill="hold" nodeType="after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wipe(right)">
                                      <p:cBhvr>
                                        <p:cTn id="108" dur="500"/>
                                        <p:tgtEl>
                                          <p:spTgt spid="5"/>
                                        </p:tgtEl>
                                      </p:cBhvr>
                                    </p:animEffect>
                                  </p:childTnLst>
                                </p:cTn>
                              </p:par>
                            </p:childTnLst>
                          </p:cTn>
                        </p:par>
                        <p:par>
                          <p:cTn id="109" fill="hold">
                            <p:stCondLst>
                              <p:cond delay="1500"/>
                            </p:stCondLst>
                            <p:childTnLst>
                              <p:par>
                                <p:cTn id="110" presetID="22" presetClass="entr" presetSubtype="4" fill="hold" nodeType="after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32788"/>
                                        </p:tgtEl>
                                        <p:attrNameLst>
                                          <p:attrName>style.visibility</p:attrName>
                                        </p:attrNameLst>
                                      </p:cBhvr>
                                      <p:to>
                                        <p:strVal val="visible"/>
                                      </p:to>
                                    </p:set>
                                    <p:animEffect transition="in" filter="blinds(horizontal)">
                                      <p:cBhvr>
                                        <p:cTn id="117" dur="500"/>
                                        <p:tgtEl>
                                          <p:spTgt spid="3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utoUpdateAnimBg="0"/>
      <p:bldP spid="10247" grpId="0" animBg="1" autoUpdateAnimBg="0"/>
      <p:bldP spid="10248" grpId="0" animBg="1" autoUpdateAnimBg="0"/>
      <p:bldP spid="10276" grpId="0" autoUpdateAnimBg="0"/>
      <p:bldP spid="10277" grpId="0" autoUpdateAnimBg="0"/>
      <p:bldP spid="10278" grpId="0" autoUpdateAnimBg="0"/>
      <p:bldP spid="10279" grpId="0" autoUpdateAnimBg="0"/>
      <p:bldP spid="10280" grpId="0" autoUpdateAnimBg="0"/>
      <p:bldP spid="10282" grpId="0" autoUpdateAnimBg="0"/>
      <p:bldP spid="10290" grpId="0" autoUpdateAnimBg="0"/>
      <p:bldP spid="226355" grpId="0" animBg="1"/>
      <p:bldP spid="226356" grpId="0" animBg="1"/>
      <p:bldP spid="226357" grpId="0" animBg="1"/>
      <p:bldP spid="32788"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6.5.5 HTTP</a:t>
            </a:r>
            <a:r>
              <a:rPr lang="zh-CN" altLang="en-US" smtClean="0"/>
              <a:t>响应报文</a:t>
            </a:r>
            <a:endParaRPr lang="zh-CN" altLang="en-US"/>
          </a:p>
        </p:txBody>
      </p:sp>
      <p:sp>
        <p:nvSpPr>
          <p:cNvPr id="3" name="内容占位符 2"/>
          <p:cNvSpPr>
            <a:spLocks noGrp="1"/>
          </p:cNvSpPr>
          <p:nvPr>
            <p:ph idx="1"/>
          </p:nvPr>
        </p:nvSpPr>
        <p:spPr/>
        <p:txBody>
          <a:bodyPr/>
          <a:lstStyle/>
          <a:p>
            <a:r>
              <a:rPr lang="zh-CN" altLang="en-US" smtClean="0"/>
              <a:t>典型例子</a:t>
            </a:r>
            <a:endParaRPr lang="en-US" altLang="zh-CN" smtClean="0"/>
          </a:p>
          <a:p>
            <a:pPr lvl="1"/>
            <a:r>
              <a:rPr lang="en-US" altLang="zh-CN" smtClean="0"/>
              <a:t>HTTP/1.1 200 OK\r\n</a:t>
            </a:r>
          </a:p>
          <a:p>
            <a:pPr lvl="1"/>
            <a:r>
              <a:rPr lang="en-US" altLang="zh-CN" smtClean="0"/>
              <a:t>Connection:close\r\n</a:t>
            </a:r>
          </a:p>
          <a:p>
            <a:pPr lvl="1"/>
            <a:r>
              <a:rPr lang="en-US" altLang="zh-CN" smtClean="0"/>
              <a:t>Date: Wen, 10 May 2016 8:44:33 GMT\r\n</a:t>
            </a:r>
          </a:p>
          <a:p>
            <a:pPr lvl="1"/>
            <a:r>
              <a:rPr lang="en-US" altLang="zh-CN" smtClean="0"/>
              <a:t>Server: Apache/2.2.3\r\n</a:t>
            </a:r>
          </a:p>
          <a:p>
            <a:pPr lvl="1"/>
            <a:r>
              <a:rPr lang="en-US" altLang="zh-CN" smtClean="0"/>
              <a:t>Content-Length: 6821\r\n</a:t>
            </a:r>
          </a:p>
          <a:p>
            <a:pPr lvl="1"/>
            <a:r>
              <a:rPr lang="en-US" altLang="zh-CN" smtClean="0"/>
              <a:t>Content-Type: text/html</a:t>
            </a:r>
          </a:p>
          <a:p>
            <a:pPr lvl="1"/>
            <a:r>
              <a:rPr lang="en-US" altLang="zh-CN" smtClean="0"/>
              <a:t>\r\n</a:t>
            </a:r>
          </a:p>
          <a:p>
            <a:pPr lvl="1"/>
            <a:r>
              <a:rPr lang="en-US" altLang="zh-CN" smtClean="0"/>
              <a:t>Data</a:t>
            </a:r>
            <a:r>
              <a:rPr lang="zh-CN" altLang="en-US" smtClean="0"/>
              <a:t>、</a:t>
            </a:r>
            <a:r>
              <a:rPr lang="en-US" altLang="zh-CN" smtClean="0"/>
              <a:t>data…</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140</a:t>
            </a:fld>
            <a:endParaRPr lang="en-US" altLang="zh-CN"/>
          </a:p>
        </p:txBody>
      </p:sp>
    </p:spTree>
  </p:cSld>
  <p:clrMapOvr>
    <a:masterClrMapping/>
  </p:clrMapOvr>
  <p:transition spd="slow">
    <p:rand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p:cNvSpPr>
            <a:spLocks noGrp="1"/>
          </p:cNvSpPr>
          <p:nvPr>
            <p:ph type="sldNum" sz="quarter" idx="10"/>
          </p:nvPr>
        </p:nvSpPr>
        <p:spPr>
          <a:noFill/>
        </p:spPr>
        <p:txBody>
          <a:bodyPr/>
          <a:lstStyle/>
          <a:p>
            <a:r>
              <a:rPr lang="en-US" altLang="zh-CN" smtClean="0"/>
              <a:t>Page </a:t>
            </a:r>
            <a:fld id="{0CB577A0-E362-4AD2-9A10-146BFF7B2D74}" type="slidenum">
              <a:rPr lang="en-US" altLang="zh-CN" smtClean="0"/>
              <a:pPr/>
              <a:t>141</a:t>
            </a:fld>
            <a:endParaRPr lang="en-US" altLang="zh-CN" smtClean="0"/>
          </a:p>
        </p:txBody>
      </p:sp>
      <p:sp>
        <p:nvSpPr>
          <p:cNvPr id="211970" name="Rectangle 2"/>
          <p:cNvSpPr>
            <a:spLocks noGrp="1" noChangeArrowheads="1"/>
          </p:cNvSpPr>
          <p:nvPr>
            <p:ph type="title"/>
          </p:nvPr>
        </p:nvSpPr>
        <p:spPr/>
        <p:txBody>
          <a:bodyPr/>
          <a:lstStyle/>
          <a:p>
            <a:pPr eaLnBrk="1" hangingPunct="1">
              <a:defRPr/>
            </a:pPr>
            <a:r>
              <a:rPr lang="en-US" altLang="zh-CN" smtClean="0"/>
              <a:t>HTTP</a:t>
            </a:r>
            <a:r>
              <a:rPr lang="zh-CN" altLang="en-US" smtClean="0"/>
              <a:t>响应报文 </a:t>
            </a:r>
          </a:p>
        </p:txBody>
      </p:sp>
      <p:sp>
        <p:nvSpPr>
          <p:cNvPr id="211971" name="Rectangle 3"/>
          <p:cNvSpPr>
            <a:spLocks noGrp="1" noChangeArrowheads="1"/>
          </p:cNvSpPr>
          <p:nvPr>
            <p:ph type="body" idx="1"/>
          </p:nvPr>
        </p:nvSpPr>
        <p:spPr>
          <a:xfrm>
            <a:off x="1066800" y="1484313"/>
            <a:ext cx="7620000" cy="1296987"/>
          </a:xfrm>
        </p:spPr>
        <p:txBody>
          <a:bodyPr/>
          <a:lstStyle/>
          <a:p>
            <a:pPr marL="263525" indent="-263525" eaLnBrk="1" hangingPunct="1">
              <a:defRPr/>
            </a:pPr>
            <a:r>
              <a:rPr lang="en-US" altLang="zh-CN" smtClean="0"/>
              <a:t>HTTP</a:t>
            </a:r>
            <a:r>
              <a:rPr lang="zh-CN" altLang="en-US" smtClean="0"/>
              <a:t>响应报文一般都带有实体数据</a:t>
            </a:r>
          </a:p>
        </p:txBody>
      </p:sp>
      <p:pic>
        <p:nvPicPr>
          <p:cNvPr id="134149" name="Picture 5"/>
          <p:cNvPicPr>
            <a:picLocks noChangeAspect="1" noChangeArrowheads="1"/>
          </p:cNvPicPr>
          <p:nvPr/>
        </p:nvPicPr>
        <p:blipFill>
          <a:blip r:embed="rId2"/>
          <a:srcRect/>
          <a:stretch>
            <a:fillRect/>
          </a:stretch>
        </p:blipFill>
        <p:spPr bwMode="auto">
          <a:xfrm>
            <a:off x="1428728" y="2357430"/>
            <a:ext cx="6840538" cy="32258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p:cNvSpPr>
            <a:spLocks noGrp="1"/>
          </p:cNvSpPr>
          <p:nvPr>
            <p:ph type="sldNum" sz="quarter" idx="10"/>
          </p:nvPr>
        </p:nvSpPr>
        <p:spPr>
          <a:noFill/>
        </p:spPr>
        <p:txBody>
          <a:bodyPr/>
          <a:lstStyle/>
          <a:p>
            <a:r>
              <a:rPr lang="en-US" altLang="zh-CN" smtClean="0"/>
              <a:t>Page </a:t>
            </a:r>
            <a:fld id="{266670B5-D656-4C9F-B0EA-8812F6B28641}" type="slidenum">
              <a:rPr lang="en-US" altLang="zh-CN" smtClean="0"/>
              <a:pPr/>
              <a:t>142</a:t>
            </a:fld>
            <a:endParaRPr lang="en-US" altLang="zh-CN" smtClean="0"/>
          </a:p>
        </p:txBody>
      </p:sp>
      <p:sp>
        <p:nvSpPr>
          <p:cNvPr id="301058" name="Rectangle 2"/>
          <p:cNvSpPr>
            <a:spLocks noGrp="1" noChangeArrowheads="1"/>
          </p:cNvSpPr>
          <p:nvPr>
            <p:ph type="title"/>
          </p:nvPr>
        </p:nvSpPr>
        <p:spPr/>
        <p:txBody>
          <a:bodyPr/>
          <a:lstStyle/>
          <a:p>
            <a:pPr eaLnBrk="1" hangingPunct="1">
              <a:defRPr/>
            </a:pPr>
            <a:r>
              <a:rPr lang="zh-CN" altLang="en-US" smtClean="0"/>
              <a:t>状态码</a:t>
            </a:r>
          </a:p>
        </p:txBody>
      </p:sp>
      <p:sp>
        <p:nvSpPr>
          <p:cNvPr id="301059" name="Rectangle 3"/>
          <p:cNvSpPr>
            <a:spLocks noGrp="1" noChangeArrowheads="1"/>
          </p:cNvSpPr>
          <p:nvPr>
            <p:ph type="body" idx="1"/>
          </p:nvPr>
        </p:nvSpPr>
        <p:spPr/>
        <p:txBody>
          <a:bodyPr/>
          <a:lstStyle/>
          <a:p>
            <a:pPr marL="0" indent="0" eaLnBrk="1" hangingPunct="1">
              <a:defRPr/>
            </a:pPr>
            <a:r>
              <a:rPr lang="zh-CN" altLang="en-US" sz="2400" smtClean="0"/>
              <a:t>状态码由三位数字组成，第一个数字定义了响应的类别</a:t>
            </a:r>
          </a:p>
          <a:p>
            <a:pPr lvl="1" eaLnBrk="1" hangingPunct="1">
              <a:defRPr/>
            </a:pPr>
            <a:r>
              <a:rPr lang="en-US" altLang="zh-CN" sz="2400" smtClean="0"/>
              <a:t>1XX  </a:t>
            </a:r>
            <a:r>
              <a:rPr lang="zh-CN" altLang="en-US" sz="2400" smtClean="0"/>
              <a:t>提示信息 </a:t>
            </a:r>
            <a:r>
              <a:rPr lang="en-US" altLang="zh-CN" sz="2400" smtClean="0"/>
              <a:t>- </a:t>
            </a:r>
            <a:r>
              <a:rPr lang="zh-CN" altLang="en-US" sz="2400" smtClean="0"/>
              <a:t>表示请求已被成功接收，继续处理</a:t>
            </a:r>
          </a:p>
          <a:p>
            <a:pPr lvl="1" eaLnBrk="1" hangingPunct="1">
              <a:defRPr/>
            </a:pPr>
            <a:r>
              <a:rPr lang="en-US" altLang="zh-CN" sz="2400" smtClean="0"/>
              <a:t>2XX  </a:t>
            </a:r>
            <a:r>
              <a:rPr lang="zh-CN" altLang="en-US" sz="2400" smtClean="0"/>
              <a:t>成功 </a:t>
            </a:r>
            <a:r>
              <a:rPr lang="en-US" altLang="zh-CN" sz="2400" smtClean="0"/>
              <a:t>- </a:t>
            </a:r>
            <a:r>
              <a:rPr lang="zh-CN" altLang="en-US" sz="2400" smtClean="0"/>
              <a:t>表示请求已被成功接收，理解，接受</a:t>
            </a:r>
          </a:p>
          <a:p>
            <a:pPr lvl="1" eaLnBrk="1" hangingPunct="1">
              <a:defRPr/>
            </a:pPr>
            <a:r>
              <a:rPr lang="en-US" altLang="zh-CN" sz="2400" smtClean="0"/>
              <a:t>3XX  </a:t>
            </a:r>
            <a:r>
              <a:rPr lang="zh-CN" altLang="en-US" sz="2400" smtClean="0"/>
              <a:t>重定向 </a:t>
            </a:r>
            <a:r>
              <a:rPr lang="en-US" altLang="zh-CN" sz="2400" smtClean="0"/>
              <a:t>- </a:t>
            </a:r>
            <a:r>
              <a:rPr lang="zh-CN" altLang="en-US" sz="2400" smtClean="0"/>
              <a:t>要完成请求必须进行更进一步的处理</a:t>
            </a:r>
          </a:p>
          <a:p>
            <a:pPr lvl="1" eaLnBrk="1" hangingPunct="1">
              <a:defRPr/>
            </a:pPr>
            <a:r>
              <a:rPr lang="en-US" altLang="zh-CN" sz="2400" smtClean="0"/>
              <a:t>4XX  </a:t>
            </a:r>
            <a:r>
              <a:rPr lang="zh-CN" altLang="en-US" sz="2400" smtClean="0"/>
              <a:t>客户端错误 </a:t>
            </a:r>
            <a:r>
              <a:rPr lang="en-US" altLang="zh-CN" sz="2400" smtClean="0"/>
              <a:t>-  </a:t>
            </a:r>
            <a:r>
              <a:rPr lang="zh-CN" altLang="en-US" sz="2400" smtClean="0"/>
              <a:t>请求有语法错误或请求无法实现</a:t>
            </a:r>
          </a:p>
          <a:p>
            <a:pPr lvl="1" eaLnBrk="1" hangingPunct="1">
              <a:defRPr/>
            </a:pPr>
            <a:r>
              <a:rPr lang="en-US" altLang="zh-CN" sz="2400" smtClean="0"/>
              <a:t>5XX  </a:t>
            </a:r>
            <a:r>
              <a:rPr lang="zh-CN" altLang="en-US" sz="2400" smtClean="0"/>
              <a:t>服务器端错误 </a:t>
            </a:r>
            <a:r>
              <a:rPr lang="en-US" altLang="zh-CN" sz="2400" smtClean="0"/>
              <a:t>-   </a:t>
            </a:r>
            <a:r>
              <a:rPr lang="zh-CN" altLang="en-US" sz="2400" smtClean="0"/>
              <a:t>服务器未能实现合法的请求</a:t>
            </a:r>
          </a:p>
        </p:txBody>
      </p:sp>
    </p:spTree>
  </p:cSld>
  <p:clrMapOvr>
    <a:masterClrMapping/>
  </p:clrMapOvr>
  <p:transition spd="slow">
    <p:random/>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p:cNvSpPr>
            <a:spLocks noGrp="1"/>
          </p:cNvSpPr>
          <p:nvPr>
            <p:ph type="sldNum" sz="quarter" idx="10"/>
          </p:nvPr>
        </p:nvSpPr>
        <p:spPr>
          <a:noFill/>
        </p:spPr>
        <p:txBody>
          <a:bodyPr/>
          <a:lstStyle/>
          <a:p>
            <a:r>
              <a:rPr lang="en-US" altLang="zh-CN" smtClean="0"/>
              <a:t>Page </a:t>
            </a:r>
            <a:fld id="{7926ECFE-A505-4001-911B-C93590BEDB24}" type="slidenum">
              <a:rPr lang="en-US" altLang="zh-CN" smtClean="0"/>
              <a:pPr/>
              <a:t>143</a:t>
            </a:fld>
            <a:endParaRPr lang="en-US" altLang="zh-CN" smtClean="0"/>
          </a:p>
        </p:txBody>
      </p:sp>
      <p:sp>
        <p:nvSpPr>
          <p:cNvPr id="302082" name="Rectangle 2"/>
          <p:cNvSpPr>
            <a:spLocks noGrp="1" noChangeArrowheads="1"/>
          </p:cNvSpPr>
          <p:nvPr>
            <p:ph type="title"/>
          </p:nvPr>
        </p:nvSpPr>
        <p:spPr/>
        <p:txBody>
          <a:bodyPr/>
          <a:lstStyle/>
          <a:p>
            <a:pPr eaLnBrk="1" hangingPunct="1">
              <a:defRPr/>
            </a:pPr>
            <a:r>
              <a:rPr lang="zh-CN" altLang="en-US" smtClean="0"/>
              <a:t>常见状态码</a:t>
            </a:r>
          </a:p>
        </p:txBody>
      </p:sp>
      <p:sp>
        <p:nvSpPr>
          <p:cNvPr id="302083" name="Rectangle 3"/>
          <p:cNvSpPr>
            <a:spLocks noGrp="1" noChangeArrowheads="1"/>
          </p:cNvSpPr>
          <p:nvPr>
            <p:ph type="body" idx="1"/>
          </p:nvPr>
        </p:nvSpPr>
        <p:spPr/>
        <p:txBody>
          <a:bodyPr/>
          <a:lstStyle/>
          <a:p>
            <a:pPr marL="0" indent="0" eaLnBrk="1" hangingPunct="1">
              <a:lnSpc>
                <a:spcPct val="80000"/>
              </a:lnSpc>
              <a:defRPr/>
            </a:pPr>
            <a:r>
              <a:rPr lang="en-US" altLang="zh-CN" sz="2400" smtClean="0"/>
              <a:t>200 OK </a:t>
            </a:r>
            <a:r>
              <a:rPr lang="zh-CN" altLang="en-US" sz="2400" smtClean="0"/>
              <a:t>请求被成功地完成，所请求的资源发送回客户端</a:t>
            </a:r>
          </a:p>
          <a:p>
            <a:pPr marL="0" indent="0" eaLnBrk="1" hangingPunct="1">
              <a:lnSpc>
                <a:spcPct val="80000"/>
              </a:lnSpc>
              <a:defRPr/>
            </a:pPr>
            <a:r>
              <a:rPr lang="en-US" altLang="zh-CN" sz="2400" smtClean="0"/>
              <a:t>302 Found</a:t>
            </a:r>
          </a:p>
          <a:p>
            <a:pPr lvl="1" eaLnBrk="1" hangingPunct="1">
              <a:lnSpc>
                <a:spcPct val="80000"/>
              </a:lnSpc>
              <a:defRPr/>
            </a:pPr>
            <a:r>
              <a:rPr lang="zh-CN" altLang="en-US" sz="2400" smtClean="0"/>
              <a:t>重定向，新的</a:t>
            </a:r>
            <a:r>
              <a:rPr lang="en-US" altLang="zh-CN" sz="2400" smtClean="0"/>
              <a:t>URL</a:t>
            </a:r>
            <a:r>
              <a:rPr lang="zh-CN" altLang="en-US" sz="2400" smtClean="0"/>
              <a:t>会在</a:t>
            </a:r>
            <a:r>
              <a:rPr lang="en-US" altLang="zh-CN" sz="2400" smtClean="0"/>
              <a:t>response </a:t>
            </a:r>
            <a:r>
              <a:rPr lang="zh-CN" altLang="en-US" sz="2400" smtClean="0"/>
              <a:t>中的</a:t>
            </a:r>
            <a:r>
              <a:rPr lang="en-US" altLang="zh-CN" sz="2400" smtClean="0"/>
              <a:t>Location</a:t>
            </a:r>
            <a:r>
              <a:rPr lang="zh-CN" altLang="en-US" sz="2400" smtClean="0"/>
              <a:t>中返回，浏览器将会自动使用新的</a:t>
            </a:r>
            <a:r>
              <a:rPr lang="en-US" altLang="zh-CN" sz="2400" smtClean="0"/>
              <a:t>URL</a:t>
            </a:r>
            <a:r>
              <a:rPr lang="zh-CN" altLang="en-US" sz="2400" smtClean="0"/>
              <a:t>发出新的</a:t>
            </a:r>
            <a:r>
              <a:rPr lang="en-US" altLang="zh-CN" sz="2400" smtClean="0"/>
              <a:t>Request</a:t>
            </a:r>
          </a:p>
          <a:p>
            <a:pPr lvl="1" eaLnBrk="1" hangingPunct="1">
              <a:lnSpc>
                <a:spcPct val="80000"/>
              </a:lnSpc>
              <a:defRPr/>
            </a:pPr>
            <a:r>
              <a:rPr lang="zh-CN" altLang="en-US" sz="2400" smtClean="0"/>
              <a:t>例如在</a:t>
            </a:r>
            <a:r>
              <a:rPr lang="en-US" altLang="zh-CN" sz="2400" smtClean="0"/>
              <a:t>IE</a:t>
            </a:r>
            <a:r>
              <a:rPr lang="zh-CN" altLang="en-US" sz="2400" smtClean="0"/>
              <a:t>中输入， </a:t>
            </a:r>
            <a:r>
              <a:rPr lang="en-US" altLang="zh-CN" sz="2400" smtClean="0"/>
              <a:t>http://www.google.com. HTTP</a:t>
            </a:r>
            <a:r>
              <a:rPr lang="zh-CN" altLang="en-US" sz="2400" smtClean="0"/>
              <a:t>服务器会返回</a:t>
            </a:r>
            <a:r>
              <a:rPr lang="en-US" altLang="zh-CN" sz="2400" smtClean="0"/>
              <a:t>302</a:t>
            </a:r>
            <a:r>
              <a:rPr lang="zh-CN" altLang="en-US" sz="2400" smtClean="0"/>
              <a:t>， </a:t>
            </a:r>
            <a:r>
              <a:rPr lang="en-US" altLang="zh-CN" sz="2400" smtClean="0"/>
              <a:t>IE</a:t>
            </a:r>
            <a:r>
              <a:rPr lang="zh-CN" altLang="en-US" sz="2400" smtClean="0"/>
              <a:t>取到</a:t>
            </a:r>
            <a:r>
              <a:rPr lang="en-US" altLang="zh-CN" sz="2400" smtClean="0"/>
              <a:t>Response</a:t>
            </a:r>
            <a:r>
              <a:rPr lang="zh-CN" altLang="en-US" sz="2400" smtClean="0"/>
              <a:t>中</a:t>
            </a:r>
            <a:r>
              <a:rPr lang="en-US" altLang="zh-CN" sz="2400" smtClean="0"/>
              <a:t>Location header</a:t>
            </a:r>
            <a:r>
              <a:rPr lang="zh-CN" altLang="en-US" sz="2400" smtClean="0"/>
              <a:t>的新</a:t>
            </a:r>
            <a:r>
              <a:rPr lang="en-US" altLang="zh-CN" sz="2400" smtClean="0"/>
              <a:t>URL, </a:t>
            </a:r>
            <a:r>
              <a:rPr lang="zh-CN" altLang="en-US" sz="2400" smtClean="0"/>
              <a:t>又重新发送一个</a:t>
            </a:r>
            <a:r>
              <a:rPr lang="en-US" altLang="zh-CN" sz="2400" smtClean="0"/>
              <a:t>Request</a:t>
            </a:r>
          </a:p>
          <a:p>
            <a:pPr marL="0" indent="0" eaLnBrk="1" hangingPunct="1">
              <a:lnSpc>
                <a:spcPct val="80000"/>
              </a:lnSpc>
              <a:defRPr/>
            </a:pPr>
            <a:r>
              <a:rPr lang="en-US" altLang="zh-CN" sz="2400" smtClean="0"/>
              <a:t>400 Bad Request  </a:t>
            </a:r>
            <a:r>
              <a:rPr lang="zh-CN" altLang="en-US" sz="2400" smtClean="0"/>
              <a:t>客户端请求与语法错误，不能被服务器所理解</a:t>
            </a:r>
          </a:p>
          <a:p>
            <a:pPr marL="0" indent="0" eaLnBrk="1" hangingPunct="1">
              <a:lnSpc>
                <a:spcPct val="80000"/>
              </a:lnSpc>
              <a:defRPr/>
            </a:pPr>
            <a:r>
              <a:rPr lang="en-US" altLang="zh-CN" sz="2400" smtClean="0"/>
              <a:t>403 Forbidden </a:t>
            </a:r>
            <a:r>
              <a:rPr lang="zh-CN" altLang="en-US" sz="2400" smtClean="0"/>
              <a:t>服务器收到请求，但是拒绝提供服务</a:t>
            </a:r>
          </a:p>
          <a:p>
            <a:pPr marL="0" indent="0" eaLnBrk="1" hangingPunct="1">
              <a:lnSpc>
                <a:spcPct val="80000"/>
              </a:lnSpc>
              <a:defRPr/>
            </a:pPr>
            <a:r>
              <a:rPr lang="en-US" altLang="zh-CN" sz="2400" smtClean="0"/>
              <a:t>404 Not Found </a:t>
            </a:r>
            <a:r>
              <a:rPr lang="zh-CN" altLang="en-US" sz="2400" smtClean="0"/>
              <a:t>请求资源不存在（输错了</a:t>
            </a:r>
            <a:r>
              <a:rPr lang="en-US" altLang="zh-CN" sz="2400" smtClean="0"/>
              <a:t>URL</a:t>
            </a:r>
            <a:r>
              <a:rPr lang="zh-CN" altLang="en-US" sz="2400" smtClean="0"/>
              <a:t>）</a:t>
            </a:r>
          </a:p>
          <a:p>
            <a:pPr marL="0" indent="0" eaLnBrk="1" hangingPunct="1">
              <a:lnSpc>
                <a:spcPct val="80000"/>
              </a:lnSpc>
              <a:defRPr/>
            </a:pPr>
            <a:r>
              <a:rPr lang="en-US" altLang="zh-CN" sz="2400" smtClean="0"/>
              <a:t>500 Internal Server Error </a:t>
            </a:r>
            <a:r>
              <a:rPr lang="zh-CN" altLang="en-US" sz="2400" smtClean="0"/>
              <a:t>服务器发生了不可预期错误</a:t>
            </a:r>
          </a:p>
          <a:p>
            <a:pPr marL="0" indent="0" eaLnBrk="1" hangingPunct="1">
              <a:lnSpc>
                <a:spcPct val="80000"/>
              </a:lnSpc>
              <a:defRPr/>
            </a:pPr>
            <a:r>
              <a:rPr lang="en-US" altLang="zh-CN" sz="2400" smtClean="0"/>
              <a:t>503 Server Unavailable </a:t>
            </a:r>
            <a:r>
              <a:rPr lang="zh-CN" altLang="en-US" sz="2400" smtClean="0"/>
              <a:t>服务器当前不能处理客户端请求</a:t>
            </a:r>
          </a:p>
        </p:txBody>
      </p:sp>
    </p:spTree>
  </p:cSld>
  <p:clrMapOvr>
    <a:masterClrMapping/>
  </p:clrMapOvr>
  <p:transition spd="slow">
    <p:random/>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a:spLocks noGrp="1"/>
          </p:cNvSpPr>
          <p:nvPr>
            <p:ph type="sldNum" sz="quarter" idx="10"/>
          </p:nvPr>
        </p:nvSpPr>
        <p:spPr>
          <a:noFill/>
        </p:spPr>
        <p:txBody>
          <a:bodyPr/>
          <a:lstStyle/>
          <a:p>
            <a:r>
              <a:rPr lang="en-US" altLang="zh-CN" smtClean="0"/>
              <a:t>Page </a:t>
            </a:r>
            <a:fld id="{3D609CF1-88E8-432A-83A7-D9BEABECFEE2}" type="slidenum">
              <a:rPr lang="en-US" altLang="zh-CN" smtClean="0"/>
              <a:pPr/>
              <a:t>144</a:t>
            </a:fld>
            <a:endParaRPr lang="en-US" altLang="zh-CN" smtClean="0"/>
          </a:p>
        </p:txBody>
      </p:sp>
      <p:sp>
        <p:nvSpPr>
          <p:cNvPr id="300034" name="Rectangle 2"/>
          <p:cNvSpPr>
            <a:spLocks noGrp="1" noChangeArrowheads="1"/>
          </p:cNvSpPr>
          <p:nvPr>
            <p:ph type="title"/>
          </p:nvPr>
        </p:nvSpPr>
        <p:spPr/>
        <p:txBody>
          <a:bodyPr/>
          <a:lstStyle/>
          <a:p>
            <a:pPr eaLnBrk="1" hangingPunct="1">
              <a:defRPr/>
            </a:pPr>
            <a:r>
              <a:rPr lang="en-US" altLang="zh-CN" smtClean="0"/>
              <a:t>HTTP</a:t>
            </a:r>
            <a:r>
              <a:rPr lang="zh-CN" altLang="en-US" smtClean="0"/>
              <a:t>消息结构（响应）举例</a:t>
            </a:r>
          </a:p>
        </p:txBody>
      </p:sp>
      <p:sp>
        <p:nvSpPr>
          <p:cNvPr id="300035"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137221" name="Picture 4"/>
          <p:cNvPicPr>
            <a:picLocks noChangeAspect="1" noChangeArrowheads="1"/>
          </p:cNvPicPr>
          <p:nvPr/>
        </p:nvPicPr>
        <p:blipFill>
          <a:blip r:embed="rId2"/>
          <a:srcRect/>
          <a:stretch>
            <a:fillRect/>
          </a:stretch>
        </p:blipFill>
        <p:spPr bwMode="auto">
          <a:xfrm>
            <a:off x="179388" y="1412875"/>
            <a:ext cx="8732837" cy="504825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0"/>
          </p:nvPr>
        </p:nvSpPr>
        <p:spPr>
          <a:noFill/>
        </p:spPr>
        <p:txBody>
          <a:bodyPr/>
          <a:lstStyle/>
          <a:p>
            <a:r>
              <a:rPr lang="en-US" altLang="zh-CN" smtClean="0"/>
              <a:t>Page </a:t>
            </a:r>
            <a:fld id="{E44DA016-F7D4-45FC-B84A-47F7AD543F5C}" type="slidenum">
              <a:rPr lang="en-US" altLang="zh-CN" smtClean="0"/>
              <a:pPr/>
              <a:t>145</a:t>
            </a:fld>
            <a:endParaRPr lang="en-US" altLang="zh-CN" smtClean="0"/>
          </a:p>
        </p:txBody>
      </p:sp>
      <p:sp>
        <p:nvSpPr>
          <p:cNvPr id="295938" name="Rectangle 2"/>
          <p:cNvSpPr>
            <a:spLocks noGrp="1" noChangeArrowheads="1"/>
          </p:cNvSpPr>
          <p:nvPr>
            <p:ph type="title"/>
          </p:nvPr>
        </p:nvSpPr>
        <p:spPr/>
        <p:txBody>
          <a:bodyPr/>
          <a:lstStyle/>
          <a:p>
            <a:pPr eaLnBrk="1" hangingPunct="1">
              <a:defRPr/>
            </a:pPr>
            <a:r>
              <a:rPr lang="en-US" altLang="zh-CN" smtClean="0"/>
              <a:t>Cookie</a:t>
            </a:r>
            <a:r>
              <a:rPr lang="zh-CN" altLang="en-US" smtClean="0"/>
              <a:t>机制</a:t>
            </a:r>
            <a:endParaRPr lang="zh-CN" altLang="en-US" smtClean="0"/>
          </a:p>
        </p:txBody>
      </p:sp>
      <p:sp>
        <p:nvSpPr>
          <p:cNvPr id="295939" name="Rectangle 3"/>
          <p:cNvSpPr>
            <a:spLocks noGrp="1" noChangeArrowheads="1"/>
          </p:cNvSpPr>
          <p:nvPr>
            <p:ph type="body" idx="1"/>
          </p:nvPr>
        </p:nvSpPr>
        <p:spPr/>
        <p:txBody>
          <a:bodyPr/>
          <a:lstStyle/>
          <a:p>
            <a:pPr marL="0" indent="0" eaLnBrk="1" hangingPunct="1">
              <a:defRPr/>
            </a:pPr>
            <a:r>
              <a:rPr lang="zh-CN" altLang="en-US" smtClean="0"/>
              <a:t>同一个客户端连续两次请求无对应关系，</a:t>
            </a:r>
            <a:r>
              <a:rPr lang="en-US" altLang="zh-CN" smtClean="0"/>
              <a:t>http</a:t>
            </a:r>
            <a:r>
              <a:rPr lang="zh-CN" altLang="en-US" smtClean="0"/>
              <a:t>服务器不知道这两个请求来自同一个客户端</a:t>
            </a:r>
          </a:p>
          <a:p>
            <a:pPr marL="0" indent="0" eaLnBrk="1" hangingPunct="1">
              <a:defRPr/>
            </a:pPr>
            <a:r>
              <a:rPr lang="en-US" altLang="zh-CN" smtClean="0"/>
              <a:t>Web</a:t>
            </a:r>
            <a:r>
              <a:rPr lang="zh-CN" altLang="en-US" smtClean="0"/>
              <a:t>程序引入了</a:t>
            </a:r>
            <a:r>
              <a:rPr lang="en-US" altLang="zh-CN" smtClean="0"/>
              <a:t>Cookie</a:t>
            </a:r>
            <a:r>
              <a:rPr lang="zh-CN" altLang="en-US" smtClean="0"/>
              <a:t>机制来维护</a:t>
            </a:r>
            <a:r>
              <a:rPr lang="zh-CN" altLang="en-US" smtClean="0"/>
              <a:t>状态</a:t>
            </a:r>
            <a:endParaRPr lang="en-US" altLang="zh-CN" smtClean="0"/>
          </a:p>
          <a:p>
            <a:pPr marL="400050" lvl="1" indent="0" eaLnBrk="1" hangingPunct="1">
              <a:defRPr/>
            </a:pPr>
            <a:r>
              <a:rPr lang="en-US" altLang="zh-CN" smtClean="0"/>
              <a:t>HTTP</a:t>
            </a:r>
            <a:r>
              <a:rPr lang="zh-CN" altLang="en-US" smtClean="0"/>
              <a:t>响应报文</a:t>
            </a:r>
            <a:r>
              <a:rPr lang="en-US" altLang="zh-CN" smtClean="0"/>
              <a:t>Set-cookie:1234</a:t>
            </a:r>
          </a:p>
          <a:p>
            <a:pPr marL="400050" lvl="1" indent="0" eaLnBrk="1" hangingPunct="1">
              <a:defRPr/>
            </a:pPr>
            <a:r>
              <a:rPr lang="en-US" altLang="zh-CN" smtClean="0"/>
              <a:t>HTTP</a:t>
            </a:r>
            <a:r>
              <a:rPr lang="zh-CN" altLang="en-US" smtClean="0"/>
              <a:t>请求首部行</a:t>
            </a:r>
            <a:r>
              <a:rPr lang="en-US" altLang="zh-CN" smtClean="0"/>
              <a:t>cookie</a:t>
            </a:r>
            <a:r>
              <a:rPr lang="en-US" altLang="zh-CN" smtClean="0"/>
              <a:t>:1234</a:t>
            </a:r>
          </a:p>
          <a:p>
            <a:pPr marL="400050" lvl="1" indent="0" eaLnBrk="1" hangingPunct="1">
              <a:defRPr/>
            </a:pPr>
            <a:r>
              <a:rPr lang="zh-CN" altLang="en-US" smtClean="0"/>
              <a:t>用户端保留</a:t>
            </a:r>
            <a:r>
              <a:rPr lang="en-US" altLang="zh-CN" smtClean="0"/>
              <a:t>cookie</a:t>
            </a:r>
            <a:r>
              <a:rPr lang="zh-CN" altLang="en-US" smtClean="0"/>
              <a:t>文件 </a:t>
            </a:r>
            <a:r>
              <a:rPr lang="en-US" altLang="zh-CN" smtClean="0"/>
              <a:t>1234 </a:t>
            </a:r>
            <a:r>
              <a:rPr lang="en-US" altLang="zh-CN" smtClean="0">
                <a:hlinkClick r:id="rId2"/>
              </a:rPr>
              <a:t>www.sohu.com</a:t>
            </a:r>
            <a:endParaRPr lang="en-US" altLang="zh-CN" smtClean="0"/>
          </a:p>
          <a:p>
            <a:pPr marL="400050" lvl="1" indent="0" eaLnBrk="1" hangingPunct="1">
              <a:defRPr/>
            </a:pPr>
            <a:r>
              <a:rPr lang="en-US" altLang="zh-CN" smtClean="0"/>
              <a:t>Web</a:t>
            </a:r>
            <a:r>
              <a:rPr lang="zh-CN" altLang="en-US" smtClean="0"/>
              <a:t>数据库保留 </a:t>
            </a:r>
            <a:r>
              <a:rPr lang="en-US" altLang="zh-CN" smtClean="0"/>
              <a:t>cookie 1234</a:t>
            </a:r>
            <a:endParaRPr lang="zh-CN" altLang="en-US" smtClean="0"/>
          </a:p>
        </p:txBody>
      </p:sp>
    </p:spTree>
  </p:cSld>
  <p:clrMapOvr>
    <a:masterClrMapping/>
  </p:clrMapOvr>
  <p:transition spd="slow">
    <p:random/>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CGI</a:t>
            </a:r>
            <a:r>
              <a:rPr lang="zh-CN" altLang="en-US" smtClean="0"/>
              <a:t>机制</a:t>
            </a:r>
            <a:endParaRPr lang="zh-CN" altLang="en-US"/>
          </a:p>
        </p:txBody>
      </p:sp>
      <p:sp>
        <p:nvSpPr>
          <p:cNvPr id="3" name="内容占位符 2"/>
          <p:cNvSpPr>
            <a:spLocks noGrp="1"/>
          </p:cNvSpPr>
          <p:nvPr>
            <p:ph idx="1"/>
          </p:nvPr>
        </p:nvSpPr>
        <p:spPr/>
        <p:txBody>
          <a:bodyPr/>
          <a:lstStyle/>
          <a:p>
            <a:r>
              <a:rPr lang="zh-CN" altLang="en-US" smtClean="0"/>
              <a:t>通用网关接口”</a:t>
            </a:r>
            <a:r>
              <a:rPr lang="en-US" altLang="zh-CN" smtClean="0"/>
              <a:t>(Common Gateway </a:t>
            </a:r>
            <a:r>
              <a:rPr lang="en-US" altLang="zh-CN" smtClean="0"/>
              <a:t>Interface</a:t>
            </a:r>
            <a:r>
              <a:rPr lang="en-US" altLang="zh-CN" smtClean="0"/>
              <a:t>)</a:t>
            </a:r>
          </a:p>
          <a:p>
            <a:pPr lvl="1"/>
            <a:r>
              <a:rPr lang="en-US" altLang="zh-CN" smtClean="0"/>
              <a:t>Perl</a:t>
            </a:r>
            <a:r>
              <a:rPr lang="zh-CN" altLang="en-US" smtClean="0"/>
              <a:t>、</a:t>
            </a:r>
            <a:r>
              <a:rPr lang="en-US" altLang="zh-CN" smtClean="0"/>
              <a:t>PHP</a:t>
            </a:r>
          </a:p>
          <a:p>
            <a:pPr lvl="1"/>
            <a:r>
              <a:rPr lang="en-US" altLang="zh-CN" smtClean="0"/>
              <a:t>C/C++</a:t>
            </a:r>
          </a:p>
          <a:p>
            <a:pPr lvl="1"/>
            <a:r>
              <a:rPr lang="en-US" altLang="zh-CN" smtClean="0"/>
              <a:t>Aspx .net</a:t>
            </a:r>
          </a:p>
          <a:p>
            <a:pPr lvl="1"/>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146</a:t>
            </a:fld>
            <a:endParaRPr lang="en-US" altLang="zh-CN"/>
          </a:p>
        </p:txBody>
      </p:sp>
    </p:spTree>
  </p:cSld>
  <p:clrMapOvr>
    <a:masterClrMapping/>
  </p:clrMapOvr>
  <p:transition spd="slow">
    <p:random/>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HTTP</a:t>
            </a:r>
            <a:r>
              <a:rPr lang="zh-CN" altLang="en-US" smtClean="0"/>
              <a:t>与</a:t>
            </a:r>
            <a:r>
              <a:rPr lang="en-US" altLang="zh-CN" smtClean="0"/>
              <a:t>SMTP</a:t>
            </a:r>
            <a:r>
              <a:rPr lang="zh-CN" altLang="en-US" smtClean="0"/>
              <a:t>对比</a:t>
            </a:r>
            <a:endParaRPr lang="zh-CN" altLang="en-US"/>
          </a:p>
        </p:txBody>
      </p:sp>
      <p:sp>
        <p:nvSpPr>
          <p:cNvPr id="3" name="内容占位符 2"/>
          <p:cNvSpPr>
            <a:spLocks noGrp="1"/>
          </p:cNvSpPr>
          <p:nvPr>
            <p:ph idx="1"/>
          </p:nvPr>
        </p:nvSpPr>
        <p:spPr/>
        <p:txBody>
          <a:bodyPr/>
          <a:lstStyle/>
          <a:p>
            <a:r>
              <a:rPr lang="zh-CN" altLang="en-US" smtClean="0"/>
              <a:t>类似</a:t>
            </a:r>
            <a:endParaRPr lang="en-US" altLang="zh-CN" smtClean="0"/>
          </a:p>
          <a:p>
            <a:pPr lvl="1"/>
            <a:r>
              <a:rPr lang="zh-CN" altLang="en-US" smtClean="0"/>
              <a:t>都用于文件传输</a:t>
            </a:r>
            <a:endParaRPr lang="en-US" altLang="zh-CN" smtClean="0"/>
          </a:p>
          <a:p>
            <a:pPr lvl="1"/>
            <a:r>
              <a:rPr lang="zh-CN" altLang="en-US" smtClean="0"/>
              <a:t>持续连接</a:t>
            </a:r>
            <a:endParaRPr lang="en-US" altLang="zh-CN" smtClean="0"/>
          </a:p>
          <a:p>
            <a:r>
              <a:rPr lang="zh-CN" altLang="en-US" smtClean="0"/>
              <a:t>区别</a:t>
            </a:r>
            <a:endParaRPr lang="en-US" altLang="zh-CN" smtClean="0"/>
          </a:p>
          <a:p>
            <a:pPr lvl="1"/>
            <a:r>
              <a:rPr lang="en-US" altLang="zh-CN" smtClean="0"/>
              <a:t>HTTP</a:t>
            </a:r>
            <a:r>
              <a:rPr lang="zh-CN" altLang="en-US" smtClean="0"/>
              <a:t>拉协议 </a:t>
            </a:r>
            <a:r>
              <a:rPr lang="en-US" altLang="zh-CN" smtClean="0"/>
              <a:t>SMTP</a:t>
            </a:r>
            <a:r>
              <a:rPr lang="zh-CN" altLang="en-US" smtClean="0"/>
              <a:t>推协议</a:t>
            </a:r>
            <a:endParaRPr lang="en-US" altLang="zh-CN" smtClean="0"/>
          </a:p>
          <a:p>
            <a:pPr lvl="1"/>
            <a:r>
              <a:rPr lang="en-US" altLang="zh-CN" smtClean="0"/>
              <a:t>SMTP</a:t>
            </a:r>
            <a:r>
              <a:rPr lang="zh-CN" altLang="en-US" smtClean="0"/>
              <a:t>要求</a:t>
            </a:r>
            <a:r>
              <a:rPr lang="en-US" altLang="zh-CN" smtClean="0"/>
              <a:t>ASCII</a:t>
            </a:r>
            <a:r>
              <a:rPr lang="zh-CN" altLang="en-US" smtClean="0"/>
              <a:t>格式、</a:t>
            </a:r>
            <a:r>
              <a:rPr lang="en-US" altLang="zh-CN" smtClean="0"/>
              <a:t>HTTP</a:t>
            </a:r>
            <a:r>
              <a:rPr lang="zh-CN" altLang="en-US" smtClean="0"/>
              <a:t>不一定</a:t>
            </a:r>
            <a:endParaRPr lang="en-US" altLang="zh-CN" smtClean="0"/>
          </a:p>
          <a:p>
            <a:pPr lvl="1"/>
            <a:r>
              <a:rPr lang="zh-CN" altLang="en-US" smtClean="0"/>
              <a:t>如何处理多媒体信息：</a:t>
            </a:r>
            <a:r>
              <a:rPr lang="en-US" altLang="zh-CN" smtClean="0"/>
              <a:t>SMTP</a:t>
            </a:r>
            <a:r>
              <a:rPr lang="zh-CN" altLang="en-US" smtClean="0"/>
              <a:t>封装到一个报文、</a:t>
            </a:r>
            <a:r>
              <a:rPr lang="en-US" altLang="zh-CN" smtClean="0"/>
              <a:t>HTTP</a:t>
            </a:r>
            <a:r>
              <a:rPr lang="zh-CN" altLang="en-US" smtClean="0"/>
              <a:t>封装到响应报文</a:t>
            </a:r>
            <a:endParaRPr lang="en-US" altLang="zh-CN" smtClean="0"/>
          </a:p>
          <a:p>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147</a:t>
            </a:fld>
            <a:endParaRPr lang="en-US" altLang="zh-CN"/>
          </a:p>
        </p:txBody>
      </p:sp>
    </p:spTree>
  </p:cSld>
  <p:clrMapOvr>
    <a:masterClrMapping/>
  </p:clrMapOvr>
  <p:transition spd="slow">
    <p:random/>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3"/>
          <p:cNvSpPr>
            <a:spLocks noGrp="1"/>
          </p:cNvSpPr>
          <p:nvPr>
            <p:ph type="sldNum" sz="quarter" idx="10"/>
          </p:nvPr>
        </p:nvSpPr>
        <p:spPr>
          <a:noFill/>
        </p:spPr>
        <p:txBody>
          <a:bodyPr/>
          <a:lstStyle/>
          <a:p>
            <a:r>
              <a:rPr lang="en-US" altLang="zh-CN" smtClean="0"/>
              <a:t>Page </a:t>
            </a:r>
            <a:fld id="{31F4AF48-FD88-4671-92AD-A23EAB8C5DB3}" type="slidenum">
              <a:rPr lang="en-US" altLang="zh-CN" smtClean="0"/>
              <a:pPr/>
              <a:t>148</a:t>
            </a:fld>
            <a:endParaRPr lang="en-US" altLang="zh-CN" smtClean="0"/>
          </a:p>
        </p:txBody>
      </p:sp>
      <p:sp>
        <p:nvSpPr>
          <p:cNvPr id="303106" name="Rectangle 2"/>
          <p:cNvSpPr>
            <a:spLocks noGrp="1" noChangeArrowheads="1"/>
          </p:cNvSpPr>
          <p:nvPr>
            <p:ph type="title"/>
          </p:nvPr>
        </p:nvSpPr>
        <p:spPr>
          <a:xfrm>
            <a:off x="539750" y="2573338"/>
            <a:ext cx="8229600" cy="1143000"/>
          </a:xfrm>
        </p:spPr>
        <p:txBody>
          <a:bodyPr/>
          <a:lstStyle/>
          <a:p>
            <a:pPr eaLnBrk="1" hangingPunct="1">
              <a:defRPr/>
            </a:pPr>
            <a:r>
              <a:rPr lang="zh-CN" altLang="en-US" sz="4400" smtClean="0">
                <a:solidFill>
                  <a:srgbClr val="FF3300"/>
                </a:solidFill>
              </a:rPr>
              <a:t>现 场 演 示</a:t>
            </a:r>
            <a:endParaRPr lang="en-US" altLang="zh-CN" sz="4400" smtClean="0">
              <a:solidFill>
                <a:srgbClr val="FF33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0310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3"/>
          <p:cNvSpPr>
            <a:spLocks noGrp="1"/>
          </p:cNvSpPr>
          <p:nvPr>
            <p:ph type="sldNum" sz="quarter" idx="10"/>
          </p:nvPr>
        </p:nvSpPr>
        <p:spPr>
          <a:noFill/>
        </p:spPr>
        <p:txBody>
          <a:bodyPr/>
          <a:lstStyle/>
          <a:p>
            <a:r>
              <a:rPr lang="en-US" altLang="zh-CN" smtClean="0"/>
              <a:t>Page </a:t>
            </a:r>
            <a:fld id="{75457050-44C6-4934-882E-D66E49AE1276}" type="slidenum">
              <a:rPr lang="en-US" altLang="zh-CN" smtClean="0"/>
              <a:pPr/>
              <a:t>149</a:t>
            </a:fld>
            <a:endParaRPr lang="en-US" altLang="zh-CN" smtClean="0"/>
          </a:p>
        </p:txBody>
      </p:sp>
      <p:sp>
        <p:nvSpPr>
          <p:cNvPr id="304130" name="Rectangle 2"/>
          <p:cNvSpPr>
            <a:spLocks noGrp="1" noChangeArrowheads="1"/>
          </p:cNvSpPr>
          <p:nvPr>
            <p:ph type="title"/>
          </p:nvPr>
        </p:nvSpPr>
        <p:spPr/>
        <p:txBody>
          <a:bodyPr/>
          <a:lstStyle/>
          <a:p>
            <a:pPr eaLnBrk="1" hangingPunct="1">
              <a:defRPr/>
            </a:pPr>
            <a:r>
              <a:rPr lang="en-US" altLang="zh-CN" smtClean="0"/>
              <a:t>1.Web</a:t>
            </a:r>
            <a:r>
              <a:rPr lang="zh-CN" altLang="en-US" smtClean="0"/>
              <a:t>服务器和浏览器</a:t>
            </a:r>
          </a:p>
        </p:txBody>
      </p:sp>
      <p:sp>
        <p:nvSpPr>
          <p:cNvPr id="304131" name="Rectangle 3"/>
          <p:cNvSpPr>
            <a:spLocks noGrp="1" noChangeArrowheads="1"/>
          </p:cNvSpPr>
          <p:nvPr>
            <p:ph type="body" idx="1"/>
          </p:nvPr>
        </p:nvSpPr>
        <p:spPr/>
        <p:txBody>
          <a:bodyPr/>
          <a:lstStyle/>
          <a:p>
            <a:pPr marL="0" indent="0" eaLnBrk="1" hangingPunct="1">
              <a:defRPr/>
            </a:pPr>
            <a:r>
              <a:rPr lang="zh-CN" altLang="en-US" smtClean="0"/>
              <a:t>一、服务器端（模拟</a:t>
            </a:r>
            <a:r>
              <a:rPr lang="en-US" altLang="zh-CN" smtClean="0"/>
              <a:t>IIS</a:t>
            </a:r>
            <a:r>
              <a:rPr lang="zh-CN" altLang="en-US" smtClean="0"/>
              <a:t>）</a:t>
            </a:r>
          </a:p>
          <a:p>
            <a:pPr lvl="1" eaLnBrk="1" hangingPunct="1">
              <a:defRPr/>
            </a:pPr>
            <a:r>
              <a:rPr lang="zh-CN" altLang="en-US" smtClean="0"/>
              <a:t>在本地</a:t>
            </a:r>
            <a:r>
              <a:rPr lang="en-US" altLang="zh-CN" smtClean="0"/>
              <a:t>80</a:t>
            </a:r>
            <a:r>
              <a:rPr lang="zh-CN" altLang="en-US" smtClean="0"/>
              <a:t>端口侦听</a:t>
            </a:r>
          </a:p>
          <a:p>
            <a:pPr lvl="1" eaLnBrk="1" hangingPunct="1">
              <a:defRPr/>
            </a:pPr>
            <a:r>
              <a:rPr lang="zh-CN" altLang="en-US" smtClean="0"/>
              <a:t>如果收到</a:t>
            </a:r>
            <a:r>
              <a:rPr lang="en-US" altLang="zh-CN" smtClean="0"/>
              <a:t>HTTP GET</a:t>
            </a:r>
            <a:r>
              <a:rPr lang="zh-CN" altLang="en-US" smtClean="0"/>
              <a:t>请求，则将</a:t>
            </a:r>
            <a:r>
              <a:rPr lang="en-US" altLang="zh-CN" smtClean="0"/>
              <a:t>RESPONSE</a:t>
            </a:r>
            <a:r>
              <a:rPr lang="zh-CN" altLang="en-US" smtClean="0"/>
              <a:t>报文头和根文件（假设为</a:t>
            </a:r>
            <a:r>
              <a:rPr lang="en-US" altLang="zh-CN" smtClean="0"/>
              <a:t>jxustindex.html</a:t>
            </a:r>
            <a:r>
              <a:rPr lang="zh-CN" altLang="en-US" smtClean="0"/>
              <a:t>）发送给客户端</a:t>
            </a:r>
          </a:p>
          <a:p>
            <a:pPr lvl="1" eaLnBrk="1" hangingPunct="1">
              <a:defRPr/>
            </a:pPr>
            <a:r>
              <a:rPr lang="zh-CN" altLang="en-US" smtClean="0"/>
              <a:t>客户端</a:t>
            </a:r>
            <a:r>
              <a:rPr lang="en-US" altLang="zh-CN" smtClean="0"/>
              <a:t>IE</a:t>
            </a:r>
            <a:r>
              <a:rPr lang="zh-CN" altLang="en-US" smtClean="0"/>
              <a:t>、</a:t>
            </a:r>
            <a:r>
              <a:rPr lang="en-US" altLang="zh-CN" smtClean="0"/>
              <a:t>Firefox</a:t>
            </a:r>
            <a:r>
              <a:rPr lang="zh-CN" altLang="en-US" smtClean="0"/>
              <a:t>等打开验证</a:t>
            </a:r>
            <a:r>
              <a:rPr lang="en-US" altLang="zh-CN" smtClean="0"/>
              <a:t>(</a:t>
            </a:r>
            <a:r>
              <a:rPr lang="zh-CN" altLang="en-US" smtClean="0"/>
              <a:t>观察收到的报文）</a:t>
            </a:r>
          </a:p>
          <a:p>
            <a:pPr lvl="1" eaLnBrk="1" hangingPunct="1">
              <a:defRPr/>
            </a:pPr>
            <a:r>
              <a:rPr lang="zh-CN" altLang="en-US" smtClean="0"/>
              <a:t>改造成支持多线程</a:t>
            </a:r>
          </a:p>
          <a:p>
            <a:pPr lvl="1"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Page </a:t>
            </a:r>
            <a:fld id="{6E3ED4E6-300D-4CD6-91AE-01D10B1DB4B6}" type="slidenum">
              <a:rPr lang="en-US" altLang="zh-CN" smtClean="0"/>
              <a:pPr>
                <a:defRPr/>
              </a:pPr>
              <a:t>15</a:t>
            </a:fld>
            <a:endParaRPr lang="en-US" altLang="zh-CN"/>
          </a:p>
        </p:txBody>
      </p:sp>
      <p:sp>
        <p:nvSpPr>
          <p:cNvPr id="3" name="Rectangle 2"/>
          <p:cNvSpPr txBox="1">
            <a:spLocks noChangeArrowheads="1"/>
          </p:cNvSpPr>
          <p:nvPr/>
        </p:nvSpPr>
        <p:spPr bwMode="auto">
          <a:xfrm>
            <a:off x="1042988" y="692150"/>
            <a:ext cx="7620000" cy="695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8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mj-lt"/>
                <a:ea typeface="+mj-ea"/>
                <a:cs typeface="+mj-cs"/>
              </a:rPr>
              <a:t>域名服务器配置要求</a:t>
            </a:r>
          </a:p>
        </p:txBody>
      </p:sp>
      <p:sp>
        <p:nvSpPr>
          <p:cNvPr id="4" name="Rectangle 3"/>
          <p:cNvSpPr txBox="1">
            <a:spLocks noChangeArrowheads="1"/>
          </p:cNvSpPr>
          <p:nvPr/>
        </p:nvSpPr>
        <p:spPr>
          <a:xfrm>
            <a:off x="1066800" y="1412875"/>
            <a:ext cx="7620000" cy="4897438"/>
          </a:xfrm>
          <a:prstGeom prst="rect">
            <a:avLst/>
          </a:prstGeom>
        </p:spPr>
        <p:txBody>
          <a:bodyPr/>
          <a:lstStyle/>
          <a:p>
            <a:pPr marL="357188" marR="0" lvl="0" indent="-357188" algn="l" defTabSz="914400" rtl="0" eaLnBrk="1" fontAlgn="base" latinLnBrk="0" hangingPunct="1">
              <a:lnSpc>
                <a:spcPct val="120000"/>
              </a:lnSpc>
              <a:spcBef>
                <a:spcPct val="0"/>
              </a:spcBef>
              <a:spcAft>
                <a:spcPct val="0"/>
              </a:spcAft>
              <a:buClr>
                <a:srgbClr val="000099"/>
              </a:buClr>
              <a:buSzPct val="75000"/>
              <a:buFont typeface="Wingdings" pitchFamily="2" charset="2"/>
              <a:buChar char="u"/>
              <a:tabLst/>
              <a:defRPr/>
            </a:pPr>
            <a:r>
              <a:rPr kumimoji="1" lang="zh-CN" altLang="en-US"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主机要至少配置一个域名服务器</a:t>
            </a:r>
            <a:endParaRPr kumimoji="1" lang="en-US" altLang="zh-CN"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endParaRPr>
          </a:p>
          <a:p>
            <a:pPr marL="357188" marR="0" lvl="0" indent="-357188" algn="l" defTabSz="914400" rtl="0" eaLnBrk="1" fontAlgn="base" latinLnBrk="0" hangingPunct="1">
              <a:lnSpc>
                <a:spcPct val="120000"/>
              </a:lnSpc>
              <a:spcBef>
                <a:spcPct val="0"/>
              </a:spcBef>
              <a:spcAft>
                <a:spcPct val="0"/>
              </a:spcAft>
              <a:buClr>
                <a:srgbClr val="000099"/>
              </a:buClr>
              <a:buSzPct val="75000"/>
              <a:buFont typeface="Wingdings" pitchFamily="2" charset="2"/>
              <a:buChar char="u"/>
              <a:tabLst/>
              <a:defRPr/>
            </a:pPr>
            <a:r>
              <a:rPr lang="zh-CN" altLang="en-US" sz="2800" kern="0" smtClean="0">
                <a:effectLst>
                  <a:outerShdw blurRad="38100" dist="38100" dir="2700000" algn="tl">
                    <a:srgbClr val="FFFFFF"/>
                  </a:outerShdw>
                </a:effectLst>
                <a:latin typeface="+mn-lt"/>
                <a:ea typeface="+mn-ea"/>
              </a:rPr>
              <a:t>每个服务器要至少知道一个根服务器的</a:t>
            </a:r>
            <a:r>
              <a:rPr lang="en-US" altLang="zh-CN" sz="2800" kern="0" smtClean="0">
                <a:effectLst>
                  <a:outerShdw blurRad="38100" dist="38100" dir="2700000" algn="tl">
                    <a:srgbClr val="FFFFFF"/>
                  </a:outerShdw>
                </a:effectLst>
                <a:latin typeface="+mn-lt"/>
                <a:ea typeface="+mn-ea"/>
              </a:rPr>
              <a:t>IP</a:t>
            </a:r>
            <a:r>
              <a:rPr lang="zh-CN" altLang="en-US" sz="2800" kern="0" smtClean="0">
                <a:effectLst>
                  <a:outerShdw blurRad="38100" dist="38100" dir="2700000" algn="tl">
                    <a:srgbClr val="FFFFFF"/>
                  </a:outerShdw>
                </a:effectLst>
                <a:latin typeface="+mn-lt"/>
                <a:ea typeface="+mn-ea"/>
              </a:rPr>
              <a:t>地址</a:t>
            </a:r>
            <a:endParaRPr lang="en-US" altLang="zh-CN" sz="2800" kern="0" smtClean="0">
              <a:effectLst>
                <a:outerShdw blurRad="38100" dist="38100" dir="2700000" algn="tl">
                  <a:srgbClr val="FFFFFF"/>
                </a:outerShdw>
              </a:effectLst>
              <a:latin typeface="+mn-lt"/>
              <a:ea typeface="+mn-ea"/>
            </a:endParaRPr>
          </a:p>
          <a:p>
            <a:pPr marL="357188" marR="0" lvl="0" indent="-357188" algn="l" defTabSz="914400" rtl="0" eaLnBrk="1" fontAlgn="base" latinLnBrk="0" hangingPunct="1">
              <a:lnSpc>
                <a:spcPct val="120000"/>
              </a:lnSpc>
              <a:spcBef>
                <a:spcPct val="0"/>
              </a:spcBef>
              <a:spcAft>
                <a:spcPct val="0"/>
              </a:spcAft>
              <a:buClr>
                <a:srgbClr val="000099"/>
              </a:buClr>
              <a:buSzPct val="75000"/>
              <a:buFont typeface="Wingdings" pitchFamily="2" charset="2"/>
              <a:buChar char="u"/>
              <a:tabLst/>
              <a:defRPr/>
            </a:pPr>
            <a:r>
              <a:rPr kumimoji="1" lang="zh-CN" altLang="en-US"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根服务器知道二级域中每个授权服务器的</a:t>
            </a:r>
            <a:r>
              <a:rPr kumimoji="1" lang="en-US" altLang="zh-CN"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IP</a:t>
            </a:r>
            <a:r>
              <a:rPr kumimoji="1" lang="zh-CN" altLang="en-US"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地址</a:t>
            </a:r>
            <a:endParaRPr kumimoji="1" lang="en-US" altLang="zh-CN"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endParaRPr>
          </a:p>
          <a:p>
            <a:pPr marL="357188" marR="0" lvl="0" indent="-357188" algn="l" defTabSz="914400" rtl="0" eaLnBrk="1" fontAlgn="base" latinLnBrk="0" hangingPunct="1">
              <a:lnSpc>
                <a:spcPct val="120000"/>
              </a:lnSpc>
              <a:spcBef>
                <a:spcPct val="0"/>
              </a:spcBef>
              <a:spcAft>
                <a:spcPct val="0"/>
              </a:spcAft>
              <a:buClr>
                <a:srgbClr val="000099"/>
              </a:buClr>
              <a:buSzPct val="75000"/>
              <a:buFont typeface="Wingdings" pitchFamily="2" charset="2"/>
              <a:buChar char="u"/>
              <a:tabLst/>
              <a:defRPr/>
            </a:pPr>
            <a:r>
              <a:rPr lang="zh-CN" altLang="en-US" sz="2800" kern="0" smtClean="0">
                <a:effectLst>
                  <a:outerShdw blurRad="38100" dist="38100" dir="2700000" algn="tl">
                    <a:srgbClr val="FFFFFF"/>
                  </a:outerShdw>
                </a:effectLst>
                <a:latin typeface="+mn-lt"/>
                <a:ea typeface="+mn-ea"/>
              </a:rPr>
              <a:t>每个服务器知道上一级域名服务器的</a:t>
            </a:r>
            <a:r>
              <a:rPr lang="en-US" altLang="zh-CN" sz="2800" kern="0" smtClean="0">
                <a:effectLst>
                  <a:outerShdw blurRad="38100" dist="38100" dir="2700000" algn="tl">
                    <a:srgbClr val="FFFFFF"/>
                  </a:outerShdw>
                </a:effectLst>
                <a:latin typeface="+mn-lt"/>
                <a:ea typeface="+mn-ea"/>
              </a:rPr>
              <a:t>IP</a:t>
            </a:r>
            <a:r>
              <a:rPr lang="zh-CN" altLang="en-US" sz="2800" kern="0" smtClean="0">
                <a:effectLst>
                  <a:outerShdw blurRad="38100" dist="38100" dir="2700000" algn="tl">
                    <a:srgbClr val="FFFFFF"/>
                  </a:outerShdw>
                </a:effectLst>
                <a:latin typeface="+mn-lt"/>
                <a:ea typeface="+mn-ea"/>
              </a:rPr>
              <a:t>地址</a:t>
            </a:r>
            <a:endParaRPr lang="en-US" altLang="zh-CN" sz="2800" kern="0" smtClean="0">
              <a:effectLst>
                <a:outerShdw blurRad="38100" dist="38100" dir="2700000" algn="tl">
                  <a:srgbClr val="FFFFFF"/>
                </a:outerShdw>
              </a:effectLst>
              <a:latin typeface="+mn-lt"/>
              <a:ea typeface="+mn-ea"/>
            </a:endParaRPr>
          </a:p>
          <a:p>
            <a:pPr marL="357188" marR="0" lvl="0" indent="-357188" algn="l" defTabSz="914400" rtl="0" eaLnBrk="1" fontAlgn="base" latinLnBrk="0" hangingPunct="1">
              <a:lnSpc>
                <a:spcPct val="120000"/>
              </a:lnSpc>
              <a:spcBef>
                <a:spcPct val="0"/>
              </a:spcBef>
              <a:spcAft>
                <a:spcPct val="0"/>
              </a:spcAft>
              <a:buClr>
                <a:srgbClr val="000099"/>
              </a:buClr>
              <a:buSzPct val="75000"/>
              <a:buFont typeface="Wingdings" pitchFamily="2" charset="2"/>
              <a:buChar char="u"/>
              <a:tabLst/>
              <a:defRPr/>
            </a:pPr>
            <a:r>
              <a:rPr kumimoji="1" lang="zh-CN" altLang="en-US"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上级域名服务器知道下级域中每个授权服务器的</a:t>
            </a:r>
            <a:r>
              <a:rPr kumimoji="1" lang="en-US" altLang="zh-CN"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IP</a:t>
            </a:r>
            <a:r>
              <a:rPr kumimoji="1" lang="zh-CN" altLang="en-US" sz="28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地址</a:t>
            </a:r>
          </a:p>
        </p:txBody>
      </p:sp>
    </p:spTree>
  </p:cSld>
  <p:clrMapOvr>
    <a:masterClrMapping/>
  </p:clrMapOvr>
  <p:transition spd="slow">
    <p:random/>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3"/>
          <p:cNvSpPr>
            <a:spLocks noGrp="1"/>
          </p:cNvSpPr>
          <p:nvPr>
            <p:ph type="sldNum" sz="quarter" idx="10"/>
          </p:nvPr>
        </p:nvSpPr>
        <p:spPr>
          <a:noFill/>
        </p:spPr>
        <p:txBody>
          <a:bodyPr/>
          <a:lstStyle/>
          <a:p>
            <a:r>
              <a:rPr lang="en-US" altLang="zh-CN" smtClean="0"/>
              <a:t>Page </a:t>
            </a:r>
            <a:fld id="{4DDC7053-20BC-47D4-872B-D43FCAC43361}" type="slidenum">
              <a:rPr lang="en-US" altLang="zh-CN" smtClean="0"/>
              <a:pPr/>
              <a:t>150</a:t>
            </a:fld>
            <a:endParaRPr lang="en-US" altLang="zh-CN" smtClean="0"/>
          </a:p>
        </p:txBody>
      </p:sp>
      <p:sp>
        <p:nvSpPr>
          <p:cNvPr id="305154" name="Rectangle 2"/>
          <p:cNvSpPr>
            <a:spLocks noGrp="1" noChangeArrowheads="1"/>
          </p:cNvSpPr>
          <p:nvPr>
            <p:ph type="title"/>
          </p:nvPr>
        </p:nvSpPr>
        <p:spPr/>
        <p:txBody>
          <a:bodyPr/>
          <a:lstStyle/>
          <a:p>
            <a:pPr eaLnBrk="1" hangingPunct="1">
              <a:defRPr/>
            </a:pPr>
            <a:r>
              <a:rPr lang="en-US" altLang="zh-CN" smtClean="0"/>
              <a:t>1.Web</a:t>
            </a:r>
            <a:r>
              <a:rPr lang="zh-CN" altLang="en-US" smtClean="0"/>
              <a:t>服务器和浏览器（续）</a:t>
            </a:r>
          </a:p>
        </p:txBody>
      </p:sp>
      <p:sp>
        <p:nvSpPr>
          <p:cNvPr id="305155" name="Rectangle 3"/>
          <p:cNvSpPr>
            <a:spLocks noGrp="1" noChangeArrowheads="1"/>
          </p:cNvSpPr>
          <p:nvPr>
            <p:ph type="body" idx="1"/>
          </p:nvPr>
        </p:nvSpPr>
        <p:spPr/>
        <p:txBody>
          <a:bodyPr/>
          <a:lstStyle/>
          <a:p>
            <a:pPr marL="0" indent="0" eaLnBrk="1" hangingPunct="1">
              <a:defRPr/>
            </a:pPr>
            <a:r>
              <a:rPr lang="zh-CN" altLang="en-US" smtClean="0"/>
              <a:t>二、客户端（模拟</a:t>
            </a:r>
            <a:r>
              <a:rPr lang="en-US" altLang="zh-CN" smtClean="0"/>
              <a:t>IE</a:t>
            </a:r>
            <a:r>
              <a:rPr lang="zh-CN" altLang="en-US" smtClean="0"/>
              <a:t>）</a:t>
            </a:r>
          </a:p>
          <a:p>
            <a:pPr lvl="1" eaLnBrk="1" hangingPunct="1">
              <a:defRPr/>
            </a:pPr>
            <a:r>
              <a:rPr lang="zh-CN" altLang="en-US" smtClean="0"/>
              <a:t>客户端连接服务器端</a:t>
            </a:r>
            <a:r>
              <a:rPr lang="en-US" altLang="zh-CN" smtClean="0"/>
              <a:t>80</a:t>
            </a:r>
            <a:r>
              <a:rPr lang="zh-CN" altLang="en-US" smtClean="0"/>
              <a:t>端口</a:t>
            </a:r>
          </a:p>
          <a:p>
            <a:pPr lvl="1" eaLnBrk="1" hangingPunct="1">
              <a:defRPr/>
            </a:pPr>
            <a:r>
              <a:rPr lang="zh-CN" altLang="en-US" smtClean="0"/>
              <a:t>发送</a:t>
            </a:r>
            <a:r>
              <a:rPr lang="en-US" altLang="zh-CN" smtClean="0"/>
              <a:t>HTTP GET</a:t>
            </a:r>
            <a:r>
              <a:rPr lang="zh-CN" altLang="en-US" smtClean="0"/>
              <a:t>请求</a:t>
            </a:r>
          </a:p>
          <a:p>
            <a:pPr lvl="1" eaLnBrk="1" hangingPunct="1">
              <a:defRPr/>
            </a:pPr>
            <a:r>
              <a:rPr lang="zh-CN" altLang="en-US" smtClean="0"/>
              <a:t>接收返回结果，保存为</a:t>
            </a:r>
            <a:r>
              <a:rPr lang="en-US" altLang="zh-CN" smtClean="0"/>
              <a:t>html</a:t>
            </a:r>
            <a:r>
              <a:rPr lang="zh-CN" altLang="en-US" smtClean="0"/>
              <a:t>文件</a:t>
            </a:r>
          </a:p>
          <a:p>
            <a:pPr lvl="1" eaLnBrk="1" hangingPunct="1">
              <a:defRPr/>
            </a:pPr>
            <a:r>
              <a:rPr lang="zh-CN" altLang="en-US" smtClean="0"/>
              <a:t>也可用</a:t>
            </a:r>
            <a:r>
              <a:rPr lang="en-US" altLang="zh-CN" smtClean="0"/>
              <a:t>Telnet</a:t>
            </a:r>
            <a:r>
              <a:rPr lang="zh-CN" altLang="en-US" smtClean="0"/>
              <a:t>演示</a:t>
            </a:r>
          </a:p>
        </p:txBody>
      </p:sp>
    </p:spTree>
  </p:cSld>
  <p:clrMapOvr>
    <a:masterClrMapping/>
  </p:clrMapOvr>
  <p:transition spd="slow">
    <p:random/>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3"/>
          <p:cNvSpPr>
            <a:spLocks noGrp="1"/>
          </p:cNvSpPr>
          <p:nvPr>
            <p:ph type="sldNum" sz="quarter" idx="10"/>
          </p:nvPr>
        </p:nvSpPr>
        <p:spPr>
          <a:noFill/>
        </p:spPr>
        <p:txBody>
          <a:bodyPr/>
          <a:lstStyle/>
          <a:p>
            <a:r>
              <a:rPr lang="en-US" altLang="zh-CN" smtClean="0"/>
              <a:t>Page </a:t>
            </a:r>
            <a:fld id="{64CA4DA5-807D-4383-92F8-5448AE9714D5}" type="slidenum">
              <a:rPr lang="en-US" altLang="zh-CN" smtClean="0"/>
              <a:pPr/>
              <a:t>151</a:t>
            </a:fld>
            <a:endParaRPr lang="en-US" altLang="zh-CN" smtClean="0"/>
          </a:p>
        </p:txBody>
      </p:sp>
      <p:sp>
        <p:nvSpPr>
          <p:cNvPr id="306178" name="Rectangle 2"/>
          <p:cNvSpPr>
            <a:spLocks noGrp="1" noChangeArrowheads="1"/>
          </p:cNvSpPr>
          <p:nvPr>
            <p:ph type="title"/>
          </p:nvPr>
        </p:nvSpPr>
        <p:spPr/>
        <p:txBody>
          <a:bodyPr/>
          <a:lstStyle/>
          <a:p>
            <a:pPr eaLnBrk="1" hangingPunct="1">
              <a:defRPr/>
            </a:pPr>
            <a:r>
              <a:rPr lang="en-US" altLang="zh-CN" smtClean="0"/>
              <a:t>2.</a:t>
            </a:r>
            <a:r>
              <a:rPr lang="zh-CN" altLang="en-US" smtClean="0"/>
              <a:t>搜索引擎思路</a:t>
            </a:r>
          </a:p>
        </p:txBody>
      </p:sp>
      <p:sp>
        <p:nvSpPr>
          <p:cNvPr id="306179" name="Rectangle 3"/>
          <p:cNvSpPr>
            <a:spLocks noGrp="1" noChangeArrowheads="1"/>
          </p:cNvSpPr>
          <p:nvPr>
            <p:ph type="body" idx="1"/>
          </p:nvPr>
        </p:nvSpPr>
        <p:spPr/>
        <p:txBody>
          <a:bodyPr/>
          <a:lstStyle/>
          <a:p>
            <a:pPr marL="0" indent="0" eaLnBrk="1" hangingPunct="1">
              <a:defRPr/>
            </a:pPr>
            <a:r>
              <a:rPr lang="zh-CN" altLang="en-US" smtClean="0"/>
              <a:t>搜索引擎思路</a:t>
            </a:r>
          </a:p>
          <a:p>
            <a:pPr lvl="1" eaLnBrk="1" hangingPunct="1">
              <a:defRPr/>
            </a:pPr>
            <a:r>
              <a:rPr lang="en-US" altLang="zh-CN" smtClean="0"/>
              <a:t>CRAWL </a:t>
            </a:r>
            <a:r>
              <a:rPr lang="zh-CN" altLang="en-US" smtClean="0"/>
              <a:t>给定一些初始</a:t>
            </a:r>
            <a:r>
              <a:rPr lang="en-US" altLang="zh-CN" smtClean="0"/>
              <a:t>WEB</a:t>
            </a:r>
            <a:r>
              <a:rPr lang="zh-CN" altLang="en-US" smtClean="0"/>
              <a:t>地址，用客户端程序下载，然后解析已经下载文件，递归下载其中的超链接</a:t>
            </a:r>
          </a:p>
          <a:p>
            <a:pPr lvl="1" eaLnBrk="1" hangingPunct="1">
              <a:defRPr/>
            </a:pPr>
            <a:r>
              <a:rPr lang="zh-CN" altLang="en-US" smtClean="0"/>
              <a:t>将下载的文件保存在数据库中，建立索引</a:t>
            </a:r>
          </a:p>
          <a:p>
            <a:pPr lvl="1" eaLnBrk="1" hangingPunct="1">
              <a:defRPr/>
            </a:pPr>
            <a:r>
              <a:rPr lang="zh-CN" altLang="en-US" smtClean="0"/>
              <a:t>建立</a:t>
            </a:r>
            <a:r>
              <a:rPr lang="en-US" altLang="zh-CN" smtClean="0"/>
              <a:t>WEB</a:t>
            </a:r>
            <a:r>
              <a:rPr lang="zh-CN" altLang="en-US" smtClean="0"/>
              <a:t>服务器</a:t>
            </a:r>
            <a:r>
              <a:rPr lang="en-US" altLang="zh-CN" smtClean="0"/>
              <a:t>(80</a:t>
            </a:r>
            <a:r>
              <a:rPr lang="zh-CN" altLang="en-US" smtClean="0"/>
              <a:t>端口侦听</a:t>
            </a:r>
            <a:r>
              <a:rPr lang="en-US" altLang="zh-CN" smtClean="0"/>
              <a:t>)</a:t>
            </a:r>
          </a:p>
          <a:p>
            <a:pPr lvl="1" eaLnBrk="1" hangingPunct="1">
              <a:defRPr/>
            </a:pPr>
            <a:r>
              <a:rPr lang="zh-CN" altLang="en-US" smtClean="0"/>
              <a:t>收到客户端</a:t>
            </a:r>
            <a:r>
              <a:rPr lang="en-US" altLang="zh-CN" smtClean="0"/>
              <a:t>POST</a:t>
            </a:r>
            <a:r>
              <a:rPr lang="zh-CN" altLang="en-US" smtClean="0"/>
              <a:t>请求后，将用户模式串在数据库文件中比对（比如</a:t>
            </a:r>
            <a:r>
              <a:rPr lang="en-US" altLang="zh-CN" smtClean="0"/>
              <a:t>KMP</a:t>
            </a:r>
            <a:r>
              <a:rPr lang="zh-CN" altLang="en-US" smtClean="0"/>
              <a:t>算法）</a:t>
            </a:r>
          </a:p>
          <a:p>
            <a:pPr lvl="1"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3"/>
          <p:cNvSpPr>
            <a:spLocks noGrp="1"/>
          </p:cNvSpPr>
          <p:nvPr>
            <p:ph type="sldNum" sz="quarter" idx="10"/>
          </p:nvPr>
        </p:nvSpPr>
        <p:spPr>
          <a:noFill/>
        </p:spPr>
        <p:txBody>
          <a:bodyPr/>
          <a:lstStyle/>
          <a:p>
            <a:r>
              <a:rPr lang="en-US" altLang="zh-CN" smtClean="0"/>
              <a:t>Page </a:t>
            </a:r>
            <a:fld id="{8C1C76EF-1026-449E-9894-440BC82F669C}" type="slidenum">
              <a:rPr lang="en-US" altLang="zh-CN" smtClean="0"/>
              <a:pPr/>
              <a:t>152</a:t>
            </a:fld>
            <a:endParaRPr lang="en-US" altLang="zh-CN" smtClean="0"/>
          </a:p>
        </p:txBody>
      </p:sp>
      <p:sp>
        <p:nvSpPr>
          <p:cNvPr id="307202" name="Rectangle 2"/>
          <p:cNvSpPr>
            <a:spLocks noGrp="1" noChangeArrowheads="1"/>
          </p:cNvSpPr>
          <p:nvPr>
            <p:ph type="title"/>
          </p:nvPr>
        </p:nvSpPr>
        <p:spPr/>
        <p:txBody>
          <a:bodyPr/>
          <a:lstStyle/>
          <a:p>
            <a:pPr eaLnBrk="1" hangingPunct="1">
              <a:defRPr/>
            </a:pPr>
            <a:r>
              <a:rPr lang="zh-CN" altLang="en-US" smtClean="0"/>
              <a:t>任务小结</a:t>
            </a:r>
          </a:p>
        </p:txBody>
      </p:sp>
      <p:sp>
        <p:nvSpPr>
          <p:cNvPr id="307203" name="Rectangle 3"/>
          <p:cNvSpPr>
            <a:spLocks noGrp="1" noChangeArrowheads="1"/>
          </p:cNvSpPr>
          <p:nvPr>
            <p:ph type="body" idx="1"/>
          </p:nvPr>
        </p:nvSpPr>
        <p:spPr/>
        <p:txBody>
          <a:bodyPr/>
          <a:lstStyle/>
          <a:p>
            <a:pPr marL="0" indent="0" eaLnBrk="1" hangingPunct="1">
              <a:defRPr/>
            </a:pPr>
            <a:r>
              <a:rPr lang="en-US" altLang="zh-CN" smtClean="0"/>
              <a:t>Step 1: </a:t>
            </a:r>
            <a:r>
              <a:rPr lang="zh-CN" altLang="en-US" smtClean="0"/>
              <a:t>建立</a:t>
            </a:r>
            <a:r>
              <a:rPr lang="en-US" altLang="zh-CN" smtClean="0"/>
              <a:t>Web</a:t>
            </a:r>
            <a:r>
              <a:rPr lang="zh-CN" altLang="en-US" smtClean="0"/>
              <a:t>服务器</a:t>
            </a:r>
          </a:p>
          <a:p>
            <a:pPr marL="0" indent="0" eaLnBrk="1" hangingPunct="1">
              <a:defRPr/>
            </a:pPr>
            <a:r>
              <a:rPr lang="en-US" altLang="zh-CN" smtClean="0"/>
              <a:t>Step 2: </a:t>
            </a:r>
            <a:r>
              <a:rPr lang="zh-CN" altLang="en-US" smtClean="0"/>
              <a:t>多线程</a:t>
            </a:r>
            <a:r>
              <a:rPr lang="en-US" altLang="zh-CN" smtClean="0"/>
              <a:t>Web</a:t>
            </a:r>
            <a:r>
              <a:rPr lang="zh-CN" altLang="en-US" smtClean="0"/>
              <a:t>服务器支持多用户并发</a:t>
            </a:r>
          </a:p>
          <a:p>
            <a:pPr marL="0" indent="0" eaLnBrk="1" hangingPunct="1">
              <a:defRPr/>
            </a:pPr>
            <a:r>
              <a:rPr lang="en-US" altLang="zh-CN" smtClean="0"/>
              <a:t>Step 3: </a:t>
            </a:r>
            <a:r>
              <a:rPr lang="zh-CN" altLang="en-US" smtClean="0"/>
              <a:t>建立</a:t>
            </a:r>
            <a:r>
              <a:rPr lang="en-US" altLang="zh-CN" smtClean="0"/>
              <a:t>Web</a:t>
            </a:r>
            <a:r>
              <a:rPr lang="zh-CN" altLang="en-US" smtClean="0"/>
              <a:t>客服端</a:t>
            </a:r>
          </a:p>
          <a:p>
            <a:pPr marL="0" indent="0" eaLnBrk="1" hangingPunct="1">
              <a:defRPr/>
            </a:pPr>
            <a:r>
              <a:rPr lang="en-US" altLang="zh-CN" smtClean="0"/>
              <a:t>Step 4: </a:t>
            </a:r>
            <a:r>
              <a:rPr lang="zh-CN" altLang="en-US" smtClean="0"/>
              <a:t>解析</a:t>
            </a:r>
            <a:r>
              <a:rPr lang="en-US" altLang="zh-CN" smtClean="0"/>
              <a:t>Html</a:t>
            </a:r>
            <a:r>
              <a:rPr lang="zh-CN" altLang="en-US" smtClean="0"/>
              <a:t>文件中的超链接</a:t>
            </a:r>
          </a:p>
          <a:p>
            <a:pPr marL="0" indent="0" eaLnBrk="1" hangingPunct="1">
              <a:defRPr/>
            </a:pPr>
            <a:r>
              <a:rPr lang="en-US" altLang="zh-CN" smtClean="0"/>
              <a:t>Step 5: </a:t>
            </a:r>
            <a:r>
              <a:rPr lang="zh-CN" altLang="en-US" smtClean="0"/>
              <a:t>多线程客户端</a:t>
            </a:r>
            <a:r>
              <a:rPr lang="en-US" altLang="zh-CN" smtClean="0"/>
              <a:t>Crawl</a:t>
            </a:r>
          </a:p>
          <a:p>
            <a:pPr marL="0" indent="0" eaLnBrk="1" hangingPunct="1">
              <a:defRPr/>
            </a:pPr>
            <a:endParaRPr lang="en-US" altLang="zh-CN" smtClean="0"/>
          </a:p>
          <a:p>
            <a:pPr marL="400050" lvl="1" indent="0" eaLnBrk="1" hangingPunct="1">
              <a:defRPr/>
            </a:pPr>
            <a:r>
              <a:rPr lang="zh-CN" altLang="en-US" smtClean="0">
                <a:hlinkClick r:id="rId2" action="ppaction://hlinkfile"/>
              </a:rPr>
              <a:t>演示代码</a:t>
            </a:r>
            <a:endParaRPr lang="en-US" altLang="zh-CN" smtClean="0"/>
          </a:p>
        </p:txBody>
      </p:sp>
    </p:spTree>
  </p:cSld>
  <p:clrMapOvr>
    <a:masterClrMapping/>
  </p:clrMapOvr>
  <p:transition spd="slow">
    <p:random/>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3.WebProxy</a:t>
            </a:r>
            <a:endParaRPr lang="zh-CN" altLang="en-US"/>
          </a:p>
        </p:txBody>
      </p:sp>
      <p:sp>
        <p:nvSpPr>
          <p:cNvPr id="3" name="内容占位符 2"/>
          <p:cNvSpPr>
            <a:spLocks noGrp="1"/>
          </p:cNvSpPr>
          <p:nvPr>
            <p:ph idx="1"/>
          </p:nvPr>
        </p:nvSpPr>
        <p:spPr/>
        <p:txBody>
          <a:bodyPr/>
          <a:lstStyle/>
          <a:p>
            <a:r>
              <a:rPr lang="zh-CN" altLang="en-US" smtClean="0"/>
              <a:t>设计一</a:t>
            </a:r>
            <a:r>
              <a:rPr lang="en-US" altLang="zh-CN" smtClean="0"/>
              <a:t>Web</a:t>
            </a:r>
            <a:r>
              <a:rPr lang="zh-CN" altLang="en-US" smtClean="0"/>
              <a:t>代理，用户访问互联网时通过代理进行转发</a:t>
            </a:r>
          </a:p>
          <a:p>
            <a:pPr lvl="1"/>
            <a:r>
              <a:rPr lang="zh-CN" altLang="en-US" smtClean="0"/>
              <a:t>可在</a:t>
            </a:r>
            <a:r>
              <a:rPr lang="en-US" altLang="zh-CN" smtClean="0"/>
              <a:t>Web</a:t>
            </a:r>
            <a:r>
              <a:rPr lang="zh-CN" altLang="en-US" smtClean="0"/>
              <a:t>代理上进行缓存、负载平衡、过滤、监控、隐藏身份、突破限制等工作</a:t>
            </a:r>
          </a:p>
          <a:p>
            <a:pPr lvl="1"/>
            <a:r>
              <a:rPr lang="zh-CN" altLang="en-US" smtClean="0"/>
              <a:t>很多</a:t>
            </a:r>
            <a:r>
              <a:rPr lang="en-US" altLang="zh-CN" smtClean="0"/>
              <a:t>Web</a:t>
            </a:r>
            <a:r>
              <a:rPr lang="zh-CN" altLang="en-US" smtClean="0"/>
              <a:t>服务，只针对特定的客户端才提供服务（比如，有的网站不支持迅雷，而迅雷下载比较方便且支持注释命名文件），通过代理，可模拟各种客户端（修改</a:t>
            </a:r>
            <a:r>
              <a:rPr lang="en-US" altLang="zh-CN" smtClean="0"/>
              <a:t>user-agent, range, cookie</a:t>
            </a:r>
            <a:r>
              <a:rPr lang="zh-CN" altLang="en-US" smtClean="0"/>
              <a:t>等）</a:t>
            </a:r>
          </a:p>
          <a:p>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153</a:t>
            </a:fld>
            <a:endParaRPr lang="en-US" altLang="zh-CN"/>
          </a:p>
        </p:txBody>
      </p:sp>
    </p:spTree>
  </p:cSld>
  <p:clrMapOvr>
    <a:masterClrMapping/>
  </p:clrMapOvr>
  <p:transition spd="slow">
    <p:rand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a:t>步骤</a:t>
            </a:r>
          </a:p>
        </p:txBody>
      </p:sp>
      <p:sp>
        <p:nvSpPr>
          <p:cNvPr id="157699" name="Rectangle 3"/>
          <p:cNvSpPr>
            <a:spLocks noGrp="1" noChangeArrowheads="1"/>
          </p:cNvSpPr>
          <p:nvPr>
            <p:ph type="body" idx="1"/>
          </p:nvPr>
        </p:nvSpPr>
        <p:spPr/>
        <p:txBody>
          <a:bodyPr/>
          <a:lstStyle/>
          <a:p>
            <a:r>
              <a:rPr lang="en-US" altLang="zh-CN"/>
              <a:t>1.</a:t>
            </a:r>
            <a:r>
              <a:rPr lang="zh-CN" altLang="en-US"/>
              <a:t>创建</a:t>
            </a:r>
            <a:r>
              <a:rPr lang="en-US" altLang="zh-CN"/>
              <a:t>tcp socket,</a:t>
            </a:r>
            <a:r>
              <a:rPr lang="zh-CN" altLang="en-US"/>
              <a:t>在某一端口侦听</a:t>
            </a:r>
          </a:p>
          <a:p>
            <a:r>
              <a:rPr lang="en-US" altLang="zh-CN"/>
              <a:t>2.</a:t>
            </a:r>
            <a:r>
              <a:rPr lang="zh-CN" altLang="en-US"/>
              <a:t>等待</a:t>
            </a:r>
            <a:r>
              <a:rPr lang="en-US" altLang="zh-CN"/>
              <a:t>web client</a:t>
            </a:r>
            <a:r>
              <a:rPr lang="zh-CN" altLang="en-US"/>
              <a:t>的连接请求</a:t>
            </a:r>
          </a:p>
          <a:p>
            <a:r>
              <a:rPr lang="en-US" altLang="zh-CN"/>
              <a:t>3.</a:t>
            </a:r>
            <a:r>
              <a:rPr lang="zh-CN" altLang="en-US"/>
              <a:t>连接建立后，转发</a:t>
            </a:r>
            <a:r>
              <a:rPr lang="en-US" altLang="zh-CN"/>
              <a:t>web client</a:t>
            </a:r>
            <a:r>
              <a:rPr lang="zh-CN" altLang="en-US"/>
              <a:t>的实际访问网络</a:t>
            </a:r>
            <a:r>
              <a:rPr lang="en-US" altLang="zh-CN"/>
              <a:t>web</a:t>
            </a:r>
            <a:r>
              <a:rPr lang="zh-CN" altLang="en-US"/>
              <a:t>请求（也可以修改请求内容再转发）</a:t>
            </a:r>
          </a:p>
          <a:p>
            <a:r>
              <a:rPr lang="en-US" altLang="zh-CN"/>
              <a:t>4.</a:t>
            </a:r>
            <a:r>
              <a:rPr lang="zh-CN" altLang="en-US"/>
              <a:t>收到</a:t>
            </a:r>
            <a:r>
              <a:rPr lang="en-US" altLang="zh-CN"/>
              <a:t>web</a:t>
            </a:r>
            <a:r>
              <a:rPr lang="zh-CN" altLang="en-US"/>
              <a:t>服务器响应后，在转发给相应</a:t>
            </a:r>
            <a:r>
              <a:rPr lang="en-US" altLang="zh-CN"/>
              <a:t>web client</a:t>
            </a:r>
          </a:p>
        </p:txBody>
      </p:sp>
    </p:spTree>
  </p:cSld>
  <p:clrMapOvr>
    <a:masterClrMapping/>
  </p:clrMapOvr>
  <p:transition spd="slow">
    <p:random/>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a:t>注意事项</a:t>
            </a:r>
          </a:p>
        </p:txBody>
      </p:sp>
      <p:sp>
        <p:nvSpPr>
          <p:cNvPr id="158723" name="Rectangle 3"/>
          <p:cNvSpPr>
            <a:spLocks noGrp="1" noChangeArrowheads="1"/>
          </p:cNvSpPr>
          <p:nvPr>
            <p:ph type="body" idx="1"/>
          </p:nvPr>
        </p:nvSpPr>
        <p:spPr/>
        <p:txBody>
          <a:bodyPr/>
          <a:lstStyle/>
          <a:p>
            <a:pPr>
              <a:lnSpc>
                <a:spcPct val="80000"/>
              </a:lnSpc>
            </a:pPr>
            <a:r>
              <a:rPr lang="en-US" altLang="zh-CN" sz="1800"/>
              <a:t>1. </a:t>
            </a:r>
            <a:r>
              <a:rPr lang="zh-CN" altLang="en-US" sz="1800"/>
              <a:t>要</a:t>
            </a:r>
            <a:r>
              <a:rPr lang="en-US" altLang="zh-CN" sz="1800"/>
              <a:t>setsockopt(sockToServer, SOL_SOCKET, SO_RCVTIMEO, (char *)&amp;optval, optlen);</a:t>
            </a:r>
            <a:r>
              <a:rPr lang="zh-CN" altLang="en-US" sz="1800"/>
              <a:t>在服务器长时间没有响应时主动结束连接</a:t>
            </a:r>
          </a:p>
          <a:p>
            <a:pPr>
              <a:lnSpc>
                <a:spcPct val="80000"/>
              </a:lnSpc>
            </a:pPr>
            <a:r>
              <a:rPr lang="en-US" altLang="zh-CN" sz="1800"/>
              <a:t>2.</a:t>
            </a:r>
            <a:r>
              <a:rPr lang="zh-CN" altLang="en-US" sz="1800"/>
              <a:t>可以使用单线程处理客户端请求，但效率较低（因为浏览很可能同时发起多个请求，以加快访问速度）</a:t>
            </a:r>
          </a:p>
          <a:p>
            <a:pPr>
              <a:lnSpc>
                <a:spcPct val="80000"/>
              </a:lnSpc>
            </a:pPr>
            <a:r>
              <a:rPr lang="en-US" altLang="zh-CN" sz="1800"/>
              <a:t>3.</a:t>
            </a:r>
            <a:r>
              <a:rPr lang="zh-CN" altLang="en-US" sz="1800"/>
              <a:t>如果使用多线程，则要使用多线程库</a:t>
            </a:r>
          </a:p>
          <a:p>
            <a:pPr>
              <a:lnSpc>
                <a:spcPct val="80000"/>
              </a:lnSpc>
            </a:pPr>
            <a:r>
              <a:rPr lang="en-US" altLang="zh-CN" sz="1800"/>
              <a:t>4.</a:t>
            </a:r>
            <a:r>
              <a:rPr lang="zh-CN" altLang="en-US" sz="1800"/>
              <a:t>在实例中，每个请求使用了</a:t>
            </a:r>
            <a:r>
              <a:rPr lang="en-US" altLang="zh-CN" sz="1800"/>
              <a:t>gethostbyname</a:t>
            </a:r>
            <a:r>
              <a:rPr lang="zh-CN" altLang="en-US" sz="1800"/>
              <a:t>，实际中可以利用缓冲，加快速度</a:t>
            </a:r>
          </a:p>
          <a:p>
            <a:pPr>
              <a:lnSpc>
                <a:spcPct val="80000"/>
              </a:lnSpc>
            </a:pPr>
            <a:r>
              <a:rPr lang="en-US" altLang="zh-CN" sz="1800"/>
              <a:t>5.</a:t>
            </a:r>
            <a:r>
              <a:rPr lang="zh-CN" altLang="en-US" sz="1800"/>
              <a:t>实例中未考虑重定向访问，因此某些网站可能无法访问（如 </a:t>
            </a:r>
            <a:r>
              <a:rPr lang="en-US" altLang="zh-CN" sz="1800">
                <a:hlinkClick r:id="rId2"/>
              </a:rPr>
              <a:t>www.youku.com</a:t>
            </a:r>
            <a:r>
              <a:rPr lang="zh-CN" altLang="en-US" sz="1800"/>
              <a:t>）。此问题不难改进。</a:t>
            </a:r>
          </a:p>
          <a:p>
            <a:pPr>
              <a:lnSpc>
                <a:spcPct val="80000"/>
              </a:lnSpc>
            </a:pPr>
            <a:r>
              <a:rPr lang="en-US" altLang="zh-CN" sz="1800"/>
              <a:t>6.</a:t>
            </a:r>
            <a:r>
              <a:rPr lang="zh-CN" altLang="en-US" sz="1800"/>
              <a:t>在一个</a:t>
            </a:r>
            <a:r>
              <a:rPr lang="en-US" altLang="zh-CN" sz="1800"/>
              <a:t>http</a:t>
            </a:r>
            <a:r>
              <a:rPr lang="zh-CN" altLang="en-US" sz="1800"/>
              <a:t>连接上，可能</a:t>
            </a:r>
            <a:r>
              <a:rPr lang="en-US" altLang="zh-CN" sz="1800"/>
              <a:t>keep-alive</a:t>
            </a:r>
            <a:r>
              <a:rPr lang="zh-CN" altLang="en-US" sz="1800"/>
              <a:t>，客户端通过其发送多个请求，因此对于一对连接，既要继续收到客户端请求，转发给服务器；又要转发服务器应答给客户端，所以使用了</a:t>
            </a:r>
            <a:r>
              <a:rPr lang="en-US" altLang="zh-CN" sz="1800"/>
              <a:t>select</a:t>
            </a:r>
            <a:r>
              <a:rPr lang="zh-CN" altLang="en-US" sz="1800"/>
              <a:t>机制</a:t>
            </a:r>
          </a:p>
          <a:p>
            <a:pPr>
              <a:lnSpc>
                <a:spcPct val="80000"/>
              </a:lnSpc>
            </a:pPr>
            <a:r>
              <a:rPr lang="en-US" altLang="zh-CN" sz="1800"/>
              <a:t>7.</a:t>
            </a:r>
            <a:r>
              <a:rPr lang="zh-CN" altLang="en-US" sz="1800"/>
              <a:t>为了支持</a:t>
            </a:r>
            <a:r>
              <a:rPr lang="en-US" altLang="zh-CN" sz="1800"/>
              <a:t>https</a:t>
            </a:r>
            <a:r>
              <a:rPr lang="zh-CN" altLang="en-US" sz="1800"/>
              <a:t>和非</a:t>
            </a:r>
            <a:r>
              <a:rPr lang="en-US" altLang="zh-CN" sz="1800"/>
              <a:t>80</a:t>
            </a:r>
            <a:r>
              <a:rPr lang="zh-CN" altLang="en-US" sz="1800"/>
              <a:t>端口请求，在</a:t>
            </a:r>
            <a:r>
              <a:rPr lang="en-US" altLang="zh-CN" sz="1800"/>
              <a:t>AnalyzeServer</a:t>
            </a:r>
            <a:r>
              <a:rPr lang="zh-CN" altLang="en-US" sz="1800"/>
              <a:t>函数中做了特殊处理（但</a:t>
            </a:r>
            <a:r>
              <a:rPr lang="en-US" altLang="zh-CN" sz="1800"/>
              <a:t>https</a:t>
            </a:r>
            <a:r>
              <a:rPr lang="zh-CN" altLang="en-US" sz="1800"/>
              <a:t>未能很好的支持）</a:t>
            </a:r>
          </a:p>
          <a:p>
            <a:pPr>
              <a:lnSpc>
                <a:spcPct val="80000"/>
              </a:lnSpc>
            </a:pPr>
            <a:r>
              <a:rPr lang="en-US" altLang="zh-CN" sz="1800"/>
              <a:t>8.</a:t>
            </a:r>
            <a:r>
              <a:rPr lang="zh-CN" altLang="en-US" sz="1800"/>
              <a:t>一个客户端发来的连接可能需要本地向多个服务器发起连接请求</a:t>
            </a:r>
          </a:p>
          <a:p>
            <a:pPr>
              <a:lnSpc>
                <a:spcPct val="80000"/>
              </a:lnSpc>
            </a:pPr>
            <a:r>
              <a:rPr lang="en-US" altLang="zh-CN" sz="1800"/>
              <a:t>9.</a:t>
            </a:r>
            <a:r>
              <a:rPr lang="zh-CN" altLang="en-US" sz="1800"/>
              <a:t>客户端在一个连接中可能发来后续请求，不能只接收连接时的第一</a:t>
            </a:r>
            <a:r>
              <a:rPr lang="zh-CN" altLang="en-US" sz="1800" smtClean="0"/>
              <a:t>个</a:t>
            </a:r>
            <a:endParaRPr lang="en-US" altLang="zh-CN" sz="1800" smtClean="0"/>
          </a:p>
          <a:p>
            <a:pPr>
              <a:lnSpc>
                <a:spcPct val="80000"/>
              </a:lnSpc>
            </a:pPr>
            <a:endParaRPr lang="en-US" altLang="zh-CN" sz="1800" smtClean="0"/>
          </a:p>
          <a:p>
            <a:pPr marL="342900" lvl="1" indent="-342900">
              <a:lnSpc>
                <a:spcPct val="80000"/>
              </a:lnSpc>
              <a:buClr>
                <a:srgbClr val="0000CC"/>
              </a:buClr>
              <a:buFont typeface="Wingdings" pitchFamily="2" charset="2"/>
              <a:buChar char="u"/>
            </a:pPr>
            <a:r>
              <a:rPr lang="zh-CN" altLang="en-US" smtClean="0">
                <a:hlinkClick r:id="rId3" action="ppaction://hlinkfile"/>
              </a:rPr>
              <a:t>演示代码</a:t>
            </a:r>
            <a:endParaRPr lang="en-US" altLang="zh-CN" smtClean="0"/>
          </a:p>
          <a:p>
            <a:pPr>
              <a:lnSpc>
                <a:spcPct val="80000"/>
              </a:lnSpc>
            </a:pPr>
            <a:endParaRPr lang="zh-CN" altLang="en-US" sz="1800"/>
          </a:p>
        </p:txBody>
      </p:sp>
    </p:spTree>
  </p:cSld>
  <p:clrMapOvr>
    <a:masterClrMapping/>
  </p:clrMapOvr>
  <p:transition spd="slow">
    <p:random/>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HTTP</a:t>
            </a:r>
            <a:r>
              <a:rPr lang="zh-CN" altLang="en-US" smtClean="0"/>
              <a:t>安全性</a:t>
            </a:r>
            <a:r>
              <a:rPr lang="en-US" altLang="zh-CN" smtClean="0"/>
              <a:t>HTTPS</a:t>
            </a:r>
            <a:endParaRPr lang="zh-CN" altLang="en-US"/>
          </a:p>
        </p:txBody>
      </p:sp>
      <p:sp>
        <p:nvSpPr>
          <p:cNvPr id="3" name="内容占位符 2"/>
          <p:cNvSpPr>
            <a:spLocks noGrp="1"/>
          </p:cNvSpPr>
          <p:nvPr>
            <p:ph idx="1"/>
          </p:nvPr>
        </p:nvSpPr>
        <p:spPr/>
        <p:txBody>
          <a:bodyPr/>
          <a:lstStyle/>
          <a:p>
            <a:r>
              <a:rPr lang="en-US" altLang="zh-CN" smtClean="0"/>
              <a:t>SSL  443</a:t>
            </a:r>
          </a:p>
          <a:p>
            <a:r>
              <a:rPr lang="en-US" altLang="zh-CN" smtClean="0"/>
              <a:t>OpenSSLServer</a:t>
            </a:r>
            <a:r>
              <a:rPr lang="zh-CN" altLang="en-US" smtClean="0"/>
              <a:t>、</a:t>
            </a:r>
            <a:r>
              <a:rPr lang="en-US" altLang="zh-CN" smtClean="0"/>
              <a:t>OpenSSLClient</a:t>
            </a:r>
          </a:p>
          <a:p>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156</a:t>
            </a:fld>
            <a:endParaRPr lang="en-US" altLang="zh-CN"/>
          </a:p>
        </p:txBody>
      </p:sp>
      <p:pic>
        <p:nvPicPr>
          <p:cNvPr id="5" name="图片 4" descr="932078-20160410113936625-2144040516.jpg"/>
          <p:cNvPicPr>
            <a:picLocks noChangeAspect="1"/>
          </p:cNvPicPr>
          <p:nvPr/>
        </p:nvPicPr>
        <p:blipFill>
          <a:blip r:embed="rId2"/>
          <a:stretch>
            <a:fillRect/>
          </a:stretch>
        </p:blipFill>
        <p:spPr>
          <a:xfrm>
            <a:off x="1643042" y="2500306"/>
            <a:ext cx="6572296" cy="3581403"/>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3"/>
          <p:cNvSpPr>
            <a:spLocks noGrp="1"/>
          </p:cNvSpPr>
          <p:nvPr>
            <p:ph type="sldNum" sz="quarter" idx="10"/>
          </p:nvPr>
        </p:nvSpPr>
        <p:spPr>
          <a:noFill/>
        </p:spPr>
        <p:txBody>
          <a:bodyPr/>
          <a:lstStyle/>
          <a:p>
            <a:r>
              <a:rPr lang="en-US" altLang="zh-CN" smtClean="0"/>
              <a:t>Page </a:t>
            </a:r>
            <a:fld id="{11ADCD1E-BC9E-4417-8F6D-6B801E3EC00A}" type="slidenum">
              <a:rPr lang="en-US" altLang="zh-CN" smtClean="0"/>
              <a:pPr/>
              <a:t>157</a:t>
            </a:fld>
            <a:endParaRPr lang="en-US" altLang="zh-CN" smtClean="0"/>
          </a:p>
        </p:txBody>
      </p:sp>
      <p:sp>
        <p:nvSpPr>
          <p:cNvPr id="308226" name="Rectangle 2"/>
          <p:cNvSpPr>
            <a:spLocks noGrp="1" noChangeArrowheads="1"/>
          </p:cNvSpPr>
          <p:nvPr>
            <p:ph type="title"/>
          </p:nvPr>
        </p:nvSpPr>
        <p:spPr/>
        <p:txBody>
          <a:bodyPr/>
          <a:lstStyle/>
          <a:p>
            <a:pPr algn="l" eaLnBrk="1" hangingPunct="1">
              <a:defRPr/>
            </a:pPr>
            <a:r>
              <a:rPr lang="zh-CN" altLang="en-US" sz="4000" smtClean="0">
                <a:solidFill>
                  <a:srgbClr val="CC00CC"/>
                </a:solidFill>
                <a:ea typeface="华文行楷" pitchFamily="2" charset="-122"/>
              </a:rPr>
              <a:t>     本章小结</a:t>
            </a:r>
          </a:p>
        </p:txBody>
      </p:sp>
      <p:sp>
        <p:nvSpPr>
          <p:cNvPr id="308227" name="Rectangle 3"/>
          <p:cNvSpPr>
            <a:spLocks noGrp="1" noChangeArrowheads="1"/>
          </p:cNvSpPr>
          <p:nvPr>
            <p:ph type="body" idx="1"/>
          </p:nvPr>
        </p:nvSpPr>
        <p:spPr/>
        <p:txBody>
          <a:bodyPr/>
          <a:lstStyle/>
          <a:p>
            <a:pPr marL="0" indent="0" eaLnBrk="1" hangingPunct="1">
              <a:buClr>
                <a:srgbClr val="000099"/>
              </a:buClr>
              <a:buSzPct val="75000"/>
              <a:defRPr/>
            </a:pPr>
            <a:r>
              <a:rPr lang="zh-CN" altLang="en-US" smtClean="0"/>
              <a:t>域名系统</a:t>
            </a:r>
            <a:r>
              <a:rPr lang="en-US" altLang="zh-CN" smtClean="0"/>
              <a:t>DNS</a:t>
            </a:r>
          </a:p>
          <a:p>
            <a:pPr lvl="1" eaLnBrk="1" hangingPunct="1">
              <a:buSzPct val="75000"/>
              <a:defRPr/>
            </a:pPr>
            <a:r>
              <a:rPr lang="en-US" altLang="zh-CN" sz="2400" smtClean="0"/>
              <a:t>DNS</a:t>
            </a:r>
            <a:r>
              <a:rPr lang="zh-CN" altLang="en-US" sz="2400" smtClean="0"/>
              <a:t>名字空间、资源记录、域名解析服务</a:t>
            </a:r>
          </a:p>
          <a:p>
            <a:pPr marL="0" indent="0" eaLnBrk="1" hangingPunct="1">
              <a:buClr>
                <a:srgbClr val="000099"/>
              </a:buClr>
              <a:buSzPct val="75000"/>
              <a:defRPr/>
            </a:pPr>
            <a:r>
              <a:rPr lang="zh-CN" altLang="en-US" smtClean="0"/>
              <a:t>文件传输</a:t>
            </a:r>
          </a:p>
          <a:p>
            <a:pPr lvl="1" eaLnBrk="1" hangingPunct="1">
              <a:buSzPct val="75000"/>
              <a:defRPr/>
            </a:pPr>
            <a:r>
              <a:rPr lang="en-US" altLang="zh-CN" sz="2400" smtClean="0"/>
              <a:t>FTP</a:t>
            </a:r>
            <a:r>
              <a:rPr lang="zh-CN" altLang="en-US" sz="2400" smtClean="0"/>
              <a:t>、</a:t>
            </a:r>
            <a:r>
              <a:rPr lang="en-US" altLang="zh-CN" sz="2400" smtClean="0"/>
              <a:t>TFTP</a:t>
            </a:r>
            <a:endParaRPr lang="zh-CN" altLang="en-US" sz="2400" smtClean="0"/>
          </a:p>
          <a:p>
            <a:pPr marL="0" indent="0" eaLnBrk="1" hangingPunct="1">
              <a:buClr>
                <a:srgbClr val="000099"/>
              </a:buClr>
              <a:buSzPct val="75000"/>
              <a:defRPr/>
            </a:pPr>
            <a:r>
              <a:rPr lang="zh-CN" altLang="en-US" smtClean="0"/>
              <a:t>远程登录协议</a:t>
            </a:r>
            <a:r>
              <a:rPr lang="en-US" altLang="zh-CN" smtClean="0"/>
              <a:t>(TELNET)</a:t>
            </a:r>
          </a:p>
          <a:p>
            <a:pPr marL="0" indent="0" eaLnBrk="1" hangingPunct="1">
              <a:buClr>
                <a:srgbClr val="000099"/>
              </a:buClr>
              <a:buSzPct val="75000"/>
              <a:defRPr/>
            </a:pPr>
            <a:r>
              <a:rPr lang="zh-CN" altLang="en-US" smtClean="0"/>
              <a:t>电子邮件</a:t>
            </a:r>
          </a:p>
          <a:p>
            <a:pPr lvl="1" eaLnBrk="1" hangingPunct="1">
              <a:buSzPct val="75000"/>
              <a:defRPr/>
            </a:pPr>
            <a:r>
              <a:rPr lang="en-US" altLang="zh-CN" sz="2400" smtClean="0"/>
              <a:t>SMTP</a:t>
            </a:r>
            <a:r>
              <a:rPr lang="zh-CN" altLang="en-US" sz="2400" smtClean="0"/>
              <a:t>、</a:t>
            </a:r>
            <a:r>
              <a:rPr lang="en-US" altLang="zh-CN" sz="2400" smtClean="0"/>
              <a:t>POP</a:t>
            </a:r>
          </a:p>
          <a:p>
            <a:pPr marL="0" indent="0" eaLnBrk="1" hangingPunct="1">
              <a:buClr>
                <a:srgbClr val="000099"/>
              </a:buClr>
              <a:buSzPct val="75000"/>
              <a:defRPr/>
            </a:pPr>
            <a:r>
              <a:rPr lang="zh-CN" altLang="en-US" smtClean="0"/>
              <a:t>万维网</a:t>
            </a:r>
            <a:r>
              <a:rPr lang="en-US" altLang="zh-CN" smtClean="0"/>
              <a:t>(WWW)</a:t>
            </a:r>
          </a:p>
          <a:p>
            <a:pPr lvl="1" eaLnBrk="1" hangingPunct="1">
              <a:buSzPct val="75000"/>
              <a:defRPr/>
            </a:pPr>
            <a:r>
              <a:rPr lang="en-US" altLang="zh-CN" sz="2400" smtClean="0"/>
              <a:t>HTTP</a:t>
            </a:r>
            <a:r>
              <a:rPr lang="zh-CN" altLang="en-US" sz="2400" smtClean="0"/>
              <a:t>、</a:t>
            </a:r>
            <a:r>
              <a:rPr lang="en-US" altLang="zh-CN" sz="2400" smtClean="0"/>
              <a:t>URL</a:t>
            </a:r>
          </a:p>
        </p:txBody>
      </p:sp>
    </p:spTree>
  </p:cSld>
  <p:clrMapOvr>
    <a:masterClrMapping/>
  </p:clrMapOvr>
  <p:transition spd="slow">
    <p:random/>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3"/>
          <p:cNvSpPr>
            <a:spLocks noGrp="1"/>
          </p:cNvSpPr>
          <p:nvPr>
            <p:ph type="sldNum" sz="quarter" idx="10"/>
          </p:nvPr>
        </p:nvSpPr>
        <p:spPr>
          <a:noFill/>
        </p:spPr>
        <p:txBody>
          <a:bodyPr/>
          <a:lstStyle/>
          <a:p>
            <a:r>
              <a:rPr lang="en-US" altLang="zh-CN" smtClean="0"/>
              <a:t>Page </a:t>
            </a:r>
            <a:fld id="{35B22253-CE53-49C9-9501-8D903E54E3DB}" type="slidenum">
              <a:rPr lang="en-US" altLang="zh-CN" smtClean="0"/>
              <a:pPr/>
              <a:t>158</a:t>
            </a:fld>
            <a:endParaRPr lang="en-US" altLang="zh-CN" smtClean="0"/>
          </a:p>
        </p:txBody>
      </p:sp>
      <p:sp>
        <p:nvSpPr>
          <p:cNvPr id="130050" name="Rectangle 2"/>
          <p:cNvSpPr>
            <a:spLocks noGrp="1" noChangeArrowheads="1"/>
          </p:cNvSpPr>
          <p:nvPr>
            <p:ph type="title"/>
          </p:nvPr>
        </p:nvSpPr>
        <p:spPr/>
        <p:txBody>
          <a:bodyPr/>
          <a:lstStyle/>
          <a:p>
            <a:pPr algn="l" eaLnBrk="1" hangingPunct="1">
              <a:defRPr/>
            </a:pPr>
            <a:r>
              <a:rPr lang="zh-CN" altLang="en-US" sz="3600" smtClean="0">
                <a:solidFill>
                  <a:srgbClr val="FF0000"/>
                </a:solidFill>
                <a:ea typeface="楷体_GB2312" pitchFamily="49" charset="-122"/>
              </a:rPr>
              <a:t>思考题</a:t>
            </a:r>
          </a:p>
        </p:txBody>
      </p:sp>
      <p:pic>
        <p:nvPicPr>
          <p:cNvPr id="144388" name="Picture 4" descr="gif228">
            <a:hlinkClick r:id="" action="ppaction://hlinkshowjump?jump=endshow"/>
          </p:cNvPr>
          <p:cNvPicPr>
            <a:picLocks noChangeAspect="1" noChangeArrowheads="1" noCrop="1"/>
          </p:cNvPicPr>
          <p:nvPr/>
        </p:nvPicPr>
        <p:blipFill>
          <a:blip r:embed="rId2"/>
          <a:srcRect/>
          <a:stretch>
            <a:fillRect/>
          </a:stretch>
        </p:blipFill>
        <p:spPr bwMode="auto">
          <a:xfrm>
            <a:off x="7451725" y="5084763"/>
            <a:ext cx="720725" cy="700087"/>
          </a:xfrm>
          <a:prstGeom prst="rect">
            <a:avLst/>
          </a:prstGeom>
          <a:noFill/>
          <a:ln w="9525">
            <a:noFill/>
            <a:miter lim="800000"/>
            <a:headEnd/>
            <a:tailEnd/>
          </a:ln>
        </p:spPr>
      </p:pic>
      <p:pic>
        <p:nvPicPr>
          <p:cNvPr id="144389" name="Picture 12" descr="gif007"/>
          <p:cNvPicPr>
            <a:picLocks noChangeAspect="1" noChangeArrowheads="1" noCrop="1"/>
          </p:cNvPicPr>
          <p:nvPr/>
        </p:nvPicPr>
        <p:blipFill>
          <a:blip r:embed="rId3"/>
          <a:srcRect/>
          <a:stretch>
            <a:fillRect/>
          </a:stretch>
        </p:blipFill>
        <p:spPr bwMode="auto">
          <a:xfrm>
            <a:off x="1835150" y="4005263"/>
            <a:ext cx="1944688" cy="1781175"/>
          </a:xfrm>
          <a:prstGeom prst="rect">
            <a:avLst/>
          </a:prstGeom>
          <a:noFill/>
          <a:ln w="9525">
            <a:noFill/>
            <a:miter lim="800000"/>
            <a:headEnd/>
            <a:tailEnd/>
          </a:ln>
        </p:spPr>
      </p:pic>
      <p:sp>
        <p:nvSpPr>
          <p:cNvPr id="130071" name="Rectangle 23"/>
          <p:cNvSpPr>
            <a:spLocks noGrp="1" noChangeArrowheads="1"/>
          </p:cNvSpPr>
          <p:nvPr>
            <p:ph type="body" idx="1"/>
          </p:nvPr>
        </p:nvSpPr>
        <p:spPr/>
        <p:txBody>
          <a:bodyPr/>
          <a:lstStyle/>
          <a:p>
            <a:pPr marL="0" indent="0" eaLnBrk="1" hangingPunct="1">
              <a:buFont typeface="Wingdings" pitchFamily="2" charset="2"/>
              <a:buNone/>
              <a:defRPr/>
            </a:pPr>
            <a:r>
              <a:rPr lang="en-US" altLang="zh-CN" smtClean="0"/>
              <a:t>1</a:t>
            </a:r>
            <a:r>
              <a:rPr lang="zh-CN" altLang="en-US" smtClean="0"/>
              <a:t>．简述</a:t>
            </a:r>
            <a:r>
              <a:rPr lang="en-US" altLang="zh-CN" smtClean="0"/>
              <a:t>DNS</a:t>
            </a:r>
            <a:r>
              <a:rPr lang="zh-CN" altLang="en-US" smtClean="0"/>
              <a:t>服务器的工作过程。</a:t>
            </a:r>
          </a:p>
          <a:p>
            <a:pPr marL="0" indent="0" eaLnBrk="1" hangingPunct="1">
              <a:buFont typeface="Wingdings" pitchFamily="2" charset="2"/>
              <a:buNone/>
              <a:defRPr/>
            </a:pPr>
            <a:r>
              <a:rPr lang="en-US" altLang="zh-CN" smtClean="0"/>
              <a:t>2</a:t>
            </a:r>
            <a:r>
              <a:rPr lang="zh-CN" altLang="en-US" smtClean="0"/>
              <a:t>．简述</a:t>
            </a:r>
            <a:r>
              <a:rPr lang="en-US" altLang="zh-CN" smtClean="0"/>
              <a:t>Telnet</a:t>
            </a:r>
            <a:r>
              <a:rPr lang="zh-CN" altLang="en-US" smtClean="0"/>
              <a:t>的工作方式。</a:t>
            </a:r>
          </a:p>
          <a:p>
            <a:pPr marL="0" indent="0" eaLnBrk="1" hangingPunct="1">
              <a:buFont typeface="Wingdings" pitchFamily="2" charset="2"/>
              <a:buNone/>
              <a:defRPr/>
            </a:pPr>
            <a:r>
              <a:rPr lang="en-US" altLang="zh-CN" smtClean="0"/>
              <a:t>3</a:t>
            </a:r>
            <a:r>
              <a:rPr lang="zh-CN" altLang="en-US" smtClean="0"/>
              <a:t>．简述</a:t>
            </a:r>
            <a:r>
              <a:rPr lang="en-US" altLang="zh-CN" smtClean="0"/>
              <a:t>SMTP</a:t>
            </a:r>
            <a:r>
              <a:rPr lang="zh-CN" altLang="en-US" smtClean="0"/>
              <a:t>的工作原理及工作过程。</a:t>
            </a:r>
          </a:p>
          <a:p>
            <a:pPr marL="0" indent="0" eaLnBrk="1" hangingPunct="1">
              <a:buFont typeface="Wingdings" pitchFamily="2" charset="2"/>
              <a:buNone/>
              <a:defRPr/>
            </a:pPr>
            <a:r>
              <a:rPr lang="en-US" altLang="zh-CN" smtClean="0"/>
              <a:t>4</a:t>
            </a:r>
            <a:r>
              <a:rPr lang="zh-CN" altLang="en-US" smtClean="0"/>
              <a:t>．什么是</a:t>
            </a:r>
            <a:r>
              <a:rPr lang="en-US" altLang="zh-CN" smtClean="0"/>
              <a:t>URL</a:t>
            </a:r>
            <a:r>
              <a:rPr lang="zh-CN" altLang="en-US" smtClean="0"/>
              <a:t>？它由哪几部分组成？</a:t>
            </a:r>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p>
            <a:r>
              <a:rPr lang="en-US" altLang="zh-CN" smtClean="0"/>
              <a:t>Page </a:t>
            </a:r>
            <a:fld id="{031D0A62-CF34-48CB-B897-89C771E5C111}" type="slidenum">
              <a:rPr lang="en-US" altLang="zh-CN" smtClean="0"/>
              <a:pPr/>
              <a:t>16</a:t>
            </a:fld>
            <a:endParaRPr lang="en-US" altLang="zh-CN" smtClean="0"/>
          </a:p>
        </p:txBody>
      </p:sp>
      <p:sp>
        <p:nvSpPr>
          <p:cNvPr id="225282" name="Rectangle 2"/>
          <p:cNvSpPr>
            <a:spLocks noGrp="1" noChangeArrowheads="1"/>
          </p:cNvSpPr>
          <p:nvPr>
            <p:ph type="title"/>
          </p:nvPr>
        </p:nvSpPr>
        <p:spPr/>
        <p:txBody>
          <a:bodyPr/>
          <a:lstStyle/>
          <a:p>
            <a:pPr eaLnBrk="1" hangingPunct="1">
              <a:defRPr/>
            </a:pPr>
            <a:r>
              <a:rPr lang="zh-CN" altLang="en-US" sz="2800" smtClean="0"/>
              <a:t>实例：</a:t>
            </a:r>
            <a:r>
              <a:rPr lang="en-US" altLang="zh-CN" sz="2800" smtClean="0"/>
              <a:t>21</a:t>
            </a:r>
            <a:r>
              <a:rPr lang="zh-CN" altLang="en-US" sz="2800" smtClean="0"/>
              <a:t>日的“断网”源于网络攻击</a:t>
            </a:r>
          </a:p>
        </p:txBody>
      </p:sp>
      <p:sp>
        <p:nvSpPr>
          <p:cNvPr id="225283" name="Rectangle 3"/>
          <p:cNvSpPr>
            <a:spLocks noGrp="1" noChangeArrowheads="1"/>
          </p:cNvSpPr>
          <p:nvPr>
            <p:ph type="body" idx="1"/>
          </p:nvPr>
        </p:nvSpPr>
        <p:spPr/>
        <p:txBody>
          <a:bodyPr/>
          <a:lstStyle/>
          <a:p>
            <a:pPr marL="0" indent="0" eaLnBrk="1" hangingPunct="1">
              <a:lnSpc>
                <a:spcPct val="80000"/>
              </a:lnSpc>
              <a:defRPr/>
            </a:pPr>
            <a:r>
              <a:rPr lang="zh-CN" altLang="en-US" sz="2400" smtClean="0"/>
              <a:t>国家互联网应急中心发布消息称，</a:t>
            </a:r>
            <a:r>
              <a:rPr lang="en-US" altLang="zh-CN" sz="2400" smtClean="0"/>
              <a:t>2014</a:t>
            </a:r>
            <a:r>
              <a:rPr lang="zh-CN" altLang="en-US" sz="2400" smtClean="0"/>
              <a:t>年</a:t>
            </a:r>
            <a:r>
              <a:rPr lang="en-US" altLang="zh-CN" sz="2400" smtClean="0"/>
              <a:t>1</a:t>
            </a:r>
            <a:r>
              <a:rPr lang="zh-CN" altLang="en-US" sz="2400" smtClean="0"/>
              <a:t>月</a:t>
            </a:r>
            <a:r>
              <a:rPr lang="en-US" altLang="zh-CN" sz="2400" smtClean="0"/>
              <a:t>21</a:t>
            </a:r>
            <a:r>
              <a:rPr lang="zh-CN" altLang="en-US" sz="2400" smtClean="0"/>
              <a:t>日</a:t>
            </a:r>
            <a:r>
              <a:rPr lang="en-US" altLang="zh-CN" sz="2400" smtClean="0"/>
              <a:t>15</a:t>
            </a:r>
            <a:r>
              <a:rPr lang="zh-CN" altLang="en-US" sz="2400" smtClean="0"/>
              <a:t>时</a:t>
            </a:r>
            <a:r>
              <a:rPr lang="en-US" altLang="zh-CN" sz="2400" smtClean="0"/>
              <a:t>20</a:t>
            </a:r>
            <a:r>
              <a:rPr lang="zh-CN" altLang="en-US" sz="2400" smtClean="0"/>
              <a:t>分，大量互联网用户无法正常访问域名以“</a:t>
            </a:r>
            <a:r>
              <a:rPr lang="en-US" altLang="zh-CN" sz="2400" smtClean="0"/>
              <a:t>.com”</a:t>
            </a:r>
            <a:r>
              <a:rPr lang="zh-CN" altLang="en-US" sz="2400" smtClean="0"/>
              <a:t>、“</a:t>
            </a:r>
            <a:r>
              <a:rPr lang="en-US" altLang="zh-CN" sz="2400" smtClean="0"/>
              <a:t>.net”</a:t>
            </a:r>
            <a:r>
              <a:rPr lang="zh-CN" altLang="en-US" sz="2400" smtClean="0"/>
              <a:t>等结尾的网站。</a:t>
            </a:r>
            <a:r>
              <a:rPr lang="en-US" altLang="zh-CN" sz="2400" smtClean="0"/>
              <a:t>16</a:t>
            </a:r>
            <a:r>
              <a:rPr lang="zh-CN" altLang="en-US" sz="2400" smtClean="0"/>
              <a:t>时</a:t>
            </a:r>
            <a:r>
              <a:rPr lang="en-US" altLang="zh-CN" sz="2400" smtClean="0"/>
              <a:t>50</a:t>
            </a:r>
            <a:r>
              <a:rPr lang="zh-CN" altLang="en-US" sz="2400" smtClean="0"/>
              <a:t>分左右，用户访问基本恢复正常。</a:t>
            </a:r>
          </a:p>
          <a:p>
            <a:pPr marL="0" indent="0" eaLnBrk="1" hangingPunct="1">
              <a:lnSpc>
                <a:spcPct val="80000"/>
              </a:lnSpc>
              <a:defRPr/>
            </a:pPr>
            <a:r>
              <a:rPr lang="zh-CN" altLang="en-US" sz="2400" smtClean="0"/>
              <a:t>互联网应急中心称，经对已掌握的数据进行分析，初步判断此次事件是由于网络攻击导致我国境内互联网用户通过国际顶级域名服务解析时出现异常，攻击来源正在进一步调查中。</a:t>
            </a:r>
          </a:p>
          <a:p>
            <a:pPr marL="0" indent="0" eaLnBrk="1" hangingPunct="1">
              <a:lnSpc>
                <a:spcPct val="80000"/>
              </a:lnSpc>
              <a:defRPr/>
            </a:pPr>
            <a:r>
              <a:rPr lang="zh-CN" altLang="en-US" sz="2400" smtClean="0"/>
              <a:t>很多网站被解析到</a:t>
            </a:r>
            <a:r>
              <a:rPr lang="en-US" altLang="zh-CN" sz="2400" smtClean="0"/>
              <a:t>65.49.2.178</a:t>
            </a:r>
            <a:r>
              <a:rPr lang="zh-CN" altLang="en-US" sz="2400" smtClean="0"/>
              <a:t>这一个无法访问的美国</a:t>
            </a:r>
            <a:r>
              <a:rPr lang="en-US" altLang="zh-CN" sz="2400" smtClean="0"/>
              <a:t>IP</a:t>
            </a:r>
            <a:r>
              <a:rPr lang="zh-CN" altLang="en-US" sz="2400" smtClean="0"/>
              <a:t>地址。其还发现，国内三分之二</a:t>
            </a:r>
            <a:r>
              <a:rPr lang="en-US" altLang="zh-CN" sz="2400" smtClean="0"/>
              <a:t>DNS</a:t>
            </a:r>
            <a:r>
              <a:rPr lang="zh-CN" altLang="en-US" sz="2400" smtClean="0"/>
              <a:t>处于瘫痪状态。</a:t>
            </a:r>
          </a:p>
          <a:p>
            <a:pPr marL="0" indent="0" eaLnBrk="1" hangingPunct="1">
              <a:lnSpc>
                <a:spcPct val="80000"/>
              </a:lnSpc>
              <a:defRPr/>
            </a:pPr>
            <a:r>
              <a:rPr lang="zh-CN" altLang="en-US" sz="2400" smtClean="0"/>
              <a:t>那么真正的原因是？</a:t>
            </a:r>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高速缓存</a:t>
            </a:r>
            <a:endParaRPr lang="zh-CN" altLang="en-US"/>
          </a:p>
        </p:txBody>
      </p:sp>
      <p:sp>
        <p:nvSpPr>
          <p:cNvPr id="3" name="内容占位符 2"/>
          <p:cNvSpPr>
            <a:spLocks noGrp="1"/>
          </p:cNvSpPr>
          <p:nvPr>
            <p:ph idx="1"/>
          </p:nvPr>
        </p:nvSpPr>
        <p:spPr/>
        <p:txBody>
          <a:bodyPr/>
          <a:lstStyle/>
          <a:p>
            <a:r>
              <a:rPr lang="zh-CN" altLang="en-US" smtClean="0"/>
              <a:t>本地缓存</a:t>
            </a:r>
            <a:endParaRPr lang="en-US" altLang="zh-CN" smtClean="0"/>
          </a:p>
          <a:p>
            <a:r>
              <a:rPr lang="zh-CN" altLang="en-US" smtClean="0"/>
              <a:t>服务器缓存 </a:t>
            </a:r>
            <a:r>
              <a:rPr lang="en-US" altLang="zh-CN" smtClean="0"/>
              <a:t>TTL</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17</a:t>
            </a:fld>
            <a:endParaRPr lang="en-US" altLang="zh-CN"/>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p>
            <a:r>
              <a:rPr lang="en-US" altLang="zh-CN" smtClean="0"/>
              <a:t>Page </a:t>
            </a:r>
            <a:fld id="{6AC0BF71-FD07-4291-89E7-B23B288482FC}" type="slidenum">
              <a:rPr lang="en-US" altLang="zh-CN" smtClean="0"/>
              <a:pPr/>
              <a:t>18</a:t>
            </a:fld>
            <a:endParaRPr lang="en-US" altLang="zh-CN" smtClean="0"/>
          </a:p>
        </p:txBody>
      </p:sp>
      <p:sp>
        <p:nvSpPr>
          <p:cNvPr id="145410" name="Rectangle 2"/>
          <p:cNvSpPr>
            <a:spLocks noGrp="1" noChangeArrowheads="1"/>
          </p:cNvSpPr>
          <p:nvPr>
            <p:ph type="title"/>
          </p:nvPr>
        </p:nvSpPr>
        <p:spPr/>
        <p:txBody>
          <a:bodyPr/>
          <a:lstStyle/>
          <a:p>
            <a:pPr eaLnBrk="1" hangingPunct="1">
              <a:defRPr/>
            </a:pPr>
            <a:r>
              <a:rPr lang="en-US" altLang="zh-CN" smtClean="0"/>
              <a:t>DNS</a:t>
            </a:r>
            <a:r>
              <a:rPr lang="zh-CN" altLang="en-US" smtClean="0"/>
              <a:t>报文</a:t>
            </a:r>
          </a:p>
        </p:txBody>
      </p:sp>
      <p:sp>
        <p:nvSpPr>
          <p:cNvPr id="145411" name="Rectangle 3"/>
          <p:cNvSpPr>
            <a:spLocks noGrp="1" noChangeArrowheads="1"/>
          </p:cNvSpPr>
          <p:nvPr>
            <p:ph type="body" idx="1"/>
          </p:nvPr>
        </p:nvSpPr>
        <p:spPr>
          <a:xfrm>
            <a:off x="1066800" y="1412875"/>
            <a:ext cx="7620000" cy="4594225"/>
          </a:xfrm>
        </p:spPr>
        <p:txBody>
          <a:bodyPr/>
          <a:lstStyle/>
          <a:p>
            <a:pPr marL="271463" indent="-271463" eaLnBrk="1" hangingPunct="1">
              <a:defRPr/>
            </a:pPr>
            <a:r>
              <a:rPr lang="en-US" altLang="zh-CN" smtClean="0"/>
              <a:t>DNS Message = DNS Head + Question + Answer + Authority + Additional</a:t>
            </a:r>
          </a:p>
          <a:p>
            <a:pPr marL="271463" indent="-271463" eaLnBrk="1" hangingPunct="1">
              <a:buClr>
                <a:srgbClr val="000099"/>
              </a:buClr>
              <a:buSzPct val="75000"/>
              <a:defRPr/>
            </a:pPr>
            <a:r>
              <a:rPr lang="en-US" altLang="zh-CN" smtClean="0"/>
              <a:t>DNS</a:t>
            </a:r>
            <a:r>
              <a:rPr lang="zh-CN" altLang="en-US" smtClean="0"/>
              <a:t>报文类型</a:t>
            </a:r>
            <a:r>
              <a:rPr lang="en-US" altLang="zh-CN" smtClean="0"/>
              <a:t>——</a:t>
            </a:r>
            <a:r>
              <a:rPr lang="zh-CN" altLang="en-US" smtClean="0"/>
              <a:t>查询报文和响应报文</a:t>
            </a:r>
          </a:p>
          <a:p>
            <a:pPr marL="908050" lvl="1" eaLnBrk="1" hangingPunct="1">
              <a:buClr>
                <a:srgbClr val="000099"/>
              </a:buClr>
              <a:buSzPct val="75000"/>
              <a:defRPr/>
            </a:pPr>
            <a:r>
              <a:rPr lang="zh-CN" altLang="en-US" smtClean="0">
                <a:solidFill>
                  <a:srgbClr val="0000CC"/>
                </a:solidFill>
                <a:effectLst>
                  <a:outerShdw blurRad="38100" dist="38100" dir="2700000" algn="tl">
                    <a:srgbClr val="000000"/>
                  </a:outerShdw>
                </a:effectLst>
              </a:rPr>
              <a:t>查询报文</a:t>
            </a:r>
            <a:r>
              <a:rPr lang="zh-CN" altLang="en-US" smtClean="0"/>
              <a:t>：</a:t>
            </a:r>
            <a:r>
              <a:rPr lang="zh-CN" altLang="en-US" smtClean="0">
                <a:solidFill>
                  <a:srgbClr val="FF0000"/>
                </a:solidFill>
                <a:effectLst>
                  <a:outerShdw blurRad="38100" dist="38100" dir="2700000" algn="tl">
                    <a:srgbClr val="000000"/>
                  </a:outerShdw>
                </a:effectLst>
              </a:rPr>
              <a:t>首部</a:t>
            </a:r>
            <a:r>
              <a:rPr lang="zh-CN" altLang="en-US" smtClean="0"/>
              <a:t>和问题记录</a:t>
            </a:r>
          </a:p>
          <a:p>
            <a:pPr marL="908050" lvl="1" eaLnBrk="1" hangingPunct="1">
              <a:buClr>
                <a:srgbClr val="000099"/>
              </a:buClr>
              <a:buSzPct val="75000"/>
              <a:defRPr/>
            </a:pPr>
            <a:r>
              <a:rPr lang="zh-CN" altLang="en-US" smtClean="0">
                <a:solidFill>
                  <a:srgbClr val="0000CC"/>
                </a:solidFill>
                <a:effectLst>
                  <a:outerShdw blurRad="38100" dist="38100" dir="2700000" algn="tl">
                    <a:srgbClr val="000000"/>
                  </a:outerShdw>
                </a:effectLst>
              </a:rPr>
              <a:t>响应报文</a:t>
            </a:r>
            <a:r>
              <a:rPr lang="zh-CN" altLang="en-US" smtClean="0"/>
              <a:t>：</a:t>
            </a:r>
            <a:r>
              <a:rPr lang="zh-CN" altLang="en-US" smtClean="0">
                <a:solidFill>
                  <a:srgbClr val="FF0000"/>
                </a:solidFill>
                <a:effectLst>
                  <a:outerShdw blurRad="38100" dist="38100" dir="2700000" algn="tl">
                    <a:srgbClr val="000000"/>
                  </a:outerShdw>
                </a:effectLst>
              </a:rPr>
              <a:t>首部</a:t>
            </a:r>
            <a:r>
              <a:rPr lang="zh-CN" altLang="en-US" smtClean="0"/>
              <a:t>、问题记录、回答记录、授权记录和附加记录</a:t>
            </a:r>
          </a:p>
          <a:p>
            <a:pPr marL="271463" indent="-271463" eaLnBrk="1" hangingPunct="1">
              <a:buClr>
                <a:srgbClr val="000099"/>
              </a:buClr>
              <a:buSzPct val="75000"/>
              <a:defRPr/>
            </a:pPr>
            <a:r>
              <a:rPr lang="zh-CN" altLang="en-US" sz="2400" smtClean="0"/>
              <a:t>查询报文和响应报文具有相同的</a:t>
            </a:r>
            <a:r>
              <a:rPr lang="zh-CN" altLang="en-US" sz="2400" smtClean="0">
                <a:solidFill>
                  <a:srgbClr val="FF0000"/>
                </a:solidFill>
                <a:effectLst>
                  <a:outerShdw blurRad="38100" dist="38100" dir="2700000" algn="tl">
                    <a:srgbClr val="000000"/>
                  </a:outerShdw>
                </a:effectLst>
              </a:rPr>
              <a:t>首部格式</a:t>
            </a:r>
            <a:r>
              <a:rPr lang="zh-CN" altLang="en-US" sz="2400" smtClean="0"/>
              <a:t>，为</a:t>
            </a:r>
            <a:r>
              <a:rPr lang="en-US" altLang="zh-CN" sz="2400" smtClean="0">
                <a:solidFill>
                  <a:srgbClr val="FF0000"/>
                </a:solidFill>
                <a:effectLst>
                  <a:outerShdw blurRad="38100" dist="38100" dir="2700000" algn="tl">
                    <a:srgbClr val="000000"/>
                  </a:outerShdw>
                </a:effectLst>
              </a:rPr>
              <a:t>12</a:t>
            </a:r>
            <a:r>
              <a:rPr lang="zh-CN" altLang="en-US" sz="2400" smtClean="0">
                <a:solidFill>
                  <a:srgbClr val="FF0000"/>
                </a:solidFill>
                <a:effectLst>
                  <a:outerShdw blurRad="38100" dist="38100" dir="2700000" algn="tl">
                    <a:srgbClr val="000000"/>
                  </a:outerShdw>
                </a:effectLst>
              </a:rPr>
              <a:t>个字节</a:t>
            </a:r>
            <a:r>
              <a:rPr lang="zh-CN" altLang="en-US" sz="2400" smtClean="0"/>
              <a:t>，只是查询报文将某些字段置</a:t>
            </a:r>
            <a:r>
              <a:rPr lang="en-US" altLang="zh-CN" sz="2400" smtClean="0"/>
              <a:t>0</a:t>
            </a:r>
            <a:r>
              <a:rPr lang="zh-CN" altLang="en-US" sz="2400" smtClean="0"/>
              <a:t>。</a:t>
            </a:r>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p>
            <a:r>
              <a:rPr lang="en-US" altLang="zh-CN" smtClean="0"/>
              <a:t>Page </a:t>
            </a:r>
            <a:fld id="{82B3153F-8F5B-4F6D-8926-31E307B8337A}" type="slidenum">
              <a:rPr lang="en-US" altLang="zh-CN" smtClean="0"/>
              <a:pPr/>
              <a:t>19</a:t>
            </a:fld>
            <a:endParaRPr lang="en-US" altLang="zh-CN" smtClean="0"/>
          </a:p>
        </p:txBody>
      </p:sp>
      <p:sp>
        <p:nvSpPr>
          <p:cNvPr id="230402" name="Rectangle 2"/>
          <p:cNvSpPr>
            <a:spLocks noGrp="1" noChangeArrowheads="1"/>
          </p:cNvSpPr>
          <p:nvPr>
            <p:ph type="title"/>
          </p:nvPr>
        </p:nvSpPr>
        <p:spPr/>
        <p:txBody>
          <a:bodyPr/>
          <a:lstStyle/>
          <a:p>
            <a:pPr eaLnBrk="1" hangingPunct="1">
              <a:defRPr/>
            </a:pPr>
            <a:r>
              <a:rPr lang="en-US" altLang="zh-CN" smtClean="0"/>
              <a:t>DNS Head</a:t>
            </a:r>
          </a:p>
        </p:txBody>
      </p:sp>
      <p:pic>
        <p:nvPicPr>
          <p:cNvPr id="17412" name="Picture 4"/>
          <p:cNvPicPr>
            <a:picLocks noChangeAspect="1" noChangeArrowheads="1"/>
          </p:cNvPicPr>
          <p:nvPr/>
        </p:nvPicPr>
        <p:blipFill>
          <a:blip r:embed="rId2"/>
          <a:srcRect/>
          <a:stretch>
            <a:fillRect/>
          </a:stretch>
        </p:blipFill>
        <p:spPr bwMode="auto">
          <a:xfrm>
            <a:off x="2771775" y="3357563"/>
            <a:ext cx="3744913" cy="2746375"/>
          </a:xfrm>
          <a:prstGeom prst="rect">
            <a:avLst/>
          </a:prstGeom>
          <a:noFill/>
          <a:ln w="9525">
            <a:noFill/>
            <a:miter lim="800000"/>
            <a:headEnd/>
            <a:tailEnd/>
          </a:ln>
        </p:spPr>
      </p:pic>
      <p:graphicFrame>
        <p:nvGraphicFramePr>
          <p:cNvPr id="230422" name="Group 22"/>
          <p:cNvGraphicFramePr>
            <a:graphicFrameLocks noGrp="1"/>
          </p:cNvGraphicFramePr>
          <p:nvPr>
            <p:ph idx="1"/>
          </p:nvPr>
        </p:nvGraphicFramePr>
        <p:xfrm>
          <a:off x="2219325" y="1484313"/>
          <a:ext cx="4729163" cy="1928814"/>
        </p:xfrm>
        <a:graphic>
          <a:graphicData uri="http://schemas.openxmlformats.org/drawingml/2006/table">
            <a:tbl>
              <a:tblPr/>
              <a:tblGrid>
                <a:gridCol w="2314575"/>
                <a:gridCol w="2414588"/>
              </a:tblGrid>
              <a:tr h="642938">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标识（</a:t>
                      </a: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个字节）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标志（</a:t>
                      </a: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问题记录数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回答记录数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授权记录数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附加记录数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p>
            <a:r>
              <a:rPr lang="en-US" altLang="zh-CN" smtClean="0"/>
              <a:t>Page </a:t>
            </a:r>
            <a:fld id="{EB94C7A8-11BC-466D-9AC4-C1C2ADD8E659}" type="slidenum">
              <a:rPr lang="en-US" altLang="zh-CN" smtClean="0"/>
              <a:pPr/>
              <a:t>2</a:t>
            </a:fld>
            <a:endParaRPr lang="en-US" altLang="zh-CN" smtClean="0"/>
          </a:p>
        </p:txBody>
      </p:sp>
      <p:sp>
        <p:nvSpPr>
          <p:cNvPr id="220162" name="Rectangle 2"/>
          <p:cNvSpPr>
            <a:spLocks noGrp="1" noChangeArrowheads="1"/>
          </p:cNvSpPr>
          <p:nvPr>
            <p:ph type="title"/>
          </p:nvPr>
        </p:nvSpPr>
        <p:spPr/>
        <p:txBody>
          <a:bodyPr/>
          <a:lstStyle/>
          <a:p>
            <a:pPr eaLnBrk="1" hangingPunct="1">
              <a:defRPr/>
            </a:pPr>
            <a:r>
              <a:rPr lang="en-US" altLang="zh-CN" sz="3600" smtClean="0"/>
              <a:t>6.1  </a:t>
            </a:r>
            <a:r>
              <a:rPr lang="zh-CN" altLang="en-US" sz="3600" smtClean="0"/>
              <a:t>域名系统</a:t>
            </a:r>
            <a:endParaRPr lang="en-US" altLang="zh-CN" sz="3600" smtClean="0"/>
          </a:p>
        </p:txBody>
      </p:sp>
      <p:sp>
        <p:nvSpPr>
          <p:cNvPr id="220163" name="Rectangle 3"/>
          <p:cNvSpPr>
            <a:spLocks noGrp="1" noChangeArrowheads="1"/>
          </p:cNvSpPr>
          <p:nvPr>
            <p:ph type="body" idx="1"/>
          </p:nvPr>
        </p:nvSpPr>
        <p:spPr/>
        <p:txBody>
          <a:bodyPr/>
          <a:lstStyle/>
          <a:p>
            <a:pPr marL="0" indent="0" eaLnBrk="1" hangingPunct="1">
              <a:lnSpc>
                <a:spcPct val="135000"/>
              </a:lnSpc>
              <a:buClr>
                <a:srgbClr val="000099"/>
              </a:buClr>
              <a:buSzPct val="75000"/>
              <a:defRPr/>
            </a:pPr>
            <a:r>
              <a:rPr lang="en-US" altLang="zh-CN" smtClean="0">
                <a:solidFill>
                  <a:srgbClr val="FF0000"/>
                </a:solidFill>
                <a:effectLst>
                  <a:outerShdw blurRad="38100" dist="38100" dir="2700000" algn="tl">
                    <a:srgbClr val="000000"/>
                  </a:outerShdw>
                </a:effectLst>
              </a:rPr>
              <a:t>DNS</a:t>
            </a:r>
            <a:r>
              <a:rPr lang="zh-CN" altLang="en-US" smtClean="0"/>
              <a:t>：</a:t>
            </a:r>
            <a:r>
              <a:rPr lang="en-US" altLang="zh-CN" smtClean="0"/>
              <a:t>Domain Name Systems</a:t>
            </a:r>
            <a:r>
              <a:rPr lang="zh-CN" altLang="en-US" smtClean="0"/>
              <a:t>，域名系统，它是能够在不同平台上使用的协议</a:t>
            </a:r>
            <a:endParaRPr lang="en-US" altLang="zh-CN" smtClean="0"/>
          </a:p>
          <a:p>
            <a:pPr marL="0" indent="0" eaLnBrk="1" hangingPunct="1">
              <a:defRPr/>
            </a:pPr>
            <a:r>
              <a:rPr lang="en-US" altLang="zh-CN" smtClean="0">
                <a:hlinkClick r:id="rId2" action="ppaction://hlinkfile"/>
              </a:rPr>
              <a:t>RFC 1034</a:t>
            </a:r>
            <a:r>
              <a:rPr lang="zh-CN" altLang="en-US" smtClean="0">
                <a:hlinkClick r:id="rId2" action="ppaction://hlinkfile"/>
              </a:rPr>
              <a:t>，</a:t>
            </a:r>
            <a:r>
              <a:rPr lang="en-US" altLang="zh-CN" smtClean="0">
                <a:hlinkClick r:id="rId2" action="ppaction://hlinkfile"/>
              </a:rPr>
              <a:t>1035</a:t>
            </a:r>
            <a:r>
              <a:rPr lang="en-US" altLang="zh-CN" smtClean="0"/>
              <a:t> </a:t>
            </a:r>
            <a:r>
              <a:rPr lang="zh-CN" altLang="en-US" smtClean="0"/>
              <a:t>其实比较复杂</a:t>
            </a:r>
          </a:p>
          <a:p>
            <a:pPr marL="0" indent="0" eaLnBrk="1" hangingPunct="1">
              <a:defRPr/>
            </a:pPr>
            <a:r>
              <a:rPr lang="zh-CN" altLang="en-US" smtClean="0"/>
              <a:t>大型分布式数据库：全球有近</a:t>
            </a:r>
            <a:r>
              <a:rPr lang="en-US" altLang="zh-CN" smtClean="0"/>
              <a:t>2000</a:t>
            </a:r>
            <a:r>
              <a:rPr lang="zh-CN" altLang="en-US" smtClean="0"/>
              <a:t>万台</a:t>
            </a:r>
            <a:r>
              <a:rPr lang="en-US" altLang="zh-CN" smtClean="0"/>
              <a:t>DNS</a:t>
            </a:r>
            <a:r>
              <a:rPr lang="zh-CN" altLang="en-US" smtClean="0"/>
              <a:t>服务器</a:t>
            </a:r>
          </a:p>
          <a:p>
            <a:pPr marL="0" indent="0" eaLnBrk="1" hangingPunct="1">
              <a:defRPr/>
            </a:pPr>
            <a:r>
              <a:rPr lang="en-US" altLang="zh-CN" smtClean="0"/>
              <a:t>DNS</a:t>
            </a:r>
            <a:r>
              <a:rPr lang="zh-CN" altLang="en-US" smtClean="0"/>
              <a:t>服务器运行在</a:t>
            </a:r>
            <a:r>
              <a:rPr lang="en-US" altLang="zh-CN" smtClean="0"/>
              <a:t>53</a:t>
            </a:r>
            <a:r>
              <a:rPr lang="zh-CN" altLang="en-US" smtClean="0"/>
              <a:t>号端口（</a:t>
            </a:r>
            <a:r>
              <a:rPr lang="en-US" altLang="zh-CN" smtClean="0"/>
              <a:t>TCP</a:t>
            </a:r>
            <a:r>
              <a:rPr lang="zh-CN" altLang="en-US" smtClean="0"/>
              <a:t>或</a:t>
            </a:r>
            <a:r>
              <a:rPr lang="en-US" altLang="zh-CN" smtClean="0"/>
              <a:t>UDP</a:t>
            </a:r>
            <a:r>
              <a:rPr lang="zh-CN" altLang="en-US" smtClean="0"/>
              <a:t>）</a:t>
            </a:r>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p>
            <a:r>
              <a:rPr lang="en-US" altLang="zh-CN" smtClean="0"/>
              <a:t>Page </a:t>
            </a:r>
            <a:fld id="{6C457244-9775-4444-88AF-31ACCDF2E3E4}" type="slidenum">
              <a:rPr lang="en-US" altLang="zh-CN" smtClean="0"/>
              <a:pPr/>
              <a:t>20</a:t>
            </a:fld>
            <a:endParaRPr lang="en-US" altLang="zh-CN" smtClean="0"/>
          </a:p>
        </p:txBody>
      </p:sp>
      <p:sp>
        <p:nvSpPr>
          <p:cNvPr id="152578" name="Rectangle 2"/>
          <p:cNvSpPr>
            <a:spLocks noGrp="1" noChangeArrowheads="1"/>
          </p:cNvSpPr>
          <p:nvPr>
            <p:ph type="title"/>
          </p:nvPr>
        </p:nvSpPr>
        <p:spPr/>
        <p:txBody>
          <a:bodyPr/>
          <a:lstStyle/>
          <a:p>
            <a:pPr eaLnBrk="1" hangingPunct="1">
              <a:defRPr/>
            </a:pPr>
            <a:r>
              <a:rPr lang="zh-CN" altLang="en-US" smtClean="0"/>
              <a:t>首部各字段含义（</a:t>
            </a:r>
            <a:r>
              <a:rPr lang="en-US" altLang="zh-CN" smtClean="0"/>
              <a:t>1</a:t>
            </a:r>
            <a:r>
              <a:rPr lang="zh-CN" altLang="en-US" smtClean="0"/>
              <a:t>）</a:t>
            </a:r>
          </a:p>
        </p:txBody>
      </p:sp>
      <p:sp>
        <p:nvSpPr>
          <p:cNvPr id="152579" name="Rectangle 3"/>
          <p:cNvSpPr>
            <a:spLocks noGrp="1" noChangeArrowheads="1"/>
          </p:cNvSpPr>
          <p:nvPr>
            <p:ph type="body" idx="1"/>
          </p:nvPr>
        </p:nvSpPr>
        <p:spPr>
          <a:xfrm>
            <a:off x="1066800" y="1484313"/>
            <a:ext cx="7620000" cy="2376487"/>
          </a:xfrm>
        </p:spPr>
        <p:txBody>
          <a:bodyPr/>
          <a:lstStyle/>
          <a:p>
            <a:pPr marL="357188" indent="-357188" eaLnBrk="1" hangingPunct="1">
              <a:buSzPct val="75000"/>
              <a:defRPr/>
            </a:pPr>
            <a:r>
              <a:rPr lang="zh-CN" altLang="en-US" smtClean="0">
                <a:solidFill>
                  <a:srgbClr val="FF0000"/>
                </a:solidFill>
                <a:effectLst>
                  <a:outerShdw blurRad="38100" dist="38100" dir="2700000" algn="tl">
                    <a:srgbClr val="000000"/>
                  </a:outerShdw>
                </a:effectLst>
              </a:rPr>
              <a:t>标识</a:t>
            </a:r>
            <a:r>
              <a:rPr lang="zh-CN" altLang="en-US" smtClean="0"/>
              <a:t>：</a:t>
            </a:r>
            <a:r>
              <a:rPr lang="en-US" altLang="zh-CN" smtClean="0"/>
              <a:t>16</a:t>
            </a:r>
            <a:r>
              <a:rPr lang="zh-CN" altLang="en-US" smtClean="0"/>
              <a:t>位，客户使用它来使响应与查询匹配。客户在每次发送查询时使用不同的标识号，服务器在相应的响应中重复这个号。</a:t>
            </a:r>
          </a:p>
          <a:p>
            <a:pPr marL="357188" indent="-357188" eaLnBrk="1" hangingPunct="1">
              <a:buSzPct val="75000"/>
              <a:defRPr/>
            </a:pPr>
            <a:r>
              <a:rPr lang="zh-CN" altLang="en-US" smtClean="0">
                <a:solidFill>
                  <a:srgbClr val="FF0000"/>
                </a:solidFill>
                <a:effectLst>
                  <a:outerShdw blurRad="38100" dist="38100" dir="2700000" algn="tl">
                    <a:srgbClr val="000000"/>
                  </a:outerShdw>
                </a:effectLst>
              </a:rPr>
              <a:t>标志</a:t>
            </a:r>
            <a:r>
              <a:rPr lang="zh-CN" altLang="en-US" smtClean="0"/>
              <a:t>：</a:t>
            </a:r>
            <a:r>
              <a:rPr lang="en-US" altLang="zh-CN" smtClean="0"/>
              <a:t>16</a:t>
            </a:r>
            <a:r>
              <a:rPr lang="zh-CN" altLang="en-US" smtClean="0"/>
              <a:t>位，格式如下：</a:t>
            </a:r>
          </a:p>
        </p:txBody>
      </p:sp>
      <p:graphicFrame>
        <p:nvGraphicFramePr>
          <p:cNvPr id="152580" name="Group 4"/>
          <p:cNvGraphicFramePr>
            <a:graphicFrameLocks noGrp="1"/>
          </p:cNvGraphicFramePr>
          <p:nvPr/>
        </p:nvGraphicFramePr>
        <p:xfrm>
          <a:off x="1331913" y="3716338"/>
          <a:ext cx="7224712" cy="459360"/>
        </p:xfrm>
        <a:graphic>
          <a:graphicData uri="http://schemas.openxmlformats.org/drawingml/2006/table">
            <a:tbl>
              <a:tblPr/>
              <a:tblGrid>
                <a:gridCol w="450850"/>
                <a:gridCol w="452437"/>
                <a:gridCol w="450850"/>
                <a:gridCol w="452438"/>
                <a:gridCol w="450850"/>
                <a:gridCol w="452437"/>
                <a:gridCol w="450850"/>
                <a:gridCol w="452438"/>
                <a:gridCol w="450850"/>
                <a:gridCol w="450850"/>
                <a:gridCol w="452437"/>
                <a:gridCol w="450850"/>
                <a:gridCol w="452438"/>
                <a:gridCol w="450850"/>
                <a:gridCol w="452437"/>
                <a:gridCol w="450850"/>
              </a:tblGrid>
              <a:tr h="44767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QR</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AA</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rgbClr val="0000CC"/>
                          </a:solidFill>
                          <a:effectLst>
                            <a:outerShdw blurRad="38100" dist="38100" dir="2700000" algn="tl">
                              <a:srgbClr val="000000"/>
                            </a:outerShdw>
                          </a:effectLst>
                          <a:latin typeface="Times New Roman" pitchFamily="18" charset="0"/>
                          <a:ea typeface="宋体" pitchFamily="2" charset="-122"/>
                        </a:rPr>
                        <a:t>TC</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rgbClr val="660033"/>
                          </a:solidFill>
                          <a:effectLst>
                            <a:outerShdw blurRad="38100" dist="38100" dir="2700000" algn="tl">
                              <a:srgbClr val="000000"/>
                            </a:outerShdw>
                          </a:effectLst>
                          <a:latin typeface="Times New Roman" pitchFamily="18" charset="0"/>
                          <a:ea typeface="宋体" pitchFamily="2" charset="-122"/>
                        </a:rPr>
                        <a:t>RD</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RA</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66"/>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66"/>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66"/>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8473" name="Text Box 40"/>
          <p:cNvSpPr txBox="1">
            <a:spLocks noChangeArrowheads="1"/>
          </p:cNvSpPr>
          <p:nvPr/>
        </p:nvSpPr>
        <p:spPr bwMode="auto">
          <a:xfrm>
            <a:off x="2238375" y="3775075"/>
            <a:ext cx="1038225" cy="304800"/>
          </a:xfrm>
          <a:prstGeom prst="rect">
            <a:avLst/>
          </a:prstGeom>
          <a:solidFill>
            <a:schemeClr val="accent1"/>
          </a:solidFill>
          <a:ln w="9525">
            <a:noFill/>
            <a:miter lim="800000"/>
            <a:headEnd/>
            <a:tailEnd/>
          </a:ln>
        </p:spPr>
        <p:txBody>
          <a:bodyPr lIns="0" tIns="0" rIns="0" bIns="0">
            <a:spAutoFit/>
          </a:bodyPr>
          <a:lstStyle/>
          <a:p>
            <a:pPr>
              <a:spcBef>
                <a:spcPct val="50000"/>
              </a:spcBef>
            </a:pPr>
            <a:r>
              <a:rPr lang="en-US" altLang="zh-CN"/>
              <a:t>OpCode</a:t>
            </a:r>
          </a:p>
        </p:txBody>
      </p:sp>
      <p:sp>
        <p:nvSpPr>
          <p:cNvPr id="18474" name="Text Box 41"/>
          <p:cNvSpPr txBox="1">
            <a:spLocks noChangeArrowheads="1"/>
          </p:cNvSpPr>
          <p:nvPr/>
        </p:nvSpPr>
        <p:spPr bwMode="auto">
          <a:xfrm>
            <a:off x="5795963" y="3789363"/>
            <a:ext cx="576262" cy="304800"/>
          </a:xfrm>
          <a:prstGeom prst="rect">
            <a:avLst/>
          </a:prstGeom>
          <a:solidFill>
            <a:srgbClr val="993366"/>
          </a:solidFill>
          <a:ln w="9525">
            <a:noFill/>
            <a:miter lim="800000"/>
            <a:headEnd/>
            <a:tailEnd/>
          </a:ln>
        </p:spPr>
        <p:txBody>
          <a:bodyPr lIns="0" tIns="0" rIns="0" bIns="0">
            <a:spAutoFit/>
          </a:bodyPr>
          <a:lstStyle/>
          <a:p>
            <a:pPr>
              <a:spcBef>
                <a:spcPct val="50000"/>
              </a:spcBef>
            </a:pPr>
            <a:r>
              <a:rPr lang="en-US" altLang="zh-CN"/>
              <a:t>3</a:t>
            </a:r>
            <a:r>
              <a:rPr lang="zh-CN" altLang="en-US"/>
              <a:t>个</a:t>
            </a:r>
            <a:r>
              <a:rPr lang="en-US" altLang="zh-CN"/>
              <a:t>0</a:t>
            </a:r>
          </a:p>
        </p:txBody>
      </p:sp>
      <p:sp>
        <p:nvSpPr>
          <p:cNvPr id="18475" name="Text Box 42"/>
          <p:cNvSpPr txBox="1">
            <a:spLocks noChangeArrowheads="1"/>
          </p:cNvSpPr>
          <p:nvPr/>
        </p:nvSpPr>
        <p:spPr bwMode="auto">
          <a:xfrm>
            <a:off x="7380288" y="3803650"/>
            <a:ext cx="720725" cy="304800"/>
          </a:xfrm>
          <a:prstGeom prst="rect">
            <a:avLst/>
          </a:prstGeom>
          <a:solidFill>
            <a:schemeClr val="accent2"/>
          </a:solidFill>
          <a:ln w="9525">
            <a:noFill/>
            <a:miter lim="800000"/>
            <a:headEnd/>
            <a:tailEnd/>
          </a:ln>
        </p:spPr>
        <p:txBody>
          <a:bodyPr lIns="0" tIns="0" rIns="0" bIns="0">
            <a:spAutoFit/>
          </a:bodyPr>
          <a:lstStyle/>
          <a:p>
            <a:pPr>
              <a:spcBef>
                <a:spcPct val="50000"/>
              </a:spcBef>
            </a:pPr>
            <a:r>
              <a:rPr lang="en-US" altLang="zh-CN"/>
              <a:t>rCode</a:t>
            </a:r>
          </a:p>
        </p:txBody>
      </p:sp>
      <p:grpSp>
        <p:nvGrpSpPr>
          <p:cNvPr id="2" name="Group 43"/>
          <p:cNvGrpSpPr>
            <a:grpSpLocks/>
          </p:cNvGrpSpPr>
          <p:nvPr/>
        </p:nvGrpSpPr>
        <p:grpSpPr bwMode="auto">
          <a:xfrm>
            <a:off x="755650" y="4221163"/>
            <a:ext cx="1152525" cy="1484312"/>
            <a:chOff x="476" y="2614"/>
            <a:chExt cx="726" cy="935"/>
          </a:xfrm>
        </p:grpSpPr>
        <p:sp>
          <p:nvSpPr>
            <p:cNvPr id="18498" name="Line 44"/>
            <p:cNvSpPr>
              <a:spLocks noChangeShapeType="1"/>
            </p:cNvSpPr>
            <p:nvPr/>
          </p:nvSpPr>
          <p:spPr bwMode="auto">
            <a:xfrm flipV="1">
              <a:off x="930" y="2614"/>
              <a:ext cx="45" cy="272"/>
            </a:xfrm>
            <a:prstGeom prst="line">
              <a:avLst/>
            </a:prstGeom>
            <a:noFill/>
            <a:ln w="9525">
              <a:solidFill>
                <a:schemeClr val="tx1"/>
              </a:solidFill>
              <a:round/>
              <a:headEnd/>
              <a:tailEnd type="triangle" w="med" len="med"/>
            </a:ln>
          </p:spPr>
          <p:txBody>
            <a:bodyPr wrap="none"/>
            <a:lstStyle/>
            <a:p>
              <a:endParaRPr lang="zh-CN" altLang="en-US"/>
            </a:p>
          </p:txBody>
        </p:sp>
        <p:sp>
          <p:nvSpPr>
            <p:cNvPr id="18499" name="Text Box 45"/>
            <p:cNvSpPr txBox="1">
              <a:spLocks noChangeArrowheads="1"/>
            </p:cNvSpPr>
            <p:nvPr/>
          </p:nvSpPr>
          <p:spPr bwMode="auto">
            <a:xfrm>
              <a:off x="476" y="2886"/>
              <a:ext cx="726" cy="663"/>
            </a:xfrm>
            <a:prstGeom prst="rect">
              <a:avLst/>
            </a:prstGeom>
            <a:solidFill>
              <a:schemeClr val="accent1"/>
            </a:solidFill>
            <a:ln w="9525">
              <a:noFill/>
              <a:miter lim="800000"/>
              <a:headEnd/>
              <a:tailEnd/>
            </a:ln>
          </p:spPr>
          <p:txBody>
            <a:bodyPr lIns="0" tIns="0" rIns="0" bIns="0">
              <a:spAutoFit/>
            </a:bodyPr>
            <a:lstStyle/>
            <a:p>
              <a:pPr algn="ctr">
                <a:lnSpc>
                  <a:spcPct val="115000"/>
                </a:lnSpc>
              </a:pPr>
              <a:r>
                <a:rPr lang="zh-CN" altLang="en-US"/>
                <a:t>报文类型</a:t>
              </a:r>
            </a:p>
            <a:p>
              <a:pPr algn="ctr">
                <a:lnSpc>
                  <a:spcPct val="115000"/>
                </a:lnSpc>
              </a:pPr>
              <a:r>
                <a:rPr lang="en-US" altLang="zh-CN"/>
                <a:t>0</a:t>
              </a:r>
              <a:r>
                <a:rPr lang="zh-CN" altLang="en-US"/>
                <a:t>：查询</a:t>
              </a:r>
            </a:p>
            <a:p>
              <a:pPr algn="ctr">
                <a:lnSpc>
                  <a:spcPct val="115000"/>
                </a:lnSpc>
              </a:pPr>
              <a:r>
                <a:rPr lang="en-US" altLang="zh-CN"/>
                <a:t>1</a:t>
              </a:r>
              <a:r>
                <a:rPr lang="zh-CN" altLang="en-US"/>
                <a:t>：响应</a:t>
              </a:r>
            </a:p>
          </p:txBody>
        </p:sp>
      </p:grpSp>
      <p:grpSp>
        <p:nvGrpSpPr>
          <p:cNvPr id="3" name="Group 46"/>
          <p:cNvGrpSpPr>
            <a:grpSpLocks/>
          </p:cNvGrpSpPr>
          <p:nvPr/>
        </p:nvGrpSpPr>
        <p:grpSpPr bwMode="auto">
          <a:xfrm>
            <a:off x="2051050" y="4221163"/>
            <a:ext cx="2303463" cy="1800225"/>
            <a:chOff x="1292" y="2659"/>
            <a:chExt cx="1451" cy="1134"/>
          </a:xfrm>
        </p:grpSpPr>
        <p:sp>
          <p:nvSpPr>
            <p:cNvPr id="18496" name="Line 47"/>
            <p:cNvSpPr>
              <a:spLocks noChangeShapeType="1"/>
            </p:cNvSpPr>
            <p:nvPr/>
          </p:nvSpPr>
          <p:spPr bwMode="auto">
            <a:xfrm flipH="1" flipV="1">
              <a:off x="1746" y="2659"/>
              <a:ext cx="91" cy="227"/>
            </a:xfrm>
            <a:prstGeom prst="line">
              <a:avLst/>
            </a:prstGeom>
            <a:noFill/>
            <a:ln w="9525">
              <a:solidFill>
                <a:schemeClr val="tx1"/>
              </a:solidFill>
              <a:round/>
              <a:headEnd/>
              <a:tailEnd type="triangle" w="med" len="med"/>
            </a:ln>
          </p:spPr>
          <p:txBody>
            <a:bodyPr wrap="none"/>
            <a:lstStyle/>
            <a:p>
              <a:endParaRPr lang="zh-CN" altLang="en-US"/>
            </a:p>
          </p:txBody>
        </p:sp>
        <p:sp>
          <p:nvSpPr>
            <p:cNvPr id="18497" name="Text Box 48"/>
            <p:cNvSpPr txBox="1">
              <a:spLocks noChangeArrowheads="1"/>
            </p:cNvSpPr>
            <p:nvPr/>
          </p:nvSpPr>
          <p:spPr bwMode="auto">
            <a:xfrm>
              <a:off x="1292" y="2909"/>
              <a:ext cx="1451" cy="884"/>
            </a:xfrm>
            <a:prstGeom prst="rect">
              <a:avLst/>
            </a:prstGeom>
            <a:solidFill>
              <a:srgbClr val="C3D59F"/>
            </a:solidFill>
            <a:ln w="9525">
              <a:noFill/>
              <a:miter lim="800000"/>
              <a:headEnd/>
              <a:tailEnd/>
            </a:ln>
          </p:spPr>
          <p:txBody>
            <a:bodyPr lIns="0" tIns="0" rIns="0" bIns="0">
              <a:spAutoFit/>
            </a:bodyPr>
            <a:lstStyle/>
            <a:p>
              <a:pPr>
                <a:lnSpc>
                  <a:spcPct val="115000"/>
                </a:lnSpc>
              </a:pPr>
              <a:r>
                <a:rPr lang="zh-CN" altLang="en-US"/>
                <a:t>查询或响应的类型</a:t>
              </a:r>
            </a:p>
            <a:p>
              <a:pPr>
                <a:lnSpc>
                  <a:spcPct val="115000"/>
                </a:lnSpc>
              </a:pPr>
              <a:r>
                <a:rPr lang="en-US" altLang="zh-CN"/>
                <a:t> 0</a:t>
              </a:r>
              <a:r>
                <a:rPr lang="zh-CN" altLang="en-US"/>
                <a:t>：标准</a:t>
              </a:r>
            </a:p>
            <a:p>
              <a:pPr>
                <a:lnSpc>
                  <a:spcPct val="115000"/>
                </a:lnSpc>
              </a:pPr>
              <a:r>
                <a:rPr lang="en-US" altLang="zh-CN"/>
                <a:t> 1</a:t>
              </a:r>
              <a:r>
                <a:rPr lang="zh-CN" altLang="en-US"/>
                <a:t>：反向</a:t>
              </a:r>
            </a:p>
            <a:p>
              <a:pPr>
                <a:lnSpc>
                  <a:spcPct val="115000"/>
                </a:lnSpc>
              </a:pPr>
              <a:r>
                <a:rPr lang="en-US" altLang="zh-CN"/>
                <a:t> 2</a:t>
              </a:r>
              <a:r>
                <a:rPr lang="zh-CN" altLang="en-US"/>
                <a:t>：服务状态请求</a:t>
              </a:r>
            </a:p>
          </p:txBody>
        </p:sp>
      </p:grpSp>
      <p:grpSp>
        <p:nvGrpSpPr>
          <p:cNvPr id="4" name="Group 49"/>
          <p:cNvGrpSpPr>
            <a:grpSpLocks/>
          </p:cNvGrpSpPr>
          <p:nvPr/>
        </p:nvGrpSpPr>
        <p:grpSpPr bwMode="auto">
          <a:xfrm>
            <a:off x="3103563" y="4221163"/>
            <a:ext cx="2952750" cy="1204912"/>
            <a:chOff x="1973" y="2626"/>
            <a:chExt cx="1860" cy="759"/>
          </a:xfrm>
        </p:grpSpPr>
        <p:sp>
          <p:nvSpPr>
            <p:cNvPr id="18494" name="Line 50"/>
            <p:cNvSpPr>
              <a:spLocks noChangeShapeType="1"/>
            </p:cNvSpPr>
            <p:nvPr/>
          </p:nvSpPr>
          <p:spPr bwMode="auto">
            <a:xfrm flipH="1" flipV="1">
              <a:off x="2426" y="2626"/>
              <a:ext cx="91" cy="317"/>
            </a:xfrm>
            <a:prstGeom prst="line">
              <a:avLst/>
            </a:prstGeom>
            <a:noFill/>
            <a:ln w="9525">
              <a:solidFill>
                <a:schemeClr val="tx1"/>
              </a:solidFill>
              <a:round/>
              <a:headEnd/>
              <a:tailEnd type="triangle" w="med" len="med"/>
            </a:ln>
          </p:spPr>
          <p:txBody>
            <a:bodyPr wrap="none"/>
            <a:lstStyle/>
            <a:p>
              <a:endParaRPr lang="zh-CN" altLang="en-US"/>
            </a:p>
          </p:txBody>
        </p:sp>
        <p:sp>
          <p:nvSpPr>
            <p:cNvPr id="18495" name="Text Box 51"/>
            <p:cNvSpPr txBox="1">
              <a:spLocks noChangeArrowheads="1"/>
            </p:cNvSpPr>
            <p:nvPr/>
          </p:nvSpPr>
          <p:spPr bwMode="auto">
            <a:xfrm>
              <a:off x="1973" y="2943"/>
              <a:ext cx="1860" cy="442"/>
            </a:xfrm>
            <a:prstGeom prst="rect">
              <a:avLst/>
            </a:prstGeom>
            <a:solidFill>
              <a:srgbClr val="B2DAE8"/>
            </a:solidFill>
            <a:ln w="9525">
              <a:noFill/>
              <a:miter lim="800000"/>
              <a:headEnd/>
              <a:tailEnd/>
            </a:ln>
          </p:spPr>
          <p:txBody>
            <a:bodyPr lIns="0" tIns="0" rIns="0" bIns="0">
              <a:spAutoFit/>
            </a:bodyPr>
            <a:lstStyle/>
            <a:p>
              <a:pPr>
                <a:lnSpc>
                  <a:spcPct val="115000"/>
                </a:lnSpc>
              </a:pPr>
              <a:r>
                <a:rPr lang="zh-CN" altLang="en-US"/>
                <a:t>授权回答（响应报文中）</a:t>
              </a:r>
            </a:p>
            <a:p>
              <a:pPr>
                <a:lnSpc>
                  <a:spcPct val="115000"/>
                </a:lnSpc>
              </a:pPr>
              <a:r>
                <a:rPr lang="en-US" altLang="zh-CN"/>
                <a:t> 1</a:t>
              </a:r>
              <a:r>
                <a:rPr lang="zh-CN" altLang="en-US"/>
                <a:t>：服务器是权限服务器</a:t>
              </a:r>
            </a:p>
          </p:txBody>
        </p:sp>
      </p:grpSp>
      <p:grpSp>
        <p:nvGrpSpPr>
          <p:cNvPr id="5" name="Group 52"/>
          <p:cNvGrpSpPr>
            <a:grpSpLocks/>
          </p:cNvGrpSpPr>
          <p:nvPr/>
        </p:nvGrpSpPr>
        <p:grpSpPr bwMode="auto">
          <a:xfrm>
            <a:off x="3059113" y="4208463"/>
            <a:ext cx="3097212" cy="2270125"/>
            <a:chOff x="1927" y="2651"/>
            <a:chExt cx="1951" cy="1430"/>
          </a:xfrm>
        </p:grpSpPr>
        <p:sp>
          <p:nvSpPr>
            <p:cNvPr id="18492" name="Line 53"/>
            <p:cNvSpPr>
              <a:spLocks noChangeShapeType="1"/>
            </p:cNvSpPr>
            <p:nvPr/>
          </p:nvSpPr>
          <p:spPr bwMode="auto">
            <a:xfrm flipV="1">
              <a:off x="2517" y="2651"/>
              <a:ext cx="182" cy="362"/>
            </a:xfrm>
            <a:prstGeom prst="line">
              <a:avLst/>
            </a:prstGeom>
            <a:noFill/>
            <a:ln w="9525">
              <a:solidFill>
                <a:schemeClr val="tx1"/>
              </a:solidFill>
              <a:round/>
              <a:headEnd/>
              <a:tailEnd type="triangle" w="med" len="med"/>
            </a:ln>
          </p:spPr>
          <p:txBody>
            <a:bodyPr wrap="none"/>
            <a:lstStyle/>
            <a:p>
              <a:endParaRPr lang="zh-CN" altLang="en-US"/>
            </a:p>
          </p:txBody>
        </p:sp>
        <p:sp>
          <p:nvSpPr>
            <p:cNvPr id="18493" name="Text Box 54"/>
            <p:cNvSpPr txBox="1">
              <a:spLocks noChangeArrowheads="1"/>
            </p:cNvSpPr>
            <p:nvPr/>
          </p:nvSpPr>
          <p:spPr bwMode="auto">
            <a:xfrm>
              <a:off x="1927" y="2976"/>
              <a:ext cx="1951" cy="1105"/>
            </a:xfrm>
            <a:prstGeom prst="rect">
              <a:avLst/>
            </a:prstGeom>
            <a:solidFill>
              <a:srgbClr val="B2DAE8"/>
            </a:solidFill>
            <a:ln w="9525">
              <a:noFill/>
              <a:miter lim="800000"/>
              <a:headEnd/>
              <a:tailEnd/>
            </a:ln>
          </p:spPr>
          <p:txBody>
            <a:bodyPr lIns="0" tIns="0" rIns="0" bIns="0">
              <a:spAutoFit/>
            </a:bodyPr>
            <a:lstStyle/>
            <a:p>
              <a:pPr>
                <a:lnSpc>
                  <a:spcPct val="115000"/>
                </a:lnSpc>
              </a:pPr>
              <a:r>
                <a:rPr lang="zh-CN" altLang="en-US"/>
                <a:t> 截断的（响应报文中）</a:t>
              </a:r>
            </a:p>
            <a:p>
              <a:pPr>
                <a:lnSpc>
                  <a:spcPct val="115000"/>
                </a:lnSpc>
              </a:pPr>
              <a:r>
                <a:rPr lang="zh-CN" altLang="en-US"/>
                <a:t>当</a:t>
              </a:r>
              <a:r>
                <a:rPr lang="en-US" altLang="zh-CN"/>
                <a:t>DNS</a:t>
              </a:r>
              <a:r>
                <a:rPr lang="zh-CN" altLang="en-US"/>
                <a:t>使用</a:t>
              </a:r>
              <a:r>
                <a:rPr lang="en-US" altLang="zh-CN"/>
                <a:t>UDP</a:t>
              </a:r>
              <a:r>
                <a:rPr lang="zh-CN" altLang="en-US"/>
                <a:t>服务时使 用该标志。</a:t>
              </a:r>
            </a:p>
            <a:p>
              <a:pPr>
                <a:lnSpc>
                  <a:spcPct val="115000"/>
                </a:lnSpc>
              </a:pPr>
              <a:r>
                <a:rPr lang="en-US" altLang="zh-CN"/>
                <a:t>1</a:t>
              </a:r>
              <a:r>
                <a:rPr lang="zh-CN" altLang="en-US"/>
                <a:t>：表示响应已超过</a:t>
              </a:r>
              <a:r>
                <a:rPr lang="en-US" altLang="zh-CN"/>
                <a:t>512</a:t>
              </a:r>
              <a:r>
                <a:rPr lang="zh-CN" altLang="en-US"/>
                <a:t>字节并已截断为</a:t>
              </a:r>
              <a:r>
                <a:rPr lang="en-US" altLang="zh-CN"/>
                <a:t>512</a:t>
              </a:r>
              <a:r>
                <a:rPr lang="zh-CN" altLang="en-US"/>
                <a:t>字节</a:t>
              </a:r>
            </a:p>
          </p:txBody>
        </p:sp>
      </p:grpSp>
      <p:grpSp>
        <p:nvGrpSpPr>
          <p:cNvPr id="6" name="Group 55"/>
          <p:cNvGrpSpPr>
            <a:grpSpLocks/>
          </p:cNvGrpSpPr>
          <p:nvPr/>
        </p:nvGrpSpPr>
        <p:grpSpPr bwMode="auto">
          <a:xfrm>
            <a:off x="3708400" y="4206875"/>
            <a:ext cx="3097213" cy="1806575"/>
            <a:chOff x="2336" y="2632"/>
            <a:chExt cx="1951" cy="1138"/>
          </a:xfrm>
        </p:grpSpPr>
        <p:sp>
          <p:nvSpPr>
            <p:cNvPr id="18490" name="Line 56"/>
            <p:cNvSpPr>
              <a:spLocks noChangeShapeType="1"/>
            </p:cNvSpPr>
            <p:nvPr/>
          </p:nvSpPr>
          <p:spPr bwMode="auto">
            <a:xfrm flipV="1">
              <a:off x="2971" y="2632"/>
              <a:ext cx="0" cy="272"/>
            </a:xfrm>
            <a:prstGeom prst="line">
              <a:avLst/>
            </a:prstGeom>
            <a:noFill/>
            <a:ln w="9525">
              <a:solidFill>
                <a:schemeClr val="tx1"/>
              </a:solidFill>
              <a:round/>
              <a:headEnd/>
              <a:tailEnd type="triangle" w="med" len="med"/>
            </a:ln>
          </p:spPr>
          <p:txBody>
            <a:bodyPr wrap="none"/>
            <a:lstStyle/>
            <a:p>
              <a:endParaRPr lang="zh-CN" altLang="en-US"/>
            </a:p>
          </p:txBody>
        </p:sp>
        <p:sp>
          <p:nvSpPr>
            <p:cNvPr id="18491" name="Text Box 57"/>
            <p:cNvSpPr txBox="1">
              <a:spLocks noChangeArrowheads="1"/>
            </p:cNvSpPr>
            <p:nvPr/>
          </p:nvSpPr>
          <p:spPr bwMode="auto">
            <a:xfrm>
              <a:off x="2336" y="2886"/>
              <a:ext cx="1951" cy="884"/>
            </a:xfrm>
            <a:prstGeom prst="rect">
              <a:avLst/>
            </a:prstGeom>
            <a:solidFill>
              <a:srgbClr val="ECFC9E"/>
            </a:solidFill>
            <a:ln w="9525">
              <a:noFill/>
              <a:miter lim="800000"/>
              <a:headEnd/>
              <a:tailEnd/>
            </a:ln>
          </p:spPr>
          <p:txBody>
            <a:bodyPr lIns="0" tIns="0" rIns="0" bIns="0">
              <a:spAutoFit/>
            </a:bodyPr>
            <a:lstStyle/>
            <a:p>
              <a:pPr>
                <a:lnSpc>
                  <a:spcPct val="115000"/>
                </a:lnSpc>
              </a:pPr>
              <a:r>
                <a:rPr lang="zh-CN" altLang="en-US"/>
                <a:t> 要求递归</a:t>
              </a:r>
            </a:p>
            <a:p>
              <a:pPr>
                <a:lnSpc>
                  <a:spcPct val="115000"/>
                </a:lnSpc>
              </a:pPr>
              <a:r>
                <a:rPr lang="en-US" altLang="zh-CN"/>
                <a:t>1</a:t>
              </a:r>
              <a:r>
                <a:rPr lang="zh-CN" altLang="en-US"/>
                <a:t>：客户希望得到递归回答</a:t>
              </a:r>
            </a:p>
            <a:p>
              <a:pPr>
                <a:lnSpc>
                  <a:spcPct val="115000"/>
                </a:lnSpc>
              </a:pPr>
              <a:r>
                <a:rPr lang="zh-CN" altLang="en-US"/>
                <a:t>在查询报文中置位，在响应报文中重复置位</a:t>
              </a:r>
            </a:p>
          </p:txBody>
        </p:sp>
      </p:grpSp>
      <p:grpSp>
        <p:nvGrpSpPr>
          <p:cNvPr id="7" name="Group 58"/>
          <p:cNvGrpSpPr>
            <a:grpSpLocks/>
          </p:cNvGrpSpPr>
          <p:nvPr/>
        </p:nvGrpSpPr>
        <p:grpSpPr bwMode="auto">
          <a:xfrm>
            <a:off x="4341813" y="4206875"/>
            <a:ext cx="2879725" cy="1133475"/>
            <a:chOff x="2735" y="2650"/>
            <a:chExt cx="1814" cy="714"/>
          </a:xfrm>
        </p:grpSpPr>
        <p:sp>
          <p:nvSpPr>
            <p:cNvPr id="18488" name="Line 59"/>
            <p:cNvSpPr>
              <a:spLocks noChangeShapeType="1"/>
            </p:cNvSpPr>
            <p:nvPr/>
          </p:nvSpPr>
          <p:spPr bwMode="auto">
            <a:xfrm flipV="1">
              <a:off x="3288" y="2650"/>
              <a:ext cx="0" cy="272"/>
            </a:xfrm>
            <a:prstGeom prst="line">
              <a:avLst/>
            </a:prstGeom>
            <a:noFill/>
            <a:ln w="9525">
              <a:solidFill>
                <a:schemeClr val="tx1"/>
              </a:solidFill>
              <a:round/>
              <a:headEnd/>
              <a:tailEnd type="triangle" w="med" len="med"/>
            </a:ln>
          </p:spPr>
          <p:txBody>
            <a:bodyPr wrap="none"/>
            <a:lstStyle/>
            <a:p>
              <a:endParaRPr lang="zh-CN" altLang="en-US"/>
            </a:p>
          </p:txBody>
        </p:sp>
        <p:sp>
          <p:nvSpPr>
            <p:cNvPr id="18489" name="Text Box 60"/>
            <p:cNvSpPr txBox="1">
              <a:spLocks noChangeArrowheads="1"/>
            </p:cNvSpPr>
            <p:nvPr/>
          </p:nvSpPr>
          <p:spPr bwMode="auto">
            <a:xfrm>
              <a:off x="2735" y="2922"/>
              <a:ext cx="1814" cy="442"/>
            </a:xfrm>
            <a:prstGeom prst="rect">
              <a:avLst/>
            </a:prstGeom>
            <a:solidFill>
              <a:srgbClr val="9EDFFC"/>
            </a:solidFill>
            <a:ln w="9525">
              <a:noFill/>
              <a:miter lim="800000"/>
              <a:headEnd/>
              <a:tailEnd/>
            </a:ln>
          </p:spPr>
          <p:txBody>
            <a:bodyPr lIns="0" tIns="0" rIns="0" bIns="0">
              <a:spAutoFit/>
            </a:bodyPr>
            <a:lstStyle/>
            <a:p>
              <a:pPr>
                <a:lnSpc>
                  <a:spcPct val="115000"/>
                </a:lnSpc>
              </a:pPr>
              <a:r>
                <a:rPr lang="zh-CN" altLang="en-US"/>
                <a:t>递归可用（响应报文）</a:t>
              </a:r>
            </a:p>
            <a:p>
              <a:pPr>
                <a:lnSpc>
                  <a:spcPct val="115000"/>
                </a:lnSpc>
              </a:pPr>
              <a:r>
                <a:rPr lang="en-US" altLang="zh-CN"/>
                <a:t>1</a:t>
              </a:r>
              <a:r>
                <a:rPr lang="zh-CN" altLang="en-US"/>
                <a:t>：表示可得到递归响应</a:t>
              </a:r>
            </a:p>
          </p:txBody>
        </p:sp>
      </p:grpSp>
      <p:grpSp>
        <p:nvGrpSpPr>
          <p:cNvPr id="8" name="Group 61"/>
          <p:cNvGrpSpPr>
            <a:grpSpLocks/>
          </p:cNvGrpSpPr>
          <p:nvPr/>
        </p:nvGrpSpPr>
        <p:grpSpPr bwMode="auto">
          <a:xfrm>
            <a:off x="5480050" y="4192588"/>
            <a:ext cx="1138238" cy="796925"/>
            <a:chOff x="3452" y="2641"/>
            <a:chExt cx="717" cy="502"/>
          </a:xfrm>
        </p:grpSpPr>
        <p:sp>
          <p:nvSpPr>
            <p:cNvPr id="18486" name="Line 62"/>
            <p:cNvSpPr>
              <a:spLocks noChangeShapeType="1"/>
            </p:cNvSpPr>
            <p:nvPr/>
          </p:nvSpPr>
          <p:spPr bwMode="auto">
            <a:xfrm flipV="1">
              <a:off x="3805" y="2641"/>
              <a:ext cx="0" cy="272"/>
            </a:xfrm>
            <a:prstGeom prst="line">
              <a:avLst/>
            </a:prstGeom>
            <a:noFill/>
            <a:ln w="9525">
              <a:solidFill>
                <a:schemeClr val="tx1"/>
              </a:solidFill>
              <a:round/>
              <a:headEnd/>
              <a:tailEnd type="triangle" w="med" len="med"/>
            </a:ln>
          </p:spPr>
          <p:txBody>
            <a:bodyPr wrap="none"/>
            <a:lstStyle/>
            <a:p>
              <a:endParaRPr lang="zh-CN" altLang="en-US"/>
            </a:p>
          </p:txBody>
        </p:sp>
        <p:sp>
          <p:nvSpPr>
            <p:cNvPr id="18487" name="Text Box 63"/>
            <p:cNvSpPr txBox="1">
              <a:spLocks noChangeArrowheads="1"/>
            </p:cNvSpPr>
            <p:nvPr/>
          </p:nvSpPr>
          <p:spPr bwMode="auto">
            <a:xfrm>
              <a:off x="3452" y="2922"/>
              <a:ext cx="717" cy="221"/>
            </a:xfrm>
            <a:prstGeom prst="rect">
              <a:avLst/>
            </a:prstGeom>
            <a:solidFill>
              <a:srgbClr val="CC0099"/>
            </a:solidFill>
            <a:ln w="9525">
              <a:noFill/>
              <a:miter lim="800000"/>
              <a:headEnd/>
              <a:tailEnd/>
            </a:ln>
          </p:spPr>
          <p:txBody>
            <a:bodyPr lIns="0" tIns="0" rIns="0" bIns="0">
              <a:spAutoFit/>
            </a:bodyPr>
            <a:lstStyle/>
            <a:p>
              <a:pPr algn="ctr">
                <a:lnSpc>
                  <a:spcPct val="115000"/>
                </a:lnSpc>
              </a:pPr>
              <a:r>
                <a:rPr lang="zh-CN" altLang="en-US"/>
                <a:t>保留字段</a:t>
              </a:r>
            </a:p>
          </p:txBody>
        </p:sp>
      </p:grpSp>
      <p:grpSp>
        <p:nvGrpSpPr>
          <p:cNvPr id="9" name="Group 64"/>
          <p:cNvGrpSpPr>
            <a:grpSpLocks/>
          </p:cNvGrpSpPr>
          <p:nvPr/>
        </p:nvGrpSpPr>
        <p:grpSpPr bwMode="auto">
          <a:xfrm>
            <a:off x="3492500" y="3213100"/>
            <a:ext cx="3484563" cy="3157538"/>
            <a:chOff x="2590" y="2069"/>
            <a:chExt cx="2195" cy="1989"/>
          </a:xfrm>
        </p:grpSpPr>
        <p:sp>
          <p:nvSpPr>
            <p:cNvPr id="18484" name="Line 65"/>
            <p:cNvSpPr>
              <a:spLocks noChangeShapeType="1"/>
            </p:cNvSpPr>
            <p:nvPr/>
          </p:nvSpPr>
          <p:spPr bwMode="auto">
            <a:xfrm flipV="1">
              <a:off x="4558" y="2704"/>
              <a:ext cx="227" cy="363"/>
            </a:xfrm>
            <a:prstGeom prst="line">
              <a:avLst/>
            </a:prstGeom>
            <a:noFill/>
            <a:ln w="9525">
              <a:solidFill>
                <a:schemeClr val="tx1"/>
              </a:solidFill>
              <a:round/>
              <a:headEnd/>
              <a:tailEnd type="triangle" w="med" len="med"/>
            </a:ln>
          </p:spPr>
          <p:txBody>
            <a:bodyPr wrap="none"/>
            <a:lstStyle/>
            <a:p>
              <a:endParaRPr lang="zh-CN" altLang="en-US"/>
            </a:p>
          </p:txBody>
        </p:sp>
        <p:sp>
          <p:nvSpPr>
            <p:cNvPr id="18485" name="Text Box 66"/>
            <p:cNvSpPr txBox="1">
              <a:spLocks noChangeArrowheads="1"/>
            </p:cNvSpPr>
            <p:nvPr/>
          </p:nvSpPr>
          <p:spPr bwMode="auto">
            <a:xfrm>
              <a:off x="2590" y="2069"/>
              <a:ext cx="1950" cy="1989"/>
            </a:xfrm>
            <a:prstGeom prst="rect">
              <a:avLst/>
            </a:prstGeom>
            <a:solidFill>
              <a:srgbClr val="9EDFFC"/>
            </a:solidFill>
            <a:ln w="9525">
              <a:noFill/>
              <a:miter lim="800000"/>
              <a:headEnd/>
              <a:tailEnd/>
            </a:ln>
          </p:spPr>
          <p:txBody>
            <a:bodyPr lIns="0" tIns="0" rIns="0" bIns="0">
              <a:spAutoFit/>
            </a:bodyPr>
            <a:lstStyle/>
            <a:p>
              <a:pPr>
                <a:lnSpc>
                  <a:spcPct val="115000"/>
                </a:lnSpc>
              </a:pPr>
              <a:r>
                <a:rPr lang="zh-CN" altLang="en-US"/>
                <a:t>响应中的差错状态，由权限服务器做出判断</a:t>
              </a:r>
            </a:p>
            <a:p>
              <a:pPr>
                <a:lnSpc>
                  <a:spcPct val="115000"/>
                </a:lnSpc>
              </a:pPr>
              <a:r>
                <a:rPr lang="en-US" altLang="zh-CN"/>
                <a:t>0</a:t>
              </a:r>
              <a:r>
                <a:rPr lang="zh-CN" altLang="en-US"/>
                <a:t>：无差错</a:t>
              </a:r>
            </a:p>
            <a:p>
              <a:pPr>
                <a:lnSpc>
                  <a:spcPct val="115000"/>
                </a:lnSpc>
              </a:pPr>
              <a:r>
                <a:rPr lang="en-US" altLang="zh-CN"/>
                <a:t>1</a:t>
              </a:r>
              <a:r>
                <a:rPr lang="zh-CN" altLang="en-US"/>
                <a:t>：格式差错</a:t>
              </a:r>
            </a:p>
            <a:p>
              <a:pPr>
                <a:lnSpc>
                  <a:spcPct val="115000"/>
                </a:lnSpc>
              </a:pPr>
              <a:r>
                <a:rPr lang="en-US" altLang="zh-CN"/>
                <a:t>2</a:t>
              </a:r>
              <a:r>
                <a:rPr lang="zh-CN" altLang="en-US"/>
                <a:t>：域名差错</a:t>
              </a:r>
            </a:p>
            <a:p>
              <a:pPr>
                <a:lnSpc>
                  <a:spcPct val="115000"/>
                </a:lnSpc>
              </a:pPr>
              <a:r>
                <a:rPr lang="en-US" altLang="zh-CN"/>
                <a:t>3</a:t>
              </a:r>
              <a:r>
                <a:rPr lang="zh-CN" altLang="en-US"/>
                <a:t>：域参照差错</a:t>
              </a:r>
            </a:p>
            <a:p>
              <a:pPr>
                <a:lnSpc>
                  <a:spcPct val="115000"/>
                </a:lnSpc>
              </a:pPr>
              <a:r>
                <a:rPr lang="en-US" altLang="zh-CN"/>
                <a:t>4</a:t>
              </a:r>
              <a:r>
                <a:rPr lang="zh-CN" altLang="en-US"/>
                <a:t>：查询类型不支持</a:t>
              </a:r>
            </a:p>
            <a:p>
              <a:pPr>
                <a:lnSpc>
                  <a:spcPct val="115000"/>
                </a:lnSpc>
              </a:pPr>
              <a:r>
                <a:rPr lang="en-US" altLang="zh-CN"/>
                <a:t>5</a:t>
              </a:r>
              <a:r>
                <a:rPr lang="zh-CN" altLang="en-US"/>
                <a:t>：在管理上被禁止</a:t>
              </a:r>
            </a:p>
            <a:p>
              <a:pPr>
                <a:lnSpc>
                  <a:spcPct val="115000"/>
                </a:lnSpc>
              </a:pPr>
              <a:r>
                <a:rPr lang="en-US" altLang="zh-CN"/>
                <a:t>6~15</a:t>
              </a:r>
              <a:r>
                <a:rPr lang="zh-CN" altLang="en-US"/>
                <a:t>：保留</a:t>
              </a: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p>
            <a:r>
              <a:rPr lang="en-US" altLang="zh-CN" smtClean="0"/>
              <a:t>Page </a:t>
            </a:r>
            <a:fld id="{1026769F-BDC8-4A28-B08E-DE92311F53ED}" type="slidenum">
              <a:rPr lang="en-US" altLang="zh-CN" smtClean="0"/>
              <a:pPr/>
              <a:t>21</a:t>
            </a:fld>
            <a:endParaRPr lang="en-US" altLang="zh-CN" smtClean="0"/>
          </a:p>
        </p:txBody>
      </p:sp>
      <p:sp>
        <p:nvSpPr>
          <p:cNvPr id="146434" name="Rectangle 2"/>
          <p:cNvSpPr>
            <a:spLocks noGrp="1" noChangeArrowheads="1"/>
          </p:cNvSpPr>
          <p:nvPr>
            <p:ph type="title"/>
          </p:nvPr>
        </p:nvSpPr>
        <p:spPr/>
        <p:txBody>
          <a:bodyPr/>
          <a:lstStyle/>
          <a:p>
            <a:pPr eaLnBrk="1" hangingPunct="1">
              <a:defRPr/>
            </a:pPr>
            <a:r>
              <a:rPr lang="zh-CN" altLang="en-US" smtClean="0"/>
              <a:t>首部各字段含义（</a:t>
            </a:r>
            <a:r>
              <a:rPr lang="en-US" altLang="zh-CN" smtClean="0"/>
              <a:t>2</a:t>
            </a:r>
            <a:r>
              <a:rPr lang="zh-CN" altLang="en-US" smtClean="0"/>
              <a:t>）</a:t>
            </a:r>
          </a:p>
        </p:txBody>
      </p:sp>
      <p:sp>
        <p:nvSpPr>
          <p:cNvPr id="146435" name="Rectangle 3"/>
          <p:cNvSpPr>
            <a:spLocks noGrp="1" noChangeArrowheads="1"/>
          </p:cNvSpPr>
          <p:nvPr>
            <p:ph type="body" idx="1"/>
          </p:nvPr>
        </p:nvSpPr>
        <p:spPr>
          <a:xfrm>
            <a:off x="1066800" y="1484313"/>
            <a:ext cx="7608888" cy="4752975"/>
          </a:xfrm>
        </p:spPr>
        <p:txBody>
          <a:bodyPr/>
          <a:lstStyle/>
          <a:p>
            <a:pPr marL="357188" indent="-357188" eaLnBrk="1" hangingPunct="1">
              <a:buSzPct val="75000"/>
              <a:defRPr/>
            </a:pPr>
            <a:r>
              <a:rPr lang="zh-CN" altLang="en-US" smtClean="0">
                <a:solidFill>
                  <a:srgbClr val="FF0000"/>
                </a:solidFill>
                <a:effectLst>
                  <a:outerShdw blurRad="38100" dist="38100" dir="2700000" algn="tl">
                    <a:srgbClr val="000000"/>
                  </a:outerShdw>
                </a:effectLst>
              </a:rPr>
              <a:t>问题记录数</a:t>
            </a:r>
            <a:r>
              <a:rPr lang="zh-CN" altLang="en-US" smtClean="0"/>
              <a:t>：</a:t>
            </a:r>
            <a:r>
              <a:rPr lang="en-US" altLang="zh-CN" smtClean="0"/>
              <a:t>16</a:t>
            </a:r>
            <a:r>
              <a:rPr lang="zh-CN" altLang="en-US" smtClean="0"/>
              <a:t>位，报文问题部分的查询数</a:t>
            </a:r>
          </a:p>
          <a:p>
            <a:pPr marL="357188" indent="-357188" eaLnBrk="1" hangingPunct="1">
              <a:buSzPct val="75000"/>
              <a:defRPr/>
            </a:pPr>
            <a:r>
              <a:rPr lang="zh-CN" altLang="en-US" smtClean="0">
                <a:solidFill>
                  <a:srgbClr val="0000CC"/>
                </a:solidFill>
                <a:effectLst>
                  <a:outerShdw blurRad="38100" dist="38100" dir="2700000" algn="tl">
                    <a:srgbClr val="000000"/>
                  </a:outerShdw>
                </a:effectLst>
              </a:rPr>
              <a:t>回答记录数</a:t>
            </a:r>
            <a:r>
              <a:rPr lang="zh-CN" altLang="en-US" smtClean="0"/>
              <a:t>：</a:t>
            </a:r>
            <a:r>
              <a:rPr lang="en-US" altLang="zh-CN" smtClean="0"/>
              <a:t>16</a:t>
            </a:r>
            <a:r>
              <a:rPr lang="zh-CN" altLang="en-US" smtClean="0"/>
              <a:t>位，响应报文的回答部分的回答记录数</a:t>
            </a:r>
          </a:p>
          <a:p>
            <a:pPr marL="357188" indent="-357188" eaLnBrk="1" hangingPunct="1">
              <a:buSzPct val="75000"/>
              <a:defRPr/>
            </a:pPr>
            <a:r>
              <a:rPr lang="zh-CN" altLang="en-US" smtClean="0">
                <a:solidFill>
                  <a:srgbClr val="0000CC"/>
                </a:solidFill>
                <a:effectLst>
                  <a:outerShdw blurRad="38100" dist="38100" dir="2700000" algn="tl">
                    <a:srgbClr val="000000"/>
                  </a:outerShdw>
                </a:effectLst>
              </a:rPr>
              <a:t>授权记录数</a:t>
            </a:r>
            <a:r>
              <a:rPr lang="zh-CN" altLang="en-US" smtClean="0"/>
              <a:t>：</a:t>
            </a:r>
            <a:r>
              <a:rPr lang="en-US" altLang="zh-CN" smtClean="0"/>
              <a:t>16</a:t>
            </a:r>
            <a:r>
              <a:rPr lang="zh-CN" altLang="en-US" smtClean="0"/>
              <a:t>位，响应报文的授权部分的授权记录数</a:t>
            </a:r>
          </a:p>
          <a:p>
            <a:pPr marL="357188" indent="-357188" eaLnBrk="1" hangingPunct="1">
              <a:buSzPct val="75000"/>
              <a:defRPr/>
            </a:pPr>
            <a:r>
              <a:rPr lang="zh-CN" altLang="en-US" smtClean="0">
                <a:solidFill>
                  <a:srgbClr val="0000CC"/>
                </a:solidFill>
                <a:effectLst>
                  <a:outerShdw blurRad="38100" dist="38100" dir="2700000" algn="tl">
                    <a:srgbClr val="000000"/>
                  </a:outerShdw>
                </a:effectLst>
              </a:rPr>
              <a:t>附加记录数</a:t>
            </a:r>
            <a:r>
              <a:rPr lang="zh-CN" altLang="en-US" smtClean="0"/>
              <a:t>：</a:t>
            </a:r>
            <a:r>
              <a:rPr lang="en-US" altLang="zh-CN" smtClean="0"/>
              <a:t>16</a:t>
            </a:r>
            <a:r>
              <a:rPr lang="zh-CN" altLang="en-US" smtClean="0"/>
              <a:t>位，响应报文的附加部分的附加记录数。</a:t>
            </a:r>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p>
            <a:r>
              <a:rPr lang="en-US" altLang="zh-CN" smtClean="0"/>
              <a:t>Page </a:t>
            </a:r>
            <a:fld id="{DF7DD70D-F690-4F75-A845-10EB72BCF67C}" type="slidenum">
              <a:rPr lang="en-US" altLang="zh-CN" smtClean="0"/>
              <a:pPr/>
              <a:t>22</a:t>
            </a:fld>
            <a:endParaRPr lang="en-US" altLang="zh-CN" smtClean="0"/>
          </a:p>
        </p:txBody>
      </p:sp>
      <p:sp>
        <p:nvSpPr>
          <p:cNvPr id="234498" name="Rectangle 2"/>
          <p:cNvSpPr>
            <a:spLocks noGrp="1" noChangeArrowheads="1"/>
          </p:cNvSpPr>
          <p:nvPr>
            <p:ph type="title"/>
          </p:nvPr>
        </p:nvSpPr>
        <p:spPr/>
        <p:txBody>
          <a:bodyPr/>
          <a:lstStyle/>
          <a:p>
            <a:pPr eaLnBrk="1" hangingPunct="1">
              <a:defRPr/>
            </a:pPr>
            <a:endParaRPr lang="zh-CN" altLang="en-US" smtClean="0"/>
          </a:p>
        </p:txBody>
      </p:sp>
      <p:sp>
        <p:nvSpPr>
          <p:cNvPr id="234499" name="Rectangle 3"/>
          <p:cNvSpPr>
            <a:spLocks noGrp="1" noChangeArrowheads="1"/>
          </p:cNvSpPr>
          <p:nvPr>
            <p:ph type="body" idx="1"/>
          </p:nvPr>
        </p:nvSpPr>
        <p:spPr/>
        <p:txBody>
          <a:bodyPr/>
          <a:lstStyle/>
          <a:p>
            <a:pPr marL="0" indent="0" eaLnBrk="1" hangingPunct="1">
              <a:defRPr/>
            </a:pPr>
            <a:r>
              <a:rPr lang="en-US" altLang="zh-CN" smtClean="0"/>
              <a:t>ID         A 16 bit identifier </a:t>
            </a:r>
          </a:p>
          <a:p>
            <a:pPr marL="0" indent="0" eaLnBrk="1" hangingPunct="1">
              <a:defRPr/>
            </a:pPr>
            <a:r>
              <a:rPr lang="en-US" altLang="zh-CN" smtClean="0"/>
              <a:t>QR	query (0), response (1)</a:t>
            </a:r>
          </a:p>
          <a:p>
            <a:pPr marL="0" indent="0" eaLnBrk="1" hangingPunct="1">
              <a:defRPr/>
            </a:pPr>
            <a:r>
              <a:rPr lang="en-US" altLang="zh-CN" smtClean="0"/>
              <a:t>OP CODE </a:t>
            </a:r>
            <a:r>
              <a:rPr lang="en-US" altLang="zh-CN" sz="2400" smtClean="0"/>
              <a:t>0:standard query 1:inverse query </a:t>
            </a:r>
          </a:p>
          <a:p>
            <a:pPr marL="0" indent="0" eaLnBrk="1" hangingPunct="1">
              <a:defRPr/>
            </a:pPr>
            <a:r>
              <a:rPr lang="en-US" altLang="zh-CN" smtClean="0"/>
              <a:t>AA		Authoritative Answer</a:t>
            </a:r>
          </a:p>
          <a:p>
            <a:pPr marL="0" indent="0" eaLnBrk="1" hangingPunct="1">
              <a:defRPr/>
            </a:pPr>
            <a:r>
              <a:rPr lang="en-US" altLang="zh-CN" smtClean="0"/>
              <a:t>TC         TrunCation</a:t>
            </a:r>
          </a:p>
          <a:p>
            <a:pPr marL="0" indent="0" eaLnBrk="1" hangingPunct="1">
              <a:defRPr/>
            </a:pPr>
            <a:r>
              <a:rPr lang="en-US" altLang="zh-CN" smtClean="0"/>
              <a:t>RD         Recursion Desired</a:t>
            </a:r>
          </a:p>
          <a:p>
            <a:pPr marL="0" indent="0" eaLnBrk="1" hangingPunct="1">
              <a:defRPr/>
            </a:pPr>
            <a:r>
              <a:rPr lang="en-US" altLang="zh-CN" smtClean="0"/>
              <a:t>RA          Recursion Available</a:t>
            </a: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p>
            <a:r>
              <a:rPr lang="en-US" altLang="zh-CN" smtClean="0"/>
              <a:t>Page </a:t>
            </a:r>
            <a:fld id="{72E77481-5D67-4FF4-AC80-B6D63FA81165}" type="slidenum">
              <a:rPr lang="en-US" altLang="zh-CN" smtClean="0"/>
              <a:pPr/>
              <a:t>23</a:t>
            </a:fld>
            <a:endParaRPr lang="en-US" altLang="zh-CN" smtClean="0"/>
          </a:p>
        </p:txBody>
      </p:sp>
      <p:sp>
        <p:nvSpPr>
          <p:cNvPr id="235522" name="Rectangle 2"/>
          <p:cNvSpPr>
            <a:spLocks noGrp="1" noChangeArrowheads="1"/>
          </p:cNvSpPr>
          <p:nvPr>
            <p:ph type="title"/>
          </p:nvPr>
        </p:nvSpPr>
        <p:spPr/>
        <p:txBody>
          <a:bodyPr/>
          <a:lstStyle/>
          <a:p>
            <a:pPr eaLnBrk="1" hangingPunct="1">
              <a:defRPr/>
            </a:pPr>
            <a:endParaRPr lang="zh-CN" altLang="en-US" smtClean="0"/>
          </a:p>
        </p:txBody>
      </p:sp>
      <p:sp>
        <p:nvSpPr>
          <p:cNvPr id="235523" name="Rectangle 3"/>
          <p:cNvSpPr>
            <a:spLocks noGrp="1" noChangeArrowheads="1"/>
          </p:cNvSpPr>
          <p:nvPr>
            <p:ph type="body" idx="1"/>
          </p:nvPr>
        </p:nvSpPr>
        <p:spPr/>
        <p:txBody>
          <a:bodyPr/>
          <a:lstStyle/>
          <a:p>
            <a:pPr marL="0" indent="0" eaLnBrk="1" hangingPunct="1">
              <a:defRPr/>
            </a:pPr>
            <a:r>
              <a:rPr lang="en-US" altLang="zh-CN" smtClean="0"/>
              <a:t>Z               Reserved</a:t>
            </a:r>
          </a:p>
          <a:p>
            <a:pPr marL="0" indent="0" eaLnBrk="1" hangingPunct="1">
              <a:defRPr/>
            </a:pPr>
            <a:r>
              <a:rPr lang="en-US" altLang="zh-CN" smtClean="0"/>
              <a:t>RCODE     Response code 0:OK, others</a:t>
            </a:r>
          </a:p>
          <a:p>
            <a:pPr marL="0" indent="0" eaLnBrk="1" hangingPunct="1">
              <a:defRPr/>
            </a:pPr>
            <a:r>
              <a:rPr lang="en-US" altLang="zh-CN" smtClean="0"/>
              <a:t>QDCOUNT  number of questions</a:t>
            </a:r>
          </a:p>
          <a:p>
            <a:pPr marL="0" indent="0" eaLnBrk="1" hangingPunct="1">
              <a:defRPr/>
            </a:pPr>
            <a:r>
              <a:rPr lang="en-US" altLang="zh-CN" smtClean="0"/>
              <a:t>ANCOUNT number of answers</a:t>
            </a:r>
          </a:p>
          <a:p>
            <a:pPr marL="0" indent="0" eaLnBrk="1" hangingPunct="1">
              <a:defRPr/>
            </a:pPr>
            <a:r>
              <a:rPr lang="en-US" altLang="zh-CN" smtClean="0"/>
              <a:t>NSCOUNT number of authority answers</a:t>
            </a:r>
          </a:p>
          <a:p>
            <a:pPr marL="0" indent="0" eaLnBrk="1" hangingPunct="1">
              <a:defRPr/>
            </a:pPr>
            <a:r>
              <a:rPr lang="en-US" altLang="zh-CN" smtClean="0"/>
              <a:t>ARCOUNT number of additional answers</a:t>
            </a:r>
          </a:p>
          <a:p>
            <a:pPr marL="0" indent="0"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p>
            <a:r>
              <a:rPr lang="en-US" altLang="zh-CN" smtClean="0"/>
              <a:t>Page </a:t>
            </a:r>
            <a:fld id="{C167CF53-59E5-40DD-82A1-C6D078D58804}" type="slidenum">
              <a:rPr lang="en-US" altLang="zh-CN" smtClean="0"/>
              <a:pPr/>
              <a:t>24</a:t>
            </a:fld>
            <a:endParaRPr lang="en-US" altLang="zh-CN" smtClean="0"/>
          </a:p>
        </p:txBody>
      </p:sp>
      <p:sp>
        <p:nvSpPr>
          <p:cNvPr id="236546" name="Rectangle 2"/>
          <p:cNvSpPr>
            <a:spLocks noGrp="1" noChangeArrowheads="1"/>
          </p:cNvSpPr>
          <p:nvPr>
            <p:ph type="title"/>
          </p:nvPr>
        </p:nvSpPr>
        <p:spPr/>
        <p:txBody>
          <a:bodyPr/>
          <a:lstStyle/>
          <a:p>
            <a:pPr eaLnBrk="1" hangingPunct="1">
              <a:defRPr/>
            </a:pPr>
            <a:r>
              <a:rPr lang="zh-CN" altLang="en-US" smtClean="0">
                <a:solidFill>
                  <a:srgbClr val="FF0000"/>
                </a:solidFill>
              </a:rPr>
              <a:t>问题部分</a:t>
            </a:r>
            <a:r>
              <a:rPr lang="en-US" altLang="zh-CN" smtClean="0">
                <a:solidFill>
                  <a:srgbClr val="FF0000"/>
                </a:solidFill>
              </a:rPr>
              <a:t>(Question section format)</a:t>
            </a:r>
          </a:p>
        </p:txBody>
      </p:sp>
      <p:sp>
        <p:nvSpPr>
          <p:cNvPr id="236547" name="Rectangle 3"/>
          <p:cNvSpPr>
            <a:spLocks noGrp="1" noChangeArrowheads="1"/>
          </p:cNvSpPr>
          <p:nvPr>
            <p:ph type="body" idx="1"/>
          </p:nvPr>
        </p:nvSpPr>
        <p:spPr/>
        <p:txBody>
          <a:bodyPr/>
          <a:lstStyle/>
          <a:p>
            <a:pPr marL="0" indent="0" eaLnBrk="1" hangingPunct="1">
              <a:lnSpc>
                <a:spcPct val="115000"/>
              </a:lnSpc>
              <a:buSzPct val="75000"/>
              <a:defRPr/>
            </a:pPr>
            <a:r>
              <a:rPr lang="zh-CN" altLang="en-US" smtClean="0">
                <a:solidFill>
                  <a:srgbClr val="FF0000"/>
                </a:solidFill>
                <a:effectLst>
                  <a:outerShdw blurRad="38100" dist="38100" dir="2700000" algn="tl">
                    <a:srgbClr val="000000"/>
                  </a:outerShdw>
                </a:effectLst>
              </a:rPr>
              <a:t>问题部分</a:t>
            </a:r>
            <a:r>
              <a:rPr lang="zh-CN" altLang="en-US" smtClean="0"/>
              <a:t>：包括一个或多个问题记录</a:t>
            </a:r>
          </a:p>
        </p:txBody>
      </p:sp>
      <p:pic>
        <p:nvPicPr>
          <p:cNvPr id="22533" name="Picture 4"/>
          <p:cNvPicPr>
            <a:picLocks noChangeAspect="1" noChangeArrowheads="1"/>
          </p:cNvPicPr>
          <p:nvPr/>
        </p:nvPicPr>
        <p:blipFill>
          <a:blip r:embed="rId2"/>
          <a:srcRect/>
          <a:stretch>
            <a:fillRect/>
          </a:stretch>
        </p:blipFill>
        <p:spPr bwMode="auto">
          <a:xfrm>
            <a:off x="1547813" y="2060575"/>
            <a:ext cx="6624637" cy="389255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p>
            <a:r>
              <a:rPr lang="en-US" altLang="zh-CN" smtClean="0"/>
              <a:t>Page </a:t>
            </a:r>
            <a:fld id="{C808960D-6648-4992-98FD-DADB22F95245}" type="slidenum">
              <a:rPr lang="en-US" altLang="zh-CN" smtClean="0"/>
              <a:pPr/>
              <a:t>25</a:t>
            </a:fld>
            <a:endParaRPr lang="en-US" altLang="zh-CN" smtClean="0"/>
          </a:p>
        </p:txBody>
      </p:sp>
      <p:sp>
        <p:nvSpPr>
          <p:cNvPr id="237570" name="Rectangle 2"/>
          <p:cNvSpPr>
            <a:spLocks noGrp="1" noChangeArrowheads="1"/>
          </p:cNvSpPr>
          <p:nvPr>
            <p:ph type="title"/>
          </p:nvPr>
        </p:nvSpPr>
        <p:spPr/>
        <p:txBody>
          <a:bodyPr/>
          <a:lstStyle/>
          <a:p>
            <a:pPr eaLnBrk="1" hangingPunct="1">
              <a:defRPr/>
            </a:pPr>
            <a:r>
              <a:rPr lang="zh-CN" altLang="en-US" sz="3600" smtClean="0">
                <a:solidFill>
                  <a:srgbClr val="FF0000"/>
                </a:solidFill>
              </a:rPr>
              <a:t>问题记录含义</a:t>
            </a:r>
          </a:p>
        </p:txBody>
      </p:sp>
      <p:sp>
        <p:nvSpPr>
          <p:cNvPr id="237571" name="Rectangle 3"/>
          <p:cNvSpPr>
            <a:spLocks noGrp="1" noChangeArrowheads="1"/>
          </p:cNvSpPr>
          <p:nvPr>
            <p:ph type="body" idx="1"/>
          </p:nvPr>
        </p:nvSpPr>
        <p:spPr/>
        <p:txBody>
          <a:bodyPr/>
          <a:lstStyle/>
          <a:p>
            <a:pPr marL="0" indent="0" eaLnBrk="1" hangingPunct="1">
              <a:lnSpc>
                <a:spcPct val="90000"/>
              </a:lnSpc>
              <a:defRPr/>
            </a:pPr>
            <a:r>
              <a:rPr lang="en-US" altLang="zh-CN" sz="2400" smtClean="0"/>
              <a:t>QNAME           a domain name</a:t>
            </a:r>
          </a:p>
          <a:p>
            <a:pPr lvl="1" eaLnBrk="1" hangingPunct="1">
              <a:lnSpc>
                <a:spcPct val="90000"/>
              </a:lnSpc>
              <a:defRPr/>
            </a:pPr>
            <a:r>
              <a:rPr lang="en-US" altLang="zh-CN" sz="2400" smtClean="0"/>
              <a:t>3www6google3com\0</a:t>
            </a:r>
          </a:p>
          <a:p>
            <a:pPr marL="0" indent="0" eaLnBrk="1" hangingPunct="1">
              <a:lnSpc>
                <a:spcPct val="90000"/>
              </a:lnSpc>
              <a:defRPr/>
            </a:pPr>
            <a:r>
              <a:rPr lang="en-US" altLang="zh-CN" sz="2400" smtClean="0"/>
              <a:t>QTYPE 	   type of the query</a:t>
            </a:r>
          </a:p>
          <a:p>
            <a:pPr lvl="1" eaLnBrk="1" hangingPunct="1">
              <a:lnSpc>
                <a:spcPct val="90000"/>
              </a:lnSpc>
              <a:defRPr/>
            </a:pPr>
            <a:r>
              <a:rPr lang="en-US" altLang="zh-CN" sz="2400" smtClean="0"/>
              <a:t>A                1 a host address</a:t>
            </a:r>
          </a:p>
          <a:p>
            <a:pPr lvl="1" eaLnBrk="1" hangingPunct="1">
              <a:lnSpc>
                <a:spcPct val="90000"/>
              </a:lnSpc>
              <a:defRPr/>
            </a:pPr>
            <a:r>
              <a:rPr lang="en-US" altLang="zh-CN" sz="2400" smtClean="0"/>
              <a:t>NS              2 an authoritative name server</a:t>
            </a:r>
          </a:p>
          <a:p>
            <a:pPr lvl="1" eaLnBrk="1" hangingPunct="1">
              <a:lnSpc>
                <a:spcPct val="90000"/>
              </a:lnSpc>
              <a:defRPr/>
            </a:pPr>
            <a:r>
              <a:rPr lang="en-US" altLang="zh-CN" sz="2400" smtClean="0"/>
              <a:t>CNAME      5 the canonical name for an alias</a:t>
            </a:r>
          </a:p>
          <a:p>
            <a:pPr lvl="1" eaLnBrk="1" hangingPunct="1">
              <a:lnSpc>
                <a:spcPct val="90000"/>
              </a:lnSpc>
              <a:defRPr/>
            </a:pPr>
            <a:r>
              <a:rPr lang="en-US" altLang="zh-CN" sz="2400" smtClean="0"/>
              <a:t>PTR           12 a domain name pointer</a:t>
            </a:r>
          </a:p>
          <a:p>
            <a:pPr lvl="1" eaLnBrk="1" hangingPunct="1">
              <a:lnSpc>
                <a:spcPct val="90000"/>
              </a:lnSpc>
              <a:defRPr/>
            </a:pPr>
            <a:r>
              <a:rPr lang="en-US" altLang="zh-CN" sz="2400" smtClean="0"/>
              <a:t>MX             15 mail exchange</a:t>
            </a:r>
          </a:p>
          <a:p>
            <a:pPr marL="0" indent="0" eaLnBrk="1" hangingPunct="1">
              <a:lnSpc>
                <a:spcPct val="90000"/>
              </a:lnSpc>
              <a:defRPr/>
            </a:pPr>
            <a:r>
              <a:rPr lang="en-US" altLang="zh-CN" sz="2400" smtClean="0"/>
              <a:t>QCLASS 	   class of the query</a:t>
            </a:r>
          </a:p>
          <a:p>
            <a:pPr lvl="1" eaLnBrk="1" hangingPunct="1">
              <a:lnSpc>
                <a:spcPct val="90000"/>
              </a:lnSpc>
              <a:defRPr/>
            </a:pPr>
            <a:r>
              <a:rPr lang="en-US" altLang="zh-CN" sz="2400" smtClean="0"/>
              <a:t>IN              1 the Internet		</a:t>
            </a: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p>
            <a:r>
              <a:rPr lang="en-US" altLang="zh-CN" smtClean="0"/>
              <a:t>Page </a:t>
            </a:r>
            <a:fld id="{2CF2A1C5-9B89-43F6-8E2F-13CBE643E363}" type="slidenum">
              <a:rPr lang="en-US" altLang="zh-CN" smtClean="0"/>
              <a:pPr/>
              <a:t>26</a:t>
            </a:fld>
            <a:endParaRPr lang="en-US" altLang="zh-CN" smtClean="0"/>
          </a:p>
        </p:txBody>
      </p:sp>
      <p:sp>
        <p:nvSpPr>
          <p:cNvPr id="147458" name="Rectangle 2"/>
          <p:cNvSpPr>
            <a:spLocks noGrp="1" noChangeArrowheads="1"/>
          </p:cNvSpPr>
          <p:nvPr>
            <p:ph type="title"/>
          </p:nvPr>
        </p:nvSpPr>
        <p:spPr/>
        <p:txBody>
          <a:bodyPr/>
          <a:lstStyle/>
          <a:p>
            <a:pPr eaLnBrk="1" hangingPunct="1">
              <a:defRPr/>
            </a:pPr>
            <a:r>
              <a:rPr lang="zh-CN" altLang="en-US" sz="3600" smtClean="0">
                <a:solidFill>
                  <a:srgbClr val="FF0000"/>
                </a:solidFill>
              </a:rPr>
              <a:t>问题记录含义</a:t>
            </a:r>
            <a:endParaRPr lang="zh-CN" altLang="en-US" smtClean="0"/>
          </a:p>
        </p:txBody>
      </p:sp>
      <p:sp>
        <p:nvSpPr>
          <p:cNvPr id="147459" name="Rectangle 3"/>
          <p:cNvSpPr>
            <a:spLocks noGrp="1" noChangeArrowheads="1"/>
          </p:cNvSpPr>
          <p:nvPr>
            <p:ph type="body" idx="1"/>
          </p:nvPr>
        </p:nvSpPr>
        <p:spPr>
          <a:xfrm>
            <a:off x="1066800" y="1412875"/>
            <a:ext cx="7620000" cy="4594225"/>
          </a:xfrm>
        </p:spPr>
        <p:txBody>
          <a:bodyPr/>
          <a:lstStyle/>
          <a:p>
            <a:pPr marL="365125" indent="-365125" eaLnBrk="1" hangingPunct="1">
              <a:lnSpc>
                <a:spcPct val="115000"/>
              </a:lnSpc>
              <a:buSzPct val="75000"/>
              <a:defRPr/>
            </a:pPr>
            <a:r>
              <a:rPr lang="zh-CN" altLang="en-US" smtClean="0">
                <a:solidFill>
                  <a:srgbClr val="FF0000"/>
                </a:solidFill>
                <a:effectLst>
                  <a:outerShdw blurRad="38100" dist="38100" dir="2700000" algn="tl">
                    <a:srgbClr val="000000"/>
                  </a:outerShdw>
                </a:effectLst>
              </a:rPr>
              <a:t>问题记录</a:t>
            </a:r>
            <a:r>
              <a:rPr lang="zh-CN" altLang="en-US" smtClean="0"/>
              <a:t>：由客户使用，从服务器得到信息</a:t>
            </a:r>
          </a:p>
          <a:p>
            <a:pPr marL="830263" lvl="1" eaLnBrk="1" hangingPunct="1">
              <a:lnSpc>
                <a:spcPct val="115000"/>
              </a:lnSpc>
              <a:buSzPct val="75000"/>
              <a:defRPr/>
            </a:pPr>
            <a:r>
              <a:rPr lang="zh-CN" altLang="en-US" sz="2400" smtClean="0">
                <a:solidFill>
                  <a:srgbClr val="0000CC"/>
                </a:solidFill>
                <a:effectLst>
                  <a:outerShdw blurRad="38100" dist="38100" dir="2700000" algn="tl">
                    <a:srgbClr val="000000"/>
                  </a:outerShdw>
                </a:effectLst>
              </a:rPr>
              <a:t>查询名字</a:t>
            </a:r>
            <a:r>
              <a:rPr lang="zh-CN" altLang="en-US" sz="2400" smtClean="0"/>
              <a:t>：包含域名的可变长字段</a:t>
            </a:r>
          </a:p>
          <a:p>
            <a:pPr marL="830263" lvl="1" eaLnBrk="1" hangingPunct="1">
              <a:lnSpc>
                <a:spcPct val="115000"/>
              </a:lnSpc>
              <a:buSzPct val="75000"/>
              <a:defRPr/>
            </a:pPr>
            <a:r>
              <a:rPr lang="zh-CN" altLang="en-US" sz="2400" smtClean="0">
                <a:solidFill>
                  <a:srgbClr val="0000CC"/>
                </a:solidFill>
                <a:effectLst>
                  <a:outerShdw blurRad="38100" dist="38100" dir="2700000" algn="tl">
                    <a:srgbClr val="000000"/>
                  </a:outerShdw>
                </a:effectLst>
              </a:rPr>
              <a:t>查询类型</a:t>
            </a:r>
            <a:r>
              <a:rPr lang="zh-CN" altLang="en-US" sz="2400" smtClean="0"/>
              <a:t>：</a:t>
            </a:r>
            <a:r>
              <a:rPr lang="en-US" altLang="zh-CN" sz="2400" smtClean="0"/>
              <a:t>16</a:t>
            </a:r>
            <a:r>
              <a:rPr lang="zh-CN" altLang="en-US" sz="2400" smtClean="0"/>
              <a:t>位，常用的类型见下页表</a:t>
            </a:r>
          </a:p>
          <a:p>
            <a:pPr marL="830263" lvl="1" eaLnBrk="1" hangingPunct="1">
              <a:lnSpc>
                <a:spcPct val="115000"/>
              </a:lnSpc>
              <a:buSzPct val="75000"/>
              <a:defRPr/>
            </a:pPr>
            <a:r>
              <a:rPr lang="zh-CN" altLang="en-US" sz="2400" smtClean="0">
                <a:solidFill>
                  <a:srgbClr val="0000CC"/>
                </a:solidFill>
                <a:effectLst>
                  <a:outerShdw blurRad="38100" dist="38100" dir="2700000" algn="tl">
                    <a:srgbClr val="000000"/>
                  </a:outerShdw>
                </a:effectLst>
              </a:rPr>
              <a:t>查询类</a:t>
            </a:r>
            <a:r>
              <a:rPr lang="zh-CN" altLang="en-US" sz="2400" smtClean="0"/>
              <a:t>：</a:t>
            </a:r>
            <a:r>
              <a:rPr lang="en-US" altLang="zh-CN" sz="2400" smtClean="0"/>
              <a:t>16</a:t>
            </a:r>
            <a:r>
              <a:rPr lang="zh-CN" altLang="en-US" sz="2400" smtClean="0"/>
              <a:t>位，定义使用</a:t>
            </a:r>
            <a:r>
              <a:rPr lang="en-US" altLang="zh-CN" sz="2400" smtClean="0"/>
              <a:t>DNS</a:t>
            </a:r>
            <a:r>
              <a:rPr lang="zh-CN" altLang="en-US" sz="2400" smtClean="0"/>
              <a:t>的特定协议</a:t>
            </a:r>
          </a:p>
        </p:txBody>
      </p:sp>
      <p:graphicFrame>
        <p:nvGraphicFramePr>
          <p:cNvPr id="147582" name="Group 126"/>
          <p:cNvGraphicFramePr>
            <a:graphicFrameLocks noGrp="1"/>
          </p:cNvGraphicFramePr>
          <p:nvPr/>
        </p:nvGraphicFramePr>
        <p:xfrm>
          <a:off x="2411413" y="3500438"/>
          <a:ext cx="5256212" cy="2214563"/>
        </p:xfrm>
        <a:graphic>
          <a:graphicData uri="http://schemas.openxmlformats.org/drawingml/2006/table">
            <a:tbl>
              <a:tblPr/>
              <a:tblGrid>
                <a:gridCol w="747712"/>
                <a:gridCol w="1020763"/>
                <a:gridCol w="3487737"/>
              </a:tblGrid>
              <a:tr h="41592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助记符</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      说     明</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AN</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 因特网</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CSNET</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  CSNET</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网络（陈旧）</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3</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CS</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  COAS</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网络</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4</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HS</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  由</a:t>
                      </a: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MIT</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开发的</a:t>
                      </a: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Hesoid</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服务器</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p>
            <a:r>
              <a:rPr lang="en-US" altLang="zh-CN" smtClean="0"/>
              <a:t>Page </a:t>
            </a:r>
            <a:fld id="{9389A270-4DA7-444B-879E-73D1C0CBF6AA}" type="slidenum">
              <a:rPr lang="en-US" altLang="zh-CN" smtClean="0"/>
              <a:pPr/>
              <a:t>27</a:t>
            </a:fld>
            <a:endParaRPr lang="en-US" altLang="zh-CN" smtClean="0"/>
          </a:p>
        </p:txBody>
      </p:sp>
      <p:sp>
        <p:nvSpPr>
          <p:cNvPr id="157698" name="Rectangle 2"/>
          <p:cNvSpPr>
            <a:spLocks noGrp="1" noChangeArrowheads="1"/>
          </p:cNvSpPr>
          <p:nvPr>
            <p:ph type="title"/>
          </p:nvPr>
        </p:nvSpPr>
        <p:spPr/>
        <p:txBody>
          <a:bodyPr/>
          <a:lstStyle/>
          <a:p>
            <a:pPr eaLnBrk="1" hangingPunct="1">
              <a:defRPr/>
            </a:pPr>
            <a:r>
              <a:rPr lang="zh-CN" altLang="en-US" smtClean="0"/>
              <a:t>常用的查询类型</a:t>
            </a:r>
          </a:p>
        </p:txBody>
      </p:sp>
      <p:graphicFrame>
        <p:nvGraphicFramePr>
          <p:cNvPr id="157850" name="Group 154"/>
          <p:cNvGraphicFramePr>
            <a:graphicFrameLocks noGrp="1"/>
          </p:cNvGraphicFramePr>
          <p:nvPr/>
        </p:nvGraphicFramePr>
        <p:xfrm>
          <a:off x="971550" y="1592263"/>
          <a:ext cx="7848600" cy="4274208"/>
        </p:xfrm>
        <a:graphic>
          <a:graphicData uri="http://schemas.openxmlformats.org/drawingml/2006/table">
            <a:tbl>
              <a:tblPr/>
              <a:tblGrid>
                <a:gridCol w="719138"/>
                <a:gridCol w="1223962"/>
                <a:gridCol w="5905500"/>
              </a:tblGrid>
              <a:tr h="10001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助记符</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说    明</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a:t>
                      </a: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32</a:t>
                      </a: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位的</a:t>
                      </a: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IPv4</a:t>
                      </a: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NS</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名字服务器</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01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5</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CNAME</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规范名字，定义主机正式名字的别名</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11</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WKS</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熟知服务，定义主机提供的网络服务</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12</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PTR</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指针，将</a:t>
                      </a: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地址转换为域名</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01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13</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HINFO</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主机信息，给出主机使用的硬件和</a:t>
                      </a: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OS</a:t>
                      </a: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描述</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15</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MX</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邮件交换，将邮件改变路由送到邮件服务器</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01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28</a:t>
                      </a:r>
                    </a:p>
                  </a:txBody>
                  <a:tcPr marL="18000" marR="18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AAAA</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a:t>
                      </a:r>
                      <a:r>
                        <a:rPr kumimoji="1"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IPv6</a:t>
                      </a:r>
                      <a:r>
                        <a:rPr kumimoji="1"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a:t>
                      </a:r>
                    </a:p>
                  </a:txBody>
                  <a:tcPr marL="18000" marR="18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p>
            <a:r>
              <a:rPr lang="en-US" altLang="zh-CN" smtClean="0"/>
              <a:t>Page </a:t>
            </a:r>
            <a:fld id="{932C0606-25BC-4EA3-87F6-5C7B7B97DB9C}" type="slidenum">
              <a:rPr lang="en-US" altLang="zh-CN" smtClean="0"/>
              <a:pPr/>
              <a:t>28</a:t>
            </a:fld>
            <a:endParaRPr lang="en-US" altLang="zh-CN" smtClean="0"/>
          </a:p>
        </p:txBody>
      </p:sp>
      <p:sp>
        <p:nvSpPr>
          <p:cNvPr id="238594" name="Rectangle 2"/>
          <p:cNvSpPr>
            <a:spLocks noGrp="1" noChangeArrowheads="1"/>
          </p:cNvSpPr>
          <p:nvPr>
            <p:ph type="title"/>
          </p:nvPr>
        </p:nvSpPr>
        <p:spPr/>
        <p:txBody>
          <a:bodyPr/>
          <a:lstStyle/>
          <a:p>
            <a:pPr eaLnBrk="1" hangingPunct="1">
              <a:defRPr/>
            </a:pPr>
            <a:r>
              <a:rPr lang="zh-CN" altLang="en-US" smtClean="0">
                <a:solidFill>
                  <a:srgbClr val="FF0000"/>
                </a:solidFill>
              </a:rPr>
              <a:t>响应报文</a:t>
            </a:r>
          </a:p>
        </p:txBody>
      </p:sp>
      <p:sp>
        <p:nvSpPr>
          <p:cNvPr id="238595" name="Rectangle 3"/>
          <p:cNvSpPr>
            <a:spLocks noGrp="1" noChangeArrowheads="1"/>
          </p:cNvSpPr>
          <p:nvPr>
            <p:ph type="body" idx="1"/>
          </p:nvPr>
        </p:nvSpPr>
        <p:spPr>
          <a:xfrm>
            <a:off x="1042988" y="1412875"/>
            <a:ext cx="7608887" cy="5445125"/>
          </a:xfrm>
        </p:spPr>
        <p:txBody>
          <a:bodyPr/>
          <a:lstStyle/>
          <a:p>
            <a:pPr marL="274638" indent="-274638" eaLnBrk="1" hangingPunct="1">
              <a:lnSpc>
                <a:spcPct val="115000"/>
              </a:lnSpc>
              <a:buSzPct val="75000"/>
              <a:defRPr/>
            </a:pPr>
            <a:r>
              <a:rPr lang="zh-CN" altLang="en-US" smtClean="0">
                <a:solidFill>
                  <a:srgbClr val="FF0000"/>
                </a:solidFill>
                <a:effectLst>
                  <a:outerShdw blurRad="38100" dist="38100" dir="2700000" algn="tl">
                    <a:srgbClr val="000000"/>
                  </a:outerShdw>
                </a:effectLst>
              </a:rPr>
              <a:t>回答部分</a:t>
            </a:r>
            <a:r>
              <a:rPr lang="zh-CN" altLang="en-US" smtClean="0"/>
              <a:t>：包括一个或多个资源记录</a:t>
            </a:r>
          </a:p>
          <a:p>
            <a:pPr marL="274638" indent="-274638" eaLnBrk="1" hangingPunct="1">
              <a:lnSpc>
                <a:spcPct val="115000"/>
              </a:lnSpc>
              <a:buSzPct val="75000"/>
              <a:defRPr/>
            </a:pPr>
            <a:r>
              <a:rPr lang="zh-CN" altLang="en-US" smtClean="0">
                <a:solidFill>
                  <a:srgbClr val="FF0000"/>
                </a:solidFill>
                <a:effectLst>
                  <a:outerShdw blurRad="38100" dist="38100" dir="2700000" algn="tl">
                    <a:srgbClr val="000000"/>
                  </a:outerShdw>
                </a:effectLst>
              </a:rPr>
              <a:t>授权部分</a:t>
            </a:r>
            <a:r>
              <a:rPr lang="zh-CN" altLang="en-US" smtClean="0"/>
              <a:t>：包括一个或多个资源记录，给出关于一个或多个权限服务器的信息（域名）</a:t>
            </a:r>
          </a:p>
          <a:p>
            <a:pPr marL="274638" indent="-274638" eaLnBrk="1" hangingPunct="1">
              <a:lnSpc>
                <a:spcPct val="115000"/>
              </a:lnSpc>
              <a:buSzPct val="75000"/>
              <a:defRPr/>
            </a:pPr>
            <a:r>
              <a:rPr lang="zh-CN" altLang="en-US" smtClean="0">
                <a:solidFill>
                  <a:srgbClr val="FF0000"/>
                </a:solidFill>
                <a:effectLst>
                  <a:outerShdw blurRad="38100" dist="38100" dir="2700000" algn="tl">
                    <a:srgbClr val="000000"/>
                  </a:outerShdw>
                </a:effectLst>
              </a:rPr>
              <a:t>附加信息部分</a:t>
            </a:r>
            <a:r>
              <a:rPr lang="zh-CN" altLang="en-US" smtClean="0"/>
              <a:t>：包括一个或多个资源记录，它提供有助于解析程序的附加信息。如：</a:t>
            </a:r>
          </a:p>
          <a:p>
            <a:pPr marL="739775" lvl="1" eaLnBrk="1" hangingPunct="1">
              <a:lnSpc>
                <a:spcPct val="115000"/>
              </a:lnSpc>
              <a:buSzPct val="90000"/>
              <a:defRPr/>
            </a:pPr>
            <a:r>
              <a:rPr lang="zh-CN" altLang="en-US" sz="2400" smtClean="0"/>
              <a:t>服务器可以在授权部分向解析程序提供权限服务器的域名，而在附加信息部分提供同一个权限服务器的</a:t>
            </a:r>
            <a:r>
              <a:rPr lang="en-US" altLang="zh-CN" sz="2400" smtClean="0"/>
              <a:t>IP</a:t>
            </a:r>
            <a:r>
              <a:rPr lang="zh-CN" altLang="en-US" sz="2400" smtClean="0"/>
              <a:t>地址</a:t>
            </a:r>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p>
            <a:r>
              <a:rPr lang="en-US" altLang="zh-CN" smtClean="0"/>
              <a:t>Page </a:t>
            </a:r>
            <a:fld id="{A2B50B17-9458-4918-A692-34C8B4BD2CD4}" type="slidenum">
              <a:rPr lang="en-US" altLang="zh-CN" smtClean="0"/>
              <a:pPr/>
              <a:t>29</a:t>
            </a:fld>
            <a:endParaRPr lang="en-US" altLang="zh-CN" smtClean="0"/>
          </a:p>
        </p:txBody>
      </p:sp>
      <p:sp>
        <p:nvSpPr>
          <p:cNvPr id="245762" name="Rectangle 2"/>
          <p:cNvSpPr>
            <a:spLocks noGrp="1" noChangeArrowheads="1"/>
          </p:cNvSpPr>
          <p:nvPr>
            <p:ph type="title"/>
          </p:nvPr>
        </p:nvSpPr>
        <p:spPr/>
        <p:txBody>
          <a:bodyPr/>
          <a:lstStyle/>
          <a:p>
            <a:pPr eaLnBrk="1" hangingPunct="1">
              <a:defRPr/>
            </a:pPr>
            <a:r>
              <a:rPr lang="en-US" altLang="zh-CN" smtClean="0"/>
              <a:t>DNS</a:t>
            </a:r>
            <a:r>
              <a:rPr lang="zh-CN" altLang="en-US" smtClean="0"/>
              <a:t>资源记录</a:t>
            </a:r>
          </a:p>
        </p:txBody>
      </p:sp>
      <p:sp>
        <p:nvSpPr>
          <p:cNvPr id="245763"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27653" name="Picture 4"/>
          <p:cNvPicPr>
            <a:picLocks noChangeAspect="1" noChangeArrowheads="1"/>
          </p:cNvPicPr>
          <p:nvPr/>
        </p:nvPicPr>
        <p:blipFill>
          <a:blip r:embed="rId2"/>
          <a:srcRect/>
          <a:stretch>
            <a:fillRect/>
          </a:stretch>
        </p:blipFill>
        <p:spPr bwMode="auto">
          <a:xfrm>
            <a:off x="1116013" y="2008188"/>
            <a:ext cx="7559675" cy="196532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p>
            <a:r>
              <a:rPr lang="en-US" altLang="zh-CN" smtClean="0"/>
              <a:t>Page </a:t>
            </a:r>
            <a:fld id="{EF51F75D-7D88-40E1-9398-F67F4D545436}" type="slidenum">
              <a:rPr lang="en-US" altLang="zh-CN" smtClean="0"/>
              <a:pPr/>
              <a:t>3</a:t>
            </a:fld>
            <a:endParaRPr lang="en-US" altLang="zh-CN" smtClean="0"/>
          </a:p>
        </p:txBody>
      </p:sp>
      <p:sp>
        <p:nvSpPr>
          <p:cNvPr id="120834" name="Rectangle 2"/>
          <p:cNvSpPr>
            <a:spLocks noGrp="1" noChangeArrowheads="1"/>
          </p:cNvSpPr>
          <p:nvPr>
            <p:ph type="title"/>
          </p:nvPr>
        </p:nvSpPr>
        <p:spPr/>
        <p:txBody>
          <a:bodyPr/>
          <a:lstStyle/>
          <a:p>
            <a:pPr eaLnBrk="1" hangingPunct="1">
              <a:defRPr/>
            </a:pPr>
            <a:r>
              <a:rPr lang="en-US" altLang="zh-CN" sz="3600" smtClean="0"/>
              <a:t>6.1  </a:t>
            </a:r>
            <a:r>
              <a:rPr lang="zh-CN" altLang="en-US" sz="3600" smtClean="0"/>
              <a:t>域名系统</a:t>
            </a:r>
          </a:p>
        </p:txBody>
      </p:sp>
      <p:sp>
        <p:nvSpPr>
          <p:cNvPr id="120835" name="Rectangle 3"/>
          <p:cNvSpPr>
            <a:spLocks noGrp="1" noChangeArrowheads="1"/>
          </p:cNvSpPr>
          <p:nvPr>
            <p:ph type="body" idx="1"/>
          </p:nvPr>
        </p:nvSpPr>
        <p:spPr>
          <a:xfrm>
            <a:off x="1066800" y="1484313"/>
            <a:ext cx="7620000" cy="5040312"/>
          </a:xfrm>
        </p:spPr>
        <p:txBody>
          <a:bodyPr/>
          <a:lstStyle/>
          <a:p>
            <a:pPr marL="269875" indent="-269875" eaLnBrk="1" hangingPunct="1">
              <a:lnSpc>
                <a:spcPct val="135000"/>
              </a:lnSpc>
              <a:buClr>
                <a:srgbClr val="000099"/>
              </a:buClr>
              <a:buSzPct val="75000"/>
              <a:defRPr/>
            </a:pPr>
            <a:r>
              <a:rPr lang="zh-CN" altLang="en-US" smtClean="0"/>
              <a:t>域名系统协议（</a:t>
            </a:r>
            <a:r>
              <a:rPr lang="en-US" altLang="zh-CN" smtClean="0"/>
              <a:t>DNS</a:t>
            </a:r>
            <a:r>
              <a:rPr lang="zh-CN" altLang="en-US" smtClean="0"/>
              <a:t>）是一种分布式网络目录服务，主要用来把主机名转换为 </a:t>
            </a:r>
            <a:r>
              <a:rPr lang="en-US" altLang="zh-CN" smtClean="0"/>
              <a:t>IP </a:t>
            </a:r>
            <a:r>
              <a:rPr lang="zh-CN" altLang="en-US" smtClean="0"/>
              <a:t>网络地址，并控制因特网的电子邮件的发送</a:t>
            </a:r>
          </a:p>
          <a:p>
            <a:pPr marL="269875" indent="-269875" eaLnBrk="1" hangingPunct="1">
              <a:lnSpc>
                <a:spcPct val="135000"/>
              </a:lnSpc>
              <a:buClr>
                <a:srgbClr val="000099"/>
              </a:buClr>
              <a:buSzPct val="75000"/>
              <a:defRPr/>
            </a:pPr>
            <a:r>
              <a:rPr lang="zh-CN" altLang="en-US" smtClean="0"/>
              <a:t>大多数因特网服务器依赖于 </a:t>
            </a:r>
            <a:r>
              <a:rPr lang="en-US" altLang="zh-CN" smtClean="0"/>
              <a:t>DNS </a:t>
            </a:r>
            <a:r>
              <a:rPr lang="zh-CN" altLang="en-US" smtClean="0"/>
              <a:t>而工作，一旦 </a:t>
            </a:r>
            <a:r>
              <a:rPr lang="en-US" altLang="zh-CN" smtClean="0"/>
              <a:t>DNS </a:t>
            </a:r>
            <a:r>
              <a:rPr lang="zh-CN" altLang="en-US" smtClean="0"/>
              <a:t>出错，就无法下载 </a:t>
            </a:r>
            <a:r>
              <a:rPr lang="en-US" altLang="zh-CN" smtClean="0"/>
              <a:t>Web </a:t>
            </a:r>
            <a:r>
              <a:rPr lang="zh-CN" altLang="en-US" smtClean="0"/>
              <a:t>站点并且中止电子邮件的发送</a:t>
            </a:r>
          </a:p>
        </p:txBody>
      </p: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p>
            <a:r>
              <a:rPr lang="en-US" altLang="zh-CN" smtClean="0"/>
              <a:t>Page </a:t>
            </a:r>
            <a:fld id="{12C29C70-5D31-4845-A079-4461DB2FA20A}" type="slidenum">
              <a:rPr lang="en-US" altLang="zh-CN" smtClean="0"/>
              <a:pPr/>
              <a:t>30</a:t>
            </a:fld>
            <a:endParaRPr lang="en-US" altLang="zh-CN" smtClean="0"/>
          </a:p>
        </p:txBody>
      </p:sp>
      <p:sp>
        <p:nvSpPr>
          <p:cNvPr id="239618" name="Rectangle 2"/>
          <p:cNvSpPr>
            <a:spLocks noGrp="1" noChangeArrowheads="1"/>
          </p:cNvSpPr>
          <p:nvPr>
            <p:ph type="title"/>
          </p:nvPr>
        </p:nvSpPr>
        <p:spPr/>
        <p:txBody>
          <a:bodyPr/>
          <a:lstStyle/>
          <a:p>
            <a:pPr eaLnBrk="1" hangingPunct="1">
              <a:defRPr/>
            </a:pPr>
            <a:r>
              <a:rPr lang="zh-CN" altLang="en-US" smtClean="0"/>
              <a:t>资源格式（</a:t>
            </a:r>
            <a:r>
              <a:rPr lang="en-US" altLang="zh-CN" smtClean="0"/>
              <a:t>Resource Record Format</a:t>
            </a:r>
            <a:r>
              <a:rPr lang="zh-CN" altLang="en-US" smtClean="0"/>
              <a:t>）</a:t>
            </a:r>
          </a:p>
        </p:txBody>
      </p:sp>
      <p:sp>
        <p:nvSpPr>
          <p:cNvPr id="239619"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28677" name="Picture 4"/>
          <p:cNvPicPr>
            <a:picLocks noChangeAspect="1" noChangeArrowheads="1"/>
          </p:cNvPicPr>
          <p:nvPr/>
        </p:nvPicPr>
        <p:blipFill>
          <a:blip r:embed="rId2"/>
          <a:srcRect/>
          <a:stretch>
            <a:fillRect/>
          </a:stretch>
        </p:blipFill>
        <p:spPr bwMode="auto">
          <a:xfrm>
            <a:off x="2484438" y="1557338"/>
            <a:ext cx="4430712" cy="4437062"/>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p>
            <a:r>
              <a:rPr lang="en-US" altLang="zh-CN" smtClean="0"/>
              <a:t>Page </a:t>
            </a:r>
            <a:fld id="{A8AC924E-2D16-4964-BDBC-0D06517B3AE1}" type="slidenum">
              <a:rPr lang="en-US" altLang="zh-CN" smtClean="0"/>
              <a:pPr/>
              <a:t>31</a:t>
            </a:fld>
            <a:endParaRPr lang="en-US" altLang="zh-CN" smtClean="0"/>
          </a:p>
        </p:txBody>
      </p:sp>
      <p:sp>
        <p:nvSpPr>
          <p:cNvPr id="240642" name="Rectangle 2"/>
          <p:cNvSpPr>
            <a:spLocks noGrp="1" noChangeArrowheads="1"/>
          </p:cNvSpPr>
          <p:nvPr>
            <p:ph type="title"/>
          </p:nvPr>
        </p:nvSpPr>
        <p:spPr/>
        <p:txBody>
          <a:bodyPr/>
          <a:lstStyle/>
          <a:p>
            <a:pPr eaLnBrk="1" hangingPunct="1">
              <a:defRPr/>
            </a:pPr>
            <a:r>
              <a:rPr lang="zh-CN" altLang="en-US" smtClean="0"/>
              <a:t>资源格式含义</a:t>
            </a:r>
          </a:p>
        </p:txBody>
      </p:sp>
      <p:sp>
        <p:nvSpPr>
          <p:cNvPr id="240643" name="Rectangle 3"/>
          <p:cNvSpPr>
            <a:spLocks noGrp="1" noChangeArrowheads="1"/>
          </p:cNvSpPr>
          <p:nvPr>
            <p:ph type="body" idx="1"/>
          </p:nvPr>
        </p:nvSpPr>
        <p:spPr/>
        <p:txBody>
          <a:bodyPr/>
          <a:lstStyle/>
          <a:p>
            <a:pPr marL="0" indent="0" eaLnBrk="1" hangingPunct="1">
              <a:lnSpc>
                <a:spcPct val="90000"/>
              </a:lnSpc>
              <a:defRPr/>
            </a:pPr>
            <a:r>
              <a:rPr lang="en-US" altLang="zh-CN" sz="2000" smtClean="0"/>
              <a:t>NAME           an owner name</a:t>
            </a:r>
          </a:p>
          <a:p>
            <a:pPr marL="0" indent="0" eaLnBrk="1" hangingPunct="1">
              <a:lnSpc>
                <a:spcPct val="90000"/>
              </a:lnSpc>
              <a:defRPr/>
            </a:pPr>
            <a:r>
              <a:rPr lang="en-US" altLang="zh-CN" sz="2000" smtClean="0"/>
              <a:t>TYPE 		RR TYPE codes</a:t>
            </a:r>
          </a:p>
          <a:p>
            <a:pPr lvl="1" eaLnBrk="1" hangingPunct="1">
              <a:lnSpc>
                <a:spcPct val="90000"/>
              </a:lnSpc>
              <a:defRPr/>
            </a:pPr>
            <a:r>
              <a:rPr lang="en-US" altLang="zh-CN" sz="2000" smtClean="0"/>
              <a:t>A 1 host address</a:t>
            </a:r>
          </a:p>
          <a:p>
            <a:pPr lvl="1" eaLnBrk="1" hangingPunct="1">
              <a:lnSpc>
                <a:spcPct val="90000"/>
              </a:lnSpc>
              <a:defRPr/>
            </a:pPr>
            <a:r>
              <a:rPr lang="en-US" altLang="zh-CN" sz="2000" smtClean="0"/>
              <a:t>CNAME 5 align</a:t>
            </a:r>
          </a:p>
          <a:p>
            <a:pPr lvl="1" eaLnBrk="1" hangingPunct="1">
              <a:lnSpc>
                <a:spcPct val="90000"/>
              </a:lnSpc>
              <a:defRPr/>
            </a:pPr>
            <a:r>
              <a:rPr lang="en-US" altLang="zh-CN" sz="2000" smtClean="0"/>
              <a:t>MX	15 mail exchange</a:t>
            </a:r>
          </a:p>
          <a:p>
            <a:pPr lvl="1" eaLnBrk="1" hangingPunct="1">
              <a:lnSpc>
                <a:spcPct val="90000"/>
              </a:lnSpc>
              <a:defRPr/>
            </a:pPr>
            <a:r>
              <a:rPr lang="en-US" altLang="zh-CN" sz="2000" smtClean="0"/>
              <a:t>PTR	12 domain name pointer</a:t>
            </a:r>
          </a:p>
          <a:p>
            <a:pPr lvl="1" eaLnBrk="1" hangingPunct="1">
              <a:lnSpc>
                <a:spcPct val="90000"/>
              </a:lnSpc>
              <a:defRPr/>
            </a:pPr>
            <a:r>
              <a:rPr lang="en-US" altLang="zh-CN" sz="2000" smtClean="0"/>
              <a:t>SRV(SOA) 6 the start of a zone of authority</a:t>
            </a:r>
          </a:p>
          <a:p>
            <a:pPr marL="0" indent="0" eaLnBrk="1" hangingPunct="1">
              <a:lnSpc>
                <a:spcPct val="90000"/>
              </a:lnSpc>
              <a:defRPr/>
            </a:pPr>
            <a:r>
              <a:rPr lang="en-US" altLang="zh-CN" sz="2000" smtClean="0"/>
              <a:t>CLASS 		RR CLASS codes</a:t>
            </a:r>
          </a:p>
          <a:p>
            <a:pPr lvl="1" eaLnBrk="1" hangingPunct="1">
              <a:lnSpc>
                <a:spcPct val="90000"/>
              </a:lnSpc>
              <a:defRPr/>
            </a:pPr>
            <a:r>
              <a:rPr lang="en-US" altLang="zh-CN" sz="2000" smtClean="0"/>
              <a:t>1 the Internet</a:t>
            </a:r>
          </a:p>
          <a:p>
            <a:pPr marL="0" indent="0" eaLnBrk="1" hangingPunct="1">
              <a:lnSpc>
                <a:spcPct val="90000"/>
              </a:lnSpc>
              <a:defRPr/>
            </a:pPr>
            <a:r>
              <a:rPr lang="en-US" altLang="zh-CN" sz="2000" smtClean="0"/>
              <a:t>TTL 		Time to Live</a:t>
            </a:r>
          </a:p>
          <a:p>
            <a:pPr marL="0" indent="0" eaLnBrk="1" hangingPunct="1">
              <a:lnSpc>
                <a:spcPct val="90000"/>
              </a:lnSpc>
              <a:defRPr/>
            </a:pPr>
            <a:r>
              <a:rPr lang="en-US" altLang="zh-CN" sz="2000" smtClean="0"/>
              <a:t>RDLENGTH RDATA field length</a:t>
            </a:r>
          </a:p>
          <a:p>
            <a:pPr marL="0" indent="0" eaLnBrk="1" hangingPunct="1">
              <a:lnSpc>
                <a:spcPct val="90000"/>
              </a:lnSpc>
              <a:defRPr/>
            </a:pPr>
            <a:r>
              <a:rPr lang="en-US" altLang="zh-CN" sz="2000" smtClean="0"/>
              <a:t>RDATA 	resource data</a:t>
            </a:r>
          </a:p>
        </p:txBody>
      </p:sp>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减少</a:t>
            </a:r>
            <a:r>
              <a:rPr lang="en-US" altLang="zh-CN" smtClean="0"/>
              <a:t>DNS</a:t>
            </a:r>
            <a:r>
              <a:rPr lang="zh-CN" altLang="en-US" smtClean="0"/>
              <a:t>报文长度</a:t>
            </a:r>
            <a:endParaRPr lang="zh-CN" altLang="en-US"/>
          </a:p>
        </p:txBody>
      </p:sp>
      <p:sp>
        <p:nvSpPr>
          <p:cNvPr id="3" name="内容占位符 2"/>
          <p:cNvSpPr>
            <a:spLocks noGrp="1"/>
          </p:cNvSpPr>
          <p:nvPr>
            <p:ph idx="1"/>
          </p:nvPr>
        </p:nvSpPr>
        <p:spPr/>
        <p:txBody>
          <a:bodyPr/>
          <a:lstStyle/>
          <a:p>
            <a:r>
              <a:rPr lang="zh-CN" altLang="en-US" smtClean="0"/>
              <a:t>域名缩写</a:t>
            </a:r>
            <a:endParaRPr lang="en-US" altLang="zh-CN" smtClean="0"/>
          </a:p>
          <a:p>
            <a:endParaRPr lang="en-US" altLang="zh-CN" smtClean="0"/>
          </a:p>
          <a:p>
            <a:r>
              <a:rPr lang="zh-CN" altLang="en-US" smtClean="0"/>
              <a:t>域名压缩</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32</a:t>
            </a:fld>
            <a:endParaRPr lang="en-US" altLang="zh-CN"/>
          </a:p>
        </p:txBody>
      </p:sp>
    </p:spTree>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p>
            <a:r>
              <a:rPr lang="en-US" altLang="zh-CN" smtClean="0"/>
              <a:t>Page </a:t>
            </a:r>
            <a:fld id="{7A4AF8BB-7A2A-43D1-AF03-3F68FA7537AB}" type="slidenum">
              <a:rPr lang="en-US" altLang="zh-CN" smtClean="0"/>
              <a:pPr/>
              <a:t>33</a:t>
            </a:fld>
            <a:endParaRPr lang="en-US" altLang="zh-CN" smtClean="0"/>
          </a:p>
        </p:txBody>
      </p:sp>
      <p:sp>
        <p:nvSpPr>
          <p:cNvPr id="241666" name="Rectangle 2"/>
          <p:cNvSpPr>
            <a:spLocks noGrp="1" noChangeArrowheads="1"/>
          </p:cNvSpPr>
          <p:nvPr>
            <p:ph type="title"/>
          </p:nvPr>
        </p:nvSpPr>
        <p:spPr>
          <a:xfrm>
            <a:off x="539750" y="2573338"/>
            <a:ext cx="8229600" cy="1143000"/>
          </a:xfrm>
        </p:spPr>
        <p:txBody>
          <a:bodyPr/>
          <a:lstStyle/>
          <a:p>
            <a:pPr eaLnBrk="1" hangingPunct="1">
              <a:defRPr/>
            </a:pPr>
            <a:r>
              <a:rPr lang="zh-CN" altLang="en-US" sz="4400" smtClean="0">
                <a:solidFill>
                  <a:srgbClr val="FF3300"/>
                </a:solidFill>
                <a:hlinkClick r:id="rId2" action="ppaction://hlinkfile"/>
              </a:rPr>
              <a:t>现 场 演 示</a:t>
            </a:r>
            <a:endParaRPr lang="en-US" altLang="zh-CN" sz="4400" smtClean="0">
              <a:solidFill>
                <a:srgbClr val="FF33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4166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p>
            <a:r>
              <a:rPr lang="en-US" altLang="zh-CN" smtClean="0"/>
              <a:t>Page </a:t>
            </a:r>
            <a:fld id="{DFCE6C2B-C645-4559-9CDD-51C2F7A690E0}" type="slidenum">
              <a:rPr lang="en-US" altLang="zh-CN" smtClean="0"/>
              <a:pPr/>
              <a:t>34</a:t>
            </a:fld>
            <a:endParaRPr lang="en-US" altLang="zh-CN" smtClean="0"/>
          </a:p>
        </p:txBody>
      </p:sp>
      <p:sp>
        <p:nvSpPr>
          <p:cNvPr id="242690" name="Rectangle 2"/>
          <p:cNvSpPr>
            <a:spLocks noGrp="1" noChangeArrowheads="1"/>
          </p:cNvSpPr>
          <p:nvPr>
            <p:ph type="title"/>
          </p:nvPr>
        </p:nvSpPr>
        <p:spPr/>
        <p:txBody>
          <a:bodyPr/>
          <a:lstStyle/>
          <a:p>
            <a:pPr eaLnBrk="1" hangingPunct="1">
              <a:defRPr/>
            </a:pPr>
            <a:r>
              <a:rPr lang="zh-CN" altLang="en-US" smtClean="0"/>
              <a:t>注意事项</a:t>
            </a:r>
          </a:p>
        </p:txBody>
      </p:sp>
      <p:sp>
        <p:nvSpPr>
          <p:cNvPr id="242691" name="Rectangle 3"/>
          <p:cNvSpPr>
            <a:spLocks noGrp="1" noChangeArrowheads="1"/>
          </p:cNvSpPr>
          <p:nvPr>
            <p:ph type="body" idx="1"/>
          </p:nvPr>
        </p:nvSpPr>
        <p:spPr/>
        <p:txBody>
          <a:bodyPr/>
          <a:lstStyle/>
          <a:p>
            <a:pPr marL="0" indent="0" eaLnBrk="1" hangingPunct="1">
              <a:defRPr/>
            </a:pPr>
            <a:r>
              <a:rPr lang="en-US" altLang="zh-CN" smtClean="0">
                <a:hlinkClick r:id="rId2"/>
              </a:rPr>
              <a:t>www.google.com</a:t>
            </a:r>
            <a:r>
              <a:rPr lang="en-US" altLang="zh-CN" smtClean="0"/>
              <a:t> </a:t>
            </a:r>
            <a:r>
              <a:rPr lang="zh-CN" altLang="en-US" smtClean="0"/>
              <a:t>查询时变为</a:t>
            </a:r>
            <a:r>
              <a:rPr lang="en-US" altLang="zh-CN" smtClean="0"/>
              <a:t>3www6google3com</a:t>
            </a:r>
          </a:p>
          <a:p>
            <a:pPr marL="0" indent="0" eaLnBrk="1" hangingPunct="1">
              <a:defRPr/>
            </a:pPr>
            <a:r>
              <a:rPr lang="zh-CN" altLang="en-US" smtClean="0"/>
              <a:t>遇到重复内容时，将进行压缩，高两位比特为</a:t>
            </a:r>
            <a:r>
              <a:rPr lang="en-US" altLang="zh-CN" smtClean="0"/>
              <a:t>1</a:t>
            </a:r>
          </a:p>
          <a:p>
            <a:pPr marL="0" indent="0" eaLnBrk="1" hangingPunct="1">
              <a:defRPr/>
            </a:pPr>
            <a:r>
              <a:rPr lang="en-US" altLang="zh-CN" smtClean="0"/>
              <a:t>little-end</a:t>
            </a:r>
            <a:r>
              <a:rPr lang="zh-CN" altLang="en-US" smtClean="0"/>
              <a:t>和</a:t>
            </a:r>
            <a:r>
              <a:rPr lang="en-US" altLang="zh-CN" smtClean="0"/>
              <a:t>big-end</a:t>
            </a:r>
          </a:p>
          <a:p>
            <a:pPr marL="0" indent="0" eaLnBrk="1" hangingPunct="1">
              <a:defRPr/>
            </a:pPr>
            <a:r>
              <a:rPr lang="zh-CN" altLang="en-US" smtClean="0"/>
              <a:t>字节对齐方式</a:t>
            </a:r>
            <a:r>
              <a:rPr lang="en-US" altLang="zh-CN" smtClean="0"/>
              <a:t>#pragma pack(push, 1)</a:t>
            </a:r>
          </a:p>
          <a:p>
            <a:pPr marL="0" indent="0" eaLnBrk="1" hangingPunct="1">
              <a:defRPr/>
            </a:pPr>
            <a:r>
              <a:rPr lang="zh-CN" altLang="en-US" smtClean="0"/>
              <a:t>观察</a:t>
            </a:r>
            <a:r>
              <a:rPr lang="en-US" altLang="zh-CN" smtClean="0"/>
              <a:t>dns</a:t>
            </a:r>
            <a:r>
              <a:rPr lang="zh-CN" altLang="en-US" smtClean="0"/>
              <a:t>解析的一步步过程（同 </a:t>
            </a:r>
            <a:r>
              <a:rPr lang="en-US" altLang="zh-CN" smtClean="0"/>
              <a:t>dig +trace</a:t>
            </a:r>
            <a:r>
              <a:rPr lang="zh-CN" altLang="en-US" smtClean="0"/>
              <a:t>）</a:t>
            </a:r>
          </a:p>
          <a:p>
            <a:pPr marL="0" indent="0" eaLnBrk="1" hangingPunct="1">
              <a:defRPr/>
            </a:pPr>
            <a:r>
              <a:rPr lang="zh-CN" altLang="en-US" smtClean="0"/>
              <a:t>可以使用</a:t>
            </a:r>
            <a:r>
              <a:rPr lang="en-US" altLang="zh-CN" smtClean="0"/>
              <a:t>tcp dns</a:t>
            </a:r>
          </a:p>
        </p:txBody>
      </p:sp>
    </p:spTree>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p>
            <a:r>
              <a:rPr lang="en-US" altLang="zh-CN" smtClean="0"/>
              <a:t>Page </a:t>
            </a:r>
            <a:fld id="{299DC06F-D1B9-4DB0-A48C-9549C77B6F83}" type="slidenum">
              <a:rPr lang="en-US" altLang="zh-CN" smtClean="0"/>
              <a:pPr/>
              <a:t>35</a:t>
            </a:fld>
            <a:endParaRPr lang="en-US" altLang="zh-CN" smtClean="0"/>
          </a:p>
        </p:txBody>
      </p:sp>
      <p:sp>
        <p:nvSpPr>
          <p:cNvPr id="243714" name="Rectangle 2"/>
          <p:cNvSpPr>
            <a:spLocks noGrp="1" noChangeArrowheads="1"/>
          </p:cNvSpPr>
          <p:nvPr>
            <p:ph type="title"/>
          </p:nvPr>
        </p:nvSpPr>
        <p:spPr/>
        <p:txBody>
          <a:bodyPr/>
          <a:lstStyle/>
          <a:p>
            <a:pPr eaLnBrk="1" hangingPunct="1">
              <a:defRPr/>
            </a:pPr>
            <a:r>
              <a:rPr lang="en-US" altLang="zh-CN" smtClean="0"/>
              <a:t>DNS</a:t>
            </a:r>
            <a:r>
              <a:rPr lang="zh-CN" altLang="en-US" smtClean="0"/>
              <a:t>请求</a:t>
            </a:r>
          </a:p>
        </p:txBody>
      </p:sp>
      <p:sp>
        <p:nvSpPr>
          <p:cNvPr id="243715"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32773" name="Picture 4"/>
          <p:cNvPicPr>
            <a:picLocks noChangeAspect="1" noChangeArrowheads="1"/>
          </p:cNvPicPr>
          <p:nvPr/>
        </p:nvPicPr>
        <p:blipFill>
          <a:blip r:embed="rId2"/>
          <a:srcRect/>
          <a:stretch>
            <a:fillRect/>
          </a:stretch>
        </p:blipFill>
        <p:spPr bwMode="auto">
          <a:xfrm>
            <a:off x="900113" y="1341438"/>
            <a:ext cx="7848600" cy="490537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p>
            <a:r>
              <a:rPr lang="en-US" altLang="zh-CN" smtClean="0"/>
              <a:t>Page </a:t>
            </a:r>
            <a:fld id="{66B0EC18-E337-4E01-A316-40D6C75E9720}" type="slidenum">
              <a:rPr lang="en-US" altLang="zh-CN" smtClean="0"/>
              <a:pPr/>
              <a:t>36</a:t>
            </a:fld>
            <a:endParaRPr lang="en-US" altLang="zh-CN" smtClean="0"/>
          </a:p>
        </p:txBody>
      </p:sp>
      <p:sp>
        <p:nvSpPr>
          <p:cNvPr id="244738" name="Rectangle 2"/>
          <p:cNvSpPr>
            <a:spLocks noGrp="1" noChangeArrowheads="1"/>
          </p:cNvSpPr>
          <p:nvPr>
            <p:ph type="title"/>
          </p:nvPr>
        </p:nvSpPr>
        <p:spPr/>
        <p:txBody>
          <a:bodyPr/>
          <a:lstStyle/>
          <a:p>
            <a:pPr eaLnBrk="1" hangingPunct="1">
              <a:defRPr/>
            </a:pPr>
            <a:r>
              <a:rPr lang="en-US" altLang="zh-CN" smtClean="0"/>
              <a:t>DNS</a:t>
            </a:r>
            <a:r>
              <a:rPr lang="zh-CN" altLang="en-US" smtClean="0"/>
              <a:t>应答</a:t>
            </a:r>
          </a:p>
        </p:txBody>
      </p:sp>
      <p:sp>
        <p:nvSpPr>
          <p:cNvPr id="244739"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33797" name="Picture 4"/>
          <p:cNvPicPr>
            <a:picLocks noChangeAspect="1" noChangeArrowheads="1"/>
          </p:cNvPicPr>
          <p:nvPr/>
        </p:nvPicPr>
        <p:blipFill>
          <a:blip r:embed="rId2"/>
          <a:srcRect/>
          <a:stretch>
            <a:fillRect/>
          </a:stretch>
        </p:blipFill>
        <p:spPr bwMode="auto">
          <a:xfrm>
            <a:off x="900113" y="1341438"/>
            <a:ext cx="7848600" cy="490537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p>
            <a:r>
              <a:rPr lang="en-US" altLang="zh-CN" smtClean="0"/>
              <a:t>Page </a:t>
            </a:r>
            <a:fld id="{639D612A-361A-4220-A5D0-C81F88B4864C}" type="slidenum">
              <a:rPr lang="en-US" altLang="zh-CN" smtClean="0"/>
              <a:pPr/>
              <a:t>37</a:t>
            </a:fld>
            <a:endParaRPr lang="en-US" altLang="zh-CN" smtClean="0"/>
          </a:p>
        </p:txBody>
      </p:sp>
      <p:sp>
        <p:nvSpPr>
          <p:cNvPr id="246787" name="Rectangle 3"/>
          <p:cNvSpPr>
            <a:spLocks noGrp="1" noChangeArrowheads="1"/>
          </p:cNvSpPr>
          <p:nvPr>
            <p:ph type="body" idx="1"/>
          </p:nvPr>
        </p:nvSpPr>
        <p:spPr/>
        <p:txBody>
          <a:bodyPr/>
          <a:lstStyle/>
          <a:p>
            <a:pPr marL="0" indent="0" eaLnBrk="1" hangingPunct="1">
              <a:lnSpc>
                <a:spcPct val="90000"/>
              </a:lnSpc>
              <a:defRPr/>
            </a:pPr>
            <a:r>
              <a:rPr lang="zh-CN" altLang="en-US" smtClean="0"/>
              <a:t>数据共享</a:t>
            </a:r>
            <a:endParaRPr lang="en-US" altLang="zh-CN" smtClean="0"/>
          </a:p>
          <a:p>
            <a:pPr marL="0" indent="0" eaLnBrk="1" hangingPunct="1">
              <a:lnSpc>
                <a:spcPct val="90000"/>
              </a:lnSpc>
              <a:defRPr/>
            </a:pPr>
            <a:r>
              <a:rPr lang="zh-CN" altLang="en-US" smtClean="0"/>
              <a:t>文件共享</a:t>
            </a:r>
            <a:endParaRPr lang="en-US" altLang="zh-CN" smtClean="0"/>
          </a:p>
          <a:p>
            <a:pPr marL="400050" lvl="1" indent="0" eaLnBrk="1" hangingPunct="1">
              <a:lnSpc>
                <a:spcPct val="90000"/>
              </a:lnSpc>
              <a:defRPr/>
            </a:pPr>
            <a:r>
              <a:rPr lang="zh-CN" altLang="en-US" smtClean="0"/>
              <a:t>联机访问</a:t>
            </a:r>
            <a:r>
              <a:rPr lang="en-US" altLang="zh-CN" smtClean="0"/>
              <a:t>--NFS</a:t>
            </a:r>
          </a:p>
          <a:p>
            <a:pPr marL="400050" lvl="1" indent="0" eaLnBrk="1" hangingPunct="1">
              <a:lnSpc>
                <a:spcPct val="90000"/>
              </a:lnSpc>
              <a:defRPr/>
            </a:pPr>
            <a:r>
              <a:rPr lang="zh-CN" altLang="en-US" smtClean="0"/>
              <a:t>整文件复制</a:t>
            </a:r>
            <a:r>
              <a:rPr lang="en-US" altLang="zh-CN" smtClean="0"/>
              <a:t>--FTP</a:t>
            </a:r>
            <a:endParaRPr lang="zh-CN" altLang="en-US" smtClean="0"/>
          </a:p>
        </p:txBody>
      </p:sp>
      <p:sp>
        <p:nvSpPr>
          <p:cNvPr id="246789" name="Rectangle 5"/>
          <p:cNvSpPr>
            <a:spLocks noGrp="1" noChangeArrowheads="1"/>
          </p:cNvSpPr>
          <p:nvPr>
            <p:ph type="title"/>
          </p:nvPr>
        </p:nvSpPr>
        <p:spPr/>
        <p:txBody>
          <a:bodyPr/>
          <a:lstStyle/>
          <a:p>
            <a:pPr eaLnBrk="1" hangingPunct="1">
              <a:defRPr/>
            </a:pPr>
            <a:r>
              <a:rPr lang="en-US" altLang="zh-CN" smtClean="0"/>
              <a:t>6.2  </a:t>
            </a:r>
            <a:r>
              <a:rPr lang="zh-CN" altLang="en-US" smtClean="0"/>
              <a:t>文件共享</a:t>
            </a:r>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6.2.1NFS</a:t>
            </a:r>
            <a:r>
              <a:rPr lang="zh-CN" altLang="en-US" smtClean="0"/>
              <a:t>（网络文件系统）</a:t>
            </a:r>
            <a:endParaRPr lang="zh-CN" altLang="en-US"/>
          </a:p>
        </p:txBody>
      </p:sp>
      <p:sp>
        <p:nvSpPr>
          <p:cNvPr id="3" name="内容占位符 2"/>
          <p:cNvSpPr>
            <a:spLocks noGrp="1"/>
          </p:cNvSpPr>
          <p:nvPr>
            <p:ph idx="1"/>
          </p:nvPr>
        </p:nvSpPr>
        <p:spPr/>
        <p:txBody>
          <a:bodyPr/>
          <a:lstStyle/>
          <a:p>
            <a:r>
              <a:rPr lang="en-US" altLang="zh-CN" smtClean="0"/>
              <a:t>Sun</a:t>
            </a:r>
            <a:r>
              <a:rPr lang="zh-CN" altLang="en-US" smtClean="0"/>
              <a:t>公司开发</a:t>
            </a:r>
            <a:endParaRPr lang="en-US" altLang="zh-CN" smtClean="0"/>
          </a:p>
          <a:p>
            <a:r>
              <a:rPr lang="zh-CN" altLang="en-US" smtClean="0"/>
              <a:t>主要技术</a:t>
            </a:r>
            <a:endParaRPr lang="en-US" altLang="zh-CN" smtClean="0"/>
          </a:p>
          <a:p>
            <a:pPr lvl="1"/>
            <a:r>
              <a:rPr lang="en-US" altLang="zh-CN" smtClean="0"/>
              <a:t>RPC – </a:t>
            </a:r>
            <a:r>
              <a:rPr lang="zh-CN" altLang="en-US" smtClean="0"/>
              <a:t>远过程调用</a:t>
            </a:r>
            <a:r>
              <a:rPr lang="en-US" altLang="zh-CN" smtClean="0"/>
              <a:t>– RFC1057</a:t>
            </a:r>
          </a:p>
          <a:p>
            <a:pPr lvl="1"/>
            <a:r>
              <a:rPr lang="en-US" altLang="zh-CN" smtClean="0"/>
              <a:t>XDR—</a:t>
            </a:r>
            <a:r>
              <a:rPr lang="zh-CN" altLang="en-US" smtClean="0"/>
              <a:t>外部数据表示</a:t>
            </a:r>
            <a:r>
              <a:rPr lang="en-US" altLang="zh-CN" smtClean="0"/>
              <a:t>—RFC1014</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38</a:t>
            </a:fld>
            <a:endParaRPr lang="en-US" altLang="zh-CN"/>
          </a:p>
        </p:txBody>
      </p:sp>
    </p:spTree>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RPC</a:t>
            </a:r>
            <a:r>
              <a:rPr lang="zh-CN" altLang="en-US" smtClean="0"/>
              <a:t>主要技术及原理</a:t>
            </a:r>
            <a:endParaRPr lang="zh-CN" altLang="en-US"/>
          </a:p>
        </p:txBody>
      </p:sp>
      <p:sp>
        <p:nvSpPr>
          <p:cNvPr id="3" name="内容占位符 2"/>
          <p:cNvSpPr>
            <a:spLocks noGrp="1"/>
          </p:cNvSpPr>
          <p:nvPr>
            <p:ph idx="1"/>
          </p:nvPr>
        </p:nvSpPr>
        <p:spPr>
          <a:xfrm>
            <a:off x="781080" y="1285860"/>
            <a:ext cx="8077200" cy="4594225"/>
          </a:xfrm>
        </p:spPr>
        <p:txBody>
          <a:bodyPr/>
          <a:lstStyle/>
          <a:p>
            <a:r>
              <a:rPr lang="zh-CN" altLang="en-US" smtClean="0"/>
              <a:t>代表</a:t>
            </a:r>
            <a:r>
              <a:rPr lang="en-US" altLang="zh-CN" smtClean="0"/>
              <a:t>CORBA</a:t>
            </a:r>
            <a:r>
              <a:rPr lang="zh-CN" altLang="en-US" smtClean="0"/>
              <a:t>、</a:t>
            </a:r>
            <a:r>
              <a:rPr lang="en-US" altLang="zh-CN" smtClean="0"/>
              <a:t>RMI</a:t>
            </a:r>
            <a:r>
              <a:rPr lang="zh-CN" altLang="en-US" smtClean="0"/>
              <a:t>、</a:t>
            </a:r>
            <a:r>
              <a:rPr lang="en-US" altLang="zh-CN" smtClean="0"/>
              <a:t>DCOM</a:t>
            </a:r>
            <a:r>
              <a:rPr lang="zh-CN" altLang="en-US" smtClean="0"/>
              <a:t>、</a:t>
            </a:r>
            <a:r>
              <a:rPr lang="en-US" altLang="zh-CN" smtClean="0"/>
              <a:t>WEB SERVICE</a:t>
            </a:r>
          </a:p>
          <a:p>
            <a:r>
              <a:rPr lang="zh-CN" altLang="en-US" smtClean="0"/>
              <a:t>原理</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39</a:t>
            </a:fld>
            <a:endParaRPr lang="en-US" altLang="zh-CN"/>
          </a:p>
        </p:txBody>
      </p:sp>
      <p:pic>
        <p:nvPicPr>
          <p:cNvPr id="5" name="图片 4" descr="522490-20151003120412386-363334260.png"/>
          <p:cNvPicPr>
            <a:picLocks noChangeAspect="1"/>
          </p:cNvPicPr>
          <p:nvPr/>
        </p:nvPicPr>
        <p:blipFill>
          <a:blip r:embed="rId2"/>
          <a:stretch>
            <a:fillRect/>
          </a:stretch>
        </p:blipFill>
        <p:spPr>
          <a:xfrm>
            <a:off x="1214414" y="2214554"/>
            <a:ext cx="7180225" cy="4286256"/>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DNS</a:t>
            </a:r>
            <a:r>
              <a:rPr lang="zh-CN" altLang="en-US" smtClean="0"/>
              <a:t>的引入</a:t>
            </a:r>
            <a:endParaRPr lang="zh-CN" altLang="en-US"/>
          </a:p>
        </p:txBody>
      </p:sp>
      <p:sp>
        <p:nvSpPr>
          <p:cNvPr id="3" name="内容占位符 2"/>
          <p:cNvSpPr>
            <a:spLocks noGrp="1"/>
          </p:cNvSpPr>
          <p:nvPr>
            <p:ph idx="1"/>
          </p:nvPr>
        </p:nvSpPr>
        <p:spPr/>
        <p:txBody>
          <a:bodyPr/>
          <a:lstStyle/>
          <a:p>
            <a:r>
              <a:rPr lang="zh-CN" altLang="en-US" smtClean="0"/>
              <a:t>设备命名原则</a:t>
            </a:r>
            <a:endParaRPr lang="en-US" altLang="zh-CN" smtClean="0"/>
          </a:p>
          <a:p>
            <a:pPr lvl="1"/>
            <a:r>
              <a:rPr lang="zh-CN" altLang="en-US" smtClean="0"/>
              <a:t>全局唯一</a:t>
            </a:r>
            <a:endParaRPr lang="en-US" altLang="zh-CN" smtClean="0"/>
          </a:p>
          <a:p>
            <a:pPr lvl="1"/>
            <a:r>
              <a:rPr lang="zh-CN" altLang="en-US" smtClean="0"/>
              <a:t>便于管理</a:t>
            </a:r>
            <a:endParaRPr lang="en-US" altLang="zh-CN" smtClean="0"/>
          </a:p>
          <a:p>
            <a:pPr lvl="1"/>
            <a:r>
              <a:rPr lang="zh-CN" altLang="en-US" smtClean="0"/>
              <a:t>建立名字</a:t>
            </a:r>
            <a:r>
              <a:rPr lang="en-US" altLang="zh-CN" smtClean="0"/>
              <a:t>-IP</a:t>
            </a:r>
            <a:r>
              <a:rPr lang="zh-CN" altLang="en-US" smtClean="0"/>
              <a:t>地址映射</a:t>
            </a:r>
            <a:endParaRPr lang="en-US" altLang="zh-CN" smtClean="0"/>
          </a:p>
          <a:p>
            <a:r>
              <a:rPr lang="zh-CN" altLang="en-US" smtClean="0"/>
              <a:t>分层命名（</a:t>
            </a:r>
            <a:r>
              <a:rPr lang="en-US" altLang="zh-CN" smtClean="0"/>
              <a:t>DNS</a:t>
            </a:r>
            <a:r>
              <a:rPr lang="zh-CN" altLang="en-US" smtClean="0"/>
              <a:t>、域）</a:t>
            </a:r>
            <a:endParaRPr lang="en-US" altLang="zh-CN" smtClean="0"/>
          </a:p>
          <a:p>
            <a:pPr lvl="1"/>
            <a:r>
              <a:rPr lang="zh-CN" altLang="en-US" smtClean="0"/>
              <a:t>抽象要素  名字语法和名字授权管理规则</a:t>
            </a:r>
            <a:endParaRPr lang="en-US" altLang="zh-CN" smtClean="0"/>
          </a:p>
          <a:p>
            <a:pPr lvl="1"/>
            <a:r>
              <a:rPr lang="zh-CN" altLang="en-US" smtClean="0"/>
              <a:t>具体要素 名字映射到</a:t>
            </a:r>
            <a:r>
              <a:rPr lang="en-US" altLang="zh-CN" smtClean="0"/>
              <a:t>IP</a:t>
            </a:r>
            <a:r>
              <a:rPr lang="zh-CN" altLang="en-US" smtClean="0"/>
              <a:t>地址的具体方法</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4</a:t>
            </a:fld>
            <a:endParaRPr lang="en-US" altLang="zh-CN"/>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NFS</a:t>
            </a:r>
            <a:r>
              <a:rPr lang="zh-CN" altLang="en-US" smtClean="0"/>
              <a:t>操作过程</a:t>
            </a:r>
            <a:endParaRPr lang="zh-CN" altLang="en-US"/>
          </a:p>
        </p:txBody>
      </p:sp>
      <p:sp>
        <p:nvSpPr>
          <p:cNvPr id="3" name="内容占位符 2"/>
          <p:cNvSpPr>
            <a:spLocks noGrp="1"/>
          </p:cNvSpPr>
          <p:nvPr>
            <p:ph idx="1"/>
          </p:nvPr>
        </p:nvSpPr>
        <p:spPr/>
        <p:txBody>
          <a:bodyPr/>
          <a:lstStyle/>
          <a:p>
            <a:r>
              <a:rPr lang="en-US" altLang="zh-CN" smtClean="0"/>
              <a:t>C/S</a:t>
            </a:r>
            <a:r>
              <a:rPr lang="zh-CN" altLang="en-US" smtClean="0"/>
              <a:t>模型</a:t>
            </a:r>
            <a:endParaRPr lang="en-US" altLang="zh-CN" smtClean="0"/>
          </a:p>
          <a:p>
            <a:r>
              <a:rPr lang="en-US" altLang="zh-CN" smtClean="0"/>
              <a:t>UDP</a:t>
            </a:r>
            <a:r>
              <a:rPr lang="zh-CN" altLang="en-US" smtClean="0"/>
              <a:t>或</a:t>
            </a:r>
            <a:r>
              <a:rPr lang="en-US" altLang="zh-CN" smtClean="0"/>
              <a:t>TCP</a:t>
            </a:r>
            <a:r>
              <a:rPr lang="zh-CN" altLang="en-US" smtClean="0"/>
              <a:t>，端口</a:t>
            </a:r>
            <a:r>
              <a:rPr lang="en-US" altLang="zh-CN" smtClean="0"/>
              <a:t>2049</a:t>
            </a:r>
          </a:p>
          <a:p>
            <a:r>
              <a:rPr lang="zh-CN" altLang="en-US" smtClean="0"/>
              <a:t>典型过程</a:t>
            </a:r>
            <a:endParaRPr lang="zh-CN" altLang="en-US"/>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40</a:t>
            </a:fld>
            <a:endParaRPr lang="en-US" altLang="zh-CN"/>
          </a:p>
        </p:txBody>
      </p:sp>
      <p:pic>
        <p:nvPicPr>
          <p:cNvPr id="5" name="图片 4" descr="20140530150001953.png"/>
          <p:cNvPicPr>
            <a:picLocks noChangeAspect="1"/>
          </p:cNvPicPr>
          <p:nvPr/>
        </p:nvPicPr>
        <p:blipFill>
          <a:blip r:embed="rId2"/>
          <a:stretch>
            <a:fillRect/>
          </a:stretch>
        </p:blipFill>
        <p:spPr>
          <a:xfrm>
            <a:off x="3214678" y="2643182"/>
            <a:ext cx="5429288" cy="3263388"/>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6.2.2FTP</a:t>
            </a:r>
            <a:r>
              <a:rPr lang="zh-CN" altLang="en-US" smtClean="0"/>
              <a:t>概述</a:t>
            </a:r>
            <a:endParaRPr lang="zh-CN" altLang="en-US"/>
          </a:p>
        </p:txBody>
      </p:sp>
      <p:sp>
        <p:nvSpPr>
          <p:cNvPr id="3" name="内容占位符 2"/>
          <p:cNvSpPr>
            <a:spLocks noGrp="1"/>
          </p:cNvSpPr>
          <p:nvPr>
            <p:ph idx="1"/>
          </p:nvPr>
        </p:nvSpPr>
        <p:spPr>
          <a:xfrm>
            <a:off x="1066800" y="1335105"/>
            <a:ext cx="7620000" cy="4594225"/>
          </a:xfrm>
        </p:spPr>
        <p:txBody>
          <a:bodyPr/>
          <a:lstStyle/>
          <a:p>
            <a:r>
              <a:rPr lang="zh-CN" altLang="en-US" smtClean="0"/>
              <a:t>整个文件复制方式共享</a:t>
            </a:r>
            <a:endParaRPr lang="en-US" altLang="zh-CN" smtClean="0"/>
          </a:p>
          <a:p>
            <a:r>
              <a:rPr lang="zh-CN" altLang="en-US" smtClean="0"/>
              <a:t>过程：将文件切块，</a:t>
            </a:r>
            <a:r>
              <a:rPr lang="en-US" altLang="zh-CN" smtClean="0"/>
              <a:t>TCP</a:t>
            </a:r>
            <a:r>
              <a:rPr lang="zh-CN" altLang="en-US" smtClean="0"/>
              <a:t>传输，再组装</a:t>
            </a:r>
            <a:endParaRPr lang="en-US" altLang="zh-CN" smtClean="0"/>
          </a:p>
          <a:p>
            <a:r>
              <a:rPr lang="zh-CN" altLang="en-US" smtClean="0"/>
              <a:t>难点</a:t>
            </a:r>
            <a:endParaRPr lang="en-US" altLang="zh-CN" smtClean="0"/>
          </a:p>
          <a:p>
            <a:pPr lvl="1"/>
            <a:r>
              <a:rPr lang="zh-CN" altLang="en-US" smtClean="0"/>
              <a:t>访问授权</a:t>
            </a:r>
            <a:endParaRPr lang="en-US" altLang="zh-CN" smtClean="0"/>
          </a:p>
          <a:p>
            <a:pPr lvl="1"/>
            <a:r>
              <a:rPr lang="zh-CN" altLang="en-US" smtClean="0">
                <a:hlinkClick r:id="rId2" action="ppaction://hlinksldjump"/>
              </a:rPr>
              <a:t>不同机器的异构性</a:t>
            </a:r>
            <a:endParaRPr lang="zh-CN" altLang="en-US" smtClean="0"/>
          </a:p>
          <a:p>
            <a:r>
              <a:rPr lang="en-US" altLang="zh-CN" smtClean="0"/>
              <a:t>FTP</a:t>
            </a:r>
            <a:r>
              <a:rPr lang="zh-CN" altLang="en-US" smtClean="0"/>
              <a:t>功能（</a:t>
            </a:r>
            <a:r>
              <a:rPr lang="en-US" altLang="zh-CN" smtClean="0"/>
              <a:t>RFC 959 – </a:t>
            </a:r>
            <a:r>
              <a:rPr lang="zh-CN" altLang="en-US" smtClean="0"/>
              <a:t>基于</a:t>
            </a:r>
            <a:r>
              <a:rPr lang="en-US" altLang="zh-CN" smtClean="0"/>
              <a:t>TCP</a:t>
            </a:r>
            <a:r>
              <a:rPr lang="zh-CN" altLang="en-US" smtClean="0"/>
              <a:t>）</a:t>
            </a:r>
            <a:endParaRPr lang="en-US" altLang="zh-CN" smtClean="0"/>
          </a:p>
          <a:p>
            <a:pPr lvl="1"/>
            <a:r>
              <a:rPr lang="zh-CN" altLang="en-US" smtClean="0"/>
              <a:t>文件传输（基本功能）</a:t>
            </a:r>
            <a:endParaRPr lang="en-US" altLang="zh-CN" smtClean="0"/>
          </a:p>
          <a:p>
            <a:pPr lvl="1"/>
            <a:r>
              <a:rPr lang="zh-CN" altLang="en-US" smtClean="0"/>
              <a:t>交互访问 （交互命令，如</a:t>
            </a:r>
            <a:r>
              <a:rPr lang="en-US" altLang="zh-CN" smtClean="0"/>
              <a:t>ls</a:t>
            </a:r>
            <a:r>
              <a:rPr lang="zh-CN" altLang="en-US" smtClean="0"/>
              <a:t>）</a:t>
            </a:r>
            <a:endParaRPr lang="en-US" altLang="zh-CN" smtClean="0"/>
          </a:p>
          <a:p>
            <a:pPr lvl="1"/>
            <a:r>
              <a:rPr lang="zh-CN" altLang="en-US" smtClean="0"/>
              <a:t>格式规范 （</a:t>
            </a:r>
            <a:r>
              <a:rPr lang="en-US" altLang="zh-CN" smtClean="0"/>
              <a:t>binary, ascii</a:t>
            </a:r>
            <a:r>
              <a:rPr lang="zh-CN" altLang="en-US" smtClean="0"/>
              <a:t>等）</a:t>
            </a:r>
            <a:endParaRPr lang="en-US" altLang="zh-CN" smtClean="0"/>
          </a:p>
          <a:p>
            <a:pPr lvl="1"/>
            <a:r>
              <a:rPr lang="zh-CN" altLang="en-US" smtClean="0"/>
              <a:t>认证控制</a:t>
            </a:r>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pPr>
              <a:defRPr/>
            </a:pPr>
            <a:r>
              <a:rPr lang="en-US" altLang="zh-CN" smtClean="0"/>
              <a:t>Page </a:t>
            </a:r>
            <a:fld id="{718902AC-AFE8-4FD0-8BB6-BBBF8445B144}" type="slidenum">
              <a:rPr lang="en-US" altLang="zh-CN" smtClean="0"/>
              <a:pPr>
                <a:defRPr/>
              </a:pPr>
              <a:t>41</a:t>
            </a:fld>
            <a:endParaRPr lang="en-US" altLang="zh-CN"/>
          </a:p>
        </p:txBody>
      </p:sp>
    </p:spTree>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p>
            <a:r>
              <a:rPr lang="en-US" altLang="zh-CN" smtClean="0"/>
              <a:t>Page </a:t>
            </a:r>
            <a:fld id="{A7AB7AB3-4DE1-4D8C-A70B-2A985877B69A}" type="slidenum">
              <a:rPr lang="en-US" altLang="zh-CN" smtClean="0"/>
              <a:pPr/>
              <a:t>42</a:t>
            </a:fld>
            <a:endParaRPr lang="en-US" altLang="zh-CN" smtClean="0"/>
          </a:p>
        </p:txBody>
      </p:sp>
      <p:sp>
        <p:nvSpPr>
          <p:cNvPr id="247810" name="Rectangle 2"/>
          <p:cNvSpPr>
            <a:spLocks noGrp="1" noChangeArrowheads="1"/>
          </p:cNvSpPr>
          <p:nvPr>
            <p:ph type="title"/>
          </p:nvPr>
        </p:nvSpPr>
        <p:spPr/>
        <p:txBody>
          <a:bodyPr/>
          <a:lstStyle/>
          <a:p>
            <a:pPr eaLnBrk="1" hangingPunct="1">
              <a:defRPr/>
            </a:pPr>
            <a:r>
              <a:rPr lang="zh-CN" altLang="en-US" smtClean="0"/>
              <a:t>小知识</a:t>
            </a:r>
          </a:p>
        </p:txBody>
      </p:sp>
      <p:sp>
        <p:nvSpPr>
          <p:cNvPr id="247811" name="Rectangle 3"/>
          <p:cNvSpPr>
            <a:spLocks noGrp="1" noChangeArrowheads="1"/>
          </p:cNvSpPr>
          <p:nvPr>
            <p:ph type="body" idx="1"/>
          </p:nvPr>
        </p:nvSpPr>
        <p:spPr/>
        <p:txBody>
          <a:bodyPr/>
          <a:lstStyle/>
          <a:p>
            <a:pPr marL="0" indent="0" eaLnBrk="1" hangingPunct="1">
              <a:defRPr/>
            </a:pPr>
            <a:r>
              <a:rPr lang="zh-CN" altLang="en-US" smtClean="0"/>
              <a:t>电传打字机（</a:t>
            </a:r>
            <a:r>
              <a:rPr lang="en-US" altLang="zh-CN" smtClean="0"/>
              <a:t>Teletype Model 33</a:t>
            </a:r>
            <a:r>
              <a:rPr lang="zh-CN" altLang="en-US" smtClean="0"/>
              <a:t>）</a:t>
            </a:r>
          </a:p>
          <a:p>
            <a:pPr marL="0" indent="0" eaLnBrk="1" hangingPunct="1">
              <a:defRPr/>
            </a:pPr>
            <a:r>
              <a:rPr lang="en-US" altLang="zh-CN" sz="3200" smtClean="0"/>
              <a:t>carriage return</a:t>
            </a:r>
            <a:r>
              <a:rPr lang="zh-CN" altLang="en-US" sz="3200" smtClean="0"/>
              <a:t>，</a:t>
            </a:r>
            <a:r>
              <a:rPr lang="en-US" altLang="zh-CN" sz="3200" smtClean="0"/>
              <a:t>line feed</a:t>
            </a:r>
          </a:p>
          <a:p>
            <a:pPr lvl="1" eaLnBrk="1" hangingPunct="1">
              <a:defRPr/>
            </a:pPr>
            <a:r>
              <a:rPr lang="en-US" altLang="zh-CN" smtClean="0"/>
              <a:t>Unix</a:t>
            </a:r>
            <a:r>
              <a:rPr lang="zh-CN" altLang="en-US" smtClean="0"/>
              <a:t>：“</a:t>
            </a:r>
            <a:r>
              <a:rPr lang="en-US" altLang="zh-CN" smtClean="0"/>
              <a:t>&lt;</a:t>
            </a:r>
            <a:r>
              <a:rPr lang="zh-CN" altLang="en-US" smtClean="0"/>
              <a:t>换行</a:t>
            </a:r>
            <a:r>
              <a:rPr lang="en-US" altLang="zh-CN" smtClean="0"/>
              <a:t>&gt;”</a:t>
            </a:r>
            <a:r>
              <a:rPr lang="zh-CN" altLang="en-US" smtClean="0"/>
              <a:t>，即“</a:t>
            </a:r>
            <a:r>
              <a:rPr lang="en-US" altLang="zh-CN" smtClean="0"/>
              <a:t>\n” </a:t>
            </a:r>
            <a:r>
              <a:rPr lang="zh-CN" altLang="en-US" smtClean="0"/>
              <a:t>（</a:t>
            </a:r>
            <a:r>
              <a:rPr lang="en-US" altLang="zh-CN" smtClean="0"/>
              <a:t>ASCII 10</a:t>
            </a:r>
            <a:r>
              <a:rPr lang="zh-CN" altLang="en-US" smtClean="0"/>
              <a:t>）</a:t>
            </a:r>
          </a:p>
          <a:p>
            <a:pPr lvl="1" eaLnBrk="1" hangingPunct="1">
              <a:defRPr/>
            </a:pPr>
            <a:r>
              <a:rPr lang="en-US" altLang="zh-CN" smtClean="0"/>
              <a:t>Mac</a:t>
            </a:r>
            <a:r>
              <a:rPr lang="zh-CN" altLang="en-US" smtClean="0"/>
              <a:t>：“</a:t>
            </a:r>
            <a:r>
              <a:rPr lang="en-US" altLang="zh-CN" smtClean="0"/>
              <a:t>&lt;</a:t>
            </a:r>
            <a:r>
              <a:rPr lang="zh-CN" altLang="en-US" smtClean="0"/>
              <a:t>回车</a:t>
            </a:r>
            <a:r>
              <a:rPr lang="en-US" altLang="zh-CN" smtClean="0"/>
              <a:t>&gt;”</a:t>
            </a:r>
            <a:r>
              <a:rPr lang="zh-CN" altLang="en-US" smtClean="0"/>
              <a:t>，即“</a:t>
            </a:r>
            <a:r>
              <a:rPr lang="en-US" altLang="zh-CN" smtClean="0"/>
              <a:t>\r” </a:t>
            </a:r>
            <a:r>
              <a:rPr lang="zh-CN" altLang="en-US" smtClean="0"/>
              <a:t>（</a:t>
            </a:r>
            <a:r>
              <a:rPr lang="en-US" altLang="zh-CN" smtClean="0"/>
              <a:t>ASCII 13</a:t>
            </a:r>
            <a:r>
              <a:rPr lang="zh-CN" altLang="en-US" smtClean="0"/>
              <a:t>）</a:t>
            </a:r>
            <a:endParaRPr lang="en-US" altLang="zh-CN" sz="3600" smtClean="0"/>
          </a:p>
          <a:p>
            <a:pPr lvl="1" eaLnBrk="1" hangingPunct="1">
              <a:defRPr/>
            </a:pPr>
            <a:r>
              <a:rPr lang="en-US" altLang="zh-CN" smtClean="0"/>
              <a:t>Windows</a:t>
            </a:r>
            <a:r>
              <a:rPr lang="zh-CN" altLang="en-US" smtClean="0"/>
              <a:t>：“</a:t>
            </a:r>
            <a:r>
              <a:rPr lang="en-US" altLang="zh-CN" smtClean="0"/>
              <a:t>&lt;</a:t>
            </a:r>
            <a:r>
              <a:rPr lang="zh-CN" altLang="en-US" smtClean="0"/>
              <a:t>回车</a:t>
            </a:r>
            <a:r>
              <a:rPr lang="en-US" altLang="zh-CN" smtClean="0"/>
              <a:t>&gt;&lt;</a:t>
            </a:r>
            <a:r>
              <a:rPr lang="zh-CN" altLang="en-US" smtClean="0"/>
              <a:t>换行</a:t>
            </a:r>
            <a:r>
              <a:rPr lang="en-US" altLang="zh-CN" smtClean="0"/>
              <a:t>&gt;”</a:t>
            </a:r>
            <a:r>
              <a:rPr lang="zh-CN" altLang="en-US" smtClean="0"/>
              <a:t>，即“</a:t>
            </a:r>
            <a:r>
              <a:rPr lang="en-US" altLang="zh-CN" smtClean="0"/>
              <a:t>\r\n”</a:t>
            </a:r>
          </a:p>
          <a:p>
            <a:pPr marL="0" indent="0" eaLnBrk="1" hangingPunct="1">
              <a:defRPr/>
            </a:pPr>
            <a:r>
              <a:rPr lang="zh-CN" altLang="en-US" smtClean="0"/>
              <a:t>问题：</a:t>
            </a:r>
            <a:r>
              <a:rPr lang="en-US" altLang="zh-CN" smtClean="0"/>
              <a:t>^M</a:t>
            </a:r>
            <a:r>
              <a:rPr lang="zh-CN" altLang="en-US" smtClean="0"/>
              <a:t>和一行</a:t>
            </a:r>
          </a:p>
          <a:p>
            <a:pPr marL="0" indent="0" eaLnBrk="1" hangingPunct="1">
              <a:defRPr/>
            </a:pPr>
            <a:endParaRPr lang="en-US" altLang="zh-CN" smtClean="0"/>
          </a:p>
          <a:p>
            <a:pPr lvl="1" eaLnBrk="1" hangingPunct="1">
              <a:defRPr/>
            </a:pPr>
            <a:endParaRPr lang="zh-CN" altLang="en-US" sz="3600" smtClean="0"/>
          </a:p>
          <a:p>
            <a:pPr marL="0" indent="0" eaLnBrk="1" hangingPunct="1">
              <a:defRPr/>
            </a:pPr>
            <a:endParaRPr lang="en-US" altLang="zh-CN" smtClean="0"/>
          </a:p>
          <a:p>
            <a:pPr lvl="1" eaLnBrk="1" hangingPunct="1">
              <a:defRPr/>
            </a:pPr>
            <a:endParaRPr lang="en-US" altLang="zh-CN" sz="3600" smtClean="0"/>
          </a:p>
        </p:txBody>
      </p:sp>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p>
            <a:r>
              <a:rPr lang="en-US" altLang="zh-CN" smtClean="0"/>
              <a:t>Page </a:t>
            </a:r>
            <a:fld id="{639D612A-361A-4220-A5D0-C81F88B4864C}" type="slidenum">
              <a:rPr lang="en-US" altLang="zh-CN" smtClean="0"/>
              <a:pPr/>
              <a:t>43</a:t>
            </a:fld>
            <a:endParaRPr lang="en-US" altLang="zh-CN" smtClean="0"/>
          </a:p>
        </p:txBody>
      </p:sp>
      <p:sp>
        <p:nvSpPr>
          <p:cNvPr id="246787" name="Rectangle 3"/>
          <p:cNvSpPr>
            <a:spLocks noGrp="1" noChangeArrowheads="1"/>
          </p:cNvSpPr>
          <p:nvPr>
            <p:ph type="body" idx="1"/>
          </p:nvPr>
        </p:nvSpPr>
        <p:spPr/>
        <p:txBody>
          <a:bodyPr/>
          <a:lstStyle/>
          <a:p>
            <a:pPr marL="0" indent="0" eaLnBrk="1" hangingPunct="1">
              <a:lnSpc>
                <a:spcPct val="90000"/>
              </a:lnSpc>
              <a:defRPr/>
            </a:pPr>
            <a:r>
              <a:rPr lang="en-US" altLang="zh-CN" smtClean="0"/>
              <a:t>C/S</a:t>
            </a:r>
            <a:r>
              <a:rPr lang="zh-CN" altLang="en-US" smtClean="0"/>
              <a:t>模型</a:t>
            </a:r>
            <a:endParaRPr lang="en-US" altLang="zh-CN" smtClean="0"/>
          </a:p>
          <a:p>
            <a:pPr marL="0" indent="0" eaLnBrk="1" hangingPunct="1">
              <a:lnSpc>
                <a:spcPct val="90000"/>
              </a:lnSpc>
              <a:defRPr/>
            </a:pPr>
            <a:r>
              <a:rPr lang="zh-CN" altLang="en-US" smtClean="0"/>
              <a:t>三类进程和两类连接</a:t>
            </a:r>
            <a:endParaRPr lang="en-US" altLang="zh-CN" smtClean="0"/>
          </a:p>
          <a:p>
            <a:pPr marL="400050" lvl="1" indent="0" eaLnBrk="1" hangingPunct="1">
              <a:lnSpc>
                <a:spcPct val="90000"/>
              </a:lnSpc>
              <a:defRPr/>
            </a:pPr>
            <a:r>
              <a:rPr lang="zh-CN" altLang="en-US" smtClean="0"/>
              <a:t>服务器主进程（接受连接请求，创建从进程）</a:t>
            </a:r>
            <a:endParaRPr lang="en-US" altLang="zh-CN" smtClean="0"/>
          </a:p>
          <a:p>
            <a:pPr marL="400050" lvl="1" indent="0" eaLnBrk="1" hangingPunct="1">
              <a:lnSpc>
                <a:spcPct val="90000"/>
              </a:lnSpc>
              <a:defRPr/>
            </a:pPr>
            <a:r>
              <a:rPr lang="zh-CN" altLang="en-US" smtClean="0"/>
              <a:t>控制从进程</a:t>
            </a:r>
            <a:r>
              <a:rPr lang="en-US" altLang="zh-CN" smtClean="0"/>
              <a:t>:</a:t>
            </a:r>
            <a:r>
              <a:rPr lang="zh-CN" altLang="en-US" smtClean="0"/>
              <a:t>对应控制连接，传送</a:t>
            </a:r>
            <a:r>
              <a:rPr lang="en-US" altLang="zh-CN" smtClean="0"/>
              <a:t>FTP</a:t>
            </a:r>
            <a:r>
              <a:rPr lang="zh-CN" altLang="en-US" smtClean="0"/>
              <a:t>指令</a:t>
            </a:r>
            <a:endParaRPr lang="en-US" altLang="zh-CN" sz="2400" smtClean="0"/>
          </a:p>
          <a:p>
            <a:pPr marL="400050" lvl="1" indent="0" eaLnBrk="1" hangingPunct="1">
              <a:lnSpc>
                <a:spcPct val="90000"/>
              </a:lnSpc>
              <a:defRPr/>
            </a:pPr>
            <a:r>
              <a:rPr lang="zh-CN" altLang="en-US" smtClean="0"/>
              <a:t>数据从进程：对应数据连接，负责传输数据</a:t>
            </a:r>
            <a:endParaRPr lang="en-US" altLang="zh-CN" smtClean="0"/>
          </a:p>
        </p:txBody>
      </p:sp>
      <p:sp>
        <p:nvSpPr>
          <p:cNvPr id="246789" name="Rectangle 5"/>
          <p:cNvSpPr>
            <a:spLocks noGrp="1" noChangeArrowheads="1"/>
          </p:cNvSpPr>
          <p:nvPr>
            <p:ph type="title"/>
          </p:nvPr>
        </p:nvSpPr>
        <p:spPr/>
        <p:txBody>
          <a:bodyPr/>
          <a:lstStyle/>
          <a:p>
            <a:pPr eaLnBrk="1" hangingPunct="1">
              <a:defRPr/>
            </a:pPr>
            <a:r>
              <a:rPr lang="en-US" altLang="zh-CN" smtClean="0"/>
              <a:t>FTP</a:t>
            </a:r>
            <a:r>
              <a:rPr lang="zh-CN" altLang="en-US" smtClean="0"/>
              <a:t>进程模型</a:t>
            </a:r>
          </a:p>
        </p:txBody>
      </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p>
            <a:r>
              <a:rPr lang="en-US" altLang="zh-CN" smtClean="0"/>
              <a:t>Page </a:t>
            </a:r>
            <a:fld id="{0E87A2B4-DE70-4A9B-92E9-4F4DA57E48E2}" type="slidenum">
              <a:rPr lang="en-US" altLang="zh-CN" smtClean="0"/>
              <a:pPr/>
              <a:t>44</a:t>
            </a:fld>
            <a:endParaRPr lang="en-US" altLang="zh-CN" smtClean="0"/>
          </a:p>
        </p:txBody>
      </p:sp>
      <p:sp>
        <p:nvSpPr>
          <p:cNvPr id="162818" name="Rectangle 2"/>
          <p:cNvSpPr>
            <a:spLocks noGrp="1" noChangeArrowheads="1"/>
          </p:cNvSpPr>
          <p:nvPr>
            <p:ph type="title"/>
          </p:nvPr>
        </p:nvSpPr>
        <p:spPr/>
        <p:txBody>
          <a:bodyPr/>
          <a:lstStyle/>
          <a:p>
            <a:pPr eaLnBrk="1" hangingPunct="1">
              <a:defRPr/>
            </a:pPr>
            <a:r>
              <a:rPr lang="en-US" altLang="zh-CN" smtClean="0"/>
              <a:t>FTP</a:t>
            </a:r>
            <a:r>
              <a:rPr lang="zh-CN" altLang="en-US" smtClean="0"/>
              <a:t>进程模型 </a:t>
            </a:r>
          </a:p>
        </p:txBody>
      </p:sp>
      <p:sp>
        <p:nvSpPr>
          <p:cNvPr id="38916" name="Rectangle 3"/>
          <p:cNvSpPr>
            <a:spLocks noGrp="1" noChangeArrowheads="1"/>
          </p:cNvSpPr>
          <p:nvPr>
            <p:ph type="body" idx="1"/>
          </p:nvPr>
        </p:nvSpPr>
        <p:spPr>
          <a:xfrm>
            <a:off x="1066800" y="5589588"/>
            <a:ext cx="7620000" cy="633412"/>
          </a:xfrm>
        </p:spPr>
        <p:txBody>
          <a:bodyPr/>
          <a:lstStyle/>
          <a:p>
            <a:pPr marL="0" indent="0" algn="ctr" eaLnBrk="1" hangingPunct="1">
              <a:buFont typeface="Wingdings" pitchFamily="2" charset="2"/>
              <a:buNone/>
            </a:pPr>
            <a:r>
              <a:rPr lang="zh-CN" altLang="en-US" smtClean="0">
                <a:effectLst/>
              </a:rPr>
              <a:t> </a:t>
            </a:r>
            <a:r>
              <a:rPr lang="en-US" altLang="zh-CN" smtClean="0">
                <a:effectLst/>
              </a:rPr>
              <a:t>FTP</a:t>
            </a:r>
            <a:r>
              <a:rPr lang="zh-CN" altLang="en-US" smtClean="0">
                <a:effectLst/>
              </a:rPr>
              <a:t>客户</a:t>
            </a:r>
            <a:r>
              <a:rPr lang="en-US" altLang="zh-CN" smtClean="0">
                <a:effectLst/>
              </a:rPr>
              <a:t>/</a:t>
            </a:r>
            <a:r>
              <a:rPr lang="zh-CN" altLang="en-US" smtClean="0">
                <a:effectLst/>
              </a:rPr>
              <a:t>服务器模型 </a:t>
            </a:r>
          </a:p>
        </p:txBody>
      </p:sp>
      <p:pic>
        <p:nvPicPr>
          <p:cNvPr id="38917" name="Picture 4"/>
          <p:cNvPicPr>
            <a:picLocks noChangeAspect="1" noChangeArrowheads="1"/>
          </p:cNvPicPr>
          <p:nvPr/>
        </p:nvPicPr>
        <p:blipFill>
          <a:blip r:embed="rId2"/>
          <a:srcRect/>
          <a:stretch>
            <a:fillRect/>
          </a:stretch>
        </p:blipFill>
        <p:spPr bwMode="auto">
          <a:xfrm>
            <a:off x="1187450" y="1557338"/>
            <a:ext cx="7561263" cy="4040187"/>
          </a:xfrm>
          <a:prstGeom prst="rect">
            <a:avLst/>
          </a:prstGeom>
          <a:noFill/>
          <a:ln w="9525">
            <a:noFill/>
            <a:miter lim="800000"/>
            <a:headEnd/>
            <a:tailEnd/>
          </a:ln>
        </p:spPr>
      </p:pic>
      <p:sp>
        <p:nvSpPr>
          <p:cNvPr id="162822" name="Rectangle 6"/>
          <p:cNvSpPr>
            <a:spLocks noChangeArrowheads="1"/>
          </p:cNvSpPr>
          <p:nvPr/>
        </p:nvSpPr>
        <p:spPr bwMode="auto">
          <a:xfrm>
            <a:off x="2051050" y="4941888"/>
            <a:ext cx="1341438" cy="431800"/>
          </a:xfrm>
          <a:prstGeom prst="rect">
            <a:avLst/>
          </a:prstGeom>
          <a:noFill/>
          <a:ln w="9525">
            <a:noFill/>
            <a:miter lim="800000"/>
            <a:headEnd/>
            <a:tailEnd/>
          </a:ln>
        </p:spPr>
        <p:txBody>
          <a:bodyPr lIns="0" tIns="0" rIns="0" bIns="0"/>
          <a:lstStyle/>
          <a:p>
            <a:pPr algn="ctr">
              <a:defRPr/>
            </a:pPr>
            <a:r>
              <a:rPr lang="zh-CN" altLang="en-US" sz="2400">
                <a:effectLst>
                  <a:outerShdw blurRad="38100" dist="38100" dir="2700000" algn="tl">
                    <a:srgbClr val="FFFFFF"/>
                  </a:outerShdw>
                </a:effectLst>
              </a:rPr>
              <a:t>客户</a:t>
            </a:r>
          </a:p>
        </p:txBody>
      </p:sp>
      <p:sp>
        <p:nvSpPr>
          <p:cNvPr id="162823" name="Rectangle 7"/>
          <p:cNvSpPr>
            <a:spLocks noChangeArrowheads="1"/>
          </p:cNvSpPr>
          <p:nvPr/>
        </p:nvSpPr>
        <p:spPr bwMode="auto">
          <a:xfrm>
            <a:off x="6732588" y="4797425"/>
            <a:ext cx="1368425" cy="522288"/>
          </a:xfrm>
          <a:prstGeom prst="rect">
            <a:avLst/>
          </a:prstGeom>
          <a:noFill/>
          <a:ln w="9525">
            <a:noFill/>
            <a:miter lim="800000"/>
            <a:headEnd/>
            <a:tailEnd/>
          </a:ln>
        </p:spPr>
        <p:txBody>
          <a:bodyPr lIns="0" tIns="0" rIns="0" bIns="0"/>
          <a:lstStyle/>
          <a:p>
            <a:pPr algn="ctr">
              <a:defRPr/>
            </a:pPr>
            <a:r>
              <a:rPr lang="zh-CN" altLang="en-US" sz="2400">
                <a:effectLst>
                  <a:outerShdw blurRad="38100" dist="38100" dir="2700000" algn="tl">
                    <a:srgbClr val="FFFFFF"/>
                  </a:outerShdw>
                </a:effectLst>
              </a:rPr>
              <a:t>服务器</a:t>
            </a:r>
          </a:p>
        </p:txBody>
      </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p>
            <a:r>
              <a:rPr lang="en-US" altLang="zh-CN" smtClean="0"/>
              <a:t>Page </a:t>
            </a:r>
            <a:fld id="{B28BFC4E-D8B6-4EFF-BDFE-84835325BA35}" type="slidenum">
              <a:rPr lang="en-US" altLang="zh-CN" smtClean="0"/>
              <a:pPr/>
              <a:t>45</a:t>
            </a:fld>
            <a:endParaRPr lang="en-US" altLang="zh-CN" smtClean="0"/>
          </a:p>
        </p:txBody>
      </p:sp>
      <p:sp>
        <p:nvSpPr>
          <p:cNvPr id="121858" name="Rectangle 2"/>
          <p:cNvSpPr>
            <a:spLocks noGrp="1" noChangeArrowheads="1"/>
          </p:cNvSpPr>
          <p:nvPr>
            <p:ph type="title"/>
          </p:nvPr>
        </p:nvSpPr>
        <p:spPr/>
        <p:txBody>
          <a:bodyPr/>
          <a:lstStyle/>
          <a:p>
            <a:pPr eaLnBrk="1" hangingPunct="1">
              <a:defRPr/>
            </a:pPr>
            <a:r>
              <a:rPr lang="en-US" altLang="zh-CN" smtClean="0"/>
              <a:t>FTP</a:t>
            </a:r>
            <a:r>
              <a:rPr lang="zh-CN" altLang="en-US" smtClean="0"/>
              <a:t>端口使用</a:t>
            </a:r>
          </a:p>
        </p:txBody>
      </p:sp>
      <p:sp>
        <p:nvSpPr>
          <p:cNvPr id="121859" name="Rectangle 3"/>
          <p:cNvSpPr>
            <a:spLocks noGrp="1" noChangeArrowheads="1"/>
          </p:cNvSpPr>
          <p:nvPr>
            <p:ph type="body" idx="1"/>
          </p:nvPr>
        </p:nvSpPr>
        <p:spPr/>
        <p:txBody>
          <a:bodyPr/>
          <a:lstStyle/>
          <a:p>
            <a:pPr marL="360363" indent="-360363" eaLnBrk="1" hangingPunct="1">
              <a:buClr>
                <a:srgbClr val="000099"/>
              </a:buClr>
              <a:buSzPct val="75000"/>
              <a:defRPr/>
            </a:pPr>
            <a:r>
              <a:rPr lang="en-US" altLang="zh-CN" smtClean="0"/>
              <a:t>FTP</a:t>
            </a:r>
            <a:r>
              <a:rPr lang="zh-CN" altLang="en-US" smtClean="0"/>
              <a:t>使用</a:t>
            </a:r>
            <a:r>
              <a:rPr lang="en-US" altLang="zh-CN" smtClean="0"/>
              <a:t>TCP</a:t>
            </a:r>
            <a:r>
              <a:rPr lang="zh-CN" altLang="en-US" smtClean="0"/>
              <a:t>服务，它需要两条连接</a:t>
            </a:r>
          </a:p>
          <a:p>
            <a:pPr marL="825500" lvl="1" eaLnBrk="1" hangingPunct="1">
              <a:defRPr/>
            </a:pPr>
            <a:r>
              <a:rPr lang="zh-CN" altLang="en-US" sz="2400" smtClean="0"/>
              <a:t>一条为端口</a:t>
            </a:r>
            <a:r>
              <a:rPr lang="en-US" altLang="zh-CN" sz="2400" smtClean="0">
                <a:solidFill>
                  <a:srgbClr val="FF0000"/>
                </a:solidFill>
                <a:effectLst>
                  <a:outerShdw blurRad="38100" dist="38100" dir="2700000" algn="tl">
                    <a:srgbClr val="000000"/>
                  </a:outerShdw>
                </a:effectLst>
              </a:rPr>
              <a:t>21</a:t>
            </a:r>
            <a:r>
              <a:rPr lang="zh-CN" altLang="en-US" sz="2400" smtClean="0"/>
              <a:t>，用于</a:t>
            </a:r>
            <a:r>
              <a:rPr lang="zh-CN" altLang="en-US" sz="2400" smtClean="0">
                <a:solidFill>
                  <a:srgbClr val="FF0000"/>
                </a:solidFill>
                <a:effectLst>
                  <a:outerShdw blurRad="38100" dist="38100" dir="2700000" algn="tl">
                    <a:srgbClr val="000000"/>
                  </a:outerShdw>
                </a:effectLst>
              </a:rPr>
              <a:t>控制连接</a:t>
            </a:r>
            <a:endParaRPr lang="en-US" altLang="zh-CN" sz="2400" smtClean="0">
              <a:solidFill>
                <a:srgbClr val="FF0000"/>
              </a:solidFill>
              <a:effectLst>
                <a:outerShdw blurRad="38100" dist="38100" dir="2700000" algn="tl">
                  <a:srgbClr val="000000"/>
                </a:outerShdw>
              </a:effectLst>
            </a:endParaRPr>
          </a:p>
          <a:p>
            <a:pPr marL="1225550" lvl="2" eaLnBrk="1" hangingPunct="1">
              <a:defRPr/>
            </a:pPr>
            <a:r>
              <a:rPr lang="zh-CN" altLang="en-US" sz="1600" smtClean="0">
                <a:solidFill>
                  <a:srgbClr val="FF0000"/>
                </a:solidFill>
                <a:effectLst>
                  <a:outerShdw blurRad="38100" dist="38100" dir="2700000" algn="tl">
                    <a:srgbClr val="000000"/>
                  </a:outerShdw>
                </a:effectLst>
              </a:rPr>
              <a:t>服务器端口</a:t>
            </a:r>
            <a:r>
              <a:rPr lang="en-US" altLang="zh-CN" sz="1600" smtClean="0">
                <a:solidFill>
                  <a:srgbClr val="FF0000"/>
                </a:solidFill>
                <a:effectLst>
                  <a:outerShdw blurRad="38100" dist="38100" dir="2700000" algn="tl">
                    <a:srgbClr val="000000"/>
                  </a:outerShdw>
                </a:effectLst>
              </a:rPr>
              <a:t>21</a:t>
            </a:r>
            <a:r>
              <a:rPr lang="zh-CN" altLang="en-US" sz="1600" smtClean="0">
                <a:solidFill>
                  <a:srgbClr val="FF0000"/>
                </a:solidFill>
                <a:effectLst>
                  <a:outerShdw blurRad="38100" dist="38100" dir="2700000" algn="tl">
                    <a:srgbClr val="000000"/>
                  </a:outerShdw>
                </a:effectLst>
              </a:rPr>
              <a:t>，客户端端口？</a:t>
            </a:r>
          </a:p>
          <a:p>
            <a:pPr marL="825500" lvl="1" eaLnBrk="1" hangingPunct="1">
              <a:defRPr/>
            </a:pPr>
            <a:r>
              <a:rPr lang="zh-CN" altLang="en-US" sz="2400" smtClean="0"/>
              <a:t>另一条为端口</a:t>
            </a:r>
            <a:r>
              <a:rPr lang="en-US" altLang="zh-CN" sz="2400" smtClean="0">
                <a:solidFill>
                  <a:srgbClr val="FF0000"/>
                </a:solidFill>
                <a:effectLst>
                  <a:outerShdw blurRad="38100" dist="38100" dir="2700000" algn="tl">
                    <a:srgbClr val="000000"/>
                  </a:outerShdw>
                </a:effectLst>
              </a:rPr>
              <a:t>20</a:t>
            </a:r>
            <a:r>
              <a:rPr lang="zh-CN" altLang="en-US" sz="2400" smtClean="0"/>
              <a:t>，用于</a:t>
            </a:r>
            <a:r>
              <a:rPr lang="zh-CN" altLang="en-US" sz="2400" smtClean="0">
                <a:solidFill>
                  <a:srgbClr val="FF0000"/>
                </a:solidFill>
                <a:effectLst>
                  <a:outerShdw blurRad="38100" dist="38100" dir="2700000" algn="tl">
                    <a:srgbClr val="000000"/>
                  </a:outerShdw>
                </a:effectLst>
              </a:rPr>
              <a:t>数据连接</a:t>
            </a:r>
            <a:endParaRPr lang="en-US" altLang="zh-CN" sz="2400" smtClean="0">
              <a:solidFill>
                <a:srgbClr val="FF0000"/>
              </a:solidFill>
              <a:effectLst>
                <a:outerShdw blurRad="38100" dist="38100" dir="2700000" algn="tl">
                  <a:srgbClr val="000000"/>
                </a:outerShdw>
              </a:effectLst>
            </a:endParaRPr>
          </a:p>
          <a:p>
            <a:pPr marL="1225550" lvl="2" eaLnBrk="1" hangingPunct="1">
              <a:defRPr/>
            </a:pPr>
            <a:r>
              <a:rPr lang="zh-CN" altLang="en-US" sz="1600" smtClean="0">
                <a:solidFill>
                  <a:srgbClr val="FF0000"/>
                </a:solidFill>
                <a:effectLst>
                  <a:outerShdw blurRad="38100" dist="38100" dir="2700000" algn="tl">
                    <a:srgbClr val="000000"/>
                  </a:outerShdw>
                </a:effectLst>
              </a:rPr>
              <a:t>服务器端口</a:t>
            </a:r>
            <a:r>
              <a:rPr lang="en-US" altLang="zh-CN" sz="1600" smtClean="0">
                <a:solidFill>
                  <a:srgbClr val="FF0000"/>
                </a:solidFill>
                <a:effectLst>
                  <a:outerShdw blurRad="38100" dist="38100" dir="2700000" algn="tl">
                    <a:srgbClr val="000000"/>
                  </a:outerShdw>
                </a:effectLst>
              </a:rPr>
              <a:t>20</a:t>
            </a:r>
            <a:r>
              <a:rPr lang="zh-CN" altLang="en-US" sz="1600" smtClean="0">
                <a:solidFill>
                  <a:srgbClr val="FF0000"/>
                </a:solidFill>
                <a:effectLst>
                  <a:outerShdw blurRad="38100" dist="38100" dir="2700000" algn="tl">
                    <a:srgbClr val="000000"/>
                  </a:outerShdw>
                </a:effectLst>
              </a:rPr>
              <a:t>，客户端端口（服务模式）？</a:t>
            </a:r>
          </a:p>
        </p:txBody>
      </p:sp>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p>
            <a:r>
              <a:rPr lang="en-US" altLang="zh-CN" smtClean="0"/>
              <a:t>Page </a:t>
            </a:r>
            <a:fld id="{95BE389A-5E1D-4424-B264-7A0B6085FB56}" type="slidenum">
              <a:rPr lang="en-US" altLang="zh-CN" smtClean="0"/>
              <a:pPr/>
              <a:t>46</a:t>
            </a:fld>
            <a:endParaRPr lang="en-US" altLang="zh-CN" smtClean="0"/>
          </a:p>
        </p:txBody>
      </p:sp>
      <p:sp>
        <p:nvSpPr>
          <p:cNvPr id="248834" name="Rectangle 2"/>
          <p:cNvSpPr>
            <a:spLocks noGrp="1" noChangeArrowheads="1"/>
          </p:cNvSpPr>
          <p:nvPr>
            <p:ph type="title"/>
          </p:nvPr>
        </p:nvSpPr>
        <p:spPr/>
        <p:txBody>
          <a:bodyPr/>
          <a:lstStyle/>
          <a:p>
            <a:pPr eaLnBrk="1" hangingPunct="1">
              <a:defRPr/>
            </a:pPr>
            <a:r>
              <a:rPr lang="en-US" altLang="zh-CN" smtClean="0"/>
              <a:t>FTP</a:t>
            </a:r>
            <a:r>
              <a:rPr lang="zh-CN" altLang="en-US" smtClean="0"/>
              <a:t>服务模式</a:t>
            </a:r>
          </a:p>
        </p:txBody>
      </p:sp>
      <p:sp>
        <p:nvSpPr>
          <p:cNvPr id="248835" name="Rectangle 3"/>
          <p:cNvSpPr>
            <a:spLocks noGrp="1" noChangeArrowheads="1"/>
          </p:cNvSpPr>
          <p:nvPr>
            <p:ph type="body" idx="1"/>
          </p:nvPr>
        </p:nvSpPr>
        <p:spPr/>
        <p:txBody>
          <a:bodyPr/>
          <a:lstStyle/>
          <a:p>
            <a:pPr marL="0" indent="0" eaLnBrk="1" hangingPunct="1">
              <a:defRPr/>
            </a:pPr>
            <a:r>
              <a:rPr lang="zh-CN" altLang="en-US" smtClean="0"/>
              <a:t>针对数据通道</a:t>
            </a:r>
          </a:p>
          <a:p>
            <a:pPr marL="0" indent="0" eaLnBrk="1" hangingPunct="1">
              <a:defRPr/>
            </a:pPr>
            <a:r>
              <a:rPr lang="zh-CN" altLang="en-US" smtClean="0"/>
              <a:t>站在服务器的角度看</a:t>
            </a:r>
          </a:p>
          <a:p>
            <a:pPr lvl="1" eaLnBrk="1" hangingPunct="1">
              <a:defRPr/>
            </a:pPr>
            <a:r>
              <a:rPr lang="zh-CN" altLang="en-US" smtClean="0"/>
              <a:t>主动模式</a:t>
            </a:r>
          </a:p>
          <a:p>
            <a:pPr lvl="1" eaLnBrk="1" hangingPunct="1">
              <a:defRPr/>
            </a:pPr>
            <a:r>
              <a:rPr lang="zh-CN" altLang="en-US" smtClean="0"/>
              <a:t>被动模式</a:t>
            </a:r>
          </a:p>
        </p:txBody>
      </p:sp>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p>
            <a:r>
              <a:rPr lang="en-US" altLang="zh-CN" smtClean="0"/>
              <a:t>Page </a:t>
            </a:r>
            <a:fld id="{4C641EEF-D187-4F9E-BBCE-CD5E5211EA10}" type="slidenum">
              <a:rPr lang="en-US" altLang="zh-CN" smtClean="0"/>
              <a:pPr/>
              <a:t>47</a:t>
            </a:fld>
            <a:endParaRPr lang="en-US" altLang="zh-CN" smtClean="0"/>
          </a:p>
        </p:txBody>
      </p:sp>
      <p:sp>
        <p:nvSpPr>
          <p:cNvPr id="249858" name="Rectangle 2"/>
          <p:cNvSpPr>
            <a:spLocks noGrp="1" noChangeArrowheads="1"/>
          </p:cNvSpPr>
          <p:nvPr>
            <p:ph type="title"/>
          </p:nvPr>
        </p:nvSpPr>
        <p:spPr/>
        <p:txBody>
          <a:bodyPr/>
          <a:lstStyle/>
          <a:p>
            <a:pPr eaLnBrk="1" hangingPunct="1">
              <a:defRPr/>
            </a:pPr>
            <a:r>
              <a:rPr lang="zh-CN" altLang="en-US" smtClean="0"/>
              <a:t>主动模式</a:t>
            </a:r>
            <a:r>
              <a:rPr lang="en-US" altLang="zh-CN" smtClean="0"/>
              <a:t>FTP</a:t>
            </a:r>
          </a:p>
        </p:txBody>
      </p:sp>
      <p:sp>
        <p:nvSpPr>
          <p:cNvPr id="249859" name="Rectangle 3"/>
          <p:cNvSpPr>
            <a:spLocks noGrp="1" noChangeArrowheads="1"/>
          </p:cNvSpPr>
          <p:nvPr>
            <p:ph type="body" idx="1"/>
          </p:nvPr>
        </p:nvSpPr>
        <p:spPr>
          <a:xfrm>
            <a:off x="685800" y="1752600"/>
            <a:ext cx="7772400" cy="4572000"/>
          </a:xfrm>
        </p:spPr>
        <p:txBody>
          <a:bodyPr/>
          <a:lstStyle/>
          <a:p>
            <a:pPr marL="0" indent="0" eaLnBrk="1" hangingPunct="1">
              <a:defRPr/>
            </a:pPr>
            <a:r>
              <a:rPr lang="zh-CN" altLang="en-US" sz="2400" smtClean="0"/>
              <a:t>客户端被动侦听，服务器主动连接</a:t>
            </a:r>
          </a:p>
          <a:p>
            <a:pPr marL="0" indent="0" eaLnBrk="1" hangingPunct="1">
              <a:defRPr/>
            </a:pPr>
            <a:r>
              <a:rPr lang="zh-CN" altLang="en-US" sz="2400" smtClean="0"/>
              <a:t>步骤：</a:t>
            </a:r>
          </a:p>
          <a:p>
            <a:pPr lvl="1" eaLnBrk="1" hangingPunct="1">
              <a:defRPr/>
            </a:pPr>
            <a:r>
              <a:rPr lang="en-US" altLang="zh-CN" sz="2400" smtClean="0"/>
              <a:t>Client connect from a random unprivileged port (n &gt; 1023) to the servers command port (21) </a:t>
            </a:r>
          </a:p>
          <a:p>
            <a:pPr lvl="1" eaLnBrk="1" hangingPunct="1">
              <a:defRPr/>
            </a:pPr>
            <a:r>
              <a:rPr lang="en-US" altLang="zh-CN" sz="2400" smtClean="0"/>
              <a:t>sends port command to tell server to connect to n+1 then listens on the next higher unprivileged port (n+1) for server responses</a:t>
            </a:r>
          </a:p>
          <a:p>
            <a:pPr lvl="1" eaLnBrk="1" hangingPunct="1">
              <a:defRPr/>
            </a:pPr>
            <a:r>
              <a:rPr lang="en-US" altLang="zh-CN" sz="2400" smtClean="0"/>
              <a:t>The server connects from it’s data port (20) to the client data port (n+1)   </a:t>
            </a:r>
          </a:p>
        </p:txBody>
      </p:sp>
    </p:spTree>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p>
            <a:r>
              <a:rPr lang="en-US" altLang="zh-CN" smtClean="0"/>
              <a:t>Page </a:t>
            </a:r>
            <a:fld id="{2C621060-AB24-4614-89D6-9726D04C9DD4}" type="slidenum">
              <a:rPr lang="en-US" altLang="zh-CN" smtClean="0"/>
              <a:pPr/>
              <a:t>48</a:t>
            </a:fld>
            <a:endParaRPr lang="en-US" altLang="zh-CN" smtClean="0"/>
          </a:p>
        </p:txBody>
      </p:sp>
      <p:sp>
        <p:nvSpPr>
          <p:cNvPr id="250882" name="Rectangle 2"/>
          <p:cNvSpPr>
            <a:spLocks noGrp="1" noChangeArrowheads="1"/>
          </p:cNvSpPr>
          <p:nvPr>
            <p:ph type="title"/>
          </p:nvPr>
        </p:nvSpPr>
        <p:spPr/>
        <p:txBody>
          <a:bodyPr/>
          <a:lstStyle/>
          <a:p>
            <a:pPr eaLnBrk="1" hangingPunct="1">
              <a:defRPr/>
            </a:pPr>
            <a:r>
              <a:rPr lang="zh-CN" altLang="en-US" smtClean="0"/>
              <a:t>主动模式</a:t>
            </a:r>
            <a:r>
              <a:rPr lang="en-US" altLang="zh-CN" smtClean="0"/>
              <a:t>FTP</a:t>
            </a:r>
            <a:endParaRPr lang="zh-CN" altLang="en-US" smtClean="0"/>
          </a:p>
        </p:txBody>
      </p:sp>
      <p:sp>
        <p:nvSpPr>
          <p:cNvPr id="250883" name="Rectangle 3"/>
          <p:cNvSpPr>
            <a:spLocks noGrp="1" noChangeArrowheads="1"/>
          </p:cNvSpPr>
          <p:nvPr>
            <p:ph type="body" idx="1"/>
          </p:nvPr>
        </p:nvSpPr>
        <p:spPr/>
        <p:txBody>
          <a:bodyPr/>
          <a:lstStyle/>
          <a:p>
            <a:pPr marL="0" indent="0" eaLnBrk="1" hangingPunct="1">
              <a:defRPr/>
            </a:pPr>
            <a:endParaRPr lang="zh-CN" altLang="en-US" smtClean="0"/>
          </a:p>
        </p:txBody>
      </p:sp>
      <p:sp>
        <p:nvSpPr>
          <p:cNvPr id="41989" name="Text Box 4"/>
          <p:cNvSpPr txBox="1">
            <a:spLocks noChangeArrowheads="1"/>
          </p:cNvSpPr>
          <p:nvPr/>
        </p:nvSpPr>
        <p:spPr bwMode="auto">
          <a:xfrm>
            <a:off x="5181600" y="2286000"/>
            <a:ext cx="1295400" cy="3365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kumimoji="0" lang="en-US" altLang="zh-CN" sz="1600" b="0"/>
              <a:t>Client</a:t>
            </a:r>
          </a:p>
        </p:txBody>
      </p:sp>
      <p:sp>
        <p:nvSpPr>
          <p:cNvPr id="41990" name="Text Box 5"/>
          <p:cNvSpPr txBox="1">
            <a:spLocks noChangeArrowheads="1"/>
          </p:cNvSpPr>
          <p:nvPr/>
        </p:nvSpPr>
        <p:spPr bwMode="auto">
          <a:xfrm>
            <a:off x="2286000" y="2286000"/>
            <a:ext cx="1295400" cy="3365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kumimoji="0" lang="en-US" altLang="zh-CN" sz="1600" b="0"/>
              <a:t>Server</a:t>
            </a:r>
          </a:p>
        </p:txBody>
      </p:sp>
      <p:sp>
        <p:nvSpPr>
          <p:cNvPr id="41991" name="Text Box 6"/>
          <p:cNvSpPr txBox="1">
            <a:spLocks noChangeArrowheads="1"/>
          </p:cNvSpPr>
          <p:nvPr/>
        </p:nvSpPr>
        <p:spPr bwMode="auto">
          <a:xfrm>
            <a:off x="2133600" y="2743200"/>
            <a:ext cx="381000" cy="317500"/>
          </a:xfrm>
          <a:prstGeom prst="rect">
            <a:avLst/>
          </a:prstGeom>
          <a:noFill/>
          <a:ln w="12700">
            <a:solidFill>
              <a:schemeClr val="tx1"/>
            </a:solidFill>
            <a:miter lim="800000"/>
            <a:headEnd type="none" w="sm" len="sm"/>
            <a:tailEnd type="none" w="sm" len="sm"/>
          </a:ln>
        </p:spPr>
        <p:txBody>
          <a:bodyPr>
            <a:spAutoFit/>
          </a:bodyPr>
          <a:lstStyle/>
          <a:p>
            <a:pPr eaLnBrk="0" hangingPunct="0">
              <a:spcBef>
                <a:spcPct val="50000"/>
              </a:spcBef>
            </a:pPr>
            <a:r>
              <a:rPr kumimoji="0" lang="en-US" altLang="zh-CN" sz="1400" b="0"/>
              <a:t>20</a:t>
            </a:r>
          </a:p>
        </p:txBody>
      </p:sp>
      <p:sp>
        <p:nvSpPr>
          <p:cNvPr id="41992" name="Text Box 7"/>
          <p:cNvSpPr txBox="1">
            <a:spLocks noChangeArrowheads="1"/>
          </p:cNvSpPr>
          <p:nvPr/>
        </p:nvSpPr>
        <p:spPr bwMode="auto">
          <a:xfrm>
            <a:off x="3124200" y="2743200"/>
            <a:ext cx="381000" cy="317500"/>
          </a:xfrm>
          <a:prstGeom prst="rect">
            <a:avLst/>
          </a:prstGeom>
          <a:noFill/>
          <a:ln w="12700">
            <a:solidFill>
              <a:schemeClr val="tx1"/>
            </a:solidFill>
            <a:miter lim="800000"/>
            <a:headEnd type="none" w="sm" len="sm"/>
            <a:tailEnd type="none" w="sm" len="sm"/>
          </a:ln>
        </p:spPr>
        <p:txBody>
          <a:bodyPr>
            <a:spAutoFit/>
          </a:bodyPr>
          <a:lstStyle/>
          <a:p>
            <a:pPr eaLnBrk="0" hangingPunct="0">
              <a:spcBef>
                <a:spcPct val="50000"/>
              </a:spcBef>
            </a:pPr>
            <a:r>
              <a:rPr kumimoji="0" lang="en-US" altLang="zh-CN" sz="1400" b="0"/>
              <a:t>21</a:t>
            </a:r>
          </a:p>
        </p:txBody>
      </p:sp>
      <p:sp>
        <p:nvSpPr>
          <p:cNvPr id="41993" name="Text Box 8"/>
          <p:cNvSpPr txBox="1">
            <a:spLocks noChangeArrowheads="1"/>
          </p:cNvSpPr>
          <p:nvPr/>
        </p:nvSpPr>
        <p:spPr bwMode="auto">
          <a:xfrm>
            <a:off x="4953000" y="2743200"/>
            <a:ext cx="685800" cy="317500"/>
          </a:xfrm>
          <a:prstGeom prst="rect">
            <a:avLst/>
          </a:prstGeom>
          <a:noFill/>
          <a:ln w="12700">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1026</a:t>
            </a:r>
          </a:p>
        </p:txBody>
      </p:sp>
      <p:sp>
        <p:nvSpPr>
          <p:cNvPr id="41994" name="Text Box 9"/>
          <p:cNvSpPr txBox="1">
            <a:spLocks noChangeArrowheads="1"/>
          </p:cNvSpPr>
          <p:nvPr/>
        </p:nvSpPr>
        <p:spPr bwMode="auto">
          <a:xfrm>
            <a:off x="6400800" y="2743200"/>
            <a:ext cx="685800" cy="317500"/>
          </a:xfrm>
          <a:prstGeom prst="rect">
            <a:avLst/>
          </a:prstGeom>
          <a:noFill/>
          <a:ln w="12700">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1027</a:t>
            </a:r>
          </a:p>
        </p:txBody>
      </p:sp>
      <p:sp>
        <p:nvSpPr>
          <p:cNvPr id="41995" name="Line 10"/>
          <p:cNvSpPr>
            <a:spLocks noChangeShapeType="1"/>
          </p:cNvSpPr>
          <p:nvPr/>
        </p:nvSpPr>
        <p:spPr bwMode="auto">
          <a:xfrm>
            <a:off x="2362200" y="3124200"/>
            <a:ext cx="0" cy="2438400"/>
          </a:xfrm>
          <a:prstGeom prst="line">
            <a:avLst/>
          </a:prstGeom>
          <a:noFill/>
          <a:ln w="12700">
            <a:solidFill>
              <a:schemeClr val="tx1"/>
            </a:solidFill>
            <a:round/>
            <a:headEnd type="none" w="sm" len="sm"/>
            <a:tailEnd type="none" w="sm" len="sm"/>
          </a:ln>
        </p:spPr>
        <p:txBody>
          <a:bodyPr/>
          <a:lstStyle/>
          <a:p>
            <a:endParaRPr lang="zh-CN" altLang="en-US"/>
          </a:p>
        </p:txBody>
      </p:sp>
      <p:sp>
        <p:nvSpPr>
          <p:cNvPr id="41996" name="Line 11"/>
          <p:cNvSpPr>
            <a:spLocks noChangeShapeType="1"/>
          </p:cNvSpPr>
          <p:nvPr/>
        </p:nvSpPr>
        <p:spPr bwMode="auto">
          <a:xfrm>
            <a:off x="3276600" y="3124200"/>
            <a:ext cx="0" cy="2438400"/>
          </a:xfrm>
          <a:prstGeom prst="line">
            <a:avLst/>
          </a:prstGeom>
          <a:noFill/>
          <a:ln w="12700">
            <a:solidFill>
              <a:schemeClr val="tx1"/>
            </a:solidFill>
            <a:round/>
            <a:headEnd type="none" w="sm" len="sm"/>
            <a:tailEnd type="none" w="sm" len="sm"/>
          </a:ln>
        </p:spPr>
        <p:txBody>
          <a:bodyPr/>
          <a:lstStyle/>
          <a:p>
            <a:endParaRPr lang="zh-CN" altLang="en-US"/>
          </a:p>
        </p:txBody>
      </p:sp>
      <p:sp>
        <p:nvSpPr>
          <p:cNvPr id="41997" name="Line 12"/>
          <p:cNvSpPr>
            <a:spLocks noChangeShapeType="1"/>
          </p:cNvSpPr>
          <p:nvPr/>
        </p:nvSpPr>
        <p:spPr bwMode="auto">
          <a:xfrm>
            <a:off x="5257800" y="3124200"/>
            <a:ext cx="0" cy="2362200"/>
          </a:xfrm>
          <a:prstGeom prst="line">
            <a:avLst/>
          </a:prstGeom>
          <a:noFill/>
          <a:ln w="12700">
            <a:solidFill>
              <a:schemeClr val="tx1"/>
            </a:solidFill>
            <a:round/>
            <a:headEnd type="none" w="sm" len="sm"/>
            <a:tailEnd type="none" w="sm" len="sm"/>
          </a:ln>
        </p:spPr>
        <p:txBody>
          <a:bodyPr/>
          <a:lstStyle/>
          <a:p>
            <a:endParaRPr lang="zh-CN" altLang="en-US"/>
          </a:p>
        </p:txBody>
      </p:sp>
      <p:sp>
        <p:nvSpPr>
          <p:cNvPr id="41998" name="Line 13"/>
          <p:cNvSpPr>
            <a:spLocks noChangeShapeType="1"/>
          </p:cNvSpPr>
          <p:nvPr/>
        </p:nvSpPr>
        <p:spPr bwMode="auto">
          <a:xfrm flipH="1">
            <a:off x="6705600" y="3124200"/>
            <a:ext cx="76200" cy="2438400"/>
          </a:xfrm>
          <a:prstGeom prst="line">
            <a:avLst/>
          </a:prstGeom>
          <a:noFill/>
          <a:ln w="12700">
            <a:solidFill>
              <a:schemeClr val="tx1"/>
            </a:solidFill>
            <a:round/>
            <a:headEnd type="none" w="sm" len="sm"/>
            <a:tailEnd type="none" w="sm" len="sm"/>
          </a:ln>
        </p:spPr>
        <p:txBody>
          <a:bodyPr/>
          <a:lstStyle/>
          <a:p>
            <a:endParaRPr lang="zh-CN" altLang="en-US"/>
          </a:p>
        </p:txBody>
      </p:sp>
      <p:sp>
        <p:nvSpPr>
          <p:cNvPr id="41999" name="Line 14"/>
          <p:cNvSpPr>
            <a:spLocks noChangeShapeType="1"/>
          </p:cNvSpPr>
          <p:nvPr/>
        </p:nvSpPr>
        <p:spPr bwMode="auto">
          <a:xfrm flipH="1">
            <a:off x="3276600" y="3276600"/>
            <a:ext cx="1981200" cy="2286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2000" name="Line 15"/>
          <p:cNvSpPr>
            <a:spLocks noChangeShapeType="1"/>
          </p:cNvSpPr>
          <p:nvPr/>
        </p:nvSpPr>
        <p:spPr bwMode="auto">
          <a:xfrm>
            <a:off x="3276600" y="3657600"/>
            <a:ext cx="1981200" cy="2286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2001" name="Line 16"/>
          <p:cNvSpPr>
            <a:spLocks noChangeShapeType="1"/>
          </p:cNvSpPr>
          <p:nvPr/>
        </p:nvSpPr>
        <p:spPr bwMode="auto">
          <a:xfrm>
            <a:off x="2362200" y="3962400"/>
            <a:ext cx="4343400" cy="6096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2002" name="Line 17"/>
          <p:cNvSpPr>
            <a:spLocks noChangeShapeType="1"/>
          </p:cNvSpPr>
          <p:nvPr/>
        </p:nvSpPr>
        <p:spPr bwMode="auto">
          <a:xfrm flipH="1">
            <a:off x="2362200" y="4724400"/>
            <a:ext cx="4343400" cy="3048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2003" name="Text Box 18"/>
          <p:cNvSpPr txBox="1">
            <a:spLocks noChangeArrowheads="1"/>
          </p:cNvSpPr>
          <p:nvPr/>
        </p:nvSpPr>
        <p:spPr bwMode="auto">
          <a:xfrm>
            <a:off x="4114800" y="32766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1</a:t>
            </a:r>
          </a:p>
        </p:txBody>
      </p:sp>
      <p:sp>
        <p:nvSpPr>
          <p:cNvPr id="42004" name="Text Box 19"/>
          <p:cNvSpPr txBox="1">
            <a:spLocks noChangeArrowheads="1"/>
          </p:cNvSpPr>
          <p:nvPr/>
        </p:nvSpPr>
        <p:spPr bwMode="auto">
          <a:xfrm>
            <a:off x="4572000" y="36576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2</a:t>
            </a:r>
          </a:p>
        </p:txBody>
      </p:sp>
      <p:sp>
        <p:nvSpPr>
          <p:cNvPr id="42005" name="Text Box 20"/>
          <p:cNvSpPr txBox="1">
            <a:spLocks noChangeArrowheads="1"/>
          </p:cNvSpPr>
          <p:nvPr/>
        </p:nvSpPr>
        <p:spPr bwMode="auto">
          <a:xfrm>
            <a:off x="3810000" y="40386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3</a:t>
            </a:r>
          </a:p>
        </p:txBody>
      </p:sp>
      <p:sp>
        <p:nvSpPr>
          <p:cNvPr id="42006" name="Text Box 21"/>
          <p:cNvSpPr txBox="1">
            <a:spLocks noChangeArrowheads="1"/>
          </p:cNvSpPr>
          <p:nvPr/>
        </p:nvSpPr>
        <p:spPr bwMode="auto">
          <a:xfrm>
            <a:off x="4419600" y="46482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4</a:t>
            </a:r>
          </a:p>
        </p:txBody>
      </p:sp>
    </p:spTree>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p>
            <a:r>
              <a:rPr lang="en-US" altLang="zh-CN" smtClean="0"/>
              <a:t>Page </a:t>
            </a:r>
            <a:fld id="{A08DE688-130A-47A3-BFFC-EAD4C0C31A2E}" type="slidenum">
              <a:rPr lang="en-US" altLang="zh-CN" smtClean="0"/>
              <a:pPr/>
              <a:t>49</a:t>
            </a:fld>
            <a:endParaRPr lang="en-US" altLang="zh-CN" smtClean="0"/>
          </a:p>
        </p:txBody>
      </p:sp>
      <p:sp>
        <p:nvSpPr>
          <p:cNvPr id="251906" name="Rectangle 2"/>
          <p:cNvSpPr>
            <a:spLocks noGrp="1" noChangeArrowheads="1"/>
          </p:cNvSpPr>
          <p:nvPr>
            <p:ph type="title"/>
          </p:nvPr>
        </p:nvSpPr>
        <p:spPr/>
        <p:txBody>
          <a:bodyPr/>
          <a:lstStyle/>
          <a:p>
            <a:pPr eaLnBrk="1" hangingPunct="1">
              <a:defRPr/>
            </a:pPr>
            <a:r>
              <a:rPr lang="zh-CN" altLang="en-US" smtClean="0"/>
              <a:t>在</a:t>
            </a:r>
            <a:r>
              <a:rPr lang="en-US" altLang="zh-CN" smtClean="0"/>
              <a:t>cuteftp</a:t>
            </a:r>
            <a:r>
              <a:rPr lang="zh-CN" altLang="en-US" smtClean="0"/>
              <a:t>中设置访问模式</a:t>
            </a:r>
          </a:p>
        </p:txBody>
      </p:sp>
      <p:sp>
        <p:nvSpPr>
          <p:cNvPr id="251907"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43013" name="Picture 4"/>
          <p:cNvPicPr>
            <a:picLocks noChangeAspect="1" noChangeArrowheads="1"/>
          </p:cNvPicPr>
          <p:nvPr/>
        </p:nvPicPr>
        <p:blipFill>
          <a:blip r:embed="rId2"/>
          <a:srcRect/>
          <a:stretch>
            <a:fillRect/>
          </a:stretch>
        </p:blipFill>
        <p:spPr bwMode="auto">
          <a:xfrm>
            <a:off x="2286000" y="2133600"/>
            <a:ext cx="5600700" cy="3800475"/>
          </a:xfrm>
          <a:prstGeom prst="rect">
            <a:avLst/>
          </a:prstGeom>
          <a:noFill/>
          <a:ln w="12700" algn="ctr">
            <a:noFill/>
            <a:miter lim="800000"/>
            <a:headEnd type="none" w="sm" len="sm"/>
            <a:tailEnd type="none" w="sm" len="sm"/>
          </a:ln>
        </p:spPr>
      </p:pic>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r>
              <a:rPr lang="en-US" altLang="zh-CN" smtClean="0"/>
              <a:t>Page </a:t>
            </a:r>
            <a:fld id="{8B8507A1-8CCF-4811-98E2-B3FE578188B3}" type="slidenum">
              <a:rPr lang="en-US" altLang="zh-CN" smtClean="0"/>
              <a:pPr/>
              <a:t>5</a:t>
            </a:fld>
            <a:endParaRPr lang="en-US" altLang="zh-CN" smtClean="0"/>
          </a:p>
        </p:txBody>
      </p:sp>
      <p:sp>
        <p:nvSpPr>
          <p:cNvPr id="222210" name="Rectangle 2"/>
          <p:cNvSpPr>
            <a:spLocks noGrp="1" noChangeArrowheads="1"/>
          </p:cNvSpPr>
          <p:nvPr>
            <p:ph type="title"/>
          </p:nvPr>
        </p:nvSpPr>
        <p:spPr/>
        <p:txBody>
          <a:bodyPr/>
          <a:lstStyle/>
          <a:p>
            <a:pPr eaLnBrk="1" hangingPunct="1">
              <a:defRPr/>
            </a:pPr>
            <a:r>
              <a:rPr lang="zh-CN" altLang="en-US" smtClean="0"/>
              <a:t>域名的结构</a:t>
            </a:r>
            <a:r>
              <a:rPr lang="en-US" altLang="zh-CN" smtClean="0"/>
              <a:t>--</a:t>
            </a:r>
            <a:r>
              <a:rPr lang="zh-CN" altLang="en-US" smtClean="0"/>
              <a:t>根</a:t>
            </a:r>
          </a:p>
        </p:txBody>
      </p:sp>
      <p:sp>
        <p:nvSpPr>
          <p:cNvPr id="222211" name="Rectangle 3"/>
          <p:cNvSpPr>
            <a:spLocks noGrp="1" noChangeArrowheads="1"/>
          </p:cNvSpPr>
          <p:nvPr>
            <p:ph type="body" idx="1"/>
          </p:nvPr>
        </p:nvSpPr>
        <p:spPr/>
        <p:txBody>
          <a:bodyPr/>
          <a:lstStyle/>
          <a:p>
            <a:pPr marL="0" indent="0" eaLnBrk="1" hangingPunct="1">
              <a:defRPr/>
            </a:pPr>
            <a:r>
              <a:rPr lang="zh-CN" altLang="en-US" smtClean="0"/>
              <a:t>全球</a:t>
            </a:r>
            <a:r>
              <a:rPr lang="en-US" altLang="zh-CN" smtClean="0"/>
              <a:t>13</a:t>
            </a:r>
            <a:r>
              <a:rPr lang="zh-CN" altLang="en-US" smtClean="0"/>
              <a:t>台根服务器（其中</a:t>
            </a:r>
            <a:r>
              <a:rPr lang="en-US" altLang="zh-CN" smtClean="0"/>
              <a:t>I</a:t>
            </a:r>
            <a:r>
              <a:rPr lang="zh-CN" altLang="en-US" smtClean="0"/>
              <a:t>在瑞典，</a:t>
            </a:r>
            <a:r>
              <a:rPr lang="en-US" altLang="zh-CN" smtClean="0"/>
              <a:t>K</a:t>
            </a:r>
            <a:r>
              <a:rPr lang="zh-CN" altLang="en-US" smtClean="0"/>
              <a:t>在英国，</a:t>
            </a:r>
            <a:r>
              <a:rPr lang="en-US" altLang="zh-CN" smtClean="0"/>
              <a:t>M</a:t>
            </a:r>
            <a:r>
              <a:rPr lang="zh-CN" altLang="en-US" smtClean="0"/>
              <a:t>在日本，其它在美国）</a:t>
            </a:r>
          </a:p>
          <a:p>
            <a:pPr marL="0" indent="0" eaLnBrk="1" hangingPunct="1">
              <a:defRPr/>
            </a:pPr>
            <a:endParaRPr lang="zh-CN" altLang="en-US" smtClean="0"/>
          </a:p>
        </p:txBody>
      </p:sp>
      <p:pic>
        <p:nvPicPr>
          <p:cNvPr id="9221" name="Picture 4"/>
          <p:cNvPicPr>
            <a:picLocks noChangeAspect="1" noChangeArrowheads="1"/>
          </p:cNvPicPr>
          <p:nvPr/>
        </p:nvPicPr>
        <p:blipFill>
          <a:blip r:embed="rId2"/>
          <a:srcRect/>
          <a:stretch>
            <a:fillRect/>
          </a:stretch>
        </p:blipFill>
        <p:spPr bwMode="auto">
          <a:xfrm>
            <a:off x="900113" y="2565400"/>
            <a:ext cx="8013700" cy="35687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smtClean="0"/>
              <a:t>在</a:t>
            </a:r>
            <a:r>
              <a:rPr lang="en-US" altLang="zh-CN" smtClean="0"/>
              <a:t>IE</a:t>
            </a:r>
            <a:r>
              <a:rPr lang="zh-CN" altLang="en-US" smtClean="0"/>
              <a:t>中设置访问模式</a:t>
            </a:r>
          </a:p>
        </p:txBody>
      </p:sp>
      <p:sp>
        <p:nvSpPr>
          <p:cNvPr id="3" name="内容占位符 2"/>
          <p:cNvSpPr>
            <a:spLocks noGrp="1"/>
          </p:cNvSpPr>
          <p:nvPr>
            <p:ph idx="1"/>
          </p:nvPr>
        </p:nvSpPr>
        <p:spPr/>
        <p:txBody>
          <a:bodyPr/>
          <a:lstStyle/>
          <a:p>
            <a:pPr marL="0" indent="0" eaLnBrk="1" hangingPunct="1">
              <a:defRPr/>
            </a:pPr>
            <a:endParaRPr lang="zh-CN" altLang="en-US" smtClean="0"/>
          </a:p>
        </p:txBody>
      </p:sp>
      <p:sp>
        <p:nvSpPr>
          <p:cNvPr id="44036" name="灯片编号占位符 3"/>
          <p:cNvSpPr>
            <a:spLocks noGrp="1"/>
          </p:cNvSpPr>
          <p:nvPr>
            <p:ph type="sldNum" sz="quarter" idx="10"/>
          </p:nvPr>
        </p:nvSpPr>
        <p:spPr>
          <a:noFill/>
        </p:spPr>
        <p:txBody>
          <a:bodyPr/>
          <a:lstStyle/>
          <a:p>
            <a:r>
              <a:rPr lang="en-US" altLang="zh-CN" smtClean="0"/>
              <a:t>Page </a:t>
            </a:r>
            <a:fld id="{CE6E0179-3D4D-4BD9-B699-D578F7446912}" type="slidenum">
              <a:rPr lang="en-US" altLang="zh-CN" smtClean="0"/>
              <a:pPr/>
              <a:t>50</a:t>
            </a:fld>
            <a:endParaRPr lang="en-US" altLang="zh-CN" smtClean="0"/>
          </a:p>
        </p:txBody>
      </p:sp>
      <p:pic>
        <p:nvPicPr>
          <p:cNvPr id="44037" name="Picture 2"/>
          <p:cNvPicPr>
            <a:picLocks noChangeAspect="1" noChangeArrowheads="1"/>
          </p:cNvPicPr>
          <p:nvPr/>
        </p:nvPicPr>
        <p:blipFill>
          <a:blip r:embed="rId2"/>
          <a:srcRect/>
          <a:stretch>
            <a:fillRect/>
          </a:stretch>
        </p:blipFill>
        <p:spPr bwMode="auto">
          <a:xfrm>
            <a:off x="2571750" y="1428750"/>
            <a:ext cx="4048125" cy="481012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p>
            <a:r>
              <a:rPr lang="en-US" altLang="zh-CN" smtClean="0"/>
              <a:t>Page </a:t>
            </a:r>
            <a:fld id="{6E7C683D-CCDE-4975-8C1B-1B1D747FB6F1}" type="slidenum">
              <a:rPr lang="en-US" altLang="zh-CN" smtClean="0"/>
              <a:pPr/>
              <a:t>51</a:t>
            </a:fld>
            <a:endParaRPr lang="en-US" altLang="zh-CN" smtClean="0"/>
          </a:p>
        </p:txBody>
      </p:sp>
      <p:sp>
        <p:nvSpPr>
          <p:cNvPr id="252930" name="Rectangle 2"/>
          <p:cNvSpPr>
            <a:spLocks noGrp="1" noChangeArrowheads="1"/>
          </p:cNvSpPr>
          <p:nvPr>
            <p:ph type="title"/>
          </p:nvPr>
        </p:nvSpPr>
        <p:spPr/>
        <p:txBody>
          <a:bodyPr/>
          <a:lstStyle/>
          <a:p>
            <a:pPr eaLnBrk="1" hangingPunct="1">
              <a:defRPr/>
            </a:pPr>
            <a:r>
              <a:rPr lang="zh-CN" altLang="en-US" smtClean="0"/>
              <a:t>主动</a:t>
            </a:r>
            <a:r>
              <a:rPr lang="en-US" altLang="zh-CN" smtClean="0"/>
              <a:t>FTP</a:t>
            </a:r>
            <a:r>
              <a:rPr lang="zh-CN" altLang="en-US" smtClean="0"/>
              <a:t>实例</a:t>
            </a:r>
          </a:p>
        </p:txBody>
      </p:sp>
      <p:sp>
        <p:nvSpPr>
          <p:cNvPr id="252931" name="Rectangle 3"/>
          <p:cNvSpPr>
            <a:spLocks noGrp="1" noChangeArrowheads="1"/>
          </p:cNvSpPr>
          <p:nvPr>
            <p:ph type="body" idx="1"/>
          </p:nvPr>
        </p:nvSpPr>
        <p:spPr/>
        <p:txBody>
          <a:bodyPr/>
          <a:lstStyle/>
          <a:p>
            <a:pPr marL="0" indent="0" eaLnBrk="1" hangingPunct="1">
              <a:lnSpc>
                <a:spcPct val="80000"/>
              </a:lnSpc>
              <a:defRPr/>
            </a:pPr>
            <a:r>
              <a:rPr lang="zh-CN" altLang="en-US" sz="1800" smtClean="0"/>
              <a:t>STATUS:&gt;  	Connecting to FTP server 172.16.109.33:21 (ip = 172.16.109.33)...</a:t>
            </a:r>
          </a:p>
          <a:p>
            <a:pPr marL="0" indent="0" eaLnBrk="1" hangingPunct="1">
              <a:lnSpc>
                <a:spcPct val="80000"/>
              </a:lnSpc>
              <a:defRPr/>
            </a:pPr>
            <a:r>
              <a:rPr lang="zh-CN" altLang="en-US" sz="1800" smtClean="0"/>
              <a:t>STATUS:&gt;  	Socket connected. Waiting for welcome message...</a:t>
            </a:r>
          </a:p>
          <a:p>
            <a:pPr marL="0" indent="0" eaLnBrk="1" hangingPunct="1">
              <a:lnSpc>
                <a:spcPct val="80000"/>
              </a:lnSpc>
              <a:defRPr/>
            </a:pPr>
            <a:r>
              <a:rPr lang="zh-CN" altLang="en-US" sz="1800" smtClean="0"/>
              <a:t>		220 Serv-U FTP Server v6.2 for WinSock ready...</a:t>
            </a:r>
          </a:p>
          <a:p>
            <a:pPr marL="0" indent="0" eaLnBrk="1" hangingPunct="1">
              <a:lnSpc>
                <a:spcPct val="80000"/>
              </a:lnSpc>
              <a:defRPr/>
            </a:pPr>
            <a:r>
              <a:rPr lang="zh-CN" altLang="en-US" sz="1800" smtClean="0"/>
              <a:t>STATUS:&gt;  	Connected. Authenticating...</a:t>
            </a:r>
          </a:p>
          <a:p>
            <a:pPr marL="0" indent="0" eaLnBrk="1" hangingPunct="1">
              <a:lnSpc>
                <a:spcPct val="80000"/>
              </a:lnSpc>
              <a:defRPr/>
            </a:pPr>
            <a:r>
              <a:rPr lang="zh-CN" altLang="en-US" sz="1800" smtClean="0"/>
              <a:t>COMMAND:&gt;	USER wjl007</a:t>
            </a:r>
          </a:p>
          <a:p>
            <a:pPr marL="0" indent="0" eaLnBrk="1" hangingPunct="1">
              <a:lnSpc>
                <a:spcPct val="80000"/>
              </a:lnSpc>
              <a:defRPr/>
            </a:pPr>
            <a:r>
              <a:rPr lang="zh-CN" altLang="en-US" sz="1800" smtClean="0"/>
              <a:t>		331 User name okay, need password.</a:t>
            </a:r>
          </a:p>
          <a:p>
            <a:pPr marL="0" indent="0" eaLnBrk="1" hangingPunct="1">
              <a:lnSpc>
                <a:spcPct val="80000"/>
              </a:lnSpc>
              <a:defRPr/>
            </a:pPr>
            <a:r>
              <a:rPr lang="zh-CN" altLang="en-US" sz="1800" smtClean="0"/>
              <a:t>COMMAND:&gt;	PASS *****</a:t>
            </a:r>
          </a:p>
          <a:p>
            <a:pPr marL="0" indent="0" eaLnBrk="1" hangingPunct="1">
              <a:lnSpc>
                <a:spcPct val="80000"/>
              </a:lnSpc>
              <a:defRPr/>
            </a:pPr>
            <a:r>
              <a:rPr lang="zh-CN" altLang="en-US" sz="1800" smtClean="0"/>
              <a:t>		230 User logged in, proceed.</a:t>
            </a:r>
          </a:p>
          <a:p>
            <a:pPr marL="0" indent="0" eaLnBrk="1" hangingPunct="1">
              <a:lnSpc>
                <a:spcPct val="80000"/>
              </a:lnSpc>
              <a:defRPr/>
            </a:pPr>
            <a:r>
              <a:rPr lang="zh-CN" altLang="en-US" sz="1800" smtClean="0"/>
              <a:t>STATUS:&gt;  	Login successful.</a:t>
            </a:r>
          </a:p>
          <a:p>
            <a:pPr marL="0" indent="0" eaLnBrk="1" hangingPunct="1">
              <a:lnSpc>
                <a:spcPct val="80000"/>
              </a:lnSpc>
              <a:defRPr/>
            </a:pPr>
            <a:r>
              <a:rPr lang="zh-CN" altLang="en-US" sz="1800" smtClean="0"/>
              <a:t>COMMAND:&gt;	PWD</a:t>
            </a:r>
          </a:p>
          <a:p>
            <a:pPr marL="0" indent="0" eaLnBrk="1" hangingPunct="1">
              <a:lnSpc>
                <a:spcPct val="80000"/>
              </a:lnSpc>
              <a:defRPr/>
            </a:pPr>
            <a:r>
              <a:rPr lang="zh-CN" altLang="en-US" sz="1800" smtClean="0"/>
              <a:t>		257 "/" is current directory.</a:t>
            </a:r>
          </a:p>
          <a:p>
            <a:pPr marL="0" indent="0" eaLnBrk="1" hangingPunct="1">
              <a:lnSpc>
                <a:spcPct val="80000"/>
              </a:lnSpc>
              <a:defRPr/>
            </a:pPr>
            <a:r>
              <a:rPr lang="zh-CN" altLang="en-US" sz="1800" smtClean="0"/>
              <a:t>STATUS:&gt;  	Home directory: /</a:t>
            </a:r>
          </a:p>
          <a:p>
            <a:pPr marL="0" indent="0" eaLnBrk="1" hangingPunct="1">
              <a:lnSpc>
                <a:spcPct val="80000"/>
              </a:lnSpc>
              <a:defRPr/>
            </a:pPr>
            <a:r>
              <a:rPr lang="zh-CN" altLang="en-US" sz="1800" smtClean="0"/>
              <a:t>COMMAND:&gt;	REST 0</a:t>
            </a:r>
          </a:p>
          <a:p>
            <a:pPr marL="0" indent="0" eaLnBrk="1" hangingPunct="1">
              <a:lnSpc>
                <a:spcPct val="80000"/>
              </a:lnSpc>
              <a:defRPr/>
            </a:pPr>
            <a:r>
              <a:rPr lang="zh-CN" altLang="en-US" sz="1800" smtClean="0"/>
              <a:t>		350 Restarting at 0. Send STORE or RETRIEVE.</a:t>
            </a:r>
          </a:p>
          <a:p>
            <a:pPr marL="0" indent="0" eaLnBrk="1" hangingPunct="1">
              <a:lnSpc>
                <a:spcPct val="80000"/>
              </a:lnSpc>
              <a:defRPr/>
            </a:pPr>
            <a:r>
              <a:rPr lang="zh-CN" altLang="en-US" sz="1800" smtClean="0"/>
              <a:t>COMMAND:&gt;	PORT 172,18,15,125,4,83</a:t>
            </a:r>
          </a:p>
          <a:p>
            <a:pPr marL="0" indent="0" eaLnBrk="1" hangingPunct="1">
              <a:lnSpc>
                <a:spcPct val="80000"/>
              </a:lnSpc>
              <a:defRPr/>
            </a:pPr>
            <a:r>
              <a:rPr lang="zh-CN" altLang="en-US" sz="1800" smtClean="0"/>
              <a:t>		200 PORT Command successful.</a:t>
            </a:r>
          </a:p>
          <a:p>
            <a:pPr marL="0" indent="0" eaLnBrk="1" hangingPunct="1">
              <a:lnSpc>
                <a:spcPct val="80000"/>
              </a:lnSpc>
              <a:defRPr/>
            </a:pPr>
            <a:r>
              <a:rPr lang="zh-CN" altLang="en-US" sz="1800" smtClean="0"/>
              <a:t>COMMAND:&gt;	LIST</a:t>
            </a:r>
          </a:p>
          <a:p>
            <a:pPr marL="0" indent="0" eaLnBrk="1" hangingPunct="1">
              <a:lnSpc>
                <a:spcPct val="80000"/>
              </a:lnSpc>
              <a:defRPr/>
            </a:pPr>
            <a:r>
              <a:rPr lang="zh-CN" altLang="en-US" sz="1800" smtClean="0"/>
              <a:t>		150 Opening ASCII mode data connection for /bin/ls.</a:t>
            </a:r>
          </a:p>
          <a:p>
            <a:pPr marL="0" indent="0" eaLnBrk="1" hangingPunct="1">
              <a:lnSpc>
                <a:spcPct val="80000"/>
              </a:lnSpc>
              <a:defRPr/>
            </a:pPr>
            <a:r>
              <a:rPr lang="zh-CN" altLang="en-US" sz="1800" smtClean="0"/>
              <a:t>		226 Transfer complete.</a:t>
            </a:r>
          </a:p>
          <a:p>
            <a:pPr marL="0" indent="0" eaLnBrk="1" hangingPunct="1">
              <a:lnSpc>
                <a:spcPct val="80000"/>
              </a:lnSpc>
              <a:defRPr/>
            </a:pPr>
            <a:r>
              <a:rPr lang="zh-CN" altLang="en-US" sz="1800" smtClean="0"/>
              <a:t>STATUS:&gt;  	Directory listing completed.</a:t>
            </a:r>
          </a:p>
        </p:txBody>
      </p:sp>
    </p:spTree>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p>
            <a:r>
              <a:rPr lang="en-US" altLang="zh-CN" smtClean="0"/>
              <a:t>Page </a:t>
            </a:r>
            <a:fld id="{67774537-B4DB-4611-9AF9-7C1162E1FEAE}" type="slidenum">
              <a:rPr lang="en-US" altLang="zh-CN" smtClean="0"/>
              <a:pPr/>
              <a:t>52</a:t>
            </a:fld>
            <a:endParaRPr lang="en-US" altLang="zh-CN" smtClean="0"/>
          </a:p>
        </p:txBody>
      </p:sp>
      <p:sp>
        <p:nvSpPr>
          <p:cNvPr id="253954" name="Rectangle 2"/>
          <p:cNvSpPr>
            <a:spLocks noGrp="1" noChangeArrowheads="1"/>
          </p:cNvSpPr>
          <p:nvPr>
            <p:ph type="title"/>
          </p:nvPr>
        </p:nvSpPr>
        <p:spPr/>
        <p:txBody>
          <a:bodyPr/>
          <a:lstStyle/>
          <a:p>
            <a:pPr eaLnBrk="1" hangingPunct="1">
              <a:defRPr/>
            </a:pPr>
            <a:r>
              <a:rPr lang="zh-CN" altLang="en-US" smtClean="0"/>
              <a:t>被动模式</a:t>
            </a:r>
            <a:r>
              <a:rPr lang="en-US" altLang="zh-CN" smtClean="0"/>
              <a:t>FTP</a:t>
            </a:r>
          </a:p>
        </p:txBody>
      </p:sp>
      <p:sp>
        <p:nvSpPr>
          <p:cNvPr id="253955" name="Rectangle 3"/>
          <p:cNvSpPr>
            <a:spLocks noGrp="1" noChangeArrowheads="1"/>
          </p:cNvSpPr>
          <p:nvPr>
            <p:ph type="body" idx="1"/>
          </p:nvPr>
        </p:nvSpPr>
        <p:spPr>
          <a:xfrm>
            <a:off x="609600" y="1752600"/>
            <a:ext cx="8382000" cy="4648200"/>
          </a:xfrm>
        </p:spPr>
        <p:txBody>
          <a:bodyPr/>
          <a:lstStyle/>
          <a:p>
            <a:pPr marL="0" indent="0" eaLnBrk="1" hangingPunct="1">
              <a:defRPr/>
            </a:pPr>
            <a:r>
              <a:rPr lang="zh-CN" altLang="en-US" sz="2400" smtClean="0"/>
              <a:t>服务器被动侦听，客户端主动连接</a:t>
            </a:r>
          </a:p>
          <a:p>
            <a:pPr marL="0" indent="0" eaLnBrk="1" hangingPunct="1">
              <a:defRPr/>
            </a:pPr>
            <a:r>
              <a:rPr lang="zh-CN" altLang="en-US" sz="2400" smtClean="0"/>
              <a:t>步骤：</a:t>
            </a:r>
          </a:p>
          <a:p>
            <a:pPr lvl="1" eaLnBrk="1" hangingPunct="1">
              <a:defRPr/>
            </a:pPr>
            <a:r>
              <a:rPr lang="en-US" altLang="zh-CN" sz="2400" smtClean="0"/>
              <a:t>Client opens two random unprivileged ports ( n &gt; 1023 and n+1; ex 1026 and 1027)</a:t>
            </a:r>
          </a:p>
          <a:p>
            <a:pPr lvl="1" eaLnBrk="1" hangingPunct="1">
              <a:defRPr/>
            </a:pPr>
            <a:r>
              <a:rPr lang="en-US" altLang="zh-CN" sz="2400" smtClean="0"/>
              <a:t>connects the first port (n) to server command port  21 </a:t>
            </a:r>
          </a:p>
          <a:p>
            <a:pPr lvl="1" eaLnBrk="1" hangingPunct="1">
              <a:defRPr/>
            </a:pPr>
            <a:r>
              <a:rPr lang="en-US" altLang="zh-CN" sz="2400" smtClean="0"/>
              <a:t>issues a pasv command (server sends port to use for data)</a:t>
            </a:r>
          </a:p>
          <a:p>
            <a:pPr lvl="1" eaLnBrk="1" hangingPunct="1">
              <a:defRPr/>
            </a:pPr>
            <a:r>
              <a:rPr lang="en-US" altLang="zh-CN" sz="2400" smtClean="0"/>
              <a:t> client connects to servers specified data port, server completes connection.  </a:t>
            </a:r>
          </a:p>
        </p:txBody>
      </p:sp>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p>
            <a:r>
              <a:rPr lang="en-US" altLang="zh-CN" smtClean="0"/>
              <a:t>Page </a:t>
            </a:r>
            <a:fld id="{6FFD3581-3079-4CD1-B858-2AE873E0A150}" type="slidenum">
              <a:rPr lang="en-US" altLang="zh-CN" smtClean="0"/>
              <a:pPr/>
              <a:t>53</a:t>
            </a:fld>
            <a:endParaRPr lang="en-US" altLang="zh-CN" smtClean="0"/>
          </a:p>
        </p:txBody>
      </p:sp>
      <p:sp>
        <p:nvSpPr>
          <p:cNvPr id="254978" name="Rectangle 2"/>
          <p:cNvSpPr>
            <a:spLocks noGrp="1" noChangeArrowheads="1"/>
          </p:cNvSpPr>
          <p:nvPr>
            <p:ph type="title"/>
          </p:nvPr>
        </p:nvSpPr>
        <p:spPr/>
        <p:txBody>
          <a:bodyPr/>
          <a:lstStyle/>
          <a:p>
            <a:pPr eaLnBrk="1" hangingPunct="1">
              <a:defRPr/>
            </a:pPr>
            <a:r>
              <a:rPr lang="zh-CN" altLang="en-US" smtClean="0"/>
              <a:t>被动模式</a:t>
            </a:r>
            <a:r>
              <a:rPr lang="en-US" altLang="zh-CN" smtClean="0"/>
              <a:t>FTP</a:t>
            </a:r>
            <a:endParaRPr lang="zh-CN" altLang="en-US" smtClean="0"/>
          </a:p>
        </p:txBody>
      </p:sp>
      <p:sp>
        <p:nvSpPr>
          <p:cNvPr id="254979" name="Rectangle 3"/>
          <p:cNvSpPr>
            <a:spLocks noGrp="1" noChangeArrowheads="1"/>
          </p:cNvSpPr>
          <p:nvPr>
            <p:ph type="body" idx="1"/>
          </p:nvPr>
        </p:nvSpPr>
        <p:spPr/>
        <p:txBody>
          <a:bodyPr/>
          <a:lstStyle/>
          <a:p>
            <a:pPr marL="0" indent="0" eaLnBrk="1" hangingPunct="1">
              <a:defRPr/>
            </a:pPr>
            <a:endParaRPr lang="zh-CN" altLang="en-US" smtClean="0"/>
          </a:p>
        </p:txBody>
      </p:sp>
      <p:sp>
        <p:nvSpPr>
          <p:cNvPr id="47109" name="Text Box 4"/>
          <p:cNvSpPr txBox="1">
            <a:spLocks noChangeArrowheads="1"/>
          </p:cNvSpPr>
          <p:nvPr/>
        </p:nvSpPr>
        <p:spPr bwMode="auto">
          <a:xfrm>
            <a:off x="5486400" y="2514600"/>
            <a:ext cx="1295400" cy="3365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kumimoji="0" lang="en-US" altLang="zh-CN" sz="1600" b="0"/>
              <a:t>Client</a:t>
            </a:r>
          </a:p>
        </p:txBody>
      </p:sp>
      <p:sp>
        <p:nvSpPr>
          <p:cNvPr id="47110" name="Text Box 5"/>
          <p:cNvSpPr txBox="1">
            <a:spLocks noChangeArrowheads="1"/>
          </p:cNvSpPr>
          <p:nvPr/>
        </p:nvSpPr>
        <p:spPr bwMode="auto">
          <a:xfrm>
            <a:off x="2590800" y="2514600"/>
            <a:ext cx="1295400" cy="3365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kumimoji="0" lang="en-US" altLang="zh-CN" sz="1600" b="0"/>
              <a:t>Server</a:t>
            </a:r>
          </a:p>
        </p:txBody>
      </p:sp>
      <p:sp>
        <p:nvSpPr>
          <p:cNvPr id="47111" name="Text Box 6"/>
          <p:cNvSpPr txBox="1">
            <a:spLocks noChangeArrowheads="1"/>
          </p:cNvSpPr>
          <p:nvPr/>
        </p:nvSpPr>
        <p:spPr bwMode="auto">
          <a:xfrm>
            <a:off x="1981200" y="2971800"/>
            <a:ext cx="381000" cy="317500"/>
          </a:xfrm>
          <a:prstGeom prst="rect">
            <a:avLst/>
          </a:prstGeom>
          <a:noFill/>
          <a:ln w="12700">
            <a:solidFill>
              <a:schemeClr val="tx1"/>
            </a:solidFill>
            <a:miter lim="800000"/>
            <a:headEnd type="none" w="sm" len="sm"/>
            <a:tailEnd type="none" w="sm" len="sm"/>
          </a:ln>
        </p:spPr>
        <p:txBody>
          <a:bodyPr>
            <a:spAutoFit/>
          </a:bodyPr>
          <a:lstStyle/>
          <a:p>
            <a:pPr eaLnBrk="0" hangingPunct="0">
              <a:spcBef>
                <a:spcPct val="50000"/>
              </a:spcBef>
            </a:pPr>
            <a:r>
              <a:rPr kumimoji="0" lang="en-US" altLang="zh-CN" sz="1400" b="0"/>
              <a:t>20</a:t>
            </a:r>
          </a:p>
        </p:txBody>
      </p:sp>
      <p:sp>
        <p:nvSpPr>
          <p:cNvPr id="47112" name="Text Box 7"/>
          <p:cNvSpPr txBox="1">
            <a:spLocks noChangeArrowheads="1"/>
          </p:cNvSpPr>
          <p:nvPr/>
        </p:nvSpPr>
        <p:spPr bwMode="auto">
          <a:xfrm>
            <a:off x="3429000" y="2971800"/>
            <a:ext cx="381000" cy="317500"/>
          </a:xfrm>
          <a:prstGeom prst="rect">
            <a:avLst/>
          </a:prstGeom>
          <a:noFill/>
          <a:ln w="12700">
            <a:solidFill>
              <a:schemeClr val="tx1"/>
            </a:solidFill>
            <a:miter lim="800000"/>
            <a:headEnd type="none" w="sm" len="sm"/>
            <a:tailEnd type="none" w="sm" len="sm"/>
          </a:ln>
        </p:spPr>
        <p:txBody>
          <a:bodyPr>
            <a:spAutoFit/>
          </a:bodyPr>
          <a:lstStyle/>
          <a:p>
            <a:pPr eaLnBrk="0" hangingPunct="0">
              <a:spcBef>
                <a:spcPct val="50000"/>
              </a:spcBef>
            </a:pPr>
            <a:r>
              <a:rPr kumimoji="0" lang="en-US" altLang="zh-CN" sz="1400" b="0"/>
              <a:t>21</a:t>
            </a:r>
          </a:p>
        </p:txBody>
      </p:sp>
      <p:sp>
        <p:nvSpPr>
          <p:cNvPr id="47113" name="Text Box 8"/>
          <p:cNvSpPr txBox="1">
            <a:spLocks noChangeArrowheads="1"/>
          </p:cNvSpPr>
          <p:nvPr/>
        </p:nvSpPr>
        <p:spPr bwMode="auto">
          <a:xfrm>
            <a:off x="5257800" y="2971800"/>
            <a:ext cx="685800" cy="317500"/>
          </a:xfrm>
          <a:prstGeom prst="rect">
            <a:avLst/>
          </a:prstGeom>
          <a:noFill/>
          <a:ln w="12700">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1026</a:t>
            </a:r>
          </a:p>
        </p:txBody>
      </p:sp>
      <p:sp>
        <p:nvSpPr>
          <p:cNvPr id="47114" name="Text Box 9"/>
          <p:cNvSpPr txBox="1">
            <a:spLocks noChangeArrowheads="1"/>
          </p:cNvSpPr>
          <p:nvPr/>
        </p:nvSpPr>
        <p:spPr bwMode="auto">
          <a:xfrm>
            <a:off x="6705600" y="2971800"/>
            <a:ext cx="685800" cy="317500"/>
          </a:xfrm>
          <a:prstGeom prst="rect">
            <a:avLst/>
          </a:prstGeom>
          <a:noFill/>
          <a:ln w="12700">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1027</a:t>
            </a:r>
          </a:p>
        </p:txBody>
      </p:sp>
      <p:sp>
        <p:nvSpPr>
          <p:cNvPr id="47115" name="Line 10"/>
          <p:cNvSpPr>
            <a:spLocks noChangeShapeType="1"/>
          </p:cNvSpPr>
          <p:nvPr/>
        </p:nvSpPr>
        <p:spPr bwMode="auto">
          <a:xfrm>
            <a:off x="2209800" y="3276600"/>
            <a:ext cx="0" cy="2438400"/>
          </a:xfrm>
          <a:prstGeom prst="line">
            <a:avLst/>
          </a:prstGeom>
          <a:noFill/>
          <a:ln w="12700">
            <a:solidFill>
              <a:schemeClr val="tx1"/>
            </a:solidFill>
            <a:round/>
            <a:headEnd type="none" w="sm" len="sm"/>
            <a:tailEnd type="none" w="sm" len="sm"/>
          </a:ln>
        </p:spPr>
        <p:txBody>
          <a:bodyPr/>
          <a:lstStyle/>
          <a:p>
            <a:endParaRPr lang="zh-CN" altLang="en-US"/>
          </a:p>
        </p:txBody>
      </p:sp>
      <p:sp>
        <p:nvSpPr>
          <p:cNvPr id="47116" name="Line 11"/>
          <p:cNvSpPr>
            <a:spLocks noChangeShapeType="1"/>
          </p:cNvSpPr>
          <p:nvPr/>
        </p:nvSpPr>
        <p:spPr bwMode="auto">
          <a:xfrm>
            <a:off x="3581400" y="3352800"/>
            <a:ext cx="0" cy="2438400"/>
          </a:xfrm>
          <a:prstGeom prst="line">
            <a:avLst/>
          </a:prstGeom>
          <a:noFill/>
          <a:ln w="12700">
            <a:solidFill>
              <a:schemeClr val="tx1"/>
            </a:solidFill>
            <a:round/>
            <a:headEnd type="none" w="sm" len="sm"/>
            <a:tailEnd type="none" w="sm" len="sm"/>
          </a:ln>
        </p:spPr>
        <p:txBody>
          <a:bodyPr/>
          <a:lstStyle/>
          <a:p>
            <a:endParaRPr lang="zh-CN" altLang="en-US"/>
          </a:p>
        </p:txBody>
      </p:sp>
      <p:sp>
        <p:nvSpPr>
          <p:cNvPr id="47117" name="Line 12"/>
          <p:cNvSpPr>
            <a:spLocks noChangeShapeType="1"/>
          </p:cNvSpPr>
          <p:nvPr/>
        </p:nvSpPr>
        <p:spPr bwMode="auto">
          <a:xfrm>
            <a:off x="5562600" y="3352800"/>
            <a:ext cx="0" cy="2362200"/>
          </a:xfrm>
          <a:prstGeom prst="line">
            <a:avLst/>
          </a:prstGeom>
          <a:noFill/>
          <a:ln w="12700">
            <a:solidFill>
              <a:schemeClr val="tx1"/>
            </a:solidFill>
            <a:round/>
            <a:headEnd type="none" w="sm" len="sm"/>
            <a:tailEnd type="none" w="sm" len="sm"/>
          </a:ln>
        </p:spPr>
        <p:txBody>
          <a:bodyPr/>
          <a:lstStyle/>
          <a:p>
            <a:endParaRPr lang="zh-CN" altLang="en-US"/>
          </a:p>
        </p:txBody>
      </p:sp>
      <p:sp>
        <p:nvSpPr>
          <p:cNvPr id="47118" name="Line 13"/>
          <p:cNvSpPr>
            <a:spLocks noChangeShapeType="1"/>
          </p:cNvSpPr>
          <p:nvPr/>
        </p:nvSpPr>
        <p:spPr bwMode="auto">
          <a:xfrm flipH="1">
            <a:off x="7086600" y="3352800"/>
            <a:ext cx="0" cy="2438400"/>
          </a:xfrm>
          <a:prstGeom prst="line">
            <a:avLst/>
          </a:prstGeom>
          <a:noFill/>
          <a:ln w="12700">
            <a:solidFill>
              <a:schemeClr val="tx1"/>
            </a:solidFill>
            <a:round/>
            <a:headEnd type="none" w="sm" len="sm"/>
            <a:tailEnd type="none" w="sm" len="sm"/>
          </a:ln>
        </p:spPr>
        <p:txBody>
          <a:bodyPr/>
          <a:lstStyle/>
          <a:p>
            <a:endParaRPr lang="zh-CN" altLang="en-US"/>
          </a:p>
        </p:txBody>
      </p:sp>
      <p:sp>
        <p:nvSpPr>
          <p:cNvPr id="47119" name="Line 14"/>
          <p:cNvSpPr>
            <a:spLocks noChangeShapeType="1"/>
          </p:cNvSpPr>
          <p:nvPr/>
        </p:nvSpPr>
        <p:spPr bwMode="auto">
          <a:xfrm flipH="1">
            <a:off x="3581400" y="3505200"/>
            <a:ext cx="1981200" cy="2286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7120" name="Line 15"/>
          <p:cNvSpPr>
            <a:spLocks noChangeShapeType="1"/>
          </p:cNvSpPr>
          <p:nvPr/>
        </p:nvSpPr>
        <p:spPr bwMode="auto">
          <a:xfrm>
            <a:off x="3581400" y="3886200"/>
            <a:ext cx="1981200" cy="2286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7121" name="Text Box 16"/>
          <p:cNvSpPr txBox="1">
            <a:spLocks noChangeArrowheads="1"/>
          </p:cNvSpPr>
          <p:nvPr/>
        </p:nvSpPr>
        <p:spPr bwMode="auto">
          <a:xfrm>
            <a:off x="4572000" y="34290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1</a:t>
            </a:r>
          </a:p>
        </p:txBody>
      </p:sp>
      <p:sp>
        <p:nvSpPr>
          <p:cNvPr id="47122" name="Text Box 17"/>
          <p:cNvSpPr txBox="1">
            <a:spLocks noChangeArrowheads="1"/>
          </p:cNvSpPr>
          <p:nvPr/>
        </p:nvSpPr>
        <p:spPr bwMode="auto">
          <a:xfrm>
            <a:off x="4724400" y="38862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2</a:t>
            </a:r>
          </a:p>
        </p:txBody>
      </p:sp>
      <p:sp>
        <p:nvSpPr>
          <p:cNvPr id="47123" name="Text Box 18"/>
          <p:cNvSpPr txBox="1">
            <a:spLocks noChangeArrowheads="1"/>
          </p:cNvSpPr>
          <p:nvPr/>
        </p:nvSpPr>
        <p:spPr bwMode="auto">
          <a:xfrm>
            <a:off x="2667000" y="2971800"/>
            <a:ext cx="609600" cy="317500"/>
          </a:xfrm>
          <a:prstGeom prst="rect">
            <a:avLst/>
          </a:prstGeom>
          <a:noFill/>
          <a:ln w="12700">
            <a:solidFill>
              <a:schemeClr val="tx1"/>
            </a:solidFill>
            <a:miter lim="800000"/>
            <a:headEnd type="none" w="sm" len="sm"/>
            <a:tailEnd type="none" w="sm" len="sm"/>
          </a:ln>
        </p:spPr>
        <p:txBody>
          <a:bodyPr>
            <a:spAutoFit/>
          </a:bodyPr>
          <a:lstStyle/>
          <a:p>
            <a:pPr eaLnBrk="0" hangingPunct="0">
              <a:spcBef>
                <a:spcPct val="50000"/>
              </a:spcBef>
            </a:pPr>
            <a:r>
              <a:rPr kumimoji="0" lang="en-US" altLang="zh-CN" sz="1400" b="0"/>
              <a:t>2024</a:t>
            </a:r>
          </a:p>
        </p:txBody>
      </p:sp>
      <p:sp>
        <p:nvSpPr>
          <p:cNvPr id="47124" name="Line 19"/>
          <p:cNvSpPr>
            <a:spLocks noChangeShapeType="1"/>
          </p:cNvSpPr>
          <p:nvPr/>
        </p:nvSpPr>
        <p:spPr bwMode="auto">
          <a:xfrm>
            <a:off x="2971800" y="3276600"/>
            <a:ext cx="0" cy="2514600"/>
          </a:xfrm>
          <a:prstGeom prst="line">
            <a:avLst/>
          </a:prstGeom>
          <a:noFill/>
          <a:ln w="12700">
            <a:solidFill>
              <a:schemeClr val="tx1"/>
            </a:solidFill>
            <a:round/>
            <a:headEnd type="none" w="sm" len="sm"/>
            <a:tailEnd type="none" w="sm" len="sm"/>
          </a:ln>
        </p:spPr>
        <p:txBody>
          <a:bodyPr/>
          <a:lstStyle/>
          <a:p>
            <a:endParaRPr lang="zh-CN" altLang="en-US"/>
          </a:p>
        </p:txBody>
      </p:sp>
      <p:sp>
        <p:nvSpPr>
          <p:cNvPr id="47125" name="Line 20"/>
          <p:cNvSpPr>
            <a:spLocks noChangeShapeType="1"/>
          </p:cNvSpPr>
          <p:nvPr/>
        </p:nvSpPr>
        <p:spPr bwMode="auto">
          <a:xfrm flipH="1">
            <a:off x="2971800" y="4419600"/>
            <a:ext cx="4038600" cy="2286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7126" name="Line 21"/>
          <p:cNvSpPr>
            <a:spLocks noChangeShapeType="1"/>
          </p:cNvSpPr>
          <p:nvPr/>
        </p:nvSpPr>
        <p:spPr bwMode="auto">
          <a:xfrm>
            <a:off x="2971800" y="4876800"/>
            <a:ext cx="4114800" cy="3810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47127" name="Text Box 22"/>
          <p:cNvSpPr txBox="1">
            <a:spLocks noChangeArrowheads="1"/>
          </p:cNvSpPr>
          <p:nvPr/>
        </p:nvSpPr>
        <p:spPr bwMode="auto">
          <a:xfrm>
            <a:off x="4648200" y="43434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3</a:t>
            </a:r>
          </a:p>
        </p:txBody>
      </p:sp>
      <p:sp>
        <p:nvSpPr>
          <p:cNvPr id="47128" name="Text Box 23"/>
          <p:cNvSpPr txBox="1">
            <a:spLocks noChangeArrowheads="1"/>
          </p:cNvSpPr>
          <p:nvPr/>
        </p:nvSpPr>
        <p:spPr bwMode="auto">
          <a:xfrm>
            <a:off x="4648200" y="4876800"/>
            <a:ext cx="304800" cy="317500"/>
          </a:xfrm>
          <a:prstGeom prst="rect">
            <a:avLst/>
          </a:prstGeom>
          <a:solidFill>
            <a:schemeClr val="bg1"/>
          </a:solidFill>
          <a:ln w="12700" algn="ctr">
            <a:solidFill>
              <a:schemeClr val="tx1"/>
            </a:solidFill>
            <a:miter lim="800000"/>
            <a:headEnd type="none" w="sm" len="sm"/>
            <a:tailEnd type="none" w="sm" len="sm"/>
          </a:ln>
        </p:spPr>
        <p:txBody>
          <a:bodyPr>
            <a:spAutoFit/>
          </a:bodyPr>
          <a:lstStyle/>
          <a:p>
            <a:pPr algn="ctr" eaLnBrk="0" hangingPunct="0">
              <a:spcBef>
                <a:spcPct val="50000"/>
              </a:spcBef>
            </a:pPr>
            <a:r>
              <a:rPr kumimoji="0" lang="en-US" altLang="zh-CN" sz="1400" b="0"/>
              <a:t>4</a:t>
            </a:r>
          </a:p>
        </p:txBody>
      </p:sp>
    </p:spTree>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p>
            <a:r>
              <a:rPr lang="en-US" altLang="zh-CN" smtClean="0"/>
              <a:t>Page </a:t>
            </a:r>
            <a:fld id="{7EAA7B37-5957-44F8-9A28-E9B41E5B8979}" type="slidenum">
              <a:rPr lang="en-US" altLang="zh-CN" smtClean="0"/>
              <a:pPr/>
              <a:t>54</a:t>
            </a:fld>
            <a:endParaRPr lang="en-US" altLang="zh-CN" smtClean="0"/>
          </a:p>
        </p:txBody>
      </p:sp>
      <p:sp>
        <p:nvSpPr>
          <p:cNvPr id="256002" name="Rectangle 2"/>
          <p:cNvSpPr>
            <a:spLocks noGrp="1" noChangeArrowheads="1"/>
          </p:cNvSpPr>
          <p:nvPr>
            <p:ph type="title"/>
          </p:nvPr>
        </p:nvSpPr>
        <p:spPr/>
        <p:txBody>
          <a:bodyPr/>
          <a:lstStyle/>
          <a:p>
            <a:pPr eaLnBrk="1" hangingPunct="1">
              <a:defRPr/>
            </a:pPr>
            <a:r>
              <a:rPr lang="zh-CN" altLang="en-US" smtClean="0"/>
              <a:t>被动</a:t>
            </a:r>
            <a:r>
              <a:rPr lang="en-US" altLang="zh-CN" smtClean="0"/>
              <a:t>FTP</a:t>
            </a:r>
            <a:r>
              <a:rPr lang="zh-CN" altLang="en-US" smtClean="0"/>
              <a:t>实例</a:t>
            </a:r>
          </a:p>
        </p:txBody>
      </p:sp>
      <p:sp>
        <p:nvSpPr>
          <p:cNvPr id="256003" name="Rectangle 3"/>
          <p:cNvSpPr>
            <a:spLocks noGrp="1" noChangeArrowheads="1"/>
          </p:cNvSpPr>
          <p:nvPr>
            <p:ph type="body" idx="1"/>
          </p:nvPr>
        </p:nvSpPr>
        <p:spPr/>
        <p:txBody>
          <a:bodyPr/>
          <a:lstStyle/>
          <a:p>
            <a:pPr marL="0" indent="0" eaLnBrk="1" hangingPunct="1">
              <a:lnSpc>
                <a:spcPct val="80000"/>
              </a:lnSpc>
              <a:defRPr/>
            </a:pPr>
            <a:r>
              <a:rPr lang="en-US" altLang="zh-CN" sz="1800" smtClean="0"/>
              <a:t>STATUS:&gt;  	Connecting to FTP server 172.16.109.33:21 (ip = 172.16.109.33)...</a:t>
            </a:r>
          </a:p>
          <a:p>
            <a:pPr marL="0" indent="0" eaLnBrk="1" hangingPunct="1">
              <a:lnSpc>
                <a:spcPct val="80000"/>
              </a:lnSpc>
              <a:defRPr/>
            </a:pPr>
            <a:r>
              <a:rPr lang="en-US" altLang="zh-CN" sz="1800" smtClean="0"/>
              <a:t>STATUS:&gt;  	Socket connected. Waiting for welcome message...</a:t>
            </a:r>
          </a:p>
          <a:p>
            <a:pPr marL="0" indent="0" eaLnBrk="1" hangingPunct="1">
              <a:lnSpc>
                <a:spcPct val="80000"/>
              </a:lnSpc>
              <a:defRPr/>
            </a:pPr>
            <a:r>
              <a:rPr lang="en-US" altLang="zh-CN" sz="1800" smtClean="0"/>
              <a:t>		220 Serv-U FTP Server v6.2 for WinSock ready...</a:t>
            </a:r>
          </a:p>
          <a:p>
            <a:pPr marL="0" indent="0" eaLnBrk="1" hangingPunct="1">
              <a:lnSpc>
                <a:spcPct val="80000"/>
              </a:lnSpc>
              <a:defRPr/>
            </a:pPr>
            <a:r>
              <a:rPr lang="en-US" altLang="zh-CN" sz="1800" smtClean="0"/>
              <a:t>STATUS:&gt;  	Connected. Authenticating...</a:t>
            </a:r>
          </a:p>
          <a:p>
            <a:pPr marL="0" indent="0" eaLnBrk="1" hangingPunct="1">
              <a:lnSpc>
                <a:spcPct val="80000"/>
              </a:lnSpc>
              <a:defRPr/>
            </a:pPr>
            <a:r>
              <a:rPr lang="en-US" altLang="zh-CN" sz="1800" smtClean="0"/>
              <a:t>COMMAND:&gt;	USER wjl007</a:t>
            </a:r>
          </a:p>
          <a:p>
            <a:pPr marL="0" indent="0" eaLnBrk="1" hangingPunct="1">
              <a:lnSpc>
                <a:spcPct val="80000"/>
              </a:lnSpc>
              <a:defRPr/>
            </a:pPr>
            <a:r>
              <a:rPr lang="en-US" altLang="zh-CN" sz="1800" smtClean="0"/>
              <a:t>		331 User name okay, need password.</a:t>
            </a:r>
          </a:p>
          <a:p>
            <a:pPr marL="0" indent="0" eaLnBrk="1" hangingPunct="1">
              <a:lnSpc>
                <a:spcPct val="80000"/>
              </a:lnSpc>
              <a:defRPr/>
            </a:pPr>
            <a:r>
              <a:rPr lang="en-US" altLang="zh-CN" sz="1800" smtClean="0"/>
              <a:t>COMMAND:&gt;	PASS *****</a:t>
            </a:r>
          </a:p>
          <a:p>
            <a:pPr marL="0" indent="0" eaLnBrk="1" hangingPunct="1">
              <a:lnSpc>
                <a:spcPct val="80000"/>
              </a:lnSpc>
              <a:defRPr/>
            </a:pPr>
            <a:r>
              <a:rPr lang="en-US" altLang="zh-CN" sz="1800" smtClean="0"/>
              <a:t>		230 User logged in, proceed.</a:t>
            </a:r>
          </a:p>
          <a:p>
            <a:pPr marL="0" indent="0" eaLnBrk="1" hangingPunct="1">
              <a:lnSpc>
                <a:spcPct val="80000"/>
              </a:lnSpc>
              <a:defRPr/>
            </a:pPr>
            <a:r>
              <a:rPr lang="en-US" altLang="zh-CN" sz="1800" smtClean="0"/>
              <a:t>STATUS:&gt;  	Login successful.</a:t>
            </a:r>
          </a:p>
          <a:p>
            <a:pPr marL="0" indent="0" eaLnBrk="1" hangingPunct="1">
              <a:lnSpc>
                <a:spcPct val="80000"/>
              </a:lnSpc>
              <a:defRPr/>
            </a:pPr>
            <a:r>
              <a:rPr lang="en-US" altLang="zh-CN" sz="1800" smtClean="0"/>
              <a:t>COMMAND:&gt;	PWD</a:t>
            </a:r>
          </a:p>
          <a:p>
            <a:pPr marL="0" indent="0" eaLnBrk="1" hangingPunct="1">
              <a:lnSpc>
                <a:spcPct val="80000"/>
              </a:lnSpc>
              <a:defRPr/>
            </a:pPr>
            <a:r>
              <a:rPr lang="en-US" altLang="zh-CN" sz="1800" smtClean="0"/>
              <a:t>		257 "/" is current directory.</a:t>
            </a:r>
          </a:p>
          <a:p>
            <a:pPr marL="0" indent="0" eaLnBrk="1" hangingPunct="1">
              <a:lnSpc>
                <a:spcPct val="80000"/>
              </a:lnSpc>
              <a:defRPr/>
            </a:pPr>
            <a:r>
              <a:rPr lang="en-US" altLang="zh-CN" sz="1800" smtClean="0"/>
              <a:t>STATUS:&gt;  	Home directory: /</a:t>
            </a:r>
          </a:p>
          <a:p>
            <a:pPr marL="0" indent="0" eaLnBrk="1" hangingPunct="1">
              <a:lnSpc>
                <a:spcPct val="80000"/>
              </a:lnSpc>
              <a:defRPr/>
            </a:pPr>
            <a:r>
              <a:rPr lang="en-US" altLang="zh-CN" sz="1800" smtClean="0"/>
              <a:t>COMMAND:&gt;	PASV</a:t>
            </a:r>
          </a:p>
          <a:p>
            <a:pPr marL="0" indent="0" eaLnBrk="1" hangingPunct="1">
              <a:lnSpc>
                <a:spcPct val="80000"/>
              </a:lnSpc>
              <a:defRPr/>
            </a:pPr>
            <a:r>
              <a:rPr lang="en-US" altLang="zh-CN" sz="1800" smtClean="0"/>
              <a:t>		227 Entering Passive Mode (172,16,109,33,18,234)</a:t>
            </a:r>
          </a:p>
          <a:p>
            <a:pPr marL="0" indent="0" eaLnBrk="1" hangingPunct="1">
              <a:lnSpc>
                <a:spcPct val="80000"/>
              </a:lnSpc>
              <a:defRPr/>
            </a:pPr>
            <a:r>
              <a:rPr lang="en-US" altLang="zh-CN" sz="1800" smtClean="0"/>
              <a:t>COMMAND:&gt;	LIST</a:t>
            </a:r>
          </a:p>
          <a:p>
            <a:pPr marL="0" indent="0" eaLnBrk="1" hangingPunct="1">
              <a:lnSpc>
                <a:spcPct val="80000"/>
              </a:lnSpc>
              <a:defRPr/>
            </a:pPr>
            <a:r>
              <a:rPr lang="en-US" altLang="zh-CN" sz="1800" smtClean="0"/>
              <a:t>STATUS:&gt;  	Connecting FTP data socket 172.16.109.33:4842...</a:t>
            </a:r>
          </a:p>
          <a:p>
            <a:pPr marL="0" indent="0" eaLnBrk="1" hangingPunct="1">
              <a:lnSpc>
                <a:spcPct val="80000"/>
              </a:lnSpc>
              <a:defRPr/>
            </a:pPr>
            <a:r>
              <a:rPr lang="en-US" altLang="zh-CN" sz="1800" smtClean="0"/>
              <a:t>		150 Opening ASCII mode data connection for /bin/ls.</a:t>
            </a:r>
          </a:p>
          <a:p>
            <a:pPr marL="0" indent="0" eaLnBrk="1" hangingPunct="1">
              <a:lnSpc>
                <a:spcPct val="80000"/>
              </a:lnSpc>
              <a:defRPr/>
            </a:pPr>
            <a:r>
              <a:rPr lang="en-US" altLang="zh-CN" sz="1800" smtClean="0"/>
              <a:t>		226 Transfer complete.</a:t>
            </a:r>
          </a:p>
          <a:p>
            <a:pPr marL="0" indent="0" eaLnBrk="1" hangingPunct="1">
              <a:lnSpc>
                <a:spcPct val="80000"/>
              </a:lnSpc>
              <a:defRPr/>
            </a:pPr>
            <a:r>
              <a:rPr lang="en-US" altLang="zh-CN" sz="1800" smtClean="0"/>
              <a:t>STATUS:&gt;  	Directory listing completed.</a:t>
            </a:r>
          </a:p>
          <a:p>
            <a:pPr marL="0" indent="0" eaLnBrk="1" hangingPunct="1">
              <a:lnSpc>
                <a:spcPct val="80000"/>
              </a:lnSpc>
              <a:defRPr/>
            </a:pPr>
            <a:endParaRPr lang="zh-CN" altLang="en-US" sz="1800" smtClean="0"/>
          </a:p>
        </p:txBody>
      </p:sp>
    </p:spTree>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p>
            <a:r>
              <a:rPr lang="en-US" altLang="zh-CN" smtClean="0"/>
              <a:t>Page </a:t>
            </a:r>
            <a:fld id="{79FB0E4F-BA9F-442E-B15F-28E52B7C1E2A}" type="slidenum">
              <a:rPr lang="en-US" altLang="zh-CN" smtClean="0"/>
              <a:pPr/>
              <a:t>55</a:t>
            </a:fld>
            <a:endParaRPr lang="en-US" altLang="zh-CN" smtClean="0"/>
          </a:p>
        </p:txBody>
      </p:sp>
      <p:sp>
        <p:nvSpPr>
          <p:cNvPr id="257026" name="Rectangle 2"/>
          <p:cNvSpPr>
            <a:spLocks noGrp="1" noChangeArrowheads="1"/>
          </p:cNvSpPr>
          <p:nvPr>
            <p:ph type="title"/>
          </p:nvPr>
        </p:nvSpPr>
        <p:spPr/>
        <p:txBody>
          <a:bodyPr/>
          <a:lstStyle/>
          <a:p>
            <a:pPr eaLnBrk="1" hangingPunct="1">
              <a:defRPr/>
            </a:pPr>
            <a:r>
              <a:rPr lang="zh-CN" altLang="en-US" smtClean="0"/>
              <a:t>比较主动</a:t>
            </a:r>
            <a:r>
              <a:rPr lang="en-US" altLang="zh-CN" smtClean="0"/>
              <a:t>FTP</a:t>
            </a:r>
            <a:r>
              <a:rPr lang="zh-CN" altLang="en-US" smtClean="0"/>
              <a:t>和被动</a:t>
            </a:r>
            <a:r>
              <a:rPr lang="en-US" altLang="zh-CN" smtClean="0"/>
              <a:t>FTP</a:t>
            </a:r>
          </a:p>
        </p:txBody>
      </p:sp>
      <p:sp>
        <p:nvSpPr>
          <p:cNvPr id="257027" name="Rectangle 3"/>
          <p:cNvSpPr>
            <a:spLocks noGrp="1" noChangeArrowheads="1"/>
          </p:cNvSpPr>
          <p:nvPr>
            <p:ph type="body" idx="1"/>
          </p:nvPr>
        </p:nvSpPr>
        <p:spPr/>
        <p:txBody>
          <a:bodyPr/>
          <a:lstStyle/>
          <a:p>
            <a:pPr marL="0" indent="0" eaLnBrk="1" hangingPunct="1">
              <a:defRPr/>
            </a:pPr>
            <a:r>
              <a:rPr lang="zh-CN" altLang="en-US" smtClean="0"/>
              <a:t>为什么</a:t>
            </a:r>
            <a:r>
              <a:rPr lang="en-US" altLang="zh-CN" smtClean="0"/>
              <a:t>FTP</a:t>
            </a:r>
            <a:r>
              <a:rPr lang="zh-CN" altLang="en-US" smtClean="0"/>
              <a:t>协议规定主动</a:t>
            </a:r>
            <a:r>
              <a:rPr lang="en-US" altLang="zh-CN" smtClean="0"/>
              <a:t>FTP</a:t>
            </a:r>
            <a:r>
              <a:rPr lang="zh-CN" altLang="en-US" smtClean="0"/>
              <a:t>和被动</a:t>
            </a:r>
            <a:r>
              <a:rPr lang="en-US" altLang="zh-CN" smtClean="0"/>
              <a:t>FTP</a:t>
            </a:r>
            <a:r>
              <a:rPr lang="zh-CN" altLang="en-US" smtClean="0"/>
              <a:t>两种工作模式？</a:t>
            </a:r>
          </a:p>
        </p:txBody>
      </p:sp>
    </p:spTree>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p>
            <a:r>
              <a:rPr lang="en-US" altLang="zh-CN" smtClean="0"/>
              <a:t>Page </a:t>
            </a:r>
            <a:fld id="{73BF43D5-4544-49C6-877B-A210FE337C95}" type="slidenum">
              <a:rPr lang="en-US" altLang="zh-CN" smtClean="0"/>
              <a:pPr/>
              <a:t>56</a:t>
            </a:fld>
            <a:endParaRPr lang="en-US" altLang="zh-CN" smtClean="0"/>
          </a:p>
        </p:txBody>
      </p:sp>
      <p:sp>
        <p:nvSpPr>
          <p:cNvPr id="166914" name="Rectangle 2"/>
          <p:cNvSpPr>
            <a:spLocks noGrp="1" noChangeArrowheads="1"/>
          </p:cNvSpPr>
          <p:nvPr>
            <p:ph type="title"/>
          </p:nvPr>
        </p:nvSpPr>
        <p:spPr/>
        <p:txBody>
          <a:bodyPr/>
          <a:lstStyle/>
          <a:p>
            <a:pPr eaLnBrk="1" hangingPunct="1">
              <a:defRPr/>
            </a:pPr>
            <a:r>
              <a:rPr lang="en-US" altLang="zh-CN" smtClean="0"/>
              <a:t>FTP</a:t>
            </a:r>
            <a:r>
              <a:rPr lang="zh-CN" altLang="en-US" smtClean="0"/>
              <a:t>命令与应答 </a:t>
            </a:r>
          </a:p>
        </p:txBody>
      </p:sp>
      <p:sp>
        <p:nvSpPr>
          <p:cNvPr id="166915" name="Rectangle 3"/>
          <p:cNvSpPr>
            <a:spLocks noGrp="1" noChangeArrowheads="1"/>
          </p:cNvSpPr>
          <p:nvPr>
            <p:ph type="body" idx="1"/>
          </p:nvPr>
        </p:nvSpPr>
        <p:spPr>
          <a:xfrm>
            <a:off x="1042988" y="1484313"/>
            <a:ext cx="7620000" cy="4897437"/>
          </a:xfrm>
        </p:spPr>
        <p:txBody>
          <a:bodyPr/>
          <a:lstStyle/>
          <a:p>
            <a:pPr marL="263525" indent="-263525" eaLnBrk="1" hangingPunct="1">
              <a:buFont typeface="Wingdings" pitchFamily="2" charset="2"/>
              <a:buNone/>
              <a:defRPr/>
            </a:pPr>
            <a:r>
              <a:rPr lang="en-US" altLang="zh-CN" smtClean="0"/>
              <a:t>1</a:t>
            </a:r>
            <a:r>
              <a:rPr lang="zh-CN" altLang="en-US" smtClean="0"/>
              <a:t>．</a:t>
            </a:r>
            <a:r>
              <a:rPr lang="en-US" altLang="zh-CN" smtClean="0"/>
              <a:t>FTP</a:t>
            </a:r>
            <a:r>
              <a:rPr lang="zh-CN" altLang="en-US" smtClean="0"/>
              <a:t>命令 </a:t>
            </a:r>
          </a:p>
          <a:p>
            <a:pPr marL="263525" indent="-263525" eaLnBrk="1" hangingPunct="1">
              <a:defRPr/>
            </a:pPr>
            <a:r>
              <a:rPr lang="en-US" altLang="zh-CN" smtClean="0"/>
              <a:t>FTP</a:t>
            </a:r>
            <a:r>
              <a:rPr lang="zh-CN" altLang="en-US" smtClean="0"/>
              <a:t>的命令行格式为：</a:t>
            </a:r>
          </a:p>
          <a:p>
            <a:pPr marL="263525" indent="-263525" eaLnBrk="1" hangingPunct="1">
              <a:buFont typeface="Wingdings" pitchFamily="2" charset="2"/>
              <a:buNone/>
              <a:defRPr/>
            </a:pPr>
            <a:r>
              <a:rPr lang="en-US" altLang="zh-CN" smtClean="0"/>
              <a:t>            ftp </a:t>
            </a:r>
            <a:r>
              <a:rPr lang="en-US" altLang="zh-CN" smtClean="0">
                <a:solidFill>
                  <a:srgbClr val="FF0000"/>
                </a:solidFill>
              </a:rPr>
              <a:t>–s</a:t>
            </a:r>
            <a:r>
              <a:rPr lang="en-US" altLang="zh-CN" smtClean="0"/>
              <a:t> -v -d -i -n -g [</a:t>
            </a:r>
            <a:r>
              <a:rPr lang="zh-CN" altLang="en-US" smtClean="0"/>
              <a:t>主机名</a:t>
            </a:r>
            <a:r>
              <a:rPr lang="en-US" altLang="zh-CN" smtClean="0"/>
              <a:t>]</a:t>
            </a:r>
            <a:endParaRPr lang="zh-CN" altLang="en-US" smtClean="0"/>
          </a:p>
          <a:p>
            <a:pPr marL="263525" indent="-263525" eaLnBrk="1" hangingPunct="1">
              <a:defRPr/>
            </a:pPr>
            <a:r>
              <a:rPr lang="zh-CN" altLang="en-US" smtClean="0"/>
              <a:t>其中：</a:t>
            </a:r>
          </a:p>
          <a:p>
            <a:pPr lvl="1" eaLnBrk="1" hangingPunct="1">
              <a:defRPr/>
            </a:pPr>
            <a:r>
              <a:rPr lang="en-US" altLang="zh-CN" smtClean="0"/>
              <a:t>-v   </a:t>
            </a:r>
            <a:r>
              <a:rPr lang="zh-CN" altLang="en-US" smtClean="0"/>
              <a:t>显示远程服务器的所有响应信息；</a:t>
            </a:r>
          </a:p>
          <a:p>
            <a:pPr lvl="1" eaLnBrk="1" hangingPunct="1">
              <a:defRPr/>
            </a:pPr>
            <a:r>
              <a:rPr lang="en-US" altLang="zh-CN" smtClean="0"/>
              <a:t>-i   </a:t>
            </a:r>
            <a:r>
              <a:rPr lang="zh-CN" altLang="en-US" smtClean="0"/>
              <a:t>传送多个文件时禁用交互提示；</a:t>
            </a:r>
          </a:p>
          <a:p>
            <a:pPr lvl="1" eaLnBrk="1" hangingPunct="1">
              <a:defRPr/>
            </a:pPr>
            <a:r>
              <a:rPr lang="en-US" altLang="zh-CN" smtClean="0"/>
              <a:t>-n   </a:t>
            </a:r>
            <a:r>
              <a:rPr lang="zh-CN" altLang="en-US" smtClean="0"/>
              <a:t>限制</a:t>
            </a:r>
            <a:r>
              <a:rPr lang="en-US" altLang="zh-CN" smtClean="0"/>
              <a:t>ftp</a:t>
            </a:r>
            <a:r>
              <a:rPr lang="zh-CN" altLang="en-US" smtClean="0"/>
              <a:t>的自动登录，即不使用；</a:t>
            </a:r>
          </a:p>
          <a:p>
            <a:pPr lvl="1" eaLnBrk="1" hangingPunct="1">
              <a:defRPr/>
            </a:pPr>
            <a:r>
              <a:rPr lang="en-US" altLang="zh-CN" smtClean="0"/>
              <a:t>-d   </a:t>
            </a:r>
            <a:r>
              <a:rPr lang="zh-CN" altLang="en-US" smtClean="0"/>
              <a:t>使用调试方式；</a:t>
            </a:r>
          </a:p>
          <a:p>
            <a:pPr lvl="1" eaLnBrk="1" hangingPunct="1">
              <a:defRPr/>
            </a:pPr>
            <a:r>
              <a:rPr lang="en-US" altLang="zh-CN" smtClean="0"/>
              <a:t>-g   </a:t>
            </a:r>
            <a:r>
              <a:rPr lang="zh-CN" altLang="en-US" smtClean="0"/>
              <a:t>取消全局文件名。</a:t>
            </a:r>
          </a:p>
        </p:txBody>
      </p:sp>
    </p:spTree>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p>
            <a:r>
              <a:rPr lang="en-US" altLang="zh-CN" smtClean="0"/>
              <a:t>Page </a:t>
            </a:r>
            <a:fld id="{5996ACC6-ABE3-4FCF-9147-C6CBE68D91F9}" type="slidenum">
              <a:rPr lang="en-US" altLang="zh-CN" smtClean="0"/>
              <a:pPr/>
              <a:t>57</a:t>
            </a:fld>
            <a:endParaRPr lang="en-US" altLang="zh-CN" smtClean="0"/>
          </a:p>
        </p:txBody>
      </p:sp>
      <p:sp>
        <p:nvSpPr>
          <p:cNvPr id="263170" name="Rectangle 2"/>
          <p:cNvSpPr>
            <a:spLocks noGrp="1" noChangeArrowheads="1"/>
          </p:cNvSpPr>
          <p:nvPr>
            <p:ph type="title"/>
          </p:nvPr>
        </p:nvSpPr>
        <p:spPr/>
        <p:txBody>
          <a:bodyPr/>
          <a:lstStyle/>
          <a:p>
            <a:pPr eaLnBrk="1" hangingPunct="1">
              <a:defRPr/>
            </a:pPr>
            <a:r>
              <a:rPr lang="en-US" altLang="zh-CN" smtClean="0"/>
              <a:t>FTP</a:t>
            </a:r>
            <a:r>
              <a:rPr lang="zh-CN" altLang="en-US" smtClean="0"/>
              <a:t>命令</a:t>
            </a:r>
          </a:p>
        </p:txBody>
      </p:sp>
      <p:sp>
        <p:nvSpPr>
          <p:cNvPr id="263171" name="Rectangle 3"/>
          <p:cNvSpPr>
            <a:spLocks noGrp="1" noChangeArrowheads="1"/>
          </p:cNvSpPr>
          <p:nvPr>
            <p:ph type="body" idx="1"/>
          </p:nvPr>
        </p:nvSpPr>
        <p:spPr/>
        <p:txBody>
          <a:bodyPr/>
          <a:lstStyle/>
          <a:p>
            <a:pPr marL="0" indent="0" eaLnBrk="1" hangingPunct="1">
              <a:defRPr/>
            </a:pPr>
            <a:r>
              <a:rPr lang="en-US" altLang="zh-CN" smtClean="0"/>
              <a:t>Windows</a:t>
            </a:r>
            <a:r>
              <a:rPr lang="zh-CN" altLang="en-US" smtClean="0"/>
              <a:t>自带</a:t>
            </a:r>
            <a:r>
              <a:rPr lang="en-US" altLang="zh-CN" smtClean="0"/>
              <a:t>ftp</a:t>
            </a:r>
            <a:r>
              <a:rPr lang="zh-CN" altLang="en-US" smtClean="0"/>
              <a:t>客户端命令有限（转换成</a:t>
            </a:r>
            <a:r>
              <a:rPr lang="en-US" altLang="zh-CN" smtClean="0"/>
              <a:t>raw command</a:t>
            </a:r>
            <a:r>
              <a:rPr lang="zh-CN" altLang="en-US" smtClean="0"/>
              <a:t>原始命令）</a:t>
            </a:r>
          </a:p>
        </p:txBody>
      </p:sp>
      <p:pic>
        <p:nvPicPr>
          <p:cNvPr id="29698" name="Picture 2"/>
          <p:cNvPicPr>
            <a:picLocks noChangeAspect="1" noChangeArrowheads="1"/>
          </p:cNvPicPr>
          <p:nvPr/>
        </p:nvPicPr>
        <p:blipFill>
          <a:blip r:embed="rId2"/>
          <a:srcRect/>
          <a:stretch>
            <a:fillRect/>
          </a:stretch>
        </p:blipFill>
        <p:spPr bwMode="auto">
          <a:xfrm>
            <a:off x="1214414" y="2500306"/>
            <a:ext cx="7210425" cy="376237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blinds(horizontal)">
                                      <p:cBhvr>
                                        <p:cTn id="7" dur="500"/>
                                        <p:tgtEl>
                                          <p:spTgt spid="263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linds(horizontal)">
                                      <p:cBhvr>
                                        <p:cTn id="12"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p>
            <a:r>
              <a:rPr lang="en-US" altLang="zh-CN" smtClean="0"/>
              <a:t>Page </a:t>
            </a:r>
            <a:fld id="{314E9012-966C-4145-AFC5-068785B5C9F0}" type="slidenum">
              <a:rPr lang="en-US" altLang="zh-CN" smtClean="0"/>
              <a:pPr/>
              <a:t>58</a:t>
            </a:fld>
            <a:endParaRPr lang="en-US" altLang="zh-CN" smtClean="0"/>
          </a:p>
        </p:txBody>
      </p:sp>
      <p:sp>
        <p:nvSpPr>
          <p:cNvPr id="264194" name="Rectangle 2"/>
          <p:cNvSpPr>
            <a:spLocks noGrp="1" noChangeArrowheads="1"/>
          </p:cNvSpPr>
          <p:nvPr>
            <p:ph type="title"/>
          </p:nvPr>
        </p:nvSpPr>
        <p:spPr/>
        <p:txBody>
          <a:bodyPr/>
          <a:lstStyle/>
          <a:p>
            <a:pPr eaLnBrk="1" hangingPunct="1">
              <a:defRPr/>
            </a:pPr>
            <a:r>
              <a:rPr lang="en-US" altLang="zh-CN" smtClean="0"/>
              <a:t>FTP </a:t>
            </a:r>
            <a:r>
              <a:rPr lang="zh-CN" altLang="en-US" smtClean="0"/>
              <a:t>原始命令</a:t>
            </a:r>
          </a:p>
        </p:txBody>
      </p:sp>
      <p:sp>
        <p:nvSpPr>
          <p:cNvPr id="264195" name="Rectangle 3"/>
          <p:cNvSpPr>
            <a:spLocks noGrp="1" noChangeArrowheads="1"/>
          </p:cNvSpPr>
          <p:nvPr>
            <p:ph type="body" idx="1"/>
          </p:nvPr>
        </p:nvSpPr>
        <p:spPr/>
        <p:txBody>
          <a:bodyPr/>
          <a:lstStyle/>
          <a:p>
            <a:pPr defTabSz="457200" eaLnBrk="1" hangingPunct="1">
              <a:defRPr/>
            </a:pPr>
            <a:r>
              <a:rPr lang="en-US" altLang="zh-CN" sz="2000" smtClean="0">
                <a:solidFill>
                  <a:schemeClr val="hlink"/>
                </a:solidFill>
                <a:effectLst>
                  <a:outerShdw blurRad="38100" dist="38100" dir="2700000" algn="tl">
                    <a:srgbClr val="000000"/>
                  </a:outerShdw>
                </a:effectLst>
              </a:rPr>
              <a:t>USER</a:t>
            </a:r>
            <a:r>
              <a:rPr lang="en-US" altLang="zh-CN" sz="2000" smtClean="0"/>
              <a:t>		User name, userid for access control</a:t>
            </a:r>
          </a:p>
          <a:p>
            <a:pPr defTabSz="457200" eaLnBrk="1" hangingPunct="1">
              <a:defRPr/>
            </a:pPr>
            <a:r>
              <a:rPr lang="en-US" altLang="zh-CN" sz="2000" smtClean="0">
                <a:solidFill>
                  <a:schemeClr val="hlink"/>
                </a:solidFill>
                <a:effectLst>
                  <a:outerShdw blurRad="38100" dist="38100" dir="2700000" algn="tl">
                    <a:srgbClr val="000000"/>
                  </a:outerShdw>
                </a:effectLst>
              </a:rPr>
              <a:t>PASS</a:t>
            </a:r>
            <a:r>
              <a:rPr lang="en-US" altLang="zh-CN" sz="2000" smtClean="0"/>
              <a:t>	  	Password for access control</a:t>
            </a:r>
          </a:p>
          <a:p>
            <a:pPr defTabSz="457200" eaLnBrk="1" hangingPunct="1">
              <a:defRPr/>
            </a:pPr>
            <a:r>
              <a:rPr lang="en-US" altLang="zh-CN" sz="2000" smtClean="0"/>
              <a:t>ACCT	     Account info</a:t>
            </a:r>
          </a:p>
          <a:p>
            <a:pPr defTabSz="457200" eaLnBrk="1" hangingPunct="1">
              <a:defRPr/>
            </a:pPr>
            <a:r>
              <a:rPr lang="en-US" altLang="zh-CN" sz="2000" smtClean="0">
                <a:solidFill>
                  <a:schemeClr val="hlink"/>
                </a:solidFill>
                <a:effectLst>
                  <a:outerShdw blurRad="38100" dist="38100" dir="2700000" algn="tl">
                    <a:srgbClr val="000000"/>
                  </a:outerShdw>
                </a:effectLst>
              </a:rPr>
              <a:t>CWD</a:t>
            </a:r>
            <a:r>
              <a:rPr lang="en-US" altLang="zh-CN" sz="2000" smtClean="0"/>
              <a:t>	 	Change working directory</a:t>
            </a:r>
          </a:p>
          <a:p>
            <a:pPr defTabSz="457200" eaLnBrk="1" hangingPunct="1">
              <a:defRPr/>
            </a:pPr>
            <a:r>
              <a:rPr lang="en-US" altLang="zh-CN" sz="2000" smtClean="0"/>
              <a:t>CDUP	 	Change to parent directory</a:t>
            </a:r>
          </a:p>
          <a:p>
            <a:pPr defTabSz="457200" eaLnBrk="1" hangingPunct="1">
              <a:defRPr/>
            </a:pPr>
            <a:r>
              <a:rPr lang="en-US" altLang="zh-CN" sz="2000" smtClean="0"/>
              <a:t>SMNT	 	Structure mount, mount a different file system</a:t>
            </a:r>
          </a:p>
          <a:p>
            <a:pPr defTabSz="457200" eaLnBrk="1" hangingPunct="1">
              <a:defRPr/>
            </a:pPr>
            <a:r>
              <a:rPr lang="en-US" altLang="zh-CN" sz="2000" smtClean="0">
                <a:solidFill>
                  <a:schemeClr val="hlink"/>
                </a:solidFill>
                <a:effectLst>
                  <a:outerShdw blurRad="38100" dist="38100" dir="2700000" algn="tl">
                    <a:srgbClr val="000000"/>
                  </a:outerShdw>
                </a:effectLst>
              </a:rPr>
              <a:t>QUIT</a:t>
            </a:r>
            <a:r>
              <a:rPr lang="en-US" altLang="zh-CN" sz="2000" smtClean="0"/>
              <a:t>	 	informs server that client wants out</a:t>
            </a:r>
          </a:p>
          <a:p>
            <a:pPr defTabSz="457200" eaLnBrk="1" hangingPunct="1">
              <a:defRPr/>
            </a:pPr>
            <a:r>
              <a:rPr lang="en-US" altLang="zh-CN" sz="2000" smtClean="0"/>
              <a:t>REIN	 	restarts session at authentication phase</a:t>
            </a:r>
          </a:p>
          <a:p>
            <a:pPr defTabSz="457200" eaLnBrk="1" hangingPunct="1">
              <a:defRPr/>
            </a:pPr>
            <a:r>
              <a:rPr lang="en-US" altLang="zh-CN" sz="2000" smtClean="0">
                <a:solidFill>
                  <a:schemeClr val="hlink"/>
                </a:solidFill>
                <a:effectLst>
                  <a:outerShdw blurRad="38100" dist="38100" dir="2700000" algn="tl">
                    <a:srgbClr val="000000"/>
                  </a:outerShdw>
                </a:effectLst>
              </a:rPr>
              <a:t>PORT</a:t>
            </a:r>
            <a:r>
              <a:rPr lang="en-US" altLang="zh-CN" sz="2000" smtClean="0"/>
              <a:t>	 	Host addr and data port to use</a:t>
            </a:r>
          </a:p>
        </p:txBody>
      </p:sp>
    </p:spTree>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p>
            <a:r>
              <a:rPr lang="en-US" altLang="zh-CN" smtClean="0"/>
              <a:t>Page </a:t>
            </a:r>
            <a:fld id="{CA5A3CF5-2171-40B7-99B7-AD823A9A5CC0}" type="slidenum">
              <a:rPr lang="en-US" altLang="zh-CN" smtClean="0"/>
              <a:pPr/>
              <a:t>59</a:t>
            </a:fld>
            <a:endParaRPr lang="en-US" altLang="zh-CN" smtClean="0"/>
          </a:p>
        </p:txBody>
      </p:sp>
      <p:sp>
        <p:nvSpPr>
          <p:cNvPr id="265218" name="Rectangle 2"/>
          <p:cNvSpPr>
            <a:spLocks noGrp="1" noChangeArrowheads="1"/>
          </p:cNvSpPr>
          <p:nvPr>
            <p:ph type="title"/>
          </p:nvPr>
        </p:nvSpPr>
        <p:spPr/>
        <p:txBody>
          <a:bodyPr/>
          <a:lstStyle/>
          <a:p>
            <a:pPr eaLnBrk="1" hangingPunct="1">
              <a:defRPr/>
            </a:pPr>
            <a:r>
              <a:rPr lang="en-US" altLang="zh-CN" smtClean="0"/>
              <a:t>FTP</a:t>
            </a:r>
            <a:r>
              <a:rPr lang="zh-CN" altLang="en-US" smtClean="0"/>
              <a:t>原始命令（续）</a:t>
            </a:r>
            <a:endParaRPr lang="en-US" altLang="zh-CN" smtClean="0"/>
          </a:p>
        </p:txBody>
      </p:sp>
      <p:sp>
        <p:nvSpPr>
          <p:cNvPr id="265219" name="Rectangle 3"/>
          <p:cNvSpPr>
            <a:spLocks noGrp="1" noChangeArrowheads="1"/>
          </p:cNvSpPr>
          <p:nvPr>
            <p:ph type="body" idx="1"/>
          </p:nvPr>
        </p:nvSpPr>
        <p:spPr/>
        <p:txBody>
          <a:bodyPr/>
          <a:lstStyle/>
          <a:p>
            <a:pPr defTabSz="457200" eaLnBrk="1" hangingPunct="1">
              <a:defRPr/>
            </a:pPr>
            <a:r>
              <a:rPr lang="en-US" altLang="zh-CN" sz="2000" smtClean="0">
                <a:solidFill>
                  <a:schemeClr val="hlink"/>
                </a:solidFill>
                <a:effectLst>
                  <a:outerShdw blurRad="38100" dist="38100" dir="2700000" algn="tl">
                    <a:srgbClr val="000000"/>
                  </a:outerShdw>
                </a:effectLst>
              </a:rPr>
              <a:t>PASV</a:t>
            </a:r>
            <a:r>
              <a:rPr lang="en-US" altLang="zh-CN" sz="2000" smtClean="0"/>
              <a:t>	 	Passive; informs server that client will contact to set up data connections, ask server to sent port info</a:t>
            </a:r>
          </a:p>
          <a:p>
            <a:pPr defTabSz="457200" eaLnBrk="1" hangingPunct="1">
              <a:defRPr/>
            </a:pPr>
            <a:r>
              <a:rPr lang="en-US" altLang="zh-CN" sz="2000" smtClean="0">
                <a:solidFill>
                  <a:schemeClr val="hlink"/>
                </a:solidFill>
                <a:effectLst>
                  <a:outerShdw blurRad="38100" dist="38100" dir="2700000" algn="tl">
                    <a:srgbClr val="000000"/>
                  </a:outerShdw>
                </a:effectLst>
              </a:rPr>
              <a:t>TYPE</a:t>
            </a:r>
            <a:r>
              <a:rPr lang="en-US" altLang="zh-CN" sz="2000" smtClean="0"/>
              <a:t>	 	Data type,  type of subsequent transfers </a:t>
            </a:r>
            <a:r>
              <a:rPr lang="zh-CN" altLang="en-US" sz="2000" smtClean="0"/>
              <a:t>（</a:t>
            </a:r>
            <a:r>
              <a:rPr lang="en-US" altLang="zh-CN" sz="2000" smtClean="0">
                <a:solidFill>
                  <a:schemeClr val="hlink"/>
                </a:solidFill>
                <a:effectLst>
                  <a:outerShdw blurRad="38100" dist="38100" dir="2700000" algn="tl">
                    <a:srgbClr val="000000"/>
                  </a:outerShdw>
                </a:effectLst>
              </a:rPr>
              <a:t>binary</a:t>
            </a:r>
            <a:r>
              <a:rPr lang="zh-CN" altLang="en-US" sz="2000" smtClean="0">
                <a:solidFill>
                  <a:schemeClr val="hlink"/>
                </a:solidFill>
                <a:effectLst>
                  <a:outerShdw blurRad="38100" dist="38100" dir="2700000" algn="tl">
                    <a:srgbClr val="000000"/>
                  </a:outerShdw>
                </a:effectLst>
              </a:rPr>
              <a:t>：</a:t>
            </a:r>
            <a:r>
              <a:rPr lang="en-US" altLang="zh-CN" sz="2000" smtClean="0">
                <a:solidFill>
                  <a:schemeClr val="hlink"/>
                </a:solidFill>
                <a:effectLst>
                  <a:outerShdw blurRad="38100" dist="38100" dir="2700000" algn="tl">
                    <a:srgbClr val="000000"/>
                  </a:outerShdw>
                </a:effectLst>
              </a:rPr>
              <a:t>i, ascii</a:t>
            </a:r>
            <a:r>
              <a:rPr lang="zh-CN" altLang="en-US" sz="2000" smtClean="0">
                <a:solidFill>
                  <a:schemeClr val="hlink"/>
                </a:solidFill>
                <a:effectLst>
                  <a:outerShdw blurRad="38100" dist="38100" dir="2700000" algn="tl">
                    <a:srgbClr val="000000"/>
                  </a:outerShdw>
                </a:effectLst>
              </a:rPr>
              <a:t>：</a:t>
            </a:r>
            <a:r>
              <a:rPr lang="en-US" altLang="zh-CN" sz="2000" smtClean="0">
                <a:solidFill>
                  <a:schemeClr val="hlink"/>
                </a:solidFill>
                <a:effectLst>
                  <a:outerShdw blurRad="38100" dist="38100" dir="2700000" algn="tl">
                    <a:srgbClr val="000000"/>
                  </a:outerShdw>
                </a:effectLst>
              </a:rPr>
              <a:t>a</a:t>
            </a:r>
            <a:r>
              <a:rPr lang="zh-CN" altLang="en-US" sz="2000" smtClean="0"/>
              <a:t>）</a:t>
            </a:r>
          </a:p>
          <a:p>
            <a:pPr defTabSz="457200" eaLnBrk="1" hangingPunct="1">
              <a:defRPr/>
            </a:pPr>
            <a:r>
              <a:rPr lang="en-US" altLang="zh-CN" sz="2000" smtClean="0"/>
              <a:t>STRU	 	File structure</a:t>
            </a:r>
          </a:p>
          <a:p>
            <a:pPr defTabSz="457200" eaLnBrk="1" hangingPunct="1">
              <a:defRPr/>
            </a:pPr>
            <a:r>
              <a:rPr lang="en-US" altLang="zh-CN" sz="2000" smtClean="0"/>
              <a:t>MODE	 	Transfer mode</a:t>
            </a:r>
          </a:p>
          <a:p>
            <a:pPr defTabSz="457200" eaLnBrk="1" hangingPunct="1">
              <a:defRPr/>
            </a:pPr>
            <a:r>
              <a:rPr lang="en-US" altLang="zh-CN" sz="2000" smtClean="0">
                <a:solidFill>
                  <a:schemeClr val="hlink"/>
                </a:solidFill>
                <a:effectLst>
                  <a:outerShdw blurRad="38100" dist="38100" dir="2700000" algn="tl">
                    <a:srgbClr val="000000"/>
                  </a:outerShdw>
                </a:effectLst>
              </a:rPr>
              <a:t>RETR</a:t>
            </a:r>
            <a:r>
              <a:rPr lang="en-US" altLang="zh-CN" sz="2000" smtClean="0"/>
              <a:t>	 	Retrieve, download the file from server </a:t>
            </a:r>
            <a:r>
              <a:rPr lang="zh-CN" altLang="en-US" sz="2000" smtClean="0"/>
              <a:t>（</a:t>
            </a:r>
            <a:r>
              <a:rPr lang="en-US" altLang="zh-CN" sz="2000" smtClean="0">
                <a:solidFill>
                  <a:schemeClr val="hlink"/>
                </a:solidFill>
                <a:effectLst>
                  <a:outerShdw blurRad="38100" dist="38100" dir="2700000" algn="tl">
                    <a:srgbClr val="000000"/>
                  </a:outerShdw>
                </a:effectLst>
              </a:rPr>
              <a:t>get</a:t>
            </a:r>
            <a:r>
              <a:rPr lang="zh-CN" altLang="en-US" sz="2000" smtClean="0">
                <a:solidFill>
                  <a:schemeClr val="hlink"/>
                </a:solidFill>
                <a:effectLst>
                  <a:outerShdw blurRad="38100" dist="38100" dir="2700000" algn="tl">
                    <a:srgbClr val="000000"/>
                  </a:outerShdw>
                </a:effectLst>
              </a:rPr>
              <a:t>，</a:t>
            </a:r>
            <a:r>
              <a:rPr lang="en-US" altLang="zh-CN" sz="2000" smtClean="0">
                <a:solidFill>
                  <a:schemeClr val="hlink"/>
                </a:solidFill>
                <a:effectLst>
                  <a:outerShdw blurRad="38100" dist="38100" dir="2700000" algn="tl">
                    <a:srgbClr val="000000"/>
                  </a:outerShdw>
                </a:effectLst>
              </a:rPr>
              <a:t>mget</a:t>
            </a:r>
            <a:r>
              <a:rPr lang="zh-CN" altLang="en-US" sz="2000" smtClean="0">
                <a:solidFill>
                  <a:schemeClr val="hlink"/>
                </a:solidFill>
                <a:effectLst>
                  <a:outerShdw blurRad="38100" dist="38100" dir="2700000" algn="tl">
                    <a:srgbClr val="000000"/>
                  </a:outerShdw>
                </a:effectLst>
              </a:rPr>
              <a:t>，</a:t>
            </a:r>
            <a:r>
              <a:rPr lang="en-US" altLang="zh-CN" sz="2000" smtClean="0">
                <a:solidFill>
                  <a:schemeClr val="hlink"/>
                </a:solidFill>
                <a:effectLst>
                  <a:outerShdw blurRad="38100" dist="38100" dir="2700000" algn="tl">
                    <a:srgbClr val="000000"/>
                  </a:outerShdw>
                </a:effectLst>
              </a:rPr>
              <a:t>prompt</a:t>
            </a:r>
            <a:r>
              <a:rPr lang="zh-CN" altLang="en-US" sz="2000" smtClean="0"/>
              <a:t>）</a:t>
            </a:r>
          </a:p>
          <a:p>
            <a:pPr defTabSz="457200" eaLnBrk="1" hangingPunct="1">
              <a:defRPr/>
            </a:pPr>
            <a:r>
              <a:rPr lang="en-US" altLang="zh-CN" sz="2000" smtClean="0"/>
              <a:t>STOR	 	Store, upload the specified to server</a:t>
            </a:r>
            <a:r>
              <a:rPr lang="zh-CN" altLang="en-US" sz="2000" smtClean="0"/>
              <a:t>（</a:t>
            </a:r>
            <a:r>
              <a:rPr lang="en-US" altLang="zh-CN" sz="2000" smtClean="0">
                <a:solidFill>
                  <a:schemeClr val="hlink"/>
                </a:solidFill>
                <a:effectLst>
                  <a:outerShdw blurRad="38100" dist="38100" dir="2700000" algn="tl">
                    <a:srgbClr val="000000"/>
                  </a:outerShdw>
                </a:effectLst>
              </a:rPr>
              <a:t>put,mput</a:t>
            </a:r>
            <a:r>
              <a:rPr lang="zh-CN" altLang="en-US" sz="2000" smtClean="0"/>
              <a:t>）</a:t>
            </a: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p>
            <a:r>
              <a:rPr lang="en-US" altLang="zh-CN" smtClean="0"/>
              <a:t>Page </a:t>
            </a:r>
            <a:fld id="{E067C0BF-095D-456E-A459-3DF73E8F2BC0}" type="slidenum">
              <a:rPr lang="en-US" altLang="zh-CN" smtClean="0"/>
              <a:pPr/>
              <a:t>6</a:t>
            </a:fld>
            <a:endParaRPr lang="en-US" altLang="zh-CN" smtClean="0"/>
          </a:p>
        </p:txBody>
      </p:sp>
      <p:sp>
        <p:nvSpPr>
          <p:cNvPr id="223234" name="Rectangle 2"/>
          <p:cNvSpPr>
            <a:spLocks noGrp="1" noChangeArrowheads="1"/>
          </p:cNvSpPr>
          <p:nvPr>
            <p:ph type="title"/>
          </p:nvPr>
        </p:nvSpPr>
        <p:spPr/>
        <p:txBody>
          <a:bodyPr/>
          <a:lstStyle/>
          <a:p>
            <a:pPr eaLnBrk="1" hangingPunct="1">
              <a:defRPr/>
            </a:pPr>
            <a:r>
              <a:rPr lang="zh-CN" altLang="en-US" smtClean="0"/>
              <a:t>域名的结构</a:t>
            </a:r>
            <a:r>
              <a:rPr lang="en-US" altLang="zh-CN" smtClean="0"/>
              <a:t>--</a:t>
            </a:r>
            <a:r>
              <a:rPr lang="zh-CN" altLang="en-US" smtClean="0"/>
              <a:t>根</a:t>
            </a:r>
          </a:p>
        </p:txBody>
      </p:sp>
      <p:sp>
        <p:nvSpPr>
          <p:cNvPr id="223235" name="Rectangle 3"/>
          <p:cNvSpPr>
            <a:spLocks noGrp="1" noChangeArrowheads="1"/>
          </p:cNvSpPr>
          <p:nvPr>
            <p:ph type="body" idx="1"/>
          </p:nvPr>
        </p:nvSpPr>
        <p:spPr/>
        <p:txBody>
          <a:bodyPr/>
          <a:lstStyle/>
          <a:p>
            <a:pPr marL="0" indent="0" eaLnBrk="1" hangingPunct="1">
              <a:defRPr/>
            </a:pPr>
            <a:r>
              <a:rPr lang="zh-CN" altLang="en-US" smtClean="0"/>
              <a:t>为什么只有</a:t>
            </a:r>
            <a:r>
              <a:rPr lang="en-US" altLang="zh-CN" smtClean="0"/>
              <a:t>13</a:t>
            </a:r>
            <a:r>
              <a:rPr lang="zh-CN" altLang="en-US" smtClean="0"/>
              <a:t>台根服务器？</a:t>
            </a:r>
          </a:p>
          <a:p>
            <a:pPr lvl="1" eaLnBrk="1" hangingPunct="1">
              <a:defRPr/>
            </a:pPr>
            <a:r>
              <a:rPr lang="en-US" altLang="zh-CN" smtClean="0"/>
              <a:t>(a) ?the number 13 was chosen as a compromise between network reliability and performance </a:t>
            </a:r>
          </a:p>
          <a:p>
            <a:pPr lvl="1" eaLnBrk="1" hangingPunct="1">
              <a:defRPr/>
            </a:pPr>
            <a:r>
              <a:rPr lang="en-US" altLang="zh-CN" smtClean="0"/>
              <a:t>(b) ?the number 13 is based on a constraint of </a:t>
            </a:r>
            <a:r>
              <a:rPr lang="en-US" altLang="zh-CN" smtClean="0">
                <a:hlinkClick r:id="rId2"/>
              </a:rPr>
              <a:t>Internet Protocol (IP)</a:t>
            </a:r>
            <a:r>
              <a:rPr lang="en-US" altLang="zh-CN" smtClean="0"/>
              <a:t> version 4 (</a:t>
            </a:r>
            <a:r>
              <a:rPr lang="en-US" altLang="zh-CN" i="1" smtClean="0"/>
              <a:t>IPv4</a:t>
            </a:r>
            <a:r>
              <a:rPr lang="en-US" altLang="zh-CN" smtClean="0"/>
              <a:t>) </a:t>
            </a:r>
          </a:p>
          <a:p>
            <a:pPr lvl="1" eaLnBrk="1" hangingPunct="1">
              <a:defRPr/>
            </a:pPr>
            <a:r>
              <a:rPr lang="en-US" altLang="zh-CN" smtClean="0"/>
              <a:t>(c) ?there are actually more than 13 computers functioning as DNS root servers</a:t>
            </a:r>
          </a:p>
          <a:p>
            <a:pPr lvl="1" eaLnBrk="1" hangingPunct="1">
              <a:defRPr/>
            </a:pPr>
            <a:r>
              <a:rPr lang="en-US" altLang="zh-CN" smtClean="0"/>
              <a:t>(d) ?US imperialism </a:t>
            </a:r>
          </a:p>
        </p:txBody>
      </p:sp>
    </p:spTree>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p>
            <a:r>
              <a:rPr lang="en-US" altLang="zh-CN" smtClean="0"/>
              <a:t>Page </a:t>
            </a:r>
            <a:fld id="{6376078E-005F-4288-BC4B-8C51D0C956F5}" type="slidenum">
              <a:rPr lang="en-US" altLang="zh-CN" smtClean="0"/>
              <a:pPr/>
              <a:t>60</a:t>
            </a:fld>
            <a:endParaRPr lang="en-US" altLang="zh-CN" smtClean="0"/>
          </a:p>
        </p:txBody>
      </p:sp>
      <p:sp>
        <p:nvSpPr>
          <p:cNvPr id="266242" name="Rectangle 2"/>
          <p:cNvSpPr>
            <a:spLocks noGrp="1" noChangeArrowheads="1"/>
          </p:cNvSpPr>
          <p:nvPr>
            <p:ph type="title"/>
          </p:nvPr>
        </p:nvSpPr>
        <p:spPr/>
        <p:txBody>
          <a:bodyPr/>
          <a:lstStyle/>
          <a:p>
            <a:pPr eaLnBrk="1" hangingPunct="1">
              <a:defRPr/>
            </a:pPr>
            <a:r>
              <a:rPr lang="en-US" altLang="zh-CN" smtClean="0"/>
              <a:t>FTP</a:t>
            </a:r>
            <a:r>
              <a:rPr lang="zh-CN" altLang="en-US" smtClean="0"/>
              <a:t>原始命令（续）</a:t>
            </a:r>
            <a:endParaRPr lang="en-US" altLang="zh-CN" smtClean="0"/>
          </a:p>
        </p:txBody>
      </p:sp>
      <p:sp>
        <p:nvSpPr>
          <p:cNvPr id="266243" name="Rectangle 3"/>
          <p:cNvSpPr>
            <a:spLocks noGrp="1" noChangeArrowheads="1"/>
          </p:cNvSpPr>
          <p:nvPr>
            <p:ph type="body" idx="1"/>
          </p:nvPr>
        </p:nvSpPr>
        <p:spPr/>
        <p:txBody>
          <a:bodyPr/>
          <a:lstStyle/>
          <a:p>
            <a:pPr defTabSz="457200" eaLnBrk="1" hangingPunct="1">
              <a:defRPr/>
            </a:pPr>
            <a:r>
              <a:rPr lang="en-US" altLang="zh-CN" sz="2000" smtClean="0"/>
              <a:t>APPE	 	Append, upload file to server, if file name exists, append the upload</a:t>
            </a:r>
          </a:p>
          <a:p>
            <a:pPr defTabSz="457200" eaLnBrk="1" hangingPunct="1">
              <a:defRPr/>
            </a:pPr>
            <a:r>
              <a:rPr lang="en-US" altLang="zh-CN" sz="2000" smtClean="0"/>
              <a:t>REST	 	Restart, restart an interrupted transfer</a:t>
            </a:r>
          </a:p>
          <a:p>
            <a:pPr defTabSz="457200" eaLnBrk="1" hangingPunct="1">
              <a:defRPr/>
            </a:pPr>
            <a:r>
              <a:rPr lang="en-US" altLang="zh-CN" sz="2000" smtClean="0"/>
              <a:t>RNFR	 	Rename file from filename</a:t>
            </a:r>
          </a:p>
          <a:p>
            <a:pPr defTabSz="457200" eaLnBrk="1" hangingPunct="1">
              <a:defRPr/>
            </a:pPr>
            <a:r>
              <a:rPr lang="en-US" altLang="zh-CN" sz="2000" smtClean="0"/>
              <a:t>RNTO	 	Rename file to</a:t>
            </a:r>
          </a:p>
          <a:p>
            <a:pPr defTabSz="457200" eaLnBrk="1" hangingPunct="1">
              <a:defRPr/>
            </a:pPr>
            <a:r>
              <a:rPr lang="en-US" altLang="zh-CN" sz="2000" smtClean="0"/>
              <a:t>ABOR	 	Abort, ask server to abort last command</a:t>
            </a:r>
          </a:p>
          <a:p>
            <a:pPr defTabSz="457200" eaLnBrk="1" hangingPunct="1">
              <a:defRPr/>
            </a:pPr>
            <a:r>
              <a:rPr lang="en-US" altLang="zh-CN" sz="2000" smtClean="0"/>
              <a:t>DELE	 	Delete specified file</a:t>
            </a:r>
          </a:p>
          <a:p>
            <a:pPr defTabSz="457200" eaLnBrk="1" hangingPunct="1">
              <a:defRPr/>
            </a:pPr>
            <a:r>
              <a:rPr lang="en-US" altLang="zh-CN" sz="2000" smtClean="0">
                <a:solidFill>
                  <a:schemeClr val="hlink"/>
                </a:solidFill>
                <a:effectLst>
                  <a:outerShdw blurRad="38100" dist="38100" dir="2700000" algn="tl">
                    <a:srgbClr val="000000"/>
                  </a:outerShdw>
                </a:effectLst>
              </a:rPr>
              <a:t>RMD</a:t>
            </a:r>
            <a:r>
              <a:rPr lang="en-US" altLang="zh-CN" sz="2000" smtClean="0"/>
              <a:t>	 	Remove directory (</a:t>
            </a:r>
            <a:r>
              <a:rPr lang="en-US" altLang="zh-CN" sz="2000" smtClean="0">
                <a:solidFill>
                  <a:schemeClr val="hlink"/>
                </a:solidFill>
                <a:effectLst>
                  <a:outerShdw blurRad="38100" dist="38100" dir="2700000" algn="tl">
                    <a:srgbClr val="000000"/>
                  </a:outerShdw>
                </a:effectLst>
              </a:rPr>
              <a:t>rmdir</a:t>
            </a:r>
            <a:r>
              <a:rPr lang="en-US" altLang="zh-CN" sz="2000" smtClean="0"/>
              <a:t>)</a:t>
            </a:r>
          </a:p>
          <a:p>
            <a:pPr defTabSz="457200" eaLnBrk="1" hangingPunct="1">
              <a:defRPr/>
            </a:pPr>
            <a:r>
              <a:rPr lang="en-US" altLang="zh-CN" sz="2000" smtClean="0">
                <a:solidFill>
                  <a:schemeClr val="hlink"/>
                </a:solidFill>
                <a:effectLst>
                  <a:outerShdw blurRad="38100" dist="38100" dir="2700000" algn="tl">
                    <a:srgbClr val="000000"/>
                  </a:outerShdw>
                </a:effectLst>
              </a:rPr>
              <a:t>MKD</a:t>
            </a:r>
            <a:r>
              <a:rPr lang="en-US" altLang="zh-CN" sz="2000" smtClean="0"/>
              <a:t>	 	Make directory (</a:t>
            </a:r>
            <a:r>
              <a:rPr lang="en-US" altLang="zh-CN" sz="2000" smtClean="0">
                <a:solidFill>
                  <a:schemeClr val="hlink"/>
                </a:solidFill>
                <a:effectLst>
                  <a:outerShdw blurRad="38100" dist="38100" dir="2700000" algn="tl">
                    <a:srgbClr val="000000"/>
                  </a:outerShdw>
                </a:effectLst>
              </a:rPr>
              <a:t>mkdir</a:t>
            </a:r>
            <a:r>
              <a:rPr lang="en-US" altLang="zh-CN" sz="2000" smtClean="0"/>
              <a:t>)</a:t>
            </a:r>
          </a:p>
        </p:txBody>
      </p:sp>
    </p:spTree>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p>
            <a:r>
              <a:rPr lang="en-US" altLang="zh-CN" smtClean="0"/>
              <a:t>Page </a:t>
            </a:r>
            <a:fld id="{5BD43EF8-B86A-4211-814C-2F5B01D9F3F5}" type="slidenum">
              <a:rPr lang="en-US" altLang="zh-CN" smtClean="0"/>
              <a:pPr/>
              <a:t>61</a:t>
            </a:fld>
            <a:endParaRPr lang="en-US" altLang="zh-CN" smtClean="0"/>
          </a:p>
        </p:txBody>
      </p:sp>
      <p:sp>
        <p:nvSpPr>
          <p:cNvPr id="267266" name="Rectangle 2"/>
          <p:cNvSpPr>
            <a:spLocks noGrp="1" noChangeArrowheads="1"/>
          </p:cNvSpPr>
          <p:nvPr>
            <p:ph type="title"/>
          </p:nvPr>
        </p:nvSpPr>
        <p:spPr/>
        <p:txBody>
          <a:bodyPr/>
          <a:lstStyle/>
          <a:p>
            <a:pPr eaLnBrk="1" hangingPunct="1">
              <a:defRPr/>
            </a:pPr>
            <a:r>
              <a:rPr lang="en-US" altLang="zh-CN" smtClean="0"/>
              <a:t>FTP</a:t>
            </a:r>
            <a:r>
              <a:rPr lang="zh-CN" altLang="en-US" smtClean="0"/>
              <a:t>原始命令（续）</a:t>
            </a:r>
            <a:endParaRPr lang="en-US" altLang="zh-CN" smtClean="0"/>
          </a:p>
        </p:txBody>
      </p:sp>
      <p:sp>
        <p:nvSpPr>
          <p:cNvPr id="267267" name="Rectangle 3"/>
          <p:cNvSpPr>
            <a:spLocks noGrp="1" noChangeArrowheads="1"/>
          </p:cNvSpPr>
          <p:nvPr>
            <p:ph type="body" idx="1"/>
          </p:nvPr>
        </p:nvSpPr>
        <p:spPr/>
        <p:txBody>
          <a:bodyPr/>
          <a:lstStyle/>
          <a:p>
            <a:pPr defTabSz="457200" eaLnBrk="1" hangingPunct="1">
              <a:defRPr/>
            </a:pPr>
            <a:r>
              <a:rPr lang="en-US" altLang="zh-CN" sz="2000" smtClean="0">
                <a:solidFill>
                  <a:schemeClr val="hlink"/>
                </a:solidFill>
                <a:effectLst>
                  <a:outerShdw blurRad="38100" dist="38100" dir="2700000" algn="tl">
                    <a:srgbClr val="000000"/>
                  </a:outerShdw>
                </a:effectLst>
              </a:rPr>
              <a:t>PWD</a:t>
            </a:r>
            <a:r>
              <a:rPr lang="en-US" altLang="zh-CN" sz="2000" smtClean="0"/>
              <a:t>	 	Print working directory</a:t>
            </a:r>
          </a:p>
          <a:p>
            <a:pPr defTabSz="457200" eaLnBrk="1" hangingPunct="1">
              <a:defRPr/>
            </a:pPr>
            <a:r>
              <a:rPr lang="en-US" altLang="zh-CN" sz="2000" smtClean="0">
                <a:solidFill>
                  <a:schemeClr val="hlink"/>
                </a:solidFill>
                <a:effectLst>
                  <a:outerShdw blurRad="38100" dist="38100" dir="2700000" algn="tl">
                    <a:srgbClr val="000000"/>
                  </a:outerShdw>
                </a:effectLst>
              </a:rPr>
              <a:t>LIST</a:t>
            </a:r>
            <a:r>
              <a:rPr lang="en-US" altLang="zh-CN" sz="2000" smtClean="0"/>
              <a:t>	 	Request directory listing</a:t>
            </a:r>
          </a:p>
          <a:p>
            <a:pPr defTabSz="457200" eaLnBrk="1" hangingPunct="1">
              <a:defRPr/>
            </a:pPr>
            <a:r>
              <a:rPr lang="en-US" altLang="zh-CN" sz="2000" smtClean="0">
                <a:solidFill>
                  <a:schemeClr val="hlink"/>
                </a:solidFill>
                <a:effectLst>
                  <a:outerShdw blurRad="38100" dist="38100" dir="2700000" algn="tl">
                    <a:srgbClr val="000000"/>
                  </a:outerShdw>
                </a:effectLst>
              </a:rPr>
              <a:t>NLST</a:t>
            </a:r>
            <a:r>
              <a:rPr lang="en-US" altLang="zh-CN" sz="2000" smtClean="0"/>
              <a:t>		Request just a file name list</a:t>
            </a:r>
          </a:p>
          <a:p>
            <a:pPr defTabSz="457200" eaLnBrk="1" hangingPunct="1">
              <a:defRPr/>
            </a:pPr>
            <a:r>
              <a:rPr lang="en-US" altLang="zh-CN" sz="2000" smtClean="0"/>
              <a:t>SITE		Site parameters, allow client to specify site specific options and parameters</a:t>
            </a:r>
          </a:p>
          <a:p>
            <a:pPr defTabSz="457200" eaLnBrk="1" hangingPunct="1">
              <a:defRPr/>
            </a:pPr>
            <a:r>
              <a:rPr lang="en-US" altLang="zh-CN" sz="2000" smtClean="0"/>
              <a:t>SYST		request server operating system</a:t>
            </a:r>
          </a:p>
          <a:p>
            <a:pPr defTabSz="457200" eaLnBrk="1" hangingPunct="1">
              <a:defRPr/>
            </a:pPr>
            <a:r>
              <a:rPr lang="en-US" altLang="zh-CN" sz="2000" smtClean="0"/>
              <a:t>STAT		Request server to send status of current xfr</a:t>
            </a:r>
          </a:p>
          <a:p>
            <a:pPr defTabSz="457200" eaLnBrk="1" hangingPunct="1">
              <a:defRPr/>
            </a:pPr>
            <a:r>
              <a:rPr lang="en-US" altLang="zh-CN" sz="2000" smtClean="0">
                <a:solidFill>
                  <a:schemeClr val="hlink"/>
                </a:solidFill>
                <a:effectLst>
                  <a:outerShdw blurRad="38100" dist="38100" dir="2700000" algn="tl">
                    <a:srgbClr val="000000"/>
                  </a:outerShdw>
                </a:effectLst>
              </a:rPr>
              <a:t>HELP</a:t>
            </a:r>
            <a:r>
              <a:rPr lang="en-US" altLang="zh-CN" sz="2000" smtClean="0"/>
              <a:t>		general and command specific</a:t>
            </a:r>
          </a:p>
          <a:p>
            <a:pPr defTabSz="457200" eaLnBrk="1" hangingPunct="1">
              <a:defRPr/>
            </a:pPr>
            <a:r>
              <a:rPr lang="en-US" altLang="zh-CN" sz="2000" smtClean="0">
                <a:solidFill>
                  <a:schemeClr val="hlink"/>
                </a:solidFill>
                <a:effectLst>
                  <a:outerShdw blurRad="38100" dist="38100" dir="2700000" algn="tl">
                    <a:srgbClr val="000000"/>
                  </a:outerShdw>
                </a:effectLst>
              </a:rPr>
              <a:t>NOOP</a:t>
            </a:r>
            <a:r>
              <a:rPr lang="en-US" altLang="zh-CN" sz="2000" smtClean="0"/>
              <a:t>		ask server to send a positive reply</a:t>
            </a:r>
          </a:p>
        </p:txBody>
      </p:sp>
    </p:spTree>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p>
            <a:r>
              <a:rPr lang="en-US" altLang="zh-CN" smtClean="0"/>
              <a:t>Page </a:t>
            </a:r>
            <a:fld id="{74C16BDA-A4A1-4710-8DAB-CFE6301F7F20}" type="slidenum">
              <a:rPr lang="en-US" altLang="zh-CN" smtClean="0"/>
              <a:pPr/>
              <a:t>62</a:t>
            </a:fld>
            <a:endParaRPr lang="en-US" altLang="zh-CN" smtClean="0"/>
          </a:p>
        </p:txBody>
      </p:sp>
      <p:sp>
        <p:nvSpPr>
          <p:cNvPr id="165890" name="Rectangle 2"/>
          <p:cNvSpPr>
            <a:spLocks noGrp="1" noChangeArrowheads="1"/>
          </p:cNvSpPr>
          <p:nvPr>
            <p:ph type="title"/>
          </p:nvPr>
        </p:nvSpPr>
        <p:spPr/>
        <p:txBody>
          <a:bodyPr/>
          <a:lstStyle/>
          <a:p>
            <a:pPr eaLnBrk="1" hangingPunct="1">
              <a:defRPr/>
            </a:pPr>
            <a:r>
              <a:rPr lang="zh-CN" altLang="en-US" smtClean="0"/>
              <a:t>表</a:t>
            </a:r>
            <a:r>
              <a:rPr lang="en-US" altLang="zh-CN" smtClean="0"/>
              <a:t>6-3 </a:t>
            </a:r>
            <a:r>
              <a:rPr lang="zh-CN" altLang="en-US" smtClean="0"/>
              <a:t>常用的</a:t>
            </a:r>
            <a:r>
              <a:rPr lang="en-US" altLang="zh-CN" smtClean="0"/>
              <a:t>FTP</a:t>
            </a:r>
            <a:r>
              <a:rPr lang="zh-CN" altLang="en-US" smtClean="0"/>
              <a:t>命令 </a:t>
            </a:r>
          </a:p>
        </p:txBody>
      </p:sp>
      <p:pic>
        <p:nvPicPr>
          <p:cNvPr id="56324" name="Picture 4"/>
          <p:cNvPicPr>
            <a:picLocks noChangeAspect="1" noChangeArrowheads="1"/>
          </p:cNvPicPr>
          <p:nvPr/>
        </p:nvPicPr>
        <p:blipFill>
          <a:blip r:embed="rId2"/>
          <a:srcRect/>
          <a:stretch>
            <a:fillRect/>
          </a:stretch>
        </p:blipFill>
        <p:spPr bwMode="auto">
          <a:xfrm>
            <a:off x="1042988" y="1484313"/>
            <a:ext cx="7632700" cy="4764087"/>
          </a:xfrm>
          <a:prstGeom prst="rect">
            <a:avLst/>
          </a:prstGeom>
          <a:noFill/>
          <a:ln w="9525">
            <a:noFill/>
            <a:miter lim="800000"/>
            <a:headEnd/>
            <a:tailEnd/>
          </a:ln>
        </p:spPr>
      </p:pic>
      <p:sp>
        <p:nvSpPr>
          <p:cNvPr id="56325" name="Rectangle 5"/>
          <p:cNvSpPr>
            <a:spLocks noChangeArrowheads="1"/>
          </p:cNvSpPr>
          <p:nvPr/>
        </p:nvSpPr>
        <p:spPr bwMode="auto">
          <a:xfrm>
            <a:off x="1042988" y="3500438"/>
            <a:ext cx="7561262" cy="360362"/>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p>
            <a:r>
              <a:rPr lang="en-US" altLang="zh-CN" smtClean="0"/>
              <a:t>Page </a:t>
            </a:r>
            <a:fld id="{1BF48172-45EC-4E3D-817C-23828E6396FD}" type="slidenum">
              <a:rPr lang="en-US" altLang="zh-CN" smtClean="0"/>
              <a:pPr/>
              <a:t>63</a:t>
            </a:fld>
            <a:endParaRPr lang="en-US" altLang="zh-CN" smtClean="0"/>
          </a:p>
        </p:txBody>
      </p:sp>
      <p:sp>
        <p:nvSpPr>
          <p:cNvPr id="164866" name="Rectangle 2"/>
          <p:cNvSpPr>
            <a:spLocks noGrp="1" noChangeArrowheads="1"/>
          </p:cNvSpPr>
          <p:nvPr>
            <p:ph type="title"/>
          </p:nvPr>
        </p:nvSpPr>
        <p:spPr/>
        <p:txBody>
          <a:bodyPr/>
          <a:lstStyle/>
          <a:p>
            <a:pPr eaLnBrk="1" hangingPunct="1">
              <a:defRPr/>
            </a:pPr>
            <a:r>
              <a:rPr lang="en-US" altLang="zh-CN" smtClean="0"/>
              <a:t>2</a:t>
            </a:r>
            <a:r>
              <a:rPr lang="zh-CN" altLang="en-US" smtClean="0"/>
              <a:t>．</a:t>
            </a:r>
            <a:r>
              <a:rPr lang="en-US" altLang="zh-CN" smtClean="0"/>
              <a:t>FTP</a:t>
            </a:r>
            <a:r>
              <a:rPr lang="zh-CN" altLang="en-US" smtClean="0"/>
              <a:t>应答 </a:t>
            </a:r>
          </a:p>
        </p:txBody>
      </p:sp>
      <p:sp>
        <p:nvSpPr>
          <p:cNvPr id="164867" name="Rectangle 3"/>
          <p:cNvSpPr>
            <a:spLocks noGrp="1" noChangeArrowheads="1"/>
          </p:cNvSpPr>
          <p:nvPr>
            <p:ph type="body" idx="1"/>
          </p:nvPr>
        </p:nvSpPr>
        <p:spPr/>
        <p:txBody>
          <a:bodyPr/>
          <a:lstStyle/>
          <a:p>
            <a:pPr marL="263525" indent="-263525" eaLnBrk="1" hangingPunct="1">
              <a:lnSpc>
                <a:spcPct val="130000"/>
              </a:lnSpc>
              <a:defRPr/>
            </a:pPr>
            <a:r>
              <a:rPr lang="zh-CN" altLang="en-US" smtClean="0"/>
              <a:t>每个</a:t>
            </a:r>
            <a:r>
              <a:rPr lang="en-US" altLang="zh-CN" smtClean="0"/>
              <a:t>FTP</a:t>
            </a:r>
            <a:r>
              <a:rPr lang="zh-CN" altLang="en-US" smtClean="0"/>
              <a:t>命令产生至少一个响应。响应由两部分组成：</a:t>
            </a:r>
            <a:r>
              <a:rPr lang="en-US" altLang="zh-CN" smtClean="0"/>
              <a:t>3</a:t>
            </a:r>
            <a:r>
              <a:rPr lang="zh-CN" altLang="en-US" smtClean="0"/>
              <a:t>位数字的数以及跟随其后的文本。数字部分定义代码，文本部分定义所需的参数或额外的解释，文本部分由人工处理。 </a:t>
            </a:r>
          </a:p>
          <a:p>
            <a:pPr marL="263525" indent="-263525" eaLnBrk="1" hangingPunct="1">
              <a:lnSpc>
                <a:spcPct val="130000"/>
              </a:lnSpc>
              <a:defRPr/>
            </a:pPr>
            <a:r>
              <a:rPr lang="zh-CN" altLang="en-US" smtClean="0"/>
              <a:t>应答代码用</a:t>
            </a:r>
            <a:r>
              <a:rPr lang="en-US" altLang="zh-CN" smtClean="0"/>
              <a:t>xyz</a:t>
            </a:r>
            <a:r>
              <a:rPr lang="zh-CN" altLang="en-US" smtClean="0"/>
              <a:t>（</a:t>
            </a:r>
            <a:r>
              <a:rPr lang="en-US" altLang="zh-CN" smtClean="0"/>
              <a:t>3</a:t>
            </a:r>
            <a:r>
              <a:rPr lang="zh-CN" altLang="en-US" smtClean="0"/>
              <a:t>位数字）形式表示，其中每一位数字都有不同的含义。</a:t>
            </a:r>
          </a:p>
          <a:p>
            <a:pPr marL="263525" indent="-263525" eaLnBrk="1" hangingPunct="1">
              <a:lnSpc>
                <a:spcPct val="130000"/>
              </a:lnSpc>
              <a:defRPr/>
            </a:pPr>
            <a:r>
              <a:rPr lang="zh-CN" altLang="en-US" smtClean="0"/>
              <a:t>其中，</a:t>
            </a:r>
            <a:r>
              <a:rPr lang="en-US" altLang="zh-CN" smtClean="0"/>
              <a:t>x</a:t>
            </a:r>
            <a:r>
              <a:rPr lang="zh-CN" altLang="en-US" smtClean="0"/>
              <a:t>取值为</a:t>
            </a:r>
            <a:r>
              <a:rPr lang="en-US" altLang="zh-CN" smtClean="0"/>
              <a:t>1~5</a:t>
            </a:r>
            <a:r>
              <a:rPr lang="zh-CN" altLang="en-US" smtClean="0"/>
              <a:t>；</a:t>
            </a:r>
            <a:r>
              <a:rPr lang="en-US" altLang="zh-CN" smtClean="0"/>
              <a:t>y</a:t>
            </a:r>
            <a:r>
              <a:rPr lang="zh-CN" altLang="en-US" smtClean="0"/>
              <a:t>取值为</a:t>
            </a:r>
            <a:r>
              <a:rPr lang="en-US" altLang="zh-CN" smtClean="0"/>
              <a:t>0~5</a:t>
            </a:r>
            <a:r>
              <a:rPr lang="zh-CN" altLang="en-US" smtClean="0"/>
              <a:t>；</a:t>
            </a:r>
            <a:r>
              <a:rPr lang="en-US" altLang="zh-CN" smtClean="0"/>
              <a:t>z</a:t>
            </a:r>
            <a:r>
              <a:rPr lang="zh-CN" altLang="en-US" smtClean="0"/>
              <a:t>表示提供一些附加信息。 </a:t>
            </a:r>
          </a:p>
        </p:txBody>
      </p:sp>
    </p:spTree>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p>
            <a:r>
              <a:rPr lang="en-US" altLang="zh-CN" smtClean="0"/>
              <a:t>Page </a:t>
            </a:r>
            <a:fld id="{03F15A83-C703-4194-8807-C31F76827960}" type="slidenum">
              <a:rPr lang="en-US" altLang="zh-CN" smtClean="0"/>
              <a:pPr/>
              <a:t>64</a:t>
            </a:fld>
            <a:endParaRPr lang="en-US" altLang="zh-CN" smtClean="0"/>
          </a:p>
        </p:txBody>
      </p:sp>
      <p:sp>
        <p:nvSpPr>
          <p:cNvPr id="163842" name="Rectangle 2"/>
          <p:cNvSpPr>
            <a:spLocks noGrp="1" noChangeArrowheads="1"/>
          </p:cNvSpPr>
          <p:nvPr>
            <p:ph type="title"/>
          </p:nvPr>
        </p:nvSpPr>
        <p:spPr/>
        <p:txBody>
          <a:bodyPr/>
          <a:lstStyle/>
          <a:p>
            <a:pPr eaLnBrk="1" hangingPunct="1">
              <a:defRPr/>
            </a:pPr>
            <a:r>
              <a:rPr lang="zh-CN" altLang="en-US" sz="2800" smtClean="0"/>
              <a:t>表</a:t>
            </a:r>
            <a:r>
              <a:rPr lang="en-US" altLang="zh-CN" sz="2800" smtClean="0"/>
              <a:t>6-4 </a:t>
            </a:r>
            <a:r>
              <a:rPr lang="zh-CN" altLang="en-US" sz="2800" smtClean="0"/>
              <a:t>应答代码</a:t>
            </a:r>
            <a:r>
              <a:rPr lang="en-US" altLang="zh-CN" sz="2800" smtClean="0"/>
              <a:t>3</a:t>
            </a:r>
            <a:r>
              <a:rPr lang="zh-CN" altLang="en-US" sz="2800" smtClean="0"/>
              <a:t>位数中第</a:t>
            </a:r>
            <a:r>
              <a:rPr lang="en-US" altLang="zh-CN" sz="2800" smtClean="0"/>
              <a:t>1</a:t>
            </a:r>
            <a:r>
              <a:rPr lang="zh-CN" altLang="en-US" sz="2800" smtClean="0"/>
              <a:t>位和第</a:t>
            </a:r>
            <a:r>
              <a:rPr lang="en-US" altLang="zh-CN" sz="2800" smtClean="0"/>
              <a:t>2</a:t>
            </a:r>
            <a:r>
              <a:rPr lang="zh-CN" altLang="en-US" sz="2800" smtClean="0"/>
              <a:t>位的含义</a:t>
            </a:r>
          </a:p>
        </p:txBody>
      </p:sp>
      <p:pic>
        <p:nvPicPr>
          <p:cNvPr id="58372" name="Picture 4"/>
          <p:cNvPicPr>
            <a:picLocks noChangeAspect="1" noChangeArrowheads="1"/>
          </p:cNvPicPr>
          <p:nvPr/>
        </p:nvPicPr>
        <p:blipFill>
          <a:blip r:embed="rId2"/>
          <a:srcRect/>
          <a:stretch>
            <a:fillRect/>
          </a:stretch>
        </p:blipFill>
        <p:spPr bwMode="auto">
          <a:xfrm>
            <a:off x="971550" y="1412875"/>
            <a:ext cx="7921625" cy="4522788"/>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p>
            <a:r>
              <a:rPr lang="en-US" altLang="zh-CN" smtClean="0"/>
              <a:t>Page </a:t>
            </a:r>
            <a:fld id="{0FA9C476-3773-45F1-B635-0A9982DA2607}" type="slidenum">
              <a:rPr lang="en-US" altLang="zh-CN" smtClean="0"/>
              <a:pPr/>
              <a:t>65</a:t>
            </a:fld>
            <a:endParaRPr lang="en-US" altLang="zh-CN" smtClean="0"/>
          </a:p>
        </p:txBody>
      </p:sp>
      <p:sp>
        <p:nvSpPr>
          <p:cNvPr id="171010" name="Rectangle 2"/>
          <p:cNvSpPr>
            <a:spLocks noGrp="1" noChangeArrowheads="1"/>
          </p:cNvSpPr>
          <p:nvPr>
            <p:ph type="title"/>
          </p:nvPr>
        </p:nvSpPr>
        <p:spPr/>
        <p:txBody>
          <a:bodyPr/>
          <a:lstStyle/>
          <a:p>
            <a:pPr eaLnBrk="1" hangingPunct="1">
              <a:defRPr/>
            </a:pPr>
            <a:r>
              <a:rPr lang="zh-CN" altLang="en-US" smtClean="0"/>
              <a:t>常用的典型应答 </a:t>
            </a:r>
          </a:p>
        </p:txBody>
      </p:sp>
      <p:sp>
        <p:nvSpPr>
          <p:cNvPr id="171011" name="Rectangle 3"/>
          <p:cNvSpPr>
            <a:spLocks noGrp="1" noChangeArrowheads="1"/>
          </p:cNvSpPr>
          <p:nvPr>
            <p:ph type="body" idx="1"/>
          </p:nvPr>
        </p:nvSpPr>
        <p:spPr/>
        <p:txBody>
          <a:bodyPr/>
          <a:lstStyle/>
          <a:p>
            <a:pPr marL="360363" indent="-360363" algn="ctr" eaLnBrk="1" hangingPunct="1">
              <a:buFont typeface="Wingdings" pitchFamily="2" charset="2"/>
              <a:buNone/>
              <a:defRPr/>
            </a:pPr>
            <a:r>
              <a:rPr lang="zh-CN" altLang="en-US" sz="3200" smtClean="0">
                <a:solidFill>
                  <a:srgbClr val="FF0000"/>
                </a:solidFill>
                <a:effectLst>
                  <a:outerShdw blurRad="38100" dist="38100" dir="2700000" algn="tl">
                    <a:srgbClr val="000000"/>
                  </a:outerShdw>
                </a:effectLst>
              </a:rPr>
              <a:t>肯定预备应答</a:t>
            </a:r>
            <a:r>
              <a:rPr lang="zh-CN" altLang="en-US" smtClean="0"/>
              <a:t> </a:t>
            </a:r>
            <a:endParaRPr lang="en-US" altLang="zh-CN" smtClean="0"/>
          </a:p>
          <a:p>
            <a:pPr marL="360363" indent="-360363" eaLnBrk="1" hangingPunct="1">
              <a:defRPr/>
            </a:pPr>
            <a:r>
              <a:rPr lang="en-US" altLang="zh-CN" smtClean="0"/>
              <a:t>120 </a:t>
            </a:r>
            <a:r>
              <a:rPr lang="zh-CN" altLang="en-US" smtClean="0"/>
              <a:t>服务不久即将就绪</a:t>
            </a:r>
          </a:p>
          <a:p>
            <a:pPr marL="360363" indent="-360363" eaLnBrk="1" hangingPunct="1">
              <a:defRPr/>
            </a:pPr>
            <a:r>
              <a:rPr lang="en-US" altLang="zh-CN" smtClean="0"/>
              <a:t>125 </a:t>
            </a:r>
            <a:r>
              <a:rPr lang="zh-CN" altLang="en-US" smtClean="0"/>
              <a:t>数据连接已经打开，数据传输不久即将开始</a:t>
            </a:r>
          </a:p>
          <a:p>
            <a:pPr marL="360363" indent="-360363" eaLnBrk="1" hangingPunct="1">
              <a:defRPr/>
            </a:pPr>
            <a:r>
              <a:rPr lang="en-US" altLang="zh-CN" smtClean="0"/>
              <a:t>150 </a:t>
            </a:r>
            <a:r>
              <a:rPr lang="zh-CN" altLang="en-US" smtClean="0"/>
              <a:t>文件状态就绪，数据连接不久即将打开</a:t>
            </a:r>
          </a:p>
        </p:txBody>
      </p:sp>
    </p:spTree>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p>
            <a:r>
              <a:rPr lang="en-US" altLang="zh-CN" smtClean="0"/>
              <a:t>Page </a:t>
            </a:r>
            <a:fld id="{CCF17E7D-68B6-4D91-B509-30D4E2FDD124}" type="slidenum">
              <a:rPr lang="en-US" altLang="zh-CN" smtClean="0"/>
              <a:pPr/>
              <a:t>66</a:t>
            </a:fld>
            <a:endParaRPr lang="en-US" altLang="zh-CN" smtClean="0"/>
          </a:p>
        </p:txBody>
      </p:sp>
      <p:sp>
        <p:nvSpPr>
          <p:cNvPr id="169986" name="Rectangle 2"/>
          <p:cNvSpPr>
            <a:spLocks noGrp="1" noChangeArrowheads="1"/>
          </p:cNvSpPr>
          <p:nvPr>
            <p:ph type="title"/>
          </p:nvPr>
        </p:nvSpPr>
        <p:spPr/>
        <p:txBody>
          <a:bodyPr/>
          <a:lstStyle/>
          <a:p>
            <a:pPr eaLnBrk="1" hangingPunct="1">
              <a:defRPr/>
            </a:pPr>
            <a:r>
              <a:rPr lang="zh-CN" altLang="en-US" smtClean="0">
                <a:solidFill>
                  <a:srgbClr val="FF0000"/>
                </a:solidFill>
              </a:rPr>
              <a:t>肯定完成应答</a:t>
            </a:r>
            <a:r>
              <a:rPr lang="zh-CN" altLang="en-US" smtClean="0"/>
              <a:t> </a:t>
            </a:r>
          </a:p>
        </p:txBody>
      </p:sp>
      <p:sp>
        <p:nvSpPr>
          <p:cNvPr id="169987" name="Rectangle 3"/>
          <p:cNvSpPr>
            <a:spLocks noGrp="1" noChangeArrowheads="1"/>
          </p:cNvSpPr>
          <p:nvPr>
            <p:ph type="body" idx="1"/>
          </p:nvPr>
        </p:nvSpPr>
        <p:spPr/>
        <p:txBody>
          <a:bodyPr/>
          <a:lstStyle/>
          <a:p>
            <a:pPr marL="360363" indent="-360363" eaLnBrk="1" hangingPunct="1">
              <a:lnSpc>
                <a:spcPct val="110000"/>
              </a:lnSpc>
              <a:defRPr/>
            </a:pPr>
            <a:r>
              <a:rPr lang="en-US" altLang="zh-CN" smtClean="0"/>
              <a:t>200 </a:t>
            </a:r>
            <a:r>
              <a:rPr lang="zh-CN" altLang="en-US" smtClean="0"/>
              <a:t>命令就绪。</a:t>
            </a:r>
          </a:p>
          <a:p>
            <a:pPr marL="360363" indent="-360363" eaLnBrk="1" hangingPunct="1">
              <a:lnSpc>
                <a:spcPct val="110000"/>
              </a:lnSpc>
              <a:defRPr/>
            </a:pPr>
            <a:r>
              <a:rPr lang="en-US" altLang="zh-CN" smtClean="0"/>
              <a:t>220 </a:t>
            </a:r>
            <a:r>
              <a:rPr lang="zh-CN" altLang="en-US" smtClean="0"/>
              <a:t>服务就绪</a:t>
            </a:r>
          </a:p>
          <a:p>
            <a:pPr marL="360363" indent="-360363" eaLnBrk="1" hangingPunct="1">
              <a:lnSpc>
                <a:spcPct val="110000"/>
              </a:lnSpc>
              <a:defRPr/>
            </a:pPr>
            <a:r>
              <a:rPr lang="en-US" altLang="zh-CN" smtClean="0"/>
              <a:t>221 </a:t>
            </a:r>
            <a:r>
              <a:rPr lang="zh-CN" altLang="en-US" smtClean="0"/>
              <a:t>服务关闭</a:t>
            </a:r>
          </a:p>
          <a:p>
            <a:pPr marL="360363" indent="-360363" eaLnBrk="1" hangingPunct="1">
              <a:lnSpc>
                <a:spcPct val="110000"/>
              </a:lnSpc>
              <a:defRPr/>
            </a:pPr>
            <a:r>
              <a:rPr lang="en-US" altLang="zh-CN" smtClean="0"/>
              <a:t>225 </a:t>
            </a:r>
            <a:r>
              <a:rPr lang="zh-CN" altLang="en-US" smtClean="0"/>
              <a:t>数据连接打开</a:t>
            </a:r>
          </a:p>
          <a:p>
            <a:pPr marL="360363" indent="-360363" eaLnBrk="1" hangingPunct="1">
              <a:lnSpc>
                <a:spcPct val="110000"/>
              </a:lnSpc>
              <a:defRPr/>
            </a:pPr>
            <a:r>
              <a:rPr lang="en-US" altLang="zh-CN" smtClean="0"/>
              <a:t>226 </a:t>
            </a:r>
            <a:r>
              <a:rPr lang="zh-CN" altLang="en-US" smtClean="0"/>
              <a:t>数据连接关闭</a:t>
            </a:r>
          </a:p>
          <a:p>
            <a:pPr marL="360363" indent="-360363" eaLnBrk="1" hangingPunct="1">
              <a:lnSpc>
                <a:spcPct val="110000"/>
              </a:lnSpc>
              <a:defRPr/>
            </a:pPr>
            <a:r>
              <a:rPr lang="en-US" altLang="zh-CN" smtClean="0"/>
              <a:t>227 </a:t>
            </a:r>
            <a:r>
              <a:rPr lang="zh-CN" altLang="en-US" smtClean="0"/>
              <a:t>进入被动方式，服务器发送它的</a:t>
            </a:r>
            <a:r>
              <a:rPr lang="en-US" altLang="zh-CN" smtClean="0"/>
              <a:t>IP</a:t>
            </a:r>
            <a:r>
              <a:rPr lang="zh-CN" altLang="en-US" smtClean="0"/>
              <a:t>地址和端口号</a:t>
            </a:r>
          </a:p>
          <a:p>
            <a:pPr marL="360363" indent="-360363" eaLnBrk="1" hangingPunct="1">
              <a:lnSpc>
                <a:spcPct val="110000"/>
              </a:lnSpc>
              <a:defRPr/>
            </a:pPr>
            <a:r>
              <a:rPr lang="en-US" altLang="zh-CN" smtClean="0"/>
              <a:t>230 </a:t>
            </a:r>
            <a:r>
              <a:rPr lang="zh-CN" altLang="en-US" smtClean="0"/>
              <a:t>用户登录成功</a:t>
            </a:r>
          </a:p>
          <a:p>
            <a:pPr marL="360363" indent="-360363" eaLnBrk="1" hangingPunct="1">
              <a:lnSpc>
                <a:spcPct val="110000"/>
              </a:lnSpc>
              <a:defRPr/>
            </a:pPr>
            <a:r>
              <a:rPr lang="en-US" altLang="zh-CN" smtClean="0"/>
              <a:t>250 </a:t>
            </a:r>
            <a:r>
              <a:rPr lang="zh-CN" altLang="en-US" smtClean="0"/>
              <a:t>请求文件动作成功</a:t>
            </a:r>
          </a:p>
        </p:txBody>
      </p:sp>
    </p:spTree>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p>
            <a:r>
              <a:rPr lang="en-US" altLang="zh-CN" smtClean="0"/>
              <a:t>Page </a:t>
            </a:r>
            <a:fld id="{1B6BE68F-8B4E-48F8-9021-29526154A250}" type="slidenum">
              <a:rPr lang="en-US" altLang="zh-CN" smtClean="0"/>
              <a:pPr/>
              <a:t>67</a:t>
            </a:fld>
            <a:endParaRPr lang="en-US" altLang="zh-CN" smtClean="0"/>
          </a:p>
        </p:txBody>
      </p:sp>
      <p:sp>
        <p:nvSpPr>
          <p:cNvPr id="172034" name="Rectangle 2"/>
          <p:cNvSpPr>
            <a:spLocks noGrp="1" noChangeArrowheads="1"/>
          </p:cNvSpPr>
          <p:nvPr>
            <p:ph type="title"/>
          </p:nvPr>
        </p:nvSpPr>
        <p:spPr/>
        <p:txBody>
          <a:bodyPr/>
          <a:lstStyle/>
          <a:p>
            <a:pPr eaLnBrk="1" hangingPunct="1">
              <a:defRPr/>
            </a:pPr>
            <a:r>
              <a:rPr lang="zh-CN" altLang="en-US" smtClean="0">
                <a:solidFill>
                  <a:srgbClr val="FF0000"/>
                </a:solidFill>
              </a:rPr>
              <a:t>肯定中间应答</a:t>
            </a:r>
            <a:r>
              <a:rPr lang="zh-CN" altLang="en-US" smtClean="0"/>
              <a:t> </a:t>
            </a:r>
          </a:p>
        </p:txBody>
      </p:sp>
      <p:sp>
        <p:nvSpPr>
          <p:cNvPr id="172035" name="Rectangle 3"/>
          <p:cNvSpPr>
            <a:spLocks noGrp="1" noChangeArrowheads="1"/>
          </p:cNvSpPr>
          <p:nvPr>
            <p:ph type="body" idx="1"/>
          </p:nvPr>
        </p:nvSpPr>
        <p:spPr/>
        <p:txBody>
          <a:bodyPr/>
          <a:lstStyle/>
          <a:p>
            <a:pPr marL="360363" indent="-360363" eaLnBrk="1" hangingPunct="1">
              <a:defRPr/>
            </a:pPr>
            <a:r>
              <a:rPr lang="en-US" altLang="zh-CN" smtClean="0"/>
              <a:t>331 </a:t>
            </a:r>
            <a:r>
              <a:rPr lang="zh-CN" altLang="en-US" smtClean="0"/>
              <a:t>用户名就绪，要求输入口令</a:t>
            </a:r>
          </a:p>
          <a:p>
            <a:pPr marL="360363" indent="-360363" eaLnBrk="1" hangingPunct="1">
              <a:defRPr/>
            </a:pPr>
            <a:r>
              <a:rPr lang="en-US" altLang="zh-CN" smtClean="0"/>
              <a:t>332 </a:t>
            </a:r>
            <a:r>
              <a:rPr lang="zh-CN" altLang="en-US" smtClean="0"/>
              <a:t>需要登录帐号</a:t>
            </a:r>
          </a:p>
          <a:p>
            <a:pPr marL="360363" indent="-360363" algn="ctr" eaLnBrk="1" hangingPunct="1">
              <a:buFont typeface="Wingdings" pitchFamily="2" charset="2"/>
              <a:buNone/>
              <a:defRPr/>
            </a:pPr>
            <a:r>
              <a:rPr lang="zh-CN" altLang="en-US" sz="3200" smtClean="0">
                <a:solidFill>
                  <a:srgbClr val="FF0000"/>
                </a:solidFill>
                <a:effectLst>
                  <a:outerShdw blurRad="38100" dist="38100" dir="2700000" algn="tl">
                    <a:srgbClr val="000000"/>
                  </a:outerShdw>
                </a:effectLst>
              </a:rPr>
              <a:t>暂时否定完成应答</a:t>
            </a:r>
            <a:r>
              <a:rPr lang="zh-CN" altLang="en-US" smtClean="0"/>
              <a:t> </a:t>
            </a:r>
            <a:endParaRPr lang="en-US" altLang="zh-CN" smtClean="0"/>
          </a:p>
          <a:p>
            <a:pPr marL="360363" indent="-360363" eaLnBrk="1" hangingPunct="1">
              <a:defRPr/>
            </a:pPr>
            <a:r>
              <a:rPr lang="en-US" altLang="zh-CN" smtClean="0"/>
              <a:t>425 </a:t>
            </a:r>
            <a:r>
              <a:rPr lang="zh-CN" altLang="en-US" smtClean="0"/>
              <a:t>不能打开数据连接</a:t>
            </a:r>
          </a:p>
          <a:p>
            <a:pPr marL="360363" indent="-360363" eaLnBrk="1" hangingPunct="1">
              <a:defRPr/>
            </a:pPr>
            <a:r>
              <a:rPr lang="en-US" altLang="zh-CN" smtClean="0"/>
              <a:t>426 </a:t>
            </a:r>
            <a:r>
              <a:rPr lang="zh-CN" altLang="en-US" smtClean="0"/>
              <a:t>连接关闭，不能识别的命令</a:t>
            </a:r>
          </a:p>
          <a:p>
            <a:pPr marL="360363" indent="-360363" eaLnBrk="1" hangingPunct="1">
              <a:defRPr/>
            </a:pPr>
            <a:r>
              <a:rPr lang="en-US" altLang="zh-CN" smtClean="0"/>
              <a:t>450 </a:t>
            </a:r>
            <a:r>
              <a:rPr lang="zh-CN" altLang="en-US" smtClean="0"/>
              <a:t>未采取文件动作，文件不可用</a:t>
            </a:r>
          </a:p>
          <a:p>
            <a:pPr marL="360363" indent="-360363" eaLnBrk="1" hangingPunct="1">
              <a:defRPr/>
            </a:pPr>
            <a:r>
              <a:rPr lang="en-US" altLang="zh-CN" smtClean="0"/>
              <a:t>451 </a:t>
            </a:r>
            <a:r>
              <a:rPr lang="zh-CN" altLang="en-US" smtClean="0"/>
              <a:t>动作异常终止，本地差错</a:t>
            </a:r>
          </a:p>
          <a:p>
            <a:pPr marL="360363" indent="-360363" eaLnBrk="1" hangingPunct="1">
              <a:defRPr/>
            </a:pPr>
            <a:r>
              <a:rPr lang="en-US" altLang="zh-CN" smtClean="0"/>
              <a:t>452 </a:t>
            </a:r>
            <a:r>
              <a:rPr lang="zh-CN" altLang="en-US" smtClean="0"/>
              <a:t>动作异常终止，存储器不足</a:t>
            </a:r>
          </a:p>
        </p:txBody>
      </p:sp>
    </p:spTree>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p>
            <a:r>
              <a:rPr lang="en-US" altLang="zh-CN" smtClean="0"/>
              <a:t>Page </a:t>
            </a:r>
            <a:fld id="{74BC3232-B038-4683-B7FF-24684ED756F6}" type="slidenum">
              <a:rPr lang="en-US" altLang="zh-CN" smtClean="0"/>
              <a:pPr/>
              <a:t>68</a:t>
            </a:fld>
            <a:endParaRPr lang="en-US" altLang="zh-CN" smtClean="0"/>
          </a:p>
        </p:txBody>
      </p:sp>
      <p:sp>
        <p:nvSpPr>
          <p:cNvPr id="173058" name="Rectangle 2"/>
          <p:cNvSpPr>
            <a:spLocks noGrp="1" noChangeArrowheads="1"/>
          </p:cNvSpPr>
          <p:nvPr>
            <p:ph type="title"/>
          </p:nvPr>
        </p:nvSpPr>
        <p:spPr/>
        <p:txBody>
          <a:bodyPr/>
          <a:lstStyle/>
          <a:p>
            <a:pPr eaLnBrk="1" hangingPunct="1">
              <a:defRPr/>
            </a:pPr>
            <a:r>
              <a:rPr lang="zh-CN" altLang="en-US" smtClean="0">
                <a:solidFill>
                  <a:srgbClr val="FF0000"/>
                </a:solidFill>
              </a:rPr>
              <a:t>永久性否定完成应答</a:t>
            </a:r>
            <a:r>
              <a:rPr lang="zh-CN" altLang="en-US" smtClean="0"/>
              <a:t> </a:t>
            </a:r>
          </a:p>
        </p:txBody>
      </p:sp>
      <p:sp>
        <p:nvSpPr>
          <p:cNvPr id="173059" name="Rectangle 3"/>
          <p:cNvSpPr>
            <a:spLocks noGrp="1" noChangeArrowheads="1"/>
          </p:cNvSpPr>
          <p:nvPr>
            <p:ph type="body" idx="1"/>
          </p:nvPr>
        </p:nvSpPr>
        <p:spPr/>
        <p:txBody>
          <a:bodyPr/>
          <a:lstStyle/>
          <a:p>
            <a:pPr marL="360363" indent="-360363" eaLnBrk="1" hangingPunct="1">
              <a:defRPr/>
            </a:pPr>
            <a:r>
              <a:rPr lang="en-US" altLang="zh-CN" smtClean="0"/>
              <a:t>500 </a:t>
            </a:r>
            <a:r>
              <a:rPr lang="zh-CN" altLang="en-US" smtClean="0"/>
              <a:t>语法错误，不能识别的命令</a:t>
            </a:r>
          </a:p>
          <a:p>
            <a:pPr marL="360363" indent="-360363" eaLnBrk="1" hangingPunct="1">
              <a:defRPr/>
            </a:pPr>
            <a:r>
              <a:rPr lang="en-US" altLang="zh-CN" smtClean="0"/>
              <a:t>501 </a:t>
            </a:r>
            <a:r>
              <a:rPr lang="zh-CN" altLang="en-US" smtClean="0"/>
              <a:t>参数或变量的语法错误（无效参数）。</a:t>
            </a:r>
          </a:p>
          <a:p>
            <a:pPr marL="360363" indent="-360363" eaLnBrk="1" hangingPunct="1">
              <a:defRPr/>
            </a:pPr>
            <a:r>
              <a:rPr lang="en-US" altLang="zh-CN" smtClean="0"/>
              <a:t>502 </a:t>
            </a:r>
            <a:r>
              <a:rPr lang="zh-CN" altLang="en-US" smtClean="0"/>
              <a:t>命令未实现</a:t>
            </a:r>
          </a:p>
          <a:p>
            <a:pPr marL="360363" indent="-360363" eaLnBrk="1" hangingPunct="1">
              <a:defRPr/>
            </a:pPr>
            <a:r>
              <a:rPr lang="en-US" altLang="zh-CN" smtClean="0"/>
              <a:t>503 </a:t>
            </a:r>
            <a:r>
              <a:rPr lang="zh-CN" altLang="en-US" smtClean="0"/>
              <a:t>错误命令序列</a:t>
            </a:r>
          </a:p>
          <a:p>
            <a:pPr marL="360363" indent="-360363" eaLnBrk="1" hangingPunct="1">
              <a:defRPr/>
            </a:pPr>
            <a:r>
              <a:rPr lang="en-US" altLang="zh-CN" smtClean="0"/>
              <a:t>504 </a:t>
            </a:r>
            <a:r>
              <a:rPr lang="zh-CN" altLang="en-US" smtClean="0"/>
              <a:t>命令参数未实现</a:t>
            </a:r>
          </a:p>
          <a:p>
            <a:pPr marL="360363" indent="-360363" eaLnBrk="1" hangingPunct="1">
              <a:defRPr/>
            </a:pPr>
            <a:r>
              <a:rPr lang="en-US" altLang="zh-CN" smtClean="0"/>
              <a:t>530 </a:t>
            </a:r>
            <a:r>
              <a:rPr lang="zh-CN" altLang="en-US" smtClean="0"/>
              <a:t>用户未登录</a:t>
            </a:r>
          </a:p>
          <a:p>
            <a:pPr marL="360363" indent="-360363" eaLnBrk="1" hangingPunct="1">
              <a:defRPr/>
            </a:pPr>
            <a:r>
              <a:rPr lang="en-US" altLang="zh-CN" smtClean="0"/>
              <a:t>550 </a:t>
            </a:r>
            <a:r>
              <a:rPr lang="zh-CN" altLang="en-US" smtClean="0"/>
              <a:t>动作未完成，文件不可用</a:t>
            </a:r>
          </a:p>
          <a:p>
            <a:pPr marL="360363" indent="-360363" eaLnBrk="1" hangingPunct="1">
              <a:defRPr/>
            </a:pPr>
            <a:r>
              <a:rPr lang="en-US" altLang="zh-CN" smtClean="0"/>
              <a:t>553 </a:t>
            </a:r>
            <a:r>
              <a:rPr lang="zh-CN" altLang="en-US" smtClean="0"/>
              <a:t>未采取请求动作，文件名不允许</a:t>
            </a:r>
          </a:p>
        </p:txBody>
      </p:sp>
    </p:spTree>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p>
            <a:r>
              <a:rPr lang="en-US" altLang="zh-CN" smtClean="0"/>
              <a:t>Page </a:t>
            </a:r>
            <a:fld id="{F243AE67-8577-47D0-BA20-619C675F19FF}" type="slidenum">
              <a:rPr lang="en-US" altLang="zh-CN" smtClean="0"/>
              <a:pPr/>
              <a:t>69</a:t>
            </a:fld>
            <a:endParaRPr lang="en-US" altLang="zh-CN" smtClean="0"/>
          </a:p>
        </p:txBody>
      </p:sp>
      <p:sp>
        <p:nvSpPr>
          <p:cNvPr id="268290" name="Rectangle 2"/>
          <p:cNvSpPr>
            <a:spLocks noGrp="1" noChangeArrowheads="1"/>
          </p:cNvSpPr>
          <p:nvPr>
            <p:ph type="title"/>
          </p:nvPr>
        </p:nvSpPr>
        <p:spPr>
          <a:xfrm>
            <a:off x="539750" y="2573338"/>
            <a:ext cx="8229600" cy="1143000"/>
          </a:xfrm>
        </p:spPr>
        <p:txBody>
          <a:bodyPr/>
          <a:lstStyle/>
          <a:p>
            <a:pPr eaLnBrk="1" hangingPunct="1">
              <a:defRPr/>
            </a:pPr>
            <a:r>
              <a:rPr lang="zh-CN" altLang="en-US" sz="4400" smtClean="0">
                <a:solidFill>
                  <a:srgbClr val="FF3300"/>
                </a:solidFill>
              </a:rPr>
              <a:t>现 场 演 示</a:t>
            </a:r>
            <a:r>
              <a:rPr lang="en-US" altLang="zh-CN" sz="4400" smtClean="0">
                <a:solidFill>
                  <a:srgbClr val="FF3300"/>
                </a:solidFill>
              </a:rPr>
              <a:t/>
            </a:r>
            <a:br>
              <a:rPr lang="en-US" altLang="zh-CN" sz="4400" smtClean="0">
                <a:solidFill>
                  <a:srgbClr val="FF3300"/>
                </a:solidFill>
              </a:rPr>
            </a:br>
            <a:r>
              <a:rPr lang="en-US" altLang="zh-CN" sz="4400" smtClean="0">
                <a:solidFill>
                  <a:srgbClr val="FF3300"/>
                </a:solidFill>
              </a:rPr>
              <a:t>wjlftpd</a:t>
            </a:r>
            <a:br>
              <a:rPr lang="en-US" altLang="zh-CN" sz="4400" smtClean="0">
                <a:solidFill>
                  <a:srgbClr val="FF3300"/>
                </a:solidFill>
              </a:rPr>
            </a:br>
            <a:r>
              <a:rPr lang="en-US" altLang="zh-CN" sz="4400" smtClean="0">
                <a:solidFill>
                  <a:srgbClr val="FF3300"/>
                </a:solidFill>
              </a:rPr>
              <a:t>wjlftpsearch</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6829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p>
            <a:r>
              <a:rPr lang="en-US" altLang="zh-CN" smtClean="0"/>
              <a:t>Page </a:t>
            </a:r>
            <a:fld id="{68E2AC4F-AEC9-4ACB-A6A8-75C16A403152}" type="slidenum">
              <a:rPr lang="en-US" altLang="zh-CN" smtClean="0"/>
              <a:pPr/>
              <a:t>7</a:t>
            </a:fld>
            <a:endParaRPr lang="en-US" altLang="zh-CN" smtClean="0"/>
          </a:p>
        </p:txBody>
      </p:sp>
      <p:sp>
        <p:nvSpPr>
          <p:cNvPr id="143362" name="Rectangle 2"/>
          <p:cNvSpPr>
            <a:spLocks noGrp="1" noChangeArrowheads="1"/>
          </p:cNvSpPr>
          <p:nvPr>
            <p:ph type="title"/>
          </p:nvPr>
        </p:nvSpPr>
        <p:spPr/>
        <p:txBody>
          <a:bodyPr/>
          <a:lstStyle/>
          <a:p>
            <a:pPr eaLnBrk="1" hangingPunct="1">
              <a:defRPr/>
            </a:pPr>
            <a:r>
              <a:rPr lang="zh-CN" altLang="en-US" smtClean="0"/>
              <a:t>域名的结构</a:t>
            </a:r>
            <a:r>
              <a:rPr lang="en-US" altLang="zh-CN" smtClean="0"/>
              <a:t>-</a:t>
            </a:r>
            <a:r>
              <a:rPr lang="zh-CN" altLang="en-US" smtClean="0"/>
              <a:t>顶级域（</a:t>
            </a:r>
            <a:r>
              <a:rPr lang="en-US" altLang="zh-CN" smtClean="0"/>
              <a:t>TLD</a:t>
            </a:r>
            <a:r>
              <a:rPr lang="zh-CN" altLang="en-US" smtClean="0"/>
              <a:t>）</a:t>
            </a:r>
          </a:p>
        </p:txBody>
      </p:sp>
      <p:sp>
        <p:nvSpPr>
          <p:cNvPr id="143363" name="Rectangle 3"/>
          <p:cNvSpPr>
            <a:spLocks noGrp="1" noChangeArrowheads="1"/>
          </p:cNvSpPr>
          <p:nvPr>
            <p:ph type="body" idx="1"/>
          </p:nvPr>
        </p:nvSpPr>
        <p:spPr>
          <a:xfrm>
            <a:off x="1066800" y="1484313"/>
            <a:ext cx="7620000" cy="1008062"/>
          </a:xfrm>
        </p:spPr>
        <p:txBody>
          <a:bodyPr/>
          <a:lstStyle/>
          <a:p>
            <a:pPr marL="357188" indent="-357188" eaLnBrk="1" hangingPunct="1">
              <a:buClr>
                <a:srgbClr val="000099"/>
              </a:buClr>
              <a:defRPr/>
            </a:pPr>
            <a:r>
              <a:rPr lang="zh-CN" altLang="en-US" sz="2400" smtClean="0">
                <a:solidFill>
                  <a:srgbClr val="FF0000"/>
                </a:solidFill>
                <a:effectLst>
                  <a:outerShdw blurRad="38100" dist="38100" dir="2700000" algn="tl">
                    <a:srgbClr val="000000"/>
                  </a:outerShdw>
                </a:effectLst>
              </a:rPr>
              <a:t>通用顶级域</a:t>
            </a:r>
            <a:r>
              <a:rPr lang="zh-CN" altLang="en-US" sz="2400" smtClean="0"/>
              <a:t>：是按照主机的类属行为定义注册的主机</a:t>
            </a:r>
          </a:p>
        </p:txBody>
      </p:sp>
      <p:graphicFrame>
        <p:nvGraphicFramePr>
          <p:cNvPr id="143553" name="Group 193"/>
          <p:cNvGraphicFramePr>
            <a:graphicFrameLocks noGrp="1"/>
          </p:cNvGraphicFramePr>
          <p:nvPr/>
        </p:nvGraphicFramePr>
        <p:xfrm>
          <a:off x="1042988" y="2133600"/>
          <a:ext cx="7704137" cy="3881698"/>
        </p:xfrm>
        <a:graphic>
          <a:graphicData uri="http://schemas.openxmlformats.org/drawingml/2006/table">
            <a:tbl>
              <a:tblPr/>
              <a:tblGrid>
                <a:gridCol w="735012"/>
                <a:gridCol w="3081338"/>
                <a:gridCol w="1027112"/>
                <a:gridCol w="2860675"/>
              </a:tblGrid>
              <a:tr h="41910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标号</a:t>
                      </a:r>
                    </a:p>
                  </a:txBody>
                  <a:tcPr marL="0" marR="0" marT="46800" marB="4680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说明</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标号</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说明</a:t>
                      </a:r>
                    </a:p>
                  </a:txBody>
                  <a:tcPr marL="0" marR="0" marT="46800" marB="4680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aero</a:t>
                      </a: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航空和航天公司</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int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国际机构</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biz</a:t>
                      </a: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企业或商行（与</a:t>
                      </a: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com</a:t>
                      </a: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相似）</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mil</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军事机构</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com</a:t>
                      </a: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商业机构</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museum</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博物馆和其他非盈利组织</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coop</a:t>
                      </a: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协作的企业组织</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name</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人名字（个人的）</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edu</a:t>
                      </a: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教育机构</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net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网络支持中心</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gov</a:t>
                      </a: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政府机构</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org</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非盈利机构</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info</a:t>
                      </a: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信息服务提供者</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pro</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专业个体组织</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p>
            <a:r>
              <a:rPr lang="en-US" altLang="zh-CN" smtClean="0"/>
              <a:t>Page </a:t>
            </a:r>
            <a:fld id="{294AAD57-2008-468C-AE0C-8E977B30C52F}" type="slidenum">
              <a:rPr lang="en-US" altLang="zh-CN" smtClean="0"/>
              <a:pPr/>
              <a:t>70</a:t>
            </a:fld>
            <a:endParaRPr lang="en-US" altLang="zh-CN" smtClean="0"/>
          </a:p>
        </p:txBody>
      </p:sp>
      <p:sp>
        <p:nvSpPr>
          <p:cNvPr id="269314" name="Rectangle 2"/>
          <p:cNvSpPr>
            <a:spLocks noGrp="1" noChangeArrowheads="1"/>
          </p:cNvSpPr>
          <p:nvPr>
            <p:ph type="title"/>
          </p:nvPr>
        </p:nvSpPr>
        <p:spPr/>
        <p:txBody>
          <a:bodyPr/>
          <a:lstStyle/>
          <a:p>
            <a:pPr eaLnBrk="1" hangingPunct="1">
              <a:defRPr/>
            </a:pPr>
            <a:r>
              <a:rPr lang="en-US" altLang="zh-CN" smtClean="0"/>
              <a:t>FTP Step by Step</a:t>
            </a:r>
            <a:r>
              <a:rPr lang="zh-CN" altLang="en-US" smtClean="0"/>
              <a:t>（服务器端）</a:t>
            </a:r>
          </a:p>
        </p:txBody>
      </p:sp>
      <p:sp>
        <p:nvSpPr>
          <p:cNvPr id="269315" name="Rectangle 3"/>
          <p:cNvSpPr>
            <a:spLocks noGrp="1" noChangeArrowheads="1"/>
          </p:cNvSpPr>
          <p:nvPr>
            <p:ph type="body" idx="1"/>
          </p:nvPr>
        </p:nvSpPr>
        <p:spPr/>
        <p:txBody>
          <a:bodyPr/>
          <a:lstStyle/>
          <a:p>
            <a:pPr marL="0" indent="0" eaLnBrk="1" hangingPunct="1">
              <a:defRPr/>
            </a:pPr>
            <a:r>
              <a:rPr lang="en-US" altLang="zh-CN" smtClean="0"/>
              <a:t>WSAStartup</a:t>
            </a:r>
          </a:p>
          <a:p>
            <a:pPr marL="0" indent="0" eaLnBrk="1" hangingPunct="1">
              <a:defRPr/>
            </a:pPr>
            <a:r>
              <a:rPr lang="en-US" altLang="zh-CN" smtClean="0"/>
              <a:t>CreateTcpipSocket</a:t>
            </a:r>
            <a:r>
              <a:rPr lang="zh-CN" altLang="en-US" smtClean="0"/>
              <a:t>：</a:t>
            </a:r>
            <a:r>
              <a:rPr lang="en-US" altLang="zh-CN" smtClean="0"/>
              <a:t>bind 21</a:t>
            </a:r>
          </a:p>
          <a:p>
            <a:pPr marL="0" indent="0" eaLnBrk="1" hangingPunct="1">
              <a:defRPr/>
            </a:pPr>
            <a:r>
              <a:rPr lang="en-US" altLang="zh-CN" smtClean="0"/>
              <a:t>Listen</a:t>
            </a:r>
          </a:p>
          <a:p>
            <a:pPr marL="0" indent="0" eaLnBrk="1" hangingPunct="1">
              <a:defRPr/>
            </a:pPr>
            <a:r>
              <a:rPr lang="en-US" altLang="zh-CN" smtClean="0"/>
              <a:t>Loop</a:t>
            </a:r>
          </a:p>
          <a:p>
            <a:pPr lvl="1" eaLnBrk="1" hangingPunct="1">
              <a:defRPr/>
            </a:pPr>
            <a:r>
              <a:rPr lang="en-US" altLang="zh-CN" smtClean="0"/>
              <a:t>Accept socket</a:t>
            </a:r>
          </a:p>
          <a:p>
            <a:pPr lvl="1" eaLnBrk="1" hangingPunct="1">
              <a:defRPr/>
            </a:pPr>
            <a:r>
              <a:rPr lang="zh-CN" altLang="en-US" smtClean="0"/>
              <a:t>创建线程处理请求命令</a:t>
            </a:r>
            <a:r>
              <a:rPr lang="en-US" altLang="zh-CN" smtClean="0"/>
              <a:t>ProcessCommands</a:t>
            </a:r>
            <a:endParaRPr lang="zh-CN" altLang="en-US" smtClean="0"/>
          </a:p>
        </p:txBody>
      </p:sp>
    </p:spTree>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p>
            <a:r>
              <a:rPr lang="en-US" altLang="zh-CN" smtClean="0"/>
              <a:t>Page </a:t>
            </a:r>
            <a:fld id="{50D360FF-0FA0-481D-9A8D-241EFF8B4510}" type="slidenum">
              <a:rPr lang="en-US" altLang="zh-CN" smtClean="0"/>
              <a:pPr/>
              <a:t>71</a:t>
            </a:fld>
            <a:endParaRPr lang="en-US" altLang="zh-CN" smtClean="0"/>
          </a:p>
        </p:txBody>
      </p:sp>
      <p:sp>
        <p:nvSpPr>
          <p:cNvPr id="270338" name="Rectangle 2"/>
          <p:cNvSpPr>
            <a:spLocks noGrp="1" noChangeArrowheads="1"/>
          </p:cNvSpPr>
          <p:nvPr>
            <p:ph type="title"/>
          </p:nvPr>
        </p:nvSpPr>
        <p:spPr/>
        <p:txBody>
          <a:bodyPr/>
          <a:lstStyle/>
          <a:p>
            <a:pPr eaLnBrk="1" hangingPunct="1">
              <a:defRPr/>
            </a:pPr>
            <a:r>
              <a:rPr lang="en-US" altLang="zh-CN" smtClean="0"/>
              <a:t>ProcessCommands</a:t>
            </a:r>
            <a:endParaRPr lang="zh-CN" altLang="en-US" smtClean="0"/>
          </a:p>
        </p:txBody>
      </p:sp>
      <p:sp>
        <p:nvSpPr>
          <p:cNvPr id="270339" name="Rectangle 3"/>
          <p:cNvSpPr>
            <a:spLocks noGrp="1" noChangeArrowheads="1"/>
          </p:cNvSpPr>
          <p:nvPr>
            <p:ph type="body" idx="1"/>
          </p:nvPr>
        </p:nvSpPr>
        <p:spPr>
          <a:xfrm>
            <a:off x="1066800" y="1484313"/>
            <a:ext cx="7431088" cy="4594225"/>
          </a:xfrm>
        </p:spPr>
        <p:txBody>
          <a:bodyPr/>
          <a:lstStyle/>
          <a:p>
            <a:pPr marL="0" indent="0" eaLnBrk="1" hangingPunct="1">
              <a:defRPr/>
            </a:pPr>
            <a:r>
              <a:rPr lang="zh-CN" altLang="en-US" smtClean="0"/>
              <a:t>在</a:t>
            </a:r>
            <a:r>
              <a:rPr lang="en-US" altLang="zh-CN" smtClean="0"/>
              <a:t>passive</a:t>
            </a:r>
            <a:r>
              <a:rPr lang="zh-CN" altLang="en-US" smtClean="0"/>
              <a:t>模式端口侦听</a:t>
            </a:r>
            <a:r>
              <a:rPr lang="en-US" altLang="zh-CN" smtClean="0"/>
              <a:t>,port &gt; 1024(</a:t>
            </a:r>
            <a:r>
              <a:rPr lang="zh-CN" altLang="en-US" smtClean="0"/>
              <a:t>保守做法）</a:t>
            </a:r>
          </a:p>
          <a:p>
            <a:pPr marL="0" indent="0" eaLnBrk="1" hangingPunct="1">
              <a:defRPr/>
            </a:pPr>
            <a:r>
              <a:rPr lang="en-US" altLang="zh-CN" smtClean="0"/>
              <a:t>Loop</a:t>
            </a:r>
          </a:p>
          <a:p>
            <a:pPr lvl="1" eaLnBrk="1" hangingPunct="1">
              <a:defRPr/>
            </a:pPr>
            <a:r>
              <a:rPr lang="zh-CN" altLang="en-US" smtClean="0"/>
              <a:t>从控制</a:t>
            </a:r>
            <a:r>
              <a:rPr lang="en-US" altLang="zh-CN" smtClean="0"/>
              <a:t>socket</a:t>
            </a:r>
            <a:r>
              <a:rPr lang="zh-CN" altLang="en-US" smtClean="0"/>
              <a:t>获取命令（解析报文，前</a:t>
            </a:r>
            <a:r>
              <a:rPr lang="en-US" altLang="zh-CN" smtClean="0"/>
              <a:t>4</a:t>
            </a:r>
            <a:r>
              <a:rPr lang="zh-CN" altLang="en-US" smtClean="0"/>
              <a:t>个字符为命令名字，后为参数）</a:t>
            </a:r>
          </a:p>
          <a:p>
            <a:pPr lvl="1" eaLnBrk="1" hangingPunct="1">
              <a:defRPr/>
            </a:pPr>
            <a:r>
              <a:rPr lang="zh-CN" altLang="en-US" smtClean="0"/>
              <a:t>根据不同命令作相应处理</a:t>
            </a:r>
          </a:p>
          <a:p>
            <a:pPr marL="0" indent="0" eaLnBrk="1" hangingPunct="1">
              <a:defRPr/>
            </a:pPr>
            <a:endParaRPr lang="en-US" altLang="zh-CN" smtClean="0"/>
          </a:p>
        </p:txBody>
      </p:sp>
    </p:spTree>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p>
            <a:r>
              <a:rPr lang="en-US" altLang="zh-CN" smtClean="0"/>
              <a:t>Page </a:t>
            </a:r>
            <a:fld id="{3E788E65-8A60-4A15-9022-4E626DA28175}" type="slidenum">
              <a:rPr lang="en-US" altLang="zh-CN" smtClean="0"/>
              <a:pPr/>
              <a:t>72</a:t>
            </a:fld>
            <a:endParaRPr lang="en-US" altLang="zh-CN" smtClean="0"/>
          </a:p>
        </p:txBody>
      </p:sp>
      <p:sp>
        <p:nvSpPr>
          <p:cNvPr id="271362" name="Rectangle 2"/>
          <p:cNvSpPr>
            <a:spLocks noGrp="1" noChangeArrowheads="1"/>
          </p:cNvSpPr>
          <p:nvPr>
            <p:ph type="title"/>
          </p:nvPr>
        </p:nvSpPr>
        <p:spPr/>
        <p:txBody>
          <a:bodyPr/>
          <a:lstStyle/>
          <a:p>
            <a:pPr eaLnBrk="1" hangingPunct="1">
              <a:defRPr/>
            </a:pPr>
            <a:r>
              <a:rPr lang="zh-CN" altLang="en-US" smtClean="0"/>
              <a:t>处理特定原始命令</a:t>
            </a:r>
          </a:p>
        </p:txBody>
      </p:sp>
      <p:sp>
        <p:nvSpPr>
          <p:cNvPr id="271363" name="Rectangle 3"/>
          <p:cNvSpPr>
            <a:spLocks noGrp="1" noChangeArrowheads="1"/>
          </p:cNvSpPr>
          <p:nvPr>
            <p:ph type="body" idx="1"/>
          </p:nvPr>
        </p:nvSpPr>
        <p:spPr/>
        <p:txBody>
          <a:bodyPr/>
          <a:lstStyle/>
          <a:p>
            <a:pPr marL="0" indent="0" eaLnBrk="1" hangingPunct="1">
              <a:defRPr/>
            </a:pPr>
            <a:r>
              <a:rPr lang="zh-CN" altLang="en-US" smtClean="0"/>
              <a:t>若命令为</a:t>
            </a:r>
            <a:r>
              <a:rPr lang="en-US" altLang="zh-CN" smtClean="0"/>
              <a:t>USER</a:t>
            </a:r>
            <a:r>
              <a:rPr lang="zh-CN" altLang="en-US" smtClean="0"/>
              <a:t>或</a:t>
            </a:r>
            <a:r>
              <a:rPr lang="en-US" altLang="zh-CN" smtClean="0"/>
              <a:t>PASS</a:t>
            </a:r>
            <a:r>
              <a:rPr lang="zh-CN" altLang="en-US" smtClean="0"/>
              <a:t>或</a:t>
            </a:r>
            <a:r>
              <a:rPr lang="en-US" altLang="zh-CN" smtClean="0"/>
              <a:t>SYST</a:t>
            </a:r>
            <a:r>
              <a:rPr lang="zh-CN" altLang="en-US" smtClean="0"/>
              <a:t>，直接返回说明</a:t>
            </a:r>
          </a:p>
          <a:p>
            <a:pPr marL="0" indent="0" eaLnBrk="1" hangingPunct="1">
              <a:defRPr/>
            </a:pPr>
            <a:r>
              <a:rPr lang="zh-CN" altLang="en-US" smtClean="0"/>
              <a:t>若为</a:t>
            </a:r>
            <a:r>
              <a:rPr lang="en-US" altLang="zh-CN" smtClean="0"/>
              <a:t>PASV</a:t>
            </a:r>
            <a:r>
              <a:rPr lang="zh-CN" altLang="en-US" smtClean="0"/>
              <a:t>，则返回被动模式下的地址和端口号给客户端（</a:t>
            </a:r>
            <a:r>
              <a:rPr lang="zh-CN" altLang="en-US" smtClean="0">
                <a:solidFill>
                  <a:schemeClr val="hlink"/>
                </a:solidFill>
                <a:effectLst>
                  <a:outerShdw blurRad="38100" dist="38100" dir="2700000" algn="tl">
                    <a:srgbClr val="000000"/>
                  </a:outerShdw>
                </a:effectLst>
              </a:rPr>
              <a:t>注意参数形式</a:t>
            </a:r>
            <a:r>
              <a:rPr lang="zh-CN" altLang="en-US" smtClean="0"/>
              <a:t>），并设置服务器端为</a:t>
            </a:r>
            <a:r>
              <a:rPr lang="en-US" altLang="zh-CN" smtClean="0"/>
              <a:t>passive</a:t>
            </a:r>
            <a:r>
              <a:rPr lang="zh-CN" altLang="en-US" smtClean="0"/>
              <a:t>模式</a:t>
            </a:r>
          </a:p>
          <a:p>
            <a:pPr marL="0" indent="0" eaLnBrk="1" hangingPunct="1">
              <a:defRPr/>
            </a:pPr>
            <a:r>
              <a:rPr lang="zh-CN" altLang="en-US" smtClean="0"/>
              <a:t>若为</a:t>
            </a:r>
            <a:r>
              <a:rPr lang="en-US" altLang="zh-CN" smtClean="0"/>
              <a:t>XPWD</a:t>
            </a:r>
            <a:r>
              <a:rPr lang="zh-CN" altLang="en-US" smtClean="0"/>
              <a:t>或</a:t>
            </a:r>
            <a:r>
              <a:rPr lang="en-US" altLang="zh-CN" smtClean="0"/>
              <a:t>PWD</a:t>
            </a:r>
            <a:r>
              <a:rPr lang="zh-CN" altLang="en-US" smtClean="0"/>
              <a:t>，返回服务器当前工作目录（与操作系统相关，以</a:t>
            </a:r>
            <a:r>
              <a:rPr lang="en-US" altLang="zh-CN" smtClean="0"/>
              <a:t>Unix</a:t>
            </a:r>
            <a:r>
              <a:rPr lang="zh-CN" altLang="en-US" smtClean="0"/>
              <a:t>目录形式返回 </a:t>
            </a:r>
            <a:r>
              <a:rPr lang="en-US" altLang="zh-CN" smtClean="0"/>
              <a:t>‘/’</a:t>
            </a:r>
            <a:r>
              <a:rPr lang="zh-CN" altLang="en-US" smtClean="0"/>
              <a:t>）</a:t>
            </a:r>
          </a:p>
          <a:p>
            <a:pPr marL="0" indent="0" eaLnBrk="1" hangingPunct="1">
              <a:defRPr/>
            </a:pPr>
            <a:endParaRPr lang="zh-CN" altLang="en-US" smtClean="0"/>
          </a:p>
          <a:p>
            <a:pPr marL="0" indent="0"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p>
            <a:r>
              <a:rPr lang="en-US" altLang="zh-CN" smtClean="0"/>
              <a:t>Page </a:t>
            </a:r>
            <a:fld id="{2ED3CF42-CC68-418F-AF85-6E1FCFC55E5E}" type="slidenum">
              <a:rPr lang="en-US" altLang="zh-CN" smtClean="0"/>
              <a:pPr/>
              <a:t>73</a:t>
            </a:fld>
            <a:endParaRPr lang="en-US" altLang="zh-CN" smtClean="0"/>
          </a:p>
        </p:txBody>
      </p:sp>
      <p:sp>
        <p:nvSpPr>
          <p:cNvPr id="272386" name="Rectangle 2"/>
          <p:cNvSpPr>
            <a:spLocks noGrp="1" noChangeArrowheads="1"/>
          </p:cNvSpPr>
          <p:nvPr>
            <p:ph type="title"/>
          </p:nvPr>
        </p:nvSpPr>
        <p:spPr/>
        <p:txBody>
          <a:bodyPr/>
          <a:lstStyle/>
          <a:p>
            <a:pPr eaLnBrk="1" hangingPunct="1">
              <a:defRPr/>
            </a:pPr>
            <a:r>
              <a:rPr lang="zh-CN" altLang="en-US" smtClean="0"/>
              <a:t>处理特定原始命令</a:t>
            </a:r>
          </a:p>
        </p:txBody>
      </p:sp>
      <p:sp>
        <p:nvSpPr>
          <p:cNvPr id="272387" name="Rectangle 3"/>
          <p:cNvSpPr>
            <a:spLocks noGrp="1" noChangeArrowheads="1"/>
          </p:cNvSpPr>
          <p:nvPr>
            <p:ph type="body" idx="1"/>
          </p:nvPr>
        </p:nvSpPr>
        <p:spPr/>
        <p:txBody>
          <a:bodyPr/>
          <a:lstStyle/>
          <a:p>
            <a:pPr marL="0" indent="0" eaLnBrk="1" hangingPunct="1">
              <a:defRPr/>
            </a:pPr>
            <a:r>
              <a:rPr lang="zh-CN" altLang="en-US" sz="2400" smtClean="0"/>
              <a:t>若为</a:t>
            </a:r>
            <a:r>
              <a:rPr lang="en-US" altLang="zh-CN" sz="2400" smtClean="0"/>
              <a:t>NLST</a:t>
            </a:r>
            <a:r>
              <a:rPr lang="zh-CN" altLang="en-US" sz="2400" smtClean="0"/>
              <a:t>或</a:t>
            </a:r>
            <a:r>
              <a:rPr lang="en-US" altLang="zh-CN" sz="2400" smtClean="0"/>
              <a:t>LIST</a:t>
            </a:r>
            <a:r>
              <a:rPr lang="zh-CN" altLang="en-US" sz="2400" smtClean="0"/>
              <a:t>或</a:t>
            </a:r>
            <a:r>
              <a:rPr lang="en-US" altLang="zh-CN" sz="2400" smtClean="0"/>
              <a:t>STAT</a:t>
            </a:r>
            <a:r>
              <a:rPr lang="zh-CN" altLang="en-US" sz="2400" smtClean="0"/>
              <a:t>，调用</a:t>
            </a:r>
            <a:r>
              <a:rPr lang="en-US" altLang="zh-CN" sz="2400" smtClean="0"/>
              <a:t>Cmd_NLST</a:t>
            </a:r>
          </a:p>
          <a:p>
            <a:pPr lvl="1" eaLnBrk="1" hangingPunct="1">
              <a:defRPr/>
            </a:pPr>
            <a:r>
              <a:rPr lang="zh-CN" altLang="en-US" sz="2400" smtClean="0"/>
              <a:t>建立数据通道连接</a:t>
            </a:r>
          </a:p>
          <a:p>
            <a:pPr lvl="2" eaLnBrk="1" hangingPunct="1">
              <a:defRPr/>
            </a:pPr>
            <a:r>
              <a:rPr lang="zh-CN" altLang="en-US" sz="1800" smtClean="0"/>
              <a:t>若</a:t>
            </a:r>
            <a:r>
              <a:rPr lang="en-US" altLang="zh-CN" sz="1800" smtClean="0"/>
              <a:t>passive</a:t>
            </a:r>
            <a:r>
              <a:rPr lang="zh-CN" altLang="en-US" sz="1800" smtClean="0"/>
              <a:t>模式，则</a:t>
            </a:r>
            <a:r>
              <a:rPr lang="en-US" altLang="zh-CN" sz="1800" smtClean="0"/>
              <a:t>accept</a:t>
            </a:r>
          </a:p>
          <a:p>
            <a:pPr lvl="2" eaLnBrk="1" hangingPunct="1">
              <a:defRPr/>
            </a:pPr>
            <a:r>
              <a:rPr lang="zh-CN" altLang="en-US" sz="1800" smtClean="0"/>
              <a:t>若</a:t>
            </a:r>
            <a:r>
              <a:rPr lang="en-US" altLang="zh-CN" sz="1800" smtClean="0"/>
              <a:t>active</a:t>
            </a:r>
            <a:r>
              <a:rPr lang="zh-CN" altLang="en-US" sz="1800" smtClean="0"/>
              <a:t>模式，则</a:t>
            </a:r>
            <a:r>
              <a:rPr lang="en-US" altLang="zh-CN" sz="1800" smtClean="0"/>
              <a:t>connect</a:t>
            </a:r>
            <a:r>
              <a:rPr lang="zh-CN" altLang="en-US" sz="1800" smtClean="0"/>
              <a:t>到客户端侦听的端口</a:t>
            </a:r>
          </a:p>
          <a:p>
            <a:pPr lvl="1" eaLnBrk="1" hangingPunct="1">
              <a:defRPr/>
            </a:pPr>
            <a:r>
              <a:rPr lang="en-US" altLang="zh-CN" smtClean="0"/>
              <a:t>Loop</a:t>
            </a:r>
          </a:p>
          <a:p>
            <a:pPr lvl="2" eaLnBrk="1" hangingPunct="1">
              <a:defRPr/>
            </a:pPr>
            <a:r>
              <a:rPr lang="zh-CN" altLang="en-US" smtClean="0"/>
              <a:t>读取本地目录（操作系统相关），组装成标准格式</a:t>
            </a:r>
          </a:p>
          <a:p>
            <a:pPr lvl="2" eaLnBrk="1" hangingPunct="1">
              <a:defRPr/>
            </a:pPr>
            <a:r>
              <a:rPr lang="zh-CN" altLang="en-US" smtClean="0"/>
              <a:t>加上</a:t>
            </a:r>
            <a:r>
              <a:rPr lang="en-US" altLang="zh-CN" smtClean="0"/>
              <a:t>’\r\n’</a:t>
            </a:r>
          </a:p>
          <a:p>
            <a:pPr lvl="2" eaLnBrk="1" hangingPunct="1">
              <a:defRPr/>
            </a:pPr>
            <a:r>
              <a:rPr lang="zh-CN" altLang="en-US" smtClean="0"/>
              <a:t>在数据通道上发送给客户端</a:t>
            </a:r>
          </a:p>
        </p:txBody>
      </p:sp>
    </p:spTree>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p>
            <a:r>
              <a:rPr lang="en-US" altLang="zh-CN" smtClean="0"/>
              <a:t>Page </a:t>
            </a:r>
            <a:fld id="{D5C9D16B-3CD9-43D5-A77A-8BEDF80DCEDB}" type="slidenum">
              <a:rPr lang="en-US" altLang="zh-CN" smtClean="0"/>
              <a:pPr/>
              <a:t>74</a:t>
            </a:fld>
            <a:endParaRPr lang="en-US" altLang="zh-CN" smtClean="0"/>
          </a:p>
        </p:txBody>
      </p:sp>
      <p:sp>
        <p:nvSpPr>
          <p:cNvPr id="273410" name="Rectangle 2"/>
          <p:cNvSpPr>
            <a:spLocks noGrp="1" noChangeArrowheads="1"/>
          </p:cNvSpPr>
          <p:nvPr>
            <p:ph type="title"/>
          </p:nvPr>
        </p:nvSpPr>
        <p:spPr/>
        <p:txBody>
          <a:bodyPr/>
          <a:lstStyle/>
          <a:p>
            <a:pPr eaLnBrk="1" hangingPunct="1">
              <a:defRPr/>
            </a:pPr>
            <a:r>
              <a:rPr lang="zh-CN" altLang="en-US" smtClean="0"/>
              <a:t>处理特定原始命令</a:t>
            </a:r>
          </a:p>
        </p:txBody>
      </p:sp>
      <p:sp>
        <p:nvSpPr>
          <p:cNvPr id="273411" name="Rectangle 3"/>
          <p:cNvSpPr>
            <a:spLocks noGrp="1" noChangeArrowheads="1"/>
          </p:cNvSpPr>
          <p:nvPr>
            <p:ph type="body" idx="1"/>
          </p:nvPr>
        </p:nvSpPr>
        <p:spPr/>
        <p:txBody>
          <a:bodyPr/>
          <a:lstStyle/>
          <a:p>
            <a:pPr marL="0" indent="0" eaLnBrk="1" hangingPunct="1">
              <a:defRPr/>
            </a:pPr>
            <a:r>
              <a:rPr lang="zh-CN" altLang="en-US" smtClean="0"/>
              <a:t>若为</a:t>
            </a:r>
            <a:r>
              <a:rPr lang="en-US" altLang="zh-CN" smtClean="0"/>
              <a:t>DELE</a:t>
            </a:r>
          </a:p>
          <a:p>
            <a:pPr lvl="1" eaLnBrk="1" hangingPunct="1">
              <a:defRPr/>
            </a:pPr>
            <a:r>
              <a:rPr lang="zh-CN" altLang="en-US" smtClean="0"/>
              <a:t>检查权限</a:t>
            </a:r>
          </a:p>
          <a:p>
            <a:pPr lvl="1" eaLnBrk="1" hangingPunct="1">
              <a:defRPr/>
            </a:pPr>
            <a:r>
              <a:rPr lang="en-US" altLang="zh-CN" smtClean="0"/>
              <a:t>Delete</a:t>
            </a:r>
            <a:r>
              <a:rPr lang="zh-CN" altLang="en-US" smtClean="0"/>
              <a:t>文件</a:t>
            </a:r>
          </a:p>
          <a:p>
            <a:pPr marL="0" indent="0" eaLnBrk="1" hangingPunct="1">
              <a:defRPr/>
            </a:pPr>
            <a:r>
              <a:rPr lang="zh-CN" altLang="en-US" smtClean="0"/>
              <a:t>若为</a:t>
            </a:r>
            <a:r>
              <a:rPr lang="en-US" altLang="zh-CN" smtClean="0"/>
              <a:t>RMD</a:t>
            </a:r>
            <a:r>
              <a:rPr lang="zh-CN" altLang="en-US" smtClean="0"/>
              <a:t>或</a:t>
            </a:r>
            <a:r>
              <a:rPr lang="en-US" altLang="zh-CN" smtClean="0"/>
              <a:t>MKD</a:t>
            </a:r>
            <a:r>
              <a:rPr lang="zh-CN" altLang="en-US" smtClean="0"/>
              <a:t>等</a:t>
            </a:r>
          </a:p>
          <a:p>
            <a:pPr lvl="1" eaLnBrk="1" hangingPunct="1">
              <a:defRPr/>
            </a:pPr>
            <a:r>
              <a:rPr lang="zh-CN" altLang="en-US" smtClean="0"/>
              <a:t>创建目录</a:t>
            </a:r>
          </a:p>
          <a:p>
            <a:pPr marL="0" indent="0" eaLnBrk="1" hangingPunct="1">
              <a:defRPr/>
            </a:pPr>
            <a:r>
              <a:rPr lang="zh-CN" altLang="en-US" smtClean="0"/>
              <a:t>若为</a:t>
            </a:r>
            <a:r>
              <a:rPr lang="en-US" altLang="zh-CN" smtClean="0"/>
              <a:t>RNFR</a:t>
            </a:r>
            <a:r>
              <a:rPr lang="zh-CN" altLang="en-US" smtClean="0"/>
              <a:t>，然后</a:t>
            </a:r>
            <a:r>
              <a:rPr lang="en-US" altLang="zh-CN" smtClean="0"/>
              <a:t>RNTO</a:t>
            </a:r>
          </a:p>
          <a:p>
            <a:pPr lvl="1" eaLnBrk="1" hangingPunct="1">
              <a:defRPr/>
            </a:pPr>
            <a:r>
              <a:rPr lang="zh-CN" altLang="en-US" smtClean="0"/>
              <a:t>检查权限</a:t>
            </a:r>
          </a:p>
          <a:p>
            <a:pPr lvl="1" eaLnBrk="1" hangingPunct="1">
              <a:defRPr/>
            </a:pPr>
            <a:r>
              <a:rPr lang="zh-CN" altLang="en-US" smtClean="0"/>
              <a:t>改名</a:t>
            </a:r>
          </a:p>
        </p:txBody>
      </p:sp>
    </p:spTree>
  </p:cSld>
  <p:clrMapOvr>
    <a:masterClrMapping/>
  </p:clrMapOvr>
  <p:transition spd="slow">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p>
            <a:r>
              <a:rPr lang="en-US" altLang="zh-CN" smtClean="0"/>
              <a:t>Page </a:t>
            </a:r>
            <a:fld id="{85D78C18-E229-49D3-A82F-96AD0F5676F3}" type="slidenum">
              <a:rPr lang="en-US" altLang="zh-CN" smtClean="0"/>
              <a:pPr/>
              <a:t>75</a:t>
            </a:fld>
            <a:endParaRPr lang="en-US" altLang="zh-CN" smtClean="0"/>
          </a:p>
        </p:txBody>
      </p:sp>
      <p:sp>
        <p:nvSpPr>
          <p:cNvPr id="274434" name="Rectangle 2"/>
          <p:cNvSpPr>
            <a:spLocks noGrp="1" noChangeArrowheads="1"/>
          </p:cNvSpPr>
          <p:nvPr>
            <p:ph type="title"/>
          </p:nvPr>
        </p:nvSpPr>
        <p:spPr/>
        <p:txBody>
          <a:bodyPr/>
          <a:lstStyle/>
          <a:p>
            <a:pPr eaLnBrk="1" hangingPunct="1">
              <a:defRPr/>
            </a:pPr>
            <a:r>
              <a:rPr lang="zh-CN" altLang="en-US" smtClean="0"/>
              <a:t>处理特定原始命令</a:t>
            </a:r>
          </a:p>
        </p:txBody>
      </p:sp>
      <p:sp>
        <p:nvSpPr>
          <p:cNvPr id="274435" name="Rectangle 3"/>
          <p:cNvSpPr>
            <a:spLocks noGrp="1" noChangeArrowheads="1"/>
          </p:cNvSpPr>
          <p:nvPr>
            <p:ph type="body" idx="1"/>
          </p:nvPr>
        </p:nvSpPr>
        <p:spPr/>
        <p:txBody>
          <a:bodyPr/>
          <a:lstStyle/>
          <a:p>
            <a:pPr marL="0" indent="0" eaLnBrk="1" hangingPunct="1">
              <a:lnSpc>
                <a:spcPct val="90000"/>
              </a:lnSpc>
              <a:defRPr/>
            </a:pPr>
            <a:r>
              <a:rPr lang="en-US" altLang="zh-CN" smtClean="0"/>
              <a:t>CWD</a:t>
            </a:r>
            <a:r>
              <a:rPr lang="zh-CN" altLang="en-US" smtClean="0"/>
              <a:t>，</a:t>
            </a:r>
            <a:r>
              <a:rPr lang="en-US" altLang="zh-CN" smtClean="0"/>
              <a:t>TYPE</a:t>
            </a:r>
            <a:r>
              <a:rPr lang="zh-CN" altLang="en-US" smtClean="0"/>
              <a:t>，</a:t>
            </a:r>
            <a:r>
              <a:rPr lang="en-US" altLang="zh-CN" smtClean="0"/>
              <a:t>NOOP</a:t>
            </a:r>
            <a:r>
              <a:rPr lang="zh-CN" altLang="en-US" smtClean="0"/>
              <a:t>处理简单</a:t>
            </a:r>
          </a:p>
          <a:p>
            <a:pPr marL="0" indent="0" eaLnBrk="1" hangingPunct="1">
              <a:lnSpc>
                <a:spcPct val="90000"/>
              </a:lnSpc>
              <a:defRPr/>
            </a:pPr>
            <a:r>
              <a:rPr lang="zh-CN" altLang="en-US" smtClean="0"/>
              <a:t>若为</a:t>
            </a:r>
            <a:r>
              <a:rPr lang="en-US" altLang="zh-CN" smtClean="0"/>
              <a:t>PORT</a:t>
            </a:r>
          </a:p>
          <a:p>
            <a:pPr lvl="1" eaLnBrk="1" hangingPunct="1">
              <a:lnSpc>
                <a:spcPct val="90000"/>
              </a:lnSpc>
              <a:defRPr/>
            </a:pPr>
            <a:r>
              <a:rPr lang="zh-CN" altLang="en-US" smtClean="0"/>
              <a:t>记录主动模式下客户端侦听的地址和端口号</a:t>
            </a:r>
          </a:p>
          <a:p>
            <a:pPr marL="0" indent="0" eaLnBrk="1" hangingPunct="1">
              <a:lnSpc>
                <a:spcPct val="90000"/>
              </a:lnSpc>
              <a:defRPr/>
            </a:pPr>
            <a:r>
              <a:rPr lang="zh-CN" altLang="en-US" smtClean="0"/>
              <a:t>若为</a:t>
            </a:r>
            <a:r>
              <a:rPr lang="en-US" altLang="zh-CN" smtClean="0"/>
              <a:t>RETR</a:t>
            </a:r>
            <a:r>
              <a:rPr lang="zh-CN" altLang="en-US" smtClean="0"/>
              <a:t>，则调用</a:t>
            </a:r>
            <a:r>
              <a:rPr lang="en-US" altLang="zh-CN" smtClean="0"/>
              <a:t>Cmd_RETR</a:t>
            </a:r>
          </a:p>
          <a:p>
            <a:pPr lvl="1" eaLnBrk="1" hangingPunct="1">
              <a:lnSpc>
                <a:spcPct val="90000"/>
              </a:lnSpc>
              <a:defRPr/>
            </a:pPr>
            <a:r>
              <a:rPr lang="zh-CN" altLang="en-US" smtClean="0"/>
              <a:t>打开本地文件（读方式）</a:t>
            </a:r>
          </a:p>
          <a:p>
            <a:pPr lvl="1" eaLnBrk="1" hangingPunct="1">
              <a:lnSpc>
                <a:spcPct val="90000"/>
              </a:lnSpc>
              <a:defRPr/>
            </a:pPr>
            <a:r>
              <a:rPr lang="zh-CN" altLang="en-US" smtClean="0"/>
              <a:t>准备数据通道</a:t>
            </a:r>
          </a:p>
          <a:p>
            <a:pPr lvl="1" eaLnBrk="1" hangingPunct="1">
              <a:lnSpc>
                <a:spcPct val="90000"/>
              </a:lnSpc>
              <a:defRPr/>
            </a:pPr>
            <a:r>
              <a:rPr lang="en-US" altLang="zh-CN" smtClean="0"/>
              <a:t>Loop</a:t>
            </a:r>
          </a:p>
          <a:p>
            <a:pPr lvl="2" eaLnBrk="1" hangingPunct="1">
              <a:lnSpc>
                <a:spcPct val="90000"/>
              </a:lnSpc>
              <a:defRPr/>
            </a:pPr>
            <a:r>
              <a:rPr lang="zh-CN" altLang="en-US" smtClean="0"/>
              <a:t>读取文件</a:t>
            </a:r>
          </a:p>
          <a:p>
            <a:pPr lvl="2" eaLnBrk="1" hangingPunct="1">
              <a:lnSpc>
                <a:spcPct val="90000"/>
              </a:lnSpc>
              <a:defRPr/>
            </a:pPr>
            <a:r>
              <a:rPr lang="zh-CN" altLang="en-US" smtClean="0"/>
              <a:t>发送数据</a:t>
            </a:r>
          </a:p>
        </p:txBody>
      </p:sp>
    </p:spTree>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Page </a:t>
            </a:r>
            <a:fld id="{F9E3F012-A74A-428E-806C-4D37038EB84F}" type="slidenum">
              <a:rPr lang="en-US" altLang="zh-CN" smtClean="0"/>
              <a:pPr/>
              <a:t>76</a:t>
            </a:fld>
            <a:endParaRPr lang="en-US" altLang="zh-CN" smtClean="0"/>
          </a:p>
        </p:txBody>
      </p:sp>
      <p:sp>
        <p:nvSpPr>
          <p:cNvPr id="275458" name="Rectangle 2"/>
          <p:cNvSpPr>
            <a:spLocks noGrp="1" noChangeArrowheads="1"/>
          </p:cNvSpPr>
          <p:nvPr>
            <p:ph type="title"/>
          </p:nvPr>
        </p:nvSpPr>
        <p:spPr/>
        <p:txBody>
          <a:bodyPr/>
          <a:lstStyle/>
          <a:p>
            <a:pPr eaLnBrk="1" hangingPunct="1">
              <a:defRPr/>
            </a:pPr>
            <a:r>
              <a:rPr lang="zh-CN" altLang="en-US" smtClean="0"/>
              <a:t>处理特定原始命令</a:t>
            </a:r>
          </a:p>
        </p:txBody>
      </p:sp>
      <p:sp>
        <p:nvSpPr>
          <p:cNvPr id="275459" name="Rectangle 3"/>
          <p:cNvSpPr>
            <a:spLocks noGrp="1" noChangeArrowheads="1"/>
          </p:cNvSpPr>
          <p:nvPr>
            <p:ph type="body" idx="1"/>
          </p:nvPr>
        </p:nvSpPr>
        <p:spPr/>
        <p:txBody>
          <a:bodyPr/>
          <a:lstStyle/>
          <a:p>
            <a:pPr marL="0" indent="0" eaLnBrk="1" hangingPunct="1">
              <a:defRPr/>
            </a:pPr>
            <a:r>
              <a:rPr lang="zh-CN" altLang="en-US" smtClean="0"/>
              <a:t>若为</a:t>
            </a:r>
            <a:r>
              <a:rPr lang="en-US" altLang="zh-CN" smtClean="0"/>
              <a:t>STOR</a:t>
            </a:r>
            <a:r>
              <a:rPr lang="zh-CN" altLang="en-US" smtClean="0"/>
              <a:t>，则调用</a:t>
            </a:r>
            <a:r>
              <a:rPr lang="en-US" altLang="zh-CN" smtClean="0"/>
              <a:t>Cmd_STOR</a:t>
            </a:r>
          </a:p>
          <a:p>
            <a:pPr lvl="1" eaLnBrk="1" hangingPunct="1">
              <a:defRPr/>
            </a:pPr>
            <a:r>
              <a:rPr lang="zh-CN" altLang="en-US" smtClean="0"/>
              <a:t>打开本地文件（读写方式）</a:t>
            </a:r>
          </a:p>
          <a:p>
            <a:pPr lvl="1" eaLnBrk="1" hangingPunct="1">
              <a:defRPr/>
            </a:pPr>
            <a:r>
              <a:rPr lang="zh-CN" altLang="en-US" smtClean="0"/>
              <a:t>准备数据通道</a:t>
            </a:r>
          </a:p>
          <a:p>
            <a:pPr lvl="1" eaLnBrk="1" hangingPunct="1">
              <a:defRPr/>
            </a:pPr>
            <a:r>
              <a:rPr lang="en-US" altLang="zh-CN" smtClean="0"/>
              <a:t>Loop</a:t>
            </a:r>
          </a:p>
          <a:p>
            <a:pPr lvl="2" eaLnBrk="1" hangingPunct="1">
              <a:defRPr/>
            </a:pPr>
            <a:r>
              <a:rPr lang="zh-CN" altLang="en-US" smtClean="0"/>
              <a:t>接受数据</a:t>
            </a:r>
          </a:p>
          <a:p>
            <a:pPr lvl="2" eaLnBrk="1" hangingPunct="1">
              <a:defRPr/>
            </a:pPr>
            <a:r>
              <a:rPr lang="zh-CN" altLang="en-US" smtClean="0"/>
              <a:t>写文件</a:t>
            </a:r>
          </a:p>
          <a:p>
            <a:pPr marL="0" indent="0" eaLnBrk="1" hangingPunct="1">
              <a:defRPr/>
            </a:pPr>
            <a:r>
              <a:rPr lang="zh-CN" altLang="en-US" smtClean="0"/>
              <a:t>其它命令</a:t>
            </a:r>
            <a:endParaRPr lang="en-US" altLang="zh-CN" smtClean="0"/>
          </a:p>
          <a:p>
            <a:pPr lvl="2" eaLnBrk="1" hangingPunct="1">
              <a:defRPr/>
            </a:pPr>
            <a:endParaRPr lang="zh-CN" altLang="en-US" smtClean="0"/>
          </a:p>
          <a:p>
            <a:pPr marL="0" indent="0"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p>
            <a:r>
              <a:rPr lang="en-US" altLang="zh-CN" smtClean="0"/>
              <a:t>Page </a:t>
            </a:r>
            <a:fld id="{76B5034D-D7C7-4262-B64B-81840E38DED5}" type="slidenum">
              <a:rPr lang="en-US" altLang="zh-CN" smtClean="0"/>
              <a:pPr/>
              <a:t>77</a:t>
            </a:fld>
            <a:endParaRPr lang="en-US" altLang="zh-CN" smtClean="0"/>
          </a:p>
        </p:txBody>
      </p:sp>
      <p:sp>
        <p:nvSpPr>
          <p:cNvPr id="276482" name="Rectangle 2"/>
          <p:cNvSpPr>
            <a:spLocks noGrp="1" noChangeArrowheads="1"/>
          </p:cNvSpPr>
          <p:nvPr>
            <p:ph type="title"/>
          </p:nvPr>
        </p:nvSpPr>
        <p:spPr/>
        <p:txBody>
          <a:bodyPr/>
          <a:lstStyle/>
          <a:p>
            <a:pPr eaLnBrk="1" hangingPunct="1">
              <a:defRPr/>
            </a:pPr>
            <a:r>
              <a:rPr lang="en-US" altLang="zh-CN" smtClean="0"/>
              <a:t>FTP Step by Step</a:t>
            </a:r>
            <a:r>
              <a:rPr lang="zh-CN" altLang="en-US" smtClean="0"/>
              <a:t>（客户端）</a:t>
            </a:r>
          </a:p>
        </p:txBody>
      </p:sp>
      <p:sp>
        <p:nvSpPr>
          <p:cNvPr id="276483" name="Rectangle 3"/>
          <p:cNvSpPr>
            <a:spLocks noGrp="1" noChangeArrowheads="1"/>
          </p:cNvSpPr>
          <p:nvPr>
            <p:ph type="body" idx="1"/>
          </p:nvPr>
        </p:nvSpPr>
        <p:spPr/>
        <p:txBody>
          <a:bodyPr/>
          <a:lstStyle/>
          <a:p>
            <a:pPr marL="0" indent="0" eaLnBrk="1" hangingPunct="1">
              <a:defRPr/>
            </a:pPr>
            <a:r>
              <a:rPr lang="en-US" altLang="zh-CN" sz="2400" smtClean="0"/>
              <a:t>WSAStartup</a:t>
            </a:r>
            <a:r>
              <a:rPr lang="zh-CN" altLang="en-US" sz="2400" smtClean="0"/>
              <a:t>（</a:t>
            </a:r>
            <a:r>
              <a:rPr lang="en-US" altLang="zh-CN" sz="2400" smtClean="0"/>
              <a:t>InitWinsock</a:t>
            </a:r>
            <a:r>
              <a:rPr lang="zh-CN" altLang="en-US" sz="2400" smtClean="0"/>
              <a:t>）</a:t>
            </a:r>
          </a:p>
          <a:p>
            <a:pPr marL="0" indent="0" eaLnBrk="1" hangingPunct="1">
              <a:defRPr/>
            </a:pPr>
            <a:r>
              <a:rPr lang="en-US" altLang="zh-CN" sz="2400" smtClean="0"/>
              <a:t>DoOpen</a:t>
            </a:r>
            <a:r>
              <a:rPr lang="zh-CN" altLang="en-US" sz="2400" smtClean="0"/>
              <a:t>：连接服务器的</a:t>
            </a:r>
            <a:r>
              <a:rPr lang="en-US" altLang="zh-CN" sz="2400" smtClean="0"/>
              <a:t>21</a:t>
            </a:r>
            <a:r>
              <a:rPr lang="zh-CN" altLang="en-US" sz="2400" smtClean="0"/>
              <a:t>号端口，获得控制</a:t>
            </a:r>
            <a:r>
              <a:rPr lang="en-US" altLang="zh-CN" sz="2400" smtClean="0"/>
              <a:t>socket</a:t>
            </a:r>
            <a:r>
              <a:rPr lang="zh-CN" altLang="en-US" sz="2400" smtClean="0"/>
              <a:t>客户端</a:t>
            </a:r>
          </a:p>
          <a:p>
            <a:pPr marL="0" indent="0" eaLnBrk="1" hangingPunct="1">
              <a:defRPr/>
            </a:pPr>
            <a:r>
              <a:rPr lang="en-US" altLang="zh-CN" sz="2400" smtClean="0"/>
              <a:t>DoLogin</a:t>
            </a:r>
          </a:p>
          <a:p>
            <a:pPr lvl="1" eaLnBrk="1" hangingPunct="1">
              <a:defRPr/>
            </a:pPr>
            <a:r>
              <a:rPr lang="zh-CN" altLang="en-US" sz="1800" smtClean="0"/>
              <a:t>解析用户名和密码，组装成</a:t>
            </a:r>
            <a:r>
              <a:rPr lang="en-US" altLang="zh-CN" sz="1800" smtClean="0"/>
              <a:t>sprintf(szBuffer,“USER %s\r\n”,User);</a:t>
            </a:r>
            <a:r>
              <a:rPr lang="zh-CN" altLang="en-US" sz="1800" smtClean="0"/>
              <a:t>和</a:t>
            </a:r>
            <a:r>
              <a:rPr lang="en-US" altLang="zh-CN" sz="1800" smtClean="0"/>
              <a:t>sprintf(szBuffer,“PASS %s\r\n”,Password);</a:t>
            </a:r>
            <a:r>
              <a:rPr lang="zh-CN" altLang="en-US" sz="1800" smtClean="0"/>
              <a:t>格式</a:t>
            </a:r>
          </a:p>
          <a:p>
            <a:pPr lvl="1" eaLnBrk="1" hangingPunct="1">
              <a:defRPr/>
            </a:pPr>
            <a:r>
              <a:rPr lang="zh-CN" altLang="en-US" sz="1800" smtClean="0"/>
              <a:t>发送给控制</a:t>
            </a:r>
            <a:r>
              <a:rPr lang="en-US" altLang="zh-CN" sz="1800" smtClean="0"/>
              <a:t>socket</a:t>
            </a:r>
          </a:p>
          <a:p>
            <a:pPr lvl="1" eaLnBrk="1" hangingPunct="1">
              <a:defRPr/>
            </a:pPr>
            <a:r>
              <a:rPr lang="zh-CN" altLang="en-US" sz="1800" smtClean="0"/>
              <a:t>等待服务器响应</a:t>
            </a:r>
          </a:p>
          <a:p>
            <a:pPr lvl="1" eaLnBrk="1" hangingPunct="1">
              <a:defRPr/>
            </a:pPr>
            <a:endParaRPr lang="zh-CN" altLang="en-US" sz="1800" smtClean="0"/>
          </a:p>
          <a:p>
            <a:pPr marL="0" indent="0" eaLnBrk="1" hangingPunct="1">
              <a:defRPr/>
            </a:pPr>
            <a:endParaRPr lang="zh-CN" altLang="en-US" sz="2400" smtClean="0"/>
          </a:p>
        </p:txBody>
      </p:sp>
    </p:spTree>
  </p:cSld>
  <p:clrMapOvr>
    <a:masterClrMapping/>
  </p:clrMapOvr>
  <p:transition spd="slow">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p>
            <a:r>
              <a:rPr lang="en-US" altLang="zh-CN" smtClean="0"/>
              <a:t>Page </a:t>
            </a:r>
            <a:fld id="{790A8A1A-5693-4955-9985-6A373855A81D}" type="slidenum">
              <a:rPr lang="en-US" altLang="zh-CN" smtClean="0"/>
              <a:pPr/>
              <a:t>78</a:t>
            </a:fld>
            <a:endParaRPr lang="en-US" altLang="zh-CN" smtClean="0"/>
          </a:p>
        </p:txBody>
      </p:sp>
      <p:sp>
        <p:nvSpPr>
          <p:cNvPr id="277506" name="Rectangle 2"/>
          <p:cNvSpPr>
            <a:spLocks noGrp="1" noChangeArrowheads="1"/>
          </p:cNvSpPr>
          <p:nvPr>
            <p:ph type="title"/>
          </p:nvPr>
        </p:nvSpPr>
        <p:spPr/>
        <p:txBody>
          <a:bodyPr/>
          <a:lstStyle/>
          <a:p>
            <a:pPr eaLnBrk="1" hangingPunct="1">
              <a:defRPr/>
            </a:pPr>
            <a:r>
              <a:rPr lang="zh-CN" altLang="en-US" smtClean="0"/>
              <a:t>发送特定客户端命令</a:t>
            </a:r>
          </a:p>
        </p:txBody>
      </p:sp>
      <p:sp>
        <p:nvSpPr>
          <p:cNvPr id="277507" name="Rectangle 3"/>
          <p:cNvSpPr>
            <a:spLocks noGrp="1" noChangeArrowheads="1"/>
          </p:cNvSpPr>
          <p:nvPr>
            <p:ph type="body" idx="1"/>
          </p:nvPr>
        </p:nvSpPr>
        <p:spPr/>
        <p:txBody>
          <a:bodyPr/>
          <a:lstStyle/>
          <a:p>
            <a:pPr marL="0" indent="0" eaLnBrk="1" hangingPunct="1">
              <a:defRPr/>
            </a:pPr>
            <a:r>
              <a:rPr lang="en-US" altLang="zh-CN" sz="2400" smtClean="0"/>
              <a:t>DoCD</a:t>
            </a:r>
            <a:r>
              <a:rPr lang="zh-CN" altLang="en-US" sz="2400" smtClean="0"/>
              <a:t>，</a:t>
            </a:r>
            <a:r>
              <a:rPr lang="en-US" altLang="zh-CN" sz="2400" smtClean="0"/>
              <a:t>DoClose</a:t>
            </a:r>
            <a:r>
              <a:rPr lang="zh-CN" altLang="en-US" sz="2400" smtClean="0"/>
              <a:t>等仅仅向控制</a:t>
            </a:r>
            <a:r>
              <a:rPr lang="en-US" altLang="zh-CN" sz="2400" smtClean="0"/>
              <a:t>socket</a:t>
            </a:r>
            <a:r>
              <a:rPr lang="zh-CN" altLang="en-US" sz="2400" smtClean="0"/>
              <a:t>发送信息</a:t>
            </a:r>
          </a:p>
          <a:p>
            <a:pPr marL="0" indent="0" eaLnBrk="1" hangingPunct="1">
              <a:defRPr/>
            </a:pPr>
            <a:r>
              <a:rPr lang="en-US" altLang="zh-CN" sz="2400" smtClean="0"/>
              <a:t>DoList</a:t>
            </a:r>
          </a:p>
          <a:p>
            <a:pPr lvl="1" eaLnBrk="1" hangingPunct="1">
              <a:defRPr/>
            </a:pPr>
            <a:r>
              <a:rPr lang="en-US" altLang="zh-CN" sz="2400" smtClean="0"/>
              <a:t>GetListenSocket</a:t>
            </a:r>
            <a:r>
              <a:rPr lang="zh-CN" altLang="en-US" sz="2400" smtClean="0"/>
              <a:t>，客户端在本地数据端口</a:t>
            </a:r>
            <a:r>
              <a:rPr lang="en-US" altLang="zh-CN" sz="2400" smtClean="0"/>
              <a:t>bind</a:t>
            </a:r>
            <a:r>
              <a:rPr lang="zh-CN" altLang="en-US" sz="2400" smtClean="0"/>
              <a:t>并</a:t>
            </a:r>
            <a:r>
              <a:rPr lang="en-US" altLang="zh-CN" sz="2400" smtClean="0"/>
              <a:t>listen</a:t>
            </a:r>
            <a:r>
              <a:rPr lang="zh-CN" altLang="en-US" sz="2400" smtClean="0"/>
              <a:t>，并通知服务器端该信息（通过控制</a:t>
            </a:r>
            <a:r>
              <a:rPr lang="en-US" altLang="zh-CN" sz="2400" smtClean="0"/>
              <a:t>socket</a:t>
            </a:r>
            <a:r>
              <a:rPr lang="zh-CN" altLang="en-US" sz="2400" smtClean="0"/>
              <a:t>），进入</a:t>
            </a:r>
            <a:r>
              <a:rPr lang="en-US" altLang="zh-CN" sz="2400" smtClean="0"/>
              <a:t>active</a:t>
            </a:r>
            <a:r>
              <a:rPr lang="zh-CN" altLang="en-US" sz="2400" smtClean="0"/>
              <a:t>模式（</a:t>
            </a:r>
            <a:r>
              <a:rPr lang="en-US" altLang="zh-CN" sz="2400" smtClean="0"/>
              <a:t>port</a:t>
            </a:r>
            <a:r>
              <a:rPr lang="zh-CN" altLang="en-US" sz="2400" smtClean="0"/>
              <a:t>）</a:t>
            </a:r>
          </a:p>
          <a:p>
            <a:pPr lvl="1" eaLnBrk="1" hangingPunct="1">
              <a:defRPr/>
            </a:pPr>
            <a:r>
              <a:rPr lang="zh-CN" altLang="en-US" sz="2400" smtClean="0"/>
              <a:t>解析</a:t>
            </a:r>
            <a:r>
              <a:rPr lang="en-US" altLang="zh-CN" sz="2400" smtClean="0"/>
              <a:t>ls</a:t>
            </a:r>
            <a:r>
              <a:rPr lang="zh-CN" altLang="en-US" sz="2400" smtClean="0"/>
              <a:t>等，发送控制命令</a:t>
            </a:r>
          </a:p>
          <a:p>
            <a:pPr lvl="1" eaLnBrk="1" hangingPunct="1">
              <a:defRPr/>
            </a:pPr>
            <a:r>
              <a:rPr lang="zh-CN" altLang="en-US" sz="2400" smtClean="0"/>
              <a:t>接收服务器数据通道连接请求</a:t>
            </a:r>
            <a:r>
              <a:rPr lang="en-US" altLang="zh-CN" sz="2400" smtClean="0"/>
              <a:t>AcceptConnection</a:t>
            </a:r>
          </a:p>
          <a:p>
            <a:pPr lvl="1" eaLnBrk="1" hangingPunct="1">
              <a:defRPr/>
            </a:pPr>
            <a:r>
              <a:rPr lang="en-US" altLang="zh-CN" sz="2400" smtClean="0"/>
              <a:t>Loop</a:t>
            </a:r>
            <a:r>
              <a:rPr lang="zh-CN" altLang="en-US" sz="2400" smtClean="0"/>
              <a:t>读取数据</a:t>
            </a:r>
          </a:p>
          <a:p>
            <a:pPr lvl="1" eaLnBrk="1" hangingPunct="1">
              <a:defRPr/>
            </a:pPr>
            <a:endParaRPr lang="zh-CN" altLang="en-US" sz="2400" smtClean="0"/>
          </a:p>
        </p:txBody>
      </p:sp>
    </p:spTree>
  </p:cSld>
  <p:clrMapOvr>
    <a:masterClrMapping/>
  </p:clrMapOvr>
  <p:transition spd="slow">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p>
            <a:r>
              <a:rPr lang="en-US" altLang="zh-CN" smtClean="0"/>
              <a:t>Page </a:t>
            </a:r>
            <a:fld id="{C9AAB767-968B-40AE-B7E9-AB8168BE5B58}" type="slidenum">
              <a:rPr lang="en-US" altLang="zh-CN" smtClean="0"/>
              <a:pPr/>
              <a:t>79</a:t>
            </a:fld>
            <a:endParaRPr lang="en-US" altLang="zh-CN" smtClean="0"/>
          </a:p>
        </p:txBody>
      </p:sp>
      <p:sp>
        <p:nvSpPr>
          <p:cNvPr id="278530" name="Rectangle 2"/>
          <p:cNvSpPr>
            <a:spLocks noGrp="1" noChangeArrowheads="1"/>
          </p:cNvSpPr>
          <p:nvPr>
            <p:ph type="title"/>
          </p:nvPr>
        </p:nvSpPr>
        <p:spPr/>
        <p:txBody>
          <a:bodyPr/>
          <a:lstStyle/>
          <a:p>
            <a:pPr eaLnBrk="1" hangingPunct="1">
              <a:defRPr/>
            </a:pPr>
            <a:r>
              <a:rPr lang="zh-CN" altLang="en-US" smtClean="0"/>
              <a:t>发送特定客户端命令</a:t>
            </a:r>
          </a:p>
        </p:txBody>
      </p:sp>
      <p:sp>
        <p:nvSpPr>
          <p:cNvPr id="278531" name="Rectangle 3"/>
          <p:cNvSpPr>
            <a:spLocks noGrp="1" noChangeArrowheads="1"/>
          </p:cNvSpPr>
          <p:nvPr>
            <p:ph type="body" idx="1"/>
          </p:nvPr>
        </p:nvSpPr>
        <p:spPr/>
        <p:txBody>
          <a:bodyPr/>
          <a:lstStyle/>
          <a:p>
            <a:pPr marL="0" indent="0" eaLnBrk="1" hangingPunct="1">
              <a:defRPr/>
            </a:pPr>
            <a:r>
              <a:rPr lang="en-US" altLang="zh-CN" smtClean="0"/>
              <a:t>DoGet,DoPut</a:t>
            </a:r>
          </a:p>
          <a:p>
            <a:pPr lvl="1" eaLnBrk="1" hangingPunct="1">
              <a:defRPr/>
            </a:pPr>
            <a:r>
              <a:rPr lang="zh-CN" altLang="en-US" smtClean="0"/>
              <a:t>类似</a:t>
            </a:r>
            <a:r>
              <a:rPr lang="en-US" altLang="zh-CN" smtClean="0"/>
              <a:t>DoList</a:t>
            </a:r>
          </a:p>
          <a:p>
            <a:pPr lvl="1" eaLnBrk="1" hangingPunct="1">
              <a:defRPr/>
            </a:pPr>
            <a:r>
              <a:rPr lang="zh-CN" altLang="en-US" smtClean="0"/>
              <a:t>增加读写文件等步骤</a:t>
            </a:r>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p>
            <a:r>
              <a:rPr lang="en-US" altLang="zh-CN" smtClean="0"/>
              <a:t>Page </a:t>
            </a:r>
            <a:fld id="{68B5BC00-26CB-4C01-9482-6473FD8BCE10}" type="slidenum">
              <a:rPr lang="en-US" altLang="zh-CN" smtClean="0"/>
              <a:pPr/>
              <a:t>8</a:t>
            </a:fld>
            <a:endParaRPr lang="en-US" altLang="zh-CN" smtClean="0"/>
          </a:p>
        </p:txBody>
      </p:sp>
      <p:sp>
        <p:nvSpPr>
          <p:cNvPr id="149506" name="Rectangle 2"/>
          <p:cNvSpPr>
            <a:spLocks noGrp="1" noChangeArrowheads="1"/>
          </p:cNvSpPr>
          <p:nvPr>
            <p:ph type="title"/>
          </p:nvPr>
        </p:nvSpPr>
        <p:spPr/>
        <p:txBody>
          <a:bodyPr/>
          <a:lstStyle/>
          <a:p>
            <a:pPr eaLnBrk="1" hangingPunct="1">
              <a:defRPr/>
            </a:pPr>
            <a:r>
              <a:rPr lang="zh-CN" altLang="en-US" smtClean="0"/>
              <a:t>域名的结构</a:t>
            </a:r>
            <a:r>
              <a:rPr lang="en-US" altLang="zh-CN" smtClean="0"/>
              <a:t>-</a:t>
            </a:r>
            <a:r>
              <a:rPr lang="zh-CN" altLang="en-US" smtClean="0"/>
              <a:t>顶级域（</a:t>
            </a:r>
            <a:r>
              <a:rPr lang="en-US" altLang="zh-CN" smtClean="0"/>
              <a:t>TLD</a:t>
            </a:r>
            <a:r>
              <a:rPr lang="zh-CN" altLang="en-US" smtClean="0"/>
              <a:t>）</a:t>
            </a:r>
          </a:p>
        </p:txBody>
      </p:sp>
      <p:sp>
        <p:nvSpPr>
          <p:cNvPr id="149507" name="Rectangle 3"/>
          <p:cNvSpPr>
            <a:spLocks noGrp="1" noChangeArrowheads="1"/>
          </p:cNvSpPr>
          <p:nvPr>
            <p:ph type="body" idx="1"/>
          </p:nvPr>
        </p:nvSpPr>
        <p:spPr>
          <a:xfrm>
            <a:off x="1066800" y="1484313"/>
            <a:ext cx="7620000" cy="4897437"/>
          </a:xfrm>
        </p:spPr>
        <p:txBody>
          <a:bodyPr/>
          <a:lstStyle/>
          <a:p>
            <a:pPr marL="357188" indent="-357188" eaLnBrk="1" hangingPunct="1">
              <a:buClr>
                <a:srgbClr val="000099"/>
              </a:buClr>
              <a:defRPr/>
            </a:pPr>
            <a:r>
              <a:rPr lang="zh-CN" altLang="en-US" smtClean="0">
                <a:solidFill>
                  <a:srgbClr val="FF0000"/>
                </a:solidFill>
                <a:effectLst>
                  <a:outerShdw blurRad="38100" dist="38100" dir="2700000" algn="tl">
                    <a:srgbClr val="000000"/>
                  </a:outerShdw>
                </a:effectLst>
              </a:rPr>
              <a:t>国家顶级域</a:t>
            </a:r>
            <a:r>
              <a:rPr lang="zh-CN" altLang="en-US" smtClean="0"/>
              <a:t>：使用两字符的国家或地区的缩写，例如：</a:t>
            </a:r>
          </a:p>
          <a:p>
            <a:pPr marL="357188" indent="-357188" eaLnBrk="1" hangingPunct="1">
              <a:buClr>
                <a:srgbClr val="000099"/>
              </a:buClr>
              <a:defRPr/>
            </a:pPr>
            <a:endParaRPr lang="zh-CN" altLang="en-US" smtClean="0"/>
          </a:p>
          <a:p>
            <a:pPr marL="357188" indent="-357188" eaLnBrk="1" hangingPunct="1">
              <a:buClr>
                <a:srgbClr val="000099"/>
              </a:buClr>
              <a:defRPr/>
            </a:pPr>
            <a:endParaRPr lang="zh-CN" altLang="en-US" smtClean="0"/>
          </a:p>
          <a:p>
            <a:pPr marL="357188" indent="-357188" eaLnBrk="1" hangingPunct="1">
              <a:buClr>
                <a:srgbClr val="000099"/>
              </a:buClr>
              <a:defRPr/>
            </a:pPr>
            <a:endParaRPr lang="zh-CN" altLang="en-US" smtClean="0"/>
          </a:p>
          <a:p>
            <a:pPr marL="357188" indent="-357188" eaLnBrk="1" hangingPunct="1">
              <a:buClr>
                <a:srgbClr val="000099"/>
              </a:buClr>
              <a:buFont typeface="Wingdings" pitchFamily="2" charset="2"/>
              <a:buNone/>
              <a:defRPr/>
            </a:pPr>
            <a:endParaRPr lang="zh-CN" altLang="en-US" smtClean="0"/>
          </a:p>
        </p:txBody>
      </p:sp>
      <p:graphicFrame>
        <p:nvGraphicFramePr>
          <p:cNvPr id="149577" name="Group 73"/>
          <p:cNvGraphicFramePr>
            <a:graphicFrameLocks noGrp="1"/>
          </p:cNvGraphicFramePr>
          <p:nvPr/>
        </p:nvGraphicFramePr>
        <p:xfrm>
          <a:off x="1476375" y="3141663"/>
          <a:ext cx="6769100" cy="1511301"/>
        </p:xfrm>
        <a:graphic>
          <a:graphicData uri="http://schemas.openxmlformats.org/drawingml/2006/table">
            <a:tbl>
              <a:tblPr/>
              <a:tblGrid>
                <a:gridCol w="646113"/>
                <a:gridCol w="2706687"/>
                <a:gridCol w="903288"/>
                <a:gridCol w="2513012"/>
              </a:tblGrid>
              <a:tr h="47466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标号</a:t>
                      </a:r>
                    </a:p>
                  </a:txBody>
                  <a:tcPr marL="0" marR="0" marT="46800" marB="4680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说明</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标号</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说明</a:t>
                      </a:r>
                    </a:p>
                  </a:txBody>
                  <a:tcPr marL="0" marR="0" marT="46800" marB="4680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cn</a:t>
                      </a: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中国</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jp</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日本</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us</a:t>
                      </a:r>
                      <a:endPar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0" marR="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美国</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tw</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CC"/>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台湾</a:t>
                      </a:r>
                    </a:p>
                  </a:txBody>
                  <a:tcPr marL="0" marR="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p>
            <a:r>
              <a:rPr lang="en-US" altLang="zh-CN" smtClean="0"/>
              <a:t>Page </a:t>
            </a:r>
            <a:fld id="{BD802382-0AB4-41DF-886E-F62AC52FD9BA}" type="slidenum">
              <a:rPr lang="en-US" altLang="zh-CN" smtClean="0"/>
              <a:pPr/>
              <a:t>80</a:t>
            </a:fld>
            <a:endParaRPr lang="en-US" altLang="zh-CN" smtClean="0"/>
          </a:p>
        </p:txBody>
      </p:sp>
      <p:sp>
        <p:nvSpPr>
          <p:cNvPr id="279554" name="Rectangle 2"/>
          <p:cNvSpPr>
            <a:spLocks noGrp="1" noChangeArrowheads="1"/>
          </p:cNvSpPr>
          <p:nvPr>
            <p:ph type="title"/>
          </p:nvPr>
        </p:nvSpPr>
        <p:spPr/>
        <p:txBody>
          <a:bodyPr/>
          <a:lstStyle/>
          <a:p>
            <a:pPr eaLnBrk="1" hangingPunct="1">
              <a:defRPr/>
            </a:pPr>
            <a:r>
              <a:rPr lang="zh-CN" altLang="en-US" smtClean="0"/>
              <a:t>说明</a:t>
            </a:r>
          </a:p>
        </p:txBody>
      </p:sp>
      <p:sp>
        <p:nvSpPr>
          <p:cNvPr id="279555" name="Rectangle 3"/>
          <p:cNvSpPr>
            <a:spLocks noGrp="1" noChangeArrowheads="1"/>
          </p:cNvSpPr>
          <p:nvPr>
            <p:ph type="body" idx="1"/>
          </p:nvPr>
        </p:nvSpPr>
        <p:spPr/>
        <p:txBody>
          <a:bodyPr/>
          <a:lstStyle/>
          <a:p>
            <a:pPr marL="0" indent="0" eaLnBrk="1" hangingPunct="1">
              <a:defRPr/>
            </a:pPr>
            <a:r>
              <a:rPr lang="zh-CN" altLang="en-US" smtClean="0"/>
              <a:t>文件一个一个传输（建立数据通道），小文件传输慢</a:t>
            </a:r>
          </a:p>
          <a:p>
            <a:pPr marL="0" indent="0" eaLnBrk="1" hangingPunct="1">
              <a:defRPr/>
            </a:pPr>
            <a:r>
              <a:rPr lang="en-US" altLang="zh-CN" smtClean="0"/>
              <a:t>Windows ftp client</a:t>
            </a:r>
            <a:r>
              <a:rPr lang="zh-CN" altLang="en-US" smtClean="0"/>
              <a:t>只支持主动模式，不支持被动模式，所以</a:t>
            </a:r>
            <a:r>
              <a:rPr lang="en-US" altLang="zh-CN" smtClean="0"/>
              <a:t>windows fireware</a:t>
            </a:r>
            <a:r>
              <a:rPr lang="zh-CN" altLang="en-US" smtClean="0"/>
              <a:t>需要对</a:t>
            </a:r>
            <a:r>
              <a:rPr lang="en-US" altLang="zh-CN" smtClean="0"/>
              <a:t>ftp</a:t>
            </a:r>
            <a:r>
              <a:rPr lang="zh-CN" altLang="en-US" smtClean="0"/>
              <a:t>放行（</a:t>
            </a:r>
            <a:r>
              <a:rPr lang="en-US" altLang="zh-CN" smtClean="0">
                <a:solidFill>
                  <a:schemeClr val="hlink"/>
                </a:solidFill>
                <a:effectLst>
                  <a:outerShdw blurRad="38100" dist="38100" dir="2700000" algn="tl">
                    <a:srgbClr val="000000"/>
                  </a:outerShdw>
                </a:effectLst>
              </a:rPr>
              <a:t>windows fireware</a:t>
            </a:r>
            <a:r>
              <a:rPr lang="zh-CN" altLang="en-US" smtClean="0">
                <a:solidFill>
                  <a:schemeClr val="hlink"/>
                </a:solidFill>
                <a:effectLst>
                  <a:outerShdw blurRad="38100" dist="38100" dir="2700000" algn="tl">
                    <a:srgbClr val="000000"/>
                  </a:outerShdw>
                </a:effectLst>
              </a:rPr>
              <a:t>单向性</a:t>
            </a:r>
            <a:r>
              <a:rPr lang="zh-CN" altLang="en-US" smtClean="0"/>
              <a:t>）</a:t>
            </a:r>
          </a:p>
        </p:txBody>
      </p:sp>
    </p:spTree>
  </p:cSld>
  <p:clrMapOvr>
    <a:masterClrMapping/>
  </p:clrMapOvr>
  <p:transition spd="slow">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p>
            <a:r>
              <a:rPr lang="en-US" altLang="zh-CN" smtClean="0"/>
              <a:t>Page </a:t>
            </a:r>
            <a:fld id="{80FBD10D-29E6-4E34-B469-E48C81FC184C}" type="slidenum">
              <a:rPr lang="en-US" altLang="zh-CN" smtClean="0"/>
              <a:pPr/>
              <a:t>81</a:t>
            </a:fld>
            <a:endParaRPr lang="en-US" altLang="zh-CN" smtClean="0"/>
          </a:p>
        </p:txBody>
      </p:sp>
      <p:sp>
        <p:nvSpPr>
          <p:cNvPr id="280578" name="Rectangle 2"/>
          <p:cNvSpPr>
            <a:spLocks noGrp="1" noChangeArrowheads="1"/>
          </p:cNvSpPr>
          <p:nvPr>
            <p:ph type="title"/>
          </p:nvPr>
        </p:nvSpPr>
        <p:spPr/>
        <p:txBody>
          <a:bodyPr/>
          <a:lstStyle/>
          <a:p>
            <a:pPr eaLnBrk="1" hangingPunct="1">
              <a:defRPr/>
            </a:pPr>
            <a:r>
              <a:rPr lang="zh-CN" altLang="en-US" smtClean="0"/>
              <a:t>说明</a:t>
            </a:r>
          </a:p>
        </p:txBody>
      </p:sp>
      <p:sp>
        <p:nvSpPr>
          <p:cNvPr id="280579" name="Rectangle 3"/>
          <p:cNvSpPr>
            <a:spLocks noGrp="1" noChangeArrowheads="1"/>
          </p:cNvSpPr>
          <p:nvPr>
            <p:ph type="body" idx="1"/>
          </p:nvPr>
        </p:nvSpPr>
        <p:spPr/>
        <p:txBody>
          <a:bodyPr/>
          <a:lstStyle/>
          <a:p>
            <a:pPr marL="0" indent="0" eaLnBrk="1" hangingPunct="1">
              <a:defRPr/>
            </a:pPr>
            <a:r>
              <a:rPr lang="zh-CN" altLang="en-US" smtClean="0"/>
              <a:t>在</a:t>
            </a:r>
            <a:r>
              <a:rPr lang="en-US" altLang="zh-CN" smtClean="0"/>
              <a:t>iexplorer</a:t>
            </a:r>
            <a:r>
              <a:rPr lang="zh-CN" altLang="en-US" smtClean="0"/>
              <a:t>中使用被动模式</a:t>
            </a:r>
          </a:p>
          <a:p>
            <a:pPr lvl="1" eaLnBrk="1" hangingPunct="1">
              <a:defRPr/>
            </a:pPr>
            <a:r>
              <a:rPr lang="zh-CN" altLang="en-US" sz="1500" smtClean="0"/>
              <a:t>启动 </a:t>
            </a:r>
            <a:r>
              <a:rPr lang="en-US" altLang="zh-CN" sz="1500" smtClean="0"/>
              <a:t>Internet Explorer</a:t>
            </a:r>
            <a:r>
              <a:rPr lang="zh-CN" altLang="en-US" sz="1500" smtClean="0"/>
              <a:t>。</a:t>
            </a:r>
          </a:p>
          <a:p>
            <a:pPr lvl="1" eaLnBrk="1" hangingPunct="1">
              <a:defRPr/>
            </a:pPr>
            <a:r>
              <a:rPr lang="zh-CN" altLang="en-US" sz="1500" smtClean="0"/>
              <a:t>在“工具”菜单上，单击“</a:t>
            </a:r>
            <a:r>
              <a:rPr lang="en-US" altLang="zh-CN" sz="1500" smtClean="0"/>
              <a:t>Internet </a:t>
            </a:r>
            <a:r>
              <a:rPr lang="zh-CN" altLang="en-US" sz="1500" smtClean="0"/>
              <a:t>选项”。</a:t>
            </a:r>
          </a:p>
          <a:p>
            <a:pPr lvl="1" eaLnBrk="1" hangingPunct="1">
              <a:defRPr/>
            </a:pPr>
            <a:r>
              <a:rPr lang="zh-CN" altLang="en-US" sz="1500" smtClean="0"/>
              <a:t>单击“高级”选项卡。</a:t>
            </a:r>
          </a:p>
          <a:p>
            <a:pPr lvl="1" eaLnBrk="1" hangingPunct="1">
              <a:defRPr/>
            </a:pPr>
            <a:r>
              <a:rPr lang="zh-CN" altLang="en-US" sz="1500" smtClean="0"/>
              <a:t>在“浏览”下，单击以清除“为 </a:t>
            </a:r>
            <a:r>
              <a:rPr lang="en-US" altLang="zh-CN" sz="1500" smtClean="0"/>
              <a:t>FTP </a:t>
            </a:r>
            <a:r>
              <a:rPr lang="zh-CN" altLang="en-US" sz="1500" smtClean="0"/>
              <a:t>站点启用文件夹视图”复选框。</a:t>
            </a:r>
          </a:p>
          <a:p>
            <a:pPr lvl="1" eaLnBrk="1" hangingPunct="1">
              <a:defRPr/>
            </a:pPr>
            <a:r>
              <a:rPr lang="zh-CN" altLang="en-US" sz="1500" smtClean="0"/>
              <a:t>单击以选中“使用被动 </a:t>
            </a:r>
            <a:r>
              <a:rPr lang="en-US" altLang="zh-CN" sz="1500" smtClean="0"/>
              <a:t>FTP</a:t>
            </a:r>
            <a:r>
              <a:rPr lang="zh-CN" altLang="en-US" sz="1500" smtClean="0"/>
              <a:t>（为防火墙和 </a:t>
            </a:r>
            <a:r>
              <a:rPr lang="en-US" altLang="zh-CN" sz="1500" smtClean="0"/>
              <a:t>DSL </a:t>
            </a:r>
            <a:r>
              <a:rPr lang="zh-CN" altLang="en-US" sz="1500" smtClean="0"/>
              <a:t>调制解调器兼容性）”复选框。</a:t>
            </a:r>
          </a:p>
          <a:p>
            <a:pPr lvl="1" eaLnBrk="1" hangingPunct="1">
              <a:defRPr/>
            </a:pPr>
            <a:r>
              <a:rPr lang="zh-CN" altLang="en-US" sz="1500" smtClean="0"/>
              <a:t>单击“确定”。</a:t>
            </a:r>
          </a:p>
          <a:p>
            <a:pPr marL="0" indent="0" eaLnBrk="1" hangingPunct="1">
              <a:defRPr/>
            </a:pPr>
            <a:endParaRPr lang="zh-CN" altLang="en-US" smtClean="0"/>
          </a:p>
        </p:txBody>
      </p:sp>
      <p:pic>
        <p:nvPicPr>
          <p:cNvPr id="75781" name="Picture 4"/>
          <p:cNvPicPr>
            <a:picLocks noChangeAspect="1" noChangeArrowheads="1"/>
          </p:cNvPicPr>
          <p:nvPr/>
        </p:nvPicPr>
        <p:blipFill>
          <a:blip r:embed="rId2"/>
          <a:srcRect/>
          <a:stretch>
            <a:fillRect/>
          </a:stretch>
        </p:blipFill>
        <p:spPr bwMode="auto">
          <a:xfrm>
            <a:off x="4114800" y="3505200"/>
            <a:ext cx="3294063" cy="3400425"/>
          </a:xfrm>
          <a:prstGeom prst="rect">
            <a:avLst/>
          </a:prstGeom>
          <a:noFill/>
          <a:ln w="12700" algn="ctr">
            <a:noFill/>
            <a:miter lim="800000"/>
            <a:headEnd type="none" w="sm" len="sm"/>
            <a:tailEnd type="none" w="sm" len="sm"/>
          </a:ln>
        </p:spPr>
      </p:pic>
    </p:spTree>
  </p:cSld>
  <p:clrMapOvr>
    <a:masterClrMapping/>
  </p:clrMapOvr>
  <p:transition spd="slow">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p>
            <a:r>
              <a:rPr lang="en-US" altLang="zh-CN" smtClean="0"/>
              <a:t>Page </a:t>
            </a:r>
            <a:fld id="{5B7BCE04-D396-4E61-A2ED-5B95D345425E}" type="slidenum">
              <a:rPr lang="en-US" altLang="zh-CN" smtClean="0"/>
              <a:pPr/>
              <a:t>82</a:t>
            </a:fld>
            <a:endParaRPr lang="en-US" altLang="zh-CN" smtClean="0"/>
          </a:p>
        </p:txBody>
      </p:sp>
      <p:sp>
        <p:nvSpPr>
          <p:cNvPr id="168962" name="Rectangle 2"/>
          <p:cNvSpPr>
            <a:spLocks noGrp="1" noChangeArrowheads="1"/>
          </p:cNvSpPr>
          <p:nvPr>
            <p:ph type="title"/>
          </p:nvPr>
        </p:nvSpPr>
        <p:spPr/>
        <p:txBody>
          <a:bodyPr/>
          <a:lstStyle/>
          <a:p>
            <a:pPr eaLnBrk="1" hangingPunct="1">
              <a:defRPr/>
            </a:pPr>
            <a:r>
              <a:rPr lang="zh-CN" altLang="en-US" smtClean="0"/>
              <a:t>匿名</a:t>
            </a:r>
            <a:r>
              <a:rPr lang="en-US" altLang="zh-CN" smtClean="0"/>
              <a:t>FTP </a:t>
            </a:r>
            <a:endParaRPr lang="zh-CN" altLang="en-US" smtClean="0"/>
          </a:p>
        </p:txBody>
      </p:sp>
      <p:sp>
        <p:nvSpPr>
          <p:cNvPr id="168963" name="Rectangle 3"/>
          <p:cNvSpPr>
            <a:spLocks noGrp="1" noChangeArrowheads="1"/>
          </p:cNvSpPr>
          <p:nvPr>
            <p:ph type="body" idx="1"/>
          </p:nvPr>
        </p:nvSpPr>
        <p:spPr>
          <a:xfrm>
            <a:off x="1042988" y="1484313"/>
            <a:ext cx="7620000" cy="4594225"/>
          </a:xfrm>
        </p:spPr>
        <p:txBody>
          <a:bodyPr/>
          <a:lstStyle/>
          <a:p>
            <a:pPr marL="263525" indent="-263525" eaLnBrk="1" hangingPunct="1">
              <a:lnSpc>
                <a:spcPct val="140000"/>
              </a:lnSpc>
              <a:defRPr/>
            </a:pPr>
            <a:r>
              <a:rPr lang="zh-CN" altLang="en-US" smtClean="0"/>
              <a:t>匿名</a:t>
            </a:r>
            <a:r>
              <a:rPr lang="en-US" altLang="zh-CN" smtClean="0"/>
              <a:t>FTP</a:t>
            </a:r>
            <a:r>
              <a:rPr lang="zh-CN" altLang="en-US" smtClean="0"/>
              <a:t>是指用户通过控制连接登录时，用户名为专用的“</a:t>
            </a:r>
            <a:r>
              <a:rPr lang="en-US" altLang="zh-CN" smtClean="0">
                <a:solidFill>
                  <a:srgbClr val="FF0000"/>
                </a:solidFill>
                <a:effectLst>
                  <a:outerShdw blurRad="38100" dist="38100" dir="2700000" algn="tl">
                    <a:srgbClr val="000000"/>
                  </a:outerShdw>
                </a:effectLst>
              </a:rPr>
              <a:t>anonymous</a:t>
            </a:r>
            <a:r>
              <a:rPr lang="en-US" altLang="zh-CN" smtClean="0"/>
              <a:t>”</a:t>
            </a:r>
            <a:r>
              <a:rPr lang="zh-CN" altLang="en-US" smtClean="0"/>
              <a:t>，口令用自己的</a:t>
            </a:r>
            <a:r>
              <a:rPr lang="zh-CN" altLang="en-US" smtClean="0">
                <a:solidFill>
                  <a:srgbClr val="FF0000"/>
                </a:solidFill>
                <a:effectLst>
                  <a:outerShdw blurRad="38100" dist="38100" dir="2700000" algn="tl">
                    <a:srgbClr val="000000"/>
                  </a:outerShdw>
                </a:effectLst>
              </a:rPr>
              <a:t>电子邮件地址</a:t>
            </a:r>
            <a:r>
              <a:rPr lang="zh-CN" altLang="en-US" smtClean="0"/>
              <a:t>，即可完成匿名</a:t>
            </a:r>
            <a:r>
              <a:rPr lang="en-US" altLang="zh-CN" smtClean="0"/>
              <a:t>FTP</a:t>
            </a:r>
            <a:r>
              <a:rPr lang="zh-CN" altLang="en-US" smtClean="0"/>
              <a:t>登录的功能。登录成功后即可从该服务器上下载文件。</a:t>
            </a:r>
          </a:p>
          <a:p>
            <a:pPr marL="263525" indent="-263525" eaLnBrk="1" hangingPunct="1">
              <a:lnSpc>
                <a:spcPct val="140000"/>
              </a:lnSpc>
              <a:defRPr/>
            </a:pPr>
            <a:r>
              <a:rPr lang="en-US" altLang="zh-CN" smtClean="0"/>
              <a:t>Internet</a:t>
            </a:r>
            <a:r>
              <a:rPr lang="zh-CN" altLang="en-US" smtClean="0"/>
              <a:t>中有很多匿名</a:t>
            </a:r>
            <a:r>
              <a:rPr lang="en-US" altLang="zh-CN" smtClean="0"/>
              <a:t>FTP</a:t>
            </a:r>
            <a:r>
              <a:rPr lang="zh-CN" altLang="en-US" smtClean="0"/>
              <a:t>服务器，提供一些免费软件或有关</a:t>
            </a:r>
            <a:r>
              <a:rPr lang="en-US" altLang="zh-CN" smtClean="0"/>
              <a:t>Internet</a:t>
            </a:r>
            <a:r>
              <a:rPr lang="zh-CN" altLang="en-US" smtClean="0"/>
              <a:t>的电子文档。 </a:t>
            </a:r>
          </a:p>
        </p:txBody>
      </p:sp>
    </p:spTree>
  </p:cSld>
  <p:clrMapOvr>
    <a:masterClrMapping/>
  </p:clrMapOvr>
  <p:transition spd="slow">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p:spPr>
        <p:txBody>
          <a:bodyPr/>
          <a:lstStyle/>
          <a:p>
            <a:r>
              <a:rPr lang="en-US" altLang="zh-CN" smtClean="0"/>
              <a:t>Page </a:t>
            </a:r>
            <a:fld id="{C5A095C6-36C5-490B-87FF-71DA847CF6D3}" type="slidenum">
              <a:rPr lang="en-US" altLang="zh-CN" smtClean="0"/>
              <a:pPr/>
              <a:t>83</a:t>
            </a:fld>
            <a:endParaRPr lang="en-US" altLang="zh-CN" smtClean="0"/>
          </a:p>
        </p:txBody>
      </p:sp>
      <p:sp>
        <p:nvSpPr>
          <p:cNvPr id="167938" name="Rectangle 2"/>
          <p:cNvSpPr>
            <a:spLocks noGrp="1" noChangeArrowheads="1"/>
          </p:cNvSpPr>
          <p:nvPr>
            <p:ph type="title"/>
          </p:nvPr>
        </p:nvSpPr>
        <p:spPr/>
        <p:txBody>
          <a:bodyPr/>
          <a:lstStyle/>
          <a:p>
            <a:pPr eaLnBrk="1" hangingPunct="1">
              <a:defRPr/>
            </a:pPr>
            <a:r>
              <a:rPr lang="zh-CN" altLang="en-US" smtClean="0"/>
              <a:t>简单文件传输协议 </a:t>
            </a:r>
          </a:p>
        </p:txBody>
      </p:sp>
      <p:sp>
        <p:nvSpPr>
          <p:cNvPr id="167939" name="Rectangle 3"/>
          <p:cNvSpPr>
            <a:spLocks noGrp="1" noChangeArrowheads="1"/>
          </p:cNvSpPr>
          <p:nvPr>
            <p:ph type="body" idx="1"/>
          </p:nvPr>
        </p:nvSpPr>
        <p:spPr>
          <a:xfrm>
            <a:off x="1066800" y="1484313"/>
            <a:ext cx="7681913" cy="4824412"/>
          </a:xfrm>
        </p:spPr>
        <p:txBody>
          <a:bodyPr/>
          <a:lstStyle/>
          <a:p>
            <a:pPr marL="263525" indent="-263525" eaLnBrk="1" hangingPunct="1">
              <a:lnSpc>
                <a:spcPct val="130000"/>
              </a:lnSpc>
              <a:buFont typeface="Wingdings" pitchFamily="2" charset="2"/>
              <a:buNone/>
              <a:defRPr/>
            </a:pPr>
            <a:r>
              <a:rPr lang="zh-CN" altLang="en-US" sz="2400" smtClean="0"/>
              <a:t>（</a:t>
            </a:r>
            <a:r>
              <a:rPr lang="en-US" altLang="zh-CN" sz="2400" smtClean="0"/>
              <a:t>1</a:t>
            </a:r>
            <a:r>
              <a:rPr lang="zh-CN" altLang="en-US" sz="2400" smtClean="0"/>
              <a:t>）</a:t>
            </a:r>
            <a:r>
              <a:rPr lang="en-US" altLang="zh-CN" sz="2400" smtClean="0"/>
              <a:t>TFTP</a:t>
            </a:r>
            <a:r>
              <a:rPr lang="zh-CN" altLang="en-US" sz="2400" smtClean="0"/>
              <a:t>采用客户</a:t>
            </a:r>
            <a:r>
              <a:rPr lang="en-US" altLang="zh-CN" sz="2400" smtClean="0"/>
              <a:t>/</a:t>
            </a:r>
            <a:r>
              <a:rPr lang="zh-CN" altLang="en-US" sz="2400" smtClean="0"/>
              <a:t>服务器方式，用</a:t>
            </a:r>
            <a:r>
              <a:rPr lang="en-US" altLang="zh-CN" sz="2400" smtClean="0"/>
              <a:t>UDP</a:t>
            </a:r>
            <a:r>
              <a:rPr lang="zh-CN" altLang="en-US" sz="2400" smtClean="0"/>
              <a:t>数据报进行传输，因此</a:t>
            </a:r>
            <a:r>
              <a:rPr lang="en-US" altLang="zh-CN" sz="2400" smtClean="0"/>
              <a:t>TFTP</a:t>
            </a:r>
            <a:r>
              <a:rPr lang="zh-CN" altLang="en-US" sz="2400" smtClean="0"/>
              <a:t>需要有自己的差错检测和改正机制；</a:t>
            </a:r>
          </a:p>
          <a:p>
            <a:pPr marL="263525" indent="-263525" eaLnBrk="1" hangingPunct="1">
              <a:lnSpc>
                <a:spcPct val="130000"/>
              </a:lnSpc>
              <a:buFont typeface="Wingdings" pitchFamily="2" charset="2"/>
              <a:buNone/>
              <a:defRPr/>
            </a:pPr>
            <a:r>
              <a:rPr lang="zh-CN" altLang="en-US" sz="2400" smtClean="0"/>
              <a:t>（</a:t>
            </a:r>
            <a:r>
              <a:rPr lang="en-US" altLang="zh-CN" sz="2400" smtClean="0"/>
              <a:t>2</a:t>
            </a:r>
            <a:r>
              <a:rPr lang="zh-CN" altLang="en-US" sz="2400" smtClean="0"/>
              <a:t>）</a:t>
            </a:r>
            <a:r>
              <a:rPr lang="en-US" altLang="zh-CN" sz="2400" smtClean="0"/>
              <a:t>TFTP</a:t>
            </a:r>
            <a:r>
              <a:rPr lang="zh-CN" altLang="en-US" sz="2400" smtClean="0"/>
              <a:t>不支持交互式的文件传输；</a:t>
            </a:r>
          </a:p>
          <a:p>
            <a:pPr marL="263525" indent="-263525" eaLnBrk="1" hangingPunct="1">
              <a:lnSpc>
                <a:spcPct val="130000"/>
              </a:lnSpc>
              <a:buFont typeface="Wingdings" pitchFamily="2" charset="2"/>
              <a:buNone/>
              <a:defRPr/>
            </a:pPr>
            <a:r>
              <a:rPr lang="zh-CN" altLang="en-US" sz="2400" smtClean="0"/>
              <a:t>（</a:t>
            </a:r>
            <a:r>
              <a:rPr lang="en-US" altLang="zh-CN" sz="2400" smtClean="0"/>
              <a:t>3</a:t>
            </a:r>
            <a:r>
              <a:rPr lang="zh-CN" altLang="en-US" sz="2400" smtClean="0"/>
              <a:t>）</a:t>
            </a:r>
            <a:r>
              <a:rPr lang="en-US" altLang="zh-CN" sz="2400" smtClean="0"/>
              <a:t>TFTP</a:t>
            </a:r>
            <a:r>
              <a:rPr lang="zh-CN" altLang="en-US" sz="2400" smtClean="0"/>
              <a:t>代码占用的内存小，且不依赖于复杂的</a:t>
            </a:r>
            <a:r>
              <a:rPr lang="en-US" altLang="zh-CN" sz="2400" smtClean="0"/>
              <a:t>TCP</a:t>
            </a:r>
            <a:r>
              <a:rPr lang="zh-CN" altLang="en-US" sz="2400" smtClean="0"/>
              <a:t>协议，可以与</a:t>
            </a:r>
            <a:r>
              <a:rPr lang="en-US" altLang="zh-CN" sz="2400" smtClean="0"/>
              <a:t>IP</a:t>
            </a:r>
            <a:r>
              <a:rPr lang="zh-CN" altLang="en-US" sz="2400" smtClean="0"/>
              <a:t>和</a:t>
            </a:r>
            <a:r>
              <a:rPr lang="en-US" altLang="zh-CN" sz="2400" smtClean="0"/>
              <a:t>UDP</a:t>
            </a:r>
            <a:r>
              <a:rPr lang="zh-CN" altLang="en-US" sz="2400" smtClean="0"/>
              <a:t>协议一起固化在</a:t>
            </a:r>
            <a:r>
              <a:rPr lang="en-US" altLang="zh-CN" sz="2400" smtClean="0"/>
              <a:t>ROM</a:t>
            </a:r>
            <a:r>
              <a:rPr lang="zh-CN" altLang="en-US" sz="2400" smtClean="0"/>
              <a:t>中；</a:t>
            </a:r>
          </a:p>
          <a:p>
            <a:pPr marL="263525" indent="-263525" eaLnBrk="1" hangingPunct="1">
              <a:lnSpc>
                <a:spcPct val="130000"/>
              </a:lnSpc>
              <a:buFont typeface="Wingdings" pitchFamily="2" charset="2"/>
              <a:buNone/>
              <a:defRPr/>
            </a:pPr>
            <a:r>
              <a:rPr lang="zh-CN" altLang="en-US" sz="2400" smtClean="0"/>
              <a:t>（</a:t>
            </a:r>
            <a:r>
              <a:rPr lang="en-US" altLang="zh-CN" sz="2400" smtClean="0"/>
              <a:t>4</a:t>
            </a:r>
            <a:r>
              <a:rPr lang="zh-CN" altLang="en-US" sz="2400" smtClean="0"/>
              <a:t>）</a:t>
            </a:r>
            <a:r>
              <a:rPr lang="en-US" altLang="zh-CN" sz="2400" smtClean="0"/>
              <a:t>TFTP</a:t>
            </a:r>
            <a:r>
              <a:rPr lang="zh-CN" altLang="en-US" sz="2400" smtClean="0"/>
              <a:t>传输的规则和报文格式都非常简单。</a:t>
            </a:r>
          </a:p>
          <a:p>
            <a:pPr marL="263525" indent="-263525" eaLnBrk="1" hangingPunct="1">
              <a:lnSpc>
                <a:spcPct val="130000"/>
              </a:lnSpc>
              <a:defRPr/>
            </a:pPr>
            <a:r>
              <a:rPr lang="en-US" altLang="zh-CN" sz="2400" smtClean="0"/>
              <a:t>TFTP</a:t>
            </a:r>
            <a:r>
              <a:rPr lang="zh-CN" altLang="en-US" sz="2400" smtClean="0"/>
              <a:t>每次传输的数据为</a:t>
            </a:r>
            <a:r>
              <a:rPr lang="en-US" altLang="zh-CN" sz="2400" smtClean="0"/>
              <a:t>512</a:t>
            </a:r>
            <a:r>
              <a:rPr lang="zh-CN" altLang="en-US" sz="2400" smtClean="0"/>
              <a:t>个字节，只有最后一个报文可能不足</a:t>
            </a:r>
            <a:r>
              <a:rPr lang="en-US" altLang="zh-CN" sz="2400" smtClean="0"/>
              <a:t>512</a:t>
            </a:r>
            <a:r>
              <a:rPr lang="zh-CN" altLang="en-US" sz="2400" smtClean="0"/>
              <a:t>个字节。每块数据称为文件块，编号从</a:t>
            </a:r>
            <a:r>
              <a:rPr lang="en-US" altLang="zh-CN" sz="2400" smtClean="0"/>
              <a:t>1</a:t>
            </a:r>
            <a:r>
              <a:rPr lang="zh-CN" altLang="en-US" sz="2400" smtClean="0"/>
              <a:t>开始。</a:t>
            </a:r>
          </a:p>
        </p:txBody>
      </p:sp>
    </p:spTree>
  </p:cSld>
  <p:clrMapOvr>
    <a:masterClrMapping/>
  </p:clrMapOvr>
  <p:transition spd="slow">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p>
            <a:r>
              <a:rPr lang="en-US" altLang="zh-CN" smtClean="0"/>
              <a:t>Page </a:t>
            </a:r>
            <a:fld id="{4D67D220-0DC4-4B1B-BA35-464D4E660E4A}" type="slidenum">
              <a:rPr lang="en-US" altLang="zh-CN" smtClean="0"/>
              <a:pPr/>
              <a:t>84</a:t>
            </a:fld>
            <a:endParaRPr lang="en-US" altLang="zh-CN" smtClean="0"/>
          </a:p>
        </p:txBody>
      </p:sp>
      <p:sp>
        <p:nvSpPr>
          <p:cNvPr id="177154" name="Rectangle 2"/>
          <p:cNvSpPr>
            <a:spLocks noGrp="1" noChangeArrowheads="1"/>
          </p:cNvSpPr>
          <p:nvPr>
            <p:ph type="title"/>
          </p:nvPr>
        </p:nvSpPr>
        <p:spPr/>
        <p:txBody>
          <a:bodyPr/>
          <a:lstStyle/>
          <a:p>
            <a:pPr eaLnBrk="1" hangingPunct="1">
              <a:defRPr/>
            </a:pPr>
            <a:r>
              <a:rPr lang="en-US" altLang="zh-CN" smtClean="0"/>
              <a:t>TFTP</a:t>
            </a:r>
            <a:r>
              <a:rPr lang="zh-CN" altLang="en-US" smtClean="0"/>
              <a:t>报文格式 </a:t>
            </a:r>
          </a:p>
        </p:txBody>
      </p:sp>
      <p:pic>
        <p:nvPicPr>
          <p:cNvPr id="78852" name="Picture 4"/>
          <p:cNvPicPr>
            <a:picLocks noChangeAspect="1" noChangeArrowheads="1"/>
          </p:cNvPicPr>
          <p:nvPr/>
        </p:nvPicPr>
        <p:blipFill>
          <a:blip r:embed="rId2"/>
          <a:srcRect/>
          <a:stretch>
            <a:fillRect/>
          </a:stretch>
        </p:blipFill>
        <p:spPr bwMode="auto">
          <a:xfrm>
            <a:off x="827088" y="1700213"/>
            <a:ext cx="7993062" cy="381635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p>
            <a:r>
              <a:rPr lang="en-US" altLang="zh-CN" smtClean="0"/>
              <a:t>Page </a:t>
            </a:r>
            <a:fld id="{D61332B0-B509-47FB-A99E-23C403A514EC}" type="slidenum">
              <a:rPr lang="en-US" altLang="zh-CN" smtClean="0"/>
              <a:pPr/>
              <a:t>85</a:t>
            </a:fld>
            <a:endParaRPr lang="en-US" altLang="zh-CN" smtClean="0"/>
          </a:p>
        </p:txBody>
      </p:sp>
      <p:sp>
        <p:nvSpPr>
          <p:cNvPr id="176130" name="Rectangle 2"/>
          <p:cNvSpPr>
            <a:spLocks noGrp="1" noChangeArrowheads="1"/>
          </p:cNvSpPr>
          <p:nvPr>
            <p:ph type="title"/>
          </p:nvPr>
        </p:nvSpPr>
        <p:spPr/>
        <p:txBody>
          <a:bodyPr/>
          <a:lstStyle/>
          <a:p>
            <a:pPr eaLnBrk="1" hangingPunct="1">
              <a:defRPr/>
            </a:pPr>
            <a:r>
              <a:rPr lang="en-US" altLang="zh-CN" smtClean="0"/>
              <a:t>TFTP</a:t>
            </a:r>
            <a:r>
              <a:rPr lang="zh-CN" altLang="en-US" smtClean="0"/>
              <a:t>与</a:t>
            </a:r>
            <a:r>
              <a:rPr lang="en-US" altLang="zh-CN" smtClean="0"/>
              <a:t>FTP</a:t>
            </a:r>
            <a:r>
              <a:rPr lang="zh-CN" altLang="en-US" smtClean="0"/>
              <a:t>的比较 </a:t>
            </a:r>
          </a:p>
        </p:txBody>
      </p:sp>
      <p:sp>
        <p:nvSpPr>
          <p:cNvPr id="176131" name="Rectangle 3"/>
          <p:cNvSpPr>
            <a:spLocks noGrp="1" noChangeArrowheads="1"/>
          </p:cNvSpPr>
          <p:nvPr>
            <p:ph type="body" idx="1"/>
          </p:nvPr>
        </p:nvSpPr>
        <p:spPr/>
        <p:txBody>
          <a:bodyPr/>
          <a:lstStyle/>
          <a:p>
            <a:pPr marL="263525" indent="-263525" eaLnBrk="1" hangingPunct="1">
              <a:defRPr/>
            </a:pPr>
            <a:r>
              <a:rPr lang="zh-CN" altLang="en-US" sz="2400" smtClean="0"/>
              <a:t>（</a:t>
            </a:r>
            <a:r>
              <a:rPr lang="en-US" altLang="zh-CN" sz="2400" smtClean="0"/>
              <a:t>1</a:t>
            </a:r>
            <a:r>
              <a:rPr lang="zh-CN" altLang="en-US" sz="2400" smtClean="0"/>
              <a:t>）</a:t>
            </a:r>
            <a:r>
              <a:rPr lang="en-US" altLang="zh-CN" sz="2400" smtClean="0"/>
              <a:t>FTP</a:t>
            </a:r>
            <a:r>
              <a:rPr lang="zh-CN" altLang="en-US" sz="2400" smtClean="0"/>
              <a:t>是完整的、面向会话、常规用途的文件传输协议；</a:t>
            </a:r>
            <a:r>
              <a:rPr lang="en-US" altLang="zh-CN" sz="2400" smtClean="0"/>
              <a:t>TFTP</a:t>
            </a:r>
            <a:r>
              <a:rPr lang="zh-CN" altLang="en-US" sz="2400" smtClean="0"/>
              <a:t>用作</a:t>
            </a:r>
            <a:r>
              <a:rPr lang="en-US" altLang="zh-CN" sz="2400" smtClean="0"/>
              <a:t>bones bar</a:t>
            </a:r>
            <a:r>
              <a:rPr lang="zh-CN" altLang="en-US" sz="2400" smtClean="0"/>
              <a:t>特殊目的文件传输协议。</a:t>
            </a:r>
          </a:p>
          <a:p>
            <a:pPr marL="263525" indent="-263525" eaLnBrk="1" hangingPunct="1">
              <a:defRPr/>
            </a:pPr>
            <a:r>
              <a:rPr lang="zh-CN" altLang="en-US" sz="2400" smtClean="0"/>
              <a:t>（</a:t>
            </a:r>
            <a:r>
              <a:rPr lang="en-US" altLang="zh-CN" sz="2400" smtClean="0"/>
              <a:t>2</a:t>
            </a:r>
            <a:r>
              <a:rPr lang="zh-CN" altLang="en-US" sz="2400" smtClean="0"/>
              <a:t>）交互使用</a:t>
            </a:r>
            <a:r>
              <a:rPr lang="en-US" altLang="zh-CN" sz="2400" smtClean="0"/>
              <a:t>FTP</a:t>
            </a:r>
            <a:r>
              <a:rPr lang="zh-CN" altLang="en-US" sz="2400" smtClean="0"/>
              <a:t>；</a:t>
            </a:r>
            <a:r>
              <a:rPr lang="en-US" altLang="zh-CN" sz="2400" smtClean="0"/>
              <a:t>TFTP</a:t>
            </a:r>
            <a:r>
              <a:rPr lang="zh-CN" altLang="en-US" sz="2400" smtClean="0"/>
              <a:t>允许仅单向传输的文件。</a:t>
            </a:r>
          </a:p>
          <a:p>
            <a:pPr marL="263525" indent="-263525" eaLnBrk="1" hangingPunct="1">
              <a:defRPr/>
            </a:pPr>
            <a:r>
              <a:rPr lang="zh-CN" altLang="en-US" sz="2400" smtClean="0"/>
              <a:t>（</a:t>
            </a:r>
            <a:r>
              <a:rPr lang="en-US" altLang="zh-CN" sz="2400" smtClean="0"/>
              <a:t>3</a:t>
            </a:r>
            <a:r>
              <a:rPr lang="zh-CN" altLang="en-US" sz="2400" smtClean="0"/>
              <a:t>）</a:t>
            </a:r>
            <a:r>
              <a:rPr lang="en-US" altLang="zh-CN" sz="2400" smtClean="0"/>
              <a:t>FTP</a:t>
            </a:r>
            <a:r>
              <a:rPr lang="zh-CN" altLang="en-US" sz="2400" smtClean="0"/>
              <a:t>提供身份验证；</a:t>
            </a:r>
            <a:r>
              <a:rPr lang="en-US" altLang="zh-CN" sz="2400" smtClean="0"/>
              <a:t>TFTP</a:t>
            </a:r>
            <a:r>
              <a:rPr lang="zh-CN" altLang="en-US" sz="2400" smtClean="0"/>
              <a:t>不提供身份验证。</a:t>
            </a:r>
          </a:p>
          <a:p>
            <a:pPr marL="263525" indent="-263525" eaLnBrk="1" hangingPunct="1">
              <a:defRPr/>
            </a:pPr>
            <a:r>
              <a:rPr lang="zh-CN" altLang="en-US" sz="2400" smtClean="0"/>
              <a:t>（</a:t>
            </a:r>
            <a:r>
              <a:rPr lang="en-US" altLang="zh-CN" sz="2400" smtClean="0"/>
              <a:t>4</a:t>
            </a:r>
            <a:r>
              <a:rPr lang="zh-CN" altLang="en-US" sz="2400" smtClean="0"/>
              <a:t>）</a:t>
            </a:r>
            <a:r>
              <a:rPr lang="en-US" altLang="zh-CN" sz="2400" smtClean="0"/>
              <a:t>FTP</a:t>
            </a:r>
            <a:r>
              <a:rPr lang="zh-CN" altLang="en-US" sz="2400" smtClean="0"/>
              <a:t>使用已知</a:t>
            </a:r>
            <a:r>
              <a:rPr lang="en-US" altLang="zh-CN" sz="2400" smtClean="0"/>
              <a:t>TCP</a:t>
            </a:r>
            <a:r>
              <a:rPr lang="zh-CN" altLang="en-US" sz="2400" smtClean="0"/>
              <a:t>端口号</a:t>
            </a:r>
            <a:r>
              <a:rPr lang="en-US" altLang="zh-CN" sz="2400" smtClean="0"/>
              <a:t>20</a:t>
            </a:r>
            <a:r>
              <a:rPr lang="zh-CN" altLang="en-US" sz="2400" smtClean="0"/>
              <a:t>号端口建立数据连接和</a:t>
            </a:r>
            <a:r>
              <a:rPr lang="en-US" altLang="zh-CN" sz="2400" smtClean="0"/>
              <a:t>21</a:t>
            </a:r>
            <a:r>
              <a:rPr lang="zh-CN" altLang="en-US" sz="2400" smtClean="0"/>
              <a:t>端口建立控制连接。</a:t>
            </a:r>
            <a:r>
              <a:rPr lang="en-US" altLang="zh-CN" sz="2400" smtClean="0"/>
              <a:t>TFTP</a:t>
            </a:r>
            <a:r>
              <a:rPr lang="zh-CN" altLang="en-US" sz="2400" smtClean="0"/>
              <a:t>使用</a:t>
            </a:r>
            <a:r>
              <a:rPr lang="en-US" altLang="zh-CN" sz="2400" smtClean="0"/>
              <a:t>UDP</a:t>
            </a:r>
            <a:r>
              <a:rPr lang="zh-CN" altLang="en-US" sz="2400" smtClean="0"/>
              <a:t>端口号</a:t>
            </a:r>
            <a:r>
              <a:rPr lang="en-US" altLang="zh-CN" sz="2400" smtClean="0"/>
              <a:t>69</a:t>
            </a:r>
            <a:r>
              <a:rPr lang="zh-CN" altLang="en-US" sz="2400" smtClean="0"/>
              <a:t>进行文件传输。</a:t>
            </a:r>
          </a:p>
          <a:p>
            <a:pPr marL="263525" indent="-263525" eaLnBrk="1" hangingPunct="1">
              <a:defRPr/>
            </a:pPr>
            <a:r>
              <a:rPr lang="zh-CN" altLang="en-US" sz="2400" smtClean="0"/>
              <a:t>（</a:t>
            </a:r>
            <a:r>
              <a:rPr lang="en-US" altLang="zh-CN" sz="2400" smtClean="0"/>
              <a:t>5</a:t>
            </a:r>
            <a:r>
              <a:rPr lang="zh-CN" altLang="en-US" sz="2400" smtClean="0"/>
              <a:t>）</a:t>
            </a:r>
            <a:r>
              <a:rPr lang="en-US" altLang="zh-CN" sz="2400" smtClean="0"/>
              <a:t>TFTP</a:t>
            </a:r>
            <a:r>
              <a:rPr lang="zh-CN" altLang="en-US" sz="2400" smtClean="0"/>
              <a:t>不支持验证</a:t>
            </a:r>
            <a:r>
              <a:rPr lang="en-US" altLang="zh-CN" sz="2400" smtClean="0"/>
              <a:t>Windows NT</a:t>
            </a:r>
            <a:r>
              <a:rPr lang="zh-CN" altLang="en-US" sz="2400" smtClean="0"/>
              <a:t>。</a:t>
            </a:r>
          </a:p>
          <a:p>
            <a:pPr marL="263525" indent="-263525" eaLnBrk="1" hangingPunct="1">
              <a:defRPr/>
            </a:pPr>
            <a:r>
              <a:rPr lang="zh-CN" altLang="en-US" sz="2400" smtClean="0"/>
              <a:t>（</a:t>
            </a:r>
            <a:r>
              <a:rPr lang="en-US" altLang="zh-CN" sz="2400" smtClean="0"/>
              <a:t>6</a:t>
            </a:r>
            <a:r>
              <a:rPr lang="zh-CN" altLang="en-US" sz="2400" smtClean="0"/>
              <a:t>）</a:t>
            </a:r>
            <a:r>
              <a:rPr lang="en-US" altLang="zh-CN" sz="2400" smtClean="0"/>
              <a:t>FTP</a:t>
            </a:r>
            <a:r>
              <a:rPr lang="zh-CN" altLang="en-US" sz="2400" smtClean="0"/>
              <a:t>依赖于</a:t>
            </a:r>
            <a:r>
              <a:rPr lang="en-US" altLang="zh-CN" sz="2400" smtClean="0"/>
              <a:t>TCP</a:t>
            </a:r>
            <a:r>
              <a:rPr lang="zh-CN" altLang="en-US" sz="2400" smtClean="0"/>
              <a:t>，是面向连接并提供可靠的传输。</a:t>
            </a:r>
            <a:r>
              <a:rPr lang="en-US" altLang="zh-CN" sz="2400" smtClean="0"/>
              <a:t>TFTP</a:t>
            </a:r>
            <a:r>
              <a:rPr lang="zh-CN" altLang="en-US" sz="2400" smtClean="0"/>
              <a:t>依赖于</a:t>
            </a:r>
            <a:r>
              <a:rPr lang="en-US" altLang="zh-CN" sz="2400" smtClean="0"/>
              <a:t>UDP</a:t>
            </a:r>
            <a:r>
              <a:rPr lang="zh-CN" altLang="en-US" sz="2400" smtClean="0"/>
              <a:t>，开销少，是不可靠的传输。</a:t>
            </a:r>
          </a:p>
        </p:txBody>
      </p:sp>
      <p:sp>
        <p:nvSpPr>
          <p:cNvPr id="176132" name="Rectangle 4"/>
          <p:cNvSpPr>
            <a:spLocks noChangeArrowheads="1"/>
          </p:cNvSpPr>
          <p:nvPr/>
        </p:nvSpPr>
        <p:spPr bwMode="auto">
          <a:xfrm>
            <a:off x="1116013" y="1484313"/>
            <a:ext cx="7620000" cy="4594225"/>
          </a:xfrm>
          <a:prstGeom prst="rect">
            <a:avLst/>
          </a:prstGeom>
          <a:noFill/>
          <a:ln w="9525">
            <a:noFill/>
            <a:miter lim="800000"/>
            <a:headEnd/>
            <a:tailEnd/>
          </a:ln>
          <a:effectLst/>
        </p:spPr>
        <p:txBody>
          <a:bodyPr/>
          <a:lstStyle/>
          <a:p>
            <a:pPr>
              <a:lnSpc>
                <a:spcPct val="120000"/>
              </a:lnSpc>
              <a:buClr>
                <a:srgbClr val="0000CC"/>
              </a:buClr>
              <a:buSzPct val="80000"/>
              <a:buFont typeface="Wingdings" pitchFamily="2" charset="2"/>
              <a:buChar char="u"/>
              <a:defRPr/>
            </a:pPr>
            <a:endParaRPr lang="zh-CN" altLang="en-US" sz="2800">
              <a:effectLst>
                <a:outerShdw blurRad="38100" dist="38100" dir="2700000" algn="tl">
                  <a:srgbClr val="FFFFFF"/>
                </a:outerShdw>
              </a:effectLst>
            </a:endParaRPr>
          </a:p>
        </p:txBody>
      </p:sp>
    </p:spTree>
  </p:cSld>
  <p:clrMapOvr>
    <a:masterClrMapping/>
  </p:clrMapOvr>
  <p:transition spd="slow">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p>
            <a:r>
              <a:rPr lang="en-US" altLang="zh-CN" smtClean="0"/>
              <a:t>Page </a:t>
            </a:r>
            <a:fld id="{30950945-60EF-4E7B-A42C-9079CC46164A}" type="slidenum">
              <a:rPr lang="en-US" altLang="zh-CN" smtClean="0"/>
              <a:pPr/>
              <a:t>86</a:t>
            </a:fld>
            <a:endParaRPr lang="en-US" altLang="zh-CN" smtClean="0"/>
          </a:p>
        </p:txBody>
      </p:sp>
      <p:sp>
        <p:nvSpPr>
          <p:cNvPr id="175106" name="Rectangle 2"/>
          <p:cNvSpPr>
            <a:spLocks noGrp="1" noChangeArrowheads="1"/>
          </p:cNvSpPr>
          <p:nvPr>
            <p:ph type="title"/>
          </p:nvPr>
        </p:nvSpPr>
        <p:spPr/>
        <p:txBody>
          <a:bodyPr/>
          <a:lstStyle/>
          <a:p>
            <a:pPr eaLnBrk="1" hangingPunct="1">
              <a:defRPr/>
            </a:pPr>
            <a:r>
              <a:rPr lang="en-US" altLang="zh-CN" smtClean="0"/>
              <a:t>6.3 </a:t>
            </a:r>
            <a:r>
              <a:rPr lang="zh-CN" altLang="en-US" smtClean="0"/>
              <a:t>邮件传输协议 </a:t>
            </a:r>
          </a:p>
        </p:txBody>
      </p:sp>
      <p:sp>
        <p:nvSpPr>
          <p:cNvPr id="175107" name="Rectangle 3"/>
          <p:cNvSpPr>
            <a:spLocks noGrp="1" noChangeArrowheads="1"/>
          </p:cNvSpPr>
          <p:nvPr>
            <p:ph type="body" idx="1"/>
          </p:nvPr>
        </p:nvSpPr>
        <p:spPr/>
        <p:txBody>
          <a:bodyPr/>
          <a:lstStyle/>
          <a:p>
            <a:pPr marL="360363" indent="-360363" algn="ctr" eaLnBrk="1" hangingPunct="1">
              <a:buFont typeface="Wingdings" pitchFamily="2" charset="2"/>
              <a:buNone/>
              <a:defRPr/>
            </a:pPr>
            <a:r>
              <a:rPr lang="en-US" altLang="zh-CN" sz="3200" smtClean="0">
                <a:solidFill>
                  <a:srgbClr val="000099"/>
                </a:solidFill>
                <a:effectLst>
                  <a:outerShdw blurRad="38100" dist="38100" dir="2700000" algn="tl">
                    <a:srgbClr val="000000"/>
                  </a:outerShdw>
                </a:effectLst>
              </a:rPr>
              <a:t>6.3.1 </a:t>
            </a:r>
            <a:r>
              <a:rPr lang="zh-CN" altLang="en-US" sz="3200" smtClean="0">
                <a:solidFill>
                  <a:srgbClr val="000099"/>
                </a:solidFill>
                <a:effectLst>
                  <a:outerShdw blurRad="38100" dist="38100" dir="2700000" algn="tl">
                    <a:srgbClr val="000000"/>
                  </a:outerShdw>
                </a:effectLst>
              </a:rPr>
              <a:t>电子邮件的基本概念</a:t>
            </a:r>
          </a:p>
          <a:p>
            <a:pPr marL="360363" indent="-360363" eaLnBrk="1" hangingPunct="1">
              <a:defRPr/>
            </a:pPr>
            <a:r>
              <a:rPr lang="zh-CN" altLang="en-US" smtClean="0"/>
              <a:t>电子邮件（</a:t>
            </a:r>
            <a:r>
              <a:rPr lang="en-US" altLang="zh-CN" smtClean="0"/>
              <a:t>electronic mail</a:t>
            </a:r>
            <a:r>
              <a:rPr lang="zh-CN" altLang="en-US" smtClean="0"/>
              <a:t>，简称</a:t>
            </a:r>
            <a:r>
              <a:rPr lang="en-US" altLang="zh-CN" smtClean="0"/>
              <a:t>E-mail</a:t>
            </a:r>
            <a:r>
              <a:rPr lang="zh-CN" altLang="en-US" smtClean="0"/>
              <a:t>）又称电子信箱、电子邮政，它是</a:t>
            </a:r>
            <a:r>
              <a:rPr lang="en-US" altLang="zh-CN" smtClean="0"/>
              <a:t>—</a:t>
            </a:r>
            <a:r>
              <a:rPr lang="zh-CN" altLang="en-US" smtClean="0"/>
              <a:t>种通过电子手段提供信息交换的通信方式。</a:t>
            </a:r>
          </a:p>
          <a:p>
            <a:pPr marL="360363" indent="-360363" algn="ctr" eaLnBrk="1" hangingPunct="1">
              <a:buFont typeface="Wingdings" pitchFamily="2" charset="2"/>
              <a:buNone/>
              <a:defRPr/>
            </a:pPr>
            <a:r>
              <a:rPr lang="en-US" altLang="zh-CN" sz="3200" smtClean="0">
                <a:solidFill>
                  <a:srgbClr val="000099"/>
                </a:solidFill>
                <a:effectLst>
                  <a:outerShdw blurRad="38100" dist="38100" dir="2700000" algn="tl">
                    <a:srgbClr val="000000"/>
                  </a:outerShdw>
                </a:effectLst>
              </a:rPr>
              <a:t>6.3.2 </a:t>
            </a:r>
            <a:r>
              <a:rPr lang="zh-CN" altLang="en-US" sz="3200" smtClean="0">
                <a:solidFill>
                  <a:srgbClr val="000099"/>
                </a:solidFill>
                <a:effectLst>
                  <a:outerShdw blurRad="38100" dist="38100" dir="2700000" algn="tl">
                    <a:srgbClr val="000000"/>
                  </a:outerShdw>
                </a:effectLst>
              </a:rPr>
              <a:t>电子邮件地址</a:t>
            </a:r>
          </a:p>
          <a:p>
            <a:pPr marL="360363" indent="-360363" eaLnBrk="1" hangingPunct="1">
              <a:defRPr/>
            </a:pPr>
            <a:r>
              <a:rPr lang="zh-CN" altLang="en-US" smtClean="0"/>
              <a:t>电子邮件地址的格式由三部分组成，格式通常为：</a:t>
            </a:r>
          </a:p>
          <a:p>
            <a:pPr marL="360363" indent="-360363" algn="ctr" eaLnBrk="1" hangingPunct="1">
              <a:buFont typeface="Wingdings" pitchFamily="2" charset="2"/>
              <a:buNone/>
              <a:defRPr/>
            </a:pPr>
            <a:r>
              <a:rPr lang="en-US" altLang="zh-CN" smtClean="0">
                <a:solidFill>
                  <a:srgbClr val="FF0000"/>
                </a:solidFill>
                <a:effectLst>
                  <a:outerShdw blurRad="38100" dist="38100" dir="2700000" algn="tl">
                    <a:srgbClr val="000000"/>
                  </a:outerShdw>
                </a:effectLst>
              </a:rPr>
              <a:t>USER</a:t>
            </a:r>
            <a:r>
              <a:rPr lang="en-US" altLang="zh-CN" smtClean="0"/>
              <a:t>@</a:t>
            </a:r>
            <a:r>
              <a:rPr lang="zh-CN" altLang="en-US" smtClean="0">
                <a:solidFill>
                  <a:srgbClr val="FF0000"/>
                </a:solidFill>
                <a:effectLst>
                  <a:outerShdw blurRad="38100" dist="38100" dir="2700000" algn="tl">
                    <a:srgbClr val="000000"/>
                  </a:outerShdw>
                </a:effectLst>
              </a:rPr>
              <a:t>邮件服务器</a:t>
            </a:r>
          </a:p>
        </p:txBody>
      </p:sp>
    </p:spTree>
  </p:cSld>
  <p:clrMapOvr>
    <a:masterClrMapping/>
  </p:clrMapOvr>
  <p:transition spd="slow">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p>
            <a:r>
              <a:rPr lang="en-US" altLang="zh-CN" smtClean="0"/>
              <a:t>Page </a:t>
            </a:r>
            <a:fld id="{8C4C649E-C4A8-4802-9B52-35E7065F51EC}" type="slidenum">
              <a:rPr lang="en-US" altLang="zh-CN" smtClean="0"/>
              <a:pPr/>
              <a:t>87</a:t>
            </a:fld>
            <a:endParaRPr lang="en-US" altLang="zh-CN" smtClean="0"/>
          </a:p>
        </p:txBody>
      </p:sp>
      <p:sp>
        <p:nvSpPr>
          <p:cNvPr id="174082" name="Rectangle 2"/>
          <p:cNvSpPr>
            <a:spLocks noGrp="1" noChangeArrowheads="1"/>
          </p:cNvSpPr>
          <p:nvPr>
            <p:ph type="title"/>
          </p:nvPr>
        </p:nvSpPr>
        <p:spPr/>
        <p:txBody>
          <a:bodyPr/>
          <a:lstStyle/>
          <a:p>
            <a:pPr eaLnBrk="1" hangingPunct="1">
              <a:defRPr/>
            </a:pPr>
            <a:r>
              <a:rPr lang="en-US" altLang="zh-CN" smtClean="0"/>
              <a:t>6.3.3 </a:t>
            </a:r>
            <a:r>
              <a:rPr lang="zh-CN" altLang="en-US" smtClean="0"/>
              <a:t>电子邮件信息格式 </a:t>
            </a:r>
          </a:p>
        </p:txBody>
      </p:sp>
      <p:sp>
        <p:nvSpPr>
          <p:cNvPr id="174083" name="Rectangle 3"/>
          <p:cNvSpPr>
            <a:spLocks noGrp="1" noChangeArrowheads="1"/>
          </p:cNvSpPr>
          <p:nvPr>
            <p:ph type="body" idx="1"/>
          </p:nvPr>
        </p:nvSpPr>
        <p:spPr>
          <a:xfrm>
            <a:off x="1066800" y="1484313"/>
            <a:ext cx="7620000" cy="4968875"/>
          </a:xfrm>
        </p:spPr>
        <p:txBody>
          <a:bodyPr/>
          <a:lstStyle/>
          <a:p>
            <a:pPr marL="82550" indent="-82550" eaLnBrk="1" hangingPunct="1">
              <a:defRPr/>
            </a:pPr>
            <a:r>
              <a:rPr lang="zh-CN" altLang="en-US" smtClean="0"/>
              <a:t>电子邮件由</a:t>
            </a:r>
            <a:r>
              <a:rPr lang="zh-CN" altLang="en-US" smtClean="0">
                <a:solidFill>
                  <a:srgbClr val="FF0000"/>
                </a:solidFill>
                <a:effectLst>
                  <a:outerShdw blurRad="38100" dist="38100" dir="2700000" algn="tl">
                    <a:srgbClr val="000000"/>
                  </a:outerShdw>
                </a:effectLst>
              </a:rPr>
              <a:t>头部</a:t>
            </a:r>
            <a:r>
              <a:rPr lang="zh-CN" altLang="en-US" smtClean="0"/>
              <a:t>和</a:t>
            </a:r>
            <a:r>
              <a:rPr lang="zh-CN" altLang="en-US" smtClean="0">
                <a:solidFill>
                  <a:srgbClr val="FF0000"/>
                </a:solidFill>
                <a:effectLst>
                  <a:outerShdw blurRad="38100" dist="38100" dir="2700000" algn="tl">
                    <a:srgbClr val="000000"/>
                  </a:outerShdw>
                </a:effectLst>
              </a:rPr>
              <a:t>主体</a:t>
            </a:r>
            <a:r>
              <a:rPr lang="zh-CN" altLang="en-US" smtClean="0"/>
              <a:t>两部分组成。</a:t>
            </a:r>
          </a:p>
          <a:p>
            <a:pPr marL="825500" lvl="1" eaLnBrk="1" hangingPunct="1">
              <a:defRPr/>
            </a:pPr>
            <a:r>
              <a:rPr lang="zh-CN" altLang="en-US" smtClean="0">
                <a:solidFill>
                  <a:srgbClr val="FF0000"/>
                </a:solidFill>
                <a:effectLst>
                  <a:outerShdw blurRad="38100" dist="38100" dir="2700000" algn="tl">
                    <a:srgbClr val="000000"/>
                  </a:outerShdw>
                </a:effectLst>
              </a:rPr>
              <a:t>头部</a:t>
            </a:r>
            <a:r>
              <a:rPr lang="zh-CN" altLang="en-US" smtClean="0"/>
              <a:t>一般由若干行组成，每一行表达一种信息，如接收方、发送方、时间、主题等，其一般格式为：</a:t>
            </a:r>
          </a:p>
          <a:p>
            <a:pPr marL="82550" indent="-82550" eaLnBrk="1" hangingPunct="1">
              <a:buFont typeface="Wingdings" pitchFamily="2" charset="2"/>
              <a:buNone/>
              <a:defRPr/>
            </a:pPr>
            <a:r>
              <a:rPr lang="zh-CN" altLang="en-US" smtClean="0"/>
              <a:t>               </a:t>
            </a:r>
            <a:r>
              <a:rPr lang="zh-CN" altLang="en-US" smtClean="0">
                <a:solidFill>
                  <a:srgbClr val="FF0000"/>
                </a:solidFill>
                <a:effectLst>
                  <a:outerShdw blurRad="38100" dist="38100" dir="2700000" algn="tl">
                    <a:srgbClr val="000000"/>
                  </a:outerShdw>
                </a:effectLst>
              </a:rPr>
              <a:t>关键字：信息</a:t>
            </a:r>
          </a:p>
          <a:p>
            <a:pPr marL="1233488" lvl="2" eaLnBrk="1" hangingPunct="1">
              <a:buClr>
                <a:srgbClr val="00CC00"/>
              </a:buClr>
              <a:buSzPct val="110000"/>
              <a:buFont typeface="Wingdings" pitchFamily="2" charset="2"/>
              <a:buChar char="Ø"/>
              <a:defRPr/>
            </a:pPr>
            <a:r>
              <a:rPr lang="zh-CN" altLang="en-US" sz="2400" b="1" smtClean="0">
                <a:effectLst>
                  <a:outerShdw blurRad="38100" dist="38100" dir="2700000" algn="tl">
                    <a:srgbClr val="FFFFFF"/>
                  </a:outerShdw>
                </a:effectLst>
              </a:rPr>
              <a:t>关键字有</a:t>
            </a:r>
            <a:r>
              <a:rPr lang="en-US" altLang="zh-CN" sz="2400" b="1" smtClean="0">
                <a:effectLst>
                  <a:outerShdw blurRad="38100" dist="38100" dir="2700000" algn="tl">
                    <a:srgbClr val="FFFFFF"/>
                  </a:outerShdw>
                </a:effectLst>
              </a:rPr>
              <a:t>From</a:t>
            </a:r>
            <a:r>
              <a:rPr lang="zh-CN" altLang="en-US" sz="2400" b="1" smtClean="0">
                <a:effectLst>
                  <a:outerShdw blurRad="38100" dist="38100" dir="2700000" algn="tl">
                    <a:srgbClr val="FFFFFF"/>
                  </a:outerShdw>
                </a:effectLst>
              </a:rPr>
              <a:t>、</a:t>
            </a:r>
            <a:r>
              <a:rPr lang="en-US" altLang="zh-CN" sz="2400" b="1" smtClean="0">
                <a:effectLst>
                  <a:outerShdw blurRad="38100" dist="38100" dir="2700000" algn="tl">
                    <a:srgbClr val="FFFFFF"/>
                  </a:outerShdw>
                </a:effectLst>
              </a:rPr>
              <a:t>To</a:t>
            </a:r>
            <a:r>
              <a:rPr lang="zh-CN" altLang="en-US" sz="2400" b="1" smtClean="0">
                <a:effectLst>
                  <a:outerShdw blurRad="38100" dist="38100" dir="2700000" algn="tl">
                    <a:srgbClr val="FFFFFF"/>
                  </a:outerShdw>
                </a:effectLst>
              </a:rPr>
              <a:t>、</a:t>
            </a:r>
            <a:r>
              <a:rPr lang="en-US" altLang="zh-CN" sz="2400" b="1" smtClean="0">
                <a:effectLst>
                  <a:outerShdw blurRad="38100" dist="38100" dir="2700000" algn="tl">
                    <a:srgbClr val="FFFFFF"/>
                  </a:outerShdw>
                </a:effectLst>
              </a:rPr>
              <a:t>Date</a:t>
            </a:r>
            <a:r>
              <a:rPr lang="zh-CN" altLang="en-US" sz="2400" b="1" smtClean="0">
                <a:effectLst>
                  <a:outerShdw blurRad="38100" dist="38100" dir="2700000" algn="tl">
                    <a:srgbClr val="FFFFFF"/>
                  </a:outerShdw>
                </a:effectLst>
              </a:rPr>
              <a:t>、</a:t>
            </a:r>
            <a:r>
              <a:rPr lang="en-US" altLang="zh-CN" sz="2400" b="1" smtClean="0">
                <a:effectLst>
                  <a:outerShdw blurRad="38100" dist="38100" dir="2700000" algn="tl">
                    <a:srgbClr val="FFFFFF"/>
                  </a:outerShdw>
                </a:effectLst>
              </a:rPr>
              <a:t>Subject</a:t>
            </a:r>
            <a:r>
              <a:rPr lang="zh-CN" altLang="en-US" sz="2400" b="1" smtClean="0">
                <a:effectLst>
                  <a:outerShdw blurRad="38100" dist="38100" dir="2700000" algn="tl">
                    <a:srgbClr val="FFFFFF"/>
                  </a:outerShdw>
                </a:effectLst>
              </a:rPr>
              <a:t>。</a:t>
            </a:r>
          </a:p>
          <a:p>
            <a:pPr marL="825500" lvl="1" eaLnBrk="1" hangingPunct="1">
              <a:defRPr/>
            </a:pPr>
            <a:r>
              <a:rPr lang="zh-CN" altLang="en-US" smtClean="0">
                <a:solidFill>
                  <a:srgbClr val="FF0000"/>
                </a:solidFill>
                <a:effectLst>
                  <a:outerShdw blurRad="38100" dist="38100" dir="2700000" algn="tl">
                    <a:srgbClr val="000000"/>
                  </a:outerShdw>
                </a:effectLst>
              </a:rPr>
              <a:t>主体</a:t>
            </a:r>
            <a:r>
              <a:rPr lang="zh-CN" altLang="en-US" smtClean="0"/>
              <a:t>是邮件的真正信息。可以是</a:t>
            </a:r>
            <a:r>
              <a:rPr lang="en-US" altLang="zh-CN" smtClean="0"/>
              <a:t>ASCII</a:t>
            </a:r>
            <a:r>
              <a:rPr lang="zh-CN" altLang="en-US" smtClean="0"/>
              <a:t>文本数据，也可以是图形、图像、声音等多媒体数据。 </a:t>
            </a:r>
          </a:p>
        </p:txBody>
      </p:sp>
    </p:spTree>
  </p:cSld>
  <p:clrMapOvr>
    <a:masterClrMapping/>
  </p:clrMapOvr>
  <p:transition spd="slow">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0"/>
          </p:nvPr>
        </p:nvSpPr>
        <p:spPr>
          <a:noFill/>
        </p:spPr>
        <p:txBody>
          <a:bodyPr/>
          <a:lstStyle/>
          <a:p>
            <a:r>
              <a:rPr lang="en-US" altLang="zh-CN" smtClean="0"/>
              <a:t>Page </a:t>
            </a:r>
            <a:fld id="{6936B207-8893-4424-B576-10FF524E16C8}" type="slidenum">
              <a:rPr lang="en-US" altLang="zh-CN" smtClean="0"/>
              <a:pPr/>
              <a:t>88</a:t>
            </a:fld>
            <a:endParaRPr lang="en-US" altLang="zh-CN" smtClean="0"/>
          </a:p>
        </p:txBody>
      </p:sp>
      <p:sp>
        <p:nvSpPr>
          <p:cNvPr id="180226" name="Rectangle 2"/>
          <p:cNvSpPr>
            <a:spLocks noGrp="1" noChangeArrowheads="1"/>
          </p:cNvSpPr>
          <p:nvPr>
            <p:ph type="title"/>
          </p:nvPr>
        </p:nvSpPr>
        <p:spPr/>
        <p:txBody>
          <a:bodyPr/>
          <a:lstStyle/>
          <a:p>
            <a:pPr eaLnBrk="1" hangingPunct="1">
              <a:defRPr/>
            </a:pPr>
            <a:r>
              <a:rPr lang="en-US" altLang="zh-CN" smtClean="0"/>
              <a:t>6.3.4 </a:t>
            </a:r>
            <a:r>
              <a:rPr lang="zh-CN" altLang="en-US" smtClean="0"/>
              <a:t>简单邮件传输协议 </a:t>
            </a:r>
            <a:r>
              <a:rPr lang="en-US" altLang="zh-CN" smtClean="0"/>
              <a:t>SMTP</a:t>
            </a:r>
            <a:endParaRPr lang="zh-CN" altLang="en-US" smtClean="0"/>
          </a:p>
        </p:txBody>
      </p:sp>
      <p:sp>
        <p:nvSpPr>
          <p:cNvPr id="180227" name="Rectangle 3"/>
          <p:cNvSpPr>
            <a:spLocks noGrp="1" noChangeArrowheads="1"/>
          </p:cNvSpPr>
          <p:nvPr>
            <p:ph type="body" idx="1"/>
          </p:nvPr>
        </p:nvSpPr>
        <p:spPr>
          <a:xfrm>
            <a:off x="1042988" y="1484313"/>
            <a:ext cx="7620000" cy="4594225"/>
          </a:xfrm>
        </p:spPr>
        <p:txBody>
          <a:bodyPr/>
          <a:lstStyle/>
          <a:p>
            <a:pPr marL="263525" indent="-263525" eaLnBrk="1" hangingPunct="1">
              <a:defRPr/>
            </a:pPr>
            <a:r>
              <a:rPr lang="en-US" altLang="zh-CN" smtClean="0"/>
              <a:t>SMTP</a:t>
            </a:r>
            <a:r>
              <a:rPr lang="zh-CN" altLang="en-US" smtClean="0"/>
              <a:t>解决的是邮件交付系统如何将邮件从一台邮件服务器传送到另一台邮件服务器中。 </a:t>
            </a:r>
          </a:p>
        </p:txBody>
      </p:sp>
      <p:pic>
        <p:nvPicPr>
          <p:cNvPr id="82949" name="Picture 5"/>
          <p:cNvPicPr>
            <a:picLocks noChangeAspect="1" noChangeArrowheads="1"/>
          </p:cNvPicPr>
          <p:nvPr/>
        </p:nvPicPr>
        <p:blipFill>
          <a:blip r:embed="rId2"/>
          <a:srcRect/>
          <a:stretch>
            <a:fillRect/>
          </a:stretch>
        </p:blipFill>
        <p:spPr bwMode="auto">
          <a:xfrm>
            <a:off x="971550" y="2636838"/>
            <a:ext cx="7850188" cy="3122612"/>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0"/>
          </p:nvPr>
        </p:nvSpPr>
        <p:spPr>
          <a:noFill/>
        </p:spPr>
        <p:txBody>
          <a:bodyPr/>
          <a:lstStyle/>
          <a:p>
            <a:r>
              <a:rPr lang="en-US" altLang="zh-CN" smtClean="0"/>
              <a:t>Page </a:t>
            </a:r>
            <a:fld id="{B8BBCE54-57A4-4469-A194-46270C6A9F12}" type="slidenum">
              <a:rPr lang="en-US" altLang="zh-CN" smtClean="0"/>
              <a:pPr/>
              <a:t>89</a:t>
            </a:fld>
            <a:endParaRPr lang="en-US" altLang="zh-CN" smtClean="0"/>
          </a:p>
        </p:txBody>
      </p:sp>
      <p:sp>
        <p:nvSpPr>
          <p:cNvPr id="283650" name="Rectangle 2"/>
          <p:cNvSpPr>
            <a:spLocks noGrp="1" noChangeArrowheads="1"/>
          </p:cNvSpPr>
          <p:nvPr>
            <p:ph type="title"/>
          </p:nvPr>
        </p:nvSpPr>
        <p:spPr/>
        <p:txBody>
          <a:bodyPr/>
          <a:lstStyle/>
          <a:p>
            <a:pPr eaLnBrk="1" hangingPunct="1">
              <a:defRPr/>
            </a:pPr>
            <a:r>
              <a:rPr lang="en-US" altLang="zh-CN" smtClean="0"/>
              <a:t>Email</a:t>
            </a:r>
            <a:r>
              <a:rPr lang="zh-CN" altLang="en-US" smtClean="0"/>
              <a:t>的基本原理</a:t>
            </a:r>
          </a:p>
        </p:txBody>
      </p:sp>
      <p:sp>
        <p:nvSpPr>
          <p:cNvPr id="12305" name="自选图形 15"/>
          <p:cNvSpPr>
            <a:spLocks noChangeArrowheads="1"/>
          </p:cNvSpPr>
          <p:nvPr/>
        </p:nvSpPr>
        <p:spPr bwMode="auto">
          <a:xfrm>
            <a:off x="1835150" y="2205038"/>
            <a:ext cx="1800225" cy="504825"/>
          </a:xfrm>
          <a:prstGeom prst="roundRect">
            <a:avLst>
              <a:gd name="adj" fmla="val 16667"/>
            </a:avLst>
          </a:prstGeom>
          <a:gradFill rotWithShape="1">
            <a:gsLst>
              <a:gs pos="0">
                <a:srgbClr val="99FF33"/>
              </a:gs>
              <a:gs pos="50000">
                <a:schemeClr val="bg1"/>
              </a:gs>
              <a:gs pos="100000">
                <a:srgbClr val="99FF33"/>
              </a:gs>
            </a:gsLst>
            <a:lin ang="5400000" scaled="1"/>
          </a:gradFill>
          <a:ln w="9525">
            <a:noFill/>
            <a:round/>
            <a:headEnd/>
            <a:tailEnd/>
          </a:ln>
          <a:effectLst>
            <a:prstShdw prst="shdw17" dist="17961" dir="2700000">
              <a:srgbClr val="5C991F"/>
            </a:prstShdw>
          </a:effectLst>
        </p:spPr>
        <p:txBody>
          <a:bodyPr wrap="none" anchor="ctr"/>
          <a:lstStyle/>
          <a:p>
            <a:pPr algn="ctr">
              <a:defRPr/>
            </a:pPr>
            <a:r>
              <a:rPr kumimoji="0" lang="zh-CN" altLang="en-US" sz="2800" b="0">
                <a:solidFill>
                  <a:srgbClr val="000099"/>
                </a:solidFill>
                <a:latin typeface="Arial" charset="0"/>
                <a:ea typeface="黑体" pitchFamily="2" charset="-122"/>
              </a:rPr>
              <a:t>主机</a:t>
            </a:r>
            <a:r>
              <a:rPr kumimoji="0" lang="en-US" altLang="zh-CN" sz="2800" b="0">
                <a:solidFill>
                  <a:srgbClr val="000099"/>
                </a:solidFill>
                <a:latin typeface="Arial" charset="0"/>
                <a:ea typeface="黑体" pitchFamily="2" charset="-122"/>
              </a:rPr>
              <a:t>1</a:t>
            </a:r>
          </a:p>
        </p:txBody>
      </p:sp>
      <p:sp>
        <p:nvSpPr>
          <p:cNvPr id="2" name="自选图形 15"/>
          <p:cNvSpPr>
            <a:spLocks noChangeArrowheads="1"/>
          </p:cNvSpPr>
          <p:nvPr/>
        </p:nvSpPr>
        <p:spPr bwMode="auto">
          <a:xfrm>
            <a:off x="1908175" y="4437063"/>
            <a:ext cx="1800225" cy="504825"/>
          </a:xfrm>
          <a:prstGeom prst="roundRect">
            <a:avLst>
              <a:gd name="adj" fmla="val 16667"/>
            </a:avLst>
          </a:prstGeom>
          <a:gradFill rotWithShape="1">
            <a:gsLst>
              <a:gs pos="0">
                <a:srgbClr val="99FF33"/>
              </a:gs>
              <a:gs pos="50000">
                <a:schemeClr val="bg1"/>
              </a:gs>
              <a:gs pos="100000">
                <a:srgbClr val="99FF33"/>
              </a:gs>
            </a:gsLst>
            <a:lin ang="5400000" scaled="1"/>
          </a:gradFill>
          <a:ln w="9525">
            <a:noFill/>
            <a:round/>
            <a:headEnd/>
            <a:tailEnd/>
          </a:ln>
          <a:effectLst>
            <a:prstShdw prst="shdw17" dist="17961" dir="2700000">
              <a:srgbClr val="5C991F"/>
            </a:prstShdw>
          </a:effectLst>
        </p:spPr>
        <p:txBody>
          <a:bodyPr wrap="none" anchor="ctr"/>
          <a:lstStyle/>
          <a:p>
            <a:pPr algn="ctr">
              <a:defRPr/>
            </a:pPr>
            <a:r>
              <a:rPr kumimoji="0" lang="zh-CN" altLang="en-US" sz="2200">
                <a:solidFill>
                  <a:srgbClr val="000099"/>
                </a:solidFill>
                <a:latin typeface="Arial" charset="0"/>
                <a:ea typeface="黑体" pitchFamily="2" charset="-122"/>
              </a:rPr>
              <a:t>邮件服务器</a:t>
            </a:r>
            <a:r>
              <a:rPr kumimoji="0" lang="en-US" altLang="zh-CN" sz="2200">
                <a:solidFill>
                  <a:srgbClr val="000099"/>
                </a:solidFill>
                <a:latin typeface="Arial" charset="0"/>
                <a:ea typeface="黑体" pitchFamily="2" charset="-122"/>
              </a:rPr>
              <a:t>1</a:t>
            </a:r>
          </a:p>
        </p:txBody>
      </p:sp>
      <p:sp>
        <p:nvSpPr>
          <p:cNvPr id="3" name="自选图形 15"/>
          <p:cNvSpPr>
            <a:spLocks noChangeArrowheads="1"/>
          </p:cNvSpPr>
          <p:nvPr/>
        </p:nvSpPr>
        <p:spPr bwMode="auto">
          <a:xfrm>
            <a:off x="6084888" y="2133600"/>
            <a:ext cx="1800225" cy="504825"/>
          </a:xfrm>
          <a:prstGeom prst="roundRect">
            <a:avLst>
              <a:gd name="adj" fmla="val 16667"/>
            </a:avLst>
          </a:prstGeom>
          <a:gradFill rotWithShape="1">
            <a:gsLst>
              <a:gs pos="0">
                <a:srgbClr val="99FF33"/>
              </a:gs>
              <a:gs pos="50000">
                <a:schemeClr val="bg1"/>
              </a:gs>
              <a:gs pos="100000">
                <a:srgbClr val="99FF33"/>
              </a:gs>
            </a:gsLst>
            <a:lin ang="5400000" scaled="1"/>
          </a:gradFill>
          <a:ln w="9525">
            <a:noFill/>
            <a:round/>
            <a:headEnd/>
            <a:tailEnd/>
          </a:ln>
          <a:effectLst>
            <a:prstShdw prst="shdw17" dist="17961" dir="2700000">
              <a:srgbClr val="5C991F"/>
            </a:prstShdw>
          </a:effectLst>
        </p:spPr>
        <p:txBody>
          <a:bodyPr wrap="none" anchor="ctr"/>
          <a:lstStyle/>
          <a:p>
            <a:pPr algn="ctr">
              <a:defRPr/>
            </a:pPr>
            <a:r>
              <a:rPr kumimoji="0" lang="zh-CN" altLang="en-US" sz="2800" b="0">
                <a:solidFill>
                  <a:srgbClr val="000099"/>
                </a:solidFill>
                <a:latin typeface="Arial" charset="0"/>
                <a:ea typeface="黑体" pitchFamily="2" charset="-122"/>
              </a:rPr>
              <a:t>主机</a:t>
            </a:r>
            <a:r>
              <a:rPr kumimoji="0" lang="en-US" altLang="zh-CN" sz="2800" b="0">
                <a:solidFill>
                  <a:srgbClr val="000099"/>
                </a:solidFill>
                <a:latin typeface="Arial" charset="0"/>
                <a:ea typeface="黑体" pitchFamily="2" charset="-122"/>
              </a:rPr>
              <a:t>1</a:t>
            </a:r>
          </a:p>
        </p:txBody>
      </p:sp>
      <p:sp>
        <p:nvSpPr>
          <p:cNvPr id="4" name="自选图形 15"/>
          <p:cNvSpPr>
            <a:spLocks noChangeArrowheads="1"/>
          </p:cNvSpPr>
          <p:nvPr/>
        </p:nvSpPr>
        <p:spPr bwMode="auto">
          <a:xfrm>
            <a:off x="6084888" y="4508500"/>
            <a:ext cx="1800225" cy="504825"/>
          </a:xfrm>
          <a:prstGeom prst="roundRect">
            <a:avLst>
              <a:gd name="adj" fmla="val 16667"/>
            </a:avLst>
          </a:prstGeom>
          <a:gradFill rotWithShape="1">
            <a:gsLst>
              <a:gs pos="0">
                <a:srgbClr val="99FF33"/>
              </a:gs>
              <a:gs pos="50000">
                <a:schemeClr val="bg1"/>
              </a:gs>
              <a:gs pos="100000">
                <a:srgbClr val="99FF33"/>
              </a:gs>
            </a:gsLst>
            <a:lin ang="5400000" scaled="1"/>
          </a:gradFill>
          <a:ln w="9525">
            <a:noFill/>
            <a:round/>
            <a:headEnd/>
            <a:tailEnd/>
          </a:ln>
          <a:effectLst>
            <a:prstShdw prst="shdw17" dist="17961" dir="2700000">
              <a:srgbClr val="5C991F"/>
            </a:prstShdw>
          </a:effectLst>
        </p:spPr>
        <p:txBody>
          <a:bodyPr wrap="none" anchor="ctr"/>
          <a:lstStyle/>
          <a:p>
            <a:pPr algn="ctr">
              <a:defRPr/>
            </a:pPr>
            <a:r>
              <a:rPr kumimoji="0" lang="zh-CN" altLang="en-US" sz="2200">
                <a:solidFill>
                  <a:srgbClr val="000099"/>
                </a:solidFill>
                <a:latin typeface="Arial" charset="0"/>
              </a:rPr>
              <a:t>邮件服务器</a:t>
            </a:r>
            <a:r>
              <a:rPr kumimoji="0" lang="en-US" altLang="zh-CN" sz="2200">
                <a:solidFill>
                  <a:srgbClr val="000099"/>
                </a:solidFill>
                <a:latin typeface="Arial" charset="0"/>
              </a:rPr>
              <a:t>2</a:t>
            </a:r>
            <a:endParaRPr kumimoji="0" lang="en-US" altLang="zh-CN" sz="2200">
              <a:solidFill>
                <a:srgbClr val="000099"/>
              </a:solidFill>
              <a:latin typeface="Arial" charset="0"/>
              <a:ea typeface="黑体" pitchFamily="2" charset="-122"/>
            </a:endParaRPr>
          </a:p>
        </p:txBody>
      </p:sp>
      <p:sp>
        <p:nvSpPr>
          <p:cNvPr id="83976" name="AutoShape 7"/>
          <p:cNvSpPr>
            <a:spLocks noChangeArrowheads="1"/>
          </p:cNvSpPr>
          <p:nvPr/>
        </p:nvSpPr>
        <p:spPr bwMode="auto">
          <a:xfrm>
            <a:off x="3851275" y="3141663"/>
            <a:ext cx="2449513" cy="935037"/>
          </a:xfrm>
          <a:prstGeom prst="cloudCallout">
            <a:avLst>
              <a:gd name="adj1" fmla="val -43750"/>
              <a:gd name="adj2" fmla="val 70000"/>
            </a:avLst>
          </a:prstGeom>
          <a:noFill/>
          <a:ln w="57150">
            <a:solidFill>
              <a:schemeClr val="tx1"/>
            </a:solidFill>
            <a:round/>
            <a:headEnd/>
            <a:tailEnd/>
          </a:ln>
        </p:spPr>
        <p:txBody>
          <a:bodyPr anchor="ctr"/>
          <a:lstStyle/>
          <a:p>
            <a:pPr algn="ctr"/>
            <a:r>
              <a:rPr kumimoji="0" lang="zh-CN" altLang="en-US" sz="1800">
                <a:latin typeface="Arial" charset="0"/>
              </a:rPr>
              <a:t>计算机网络</a:t>
            </a:r>
          </a:p>
        </p:txBody>
      </p:sp>
      <p:sp>
        <p:nvSpPr>
          <p:cNvPr id="83977" name="AutoShape 10"/>
          <p:cNvSpPr>
            <a:spLocks noChangeArrowheads="1"/>
          </p:cNvSpPr>
          <p:nvPr/>
        </p:nvSpPr>
        <p:spPr bwMode="gray">
          <a:xfrm>
            <a:off x="1835150" y="5084763"/>
            <a:ext cx="2016125" cy="508000"/>
          </a:xfrm>
          <a:prstGeom prst="roundRect">
            <a:avLst>
              <a:gd name="adj" fmla="val 50000"/>
            </a:avLst>
          </a:prstGeom>
          <a:noFill/>
          <a:ln w="28575" algn="ctr">
            <a:solidFill>
              <a:schemeClr val="bg2"/>
            </a:solidFill>
            <a:round/>
            <a:headEnd/>
            <a:tailEnd/>
          </a:ln>
        </p:spPr>
        <p:txBody>
          <a:bodyPr wrap="none" anchor="ctr"/>
          <a:lstStyle/>
          <a:p>
            <a:pPr eaLnBrk="0" hangingPunct="0"/>
            <a:r>
              <a:rPr kumimoji="0" lang="en-US" altLang="zh-CN" sz="1800">
                <a:solidFill>
                  <a:srgbClr val="4872A0"/>
                </a:solidFill>
                <a:latin typeface="Arial" charset="0"/>
              </a:rPr>
              <a:t>@mail.jxust.cn</a:t>
            </a:r>
          </a:p>
        </p:txBody>
      </p:sp>
      <p:sp>
        <p:nvSpPr>
          <p:cNvPr id="83978" name="AutoShape 10"/>
          <p:cNvSpPr>
            <a:spLocks noChangeArrowheads="1"/>
          </p:cNvSpPr>
          <p:nvPr/>
        </p:nvSpPr>
        <p:spPr bwMode="gray">
          <a:xfrm>
            <a:off x="1547813" y="1557338"/>
            <a:ext cx="2232025" cy="508000"/>
          </a:xfrm>
          <a:prstGeom prst="roundRect">
            <a:avLst>
              <a:gd name="adj" fmla="val 50000"/>
            </a:avLst>
          </a:prstGeom>
          <a:noFill/>
          <a:ln w="28575" algn="ctr">
            <a:solidFill>
              <a:schemeClr val="bg2"/>
            </a:solidFill>
            <a:round/>
            <a:headEnd/>
            <a:tailEnd/>
          </a:ln>
        </p:spPr>
        <p:txBody>
          <a:bodyPr wrap="none" anchor="ctr"/>
          <a:lstStyle/>
          <a:p>
            <a:pPr eaLnBrk="0" hangingPunct="0"/>
            <a:r>
              <a:rPr kumimoji="0" lang="en-US" altLang="zh-CN" sz="1800">
                <a:solidFill>
                  <a:srgbClr val="4872A0"/>
                </a:solidFill>
                <a:latin typeface="Arial" charset="0"/>
              </a:rPr>
              <a:t>dog@mail.jxust.cn</a:t>
            </a:r>
          </a:p>
        </p:txBody>
      </p:sp>
      <p:sp>
        <p:nvSpPr>
          <p:cNvPr id="83979" name="Line 10"/>
          <p:cNvSpPr>
            <a:spLocks noChangeShapeType="1"/>
          </p:cNvSpPr>
          <p:nvPr/>
        </p:nvSpPr>
        <p:spPr bwMode="auto">
          <a:xfrm>
            <a:off x="3563938" y="2636838"/>
            <a:ext cx="576262" cy="647700"/>
          </a:xfrm>
          <a:prstGeom prst="line">
            <a:avLst/>
          </a:prstGeom>
          <a:noFill/>
          <a:ln w="57150">
            <a:solidFill>
              <a:schemeClr val="tx1"/>
            </a:solidFill>
            <a:round/>
            <a:headEnd/>
            <a:tailEnd/>
          </a:ln>
        </p:spPr>
        <p:txBody>
          <a:bodyPr wrap="none" anchor="ctr"/>
          <a:lstStyle/>
          <a:p>
            <a:endParaRPr lang="zh-CN" altLang="en-US"/>
          </a:p>
        </p:txBody>
      </p:sp>
      <p:sp>
        <p:nvSpPr>
          <p:cNvPr id="83980" name="Line 11"/>
          <p:cNvSpPr>
            <a:spLocks noChangeShapeType="1"/>
          </p:cNvSpPr>
          <p:nvPr/>
        </p:nvSpPr>
        <p:spPr bwMode="auto">
          <a:xfrm flipH="1">
            <a:off x="5868988" y="2636838"/>
            <a:ext cx="287337" cy="503237"/>
          </a:xfrm>
          <a:prstGeom prst="line">
            <a:avLst/>
          </a:prstGeom>
          <a:noFill/>
          <a:ln w="57150">
            <a:solidFill>
              <a:schemeClr val="tx1"/>
            </a:solidFill>
            <a:round/>
            <a:headEnd/>
            <a:tailEnd/>
          </a:ln>
        </p:spPr>
        <p:txBody>
          <a:bodyPr wrap="none" anchor="ctr"/>
          <a:lstStyle/>
          <a:p>
            <a:endParaRPr lang="zh-CN" altLang="en-US"/>
          </a:p>
        </p:txBody>
      </p:sp>
      <p:sp>
        <p:nvSpPr>
          <p:cNvPr id="83981" name="Line 12"/>
          <p:cNvSpPr>
            <a:spLocks noChangeShapeType="1"/>
          </p:cNvSpPr>
          <p:nvPr/>
        </p:nvSpPr>
        <p:spPr bwMode="auto">
          <a:xfrm>
            <a:off x="5795963" y="3860800"/>
            <a:ext cx="576262" cy="647700"/>
          </a:xfrm>
          <a:prstGeom prst="line">
            <a:avLst/>
          </a:prstGeom>
          <a:noFill/>
          <a:ln w="57150">
            <a:solidFill>
              <a:schemeClr val="tx1"/>
            </a:solidFill>
            <a:round/>
            <a:headEnd/>
            <a:tailEnd/>
          </a:ln>
        </p:spPr>
        <p:txBody>
          <a:bodyPr wrap="none" anchor="ctr"/>
          <a:lstStyle/>
          <a:p>
            <a:endParaRPr lang="zh-CN" altLang="en-US"/>
          </a:p>
        </p:txBody>
      </p:sp>
      <p:sp>
        <p:nvSpPr>
          <p:cNvPr id="83982" name="Line 13"/>
          <p:cNvSpPr>
            <a:spLocks noChangeShapeType="1"/>
          </p:cNvSpPr>
          <p:nvPr/>
        </p:nvSpPr>
        <p:spPr bwMode="auto">
          <a:xfrm flipV="1">
            <a:off x="3706813" y="4005263"/>
            <a:ext cx="504825" cy="431800"/>
          </a:xfrm>
          <a:prstGeom prst="line">
            <a:avLst/>
          </a:prstGeom>
          <a:noFill/>
          <a:ln w="57150">
            <a:solidFill>
              <a:schemeClr val="tx1"/>
            </a:solidFill>
            <a:round/>
            <a:headEnd/>
            <a:tailEnd/>
          </a:ln>
        </p:spPr>
        <p:txBody>
          <a:bodyPr wrap="none" anchor="ctr"/>
          <a:lstStyle/>
          <a:p>
            <a:endParaRPr lang="zh-CN" altLang="en-US"/>
          </a:p>
        </p:txBody>
      </p:sp>
      <p:sp>
        <p:nvSpPr>
          <p:cNvPr id="83983" name="AutoShape 10"/>
          <p:cNvSpPr>
            <a:spLocks noChangeArrowheads="1"/>
          </p:cNvSpPr>
          <p:nvPr/>
        </p:nvSpPr>
        <p:spPr bwMode="gray">
          <a:xfrm>
            <a:off x="6084888" y="5157788"/>
            <a:ext cx="2016125" cy="508000"/>
          </a:xfrm>
          <a:prstGeom prst="roundRect">
            <a:avLst>
              <a:gd name="adj" fmla="val 50000"/>
            </a:avLst>
          </a:prstGeom>
          <a:noFill/>
          <a:ln w="28575" algn="ctr">
            <a:solidFill>
              <a:schemeClr val="bg2"/>
            </a:solidFill>
            <a:round/>
            <a:headEnd/>
            <a:tailEnd/>
          </a:ln>
        </p:spPr>
        <p:txBody>
          <a:bodyPr wrap="none" anchor="ctr"/>
          <a:lstStyle/>
          <a:p>
            <a:pPr eaLnBrk="0" hangingPunct="0"/>
            <a:r>
              <a:rPr kumimoji="0" lang="en-US" altLang="zh-CN" sz="1800">
                <a:solidFill>
                  <a:srgbClr val="4872A0"/>
                </a:solidFill>
                <a:latin typeface="Arial" charset="0"/>
              </a:rPr>
              <a:t>@gmail.com</a:t>
            </a:r>
          </a:p>
        </p:txBody>
      </p:sp>
      <p:sp>
        <p:nvSpPr>
          <p:cNvPr id="83984" name="AutoShape 15"/>
          <p:cNvSpPr>
            <a:spLocks noChangeArrowheads="1"/>
          </p:cNvSpPr>
          <p:nvPr/>
        </p:nvSpPr>
        <p:spPr bwMode="auto">
          <a:xfrm>
            <a:off x="2484438" y="2781300"/>
            <a:ext cx="1152525" cy="1584325"/>
          </a:xfrm>
          <a:prstGeom prst="curvedLeftArrow">
            <a:avLst>
              <a:gd name="adj1" fmla="val 27493"/>
              <a:gd name="adj2" fmla="val 54986"/>
              <a:gd name="adj3" fmla="val 33333"/>
            </a:avLst>
          </a:prstGeom>
          <a:noFill/>
          <a:ln w="28575">
            <a:solidFill>
              <a:schemeClr val="tx1"/>
            </a:solidFill>
            <a:miter lim="800000"/>
            <a:headEnd/>
            <a:tailEnd/>
          </a:ln>
        </p:spPr>
        <p:txBody>
          <a:bodyPr wrap="none" anchor="ctr"/>
          <a:lstStyle/>
          <a:p>
            <a:endParaRPr lang="zh-CN" altLang="en-US"/>
          </a:p>
        </p:txBody>
      </p:sp>
      <p:sp>
        <p:nvSpPr>
          <p:cNvPr id="83985" name="AutoShape 16"/>
          <p:cNvSpPr>
            <a:spLocks noChangeArrowheads="1"/>
          </p:cNvSpPr>
          <p:nvPr/>
        </p:nvSpPr>
        <p:spPr bwMode="auto">
          <a:xfrm>
            <a:off x="3851275" y="4292600"/>
            <a:ext cx="2305050" cy="649288"/>
          </a:xfrm>
          <a:prstGeom prst="curvedDownArrow">
            <a:avLst>
              <a:gd name="adj1" fmla="val 71002"/>
              <a:gd name="adj2" fmla="val 142005"/>
              <a:gd name="adj3" fmla="val 33333"/>
            </a:avLst>
          </a:prstGeom>
          <a:noFill/>
          <a:ln w="38100">
            <a:solidFill>
              <a:schemeClr val="tx1"/>
            </a:solidFill>
            <a:miter lim="800000"/>
            <a:headEnd/>
            <a:tailEnd/>
          </a:ln>
        </p:spPr>
        <p:txBody>
          <a:bodyPr wrap="none" anchor="ctr"/>
          <a:lstStyle/>
          <a:p>
            <a:endParaRPr lang="zh-CN" altLang="en-US"/>
          </a:p>
        </p:txBody>
      </p:sp>
      <p:pic>
        <p:nvPicPr>
          <p:cNvPr id="83986" name="Picture 17"/>
          <p:cNvPicPr>
            <a:picLocks noChangeAspect="1" noChangeArrowheads="1"/>
          </p:cNvPicPr>
          <p:nvPr/>
        </p:nvPicPr>
        <p:blipFill>
          <a:blip r:embed="rId2"/>
          <a:srcRect/>
          <a:stretch>
            <a:fillRect/>
          </a:stretch>
        </p:blipFill>
        <p:spPr bwMode="auto">
          <a:xfrm>
            <a:off x="6588125" y="2636838"/>
            <a:ext cx="790575" cy="1693862"/>
          </a:xfrm>
          <a:prstGeom prst="rect">
            <a:avLst/>
          </a:prstGeom>
          <a:noFill/>
          <a:ln w="9525">
            <a:noFill/>
            <a:miter lim="800000"/>
            <a:headEnd/>
            <a:tailEnd/>
          </a:ln>
        </p:spPr>
      </p:pic>
      <p:grpSp>
        <p:nvGrpSpPr>
          <p:cNvPr id="83987" name="Group 28"/>
          <p:cNvGrpSpPr>
            <a:grpSpLocks/>
          </p:cNvGrpSpPr>
          <p:nvPr/>
        </p:nvGrpSpPr>
        <p:grpSpPr bwMode="auto">
          <a:xfrm>
            <a:off x="1547813" y="3068638"/>
            <a:ext cx="1290637" cy="989012"/>
            <a:chOff x="4166" y="1706"/>
            <a:chExt cx="1252" cy="1252"/>
          </a:xfrm>
        </p:grpSpPr>
        <p:sp>
          <p:nvSpPr>
            <p:cNvPr id="83998" name="Oval 2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kumimoji="0" lang="zh-CN" altLang="en-US" sz="1800" b="0">
                <a:latin typeface="Arial" charset="0"/>
              </a:endParaRPr>
            </a:p>
          </p:txBody>
        </p:sp>
        <p:sp>
          <p:nvSpPr>
            <p:cNvPr id="83999"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kumimoji="0" lang="zh-CN" altLang="en-US" sz="1800" b="0">
                <a:latin typeface="Arial" charset="0"/>
              </a:endParaRPr>
            </a:p>
          </p:txBody>
        </p:sp>
        <p:sp>
          <p:nvSpPr>
            <p:cNvPr id="84000" name="Oval 3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kumimoji="0" lang="zh-CN" altLang="en-US" sz="1800" b="0">
                <a:latin typeface="Arial" charset="0"/>
              </a:endParaRPr>
            </a:p>
          </p:txBody>
        </p:sp>
        <p:sp>
          <p:nvSpPr>
            <p:cNvPr id="84001" name="Oval 3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r>
                <a:rPr kumimoji="0" lang="en-US" altLang="zh-CN" sz="1800" b="0">
                  <a:latin typeface="Arial" charset="0"/>
                </a:rPr>
                <a:t>SMTP</a:t>
              </a:r>
            </a:p>
          </p:txBody>
        </p:sp>
      </p:grpSp>
      <p:sp>
        <p:nvSpPr>
          <p:cNvPr id="219152" name="Oval 16"/>
          <p:cNvSpPr>
            <a:spLocks noChangeArrowheads="1"/>
          </p:cNvSpPr>
          <p:nvPr/>
        </p:nvSpPr>
        <p:spPr bwMode="gray">
          <a:xfrm>
            <a:off x="4211638" y="4902200"/>
            <a:ext cx="1481137" cy="481013"/>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r>
              <a:rPr kumimoji="0" lang="en-US" altLang="zh-CN" sz="1800" b="0">
                <a:latin typeface="Arial" charset="0"/>
              </a:rPr>
              <a:t>SMTP</a:t>
            </a:r>
          </a:p>
        </p:txBody>
      </p:sp>
      <p:sp>
        <p:nvSpPr>
          <p:cNvPr id="219144" name="Oval 8"/>
          <p:cNvSpPr>
            <a:spLocks noChangeArrowheads="1"/>
          </p:cNvSpPr>
          <p:nvPr/>
        </p:nvSpPr>
        <p:spPr bwMode="gray">
          <a:xfrm>
            <a:off x="7123113" y="3419475"/>
            <a:ext cx="184150" cy="48101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kumimoji="0" lang="zh-CN" altLang="en-US" sz="1800" b="0">
              <a:latin typeface="Arial" pitchFamily="34" charset="0"/>
            </a:endParaRPr>
          </a:p>
        </p:txBody>
      </p:sp>
      <p:sp>
        <p:nvSpPr>
          <p:cNvPr id="83990" name="Oval 12"/>
          <p:cNvSpPr>
            <a:spLocks noChangeArrowheads="1"/>
          </p:cNvSpPr>
          <p:nvPr/>
        </p:nvSpPr>
        <p:spPr bwMode="gray">
          <a:xfrm>
            <a:off x="7091363" y="3419475"/>
            <a:ext cx="1335087" cy="481013"/>
          </a:xfrm>
          <a:prstGeom prst="ellipse">
            <a:avLst/>
          </a:prstGeom>
          <a:solidFill>
            <a:srgbClr val="333333"/>
          </a:solidFill>
          <a:ln w="38100" algn="ctr">
            <a:noFill/>
            <a:round/>
            <a:headEnd/>
            <a:tailEnd/>
          </a:ln>
        </p:spPr>
        <p:txBody>
          <a:bodyPr anchor="ctr">
            <a:spAutoFit/>
          </a:bodyPr>
          <a:lstStyle/>
          <a:p>
            <a:endParaRPr kumimoji="0" lang="zh-CN" altLang="en-US" sz="1800" b="0">
              <a:latin typeface="Arial" charset="0"/>
            </a:endParaRPr>
          </a:p>
        </p:txBody>
      </p:sp>
      <p:grpSp>
        <p:nvGrpSpPr>
          <p:cNvPr id="83991" name="Group 33"/>
          <p:cNvGrpSpPr>
            <a:grpSpLocks/>
          </p:cNvGrpSpPr>
          <p:nvPr/>
        </p:nvGrpSpPr>
        <p:grpSpPr bwMode="auto">
          <a:xfrm>
            <a:off x="7115175" y="2924175"/>
            <a:ext cx="1292225" cy="1277938"/>
            <a:chOff x="4166" y="1706"/>
            <a:chExt cx="1252" cy="1252"/>
          </a:xfrm>
        </p:grpSpPr>
        <p:sp>
          <p:nvSpPr>
            <p:cNvPr id="83994" name="Oval 3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kumimoji="0" lang="zh-CN" altLang="en-US" sz="1800" b="0">
                <a:latin typeface="Arial" charset="0"/>
              </a:endParaRPr>
            </a:p>
          </p:txBody>
        </p:sp>
        <p:sp>
          <p:nvSpPr>
            <p:cNvPr id="83995"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kumimoji="0" lang="zh-CN" altLang="en-US" sz="1800" b="0">
                <a:latin typeface="Arial" charset="0"/>
              </a:endParaRPr>
            </a:p>
          </p:txBody>
        </p:sp>
        <p:sp>
          <p:nvSpPr>
            <p:cNvPr id="83996" name="Oval 3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kumimoji="0" lang="zh-CN" altLang="en-US" sz="1800" b="0">
                <a:latin typeface="Arial" charset="0"/>
              </a:endParaRPr>
            </a:p>
          </p:txBody>
        </p:sp>
        <p:sp>
          <p:nvSpPr>
            <p:cNvPr id="83997" name="Oval 3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kumimoji="0" lang="zh-CN" altLang="en-US" sz="1800" b="0">
                <a:latin typeface="Arial" charset="0"/>
              </a:endParaRPr>
            </a:p>
          </p:txBody>
        </p:sp>
      </p:grpSp>
      <p:sp>
        <p:nvSpPr>
          <p:cNvPr id="83992" name="Text Box 40"/>
          <p:cNvSpPr txBox="1">
            <a:spLocks noChangeArrowheads="1"/>
          </p:cNvSpPr>
          <p:nvPr/>
        </p:nvSpPr>
        <p:spPr bwMode="gray">
          <a:xfrm>
            <a:off x="7269163" y="3487738"/>
            <a:ext cx="996950" cy="457200"/>
          </a:xfrm>
          <a:prstGeom prst="rect">
            <a:avLst/>
          </a:prstGeom>
          <a:noFill/>
          <a:ln w="9525" algn="ctr">
            <a:noFill/>
            <a:miter lim="800000"/>
            <a:headEnd/>
            <a:tailEnd/>
          </a:ln>
        </p:spPr>
        <p:txBody>
          <a:bodyPr wrap="none">
            <a:spAutoFit/>
          </a:bodyPr>
          <a:lstStyle/>
          <a:p>
            <a:pPr algn="ctr" eaLnBrk="0" hangingPunct="0"/>
            <a:r>
              <a:rPr kumimoji="0" lang="en-US" altLang="zh-CN" sz="2400" b="0">
                <a:solidFill>
                  <a:srgbClr val="000000"/>
                </a:solidFill>
                <a:latin typeface="Arial" charset="0"/>
              </a:rPr>
              <a:t>POP3</a:t>
            </a:r>
          </a:p>
        </p:txBody>
      </p:sp>
      <p:sp>
        <p:nvSpPr>
          <p:cNvPr id="83993" name="AutoShape 10"/>
          <p:cNvSpPr>
            <a:spLocks noChangeArrowheads="1"/>
          </p:cNvSpPr>
          <p:nvPr/>
        </p:nvSpPr>
        <p:spPr bwMode="gray">
          <a:xfrm>
            <a:off x="5795963" y="1557338"/>
            <a:ext cx="2232025" cy="508000"/>
          </a:xfrm>
          <a:prstGeom prst="roundRect">
            <a:avLst>
              <a:gd name="adj" fmla="val 50000"/>
            </a:avLst>
          </a:prstGeom>
          <a:noFill/>
          <a:ln w="28575" algn="ctr">
            <a:solidFill>
              <a:schemeClr val="bg2"/>
            </a:solidFill>
            <a:round/>
            <a:headEnd/>
            <a:tailEnd/>
          </a:ln>
        </p:spPr>
        <p:txBody>
          <a:bodyPr wrap="none" anchor="ctr"/>
          <a:lstStyle/>
          <a:p>
            <a:pPr eaLnBrk="0" hangingPunct="0"/>
            <a:r>
              <a:rPr kumimoji="0" lang="en-US" altLang="zh-CN" sz="1800">
                <a:solidFill>
                  <a:srgbClr val="4872A0"/>
                </a:solidFill>
                <a:latin typeface="Arial" charset="0"/>
              </a:rPr>
              <a:t>cat@gmail.com</a:t>
            </a: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p>
            <a:r>
              <a:rPr lang="en-US" altLang="zh-CN" smtClean="0"/>
              <a:t>Page </a:t>
            </a:r>
            <a:fld id="{C0A485C9-CEE0-4EB1-BFC7-1260346BB635}" type="slidenum">
              <a:rPr lang="en-US" altLang="zh-CN" smtClean="0"/>
              <a:pPr/>
              <a:t>9</a:t>
            </a:fld>
            <a:endParaRPr lang="en-US" altLang="zh-CN" smtClean="0"/>
          </a:p>
        </p:txBody>
      </p:sp>
      <p:sp>
        <p:nvSpPr>
          <p:cNvPr id="221186" name="Rectangle 2"/>
          <p:cNvSpPr>
            <a:spLocks noGrp="1" noChangeArrowheads="1"/>
          </p:cNvSpPr>
          <p:nvPr>
            <p:ph type="title"/>
          </p:nvPr>
        </p:nvSpPr>
        <p:spPr/>
        <p:txBody>
          <a:bodyPr/>
          <a:lstStyle/>
          <a:p>
            <a:pPr eaLnBrk="1" hangingPunct="1">
              <a:defRPr/>
            </a:pPr>
            <a:r>
              <a:rPr lang="zh-CN" altLang="en-US" smtClean="0"/>
              <a:t>域名的结构</a:t>
            </a:r>
            <a:r>
              <a:rPr lang="en-US" altLang="zh-CN" smtClean="0"/>
              <a:t>——</a:t>
            </a:r>
            <a:r>
              <a:rPr lang="zh-CN" altLang="en-US" smtClean="0"/>
              <a:t>一般子域 </a:t>
            </a:r>
          </a:p>
        </p:txBody>
      </p:sp>
      <p:sp>
        <p:nvSpPr>
          <p:cNvPr id="221187" name="Rectangle 3"/>
          <p:cNvSpPr>
            <a:spLocks noGrp="1" noChangeArrowheads="1"/>
          </p:cNvSpPr>
          <p:nvPr>
            <p:ph type="body" idx="1"/>
          </p:nvPr>
        </p:nvSpPr>
        <p:spPr>
          <a:xfrm>
            <a:off x="1066800" y="1484313"/>
            <a:ext cx="7620000" cy="881062"/>
          </a:xfrm>
        </p:spPr>
        <p:txBody>
          <a:bodyPr/>
          <a:lstStyle/>
          <a:p>
            <a:pPr marL="0" indent="0" eaLnBrk="1" hangingPunct="1">
              <a:lnSpc>
                <a:spcPct val="80000"/>
              </a:lnSpc>
              <a:defRPr/>
            </a:pPr>
            <a:r>
              <a:rPr lang="en-US" altLang="zh-CN" sz="2400" smtClean="0">
                <a:hlinkClick r:id="rId2"/>
              </a:rPr>
              <a:t>www.sina.com.cn</a:t>
            </a:r>
            <a:r>
              <a:rPr lang="en-US" altLang="zh-CN" sz="2400" smtClean="0"/>
              <a:t>. </a:t>
            </a:r>
            <a:r>
              <a:rPr lang="zh-CN" altLang="en-US" sz="2400" smtClean="0"/>
              <a:t>（注意最后的</a:t>
            </a:r>
            <a:r>
              <a:rPr lang="en-US" altLang="zh-CN" sz="2400" smtClean="0"/>
              <a:t>.</a:t>
            </a:r>
            <a:r>
              <a:rPr lang="zh-CN" altLang="en-US" sz="2400" smtClean="0"/>
              <a:t>）</a:t>
            </a:r>
          </a:p>
          <a:p>
            <a:pPr marL="0" indent="0" eaLnBrk="1" hangingPunct="1">
              <a:lnSpc>
                <a:spcPct val="80000"/>
              </a:lnSpc>
              <a:defRPr/>
            </a:pPr>
            <a:r>
              <a:rPr lang="zh-CN" altLang="en-US" sz="2400" smtClean="0"/>
              <a:t>典型的分布式与集中式相结合</a:t>
            </a:r>
          </a:p>
        </p:txBody>
      </p:sp>
      <p:pic>
        <p:nvPicPr>
          <p:cNvPr id="8197" name="Picture 4" descr="图像_432"/>
          <p:cNvPicPr>
            <a:picLocks noChangeAspect="1" noChangeArrowheads="1"/>
          </p:cNvPicPr>
          <p:nvPr/>
        </p:nvPicPr>
        <p:blipFill>
          <a:blip r:embed="rId3"/>
          <a:srcRect/>
          <a:stretch>
            <a:fillRect/>
          </a:stretch>
        </p:blipFill>
        <p:spPr bwMode="auto">
          <a:xfrm>
            <a:off x="755650" y="2565400"/>
            <a:ext cx="3529013" cy="3228975"/>
          </a:xfrm>
          <a:prstGeom prst="rect">
            <a:avLst/>
          </a:prstGeom>
          <a:noFill/>
          <a:ln w="9525">
            <a:noFill/>
            <a:miter lim="800000"/>
            <a:headEnd/>
            <a:tailEnd/>
          </a:ln>
        </p:spPr>
      </p:pic>
      <p:pic>
        <p:nvPicPr>
          <p:cNvPr id="8198" name="Picture 5" descr="图像_433"/>
          <p:cNvPicPr>
            <a:picLocks noChangeAspect="1" noChangeArrowheads="1"/>
          </p:cNvPicPr>
          <p:nvPr/>
        </p:nvPicPr>
        <p:blipFill>
          <a:blip r:embed="rId4"/>
          <a:srcRect/>
          <a:stretch>
            <a:fillRect/>
          </a:stretch>
        </p:blipFill>
        <p:spPr bwMode="auto">
          <a:xfrm>
            <a:off x="4356100" y="2749550"/>
            <a:ext cx="4648200" cy="269557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p>
            <a:r>
              <a:rPr lang="en-US" altLang="zh-CN" smtClean="0"/>
              <a:t>Page </a:t>
            </a:r>
            <a:fld id="{C72ADB20-CE70-4A99-ADBB-BA95D8C49825}" type="slidenum">
              <a:rPr lang="en-US" altLang="zh-CN" smtClean="0"/>
              <a:pPr/>
              <a:t>90</a:t>
            </a:fld>
            <a:endParaRPr lang="en-US" altLang="zh-CN" smtClean="0"/>
          </a:p>
        </p:txBody>
      </p:sp>
      <p:sp>
        <p:nvSpPr>
          <p:cNvPr id="284674" name="Rectangle 2"/>
          <p:cNvSpPr>
            <a:spLocks noGrp="1" noChangeArrowheads="1"/>
          </p:cNvSpPr>
          <p:nvPr>
            <p:ph type="title"/>
          </p:nvPr>
        </p:nvSpPr>
        <p:spPr/>
        <p:txBody>
          <a:bodyPr/>
          <a:lstStyle/>
          <a:p>
            <a:pPr eaLnBrk="1" hangingPunct="1">
              <a:defRPr/>
            </a:pPr>
            <a:r>
              <a:rPr lang="en-US" altLang="zh-CN" smtClean="0"/>
              <a:t>Email</a:t>
            </a:r>
            <a:r>
              <a:rPr lang="zh-CN" altLang="en-US" smtClean="0"/>
              <a:t>的基本原理</a:t>
            </a:r>
            <a:r>
              <a:rPr lang="en-US" altLang="zh-CN" smtClean="0"/>
              <a:t>(</a:t>
            </a:r>
            <a:r>
              <a:rPr lang="zh-CN" altLang="en-US" smtClean="0"/>
              <a:t>续</a:t>
            </a:r>
            <a:r>
              <a:rPr lang="en-US" altLang="zh-CN" smtClean="0"/>
              <a:t>)</a:t>
            </a:r>
          </a:p>
        </p:txBody>
      </p:sp>
      <p:sp>
        <p:nvSpPr>
          <p:cNvPr id="284675"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84997" name="Picture 4"/>
          <p:cNvPicPr>
            <a:picLocks noChangeAspect="1" noChangeArrowheads="1"/>
          </p:cNvPicPr>
          <p:nvPr/>
        </p:nvPicPr>
        <p:blipFill>
          <a:blip r:embed="rId2"/>
          <a:srcRect/>
          <a:stretch>
            <a:fillRect/>
          </a:stretch>
        </p:blipFill>
        <p:spPr bwMode="auto">
          <a:xfrm>
            <a:off x="1116013" y="1557338"/>
            <a:ext cx="6983412" cy="4405312"/>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p>
            <a:r>
              <a:rPr lang="en-US" altLang="zh-CN" smtClean="0"/>
              <a:t>Page </a:t>
            </a:r>
            <a:fld id="{99A07E43-644D-4C60-8661-CC1DF30D1E45}" type="slidenum">
              <a:rPr lang="en-US" altLang="zh-CN" smtClean="0"/>
              <a:pPr/>
              <a:t>91</a:t>
            </a:fld>
            <a:endParaRPr lang="en-US" altLang="zh-CN" smtClean="0"/>
          </a:p>
        </p:txBody>
      </p:sp>
      <p:sp>
        <p:nvSpPr>
          <p:cNvPr id="285698" name="Rectangle 2"/>
          <p:cNvSpPr>
            <a:spLocks noGrp="1" noChangeArrowheads="1"/>
          </p:cNvSpPr>
          <p:nvPr>
            <p:ph type="title"/>
          </p:nvPr>
        </p:nvSpPr>
        <p:spPr/>
        <p:txBody>
          <a:bodyPr/>
          <a:lstStyle/>
          <a:p>
            <a:pPr eaLnBrk="1" hangingPunct="1">
              <a:defRPr/>
            </a:pPr>
            <a:r>
              <a:rPr lang="en-US" altLang="zh-CN" smtClean="0"/>
              <a:t>POP3</a:t>
            </a:r>
            <a:r>
              <a:rPr lang="zh-CN" altLang="en-US" smtClean="0"/>
              <a:t>和</a:t>
            </a:r>
            <a:r>
              <a:rPr lang="en-US" altLang="zh-CN" smtClean="0"/>
              <a:t>SMTP</a:t>
            </a:r>
            <a:r>
              <a:rPr lang="zh-CN" altLang="en-US" smtClean="0"/>
              <a:t>协议</a:t>
            </a:r>
          </a:p>
        </p:txBody>
      </p:sp>
      <p:sp>
        <p:nvSpPr>
          <p:cNvPr id="285699" name="Rectangle 3"/>
          <p:cNvSpPr>
            <a:spLocks noGrp="1" noChangeArrowheads="1"/>
          </p:cNvSpPr>
          <p:nvPr>
            <p:ph type="body" idx="1"/>
          </p:nvPr>
        </p:nvSpPr>
        <p:spPr/>
        <p:txBody>
          <a:bodyPr/>
          <a:lstStyle/>
          <a:p>
            <a:pPr marL="0" indent="0" eaLnBrk="1" hangingPunct="1">
              <a:defRPr/>
            </a:pPr>
            <a:r>
              <a:rPr lang="en-US" altLang="zh-CN" smtClean="0"/>
              <a:t>POP3 rfc1939 TCP </a:t>
            </a:r>
            <a:r>
              <a:rPr lang="zh-CN" altLang="en-US" smtClean="0"/>
              <a:t>端口 </a:t>
            </a:r>
            <a:r>
              <a:rPr lang="en-US" altLang="zh-CN" smtClean="0"/>
              <a:t>110</a:t>
            </a:r>
          </a:p>
          <a:p>
            <a:pPr marL="0" indent="0" eaLnBrk="1" hangingPunct="1">
              <a:defRPr/>
            </a:pPr>
            <a:r>
              <a:rPr lang="en-US" altLang="zh-CN" smtClean="0"/>
              <a:t>SMTP rfc821 TCP </a:t>
            </a:r>
            <a:r>
              <a:rPr lang="zh-CN" altLang="en-US" smtClean="0"/>
              <a:t>端口 </a:t>
            </a:r>
            <a:r>
              <a:rPr lang="en-US" altLang="zh-CN" smtClean="0"/>
              <a:t>25</a:t>
            </a:r>
          </a:p>
        </p:txBody>
      </p:sp>
    </p:spTree>
  </p:cSld>
  <p:clrMapOvr>
    <a:masterClrMapping/>
  </p:clrMapOvr>
  <p:transition spd="slow">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p>
            <a:r>
              <a:rPr lang="en-US" altLang="zh-CN" smtClean="0"/>
              <a:t>Page </a:t>
            </a:r>
            <a:fld id="{1AE0D639-8CD8-4545-BB37-543148079E11}" type="slidenum">
              <a:rPr lang="en-US" altLang="zh-CN" smtClean="0"/>
              <a:pPr/>
              <a:t>92</a:t>
            </a:fld>
            <a:endParaRPr lang="en-US" altLang="zh-CN" smtClean="0"/>
          </a:p>
        </p:txBody>
      </p:sp>
      <p:sp>
        <p:nvSpPr>
          <p:cNvPr id="179202" name="Rectangle 2"/>
          <p:cNvSpPr>
            <a:spLocks noGrp="1" noChangeArrowheads="1"/>
          </p:cNvSpPr>
          <p:nvPr>
            <p:ph type="title"/>
          </p:nvPr>
        </p:nvSpPr>
        <p:spPr/>
        <p:txBody>
          <a:bodyPr/>
          <a:lstStyle/>
          <a:p>
            <a:pPr eaLnBrk="1" hangingPunct="1">
              <a:defRPr/>
            </a:pPr>
            <a:r>
              <a:rPr lang="en-US" altLang="zh-CN" smtClean="0"/>
              <a:t>1</a:t>
            </a:r>
            <a:r>
              <a:rPr lang="zh-CN" altLang="en-US" smtClean="0"/>
              <a:t>．</a:t>
            </a:r>
            <a:r>
              <a:rPr lang="en-US" altLang="zh-CN" smtClean="0"/>
              <a:t>SMTP</a:t>
            </a:r>
            <a:r>
              <a:rPr lang="zh-CN" altLang="en-US" smtClean="0"/>
              <a:t>命令 </a:t>
            </a:r>
          </a:p>
        </p:txBody>
      </p:sp>
      <p:sp>
        <p:nvSpPr>
          <p:cNvPr id="179203" name="Rectangle 3"/>
          <p:cNvSpPr>
            <a:spLocks noGrp="1" noChangeArrowheads="1"/>
          </p:cNvSpPr>
          <p:nvPr>
            <p:ph type="body" idx="1"/>
          </p:nvPr>
        </p:nvSpPr>
        <p:spPr>
          <a:xfrm>
            <a:off x="1042988" y="1484313"/>
            <a:ext cx="7620000" cy="4594225"/>
          </a:xfrm>
        </p:spPr>
        <p:txBody>
          <a:bodyPr/>
          <a:lstStyle/>
          <a:p>
            <a:pPr marL="263525" indent="-263525" eaLnBrk="1" hangingPunct="1">
              <a:lnSpc>
                <a:spcPct val="140000"/>
              </a:lnSpc>
              <a:defRPr/>
            </a:pPr>
            <a:r>
              <a:rPr lang="en-US" altLang="zh-CN" smtClean="0"/>
              <a:t>SMTP</a:t>
            </a:r>
            <a:r>
              <a:rPr lang="zh-CN" altLang="en-US" smtClean="0"/>
              <a:t>采用</a:t>
            </a:r>
            <a:r>
              <a:rPr lang="en-US" altLang="zh-CN" smtClean="0"/>
              <a:t>TCP</a:t>
            </a:r>
            <a:r>
              <a:rPr lang="zh-CN" altLang="en-US" smtClean="0"/>
              <a:t>协议传输，在发送邮件时，客户建立一条到邮件服务器的可靠数据流连接。</a:t>
            </a:r>
          </a:p>
          <a:p>
            <a:pPr marL="263525" indent="-263525" eaLnBrk="1" hangingPunct="1">
              <a:lnSpc>
                <a:spcPct val="140000"/>
              </a:lnSpc>
              <a:defRPr/>
            </a:pPr>
            <a:r>
              <a:rPr lang="en-US" altLang="zh-CN" smtClean="0"/>
              <a:t>SMTP</a:t>
            </a:r>
            <a:r>
              <a:rPr lang="zh-CN" altLang="en-US" smtClean="0"/>
              <a:t>命令定义了邮件传输或由用户定义的系统功能，规定了</a:t>
            </a:r>
            <a:r>
              <a:rPr lang="en-US" altLang="zh-CN" smtClean="0"/>
              <a:t>14</a:t>
            </a:r>
            <a:r>
              <a:rPr lang="zh-CN" altLang="en-US" smtClean="0"/>
              <a:t>条命令和</a:t>
            </a:r>
            <a:r>
              <a:rPr lang="en-US" altLang="zh-CN" smtClean="0"/>
              <a:t>21</a:t>
            </a:r>
            <a:r>
              <a:rPr lang="zh-CN" altLang="en-US" smtClean="0"/>
              <a:t>种响应信息。每条命令由</a:t>
            </a:r>
            <a:r>
              <a:rPr lang="en-US" altLang="zh-CN" smtClean="0"/>
              <a:t>4</a:t>
            </a:r>
            <a:r>
              <a:rPr lang="zh-CN" altLang="en-US" smtClean="0"/>
              <a:t>个字母组成，见表</a:t>
            </a:r>
            <a:r>
              <a:rPr lang="en-US" altLang="zh-CN" smtClean="0"/>
              <a:t>6-5</a:t>
            </a:r>
            <a:r>
              <a:rPr lang="zh-CN" altLang="en-US" smtClean="0"/>
              <a:t>。</a:t>
            </a:r>
          </a:p>
          <a:p>
            <a:pPr marL="263525" indent="-263525" eaLnBrk="1" hangingPunct="1">
              <a:lnSpc>
                <a:spcPct val="140000"/>
              </a:lnSpc>
              <a:defRPr/>
            </a:pPr>
            <a:r>
              <a:rPr lang="zh-CN" altLang="en-US" smtClean="0"/>
              <a:t>每一种响应信息一般只有一行信息：</a:t>
            </a:r>
            <a:r>
              <a:rPr lang="en-US" altLang="zh-CN" smtClean="0"/>
              <a:t>3</a:t>
            </a:r>
            <a:r>
              <a:rPr lang="zh-CN" altLang="en-US" smtClean="0"/>
              <a:t>位数字代码</a:t>
            </a:r>
            <a:r>
              <a:rPr lang="en-US" altLang="zh-CN" smtClean="0"/>
              <a:t>[+</a:t>
            </a:r>
            <a:r>
              <a:rPr lang="zh-CN" altLang="en-US" smtClean="0"/>
              <a:t>简单的文字说明</a:t>
            </a:r>
            <a:r>
              <a:rPr lang="en-US" altLang="zh-CN" smtClean="0"/>
              <a:t>]</a:t>
            </a:r>
            <a:r>
              <a:rPr lang="zh-CN" altLang="en-US" smtClean="0"/>
              <a:t>，见表</a:t>
            </a:r>
            <a:r>
              <a:rPr lang="en-US" altLang="zh-CN" smtClean="0"/>
              <a:t>6-6</a:t>
            </a:r>
            <a:r>
              <a:rPr lang="zh-CN" altLang="en-US" smtClean="0"/>
              <a:t>。 </a:t>
            </a:r>
          </a:p>
        </p:txBody>
      </p:sp>
    </p:spTree>
  </p:cSld>
  <p:clrMapOvr>
    <a:masterClrMapping/>
  </p:clrMapOvr>
  <p:transition spd="slow">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p>
            <a:r>
              <a:rPr lang="en-US" altLang="zh-CN" smtClean="0"/>
              <a:t>Page </a:t>
            </a:r>
            <a:fld id="{E975BDD3-87CA-4C6A-88D4-EC5AD9D87F39}" type="slidenum">
              <a:rPr lang="en-US" altLang="zh-CN" smtClean="0"/>
              <a:pPr/>
              <a:t>93</a:t>
            </a:fld>
            <a:endParaRPr lang="en-US" altLang="zh-CN" smtClean="0"/>
          </a:p>
        </p:txBody>
      </p:sp>
      <p:sp>
        <p:nvSpPr>
          <p:cNvPr id="178178" name="Rectangle 2"/>
          <p:cNvSpPr>
            <a:spLocks noGrp="1" noChangeArrowheads="1"/>
          </p:cNvSpPr>
          <p:nvPr>
            <p:ph type="title"/>
          </p:nvPr>
        </p:nvSpPr>
        <p:spPr/>
        <p:txBody>
          <a:bodyPr/>
          <a:lstStyle/>
          <a:p>
            <a:pPr eaLnBrk="1" hangingPunct="1">
              <a:defRPr/>
            </a:pPr>
            <a:r>
              <a:rPr lang="zh-CN" altLang="en-US" sz="2800" smtClean="0"/>
              <a:t>表</a:t>
            </a:r>
            <a:r>
              <a:rPr lang="en-US" altLang="zh-CN" sz="2800" smtClean="0"/>
              <a:t>6-5 SMTP</a:t>
            </a:r>
            <a:r>
              <a:rPr lang="zh-CN" altLang="en-US" sz="2800" smtClean="0"/>
              <a:t>协议的最小命令集及其功能 </a:t>
            </a:r>
          </a:p>
        </p:txBody>
      </p:sp>
      <p:pic>
        <p:nvPicPr>
          <p:cNvPr id="88068" name="Picture 4"/>
          <p:cNvPicPr>
            <a:picLocks noChangeAspect="1" noChangeArrowheads="1"/>
          </p:cNvPicPr>
          <p:nvPr/>
        </p:nvPicPr>
        <p:blipFill>
          <a:blip r:embed="rId2"/>
          <a:srcRect/>
          <a:stretch>
            <a:fillRect/>
          </a:stretch>
        </p:blipFill>
        <p:spPr bwMode="auto">
          <a:xfrm>
            <a:off x="1042988" y="1557338"/>
            <a:ext cx="7777162" cy="334962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p>
            <a:r>
              <a:rPr lang="en-US" altLang="zh-CN" smtClean="0"/>
              <a:t>Page </a:t>
            </a:r>
            <a:fld id="{25D4032F-663D-449E-A079-1C050B7A6051}" type="slidenum">
              <a:rPr lang="en-US" altLang="zh-CN" smtClean="0"/>
              <a:pPr/>
              <a:t>94</a:t>
            </a:fld>
            <a:endParaRPr lang="en-US" altLang="zh-CN" smtClean="0"/>
          </a:p>
        </p:txBody>
      </p:sp>
      <p:sp>
        <p:nvSpPr>
          <p:cNvPr id="181250" name="Rectangle 2"/>
          <p:cNvSpPr>
            <a:spLocks noGrp="1" noChangeArrowheads="1"/>
          </p:cNvSpPr>
          <p:nvPr>
            <p:ph type="title"/>
          </p:nvPr>
        </p:nvSpPr>
        <p:spPr/>
        <p:txBody>
          <a:bodyPr/>
          <a:lstStyle/>
          <a:p>
            <a:pPr eaLnBrk="1" hangingPunct="1">
              <a:defRPr/>
            </a:pPr>
            <a:r>
              <a:rPr lang="zh-CN" altLang="en-US" sz="2800" smtClean="0"/>
              <a:t>表</a:t>
            </a:r>
            <a:r>
              <a:rPr lang="en-US" altLang="zh-CN" sz="2800" smtClean="0"/>
              <a:t>6-6 SMTP</a:t>
            </a:r>
            <a:r>
              <a:rPr lang="zh-CN" altLang="en-US" sz="2800" smtClean="0"/>
              <a:t>的应答码及其含义 </a:t>
            </a:r>
          </a:p>
        </p:txBody>
      </p:sp>
      <p:pic>
        <p:nvPicPr>
          <p:cNvPr id="89092" name="Picture 4"/>
          <p:cNvPicPr>
            <a:picLocks noChangeAspect="1" noChangeArrowheads="1"/>
          </p:cNvPicPr>
          <p:nvPr/>
        </p:nvPicPr>
        <p:blipFill>
          <a:blip r:embed="rId2"/>
          <a:srcRect/>
          <a:stretch>
            <a:fillRect/>
          </a:stretch>
        </p:blipFill>
        <p:spPr bwMode="auto">
          <a:xfrm>
            <a:off x="1042988" y="1557338"/>
            <a:ext cx="7777162" cy="4141787"/>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p>
            <a:r>
              <a:rPr lang="en-US" altLang="zh-CN" smtClean="0"/>
              <a:t>Page </a:t>
            </a:r>
            <a:fld id="{93832924-455B-489B-8248-EC3022492333}" type="slidenum">
              <a:rPr lang="en-US" altLang="zh-CN" smtClean="0"/>
              <a:pPr/>
              <a:t>95</a:t>
            </a:fld>
            <a:endParaRPr lang="en-US" altLang="zh-CN" smtClean="0"/>
          </a:p>
        </p:txBody>
      </p:sp>
      <p:sp>
        <p:nvSpPr>
          <p:cNvPr id="182274" name="Rectangle 2"/>
          <p:cNvSpPr>
            <a:spLocks noGrp="1" noChangeArrowheads="1"/>
          </p:cNvSpPr>
          <p:nvPr>
            <p:ph type="title"/>
          </p:nvPr>
        </p:nvSpPr>
        <p:spPr/>
        <p:txBody>
          <a:bodyPr/>
          <a:lstStyle/>
          <a:p>
            <a:pPr eaLnBrk="1" hangingPunct="1">
              <a:defRPr/>
            </a:pPr>
            <a:r>
              <a:rPr lang="en-US" altLang="zh-CN" smtClean="0"/>
              <a:t>2</a:t>
            </a:r>
            <a:r>
              <a:rPr lang="zh-CN" altLang="en-US" smtClean="0"/>
              <a:t>．</a:t>
            </a:r>
            <a:r>
              <a:rPr lang="en-US" altLang="zh-CN" smtClean="0"/>
              <a:t>SMTP</a:t>
            </a:r>
            <a:r>
              <a:rPr lang="zh-CN" altLang="en-US" smtClean="0"/>
              <a:t>工作过程</a:t>
            </a:r>
          </a:p>
        </p:txBody>
      </p:sp>
      <p:sp>
        <p:nvSpPr>
          <p:cNvPr id="182275" name="Rectangle 3"/>
          <p:cNvSpPr>
            <a:spLocks noGrp="1" noChangeArrowheads="1"/>
          </p:cNvSpPr>
          <p:nvPr>
            <p:ph type="body" idx="1"/>
          </p:nvPr>
        </p:nvSpPr>
        <p:spPr/>
        <p:txBody>
          <a:bodyPr/>
          <a:lstStyle/>
          <a:p>
            <a:pPr marL="263525" indent="-263525" eaLnBrk="1" hangingPunct="1">
              <a:defRPr/>
            </a:pPr>
            <a:r>
              <a:rPr lang="en-US" altLang="zh-CN" smtClean="0"/>
              <a:t>SMTP</a:t>
            </a:r>
            <a:r>
              <a:rPr lang="zh-CN" altLang="en-US" smtClean="0"/>
              <a:t>通信过程包括连接建立、邮件传送、连接释放三个阶段。 </a:t>
            </a:r>
          </a:p>
        </p:txBody>
      </p:sp>
    </p:spTree>
  </p:cSld>
  <p:clrMapOvr>
    <a:masterClrMapping/>
  </p:clrMapOvr>
  <p:transition spd="slow">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0"/>
          </p:nvPr>
        </p:nvSpPr>
        <p:spPr>
          <a:noFill/>
        </p:spPr>
        <p:txBody>
          <a:bodyPr/>
          <a:lstStyle/>
          <a:p>
            <a:r>
              <a:rPr lang="en-US" altLang="zh-CN" smtClean="0"/>
              <a:t>Page </a:t>
            </a:r>
            <a:fld id="{13C58FBB-C2B9-4D1A-B259-3A9454A662BD}" type="slidenum">
              <a:rPr lang="en-US" altLang="zh-CN" smtClean="0"/>
              <a:pPr/>
              <a:t>96</a:t>
            </a:fld>
            <a:endParaRPr lang="en-US" altLang="zh-CN" smtClean="0"/>
          </a:p>
        </p:txBody>
      </p:sp>
      <p:sp>
        <p:nvSpPr>
          <p:cNvPr id="183298" name="Rectangle 2"/>
          <p:cNvSpPr>
            <a:spLocks noGrp="1" noChangeArrowheads="1"/>
          </p:cNvSpPr>
          <p:nvPr>
            <p:ph type="title"/>
          </p:nvPr>
        </p:nvSpPr>
        <p:spPr/>
        <p:txBody>
          <a:bodyPr/>
          <a:lstStyle/>
          <a:p>
            <a:pPr eaLnBrk="1" hangingPunct="1">
              <a:defRPr/>
            </a:pPr>
            <a:r>
              <a:rPr lang="en-US" altLang="zh-CN" smtClean="0"/>
              <a:t>6.3.5 </a:t>
            </a:r>
            <a:r>
              <a:rPr lang="zh-CN" altLang="en-US" smtClean="0"/>
              <a:t>邮件获取协议 </a:t>
            </a:r>
          </a:p>
        </p:txBody>
      </p:sp>
      <p:sp>
        <p:nvSpPr>
          <p:cNvPr id="183299" name="Rectangle 3"/>
          <p:cNvSpPr>
            <a:spLocks noGrp="1" noChangeArrowheads="1"/>
          </p:cNvSpPr>
          <p:nvPr>
            <p:ph type="body" idx="1"/>
          </p:nvPr>
        </p:nvSpPr>
        <p:spPr/>
        <p:txBody>
          <a:bodyPr/>
          <a:lstStyle/>
          <a:p>
            <a:pPr marL="263525" indent="-263525" eaLnBrk="1" hangingPunct="1">
              <a:lnSpc>
                <a:spcPct val="110000"/>
              </a:lnSpc>
              <a:defRPr/>
            </a:pPr>
            <a:r>
              <a:rPr lang="en-US" altLang="zh-CN" smtClean="0"/>
              <a:t>SMTP</a:t>
            </a:r>
            <a:r>
              <a:rPr lang="zh-CN" altLang="en-US" smtClean="0"/>
              <a:t>用于发送邮件，</a:t>
            </a:r>
            <a:r>
              <a:rPr lang="en-US" altLang="zh-CN" smtClean="0"/>
              <a:t>POP</a:t>
            </a:r>
            <a:r>
              <a:rPr lang="zh-CN" altLang="en-US" smtClean="0"/>
              <a:t>和</a:t>
            </a:r>
            <a:r>
              <a:rPr lang="en-US" altLang="zh-CN" smtClean="0"/>
              <a:t>IMAP</a:t>
            </a:r>
            <a:r>
              <a:rPr lang="zh-CN" altLang="en-US" smtClean="0"/>
              <a:t>用于接收邮件。</a:t>
            </a:r>
          </a:p>
          <a:p>
            <a:pPr marL="263525" indent="-263525" eaLnBrk="1" hangingPunct="1">
              <a:lnSpc>
                <a:spcPct val="110000"/>
              </a:lnSpc>
              <a:defRPr/>
            </a:pPr>
            <a:r>
              <a:rPr lang="en-US" altLang="zh-CN" smtClean="0"/>
              <a:t>IMAP</a:t>
            </a:r>
            <a:r>
              <a:rPr lang="zh-CN" altLang="en-US" smtClean="0"/>
              <a:t>是管理远程服务器上邮件的协议，与</a:t>
            </a:r>
            <a:r>
              <a:rPr lang="en-US" altLang="zh-CN" smtClean="0"/>
              <a:t>POP</a:t>
            </a:r>
            <a:r>
              <a:rPr lang="zh-CN" altLang="en-US" smtClean="0"/>
              <a:t>协议相似，功能比</a:t>
            </a:r>
            <a:r>
              <a:rPr lang="en-US" altLang="zh-CN" smtClean="0"/>
              <a:t>POP</a:t>
            </a:r>
            <a:r>
              <a:rPr lang="zh-CN" altLang="en-US" smtClean="0"/>
              <a:t>多。 </a:t>
            </a:r>
          </a:p>
          <a:p>
            <a:pPr marL="263525" indent="-263525" eaLnBrk="1" hangingPunct="1">
              <a:lnSpc>
                <a:spcPct val="110000"/>
              </a:lnSpc>
              <a:defRPr/>
            </a:pPr>
            <a:r>
              <a:rPr lang="zh-CN" altLang="en-US" smtClean="0"/>
              <a:t>把邮件从永久邮箱传输到本地计算机的协议是邮局协议</a:t>
            </a:r>
            <a:r>
              <a:rPr lang="en-US" altLang="zh-CN" smtClean="0"/>
              <a:t>POP</a:t>
            </a:r>
            <a:r>
              <a:rPr lang="zh-CN" altLang="en-US" smtClean="0"/>
              <a:t>，目前广泛采用的是第</a:t>
            </a:r>
            <a:r>
              <a:rPr lang="en-US" altLang="zh-CN" smtClean="0"/>
              <a:t>3</a:t>
            </a:r>
            <a:r>
              <a:rPr lang="zh-CN" altLang="en-US" smtClean="0"/>
              <a:t>版，因此也称</a:t>
            </a:r>
            <a:r>
              <a:rPr lang="en-US" altLang="zh-CN" smtClean="0"/>
              <a:t>POP3</a:t>
            </a:r>
            <a:r>
              <a:rPr lang="zh-CN" altLang="en-US" smtClean="0"/>
              <a:t>。</a:t>
            </a:r>
          </a:p>
          <a:p>
            <a:pPr marL="263525" indent="-263525" eaLnBrk="1" hangingPunct="1">
              <a:lnSpc>
                <a:spcPct val="110000"/>
              </a:lnSpc>
              <a:defRPr/>
            </a:pPr>
            <a:r>
              <a:rPr lang="en-US" altLang="zh-CN" smtClean="0"/>
              <a:t>POP3</a:t>
            </a:r>
            <a:r>
              <a:rPr lang="zh-CN" altLang="en-US" smtClean="0"/>
              <a:t>与</a:t>
            </a:r>
            <a:r>
              <a:rPr lang="en-US" altLang="zh-CN" smtClean="0"/>
              <a:t>SMTP</a:t>
            </a:r>
            <a:r>
              <a:rPr lang="zh-CN" altLang="en-US" smtClean="0"/>
              <a:t>一起完成电子邮件的完整交付过程。 </a:t>
            </a:r>
          </a:p>
        </p:txBody>
      </p:sp>
    </p:spTree>
  </p:cSld>
  <p:clrMapOvr>
    <a:masterClrMapping/>
  </p:clrMapOvr>
  <p:transition spd="slow">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0"/>
          </p:nvPr>
        </p:nvSpPr>
        <p:spPr>
          <a:noFill/>
        </p:spPr>
        <p:txBody>
          <a:bodyPr/>
          <a:lstStyle/>
          <a:p>
            <a:r>
              <a:rPr lang="en-US" altLang="zh-CN" smtClean="0"/>
              <a:t>Page </a:t>
            </a:r>
            <a:fld id="{A5FA56A6-D6EF-4201-9A4E-7D129A24D07D}" type="slidenum">
              <a:rPr lang="en-US" altLang="zh-CN" smtClean="0"/>
              <a:pPr/>
              <a:t>97</a:t>
            </a:fld>
            <a:endParaRPr lang="en-US" altLang="zh-CN" smtClean="0"/>
          </a:p>
        </p:txBody>
      </p:sp>
      <p:sp>
        <p:nvSpPr>
          <p:cNvPr id="184322" name="Rectangle 2"/>
          <p:cNvSpPr>
            <a:spLocks noGrp="1" noChangeArrowheads="1"/>
          </p:cNvSpPr>
          <p:nvPr>
            <p:ph type="title"/>
          </p:nvPr>
        </p:nvSpPr>
        <p:spPr/>
        <p:txBody>
          <a:bodyPr/>
          <a:lstStyle/>
          <a:p>
            <a:pPr eaLnBrk="1" hangingPunct="1">
              <a:defRPr/>
            </a:pPr>
            <a:r>
              <a:rPr lang="zh-CN" altLang="en-US" smtClean="0"/>
              <a:t> </a:t>
            </a:r>
            <a:r>
              <a:rPr lang="en-US" altLang="zh-CN" smtClean="0"/>
              <a:t>POP3</a:t>
            </a:r>
            <a:r>
              <a:rPr lang="zh-CN" altLang="en-US" smtClean="0"/>
              <a:t>运行过程 </a:t>
            </a:r>
          </a:p>
        </p:txBody>
      </p:sp>
      <p:sp>
        <p:nvSpPr>
          <p:cNvPr id="184323" name="Rectangle 3"/>
          <p:cNvSpPr>
            <a:spLocks noGrp="1" noChangeArrowheads="1"/>
          </p:cNvSpPr>
          <p:nvPr>
            <p:ph type="body" idx="1"/>
          </p:nvPr>
        </p:nvSpPr>
        <p:spPr/>
        <p:txBody>
          <a:bodyPr/>
          <a:lstStyle/>
          <a:p>
            <a:pPr marL="0" indent="0" eaLnBrk="1" hangingPunct="1">
              <a:defRPr/>
            </a:pPr>
            <a:endParaRPr lang="zh-CN" altLang="en-US" smtClean="0"/>
          </a:p>
        </p:txBody>
      </p:sp>
      <p:pic>
        <p:nvPicPr>
          <p:cNvPr id="92165" name="Picture 4"/>
          <p:cNvPicPr>
            <a:picLocks noChangeAspect="1" noChangeArrowheads="1"/>
          </p:cNvPicPr>
          <p:nvPr/>
        </p:nvPicPr>
        <p:blipFill>
          <a:blip r:embed="rId2"/>
          <a:srcRect/>
          <a:stretch>
            <a:fillRect/>
          </a:stretch>
        </p:blipFill>
        <p:spPr bwMode="auto">
          <a:xfrm>
            <a:off x="2555875" y="1484313"/>
            <a:ext cx="3857625" cy="4535487"/>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p>
            <a:r>
              <a:rPr lang="en-US" altLang="zh-CN" smtClean="0"/>
              <a:t>Page </a:t>
            </a:r>
            <a:fld id="{5358F778-3BFE-4287-8EFF-CB6FCC6B530D}" type="slidenum">
              <a:rPr lang="en-US" altLang="zh-CN" smtClean="0"/>
              <a:pPr/>
              <a:t>98</a:t>
            </a:fld>
            <a:endParaRPr lang="en-US" altLang="zh-CN" smtClean="0"/>
          </a:p>
        </p:txBody>
      </p:sp>
      <p:sp>
        <p:nvSpPr>
          <p:cNvPr id="286722" name="Rectangle 2"/>
          <p:cNvSpPr>
            <a:spLocks noGrp="1" noChangeArrowheads="1"/>
          </p:cNvSpPr>
          <p:nvPr>
            <p:ph type="title"/>
          </p:nvPr>
        </p:nvSpPr>
        <p:spPr/>
        <p:txBody>
          <a:bodyPr/>
          <a:lstStyle/>
          <a:p>
            <a:pPr eaLnBrk="1" hangingPunct="1">
              <a:defRPr/>
            </a:pPr>
            <a:r>
              <a:rPr lang="en-US" altLang="zh-CN" smtClean="0"/>
              <a:t>POP3</a:t>
            </a:r>
            <a:r>
              <a:rPr lang="zh-CN" altLang="en-US" smtClean="0"/>
              <a:t>常用命令和应答</a:t>
            </a:r>
          </a:p>
        </p:txBody>
      </p:sp>
      <p:sp>
        <p:nvSpPr>
          <p:cNvPr id="286723" name="Rectangle 3"/>
          <p:cNvSpPr>
            <a:spLocks noGrp="1" noChangeArrowheads="1"/>
          </p:cNvSpPr>
          <p:nvPr>
            <p:ph type="body" idx="1"/>
          </p:nvPr>
        </p:nvSpPr>
        <p:spPr>
          <a:xfrm>
            <a:off x="971550" y="1600200"/>
            <a:ext cx="8435975" cy="4525963"/>
          </a:xfrm>
        </p:spPr>
        <p:txBody>
          <a:bodyPr/>
          <a:lstStyle/>
          <a:p>
            <a:pPr marL="0" indent="0" eaLnBrk="1" hangingPunct="1">
              <a:defRPr/>
            </a:pPr>
            <a:r>
              <a:rPr lang="zh-CN" altLang="en-US" smtClean="0"/>
              <a:t>命令（以</a:t>
            </a:r>
            <a:r>
              <a:rPr lang="en-US" altLang="zh-CN" smtClean="0"/>
              <a:t>\r\n</a:t>
            </a:r>
            <a:r>
              <a:rPr lang="zh-CN" altLang="en-US" smtClean="0"/>
              <a:t>结束）</a:t>
            </a:r>
          </a:p>
          <a:p>
            <a:pPr lvl="1" eaLnBrk="1" hangingPunct="1">
              <a:defRPr/>
            </a:pPr>
            <a:r>
              <a:rPr lang="en-US" altLang="zh-CN" sz="2600" smtClean="0"/>
              <a:t>USER</a:t>
            </a:r>
            <a:r>
              <a:rPr lang="zh-CN" altLang="en-US" sz="2600" smtClean="0"/>
              <a:t>、</a:t>
            </a:r>
            <a:r>
              <a:rPr lang="en-US" altLang="zh-CN" sz="2600" smtClean="0"/>
              <a:t>PASS</a:t>
            </a:r>
            <a:r>
              <a:rPr lang="zh-CN" altLang="en-US" sz="2600" smtClean="0"/>
              <a:t>、</a:t>
            </a:r>
            <a:r>
              <a:rPr lang="en-US" altLang="zh-CN" sz="2600" smtClean="0"/>
              <a:t>QUIT</a:t>
            </a:r>
            <a:r>
              <a:rPr lang="zh-CN" altLang="en-US" sz="2600" smtClean="0"/>
              <a:t>、</a:t>
            </a:r>
            <a:r>
              <a:rPr lang="en-US" altLang="zh-CN" sz="2600" smtClean="0"/>
              <a:t>STAT</a:t>
            </a:r>
            <a:r>
              <a:rPr lang="zh-CN" altLang="en-US" sz="2600" smtClean="0"/>
              <a:t>、</a:t>
            </a:r>
            <a:r>
              <a:rPr lang="en-US" altLang="zh-CN" sz="2600" smtClean="0"/>
              <a:t>RETR</a:t>
            </a:r>
            <a:r>
              <a:rPr lang="zh-CN" altLang="en-US" sz="2600" smtClean="0"/>
              <a:t>、</a:t>
            </a:r>
            <a:r>
              <a:rPr lang="en-US" altLang="zh-CN" sz="2600" smtClean="0"/>
              <a:t>DELE</a:t>
            </a:r>
            <a:endParaRPr lang="en-US" altLang="zh-CN" smtClean="0"/>
          </a:p>
          <a:p>
            <a:pPr marL="0" indent="0" eaLnBrk="1" hangingPunct="1">
              <a:defRPr/>
            </a:pPr>
            <a:r>
              <a:rPr lang="zh-CN" altLang="en-US" smtClean="0"/>
              <a:t>应答</a:t>
            </a:r>
          </a:p>
          <a:p>
            <a:pPr lvl="1" eaLnBrk="1" hangingPunct="1">
              <a:defRPr/>
            </a:pPr>
            <a:r>
              <a:rPr lang="en-US" altLang="zh-CN" sz="2600" smtClean="0"/>
              <a:t>+OK </a:t>
            </a:r>
            <a:r>
              <a:rPr lang="zh-CN" altLang="en-US" sz="2600" smtClean="0"/>
              <a:t>或 </a:t>
            </a:r>
            <a:r>
              <a:rPr lang="en-US" altLang="zh-CN" sz="2600" smtClean="0"/>
              <a:t>+ERR</a:t>
            </a:r>
          </a:p>
          <a:p>
            <a:pPr lvl="1" eaLnBrk="1" hangingPunct="1">
              <a:defRPr/>
            </a:pPr>
            <a:endParaRPr lang="en-US" altLang="zh-CN" smtClean="0"/>
          </a:p>
          <a:p>
            <a:pPr lvl="1" eaLnBrk="1" hangingPunct="1">
              <a:defRPr/>
            </a:pPr>
            <a:endParaRPr lang="zh-CN" altLang="en-US" smtClean="0"/>
          </a:p>
        </p:txBody>
      </p:sp>
    </p:spTree>
  </p:cSld>
  <p:clrMapOvr>
    <a:masterClrMapping/>
  </p:clrMapOvr>
  <p:transition spd="slow">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0"/>
          </p:nvPr>
        </p:nvSpPr>
        <p:spPr>
          <a:noFill/>
        </p:spPr>
        <p:txBody>
          <a:bodyPr/>
          <a:lstStyle/>
          <a:p>
            <a:r>
              <a:rPr lang="en-US" altLang="zh-CN" smtClean="0"/>
              <a:t>Page </a:t>
            </a:r>
            <a:fld id="{66DCDF2D-60AF-49CC-A2B5-43039EA65C60}" type="slidenum">
              <a:rPr lang="en-US" altLang="zh-CN" smtClean="0"/>
              <a:pPr/>
              <a:t>99</a:t>
            </a:fld>
            <a:endParaRPr lang="en-US" altLang="zh-CN" smtClean="0"/>
          </a:p>
        </p:txBody>
      </p:sp>
      <p:sp>
        <p:nvSpPr>
          <p:cNvPr id="287746" name="Rectangle 2"/>
          <p:cNvSpPr>
            <a:spLocks noGrp="1" noChangeArrowheads="1"/>
          </p:cNvSpPr>
          <p:nvPr>
            <p:ph type="title"/>
          </p:nvPr>
        </p:nvSpPr>
        <p:spPr/>
        <p:txBody>
          <a:bodyPr/>
          <a:lstStyle/>
          <a:p>
            <a:pPr eaLnBrk="1" hangingPunct="1">
              <a:defRPr/>
            </a:pPr>
            <a:r>
              <a:rPr lang="en-US" altLang="zh-CN" smtClean="0"/>
              <a:t>POP3</a:t>
            </a:r>
            <a:r>
              <a:rPr lang="zh-CN" altLang="en-US" smtClean="0"/>
              <a:t>协议工作过程</a:t>
            </a:r>
          </a:p>
        </p:txBody>
      </p:sp>
      <p:sp>
        <p:nvSpPr>
          <p:cNvPr id="287747" name="Rectangle 3"/>
          <p:cNvSpPr>
            <a:spLocks noGrp="1" noChangeArrowheads="1"/>
          </p:cNvSpPr>
          <p:nvPr>
            <p:ph type="body" idx="1"/>
          </p:nvPr>
        </p:nvSpPr>
        <p:spPr/>
        <p:txBody>
          <a:bodyPr/>
          <a:lstStyle/>
          <a:p>
            <a:pPr marL="0" indent="0" eaLnBrk="1" hangingPunct="1">
              <a:defRPr/>
            </a:pPr>
            <a:r>
              <a:rPr lang="en-US" altLang="zh-CN" sz="2400" smtClean="0"/>
              <a:t>1.TCP</a:t>
            </a:r>
            <a:r>
              <a:rPr lang="zh-CN" altLang="en-US" sz="2400" smtClean="0"/>
              <a:t>三次握手建立连接</a:t>
            </a:r>
          </a:p>
          <a:p>
            <a:pPr marL="0" indent="0" eaLnBrk="1" hangingPunct="1">
              <a:defRPr/>
            </a:pPr>
            <a:r>
              <a:rPr lang="en-US" altLang="zh-CN" sz="2400" smtClean="0"/>
              <a:t>2.</a:t>
            </a:r>
            <a:r>
              <a:rPr lang="zh-CN" altLang="en-US" sz="2400" smtClean="0"/>
              <a:t>认证阶段</a:t>
            </a:r>
          </a:p>
          <a:p>
            <a:pPr lvl="1" eaLnBrk="1" hangingPunct="1">
              <a:defRPr/>
            </a:pPr>
            <a:r>
              <a:rPr lang="en-US" altLang="zh-CN" sz="2400" smtClean="0"/>
              <a:t>USER</a:t>
            </a:r>
            <a:r>
              <a:rPr lang="zh-CN" altLang="en-US" sz="2400" smtClean="0"/>
              <a:t>、</a:t>
            </a:r>
            <a:r>
              <a:rPr lang="en-US" altLang="zh-CN" sz="2400" smtClean="0"/>
              <a:t>PASS</a:t>
            </a:r>
            <a:r>
              <a:rPr lang="zh-CN" altLang="en-US" sz="2400" smtClean="0"/>
              <a:t>、</a:t>
            </a:r>
            <a:r>
              <a:rPr lang="en-US" altLang="zh-CN" sz="2400" smtClean="0"/>
              <a:t>STAT</a:t>
            </a:r>
          </a:p>
          <a:p>
            <a:pPr marL="0" indent="0" eaLnBrk="1" hangingPunct="1">
              <a:defRPr/>
            </a:pPr>
            <a:r>
              <a:rPr lang="en-US" altLang="zh-CN" sz="2400" smtClean="0"/>
              <a:t>3.</a:t>
            </a:r>
            <a:r>
              <a:rPr lang="zh-CN" altLang="en-US" sz="2400" smtClean="0"/>
              <a:t>操作阶段</a:t>
            </a:r>
          </a:p>
          <a:p>
            <a:pPr lvl="1" eaLnBrk="1" hangingPunct="1">
              <a:defRPr/>
            </a:pPr>
            <a:r>
              <a:rPr lang="en-US" altLang="zh-CN" sz="2400" smtClean="0"/>
              <a:t>RETR</a:t>
            </a:r>
          </a:p>
          <a:p>
            <a:pPr marL="0" indent="0" eaLnBrk="1" hangingPunct="1">
              <a:defRPr/>
            </a:pPr>
            <a:r>
              <a:rPr lang="en-US" altLang="zh-CN" sz="2400" smtClean="0"/>
              <a:t>4.</a:t>
            </a:r>
            <a:r>
              <a:rPr lang="zh-CN" altLang="en-US" sz="2400" smtClean="0"/>
              <a:t>更新阶段</a:t>
            </a:r>
          </a:p>
          <a:p>
            <a:pPr lvl="1" eaLnBrk="1" hangingPunct="1">
              <a:defRPr/>
            </a:pPr>
            <a:r>
              <a:rPr lang="en-US" altLang="zh-CN" sz="2400" smtClean="0"/>
              <a:t>DELE</a:t>
            </a:r>
          </a:p>
          <a:p>
            <a:pPr marL="0" indent="0" eaLnBrk="1" hangingPunct="1">
              <a:defRPr/>
            </a:pPr>
            <a:r>
              <a:rPr lang="en-US" altLang="zh-CN" sz="2400" smtClean="0"/>
              <a:t>5.</a:t>
            </a:r>
            <a:r>
              <a:rPr lang="zh-CN" altLang="en-US" sz="2400" smtClean="0"/>
              <a:t>退出阶段</a:t>
            </a:r>
          </a:p>
          <a:p>
            <a:pPr lvl="1" eaLnBrk="1" hangingPunct="1">
              <a:defRPr/>
            </a:pPr>
            <a:r>
              <a:rPr lang="en-US" altLang="zh-CN" sz="2400" smtClean="0"/>
              <a:t>QUIT</a:t>
            </a:r>
          </a:p>
        </p:txBody>
      </p:sp>
    </p:spTree>
  </p:cSld>
  <p:clrMapOvr>
    <a:masterClrMapping/>
  </p:clrMapOvr>
  <p:transition spd="slow">
    <p:random/>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7680</TotalTime>
  <Words>7340</Words>
  <Application>Microsoft PowerPoint</Application>
  <PresentationFormat>全屏显示(4:3)</PresentationFormat>
  <Paragraphs>1155</Paragraphs>
  <Slides>158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158</vt:i4>
      </vt:variant>
    </vt:vector>
  </HeadingPairs>
  <TitlesOfParts>
    <vt:vector size="160" baseType="lpstr">
      <vt:lpstr>Notebook</vt:lpstr>
      <vt:lpstr>Photo Editor Photo</vt:lpstr>
      <vt:lpstr>第6章  应用层协议</vt:lpstr>
      <vt:lpstr>6.1  域名系统</vt:lpstr>
      <vt:lpstr>6.1  域名系统</vt:lpstr>
      <vt:lpstr>DNS的引入</vt:lpstr>
      <vt:lpstr>域名的结构--根</vt:lpstr>
      <vt:lpstr>域名的结构--根</vt:lpstr>
      <vt:lpstr>域名的结构-顶级域（TLD）</vt:lpstr>
      <vt:lpstr>域名的结构-顶级域（TLD）</vt:lpstr>
      <vt:lpstr>域名的结构——一般子域 </vt:lpstr>
      <vt:lpstr>区域划分和授权</vt:lpstr>
      <vt:lpstr>域名服务器</vt:lpstr>
      <vt:lpstr>域名服务器类型</vt:lpstr>
      <vt:lpstr>域名解析服务</vt:lpstr>
      <vt:lpstr>DNS地址转换(域名解析)过程 </vt:lpstr>
      <vt:lpstr>幻灯片 15</vt:lpstr>
      <vt:lpstr>实例：21日的“断网”源于网络攻击</vt:lpstr>
      <vt:lpstr>高速缓存</vt:lpstr>
      <vt:lpstr>DNS报文</vt:lpstr>
      <vt:lpstr>DNS Head</vt:lpstr>
      <vt:lpstr>首部各字段含义（1）</vt:lpstr>
      <vt:lpstr>首部各字段含义（2）</vt:lpstr>
      <vt:lpstr>幻灯片 22</vt:lpstr>
      <vt:lpstr>幻灯片 23</vt:lpstr>
      <vt:lpstr>问题部分(Question section format)</vt:lpstr>
      <vt:lpstr>问题记录含义</vt:lpstr>
      <vt:lpstr>问题记录含义</vt:lpstr>
      <vt:lpstr>常用的查询类型</vt:lpstr>
      <vt:lpstr>响应报文</vt:lpstr>
      <vt:lpstr>DNS资源记录</vt:lpstr>
      <vt:lpstr>资源格式（Resource Record Format）</vt:lpstr>
      <vt:lpstr>资源格式含义</vt:lpstr>
      <vt:lpstr>减少DNS报文长度</vt:lpstr>
      <vt:lpstr>现 场 演 示</vt:lpstr>
      <vt:lpstr>注意事项</vt:lpstr>
      <vt:lpstr>DNS请求</vt:lpstr>
      <vt:lpstr>DNS应答</vt:lpstr>
      <vt:lpstr>6.2  文件共享</vt:lpstr>
      <vt:lpstr>6.2.1NFS（网络文件系统）</vt:lpstr>
      <vt:lpstr>RPC主要技术及原理</vt:lpstr>
      <vt:lpstr>NFS操作过程</vt:lpstr>
      <vt:lpstr>6.2.2FTP概述</vt:lpstr>
      <vt:lpstr>小知识</vt:lpstr>
      <vt:lpstr>FTP进程模型</vt:lpstr>
      <vt:lpstr>FTP进程模型 </vt:lpstr>
      <vt:lpstr>FTP端口使用</vt:lpstr>
      <vt:lpstr>FTP服务模式</vt:lpstr>
      <vt:lpstr>主动模式FTP</vt:lpstr>
      <vt:lpstr>主动模式FTP</vt:lpstr>
      <vt:lpstr>在cuteftp中设置访问模式</vt:lpstr>
      <vt:lpstr>在IE中设置访问模式</vt:lpstr>
      <vt:lpstr>主动FTP实例</vt:lpstr>
      <vt:lpstr>被动模式FTP</vt:lpstr>
      <vt:lpstr>被动模式FTP</vt:lpstr>
      <vt:lpstr>被动FTP实例</vt:lpstr>
      <vt:lpstr>比较主动FTP和被动FTP</vt:lpstr>
      <vt:lpstr>FTP命令与应答 </vt:lpstr>
      <vt:lpstr>FTP命令</vt:lpstr>
      <vt:lpstr>FTP 原始命令</vt:lpstr>
      <vt:lpstr>FTP原始命令（续）</vt:lpstr>
      <vt:lpstr>FTP原始命令（续）</vt:lpstr>
      <vt:lpstr>FTP原始命令（续）</vt:lpstr>
      <vt:lpstr>表6-3 常用的FTP命令 </vt:lpstr>
      <vt:lpstr>2．FTP应答 </vt:lpstr>
      <vt:lpstr>表6-4 应答代码3位数中第1位和第2位的含义</vt:lpstr>
      <vt:lpstr>常用的典型应答 </vt:lpstr>
      <vt:lpstr>肯定完成应答 </vt:lpstr>
      <vt:lpstr>肯定中间应答 </vt:lpstr>
      <vt:lpstr>永久性否定完成应答 </vt:lpstr>
      <vt:lpstr>现 场 演 示 wjlftpd wjlftpsearch</vt:lpstr>
      <vt:lpstr>FTP Step by Step（服务器端）</vt:lpstr>
      <vt:lpstr>ProcessCommands</vt:lpstr>
      <vt:lpstr>处理特定原始命令</vt:lpstr>
      <vt:lpstr>处理特定原始命令</vt:lpstr>
      <vt:lpstr>处理特定原始命令</vt:lpstr>
      <vt:lpstr>处理特定原始命令</vt:lpstr>
      <vt:lpstr>处理特定原始命令</vt:lpstr>
      <vt:lpstr>FTP Step by Step（客户端）</vt:lpstr>
      <vt:lpstr>发送特定客户端命令</vt:lpstr>
      <vt:lpstr>发送特定客户端命令</vt:lpstr>
      <vt:lpstr>说明</vt:lpstr>
      <vt:lpstr>说明</vt:lpstr>
      <vt:lpstr>匿名FTP </vt:lpstr>
      <vt:lpstr>简单文件传输协议 </vt:lpstr>
      <vt:lpstr>TFTP报文格式 </vt:lpstr>
      <vt:lpstr>TFTP与FTP的比较 </vt:lpstr>
      <vt:lpstr>6.3 邮件传输协议 </vt:lpstr>
      <vt:lpstr>6.3.3 电子邮件信息格式 </vt:lpstr>
      <vt:lpstr>6.3.4 简单邮件传输协议 SMTP</vt:lpstr>
      <vt:lpstr>Email的基本原理</vt:lpstr>
      <vt:lpstr>Email的基本原理(续)</vt:lpstr>
      <vt:lpstr>POP3和SMTP协议</vt:lpstr>
      <vt:lpstr>1．SMTP命令 </vt:lpstr>
      <vt:lpstr>表6-5 SMTP协议的最小命令集及其功能 </vt:lpstr>
      <vt:lpstr>表6-6 SMTP的应答码及其含义 </vt:lpstr>
      <vt:lpstr>2．SMTP工作过程</vt:lpstr>
      <vt:lpstr>6.3.5 邮件获取协议 </vt:lpstr>
      <vt:lpstr> POP3运行过程 </vt:lpstr>
      <vt:lpstr>POP3常用命令和应答</vt:lpstr>
      <vt:lpstr>POP3协议工作过程</vt:lpstr>
      <vt:lpstr>现 场 演 示 email</vt:lpstr>
      <vt:lpstr>6.4 远程登录协议 </vt:lpstr>
      <vt:lpstr>远程登录示意图 </vt:lpstr>
      <vt:lpstr>2．网络虚拟终端</vt:lpstr>
      <vt:lpstr>NVT字符集转换示意图 </vt:lpstr>
      <vt:lpstr>3．Telnet基本服务 </vt:lpstr>
      <vt:lpstr>6.4.2 Telnet命令 </vt:lpstr>
      <vt:lpstr>Telnet命令集 </vt:lpstr>
      <vt:lpstr>6.4.3 Telnet选项及协商 </vt:lpstr>
      <vt:lpstr>说明</vt:lpstr>
      <vt:lpstr>说明</vt:lpstr>
      <vt:lpstr>说明</vt:lpstr>
      <vt:lpstr>说明</vt:lpstr>
      <vt:lpstr>6.4.4 Telnet子选项协商 </vt:lpstr>
      <vt:lpstr>2．Telnet子选项协商命令 </vt:lpstr>
      <vt:lpstr>现 场 演 示 TelnetServer</vt:lpstr>
      <vt:lpstr>6.5 WEB和超文本传输协议 HTTP</vt:lpstr>
      <vt:lpstr>6.5.1 统一资源定位符 </vt:lpstr>
      <vt:lpstr>URL详解</vt:lpstr>
      <vt:lpstr>URL举例</vt:lpstr>
      <vt:lpstr>6.5.2 HTTP概念 </vt:lpstr>
      <vt:lpstr>HTTP协议</vt:lpstr>
      <vt:lpstr>HTTP执行过程</vt:lpstr>
      <vt:lpstr>幻灯片 123</vt:lpstr>
      <vt:lpstr>非持续连接和持续连接</vt:lpstr>
      <vt:lpstr>一个网页多次Request</vt:lpstr>
      <vt:lpstr>6.5.3 HTTP一般格式 </vt:lpstr>
      <vt:lpstr>2．信息首部</vt:lpstr>
      <vt:lpstr>3．信息体</vt:lpstr>
      <vt:lpstr>6.5.4 HTTP请求报文 </vt:lpstr>
      <vt:lpstr>HTTP请求报文 </vt:lpstr>
      <vt:lpstr>HTTP请求报文</vt:lpstr>
      <vt:lpstr>（1）GET方法</vt:lpstr>
      <vt:lpstr>（2）HEAD方法</vt:lpstr>
      <vt:lpstr>（3）POST方法</vt:lpstr>
      <vt:lpstr>（4）PUT方法</vt:lpstr>
      <vt:lpstr>（5）DELETE方法</vt:lpstr>
      <vt:lpstr>（6）TRACE方法</vt:lpstr>
      <vt:lpstr>请求头选项（信息首部）</vt:lpstr>
      <vt:lpstr>HTTP消息结构举例</vt:lpstr>
      <vt:lpstr>6.5.5 HTTP响应报文</vt:lpstr>
      <vt:lpstr>HTTP响应报文 </vt:lpstr>
      <vt:lpstr>状态码</vt:lpstr>
      <vt:lpstr>常见状态码</vt:lpstr>
      <vt:lpstr>HTTP消息结构（响应）举例</vt:lpstr>
      <vt:lpstr>Cookie机制</vt:lpstr>
      <vt:lpstr>CGI机制</vt:lpstr>
      <vt:lpstr>HTTP与SMTP对比</vt:lpstr>
      <vt:lpstr>现 场 演 示</vt:lpstr>
      <vt:lpstr>1.Web服务器和浏览器</vt:lpstr>
      <vt:lpstr>1.Web服务器和浏览器（续）</vt:lpstr>
      <vt:lpstr>2.搜索引擎思路</vt:lpstr>
      <vt:lpstr>任务小结</vt:lpstr>
      <vt:lpstr>3.WebProxy</vt:lpstr>
      <vt:lpstr>步骤</vt:lpstr>
      <vt:lpstr>注意事项</vt:lpstr>
      <vt:lpstr>HTTP安全性HTTPS</vt:lpstr>
      <vt:lpstr>     本章小结</vt:lpstr>
      <vt:lpstr>思考题</vt:lpstr>
    </vt:vector>
  </TitlesOfParts>
  <Company>Rain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高层协议</dc:title>
  <dc:creator>CHH</dc:creator>
  <cp:lastModifiedBy>dreamsummit</cp:lastModifiedBy>
  <cp:revision>248</cp:revision>
  <cp:lastPrinted>1601-01-01T00:00:00Z</cp:lastPrinted>
  <dcterms:created xsi:type="dcterms:W3CDTF">2002-01-19T06:42:18Z</dcterms:created>
  <dcterms:modified xsi:type="dcterms:W3CDTF">2016-05-11T02:31:26Z</dcterms:modified>
</cp:coreProperties>
</file>