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83"/>
  </p:notesMasterIdLst>
  <p:handoutMasterIdLst>
    <p:handoutMasterId r:id="rId84"/>
  </p:handoutMasterIdLst>
  <p:sldIdLst>
    <p:sldId id="966" r:id="rId5"/>
    <p:sldId id="1175" r:id="rId6"/>
    <p:sldId id="1176" r:id="rId7"/>
    <p:sldId id="970" r:id="rId8"/>
    <p:sldId id="1178" r:id="rId9"/>
    <p:sldId id="1092" r:id="rId10"/>
    <p:sldId id="1093" r:id="rId11"/>
    <p:sldId id="1098" r:id="rId12"/>
    <p:sldId id="1094" r:id="rId13"/>
    <p:sldId id="1145" r:id="rId14"/>
    <p:sldId id="1060" r:id="rId15"/>
    <p:sldId id="1146" r:id="rId16"/>
    <p:sldId id="1147" r:id="rId17"/>
    <p:sldId id="1101" r:id="rId18"/>
    <p:sldId id="1095" r:id="rId19"/>
    <p:sldId id="1148" r:id="rId20"/>
    <p:sldId id="1068" r:id="rId21"/>
    <p:sldId id="1111" r:id="rId22"/>
    <p:sldId id="1069" r:id="rId23"/>
    <p:sldId id="1097" r:id="rId24"/>
    <p:sldId id="1071" r:id="rId25"/>
    <p:sldId id="1112" r:id="rId26"/>
    <p:sldId id="1070" r:id="rId27"/>
    <p:sldId id="1180" r:id="rId28"/>
    <p:sldId id="1061" r:id="rId29"/>
    <p:sldId id="1072" r:id="rId30"/>
    <p:sldId id="1100" r:id="rId31"/>
    <p:sldId id="1073" r:id="rId32"/>
    <p:sldId id="1105" r:id="rId33"/>
    <p:sldId id="1074" r:id="rId34"/>
    <p:sldId id="1099" r:id="rId35"/>
    <p:sldId id="1075" r:id="rId36"/>
    <p:sldId id="1103" r:id="rId37"/>
    <p:sldId id="1149" r:id="rId38"/>
    <p:sldId id="1076" r:id="rId39"/>
    <p:sldId id="1102" r:id="rId40"/>
    <p:sldId id="1104" r:id="rId41"/>
    <p:sldId id="1077" r:id="rId42"/>
    <p:sldId id="1113" r:id="rId43"/>
    <p:sldId id="1114" r:id="rId44"/>
    <p:sldId id="1115" r:id="rId45"/>
    <p:sldId id="1078" r:id="rId46"/>
    <p:sldId id="1172" r:id="rId47"/>
    <p:sldId id="1173" r:id="rId48"/>
    <p:sldId id="1174" r:id="rId49"/>
    <p:sldId id="1116" r:id="rId50"/>
    <p:sldId id="1079" r:id="rId51"/>
    <p:sldId id="1150" r:id="rId52"/>
    <p:sldId id="1152" r:id="rId53"/>
    <p:sldId id="1151" r:id="rId54"/>
    <p:sldId id="1062" r:id="rId55"/>
    <p:sldId id="1107" r:id="rId56"/>
    <p:sldId id="1080" r:id="rId57"/>
    <p:sldId id="1106" r:id="rId58"/>
    <p:sldId id="1153" r:id="rId59"/>
    <p:sldId id="1108" r:id="rId60"/>
    <p:sldId id="1081" r:id="rId61"/>
    <p:sldId id="1117" r:id="rId62"/>
    <p:sldId id="1109" r:id="rId63"/>
    <p:sldId id="1110" r:id="rId64"/>
    <p:sldId id="1082" r:id="rId65"/>
    <p:sldId id="1118" r:id="rId66"/>
    <p:sldId id="1119" r:id="rId67"/>
    <p:sldId id="1181" r:id="rId68"/>
    <p:sldId id="1182" r:id="rId69"/>
    <p:sldId id="1083" r:id="rId70"/>
    <p:sldId id="1120" r:id="rId71"/>
    <p:sldId id="1121" r:id="rId72"/>
    <p:sldId id="1123" r:id="rId73"/>
    <p:sldId id="1122" r:id="rId74"/>
    <p:sldId id="1154" r:id="rId75"/>
    <p:sldId id="1155" r:id="rId76"/>
    <p:sldId id="1156" r:id="rId77"/>
    <p:sldId id="1157" r:id="rId78"/>
    <p:sldId id="1168" r:id="rId79"/>
    <p:sldId id="1169" r:id="rId80"/>
    <p:sldId id="1170" r:id="rId81"/>
    <p:sldId id="1171" r:id="rId8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orient="horz" pos="3302">
          <p15:clr>
            <a:srgbClr val="A4A3A4"/>
          </p15:clr>
        </p15:guide>
        <p15:guide id="5" pos="329">
          <p15:clr>
            <a:srgbClr val="A4A3A4"/>
          </p15:clr>
        </p15:guide>
        <p15:guide id="6" pos="7348">
          <p15:clr>
            <a:srgbClr val="A4A3A4"/>
          </p15:clr>
        </p15:guide>
        <p15:guide id="7" pos="3839">
          <p15:clr>
            <a:srgbClr val="A4A3A4"/>
          </p15:clr>
        </p15:guide>
        <p15:guide id="8" pos="670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A00"/>
    <a:srgbClr val="C7C7C7"/>
    <a:srgbClr val="FFFFFF"/>
    <a:srgbClr val="000000"/>
    <a:srgbClr val="CDE0E9"/>
    <a:srgbClr val="57B1FB"/>
    <a:srgbClr val="99C1D3"/>
    <a:srgbClr val="8DB9CD"/>
    <a:srgbClr val="427D9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6" autoAdjust="0"/>
    <p:restoredTop sz="81768" autoAdjust="0"/>
  </p:normalViewPr>
  <p:slideViewPr>
    <p:cSldViewPr snapToGrid="0" snapToObjects="1">
      <p:cViewPr varScale="1">
        <p:scale>
          <a:sx n="73" d="100"/>
          <a:sy n="73" d="100"/>
        </p:scale>
        <p:origin x="582" y="96"/>
      </p:cViewPr>
      <p:guideLst>
        <p:guide orient="horz" pos="142"/>
        <p:guide orient="horz" pos="4176"/>
        <p:guide orient="horz" pos="739"/>
        <p:guide orient="horz" pos="3302"/>
        <p:guide pos="329"/>
        <p:guide pos="7348"/>
        <p:guide pos="3839"/>
        <p:guide pos="6709"/>
      </p:guideLst>
    </p:cSldViewPr>
  </p:slideViewPr>
  <p:notesTextViewPr>
    <p:cViewPr>
      <p:scale>
        <a:sx n="3" d="2"/>
        <a:sy n="3" d="2"/>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pPr/>
              <a:t>9/3/2012</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pPr/>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pPr/>
              <a:t>9/3/2012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9/3/2012 1:41 PM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447776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zh-CN" altLang="en-US" dirty="0" smtClean="0">
                <a:latin typeface="微软雅黑" panose="020B0503020204020204" pitchFamily="34" charset="-122"/>
                <a:ea typeface="微软雅黑" panose="020B0503020204020204" pitchFamily="34" charset="-122"/>
              </a:rPr>
              <a:t>演示内容大纲：</a:t>
            </a:r>
            <a:endParaRPr lang="en-US" altLang="zh-CN" dirty="0" smtClean="0">
              <a:latin typeface="微软雅黑" panose="020B0503020204020204" pitchFamily="34" charset="-122"/>
              <a:ea typeface="微软雅黑" panose="020B0503020204020204" pitchFamily="34" charset="-122"/>
            </a:endParaRPr>
          </a:p>
          <a:p>
            <a:pPr marL="228600" lvl="0" indent="-228600">
              <a:buFont typeface="+mj-lt"/>
              <a:buAutoNum type="arabicPeriod"/>
            </a:pPr>
            <a:r>
              <a:rPr lang="zh-CN" altLang="en-US" dirty="0" smtClean="0">
                <a:latin typeface="微软雅黑" panose="020B0503020204020204" pitchFamily="34" charset="-122"/>
                <a:ea typeface="微软雅黑" panose="020B0503020204020204" pitchFamily="34" charset="-122"/>
              </a:rPr>
              <a:t>资源</a:t>
            </a:r>
            <a:endParaRPr lang="en-US" altLang="zh-CN" dirty="0" smtClean="0">
              <a:latin typeface="微软雅黑" panose="020B0503020204020204" pitchFamily="34" charset="-122"/>
              <a:ea typeface="微软雅黑" panose="020B0503020204020204" pitchFamily="34" charset="-122"/>
            </a:endParaRPr>
          </a:p>
          <a:p>
            <a:pPr marL="228600" lvl="0" indent="-228600">
              <a:buFont typeface="+mj-lt"/>
              <a:buAutoNum type="arabicPeriod"/>
            </a:pPr>
            <a:r>
              <a:rPr lang="zh-CN" altLang="en-US" dirty="0" smtClean="0">
                <a:latin typeface="微软雅黑" panose="020B0503020204020204" pitchFamily="34" charset="-122"/>
                <a:ea typeface="微软雅黑" panose="020B0503020204020204" pitchFamily="34" charset="-122"/>
              </a:rPr>
              <a:t>两种资源字典</a:t>
            </a:r>
            <a:endParaRPr lang="en-US" altLang="zh-CN" dirty="0" smtClean="0">
              <a:latin typeface="微软雅黑" panose="020B0503020204020204" pitchFamily="34" charset="-122"/>
              <a:ea typeface="微软雅黑" panose="020B0503020204020204" pitchFamily="34" charset="-122"/>
            </a:endParaRPr>
          </a:p>
          <a:p>
            <a:pPr marL="228600" lvl="0" indent="-228600">
              <a:buFont typeface="+mj-lt"/>
              <a:buAutoNum type="arabicPeriod"/>
            </a:pPr>
            <a:r>
              <a:rPr lang="zh-CN" altLang="en-US" dirty="0" smtClean="0">
                <a:latin typeface="微软雅黑" panose="020B0503020204020204" pitchFamily="34" charset="-122"/>
                <a:ea typeface="微软雅黑" panose="020B0503020204020204" pitchFamily="34" charset="-122"/>
              </a:rPr>
              <a:t>合并资源字典属性</a:t>
            </a:r>
            <a:endParaRPr lang="en-US" altLang="zh-CN" dirty="0" smtClean="0">
              <a:latin typeface="微软雅黑" panose="020B0503020204020204" pitchFamily="34" charset="-122"/>
              <a:ea typeface="微软雅黑" panose="020B0503020204020204" pitchFamily="34" charset="-122"/>
            </a:endParaRPr>
          </a:p>
          <a:p>
            <a:pPr marL="228600" lvl="0" indent="-228600">
              <a:buFont typeface="+mj-lt"/>
              <a:buAutoNum type="arabicPeriod"/>
            </a:pPr>
            <a:r>
              <a:rPr lang="zh-CN" altLang="en-US" dirty="0" smtClean="0">
                <a:latin typeface="微软雅黑" panose="020B0503020204020204" pitchFamily="34" charset="-122"/>
                <a:ea typeface="微软雅黑" panose="020B0503020204020204" pitchFamily="34" charset="-122"/>
              </a:rPr>
              <a:t>主题资源字典属性</a:t>
            </a: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346225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当两个</a:t>
            </a:r>
            <a:r>
              <a:rPr lang="en-US" altLang="zh-CN" dirty="0" smtClean="0">
                <a:latin typeface="微软雅黑" panose="020B0503020204020204" pitchFamily="34" charset="-122"/>
                <a:ea typeface="微软雅黑" panose="020B0503020204020204" pitchFamily="34" charset="-122"/>
              </a:rPr>
              <a:t>case</a:t>
            </a:r>
            <a:r>
              <a:rPr lang="zh-CN" altLang="en-US" dirty="0" smtClean="0">
                <a:latin typeface="微软雅黑" panose="020B0503020204020204" pitchFamily="34" charset="-122"/>
                <a:ea typeface="微软雅黑" panose="020B0503020204020204" pitchFamily="34" charset="-122"/>
              </a:rPr>
              <a:t>以上所要执行的代码相同时，可以合并</a:t>
            </a:r>
            <a:r>
              <a:rPr lang="en-US" altLang="zh-CN" dirty="0" smtClean="0">
                <a:latin typeface="微软雅黑" panose="020B0503020204020204" pitchFamily="34" charset="-122"/>
                <a:ea typeface="微软雅黑" panose="020B0503020204020204" pitchFamily="34" charset="-122"/>
              </a:rPr>
              <a:t>case</a:t>
            </a:r>
            <a:endParaRPr lang="zh-CN" altLang="en-US" dirty="0">
              <a:latin typeface="微软雅黑" panose="020B0503020204020204" pitchFamily="34" charset="-122"/>
              <a:ea typeface="微软雅黑" panose="020B0503020204020204" pitchFamily="34" charset="-122"/>
            </a:endParaRPr>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FA4A99E4-B65A-4E00-BA53-81D40123D4DC}" type="datetime1">
              <a:rPr lang="en-US" altLang="zh-CN" smtClean="0"/>
              <a:t>9/3/2012</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2219296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extLst>
      <p:ext uri="{BB962C8B-B14F-4D97-AF65-F5344CB8AC3E}">
        <p14:creationId xmlns:p14="http://schemas.microsoft.com/office/powerpoint/2010/main" val="195646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
        <p:nvSpPr>
          <p:cNvPr id="5" name="Footer Placeholder 3"/>
          <p:cNvSpPr>
            <a:spLocks noGrp="1"/>
          </p:cNvSpPr>
          <p:nvPr>
            <p:ph type="ftr" sz="quarter" idx="4"/>
          </p:nvPr>
        </p:nvSpPr>
        <p:spPr>
          <a:xfrm>
            <a:off x="0" y="8829967"/>
            <a:ext cx="6387253" cy="464820"/>
          </a:xfrm>
          <a:prstGeom prst="rect">
            <a:avLst/>
          </a:prstGeom>
        </p:spPr>
        <p:txBody>
          <a:bodyPr vert="horz" lIns="93175" tIns="46587" rIns="93175" bIns="46587"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698607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latin typeface="微软雅黑" panose="020B0503020204020204" pitchFamily="34" charset="-122"/>
                <a:ea typeface="微软雅黑" panose="020B0503020204020204" pitchFamily="34" charset="-122"/>
              </a:rPr>
              <a:t>JIT:Just</a:t>
            </a:r>
            <a:r>
              <a:rPr lang="en-US" altLang="zh-CN" dirty="0" smtClean="0">
                <a:latin typeface="微软雅黑" panose="020B0503020204020204" pitchFamily="34" charset="-122"/>
                <a:ea typeface="微软雅黑" panose="020B0503020204020204" pitchFamily="34" charset="-122"/>
              </a:rPr>
              <a:t> In Time</a:t>
            </a:r>
            <a:r>
              <a:rPr lang="zh-CN" altLang="en-US" dirty="0" smtClean="0">
                <a:latin typeface="微软雅黑" panose="020B0503020204020204" pitchFamily="34" charset="-122"/>
                <a:ea typeface="微软雅黑" panose="020B0503020204020204" pitchFamily="34" charset="-122"/>
              </a:rPr>
              <a:t>的缩写，一般称作即时编译。</a:t>
            </a:r>
            <a:endParaRPr lang="zh-CN" altLang="en-US" dirty="0">
              <a:latin typeface="微软雅黑" panose="020B0503020204020204" pitchFamily="34" charset="-122"/>
              <a:ea typeface="微软雅黑" panose="020B0503020204020204" pitchFamily="34" charset="-122"/>
            </a:endParaRPr>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8C292114-1AC2-46A5-8AF9-27527038E275}" type="datetime1">
              <a:rPr lang="en-US" altLang="zh-CN" smtClean="0"/>
              <a:t>9/3/2012</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9182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502280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现代软件设计日益依赖于自包含和自描述功能包形式的软件组件。</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这种组件的关键在于，它们通过属性、方法和事件来提供编程模型；它们具有提供了关于组件的声明性信息的特性；同时，它们还编入了自己的文档。</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C# </a:t>
            </a:r>
            <a:r>
              <a:rPr lang="zh-CN" altLang="en-US" dirty="0" smtClean="0">
                <a:latin typeface="微软雅黑" panose="020B0503020204020204" pitchFamily="34" charset="-122"/>
                <a:ea typeface="微软雅黑" panose="020B0503020204020204" pitchFamily="34" charset="-122"/>
              </a:rPr>
              <a:t>提供的语言构造直接支持这些概念，这使得 </a:t>
            </a:r>
            <a:r>
              <a:rPr lang="en-US" altLang="zh-CN" dirty="0" smtClean="0">
                <a:latin typeface="微软雅黑" panose="020B0503020204020204" pitchFamily="34" charset="-122"/>
                <a:ea typeface="微软雅黑" panose="020B0503020204020204" pitchFamily="34" charset="-122"/>
              </a:rPr>
              <a:t>C# </a:t>
            </a:r>
            <a:r>
              <a:rPr lang="zh-CN" altLang="en-US" dirty="0" smtClean="0">
                <a:latin typeface="微软雅黑" panose="020B0503020204020204" pitchFamily="34" charset="-122"/>
                <a:ea typeface="微软雅黑" panose="020B0503020204020204" pitchFamily="34" charset="-122"/>
              </a:rPr>
              <a:t>语言自然而然成为创建和使用软件组件之选。</a:t>
            </a:r>
            <a:endParaRPr lang="zh-CN" altLang="en-US" dirty="0">
              <a:latin typeface="微软雅黑" panose="020B0503020204020204" pitchFamily="34" charset="-122"/>
              <a:ea typeface="微软雅黑" panose="020B0503020204020204" pitchFamily="34" charset="-122"/>
            </a:endParaRPr>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31D42B74-3A81-4B22-8F83-387B7B10FC1D}" type="datetime1">
              <a:rPr lang="en-US" altLang="zh-CN" smtClean="0"/>
              <a:t>9/3/2012</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53748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局部变量初始化，由编译器自动进行类型推断</a:t>
            </a:r>
            <a:endParaRPr lang="zh-CN" altLang="en-US" dirty="0">
              <a:latin typeface="微软雅黑" panose="020B0503020204020204" pitchFamily="34" charset="-122"/>
              <a:ea typeface="微软雅黑" panose="020B0503020204020204" pitchFamily="34" charset="-122"/>
            </a:endParaRPr>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58CFAD93-650E-4311-8CB1-2DD8E433E360}" type="datetime1">
              <a:rPr lang="en-US" altLang="zh-CN" smtClean="0"/>
              <a:t>9/3/2012</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23853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自运算符：运算符在前就表示先运算，再取值。否则就是先取值后运算</a:t>
            </a:r>
            <a:endParaRPr lang="zh-CN" altLang="en-US" dirty="0">
              <a:latin typeface="微软雅黑" panose="020B0503020204020204" pitchFamily="34" charset="-122"/>
              <a:ea typeface="微软雅黑" panose="020B0503020204020204" pitchFamily="34" charset="-122"/>
            </a:endParaRPr>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69B500EC-CE6D-431A-BA4A-AAA2CDBD4BE3}" type="datetime1">
              <a:rPr lang="en-US" altLang="zh-CN" smtClean="0"/>
              <a:t>9/3/2012</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5781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zh-CN" altLang="en-US" dirty="0" smtClean="0"/>
              <a:t>讲师头衔</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normAutofit/>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153962206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868907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137789542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00510964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155203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7" y="2722611"/>
            <a:ext cx="10242549" cy="1523497"/>
          </a:xfrm>
        </p:spPr>
        <p:txBody>
          <a:bodyPr anchor="ctr">
            <a:noAutofit/>
          </a:bodyPr>
          <a:lstStyle>
            <a:lvl1pPr algn="ctr">
              <a:lnSpc>
                <a:spcPct val="90000"/>
              </a:lnSpc>
              <a:defRPr sz="8000" spc="-4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3" y="5677397"/>
            <a:ext cx="10242551" cy="463255"/>
          </a:xfrm>
        </p:spPr>
        <p:txBody>
          <a:bodyPr>
            <a:noAutofit/>
          </a:bodyPr>
          <a:lstStyle>
            <a:lvl1pPr marL="0" indent="0" algn="l">
              <a:lnSpc>
                <a:spcPct val="90000"/>
              </a:lnSpc>
              <a:spcBef>
                <a:spcPts val="0"/>
              </a:spcBef>
              <a:buNone/>
              <a:defRPr sz="2700" b="1" cap="all" baseline="0">
                <a:solidFill>
                  <a:schemeClr val="bg1">
                    <a:alpha val="99000"/>
                  </a:schemeClr>
                </a:solidFill>
              </a:defRPr>
            </a:lvl1pPr>
            <a:lvl2pPr marL="609444" indent="0" algn="ctr">
              <a:buNone/>
              <a:defRPr>
                <a:solidFill>
                  <a:schemeClr val="tx1">
                    <a:tint val="75000"/>
                  </a:schemeClr>
                </a:solidFill>
              </a:defRPr>
            </a:lvl2pPr>
            <a:lvl3pPr marL="1218887" indent="0" algn="ctr">
              <a:buNone/>
              <a:defRPr>
                <a:solidFill>
                  <a:schemeClr val="tx1">
                    <a:tint val="75000"/>
                  </a:schemeClr>
                </a:solidFill>
              </a:defRPr>
            </a:lvl3pPr>
            <a:lvl4pPr marL="1828331" indent="0" algn="ctr">
              <a:buNone/>
              <a:defRPr>
                <a:solidFill>
                  <a:schemeClr val="tx1">
                    <a:tint val="75000"/>
                  </a:schemeClr>
                </a:solidFill>
              </a:defRPr>
            </a:lvl4pPr>
            <a:lvl5pPr marL="2437775" indent="0" algn="ctr">
              <a:buNone/>
              <a:defRPr>
                <a:solidFill>
                  <a:schemeClr val="tx1">
                    <a:tint val="75000"/>
                  </a:schemeClr>
                </a:solidFill>
              </a:defRPr>
            </a:lvl5pPr>
            <a:lvl6pPr marL="3047217" indent="0" algn="ctr">
              <a:buNone/>
              <a:defRPr>
                <a:solidFill>
                  <a:schemeClr val="tx1">
                    <a:tint val="75000"/>
                  </a:schemeClr>
                </a:solidFill>
              </a:defRPr>
            </a:lvl6pPr>
            <a:lvl7pPr marL="3656660" indent="0" algn="ctr">
              <a:buNone/>
              <a:defRPr>
                <a:solidFill>
                  <a:schemeClr val="tx1">
                    <a:tint val="75000"/>
                  </a:schemeClr>
                </a:solidFill>
              </a:defRPr>
            </a:lvl7pPr>
            <a:lvl8pPr marL="4266105" indent="0" algn="ctr">
              <a:buNone/>
              <a:defRPr>
                <a:solidFill>
                  <a:schemeClr val="tx1">
                    <a:tint val="75000"/>
                  </a:schemeClr>
                </a:solidFill>
              </a:defRPr>
            </a:lvl8pPr>
            <a:lvl9pPr marL="4875549"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6" y="6121406"/>
            <a:ext cx="5335587" cy="295465"/>
          </a:xfrm>
        </p:spPr>
        <p:txBody>
          <a:bodyPr/>
          <a:lstStyle>
            <a:lvl1pPr marL="0" indent="0">
              <a:buNone/>
              <a:defRPr sz="21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492152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322499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949726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Segoe UI" pitchFamily="34"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5" name="矩形 4"/>
          <p:cNvSpPr/>
          <p:nvPr userDrawn="1"/>
        </p:nvSpPr>
        <p:spPr>
          <a:xfrm>
            <a:off x="5510762" y="2967335"/>
            <a:ext cx="1167307" cy="553998"/>
          </a:xfrm>
          <a:prstGeom prst="rect">
            <a:avLst/>
          </a:prstGeom>
          <a:noFill/>
        </p:spPr>
        <p:txBody>
          <a:bodyPr wrap="none" lIns="91440" tIns="45720" rIns="91440" bIns="45720">
            <a:spAutoFit/>
          </a:bodyPr>
          <a:lstStyle/>
          <a:p>
            <a:pPr algn="ctr"/>
            <a:r>
              <a:rPr lang="zh-CN" altLang="en-US" sz="1000" b="0" cap="none" spc="0" dirty="0" smtClean="0">
                <a:ln w="18415" cmpd="sng">
                  <a:noFill/>
                  <a:prstDash val="solid"/>
                </a:ln>
                <a:noFill/>
                <a:effectLst>
                  <a:outerShdw blurRad="63500" dir="3600000" algn="tl" rotWithShape="0">
                    <a:srgbClr val="000000">
                      <a:alpha val="70000"/>
                    </a:srgbClr>
                  </a:outerShdw>
                </a:effectLst>
              </a:rPr>
              <a:t>张猛</a:t>
            </a:r>
            <a:endParaRPr lang="en-US" altLang="zh-CN" sz="1000" b="0" cap="none" spc="0" dirty="0" smtClean="0">
              <a:ln w="18415" cmpd="sng">
                <a:noFill/>
                <a:prstDash val="solid"/>
              </a:ln>
              <a:noFill/>
              <a:effectLst>
                <a:outerShdw blurRad="63500" dir="3600000" algn="tl" rotWithShape="0">
                  <a:srgbClr val="000000">
                    <a:alpha val="70000"/>
                  </a:srgbClr>
                </a:outerShdw>
              </a:effectLst>
            </a:endParaRPr>
          </a:p>
          <a:p>
            <a:pPr algn="ctr"/>
            <a:r>
              <a:rPr lang="en-US" altLang="zh-CN" sz="1000" b="0" cap="none" spc="0" dirty="0" smtClean="0">
                <a:ln w="18415" cmpd="sng">
                  <a:noFill/>
                  <a:prstDash val="solid"/>
                </a:ln>
                <a:noFill/>
                <a:effectLst>
                  <a:outerShdw blurRad="63500" dir="3600000" algn="tl" rotWithShape="0">
                    <a:srgbClr val="000000">
                      <a:alpha val="70000"/>
                    </a:srgbClr>
                  </a:outerShdw>
                </a:effectLst>
              </a:rPr>
              <a:t>mcseit@sina.com</a:t>
            </a:r>
          </a:p>
          <a:p>
            <a:pPr algn="ctr"/>
            <a:r>
              <a:rPr lang="en-US" altLang="zh-CN" sz="1000" b="0" cap="none" spc="0" dirty="0" smtClean="0">
                <a:ln w="18415" cmpd="sng">
                  <a:noFill/>
                  <a:prstDash val="solid"/>
                </a:ln>
                <a:noFill/>
                <a:effectLst>
                  <a:outerShdw blurRad="63500" dir="3600000" algn="tl" rotWithShape="0">
                    <a:srgbClr val="000000">
                      <a:alpha val="70000"/>
                    </a:srgbClr>
                  </a:outerShdw>
                </a:effectLst>
              </a:rPr>
              <a:t>13810409033</a:t>
            </a:r>
            <a:endParaRPr lang="zh-CN" altLang="en-US" sz="1000" b="0" cap="none" spc="0" dirty="0">
              <a:ln w="18415" cmpd="sng">
                <a:noFill/>
                <a:prstDash val="solid"/>
              </a:ln>
              <a:noFill/>
              <a:effectLst>
                <a:outerShdw blurRad="63500" dir="3600000" algn="tl" rotWithShape="0">
                  <a:srgbClr val="000000">
                    <a:alpha val="70000"/>
                  </a:srgbClr>
                </a:outerShdw>
              </a:effectLst>
            </a:endParaRPr>
          </a:p>
        </p:txBody>
      </p:sp>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01" r:id="rId18"/>
    <p:sldLayoutId id="2147484102" r:id="rId19"/>
    <p:sldLayoutId id="2147484103" r:id="rId20"/>
    <p:sldLayoutId id="2147484104" r:id="rId21"/>
    <p:sldLayoutId id="2147484107" r:id="rId22"/>
    <p:sldLayoutId id="2147484108" r:id="rId23"/>
    <p:sldLayoutId id="2147484114" r:id="rId24"/>
    <p:sldLayoutId id="2147484133" r:id="rId25"/>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Segoe UI" pitchFamily="34"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hyperlink" Target="http://product.china-pub.com/197224" TargetMode="External"/><Relationship Id="rId2" Type="http://schemas.openxmlformats.org/officeDocument/2006/relationships/hyperlink" Target="http://msdn.microsoft.com/zh-cn/library/kx37x362.aspx" TargetMode="External"/><Relationship Id="rId1" Type="http://schemas.openxmlformats.org/officeDocument/2006/relationships/slideLayout" Target="../slideLayouts/slideLayout10.xml"/><Relationship Id="rId5" Type="http://schemas.openxmlformats.org/officeDocument/2006/relationships/hyperlink" Target="http://product.china-pub.com/198866" TargetMode="External"/><Relationship Id="rId4" Type="http://schemas.openxmlformats.org/officeDocument/2006/relationships/hyperlink" Target="http://product.china-pub.com/28146"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1777143"/>
            <a:ext cx="10237787" cy="1329595"/>
          </a:xfrm>
        </p:spPr>
        <p:txBody>
          <a:bodyPr/>
          <a:lstStyle/>
          <a:p>
            <a:r>
              <a:rPr lang="en-US" altLang="zh-CN" sz="9600" b="1" dirty="0" smtClean="0">
                <a:latin typeface="微软雅黑" pitchFamily="34" charset="-122"/>
                <a:ea typeface="微软雅黑" pitchFamily="34" charset="-122"/>
              </a:rPr>
              <a:t>C#</a:t>
            </a:r>
            <a:r>
              <a:rPr lang="zh-CN" altLang="en-US" sz="9600" b="1" dirty="0" smtClean="0">
                <a:latin typeface="微软雅黑" pitchFamily="34" charset="-122"/>
                <a:ea typeface="微软雅黑" pitchFamily="34" charset="-122"/>
              </a:rPr>
              <a:t>基础</a:t>
            </a:r>
            <a:endParaRPr lang="en-US" sz="9600" b="1" dirty="0">
              <a:latin typeface="微软雅黑" pitchFamily="34" charset="-122"/>
              <a:ea typeface="微软雅黑" pitchFamily="34" charset="-122"/>
            </a:endParaRPr>
          </a:p>
        </p:txBody>
      </p:sp>
      <p:sp>
        <p:nvSpPr>
          <p:cNvPr id="3" name="Subtitle 2"/>
          <p:cNvSpPr>
            <a:spLocks noGrp="1"/>
          </p:cNvSpPr>
          <p:nvPr>
            <p:ph type="body" sz="quarter" idx="12"/>
          </p:nvPr>
        </p:nvSpPr>
        <p:spPr/>
        <p:txBody>
          <a:bodyPr/>
          <a:lstStyle/>
          <a:p>
            <a:endParaRPr lang="en-US" dirty="0">
              <a:latin typeface="Segoe UI" pitchFamily="34" charset="0"/>
              <a:ea typeface="微软雅黑" pitchFamily="34" charset="-122"/>
            </a:endParaRPr>
          </a:p>
        </p:txBody>
      </p:sp>
    </p:spTree>
    <p:extLst>
      <p:ext uri="{BB962C8B-B14F-4D97-AF65-F5344CB8AC3E}">
        <p14:creationId xmlns:p14="http://schemas.microsoft.com/office/powerpoint/2010/main" val="109743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.NET</a:t>
            </a:r>
            <a:r>
              <a:rPr lang="zh-CN" altLang="en-US" b="1" dirty="0" smtClean="0"/>
              <a:t>程序编译运行流程</a:t>
            </a:r>
            <a:endParaRPr lang="zh-CN" altLang="en-US" b="1" dirty="0"/>
          </a:p>
        </p:txBody>
      </p:sp>
      <p:sp>
        <p:nvSpPr>
          <p:cNvPr id="4" name="圆角矩形 3"/>
          <p:cNvSpPr/>
          <p:nvPr/>
        </p:nvSpPr>
        <p:spPr bwMode="auto">
          <a:xfrm>
            <a:off x="931025" y="1235825"/>
            <a:ext cx="1961803" cy="69826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2800" dirty="0" smtClean="0">
                <a:gradFill>
                  <a:gsLst>
                    <a:gs pos="0">
                      <a:srgbClr val="FFFFFF"/>
                    </a:gs>
                    <a:gs pos="100000">
                      <a:srgbClr val="FFFFFF"/>
                    </a:gs>
                  </a:gsLst>
                  <a:lin ang="5400000" scaled="0"/>
                </a:gradFill>
                <a:ea typeface="Segoe UI" pitchFamily="34" charset="0"/>
                <a:cs typeface="Segoe UI" pitchFamily="34" charset="0"/>
              </a:rPr>
              <a:t>C#</a:t>
            </a:r>
            <a:r>
              <a:rPr lang="zh-CN" altLang="en-US" sz="2800" dirty="0" smtClean="0">
                <a:gradFill>
                  <a:gsLst>
                    <a:gs pos="0">
                      <a:srgbClr val="FFFFFF"/>
                    </a:gs>
                    <a:gs pos="100000">
                      <a:srgbClr val="FFFFFF"/>
                    </a:gs>
                  </a:gsLst>
                  <a:lin ang="5400000" scaled="0"/>
                </a:gradFill>
                <a:ea typeface="Segoe UI" pitchFamily="34" charset="0"/>
                <a:cs typeface="Segoe UI" pitchFamily="34" charset="0"/>
              </a:rPr>
              <a:t>源码</a:t>
            </a:r>
          </a:p>
        </p:txBody>
      </p:sp>
      <p:sp>
        <p:nvSpPr>
          <p:cNvPr id="5" name="圆角矩形 4"/>
          <p:cNvSpPr/>
          <p:nvPr/>
        </p:nvSpPr>
        <p:spPr bwMode="auto">
          <a:xfrm>
            <a:off x="6253940" y="1235825"/>
            <a:ext cx="1961803" cy="69826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2800" dirty="0" smtClean="0">
                <a:gradFill>
                  <a:gsLst>
                    <a:gs pos="0">
                      <a:srgbClr val="FFFFFF"/>
                    </a:gs>
                    <a:gs pos="100000">
                      <a:srgbClr val="FFFFFF"/>
                    </a:gs>
                  </a:gsLst>
                  <a:lin ang="5400000" scaled="0"/>
                </a:gradFill>
                <a:ea typeface="Segoe UI" pitchFamily="34" charset="0"/>
                <a:cs typeface="Segoe UI" pitchFamily="34" charset="0"/>
              </a:rPr>
              <a:t>F#</a:t>
            </a:r>
            <a:r>
              <a:rPr lang="zh-CN" altLang="en-US" sz="2800" dirty="0" smtClean="0">
                <a:gradFill>
                  <a:gsLst>
                    <a:gs pos="0">
                      <a:srgbClr val="FFFFFF"/>
                    </a:gs>
                    <a:gs pos="100000">
                      <a:srgbClr val="FFFFFF"/>
                    </a:gs>
                  </a:gsLst>
                  <a:lin ang="5400000" scaled="0"/>
                </a:gradFill>
                <a:ea typeface="Segoe UI" pitchFamily="34" charset="0"/>
                <a:cs typeface="Segoe UI" pitchFamily="34" charset="0"/>
              </a:rPr>
              <a:t>源码</a:t>
            </a:r>
          </a:p>
        </p:txBody>
      </p:sp>
      <p:sp>
        <p:nvSpPr>
          <p:cNvPr id="6" name="圆角矩形 5"/>
          <p:cNvSpPr/>
          <p:nvPr/>
        </p:nvSpPr>
        <p:spPr bwMode="auto">
          <a:xfrm>
            <a:off x="3530137" y="1235823"/>
            <a:ext cx="1961803" cy="69826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2800" dirty="0" smtClean="0">
                <a:gradFill>
                  <a:gsLst>
                    <a:gs pos="0">
                      <a:srgbClr val="FFFFFF"/>
                    </a:gs>
                    <a:gs pos="100000">
                      <a:srgbClr val="FFFFFF"/>
                    </a:gs>
                  </a:gsLst>
                  <a:lin ang="5400000" scaled="0"/>
                </a:gradFill>
                <a:ea typeface="Segoe UI" pitchFamily="34" charset="0"/>
                <a:cs typeface="Segoe UI" pitchFamily="34" charset="0"/>
              </a:rPr>
              <a:t>C++</a:t>
            </a:r>
            <a:r>
              <a:rPr lang="zh-CN" altLang="en-US" sz="2800" dirty="0" smtClean="0">
                <a:gradFill>
                  <a:gsLst>
                    <a:gs pos="0">
                      <a:srgbClr val="FFFFFF"/>
                    </a:gs>
                    <a:gs pos="100000">
                      <a:srgbClr val="FFFFFF"/>
                    </a:gs>
                  </a:gsLst>
                  <a:lin ang="5400000" scaled="0"/>
                </a:gradFill>
                <a:ea typeface="Segoe UI" pitchFamily="34" charset="0"/>
                <a:cs typeface="Segoe UI" pitchFamily="34" charset="0"/>
              </a:rPr>
              <a:t>源码</a:t>
            </a:r>
          </a:p>
        </p:txBody>
      </p:sp>
      <p:sp>
        <p:nvSpPr>
          <p:cNvPr id="7" name="圆角矩形 6"/>
          <p:cNvSpPr/>
          <p:nvPr/>
        </p:nvSpPr>
        <p:spPr bwMode="auto">
          <a:xfrm>
            <a:off x="9282371" y="1235820"/>
            <a:ext cx="1961803" cy="69826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2800" dirty="0" smtClean="0">
                <a:gradFill>
                  <a:gsLst>
                    <a:gs pos="0">
                      <a:srgbClr val="FFFFFF"/>
                    </a:gs>
                    <a:gs pos="100000">
                      <a:srgbClr val="FFFFFF"/>
                    </a:gs>
                  </a:gsLst>
                  <a:lin ang="5400000" scaled="0"/>
                </a:gradFill>
                <a:ea typeface="Segoe UI" pitchFamily="34" charset="0"/>
                <a:cs typeface="Segoe UI" pitchFamily="34" charset="0"/>
              </a:rPr>
              <a:t>VB.NET</a:t>
            </a:r>
            <a:r>
              <a:rPr lang="zh-CN" altLang="en-US" sz="2800" dirty="0" smtClean="0">
                <a:gradFill>
                  <a:gsLst>
                    <a:gs pos="0">
                      <a:srgbClr val="FFFFFF"/>
                    </a:gs>
                    <a:gs pos="100000">
                      <a:srgbClr val="FFFFFF"/>
                    </a:gs>
                  </a:gsLst>
                  <a:lin ang="5400000" scaled="0"/>
                </a:gradFill>
                <a:ea typeface="Segoe UI" pitchFamily="34" charset="0"/>
                <a:cs typeface="Segoe UI" pitchFamily="34" charset="0"/>
              </a:rPr>
              <a:t>源码等等</a:t>
            </a:r>
          </a:p>
        </p:txBody>
      </p:sp>
      <p:sp>
        <p:nvSpPr>
          <p:cNvPr id="8" name="圆角矩形 7"/>
          <p:cNvSpPr/>
          <p:nvPr/>
        </p:nvSpPr>
        <p:spPr bwMode="auto">
          <a:xfrm>
            <a:off x="2478376" y="2959330"/>
            <a:ext cx="7232073" cy="84789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2800" dirty="0" smtClean="0">
                <a:gradFill>
                  <a:gsLst>
                    <a:gs pos="0">
                      <a:srgbClr val="FFFFFF"/>
                    </a:gs>
                    <a:gs pos="100000">
                      <a:srgbClr val="FFFFFF"/>
                    </a:gs>
                  </a:gsLst>
                  <a:lin ang="5400000" scaled="0"/>
                </a:gradFill>
                <a:ea typeface="Segoe UI" pitchFamily="34" charset="0"/>
                <a:cs typeface="Segoe UI" pitchFamily="34" charset="0"/>
              </a:rPr>
              <a:t>程序集（元数据和</a:t>
            </a:r>
            <a:r>
              <a:rPr lang="en-US" altLang="zh-CN" sz="2800" dirty="0" smtClean="0">
                <a:gradFill>
                  <a:gsLst>
                    <a:gs pos="0">
                      <a:srgbClr val="FFFFFF"/>
                    </a:gs>
                    <a:gs pos="100000">
                      <a:srgbClr val="FFFFFF"/>
                    </a:gs>
                  </a:gsLst>
                  <a:lin ang="5400000" scaled="0"/>
                </a:gradFill>
                <a:ea typeface="Segoe UI" pitchFamily="34" charset="0"/>
                <a:cs typeface="Segoe UI" pitchFamily="34" charset="0"/>
              </a:rPr>
              <a:t>MSIL</a:t>
            </a:r>
            <a:r>
              <a:rPr lang="zh-CN" altLang="en-US" sz="2800" dirty="0" smtClean="0">
                <a:gradFill>
                  <a:gsLst>
                    <a:gs pos="0">
                      <a:srgbClr val="FFFFFF"/>
                    </a:gs>
                    <a:gs pos="100000">
                      <a:srgbClr val="FFFFFF"/>
                    </a:gs>
                  </a:gsLst>
                  <a:lin ang="5400000" scaled="0"/>
                </a:gradFill>
                <a:ea typeface="Segoe UI" pitchFamily="34" charset="0"/>
                <a:cs typeface="Segoe UI" pitchFamily="34" charset="0"/>
              </a:rPr>
              <a:t>指令）</a:t>
            </a:r>
            <a:r>
              <a:rPr lang="en-US" altLang="zh-CN" sz="2800" dirty="0" smtClean="0">
                <a:gradFill>
                  <a:gsLst>
                    <a:gs pos="0">
                      <a:srgbClr val="FFFFFF"/>
                    </a:gs>
                    <a:gs pos="100000">
                      <a:srgbClr val="FFFFFF"/>
                    </a:gs>
                  </a:gsLst>
                  <a:lin ang="5400000" scaled="0"/>
                </a:gradFill>
                <a:ea typeface="Segoe UI" pitchFamily="34" charset="0"/>
                <a:cs typeface="Segoe UI" pitchFamily="34" charset="0"/>
              </a:rPr>
              <a:t>[exe</a:t>
            </a:r>
            <a:r>
              <a:rPr lang="zh-CN" altLang="en-US" sz="2800" dirty="0" smtClean="0">
                <a:gradFill>
                  <a:gsLst>
                    <a:gs pos="0">
                      <a:srgbClr val="FFFFFF"/>
                    </a:gs>
                    <a:gs pos="100000">
                      <a:srgbClr val="FFFFFF"/>
                    </a:gs>
                  </a:gsLst>
                  <a:lin ang="5400000" scaled="0"/>
                </a:gradFill>
                <a:ea typeface="Segoe UI" pitchFamily="34" charset="0"/>
                <a:cs typeface="Segoe UI" pitchFamily="34" charset="0"/>
              </a:rPr>
              <a:t>或</a:t>
            </a:r>
            <a:r>
              <a:rPr lang="en-US" altLang="zh-CN" sz="2800" dirty="0" err="1" smtClean="0">
                <a:gradFill>
                  <a:gsLst>
                    <a:gs pos="0">
                      <a:srgbClr val="FFFFFF"/>
                    </a:gs>
                    <a:gs pos="100000">
                      <a:srgbClr val="FFFFFF"/>
                    </a:gs>
                  </a:gsLst>
                  <a:lin ang="5400000" scaled="0"/>
                </a:gradFill>
                <a:ea typeface="Segoe UI" pitchFamily="34" charset="0"/>
                <a:cs typeface="Segoe UI" pitchFamily="34" charset="0"/>
              </a:rPr>
              <a:t>dll</a:t>
            </a:r>
            <a:r>
              <a:rPr lang="en-US" altLang="zh-CN" sz="2800" dirty="0" smtClean="0">
                <a:gradFill>
                  <a:gsLst>
                    <a:gs pos="0">
                      <a:srgbClr val="FFFFFF"/>
                    </a:gs>
                    <a:gs pos="100000">
                      <a:srgbClr val="FFFFFF"/>
                    </a:gs>
                  </a:gsLst>
                  <a:lin ang="5400000" scaled="0"/>
                </a:gradFill>
                <a:ea typeface="Segoe UI" pitchFamily="34" charset="0"/>
                <a:cs typeface="Segoe UI" pitchFamily="34" charset="0"/>
              </a:rPr>
              <a:t>]</a:t>
            </a:r>
            <a:endParaRPr lang="zh-CN" altLang="en-US" sz="28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0" name="直接箭头连接符 9"/>
          <p:cNvCxnSpPr>
            <a:stCxn id="4" idx="2"/>
            <a:endCxn id="8" idx="0"/>
          </p:cNvCxnSpPr>
          <p:nvPr/>
        </p:nvCxnSpPr>
        <p:spPr>
          <a:xfrm>
            <a:off x="1911927" y="1934094"/>
            <a:ext cx="4182486" cy="1025236"/>
          </a:xfrm>
          <a:prstGeom prst="straightConnector1">
            <a:avLst/>
          </a:prstGeom>
          <a:ln>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2"/>
            <a:endCxn id="8" idx="0"/>
          </p:cNvCxnSpPr>
          <p:nvPr/>
        </p:nvCxnSpPr>
        <p:spPr>
          <a:xfrm>
            <a:off x="4511039" y="1934092"/>
            <a:ext cx="1583374" cy="1025238"/>
          </a:xfrm>
          <a:prstGeom prst="straightConnector1">
            <a:avLst/>
          </a:prstGeom>
          <a:ln>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2"/>
            <a:endCxn id="8" idx="0"/>
          </p:cNvCxnSpPr>
          <p:nvPr/>
        </p:nvCxnSpPr>
        <p:spPr>
          <a:xfrm flipH="1">
            <a:off x="6094413" y="1934094"/>
            <a:ext cx="1140429" cy="1025236"/>
          </a:xfrm>
          <a:prstGeom prst="straightConnector1">
            <a:avLst/>
          </a:prstGeom>
          <a:ln>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2"/>
            <a:endCxn id="8" idx="0"/>
          </p:cNvCxnSpPr>
          <p:nvPr/>
        </p:nvCxnSpPr>
        <p:spPr>
          <a:xfrm flipH="1">
            <a:off x="6094413" y="1934089"/>
            <a:ext cx="4168860" cy="1025241"/>
          </a:xfrm>
          <a:prstGeom prst="straightConnector1">
            <a:avLst/>
          </a:prstGeom>
          <a:ln>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48942" y="2231268"/>
            <a:ext cx="1436291" cy="430887"/>
          </a:xfrm>
          <a:prstGeom prst="rect">
            <a:avLst/>
          </a:prstGeom>
          <a:noFill/>
        </p:spPr>
        <p:txBody>
          <a:bodyPr wrap="none" lIns="0" tIns="0" rIns="0" bIns="0" rtlCol="0">
            <a:spAutoFit/>
          </a:bodyPr>
          <a:lstStyle/>
          <a:p>
            <a:r>
              <a:rPr lang="zh-CN" altLang="en-US" sz="2800" dirty="0" smtClean="0">
                <a:solidFill>
                  <a:schemeClr val="bg1"/>
                </a:solidFill>
              </a:rPr>
              <a:t>编译过程</a:t>
            </a:r>
          </a:p>
        </p:txBody>
      </p:sp>
      <p:sp>
        <p:nvSpPr>
          <p:cNvPr id="19" name="圆角矩形 18"/>
          <p:cNvSpPr/>
          <p:nvPr/>
        </p:nvSpPr>
        <p:spPr bwMode="auto">
          <a:xfrm>
            <a:off x="4082732" y="4488871"/>
            <a:ext cx="4023360" cy="73152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2800" dirty="0" smtClean="0">
                <a:gradFill>
                  <a:gsLst>
                    <a:gs pos="0">
                      <a:srgbClr val="FFFFFF"/>
                    </a:gs>
                    <a:gs pos="100000">
                      <a:srgbClr val="FFFFFF"/>
                    </a:gs>
                  </a:gsLst>
                  <a:lin ang="5400000" scaled="0"/>
                </a:gradFill>
                <a:ea typeface="Segoe UI" pitchFamily="34" charset="0"/>
                <a:cs typeface="Segoe UI" pitchFamily="34" charset="0"/>
              </a:rPr>
              <a:t>机器代码</a:t>
            </a:r>
          </a:p>
        </p:txBody>
      </p:sp>
      <p:cxnSp>
        <p:nvCxnSpPr>
          <p:cNvPr id="29" name="直接箭头连接符 28"/>
          <p:cNvCxnSpPr>
            <a:stCxn id="8" idx="2"/>
            <a:endCxn id="19" idx="0"/>
          </p:cNvCxnSpPr>
          <p:nvPr/>
        </p:nvCxnSpPr>
        <p:spPr>
          <a:xfrm flipH="1">
            <a:off x="6094412" y="3807229"/>
            <a:ext cx="1" cy="681642"/>
          </a:xfrm>
          <a:prstGeom prst="straightConnector1">
            <a:avLst/>
          </a:prstGeom>
          <a:ln>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648943" y="3891730"/>
            <a:ext cx="1171796" cy="430887"/>
          </a:xfrm>
          <a:prstGeom prst="rect">
            <a:avLst/>
          </a:prstGeom>
          <a:noFill/>
        </p:spPr>
        <p:txBody>
          <a:bodyPr wrap="none" lIns="0" tIns="0" rIns="0" bIns="0" rtlCol="0">
            <a:spAutoFit/>
          </a:bodyPr>
          <a:lstStyle/>
          <a:p>
            <a:r>
              <a:rPr lang="en-US" altLang="zh-CN" sz="2800" dirty="0" smtClean="0">
                <a:solidFill>
                  <a:schemeClr val="bg1"/>
                </a:solidFill>
              </a:rPr>
              <a:t>JIT</a:t>
            </a:r>
            <a:r>
              <a:rPr lang="zh-CN" altLang="en-US" sz="2800" dirty="0" smtClean="0">
                <a:solidFill>
                  <a:schemeClr val="bg1"/>
                </a:solidFill>
              </a:rPr>
              <a:t>编译</a:t>
            </a:r>
          </a:p>
        </p:txBody>
      </p:sp>
      <p:sp>
        <p:nvSpPr>
          <p:cNvPr id="32" name="圆角矩形 31"/>
          <p:cNvSpPr/>
          <p:nvPr/>
        </p:nvSpPr>
        <p:spPr bwMode="auto">
          <a:xfrm>
            <a:off x="4929246" y="5802284"/>
            <a:ext cx="2330332" cy="70658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2800" dirty="0" smtClean="0">
                <a:gradFill>
                  <a:gsLst>
                    <a:gs pos="0">
                      <a:srgbClr val="FFFFFF"/>
                    </a:gs>
                    <a:gs pos="100000">
                      <a:srgbClr val="FFFFFF"/>
                    </a:gs>
                  </a:gsLst>
                  <a:lin ang="5400000" scaled="0"/>
                </a:gradFill>
                <a:ea typeface="Segoe UI" pitchFamily="34" charset="0"/>
                <a:cs typeface="Segoe UI" pitchFamily="34" charset="0"/>
              </a:rPr>
              <a:t>运行</a:t>
            </a:r>
          </a:p>
        </p:txBody>
      </p:sp>
      <p:cxnSp>
        <p:nvCxnSpPr>
          <p:cNvPr id="36" name="直接箭头连接符 35"/>
          <p:cNvCxnSpPr>
            <a:stCxn id="19" idx="2"/>
            <a:endCxn id="32" idx="0"/>
          </p:cNvCxnSpPr>
          <p:nvPr/>
        </p:nvCxnSpPr>
        <p:spPr>
          <a:xfrm>
            <a:off x="6094412" y="5220392"/>
            <a:ext cx="0" cy="581892"/>
          </a:xfrm>
          <a:prstGeom prst="straightConnector1">
            <a:avLst/>
          </a:prstGeom>
          <a:ln>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321004"/>
            <a:ext cx="11149013" cy="1107996"/>
          </a:xfrm>
        </p:spPr>
        <p:txBody>
          <a:bodyPr/>
          <a:lstStyle/>
          <a:p>
            <a:r>
              <a:rPr lang="zh-CN" altLang="en-US" sz="8000" b="1" dirty="0" smtClean="0">
                <a:latin typeface="微软雅黑" pitchFamily="34" charset="-122"/>
                <a:ea typeface="微软雅黑" pitchFamily="34" charset="-122"/>
              </a:rPr>
              <a:t>语言基础</a:t>
            </a:r>
            <a:endParaRPr lang="zh-CN" altLang="en-US" sz="8000" b="1" dirty="0">
              <a:latin typeface="微软雅黑" pitchFamily="34" charset="-122"/>
              <a:ea typeface="微软雅黑" pitchFamily="34" charset="-122"/>
            </a:endParaRPr>
          </a:p>
        </p:txBody>
      </p:sp>
    </p:spTree>
    <p:extLst>
      <p:ext uri="{BB962C8B-B14F-4D97-AF65-F5344CB8AC3E}">
        <p14:creationId xmlns:p14="http://schemas.microsoft.com/office/powerpoint/2010/main" val="386695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1" y="602548"/>
            <a:ext cx="11149013" cy="747897"/>
          </a:xfrm>
        </p:spPr>
        <p:txBody>
          <a:bodyPr/>
          <a:lstStyle/>
          <a:p>
            <a:r>
              <a:rPr lang="zh-CN" altLang="en-US" b="1" dirty="0" smtClean="0"/>
              <a:t>简介</a:t>
            </a:r>
            <a:endParaRPr lang="zh-CN" altLang="en-US" b="1" dirty="0"/>
          </a:p>
        </p:txBody>
      </p:sp>
      <p:sp>
        <p:nvSpPr>
          <p:cNvPr id="3" name="矩形 2"/>
          <p:cNvSpPr/>
          <p:nvPr/>
        </p:nvSpPr>
        <p:spPr>
          <a:xfrm>
            <a:off x="519112" y="1835827"/>
            <a:ext cx="11149013" cy="4339650"/>
          </a:xfrm>
          <a:prstGeom prst="rect">
            <a:avLst/>
          </a:prstGeom>
        </p:spPr>
        <p:txBody>
          <a:bodyPr wrap="square">
            <a:spAutoFit/>
          </a:bodyPr>
          <a:lstStyle/>
          <a:p>
            <a:pPr marL="457200" indent="-457200">
              <a:spcAft>
                <a:spcPts val="1200"/>
              </a:spcAft>
              <a:buFont typeface="Arial" panose="020B0604020202020204" pitchFamily="34" charset="0"/>
              <a:buChar char="•"/>
            </a:pPr>
            <a:r>
              <a:rPr lang="en-US" altLang="zh-CN" sz="2400" dirty="0" smtClean="0">
                <a:solidFill>
                  <a:schemeClr val="bg1">
                    <a:lumMod val="50000"/>
                    <a:lumOff val="50000"/>
                  </a:schemeClr>
                </a:solidFill>
              </a:rPr>
              <a:t>C#</a:t>
            </a:r>
            <a:r>
              <a:rPr lang="zh-CN" altLang="en-US" sz="2400" dirty="0" smtClean="0">
                <a:solidFill>
                  <a:schemeClr val="bg1">
                    <a:lumMod val="50000"/>
                    <a:lumOff val="50000"/>
                  </a:schemeClr>
                </a:solidFill>
              </a:rPr>
              <a:t>是一种简洁、现代、面向对象且类型安全的编程语言。</a:t>
            </a:r>
            <a:endParaRPr lang="en-US" altLang="zh-CN" sz="2400" dirty="0" smtClean="0">
              <a:solidFill>
                <a:schemeClr val="bg1">
                  <a:lumMod val="50000"/>
                  <a:lumOff val="50000"/>
                </a:schemeClr>
              </a:solidFill>
            </a:endParaRPr>
          </a:p>
          <a:p>
            <a:pPr marL="457200" indent="-457200">
              <a:spcAft>
                <a:spcPts val="1200"/>
              </a:spcAft>
              <a:buFont typeface="Arial" panose="020B0604020202020204" pitchFamily="34" charset="0"/>
              <a:buChar char="•"/>
            </a:pPr>
            <a:r>
              <a:rPr lang="en-US" altLang="zh-CN" sz="2400" dirty="0" smtClean="0">
                <a:solidFill>
                  <a:schemeClr val="bg1">
                    <a:lumMod val="50000"/>
                    <a:lumOff val="50000"/>
                  </a:schemeClr>
                </a:solidFill>
              </a:rPr>
              <a:t>C#</a:t>
            </a:r>
            <a:r>
              <a:rPr lang="zh-CN" altLang="en-US" sz="2400" dirty="0" smtClean="0">
                <a:solidFill>
                  <a:schemeClr val="bg1">
                    <a:lumMod val="50000"/>
                    <a:lumOff val="50000"/>
                  </a:schemeClr>
                </a:solidFill>
              </a:rPr>
              <a:t>特性：</a:t>
            </a:r>
            <a:endParaRPr lang="en-US" altLang="zh-CN" sz="2400" dirty="0" smtClean="0">
              <a:solidFill>
                <a:schemeClr val="bg1">
                  <a:lumMod val="50000"/>
                  <a:lumOff val="50000"/>
                </a:schemeClr>
              </a:solidFill>
            </a:endParaRPr>
          </a:p>
          <a:p>
            <a:pPr marL="914382" lvl="1" indent="-457200">
              <a:spcAft>
                <a:spcPts val="1200"/>
              </a:spcAft>
              <a:buFont typeface="Arial" panose="020B0604020202020204" pitchFamily="34" charset="0"/>
              <a:buChar char="•"/>
            </a:pPr>
            <a:r>
              <a:rPr lang="zh-CN" altLang="en-US" sz="2400" dirty="0" smtClean="0">
                <a:solidFill>
                  <a:schemeClr val="bg1">
                    <a:lumMod val="50000"/>
                    <a:lumOff val="50000"/>
                  </a:schemeClr>
                </a:solidFill>
              </a:rPr>
              <a:t>垃圾</a:t>
            </a:r>
            <a:r>
              <a:rPr lang="zh-CN" altLang="en-US" sz="2400" dirty="0">
                <a:solidFill>
                  <a:schemeClr val="bg1">
                    <a:lumMod val="50000"/>
                    <a:lumOff val="50000"/>
                  </a:schemeClr>
                </a:solidFill>
              </a:rPr>
              <a:t>回收 </a:t>
            </a:r>
            <a:r>
              <a:rPr lang="en-US" altLang="zh-CN" sz="2400" dirty="0">
                <a:solidFill>
                  <a:schemeClr val="bg1">
                    <a:lumMod val="50000"/>
                    <a:lumOff val="50000"/>
                  </a:schemeClr>
                </a:solidFill>
              </a:rPr>
              <a:t>(Garbage collection) </a:t>
            </a:r>
            <a:r>
              <a:rPr lang="zh-CN" altLang="en-US" sz="2400" dirty="0" smtClean="0">
                <a:solidFill>
                  <a:schemeClr val="bg1">
                    <a:lumMod val="50000"/>
                    <a:lumOff val="50000"/>
                  </a:schemeClr>
                </a:solidFill>
              </a:rPr>
              <a:t>将自动回收不再使用的对象所占用的内存</a:t>
            </a:r>
            <a:endParaRPr lang="en-US" altLang="zh-CN" sz="2400" dirty="0" smtClean="0">
              <a:solidFill>
                <a:schemeClr val="bg1">
                  <a:lumMod val="50000"/>
                  <a:lumOff val="50000"/>
                </a:schemeClr>
              </a:solidFill>
            </a:endParaRPr>
          </a:p>
          <a:p>
            <a:pPr marL="914382" lvl="1" indent="-457200">
              <a:spcAft>
                <a:spcPts val="1200"/>
              </a:spcAft>
              <a:buFont typeface="Arial" panose="020B0604020202020204" pitchFamily="34" charset="0"/>
              <a:buChar char="•"/>
            </a:pPr>
            <a:r>
              <a:rPr lang="zh-CN" altLang="en-US" sz="2400" dirty="0" smtClean="0">
                <a:solidFill>
                  <a:schemeClr val="bg1">
                    <a:lumMod val="50000"/>
                    <a:lumOff val="50000"/>
                  </a:schemeClr>
                </a:solidFill>
              </a:rPr>
              <a:t>异常处理 </a:t>
            </a:r>
            <a:r>
              <a:rPr lang="en-US" altLang="zh-CN" sz="2400" dirty="0" smtClean="0">
                <a:solidFill>
                  <a:schemeClr val="bg1">
                    <a:lumMod val="50000"/>
                    <a:lumOff val="50000"/>
                  </a:schemeClr>
                </a:solidFill>
              </a:rPr>
              <a:t>(exception handling) </a:t>
            </a:r>
            <a:r>
              <a:rPr lang="zh-CN" altLang="en-US" sz="2400" dirty="0" smtClean="0">
                <a:solidFill>
                  <a:schemeClr val="bg1">
                    <a:lumMod val="50000"/>
                    <a:lumOff val="50000"/>
                  </a:schemeClr>
                </a:solidFill>
              </a:rPr>
              <a:t>提供了结构化和可扩展的错误检测和恢复方法</a:t>
            </a:r>
          </a:p>
          <a:p>
            <a:pPr marL="914382" lvl="1" indent="-457200">
              <a:spcAft>
                <a:spcPts val="1200"/>
              </a:spcAft>
              <a:buFont typeface="Arial" panose="020B0604020202020204" pitchFamily="34" charset="0"/>
              <a:buChar char="•"/>
            </a:pPr>
            <a:r>
              <a:rPr lang="zh-CN" altLang="en-US" sz="2400" dirty="0" smtClean="0">
                <a:solidFill>
                  <a:schemeClr val="bg1">
                    <a:lumMod val="50000"/>
                    <a:lumOff val="50000"/>
                  </a:schemeClr>
                </a:solidFill>
              </a:rPr>
              <a:t>类型</a:t>
            </a:r>
            <a:r>
              <a:rPr lang="zh-CN" altLang="en-US" sz="2400" dirty="0">
                <a:solidFill>
                  <a:schemeClr val="bg1">
                    <a:lumMod val="50000"/>
                    <a:lumOff val="50000"/>
                  </a:schemeClr>
                </a:solidFill>
              </a:rPr>
              <a:t>安全 </a:t>
            </a:r>
            <a:r>
              <a:rPr lang="en-US" altLang="zh-CN" sz="2400" dirty="0">
                <a:solidFill>
                  <a:schemeClr val="bg1">
                    <a:lumMod val="50000"/>
                    <a:lumOff val="50000"/>
                  </a:schemeClr>
                </a:solidFill>
              </a:rPr>
              <a:t>(type-safe) </a:t>
            </a:r>
            <a:r>
              <a:rPr lang="zh-CN" altLang="en-US" sz="2400" dirty="0">
                <a:solidFill>
                  <a:schemeClr val="bg1">
                    <a:lumMod val="50000"/>
                    <a:lumOff val="50000"/>
                  </a:schemeClr>
                </a:solidFill>
              </a:rPr>
              <a:t>的语言设计则避免了读取未初始化的变量、数组索引超出边界或执行未经检查</a:t>
            </a:r>
            <a:r>
              <a:rPr lang="zh-CN" altLang="en-US" sz="2400" dirty="0" smtClean="0">
                <a:solidFill>
                  <a:schemeClr val="bg1">
                    <a:lumMod val="50000"/>
                    <a:lumOff val="50000"/>
                  </a:schemeClr>
                </a:solidFill>
              </a:rPr>
              <a:t>的类型</a:t>
            </a:r>
            <a:r>
              <a:rPr lang="zh-CN" altLang="en-US" sz="2400" dirty="0">
                <a:solidFill>
                  <a:schemeClr val="bg1">
                    <a:lumMod val="50000"/>
                    <a:lumOff val="50000"/>
                  </a:schemeClr>
                </a:solidFill>
              </a:rPr>
              <a:t>强制转换等情</a:t>
            </a:r>
            <a:r>
              <a:rPr lang="zh-CN" altLang="en-US" sz="2400" dirty="0" smtClean="0">
                <a:solidFill>
                  <a:schemeClr val="bg1">
                    <a:lumMod val="50000"/>
                    <a:lumOff val="50000"/>
                  </a:schemeClr>
                </a:solidFill>
              </a:rPr>
              <a:t>形</a:t>
            </a:r>
            <a:endParaRPr lang="en-US" altLang="zh-CN" sz="2400" dirty="0" smtClean="0">
              <a:solidFill>
                <a:schemeClr val="bg1">
                  <a:lumMod val="50000"/>
                  <a:lumOff val="50000"/>
                </a:schemeClr>
              </a:solidFill>
            </a:endParaRPr>
          </a:p>
          <a:p>
            <a:pPr marL="457200" indent="-457200">
              <a:spcAft>
                <a:spcPts val="1200"/>
              </a:spcAft>
              <a:buFont typeface="Arial" panose="020B0604020202020204" pitchFamily="34" charset="0"/>
              <a:buChar char="•"/>
            </a:pPr>
            <a:r>
              <a:rPr lang="en-US" altLang="zh-CN" sz="2400" dirty="0">
                <a:solidFill>
                  <a:schemeClr val="bg1">
                    <a:lumMod val="50000"/>
                    <a:lumOff val="50000"/>
                  </a:schemeClr>
                </a:solidFill>
              </a:rPr>
              <a:t>C# </a:t>
            </a:r>
            <a:r>
              <a:rPr lang="zh-CN" altLang="en-US" sz="2400" dirty="0">
                <a:solidFill>
                  <a:schemeClr val="bg1">
                    <a:lumMod val="50000"/>
                    <a:lumOff val="50000"/>
                  </a:schemeClr>
                </a:solidFill>
              </a:rPr>
              <a:t>是面向对象的语言，然而 </a:t>
            </a:r>
            <a:r>
              <a:rPr lang="en-US" altLang="zh-CN" sz="2400" dirty="0">
                <a:solidFill>
                  <a:schemeClr val="bg1">
                    <a:lumMod val="50000"/>
                    <a:lumOff val="50000"/>
                  </a:schemeClr>
                </a:solidFill>
              </a:rPr>
              <a:t>C# </a:t>
            </a:r>
            <a:r>
              <a:rPr lang="zh-CN" altLang="en-US" sz="2400" dirty="0">
                <a:solidFill>
                  <a:schemeClr val="bg1">
                    <a:lumMod val="50000"/>
                    <a:lumOff val="50000"/>
                  </a:schemeClr>
                </a:solidFill>
              </a:rPr>
              <a:t>进一步提供了对面向组件编程的支持。</a:t>
            </a:r>
            <a:endParaRPr lang="en-US" altLang="zh-CN" sz="2400" dirty="0">
              <a:solidFill>
                <a:schemeClr val="bg1">
                  <a:lumMod val="50000"/>
                  <a:lumOff val="50000"/>
                </a:schemeClr>
              </a:solidFill>
            </a:endParaRPr>
          </a:p>
          <a:p>
            <a:pPr marL="457200" indent="-457200">
              <a:spcAft>
                <a:spcPts val="1200"/>
              </a:spcAft>
              <a:buFont typeface="Arial" panose="020B0604020202020204" pitchFamily="34" charset="0"/>
              <a:buChar char="•"/>
            </a:pPr>
            <a:endParaRPr lang="en-US" altLang="zh-CN" sz="2400" dirty="0">
              <a:solidFill>
                <a:schemeClr val="bg1">
                  <a:lumMod val="50000"/>
                  <a:lumOff val="50000"/>
                </a:schemeClr>
              </a:solidFill>
            </a:endParaRPr>
          </a:p>
        </p:txBody>
      </p:sp>
    </p:spTree>
    <p:extLst>
      <p:ext uri="{BB962C8B-B14F-4D97-AF65-F5344CB8AC3E}">
        <p14:creationId xmlns:p14="http://schemas.microsoft.com/office/powerpoint/2010/main" val="12115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注释（一）</a:t>
            </a:r>
            <a:endParaRPr lang="zh-CN" altLang="en-US" b="1" dirty="0"/>
          </a:p>
        </p:txBody>
      </p:sp>
      <p:sp>
        <p:nvSpPr>
          <p:cNvPr id="3" name="TextBox 2"/>
          <p:cNvSpPr txBox="1"/>
          <p:nvPr/>
        </p:nvSpPr>
        <p:spPr>
          <a:xfrm>
            <a:off x="590552" y="1592742"/>
            <a:ext cx="10886824" cy="4001095"/>
          </a:xfrm>
          <a:prstGeom prst="rect">
            <a:avLst/>
          </a:prstGeom>
          <a:noFill/>
        </p:spPr>
        <p:txBody>
          <a:bodyPr wrap="square" lIns="0" tIns="0" rIns="0" bIns="0" rtlCol="0">
            <a:spAutoFit/>
          </a:bodyPr>
          <a:lstStyle/>
          <a:p>
            <a:pPr marL="457200" indent="-457200">
              <a:buFont typeface="Arial" panose="020B0604020202020204" pitchFamily="34" charset="0"/>
              <a:buChar char="•"/>
            </a:pPr>
            <a:r>
              <a:rPr lang="zh-CN" altLang="en-US" sz="2600" dirty="0" smtClean="0">
                <a:solidFill>
                  <a:schemeClr val="bg1">
                    <a:lumMod val="50000"/>
                    <a:lumOff val="50000"/>
                  </a:schemeClr>
                </a:solidFill>
              </a:rPr>
              <a:t>注释就是写在源代码中的描述信息，用来帮助开发人员阅读源代码的。</a:t>
            </a:r>
            <a:endParaRPr lang="en-US" altLang="zh-CN" sz="2600" dirty="0" smtClean="0">
              <a:solidFill>
                <a:schemeClr val="bg1">
                  <a:lumMod val="50000"/>
                  <a:lumOff val="50000"/>
                </a:schemeClr>
              </a:solidFill>
            </a:endParaRPr>
          </a:p>
          <a:p>
            <a:pPr marL="457200" indent="-457200">
              <a:buFont typeface="Arial" panose="020B0604020202020204" pitchFamily="34" charset="0"/>
              <a:buChar char="•"/>
            </a:pPr>
            <a:r>
              <a:rPr lang="zh-CN" altLang="en-US" sz="2600" dirty="0" smtClean="0">
                <a:solidFill>
                  <a:schemeClr val="bg1">
                    <a:lumMod val="50000"/>
                    <a:lumOff val="50000"/>
                  </a:schemeClr>
                </a:solidFill>
              </a:rPr>
              <a:t>注释信息会在编译过程中自动过滤掉，不会出现在程序集中。</a:t>
            </a:r>
            <a:endParaRPr lang="en-US" altLang="zh-CN" sz="2600" dirty="0">
              <a:solidFill>
                <a:schemeClr val="bg1">
                  <a:lumMod val="50000"/>
                  <a:lumOff val="50000"/>
                </a:schemeClr>
              </a:solidFill>
            </a:endParaRPr>
          </a:p>
          <a:p>
            <a:pPr marL="457200" indent="-457200">
              <a:buFont typeface="Arial" panose="020B0604020202020204" pitchFamily="34" charset="0"/>
              <a:buChar char="•"/>
            </a:pPr>
            <a:r>
              <a:rPr lang="en-US" altLang="zh-CN" sz="2600" dirty="0" smtClean="0">
                <a:solidFill>
                  <a:schemeClr val="bg1">
                    <a:lumMod val="50000"/>
                    <a:lumOff val="50000"/>
                  </a:schemeClr>
                </a:solidFill>
              </a:rPr>
              <a:t>C#</a:t>
            </a:r>
            <a:r>
              <a:rPr lang="zh-CN" altLang="en-US" sz="2600" dirty="0" smtClean="0">
                <a:solidFill>
                  <a:schemeClr val="bg1">
                    <a:lumMod val="50000"/>
                    <a:lumOff val="50000"/>
                  </a:schemeClr>
                </a:solidFill>
              </a:rPr>
              <a:t>支持三种注释格式：</a:t>
            </a:r>
            <a:endParaRPr lang="en-US" altLang="zh-CN" sz="2600" dirty="0" smtClean="0">
              <a:solidFill>
                <a:schemeClr val="bg1">
                  <a:lumMod val="50000"/>
                  <a:lumOff val="50000"/>
                </a:schemeClr>
              </a:solidFill>
            </a:endParaRPr>
          </a:p>
          <a:p>
            <a:pPr marL="914382" lvl="1" indent="-457200">
              <a:buFont typeface="Arial" panose="020B0604020202020204" pitchFamily="34" charset="0"/>
              <a:buChar char="•"/>
            </a:pPr>
            <a:r>
              <a:rPr lang="zh-CN" altLang="en-US" sz="2600" dirty="0" smtClean="0">
                <a:solidFill>
                  <a:schemeClr val="bg1">
                    <a:lumMod val="50000"/>
                    <a:lumOff val="50000"/>
                  </a:schemeClr>
                </a:solidFill>
              </a:rPr>
              <a:t>单行注释</a:t>
            </a:r>
            <a:r>
              <a:rPr lang="zh-CN" altLang="en-US" sz="2600" dirty="0">
                <a:solidFill>
                  <a:schemeClr val="bg1">
                    <a:lumMod val="50000"/>
                    <a:lumOff val="50000"/>
                  </a:schemeClr>
                </a:solidFill>
              </a:rPr>
              <a:t>：</a:t>
            </a:r>
            <a:r>
              <a:rPr lang="zh-CN" altLang="en-US" sz="2600" dirty="0" smtClean="0">
                <a:solidFill>
                  <a:schemeClr val="bg1">
                    <a:lumMod val="50000"/>
                    <a:lumOff val="50000"/>
                  </a:schemeClr>
                </a:solidFill>
              </a:rPr>
              <a:t>以“</a:t>
            </a:r>
            <a:r>
              <a:rPr lang="en-US" altLang="zh-CN" sz="2600" dirty="0" smtClean="0">
                <a:solidFill>
                  <a:schemeClr val="bg1">
                    <a:lumMod val="50000"/>
                    <a:lumOff val="50000"/>
                  </a:schemeClr>
                </a:solidFill>
              </a:rPr>
              <a:t>//</a:t>
            </a:r>
            <a:r>
              <a:rPr lang="zh-CN" altLang="en-US" sz="2600" dirty="0" smtClean="0">
                <a:solidFill>
                  <a:schemeClr val="bg1">
                    <a:lumMod val="50000"/>
                    <a:lumOff val="50000"/>
                  </a:schemeClr>
                </a:solidFill>
              </a:rPr>
              <a:t>”开</a:t>
            </a:r>
            <a:r>
              <a:rPr lang="zh-CN" altLang="en-US" sz="2600" dirty="0">
                <a:solidFill>
                  <a:schemeClr val="bg1">
                    <a:lumMod val="50000"/>
                    <a:lumOff val="50000"/>
                  </a:schemeClr>
                </a:solidFill>
              </a:rPr>
              <a:t>始</a:t>
            </a:r>
            <a:r>
              <a:rPr lang="zh-CN" altLang="en-US" sz="2600" dirty="0" smtClean="0">
                <a:solidFill>
                  <a:schemeClr val="bg1">
                    <a:lumMod val="50000"/>
                    <a:lumOff val="50000"/>
                  </a:schemeClr>
                </a:solidFill>
              </a:rPr>
              <a:t>，此行后续任何文本都作为注释内容。</a:t>
            </a:r>
            <a:endParaRPr lang="en-US" altLang="zh-CN" sz="2600" dirty="0" smtClean="0">
              <a:solidFill>
                <a:schemeClr val="bg1">
                  <a:lumMod val="50000"/>
                  <a:lumOff val="50000"/>
                </a:schemeClr>
              </a:solidFill>
            </a:endParaRPr>
          </a:p>
          <a:p>
            <a:pPr marL="914382" lvl="1" indent="-457200">
              <a:buFont typeface="Arial" panose="020B0604020202020204" pitchFamily="34" charset="0"/>
              <a:buChar char="•"/>
            </a:pPr>
            <a:r>
              <a:rPr lang="zh-CN" altLang="en-US" sz="2600" dirty="0" smtClean="0">
                <a:solidFill>
                  <a:schemeClr val="bg1">
                    <a:lumMod val="50000"/>
                    <a:lumOff val="50000"/>
                  </a:schemeClr>
                </a:solidFill>
              </a:rPr>
              <a:t>多行注释：以</a:t>
            </a:r>
            <a:r>
              <a:rPr lang="zh-CN" altLang="en-US" sz="2600" dirty="0">
                <a:solidFill>
                  <a:schemeClr val="bg1">
                    <a:lumMod val="50000"/>
                    <a:lumOff val="50000"/>
                  </a:schemeClr>
                </a:solidFill>
              </a:rPr>
              <a:t>“</a:t>
            </a:r>
            <a:r>
              <a:rPr lang="en-US" altLang="zh-CN" sz="2600" dirty="0" smtClean="0">
                <a:solidFill>
                  <a:schemeClr val="bg1">
                    <a:lumMod val="50000"/>
                    <a:lumOff val="50000"/>
                  </a:schemeClr>
                </a:solidFill>
              </a:rPr>
              <a:t>/*</a:t>
            </a:r>
            <a:r>
              <a:rPr lang="zh-CN" altLang="en-US" sz="2600" dirty="0" smtClean="0">
                <a:solidFill>
                  <a:schemeClr val="bg1">
                    <a:lumMod val="50000"/>
                    <a:lumOff val="50000"/>
                  </a:schemeClr>
                </a:solidFill>
              </a:rPr>
              <a:t>”开始，“*</a:t>
            </a:r>
            <a:r>
              <a:rPr lang="en-US" altLang="zh-CN" sz="2600" dirty="0" smtClean="0">
                <a:solidFill>
                  <a:schemeClr val="bg1">
                    <a:lumMod val="50000"/>
                    <a:lumOff val="50000"/>
                  </a:schemeClr>
                </a:solidFill>
              </a:rPr>
              <a:t>/</a:t>
            </a:r>
            <a:r>
              <a:rPr lang="zh-CN" altLang="en-US" sz="2600" dirty="0" smtClean="0">
                <a:solidFill>
                  <a:schemeClr val="bg1">
                    <a:lumMod val="50000"/>
                    <a:lumOff val="50000"/>
                  </a:schemeClr>
                </a:solidFill>
              </a:rPr>
              <a:t>”结束。可跨越多行。</a:t>
            </a:r>
            <a:endParaRPr lang="en-US" altLang="zh-CN" sz="2600" dirty="0" smtClean="0">
              <a:solidFill>
                <a:schemeClr val="bg1">
                  <a:lumMod val="50000"/>
                  <a:lumOff val="50000"/>
                </a:schemeClr>
              </a:solidFill>
            </a:endParaRPr>
          </a:p>
          <a:p>
            <a:pPr marL="914382" lvl="1" indent="-457200">
              <a:buFont typeface="Arial" panose="020B0604020202020204" pitchFamily="34" charset="0"/>
              <a:buChar char="•"/>
            </a:pPr>
            <a:r>
              <a:rPr lang="en-US" altLang="zh-CN" sz="2600" dirty="0" smtClean="0">
                <a:solidFill>
                  <a:schemeClr val="bg1">
                    <a:lumMod val="50000"/>
                    <a:lumOff val="50000"/>
                  </a:schemeClr>
                </a:solidFill>
              </a:rPr>
              <a:t>XML</a:t>
            </a:r>
            <a:r>
              <a:rPr lang="zh-CN" altLang="en-US" sz="2600" dirty="0" smtClean="0">
                <a:solidFill>
                  <a:schemeClr val="bg1">
                    <a:lumMod val="50000"/>
                    <a:lumOff val="50000"/>
                  </a:schemeClr>
                </a:solidFill>
              </a:rPr>
              <a:t>注释：以“</a:t>
            </a:r>
            <a:r>
              <a:rPr lang="en-US" altLang="zh-CN" sz="2600" dirty="0" smtClean="0">
                <a:solidFill>
                  <a:schemeClr val="bg1">
                    <a:lumMod val="50000"/>
                    <a:lumOff val="50000"/>
                  </a:schemeClr>
                </a:solidFill>
              </a:rPr>
              <a:t>///</a:t>
            </a:r>
            <a:r>
              <a:rPr lang="zh-CN" altLang="en-US" sz="2600" dirty="0" smtClean="0">
                <a:solidFill>
                  <a:schemeClr val="bg1">
                    <a:lumMod val="50000"/>
                    <a:lumOff val="50000"/>
                  </a:schemeClr>
                </a:solidFill>
              </a:rPr>
              <a:t>”开始，后面紧跟</a:t>
            </a:r>
            <a:r>
              <a:rPr lang="en-US" altLang="zh-CN" sz="2600" dirty="0" smtClean="0">
                <a:solidFill>
                  <a:schemeClr val="bg1">
                    <a:lumMod val="50000"/>
                    <a:lumOff val="50000"/>
                  </a:schemeClr>
                </a:solidFill>
              </a:rPr>
              <a:t>XML</a:t>
            </a:r>
            <a:r>
              <a:rPr lang="zh-CN" altLang="en-US" sz="2600" dirty="0" smtClean="0">
                <a:solidFill>
                  <a:schemeClr val="bg1">
                    <a:lumMod val="50000"/>
                    <a:lumOff val="50000"/>
                  </a:schemeClr>
                </a:solidFill>
              </a:rPr>
              <a:t>样式元素，用来描述类型</a:t>
            </a:r>
            <a:endParaRPr lang="en-US" altLang="zh-CN" sz="2600" dirty="0" smtClean="0">
              <a:solidFill>
                <a:schemeClr val="bg1">
                  <a:lumMod val="50000"/>
                  <a:lumOff val="50000"/>
                </a:schemeClr>
              </a:solidFill>
            </a:endParaRPr>
          </a:p>
          <a:p>
            <a:pPr marL="457200" indent="-457200">
              <a:buFont typeface="Arial" panose="020B0604020202020204" pitchFamily="34" charset="0"/>
              <a:buChar char="•"/>
            </a:pPr>
            <a:r>
              <a:rPr lang="zh-CN" altLang="en-US" sz="2600" dirty="0" smtClean="0">
                <a:solidFill>
                  <a:schemeClr val="bg1">
                    <a:lumMod val="50000"/>
                    <a:lumOff val="50000"/>
                  </a:schemeClr>
                </a:solidFill>
              </a:rPr>
              <a:t>方法，属性，事件，索引器等等信息，</a:t>
            </a:r>
            <a:r>
              <a:rPr lang="en-US" altLang="zh-CN" sz="2600" dirty="0">
                <a:solidFill>
                  <a:schemeClr val="bg1">
                    <a:lumMod val="50000"/>
                    <a:lumOff val="50000"/>
                  </a:schemeClr>
                </a:solidFill>
              </a:rPr>
              <a:t> Visual </a:t>
            </a:r>
            <a:r>
              <a:rPr lang="en-US" altLang="zh-CN" sz="2600" dirty="0" smtClean="0">
                <a:solidFill>
                  <a:schemeClr val="bg1">
                    <a:lumMod val="50000"/>
                    <a:lumOff val="50000"/>
                  </a:schemeClr>
                </a:solidFill>
              </a:rPr>
              <a:t>Studio</a:t>
            </a:r>
            <a:r>
              <a:rPr lang="zh-CN" altLang="en-US" sz="2600" dirty="0" smtClean="0">
                <a:solidFill>
                  <a:schemeClr val="bg1">
                    <a:lumMod val="50000"/>
                    <a:lumOff val="50000"/>
                  </a:schemeClr>
                </a:solidFill>
              </a:rPr>
              <a:t>中智能提示的描述信</a:t>
            </a:r>
            <a:endParaRPr lang="en-US" altLang="zh-CN" sz="2600" dirty="0" smtClean="0">
              <a:solidFill>
                <a:schemeClr val="bg1">
                  <a:lumMod val="50000"/>
                  <a:lumOff val="50000"/>
                </a:schemeClr>
              </a:solidFill>
            </a:endParaRPr>
          </a:p>
          <a:p>
            <a:pPr marL="457200" indent="-457200">
              <a:buFont typeface="Arial" panose="020B0604020202020204" pitchFamily="34" charset="0"/>
              <a:buChar char="•"/>
            </a:pPr>
            <a:r>
              <a:rPr lang="zh-CN" altLang="en-US" sz="2600" dirty="0" smtClean="0">
                <a:solidFill>
                  <a:schemeClr val="bg1">
                    <a:lumMod val="50000"/>
                    <a:lumOff val="50000"/>
                  </a:schemeClr>
                </a:solidFill>
              </a:rPr>
              <a:t>息依赖此注释，也可在编译时期导出这些</a:t>
            </a:r>
            <a:r>
              <a:rPr lang="en-US" altLang="zh-CN" sz="2600" dirty="0" smtClean="0">
                <a:solidFill>
                  <a:schemeClr val="bg1">
                    <a:lumMod val="50000"/>
                    <a:lumOff val="50000"/>
                  </a:schemeClr>
                </a:solidFill>
              </a:rPr>
              <a:t>XML</a:t>
            </a:r>
            <a:r>
              <a:rPr lang="zh-CN" altLang="en-US" sz="2600" dirty="0" smtClean="0">
                <a:solidFill>
                  <a:schemeClr val="bg1">
                    <a:lumMod val="50000"/>
                    <a:lumOff val="50000"/>
                  </a:schemeClr>
                </a:solidFill>
              </a:rPr>
              <a:t>格式的注释到一个</a:t>
            </a:r>
            <a:r>
              <a:rPr lang="en-US" altLang="zh-CN" sz="2600" dirty="0" smtClean="0">
                <a:solidFill>
                  <a:schemeClr val="bg1">
                    <a:lumMod val="50000"/>
                    <a:lumOff val="50000"/>
                  </a:schemeClr>
                </a:solidFill>
              </a:rPr>
              <a:t>XML</a:t>
            </a:r>
            <a:r>
              <a:rPr lang="zh-CN" altLang="en-US" sz="2600" dirty="0" smtClean="0">
                <a:solidFill>
                  <a:schemeClr val="bg1">
                    <a:lumMod val="50000"/>
                    <a:lumOff val="50000"/>
                  </a:schemeClr>
                </a:solidFill>
              </a:rPr>
              <a:t>文档</a:t>
            </a:r>
          </a:p>
        </p:txBody>
      </p:sp>
    </p:spTree>
    <p:extLst>
      <p:ext uri="{BB962C8B-B14F-4D97-AF65-F5344CB8AC3E}">
        <p14:creationId xmlns:p14="http://schemas.microsoft.com/office/powerpoint/2010/main" val="44122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注释（二）</a:t>
            </a:r>
            <a:endParaRPr lang="zh-CN" altLang="en-US" b="1" dirty="0"/>
          </a:p>
        </p:txBody>
      </p:sp>
      <p:sp>
        <p:nvSpPr>
          <p:cNvPr id="3" name="文本占位符 2"/>
          <p:cNvSpPr>
            <a:spLocks noGrp="1"/>
          </p:cNvSpPr>
          <p:nvPr>
            <p:ph type="body" sz="quarter" idx="10"/>
          </p:nvPr>
        </p:nvSpPr>
        <p:spPr/>
        <p:txBody>
          <a:bodyPr>
            <a:normAutofit fontScale="70000" lnSpcReduction="20000"/>
          </a:bodyPr>
          <a:lstStyle/>
          <a:p>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Program</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808080"/>
                </a:solidFill>
                <a:latin typeface="新宋体"/>
                <a:ea typeface="新宋体"/>
              </a:rPr>
              <a:t>///</a:t>
            </a:r>
            <a:r>
              <a:rPr lang="en-US" altLang="zh-CN" dirty="0">
                <a:solidFill>
                  <a:srgbClr val="008000"/>
                </a:solidFill>
                <a:latin typeface="新宋体"/>
                <a:ea typeface="新宋体"/>
              </a:rPr>
              <a:t> </a:t>
            </a:r>
            <a:r>
              <a:rPr lang="en-US" altLang="zh-CN" dirty="0">
                <a:solidFill>
                  <a:srgbClr val="808080"/>
                </a:solidFill>
                <a:latin typeface="新宋体"/>
                <a:ea typeface="新宋体"/>
              </a:rPr>
              <a:t>&lt;summary&gt;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808080"/>
                </a:solidFill>
                <a:latin typeface="新宋体"/>
                <a:ea typeface="新宋体"/>
              </a:rPr>
              <a:t>///</a:t>
            </a:r>
            <a:r>
              <a:rPr lang="en-US" altLang="zh-CN" dirty="0">
                <a:solidFill>
                  <a:srgbClr val="008000"/>
                </a:solidFill>
                <a:latin typeface="新宋体"/>
                <a:ea typeface="新宋体"/>
              </a:rPr>
              <a:t> Main</a:t>
            </a:r>
            <a:r>
              <a:rPr lang="zh-CN" altLang="en-US" dirty="0" smtClean="0">
                <a:solidFill>
                  <a:srgbClr val="008000"/>
                </a:solidFill>
                <a:latin typeface="新宋体"/>
                <a:ea typeface="新宋体"/>
              </a:rPr>
              <a:t>方法</a:t>
            </a:r>
            <a:endParaRPr lang="ja-JP"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808080"/>
                </a:solidFill>
                <a:latin typeface="新宋体"/>
                <a:ea typeface="新宋体"/>
              </a:rPr>
              <a:t>///</a:t>
            </a:r>
            <a:r>
              <a:rPr lang="en-US" altLang="zh-CN" dirty="0">
                <a:solidFill>
                  <a:srgbClr val="008000"/>
                </a:solidFill>
                <a:latin typeface="新宋体"/>
                <a:ea typeface="新宋体"/>
              </a:rPr>
              <a:t> </a:t>
            </a:r>
            <a:r>
              <a:rPr lang="en-US" altLang="zh-CN" dirty="0">
                <a:solidFill>
                  <a:srgbClr val="808080"/>
                </a:solidFill>
                <a:latin typeface="新宋体"/>
                <a:ea typeface="新宋体"/>
              </a:rPr>
              <a:t>&lt;/summary&gt;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808080"/>
                </a:solidFill>
                <a:latin typeface="新宋体"/>
                <a:ea typeface="新宋体"/>
              </a:rPr>
              <a:t>///</a:t>
            </a:r>
            <a:r>
              <a:rPr lang="en-US" altLang="zh-CN" dirty="0">
                <a:solidFill>
                  <a:srgbClr val="008000"/>
                </a:solidFill>
                <a:latin typeface="新宋体"/>
                <a:ea typeface="新宋体"/>
              </a:rPr>
              <a:t> </a:t>
            </a:r>
            <a:r>
              <a:rPr lang="en-US" altLang="zh-CN" dirty="0">
                <a:solidFill>
                  <a:srgbClr val="808080"/>
                </a:solidFill>
                <a:latin typeface="新宋体"/>
                <a:ea typeface="新宋体"/>
              </a:rPr>
              <a:t>&lt;</a:t>
            </a:r>
            <a:r>
              <a:rPr lang="en-US" altLang="zh-CN" dirty="0" err="1">
                <a:solidFill>
                  <a:srgbClr val="808080"/>
                </a:solidFill>
                <a:latin typeface="新宋体"/>
                <a:ea typeface="新宋体"/>
              </a:rPr>
              <a:t>param</a:t>
            </a:r>
            <a:r>
              <a:rPr lang="en-US" altLang="zh-CN" dirty="0">
                <a:solidFill>
                  <a:srgbClr val="808080"/>
                </a:solidFill>
                <a:latin typeface="新宋体"/>
                <a:ea typeface="新宋体"/>
              </a:rPr>
              <a:t> name="</a:t>
            </a:r>
            <a:r>
              <a:rPr lang="en-US" altLang="zh-CN" dirty="0" err="1">
                <a:solidFill>
                  <a:srgbClr val="808080"/>
                </a:solidFill>
                <a:latin typeface="新宋体"/>
                <a:ea typeface="新宋体"/>
              </a:rPr>
              <a:t>args</a:t>
            </a:r>
            <a:r>
              <a:rPr lang="en-US" altLang="zh-CN" dirty="0">
                <a:solidFill>
                  <a:srgbClr val="808080"/>
                </a:solidFill>
                <a:latin typeface="新宋体"/>
                <a:ea typeface="新宋体"/>
              </a:rPr>
              <a:t>"&gt;</a:t>
            </a:r>
            <a:r>
              <a:rPr lang="zh-CN" altLang="en-US" dirty="0" smtClean="0">
                <a:solidFill>
                  <a:srgbClr val="008000"/>
                </a:solidFill>
                <a:latin typeface="新宋体"/>
                <a:ea typeface="新宋体"/>
              </a:rPr>
              <a:t>命令行参数</a:t>
            </a:r>
            <a:r>
              <a:rPr lang="en-US" altLang="zh-CN" dirty="0" smtClean="0">
                <a:solidFill>
                  <a:srgbClr val="808080"/>
                </a:solidFill>
                <a:latin typeface="新宋体"/>
                <a:ea typeface="新宋体"/>
              </a:rPr>
              <a:t>&lt;/</a:t>
            </a:r>
            <a:r>
              <a:rPr lang="en-US" altLang="zh-CN" dirty="0" err="1">
                <a:solidFill>
                  <a:srgbClr val="808080"/>
                </a:solidFill>
                <a:latin typeface="新宋体"/>
                <a:ea typeface="新宋体"/>
              </a:rPr>
              <a:t>param</a:t>
            </a:r>
            <a:r>
              <a:rPr lang="en-US" altLang="zh-CN" dirty="0">
                <a:solidFill>
                  <a:srgbClr val="808080"/>
                </a:solidFill>
                <a:latin typeface="新宋体"/>
                <a:ea typeface="新宋体"/>
              </a:rPr>
              <a:t>&gt;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r>
              <a:rPr lang="en-US" altLang="zh-CN" dirty="0">
                <a:solidFill>
                  <a:srgbClr val="0000FF"/>
                </a:solidFill>
                <a:latin typeface="新宋体"/>
                <a:ea typeface="新宋体"/>
              </a:rPr>
              <a:t>string</a:t>
            </a:r>
            <a:r>
              <a:rPr lang="en-US" altLang="zh-CN" dirty="0">
                <a:solidFill>
                  <a:prstClr val="black"/>
                </a:solidFill>
                <a:latin typeface="新宋体"/>
                <a:ea typeface="新宋体"/>
              </a:rPr>
              <a:t>[] </a:t>
            </a:r>
            <a:r>
              <a:rPr lang="en-US" altLang="zh-CN" dirty="0" err="1">
                <a:solidFill>
                  <a:prstClr val="black"/>
                </a:solidFill>
                <a:latin typeface="新宋体"/>
                <a:ea typeface="新宋体"/>
              </a:rPr>
              <a:t>args</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endParaRPr lang="zh-CN" altLang="en-US" dirty="0">
              <a:solidFill>
                <a:prstClr val="black"/>
              </a:solidFill>
              <a:latin typeface="新宋体"/>
              <a:ea typeface="新宋体"/>
            </a:endParaRPr>
          </a:p>
          <a:p>
            <a:r>
              <a:rPr lang="zh-CN" altLang="en-US" dirty="0">
                <a:solidFill>
                  <a:srgbClr val="008000"/>
                </a:solidFill>
                <a:latin typeface="新宋体"/>
                <a:ea typeface="新宋体"/>
              </a:rPr>
              <a:t>         </a:t>
            </a:r>
            <a:r>
              <a:rPr lang="zh-CN" altLang="en-US" dirty="0" smtClean="0">
                <a:solidFill>
                  <a:srgbClr val="008000"/>
                </a:solidFill>
                <a:latin typeface="新宋体"/>
                <a:ea typeface="新宋体"/>
              </a:rPr>
              <a:t>声明并初始化一个变量</a:t>
            </a:r>
            <a:endParaRPr lang="zh-CN" altLang="en-US" dirty="0">
              <a:solidFill>
                <a:prstClr val="black"/>
              </a:solidFill>
              <a:latin typeface="新宋体"/>
              <a:ea typeface="新宋体"/>
            </a:endParaRPr>
          </a:p>
          <a:p>
            <a:r>
              <a:rPr lang="zh-CN" altLang="en-US" dirty="0">
                <a:solidFill>
                  <a:srgbClr val="008000"/>
                </a:solidFill>
                <a:latin typeface="新宋体"/>
                <a:ea typeface="新宋体"/>
              </a:rPr>
              <a:t>         * </a:t>
            </a:r>
            <a:endParaRPr lang="zh-CN" altLang="en-US" dirty="0">
              <a:solidFill>
                <a:prstClr val="black"/>
              </a:solidFill>
              <a:latin typeface="新宋体"/>
              <a:ea typeface="新宋体"/>
            </a:endParaRPr>
          </a:p>
          <a:p>
            <a:r>
              <a:rPr lang="zh-CN" altLang="en-US" dirty="0">
                <a:solidFill>
                  <a:srgbClr val="008000"/>
                </a:solidFill>
                <a:latin typeface="新宋体"/>
                <a:ea typeface="新宋体"/>
              </a:rPr>
              <a:t>        *</a:t>
            </a:r>
            <a:r>
              <a:rPr lang="en-US" altLang="zh-CN" dirty="0">
                <a:solidFill>
                  <a:srgbClr val="008000"/>
                </a:solidFill>
                <a:latin typeface="新宋体"/>
                <a:ea typeface="新宋体"/>
              </a:rPr>
              <a:t>/</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string</a:t>
            </a:r>
            <a:r>
              <a:rPr lang="en-US" altLang="zh-CN" dirty="0">
                <a:solidFill>
                  <a:prstClr val="black"/>
                </a:solidFill>
                <a:latin typeface="新宋体"/>
                <a:ea typeface="新宋体"/>
              </a:rPr>
              <a:t> info = </a:t>
            </a:r>
            <a:r>
              <a:rPr lang="en-US" altLang="zh-CN" dirty="0">
                <a:solidFill>
                  <a:srgbClr val="A31515"/>
                </a:solidFill>
                <a:latin typeface="新宋体"/>
                <a:ea typeface="新宋体"/>
              </a:rPr>
              <a:t>"hello world"</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smtClean="0">
                <a:solidFill>
                  <a:srgbClr val="008000"/>
                </a:solidFill>
                <a:latin typeface="新宋体"/>
                <a:ea typeface="新宋体"/>
              </a:rPr>
              <a:t>打印</a:t>
            </a:r>
            <a:r>
              <a:rPr lang="en-US" altLang="zh-CN" dirty="0" smtClean="0">
                <a:solidFill>
                  <a:srgbClr val="008000"/>
                </a:solidFill>
                <a:latin typeface="新宋体"/>
                <a:ea typeface="新宋体"/>
              </a:rPr>
              <a:t>hello </a:t>
            </a:r>
            <a:r>
              <a:rPr lang="en-US" altLang="zh-CN" dirty="0">
                <a:solidFill>
                  <a:srgbClr val="008000"/>
                </a:solidFill>
                <a:latin typeface="新宋体"/>
                <a:ea typeface="新宋体"/>
              </a:rPr>
              <a:t>world</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smtClean="0">
                <a:solidFill>
                  <a:prstClr val="black"/>
                </a:solidFill>
                <a:latin typeface="新宋体"/>
                <a:ea typeface="新宋体"/>
              </a:rPr>
              <a:t>System.</a:t>
            </a:r>
            <a:r>
              <a:rPr lang="en-US" altLang="zh-CN" dirty="0" err="1" smtClean="0">
                <a:solidFill>
                  <a:srgbClr val="2B91AF"/>
                </a:solidFill>
                <a:latin typeface="新宋体"/>
                <a:ea typeface="新宋体"/>
              </a:rPr>
              <a:t>Console</a:t>
            </a:r>
            <a:r>
              <a:rPr lang="en-US" altLang="zh-CN" dirty="0" err="1" smtClean="0">
                <a:solidFill>
                  <a:prstClr val="black"/>
                </a:solidFill>
                <a:latin typeface="新宋体"/>
                <a:ea typeface="新宋体"/>
              </a:rPr>
              <a:t>.WriteLine</a:t>
            </a:r>
            <a:r>
              <a:rPr lang="en-US" altLang="zh-CN" dirty="0" smtClean="0">
                <a:solidFill>
                  <a:prstClr val="black"/>
                </a:solidFill>
                <a:latin typeface="新宋体"/>
                <a:ea typeface="新宋体"/>
              </a:rPr>
              <a:t>(info);</a:t>
            </a:r>
            <a:endParaRPr lang="en-US" altLang="zh-CN"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zh-CN" altLang="en-US" dirty="0"/>
          </a:p>
        </p:txBody>
      </p:sp>
      <p:sp>
        <p:nvSpPr>
          <p:cNvPr id="5" name="左箭头 4"/>
          <p:cNvSpPr/>
          <p:nvPr/>
        </p:nvSpPr>
        <p:spPr bwMode="auto">
          <a:xfrm>
            <a:off x="3823855" y="2185000"/>
            <a:ext cx="978408" cy="484632"/>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8"/>
          <p:cNvSpPr>
            <a:spLocks noChangeArrowheads="1"/>
          </p:cNvSpPr>
          <p:nvPr/>
        </p:nvSpPr>
        <p:spPr bwMode="auto">
          <a:xfrm>
            <a:off x="5177129" y="2243666"/>
            <a:ext cx="5084933" cy="367300"/>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en-US" dirty="0" smtClean="0">
                <a:solidFill>
                  <a:srgbClr val="333333"/>
                </a:solidFill>
                <a:ea typeface="黑体" pitchFamily="49" charset="-122"/>
              </a:rPr>
              <a:t>XML</a:t>
            </a:r>
            <a:r>
              <a:rPr lang="zh-CN" altLang="en-US" dirty="0" smtClean="0">
                <a:solidFill>
                  <a:srgbClr val="333333"/>
                </a:solidFill>
                <a:ea typeface="黑体" pitchFamily="49" charset="-122"/>
              </a:rPr>
              <a:t>格式注释</a:t>
            </a:r>
            <a:endParaRPr lang="en-US" dirty="0">
              <a:solidFill>
                <a:srgbClr val="333333"/>
              </a:solidFill>
              <a:ea typeface="黑体" pitchFamily="49" charset="-122"/>
            </a:endParaRPr>
          </a:p>
        </p:txBody>
      </p:sp>
      <p:sp>
        <p:nvSpPr>
          <p:cNvPr id="8" name="左箭头 7"/>
          <p:cNvSpPr/>
          <p:nvPr/>
        </p:nvSpPr>
        <p:spPr bwMode="auto">
          <a:xfrm>
            <a:off x="4954663" y="4066448"/>
            <a:ext cx="978408" cy="484632"/>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AutoShape 8"/>
          <p:cNvSpPr>
            <a:spLocks noChangeArrowheads="1"/>
          </p:cNvSpPr>
          <p:nvPr/>
        </p:nvSpPr>
        <p:spPr bwMode="auto">
          <a:xfrm>
            <a:off x="6177428" y="4135720"/>
            <a:ext cx="5084933" cy="367300"/>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dirty="0">
                <a:solidFill>
                  <a:srgbClr val="333333"/>
                </a:solidFill>
                <a:ea typeface="黑体" pitchFamily="49" charset="-122"/>
              </a:rPr>
              <a:t>多行</a:t>
            </a:r>
            <a:r>
              <a:rPr lang="zh-CN" altLang="en-US" dirty="0" smtClean="0">
                <a:solidFill>
                  <a:srgbClr val="333333"/>
                </a:solidFill>
                <a:ea typeface="黑体" pitchFamily="49" charset="-122"/>
              </a:rPr>
              <a:t>注释 </a:t>
            </a:r>
            <a:r>
              <a:rPr lang="en-US" altLang="zh-CN" dirty="0" smtClean="0">
                <a:solidFill>
                  <a:srgbClr val="333333"/>
                </a:solidFill>
                <a:ea typeface="黑体" pitchFamily="49" charset="-122"/>
              </a:rPr>
              <a:t>/*</a:t>
            </a:r>
            <a:r>
              <a:rPr lang="zh-CN" altLang="en-US" dirty="0" smtClean="0">
                <a:solidFill>
                  <a:srgbClr val="333333"/>
                </a:solidFill>
                <a:ea typeface="黑体" pitchFamily="49" charset="-122"/>
              </a:rPr>
              <a:t>注释内容</a:t>
            </a:r>
            <a:r>
              <a:rPr lang="en-US" altLang="zh-CN" dirty="0" smtClean="0">
                <a:solidFill>
                  <a:srgbClr val="333333"/>
                </a:solidFill>
                <a:ea typeface="黑体" pitchFamily="49" charset="-122"/>
              </a:rPr>
              <a:t>*/</a:t>
            </a:r>
            <a:endParaRPr lang="en-US" dirty="0">
              <a:solidFill>
                <a:srgbClr val="333333"/>
              </a:solidFill>
              <a:ea typeface="黑体" pitchFamily="49" charset="-122"/>
            </a:endParaRPr>
          </a:p>
        </p:txBody>
      </p:sp>
      <p:sp>
        <p:nvSpPr>
          <p:cNvPr id="10" name="左箭头 9"/>
          <p:cNvSpPr/>
          <p:nvPr/>
        </p:nvSpPr>
        <p:spPr bwMode="auto">
          <a:xfrm>
            <a:off x="5199020" y="5282877"/>
            <a:ext cx="978408" cy="484632"/>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AutoShape 8"/>
          <p:cNvSpPr>
            <a:spLocks noChangeArrowheads="1"/>
          </p:cNvSpPr>
          <p:nvPr/>
        </p:nvSpPr>
        <p:spPr bwMode="auto">
          <a:xfrm>
            <a:off x="6583192" y="5341543"/>
            <a:ext cx="5084933" cy="367300"/>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dirty="0" smtClean="0">
                <a:solidFill>
                  <a:srgbClr val="333333"/>
                </a:solidFill>
                <a:ea typeface="黑体" pitchFamily="49" charset="-122"/>
              </a:rPr>
              <a:t>单行注释 </a:t>
            </a:r>
            <a:r>
              <a:rPr lang="en-US" altLang="zh-CN" dirty="0" smtClean="0">
                <a:solidFill>
                  <a:srgbClr val="333333"/>
                </a:solidFill>
                <a:ea typeface="黑体" pitchFamily="49" charset="-122"/>
              </a:rPr>
              <a:t>/</a:t>
            </a:r>
            <a:r>
              <a:rPr lang="en-US" altLang="zh-CN" dirty="0">
                <a:solidFill>
                  <a:srgbClr val="333333"/>
                </a:solidFill>
                <a:ea typeface="黑体" pitchFamily="49" charset="-122"/>
              </a:rPr>
              <a:t>/</a:t>
            </a:r>
            <a:r>
              <a:rPr lang="zh-CN" altLang="en-US" dirty="0" smtClean="0">
                <a:solidFill>
                  <a:srgbClr val="333333"/>
                </a:solidFill>
                <a:ea typeface="黑体" pitchFamily="49" charset="-122"/>
              </a:rPr>
              <a:t>注释内容</a:t>
            </a:r>
            <a:endParaRPr lang="en-US" dirty="0">
              <a:solidFill>
                <a:srgbClr val="333333"/>
              </a:solidFill>
              <a:ea typeface="黑体" pitchFamily="49" charset="-122"/>
            </a:endParaRPr>
          </a:p>
        </p:txBody>
      </p:sp>
    </p:spTree>
    <p:extLst>
      <p:ext uri="{BB962C8B-B14F-4D97-AF65-F5344CB8AC3E}">
        <p14:creationId xmlns:p14="http://schemas.microsoft.com/office/powerpoint/2010/main" val="340466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Hello World</a:t>
            </a:r>
            <a:r>
              <a:rPr lang="en-US" altLang="zh-CN" b="1" dirty="0">
                <a:latin typeface="黑体" pitchFamily="49" charset="-122"/>
              </a:rPr>
              <a:t> </a:t>
            </a:r>
            <a:r>
              <a:rPr lang="zh-CN" altLang="en-US" b="1" dirty="0" smtClean="0">
                <a:latin typeface="黑体" pitchFamily="49" charset="-122"/>
              </a:rPr>
              <a:t>程序（一）</a:t>
            </a:r>
            <a:endParaRPr lang="zh-CN" altLang="en-US" b="1" dirty="0"/>
          </a:p>
        </p:txBody>
      </p:sp>
      <p:sp>
        <p:nvSpPr>
          <p:cNvPr id="3" name="Text Placeholder 2"/>
          <p:cNvSpPr>
            <a:spLocks noGrp="1"/>
          </p:cNvSpPr>
          <p:nvPr>
            <p:ph type="body" sz="quarter" idx="10"/>
          </p:nvPr>
        </p:nvSpPr>
        <p:spPr/>
        <p:txBody>
          <a:bodyPr>
            <a:normAutofit fontScale="92500" lnSpcReduction="10000"/>
          </a:bodyPr>
          <a:lstStyle/>
          <a:p>
            <a:r>
              <a:rPr lang="en-US" altLang="zh-CN" dirty="0"/>
              <a:t>using System;</a:t>
            </a:r>
          </a:p>
          <a:p>
            <a:r>
              <a:rPr lang="en-US" altLang="zh-CN" dirty="0"/>
              <a:t>namespace Notepad</a:t>
            </a:r>
          </a:p>
          <a:p>
            <a:r>
              <a:rPr lang="en-US" altLang="zh-CN" dirty="0"/>
              <a:t>{</a:t>
            </a:r>
          </a:p>
          <a:p>
            <a:r>
              <a:rPr lang="en-US" altLang="zh-CN" dirty="0"/>
              <a:t>	class </a:t>
            </a:r>
            <a:r>
              <a:rPr lang="en-US" altLang="zh-CN" dirty="0" err="1"/>
              <a:t>HelloWorld</a:t>
            </a:r>
            <a:endParaRPr lang="en-US" altLang="zh-CN" dirty="0"/>
          </a:p>
          <a:p>
            <a:r>
              <a:rPr lang="en-US" altLang="zh-CN" dirty="0"/>
              <a:t>	{</a:t>
            </a:r>
          </a:p>
          <a:p>
            <a:r>
              <a:rPr lang="en-US" altLang="zh-CN" dirty="0"/>
              <a:t>		public static void Main()</a:t>
            </a:r>
          </a:p>
          <a:p>
            <a:r>
              <a:rPr lang="en-US" altLang="zh-CN" dirty="0"/>
              <a:t>		{</a:t>
            </a:r>
          </a:p>
          <a:p>
            <a:r>
              <a:rPr lang="en-US" altLang="zh-CN" dirty="0"/>
              <a:t>			</a:t>
            </a:r>
            <a:r>
              <a:rPr lang="en-US" altLang="zh-CN" dirty="0" err="1"/>
              <a:t>Console.WriteLine</a:t>
            </a:r>
            <a:r>
              <a:rPr lang="en-US" altLang="zh-CN" dirty="0"/>
              <a:t>("Hello World");</a:t>
            </a:r>
          </a:p>
          <a:p>
            <a:r>
              <a:rPr lang="en-US" altLang="zh-CN" dirty="0"/>
              <a:t>		}</a:t>
            </a:r>
          </a:p>
          <a:p>
            <a:r>
              <a:rPr lang="en-US" altLang="zh-CN" dirty="0"/>
              <a:t>	}</a:t>
            </a:r>
          </a:p>
          <a:p>
            <a:r>
              <a:rPr lang="en-US" altLang="zh-CN" dirty="0" smtClean="0"/>
              <a:t>}</a:t>
            </a:r>
            <a:endParaRPr lang="en-US" altLang="zh-CN" dirty="0"/>
          </a:p>
        </p:txBody>
      </p:sp>
      <p:sp>
        <p:nvSpPr>
          <p:cNvPr id="5" name="AutoShape 3"/>
          <p:cNvSpPr>
            <a:spLocks noChangeArrowheads="1"/>
          </p:cNvSpPr>
          <p:nvPr/>
        </p:nvSpPr>
        <p:spPr bwMode="auto">
          <a:xfrm>
            <a:off x="4927746" y="2781300"/>
            <a:ext cx="5084934" cy="395288"/>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dirty="0">
                <a:solidFill>
                  <a:srgbClr val="333333"/>
                </a:solidFill>
                <a:ea typeface="黑体" pitchFamily="49" charset="-122"/>
              </a:rPr>
              <a:t>声明 </a:t>
            </a:r>
            <a:r>
              <a:rPr lang="en-US" dirty="0" err="1">
                <a:solidFill>
                  <a:srgbClr val="333333"/>
                </a:solidFill>
                <a:ea typeface="黑体" pitchFamily="49" charset="-122"/>
              </a:rPr>
              <a:t>HelloWorld</a:t>
            </a:r>
            <a:r>
              <a:rPr lang="en-US" altLang="zh-CN" dirty="0">
                <a:solidFill>
                  <a:srgbClr val="333333"/>
                </a:solidFill>
                <a:ea typeface="黑体" pitchFamily="49" charset="-122"/>
              </a:rPr>
              <a:t> </a:t>
            </a:r>
            <a:r>
              <a:rPr lang="zh-CN" altLang="en-US" dirty="0">
                <a:solidFill>
                  <a:srgbClr val="333333"/>
                </a:solidFill>
                <a:ea typeface="黑体" pitchFamily="49" charset="-122"/>
              </a:rPr>
              <a:t>类</a:t>
            </a:r>
            <a:endParaRPr lang="en-US" dirty="0">
              <a:solidFill>
                <a:srgbClr val="333333"/>
              </a:solidFill>
              <a:ea typeface="黑体" pitchFamily="49" charset="-122"/>
            </a:endParaRPr>
          </a:p>
        </p:txBody>
      </p:sp>
      <p:sp>
        <p:nvSpPr>
          <p:cNvPr id="6" name="AutoShape 6"/>
          <p:cNvSpPr>
            <a:spLocks noChangeArrowheads="1"/>
          </p:cNvSpPr>
          <p:nvPr/>
        </p:nvSpPr>
        <p:spPr bwMode="auto">
          <a:xfrm>
            <a:off x="4927746" y="4125445"/>
            <a:ext cx="5084934" cy="395288"/>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dirty="0">
                <a:solidFill>
                  <a:srgbClr val="333333"/>
                </a:solidFill>
                <a:ea typeface="黑体" pitchFamily="49" charset="-122"/>
              </a:rPr>
              <a:t>程序入口点， </a:t>
            </a:r>
            <a:r>
              <a:rPr lang="en-US" dirty="0">
                <a:solidFill>
                  <a:srgbClr val="333333"/>
                </a:solidFill>
                <a:ea typeface="黑体" pitchFamily="49" charset="-122"/>
              </a:rPr>
              <a:t>Main </a:t>
            </a:r>
            <a:r>
              <a:rPr lang="zh-CN" altLang="en-US" dirty="0">
                <a:solidFill>
                  <a:srgbClr val="333333"/>
                </a:solidFill>
                <a:ea typeface="黑体" pitchFamily="49" charset="-122"/>
              </a:rPr>
              <a:t>的返回类型为 </a:t>
            </a:r>
            <a:r>
              <a:rPr lang="en-US" dirty="0">
                <a:solidFill>
                  <a:srgbClr val="333333"/>
                </a:solidFill>
                <a:ea typeface="黑体" pitchFamily="49" charset="-122"/>
              </a:rPr>
              <a:t>void</a:t>
            </a:r>
          </a:p>
        </p:txBody>
      </p:sp>
      <p:sp>
        <p:nvSpPr>
          <p:cNvPr id="7" name="AutoShape 7"/>
          <p:cNvSpPr>
            <a:spLocks noChangeArrowheads="1"/>
          </p:cNvSpPr>
          <p:nvPr/>
        </p:nvSpPr>
        <p:spPr bwMode="auto">
          <a:xfrm>
            <a:off x="4927746" y="5104448"/>
            <a:ext cx="5084934" cy="395288"/>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dirty="0">
                <a:solidFill>
                  <a:srgbClr val="333333"/>
                </a:solidFill>
                <a:ea typeface="黑体" pitchFamily="49" charset="-122"/>
              </a:rPr>
              <a:t>控制台类的 </a:t>
            </a:r>
            <a:r>
              <a:rPr lang="en-US" dirty="0" err="1">
                <a:solidFill>
                  <a:srgbClr val="333333"/>
                </a:solidFill>
                <a:ea typeface="黑体" pitchFamily="49" charset="-122"/>
              </a:rPr>
              <a:t>WriteLine</a:t>
            </a:r>
            <a:r>
              <a:rPr lang="en-US" dirty="0">
                <a:solidFill>
                  <a:srgbClr val="333333"/>
                </a:solidFill>
                <a:ea typeface="黑体" pitchFamily="49" charset="-122"/>
              </a:rPr>
              <a:t>() </a:t>
            </a:r>
            <a:r>
              <a:rPr lang="zh-CN" altLang="en-US" dirty="0">
                <a:solidFill>
                  <a:srgbClr val="333333"/>
                </a:solidFill>
                <a:ea typeface="黑体" pitchFamily="49" charset="-122"/>
              </a:rPr>
              <a:t>方法用于显示输出结果</a:t>
            </a:r>
            <a:endParaRPr lang="en-US" dirty="0">
              <a:solidFill>
                <a:srgbClr val="333333"/>
              </a:solidFill>
              <a:ea typeface="黑体" pitchFamily="49" charset="-122"/>
            </a:endParaRPr>
          </a:p>
        </p:txBody>
      </p:sp>
      <p:sp>
        <p:nvSpPr>
          <p:cNvPr id="8" name="AutoShape 8"/>
          <p:cNvSpPr>
            <a:spLocks noChangeArrowheads="1"/>
          </p:cNvSpPr>
          <p:nvPr/>
        </p:nvSpPr>
        <p:spPr bwMode="auto">
          <a:xfrm>
            <a:off x="4927747" y="1383704"/>
            <a:ext cx="5084933" cy="367300"/>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dirty="0">
                <a:solidFill>
                  <a:srgbClr val="333333"/>
                </a:solidFill>
                <a:ea typeface="黑体" pitchFamily="49" charset="-122"/>
              </a:rPr>
              <a:t>导入 </a:t>
            </a:r>
            <a:r>
              <a:rPr lang="en-US" dirty="0">
                <a:solidFill>
                  <a:srgbClr val="333333"/>
                </a:solidFill>
                <a:ea typeface="黑体" pitchFamily="49" charset="-122"/>
              </a:rPr>
              <a:t>System </a:t>
            </a:r>
            <a:r>
              <a:rPr lang="zh-CN" altLang="en-US" dirty="0">
                <a:solidFill>
                  <a:srgbClr val="333333"/>
                </a:solidFill>
                <a:ea typeface="黑体" pitchFamily="49" charset="-122"/>
              </a:rPr>
              <a:t>命名空间</a:t>
            </a:r>
            <a:endParaRPr lang="en-US" dirty="0">
              <a:solidFill>
                <a:srgbClr val="333333"/>
              </a:solidFill>
              <a:ea typeface="黑体" pitchFamily="49" charset="-122"/>
            </a:endParaRPr>
          </a:p>
        </p:txBody>
      </p:sp>
      <p:sp>
        <p:nvSpPr>
          <p:cNvPr id="9" name="AutoShape 9"/>
          <p:cNvSpPr>
            <a:spLocks noChangeArrowheads="1"/>
          </p:cNvSpPr>
          <p:nvPr/>
        </p:nvSpPr>
        <p:spPr bwMode="auto">
          <a:xfrm>
            <a:off x="4927746" y="1901666"/>
            <a:ext cx="5084934" cy="395288"/>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dirty="0">
                <a:solidFill>
                  <a:srgbClr val="333333"/>
                </a:solidFill>
                <a:ea typeface="黑体" pitchFamily="49" charset="-122"/>
              </a:rPr>
              <a:t>声明命名空间 </a:t>
            </a:r>
            <a:r>
              <a:rPr lang="en-US" dirty="0">
                <a:solidFill>
                  <a:srgbClr val="333333"/>
                </a:solidFill>
                <a:ea typeface="黑体" pitchFamily="49" charset="-122"/>
              </a:rPr>
              <a:t>Notepad</a:t>
            </a:r>
          </a:p>
        </p:txBody>
      </p:sp>
      <p:sp>
        <p:nvSpPr>
          <p:cNvPr id="10" name="AutoShape 10"/>
          <p:cNvSpPr>
            <a:spLocks noChangeArrowheads="1"/>
          </p:cNvSpPr>
          <p:nvPr/>
        </p:nvSpPr>
        <p:spPr bwMode="auto">
          <a:xfrm>
            <a:off x="4927747" y="6083451"/>
            <a:ext cx="5084933" cy="395287"/>
          </a:xfrm>
          <a:prstGeom prst="flowChartAlternateProcess">
            <a:avLst/>
          </a:prstGeom>
          <a:noFill/>
          <a:ln w="6350" algn="ctr">
            <a:solidFill>
              <a:schemeClr val="tx2">
                <a:lumMod val="75000"/>
              </a:schemeClr>
            </a:solidFill>
            <a:miter lim="800000"/>
            <a:headEnd/>
            <a:tailEnd/>
          </a:ln>
          <a:effectLst/>
          <a:extLst/>
        </p:spPr>
        <p:txBody>
          <a:bodyPr wrap="none" anchor="ctr"/>
          <a:lstStyle/>
          <a:p>
            <a:r>
              <a:rPr lang="zh-CN" altLang="en-US" dirty="0">
                <a:solidFill>
                  <a:srgbClr val="333333"/>
                </a:solidFill>
                <a:ea typeface="黑体" pitchFamily="49" charset="-122"/>
              </a:rPr>
              <a:t>将文件保存为 </a:t>
            </a:r>
            <a:r>
              <a:rPr lang="en-US" dirty="0" err="1">
                <a:solidFill>
                  <a:srgbClr val="333333"/>
                </a:solidFill>
                <a:ea typeface="黑体" pitchFamily="49" charset="-122"/>
              </a:rPr>
              <a:t>HelloWorld.cs</a:t>
            </a:r>
            <a:endParaRPr lang="en-US" dirty="0">
              <a:solidFill>
                <a:srgbClr val="333333"/>
              </a:solidFill>
              <a:ea typeface="黑体" pitchFamily="49" charset="-122"/>
            </a:endParaRPr>
          </a:p>
        </p:txBody>
      </p:sp>
    </p:spTree>
    <p:extLst>
      <p:ext uri="{BB962C8B-B14F-4D97-AF65-F5344CB8AC3E}">
        <p14:creationId xmlns:p14="http://schemas.microsoft.com/office/powerpoint/2010/main" val="18252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repeatCount="300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747897"/>
          </a:xfrm>
        </p:spPr>
        <p:txBody>
          <a:bodyPr/>
          <a:lstStyle/>
          <a:p>
            <a:r>
              <a:rPr lang="en-US" altLang="zh-CN" b="1" dirty="0"/>
              <a:t>Hello World</a:t>
            </a:r>
            <a:r>
              <a:rPr lang="en-US" altLang="zh-CN" b="1" dirty="0">
                <a:latin typeface="黑体" pitchFamily="49" charset="-122"/>
              </a:rPr>
              <a:t> </a:t>
            </a:r>
            <a:r>
              <a:rPr lang="zh-CN" altLang="en-US" b="1" dirty="0" smtClean="0">
                <a:latin typeface="黑体" pitchFamily="49" charset="-122"/>
              </a:rPr>
              <a:t>程序（二）</a:t>
            </a:r>
            <a:endParaRPr lang="zh-CN" altLang="en-US" b="1" dirty="0"/>
          </a:p>
        </p:txBody>
      </p:sp>
      <p:sp>
        <p:nvSpPr>
          <p:cNvPr id="3" name="TextBox 2"/>
          <p:cNvSpPr txBox="1"/>
          <p:nvPr/>
        </p:nvSpPr>
        <p:spPr>
          <a:xfrm>
            <a:off x="519112" y="1227424"/>
            <a:ext cx="11892819" cy="1292662"/>
          </a:xfrm>
          <a:prstGeom prst="rect">
            <a:avLst/>
          </a:prstGeom>
          <a:noFill/>
        </p:spPr>
        <p:txBody>
          <a:bodyPr wrap="square" lIns="0" tIns="0" rIns="0" bIns="0" rtlCol="0">
            <a:spAutoFit/>
          </a:bodyPr>
          <a:lstStyle/>
          <a:p>
            <a:r>
              <a:rPr lang="zh-CN" altLang="en-US" sz="2800" dirty="0" smtClean="0">
                <a:solidFill>
                  <a:schemeClr val="bg1">
                    <a:lumMod val="50000"/>
                    <a:lumOff val="50000"/>
                  </a:schemeClr>
                </a:solidFill>
              </a:rPr>
              <a:t>命名空间：</a:t>
            </a:r>
            <a:r>
              <a:rPr lang="en-US" altLang="zh-CN" sz="2800" dirty="0">
                <a:solidFill>
                  <a:schemeClr val="bg1">
                    <a:lumMod val="50000"/>
                    <a:lumOff val="50000"/>
                  </a:schemeClr>
                </a:solidFill>
              </a:rPr>
              <a:t>C# </a:t>
            </a:r>
            <a:r>
              <a:rPr lang="zh-CN" altLang="en-US" sz="2800" dirty="0">
                <a:solidFill>
                  <a:schemeClr val="bg1">
                    <a:lumMod val="50000"/>
                    <a:lumOff val="50000"/>
                  </a:schemeClr>
                </a:solidFill>
              </a:rPr>
              <a:t>程序是利用命名空间组织起来的</a:t>
            </a:r>
            <a:r>
              <a:rPr lang="zh-CN" altLang="en-US" sz="2800" dirty="0" smtClean="0">
                <a:solidFill>
                  <a:schemeClr val="bg1">
                    <a:lumMod val="50000"/>
                    <a:lumOff val="50000"/>
                  </a:schemeClr>
                </a:solidFill>
              </a:rPr>
              <a:t>。一种“逻辑文件夹”的概念。开发人员可以定义自己的命名空间。</a:t>
            </a:r>
            <a:endParaRPr lang="en-US" altLang="zh-CN" sz="2800" dirty="0" smtClean="0">
              <a:solidFill>
                <a:schemeClr val="bg1">
                  <a:lumMod val="50000"/>
                  <a:lumOff val="50000"/>
                </a:schemeClr>
              </a:solidFill>
            </a:endParaRPr>
          </a:p>
          <a:p>
            <a:r>
              <a:rPr lang="zh-CN" altLang="en-US" sz="2800" dirty="0" smtClean="0">
                <a:solidFill>
                  <a:schemeClr val="bg1">
                    <a:lumMod val="50000"/>
                    <a:lumOff val="50000"/>
                  </a:schemeClr>
                </a:solidFill>
              </a:rPr>
              <a:t>常用的命名空间如下：</a:t>
            </a:r>
            <a:endParaRPr lang="en-US" altLang="zh-CN" sz="2800" dirty="0" smtClean="0">
              <a:solidFill>
                <a:schemeClr val="bg1">
                  <a:lumMod val="50000"/>
                  <a:lumOff val="50000"/>
                </a:schemeClr>
              </a:solidFill>
            </a:endParaRPr>
          </a:p>
        </p:txBody>
      </p:sp>
      <p:graphicFrame>
        <p:nvGraphicFramePr>
          <p:cNvPr id="4" name="Group 129"/>
          <p:cNvGraphicFramePr>
            <a:graphicFrameLocks/>
          </p:cNvGraphicFramePr>
          <p:nvPr>
            <p:extLst>
              <p:ext uri="{D42A27DB-BD31-4B8C-83A1-F6EECF244321}">
                <p14:modId xmlns:p14="http://schemas.microsoft.com/office/powerpoint/2010/main" val="3512721359"/>
              </p:ext>
            </p:extLst>
          </p:nvPr>
        </p:nvGraphicFramePr>
        <p:xfrm>
          <a:off x="504824" y="2864489"/>
          <a:ext cx="10617487" cy="3478915"/>
        </p:xfrm>
        <a:graphic>
          <a:graphicData uri="http://schemas.openxmlformats.org/drawingml/2006/table">
            <a:tbl>
              <a:tblPr>
                <a:tableStyleId>{B301B821-A1FF-4177-AEE7-76D212191A09}</a:tableStyleId>
              </a:tblPr>
              <a:tblGrid>
                <a:gridCol w="3125251"/>
                <a:gridCol w="7492236"/>
              </a:tblGrid>
              <a:tr h="408627">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2400" u="none" strike="noStrike" cap="none" normalizeH="0" baseline="0" dirty="0" smtClean="0">
                          <a:ln>
                            <a:noFill/>
                          </a:ln>
                          <a:solidFill>
                            <a:schemeClr val="bg1"/>
                          </a:solidFill>
                          <a:effectLst/>
                        </a:rPr>
                        <a:t>命名空间</a:t>
                      </a:r>
                      <a:endParaRPr kumimoji="0" lang="zh-CN" altLang="en-US" sz="2400" b="0" i="0" u="none" strike="noStrike" cap="none" normalizeH="0" baseline="0" dirty="0" smtClean="0">
                        <a:ln>
                          <a:noFill/>
                        </a:ln>
                        <a:solidFill>
                          <a:schemeClr val="bg1"/>
                        </a:solidFill>
                        <a:effectLst/>
                        <a:latin typeface="黑体" pitchFamily="49" charset="-122"/>
                        <a:ea typeface="黑体" pitchFamily="49" charset="-122"/>
                      </a:endParaRPr>
                    </a:p>
                  </a:txBody>
                  <a:tcPr anchor="ctr" horzOverflow="overflow"/>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u="none" strike="noStrike" cap="none" normalizeH="0" baseline="0" dirty="0" smtClean="0">
                          <a:ln>
                            <a:noFill/>
                          </a:ln>
                          <a:solidFill>
                            <a:schemeClr val="bg1"/>
                          </a:solidFill>
                          <a:effectLst/>
                        </a:rPr>
                        <a:t>说明</a:t>
                      </a:r>
                      <a:endParaRPr kumimoji="0" lang="zh-CN" altLang="en-US" sz="2400" b="0" i="0" u="none" strike="noStrike" cap="none" normalizeH="0" baseline="0" dirty="0" smtClean="0">
                        <a:ln>
                          <a:noFill/>
                        </a:ln>
                        <a:solidFill>
                          <a:schemeClr val="bg1"/>
                        </a:solidFill>
                        <a:effectLst/>
                        <a:latin typeface="黑体" pitchFamily="49" charset="-122"/>
                        <a:ea typeface="黑体" pitchFamily="49" charset="-122"/>
                      </a:endParaRPr>
                    </a:p>
                  </a:txBody>
                  <a:tcPr anchor="ctr" horzOverflow="overflow"/>
                </a:tc>
              </a:tr>
              <a:tr h="442036">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2000" u="none" strike="noStrike" cap="none" normalizeH="0" baseline="0" dirty="0" smtClean="0">
                          <a:ln>
                            <a:noFill/>
                          </a:ln>
                          <a:solidFill>
                            <a:schemeClr val="bg1"/>
                          </a:solidFill>
                          <a:effectLst/>
                        </a:rPr>
                        <a:t>System </a:t>
                      </a:r>
                      <a:endParaRPr kumimoji="0" lang="en-US" altLang="zh-CN" sz="2000" b="0" i="0" u="none" strike="noStrike" cap="none" normalizeH="0" baseline="0" dirty="0" smtClean="0">
                        <a:ln>
                          <a:noFill/>
                        </a:ln>
                        <a:solidFill>
                          <a:schemeClr val="bg1"/>
                        </a:solidFill>
                        <a:effectLst/>
                        <a:latin typeface="Arial" pitchFamily="34" charset="0"/>
                        <a:ea typeface="黑体" pitchFamily="49" charset="-122"/>
                      </a:endParaRPr>
                    </a:p>
                  </a:txBody>
                  <a:tcPr anchor="ctr" horzOverflow="overflow"/>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2000" u="none" strike="noStrike" cap="none" normalizeH="0" baseline="0" dirty="0" smtClean="0">
                          <a:ln>
                            <a:noFill/>
                          </a:ln>
                          <a:solidFill>
                            <a:schemeClr val="bg1"/>
                          </a:solidFill>
                          <a:effectLst/>
                        </a:rPr>
                        <a:t>一些基本数据类型</a:t>
                      </a:r>
                      <a:endParaRPr kumimoji="0" lang="zh-CN" altLang="en-US" sz="2000" b="0" i="0" u="none" strike="noStrike" cap="none" normalizeH="0" baseline="0" dirty="0" smtClean="0">
                        <a:ln>
                          <a:noFill/>
                        </a:ln>
                        <a:solidFill>
                          <a:schemeClr val="bg1"/>
                        </a:solidFill>
                        <a:effectLst/>
                        <a:latin typeface="Arial" pitchFamily="34" charset="0"/>
                        <a:ea typeface="黑体" pitchFamily="49" charset="-122"/>
                        <a:cs typeface="Times New Roman" pitchFamily="18" charset="0"/>
                      </a:endParaRPr>
                    </a:p>
                  </a:txBody>
                  <a:tcPr anchor="ctr" horzOverflow="overflow"/>
                </a:tc>
              </a:tr>
              <a:tr h="428658">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2000" u="none" strike="noStrike" cap="none" normalizeH="0" baseline="0" dirty="0" err="1" smtClean="0">
                          <a:ln>
                            <a:noFill/>
                          </a:ln>
                          <a:solidFill>
                            <a:schemeClr val="bg1"/>
                          </a:solidFill>
                          <a:effectLst/>
                        </a:rPr>
                        <a:t>System.Data</a:t>
                      </a:r>
                      <a:r>
                        <a:rPr kumimoji="0" lang="en-US" altLang="zh-CN" sz="2000" u="none" strike="noStrike" cap="none" normalizeH="0" baseline="0" dirty="0" smtClean="0">
                          <a:ln>
                            <a:noFill/>
                          </a:ln>
                          <a:solidFill>
                            <a:schemeClr val="bg1"/>
                          </a:solidFill>
                          <a:effectLst/>
                        </a:rPr>
                        <a:t> </a:t>
                      </a:r>
                      <a:endParaRPr kumimoji="0" lang="en-US" altLang="zh-CN" sz="2000" b="0" i="0" u="none" strike="noStrike" cap="none" normalizeH="0" baseline="0" dirty="0" smtClean="0">
                        <a:ln>
                          <a:noFill/>
                        </a:ln>
                        <a:solidFill>
                          <a:schemeClr val="bg1"/>
                        </a:solidFill>
                        <a:effectLst/>
                        <a:latin typeface="Arial" pitchFamily="34" charset="0"/>
                        <a:ea typeface="黑体" pitchFamily="49" charset="-122"/>
                      </a:endParaRPr>
                    </a:p>
                  </a:txBody>
                  <a:tcPr anchor="ctr" horzOverflow="overflow"/>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2000" u="none" strike="noStrike" cap="none" normalizeH="0" baseline="0" dirty="0" smtClean="0">
                          <a:ln>
                            <a:noFill/>
                          </a:ln>
                          <a:solidFill>
                            <a:schemeClr val="bg1"/>
                          </a:solidFill>
                          <a:effectLst/>
                        </a:rPr>
                        <a:t>处理数据存取和管理，在定义</a:t>
                      </a:r>
                      <a:r>
                        <a:rPr kumimoji="0" lang="en-US" sz="2000" u="none" strike="noStrike" cap="none" normalizeH="0" baseline="0" dirty="0" smtClean="0">
                          <a:ln>
                            <a:noFill/>
                          </a:ln>
                          <a:solidFill>
                            <a:schemeClr val="bg1"/>
                          </a:solidFill>
                          <a:effectLst/>
                        </a:rPr>
                        <a:t> ADO.NET </a:t>
                      </a:r>
                      <a:r>
                        <a:rPr kumimoji="0" lang="zh-CN" altLang="en-US" sz="2000" u="none" strike="noStrike" cap="none" normalizeH="0" baseline="0" dirty="0" smtClean="0">
                          <a:ln>
                            <a:noFill/>
                          </a:ln>
                          <a:solidFill>
                            <a:schemeClr val="bg1"/>
                          </a:solidFill>
                          <a:effectLst/>
                        </a:rPr>
                        <a:t>技术中扮演重要角色</a:t>
                      </a:r>
                      <a:endParaRPr kumimoji="0" lang="zh-CN" altLang="en-US" sz="2000" b="0" i="0" u="none" strike="noStrike" cap="none" normalizeH="0" baseline="0" dirty="0" smtClean="0">
                        <a:ln>
                          <a:noFill/>
                        </a:ln>
                        <a:solidFill>
                          <a:schemeClr val="bg1"/>
                        </a:solidFill>
                        <a:effectLst/>
                        <a:latin typeface="Arial" pitchFamily="34" charset="0"/>
                        <a:ea typeface="黑体" pitchFamily="49" charset="-122"/>
                        <a:cs typeface="Times New Roman" pitchFamily="18" charset="0"/>
                      </a:endParaRPr>
                    </a:p>
                  </a:txBody>
                  <a:tcPr anchor="ctr" horzOverflow="overflow"/>
                </a:tc>
              </a:tr>
              <a:tr h="417854">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2000" u="none" strike="noStrike" cap="none" normalizeH="0" baseline="0" smtClean="0">
                          <a:ln>
                            <a:noFill/>
                          </a:ln>
                          <a:solidFill>
                            <a:schemeClr val="bg1"/>
                          </a:solidFill>
                          <a:effectLst/>
                        </a:rPr>
                        <a:t>System.IO </a:t>
                      </a:r>
                      <a:endParaRPr kumimoji="0" lang="en-US" altLang="zh-CN" sz="2000" b="0" i="0" u="none" strike="noStrike" cap="none" normalizeH="0" baseline="0" smtClean="0">
                        <a:ln>
                          <a:noFill/>
                        </a:ln>
                        <a:solidFill>
                          <a:schemeClr val="bg1"/>
                        </a:solidFill>
                        <a:effectLst/>
                        <a:latin typeface="Arial" pitchFamily="34" charset="0"/>
                        <a:ea typeface="黑体" pitchFamily="49" charset="-122"/>
                      </a:endParaRPr>
                    </a:p>
                  </a:txBody>
                  <a:tcPr anchor="ctr" horzOverflow="overflow"/>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2000" u="none" strike="noStrike" cap="none" normalizeH="0" baseline="0" dirty="0" smtClean="0">
                          <a:ln>
                            <a:noFill/>
                          </a:ln>
                          <a:solidFill>
                            <a:schemeClr val="bg1"/>
                          </a:solidFill>
                          <a:effectLst/>
                        </a:rPr>
                        <a:t>管理对文件和流的同步和异步访问</a:t>
                      </a:r>
                      <a:endParaRPr kumimoji="0" lang="zh-CN" altLang="en-US" sz="2000" b="0" i="0" u="none" strike="noStrike" cap="none" normalizeH="0" baseline="0" dirty="0" smtClean="0">
                        <a:ln>
                          <a:noFill/>
                        </a:ln>
                        <a:solidFill>
                          <a:schemeClr val="bg1"/>
                        </a:solidFill>
                        <a:effectLst/>
                        <a:latin typeface="Arial" pitchFamily="34" charset="0"/>
                        <a:ea typeface="黑体" pitchFamily="49" charset="-122"/>
                        <a:cs typeface="Times New Roman" pitchFamily="18" charset="0"/>
                      </a:endParaRPr>
                    </a:p>
                  </a:txBody>
                  <a:tcPr anchor="ctr" horzOverflow="overflow"/>
                </a:tc>
              </a:tr>
              <a:tr h="443382">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2000" u="none" strike="noStrike" cap="none" normalizeH="0" baseline="0" dirty="0" err="1" smtClean="0">
                          <a:ln>
                            <a:noFill/>
                          </a:ln>
                          <a:solidFill>
                            <a:schemeClr val="bg1"/>
                          </a:solidFill>
                          <a:effectLst/>
                        </a:rPr>
                        <a:t>System.Windows</a:t>
                      </a:r>
                      <a:r>
                        <a:rPr kumimoji="0" lang="en-US" altLang="zh-CN" sz="2000" u="none" strike="noStrike" cap="none" normalizeH="0" baseline="0" dirty="0" smtClean="0">
                          <a:ln>
                            <a:noFill/>
                          </a:ln>
                          <a:solidFill>
                            <a:schemeClr val="bg1"/>
                          </a:solidFill>
                          <a:effectLst/>
                        </a:rPr>
                        <a:t> </a:t>
                      </a:r>
                      <a:endParaRPr kumimoji="0" lang="en-US" altLang="zh-CN" sz="2000" b="0" i="0" u="none" strike="noStrike" cap="none" normalizeH="0" baseline="0" dirty="0" smtClean="0">
                        <a:ln>
                          <a:noFill/>
                        </a:ln>
                        <a:solidFill>
                          <a:schemeClr val="bg1"/>
                        </a:solidFill>
                        <a:effectLst/>
                        <a:latin typeface="Arial" pitchFamily="34" charset="0"/>
                        <a:ea typeface="黑体" pitchFamily="49" charset="-122"/>
                      </a:endParaRPr>
                    </a:p>
                  </a:txBody>
                  <a:tcPr anchor="ctr" horzOverflow="overflow"/>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2000" u="none" strike="noStrike" cap="none" normalizeH="0" baseline="0" dirty="0" smtClean="0">
                          <a:ln>
                            <a:noFill/>
                          </a:ln>
                          <a:solidFill>
                            <a:schemeClr val="bg1"/>
                          </a:solidFill>
                          <a:effectLst/>
                        </a:rPr>
                        <a:t>处理基于窗体的窗口的创建</a:t>
                      </a:r>
                      <a:endParaRPr kumimoji="0" lang="zh-CN" altLang="en-US" sz="2000" b="0" i="0" u="none" strike="noStrike" cap="none" normalizeH="0" baseline="0" dirty="0" smtClean="0">
                        <a:ln>
                          <a:noFill/>
                        </a:ln>
                        <a:solidFill>
                          <a:schemeClr val="bg1"/>
                        </a:solidFill>
                        <a:effectLst/>
                        <a:latin typeface="Arial" pitchFamily="34" charset="0"/>
                        <a:ea typeface="黑体" pitchFamily="49" charset="-122"/>
                        <a:cs typeface="Times New Roman" pitchFamily="18" charset="0"/>
                      </a:endParaRPr>
                    </a:p>
                  </a:txBody>
                  <a:tcPr anchor="ctr" horzOverflow="overflow"/>
                </a:tc>
              </a:tr>
              <a:tr h="435611">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2000" u="none" strike="noStrike" cap="none" normalizeH="0" baseline="0" smtClean="0">
                          <a:ln>
                            <a:noFill/>
                          </a:ln>
                          <a:solidFill>
                            <a:schemeClr val="bg1"/>
                          </a:solidFill>
                          <a:effectLst/>
                        </a:rPr>
                        <a:t>System.Reflection </a:t>
                      </a:r>
                      <a:endParaRPr kumimoji="0" lang="en-US" altLang="zh-CN" sz="2000" b="0" i="0" u="none" strike="noStrike" cap="none" normalizeH="0" baseline="0" smtClean="0">
                        <a:ln>
                          <a:noFill/>
                        </a:ln>
                        <a:solidFill>
                          <a:schemeClr val="bg1"/>
                        </a:solidFill>
                        <a:effectLst/>
                        <a:latin typeface="Arial" pitchFamily="34" charset="0"/>
                        <a:ea typeface="黑体" pitchFamily="49" charset="-122"/>
                      </a:endParaRPr>
                    </a:p>
                  </a:txBody>
                  <a:tcPr anchor="ctr" horzOverflow="overflow"/>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2000" u="none" strike="noStrike" cap="none" normalizeH="0" baseline="0" dirty="0" smtClean="0">
                          <a:ln>
                            <a:noFill/>
                          </a:ln>
                          <a:solidFill>
                            <a:schemeClr val="bg1"/>
                          </a:solidFill>
                          <a:effectLst/>
                        </a:rPr>
                        <a:t>包含从程序集读取元数据的类</a:t>
                      </a:r>
                      <a:endParaRPr kumimoji="0" lang="zh-CN" altLang="en-US" sz="2000" b="0" i="0" u="none" strike="noStrike" cap="none" normalizeH="0" baseline="0" dirty="0" smtClean="0">
                        <a:ln>
                          <a:noFill/>
                        </a:ln>
                        <a:solidFill>
                          <a:schemeClr val="bg1"/>
                        </a:solidFill>
                        <a:effectLst/>
                        <a:latin typeface="Arial" pitchFamily="34" charset="0"/>
                        <a:ea typeface="黑体" pitchFamily="49" charset="-122"/>
                        <a:cs typeface="Times New Roman" pitchFamily="18" charset="0"/>
                      </a:endParaRPr>
                    </a:p>
                  </a:txBody>
                  <a:tcPr anchor="ctr" horzOverflow="overflow"/>
                </a:tc>
              </a:tr>
              <a:tr h="413827">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2000" u="none" strike="noStrike" cap="none" normalizeH="0" baseline="0" smtClean="0">
                          <a:ln>
                            <a:noFill/>
                          </a:ln>
                          <a:solidFill>
                            <a:schemeClr val="bg1"/>
                          </a:solidFill>
                          <a:effectLst/>
                        </a:rPr>
                        <a:t>System.Threading </a:t>
                      </a:r>
                      <a:endParaRPr kumimoji="0" lang="en-US" altLang="zh-CN" sz="2000" b="0" i="0" u="none" strike="noStrike" cap="none" normalizeH="0" baseline="0" smtClean="0">
                        <a:ln>
                          <a:noFill/>
                        </a:ln>
                        <a:solidFill>
                          <a:schemeClr val="bg1"/>
                        </a:solidFill>
                        <a:effectLst/>
                        <a:latin typeface="Arial" pitchFamily="34" charset="0"/>
                        <a:ea typeface="黑体" pitchFamily="49" charset="-122"/>
                      </a:endParaRPr>
                    </a:p>
                  </a:txBody>
                  <a:tcPr anchor="ctr" horzOverflow="overflow"/>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2000" u="none" strike="noStrike" cap="none" normalizeH="0" baseline="0" dirty="0" smtClean="0">
                          <a:ln>
                            <a:noFill/>
                          </a:ln>
                          <a:solidFill>
                            <a:schemeClr val="bg1"/>
                          </a:solidFill>
                          <a:effectLst/>
                        </a:rPr>
                        <a:t>包含用于多线程编程的类 </a:t>
                      </a:r>
                      <a:endParaRPr kumimoji="0" lang="zh-CN" altLang="en-US" sz="2000" b="0" i="0" u="none" strike="noStrike" cap="none" normalizeH="0" baseline="0" dirty="0" smtClean="0">
                        <a:ln>
                          <a:noFill/>
                        </a:ln>
                        <a:solidFill>
                          <a:schemeClr val="bg1"/>
                        </a:solidFill>
                        <a:effectLst/>
                        <a:latin typeface="Arial" pitchFamily="34" charset="0"/>
                        <a:ea typeface="黑体" pitchFamily="49" charset="-122"/>
                        <a:cs typeface="Times New Roman" pitchFamily="18" charset="0"/>
                      </a:endParaRPr>
                    </a:p>
                  </a:txBody>
                  <a:tcPr anchor="ctr" horzOverflow="overflow"/>
                </a:tc>
              </a:tr>
              <a:tr h="440347">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2000" u="none" strike="noStrike" cap="none" normalizeH="0" baseline="0" dirty="0" err="1" smtClean="0">
                          <a:ln>
                            <a:noFill/>
                          </a:ln>
                          <a:solidFill>
                            <a:schemeClr val="bg1"/>
                          </a:solidFill>
                          <a:effectLst/>
                        </a:rPr>
                        <a:t>System.Collections</a:t>
                      </a:r>
                      <a:r>
                        <a:rPr kumimoji="0" lang="en-US" altLang="zh-CN" sz="2000" u="none" strike="noStrike" cap="none" normalizeH="0" baseline="0" dirty="0" smtClean="0">
                          <a:ln>
                            <a:noFill/>
                          </a:ln>
                          <a:solidFill>
                            <a:schemeClr val="bg1"/>
                          </a:solidFill>
                          <a:effectLst/>
                        </a:rPr>
                        <a:t> </a:t>
                      </a:r>
                      <a:endParaRPr kumimoji="0" lang="en-US" altLang="zh-CN" sz="2000" b="0" i="0" u="none" strike="noStrike" cap="none" normalizeH="0" baseline="0" dirty="0" smtClean="0">
                        <a:ln>
                          <a:noFill/>
                        </a:ln>
                        <a:solidFill>
                          <a:schemeClr val="bg1"/>
                        </a:solidFill>
                        <a:effectLst/>
                        <a:latin typeface="Arial" pitchFamily="34" charset="0"/>
                        <a:ea typeface="黑体" pitchFamily="49" charset="-122"/>
                      </a:endParaRPr>
                    </a:p>
                  </a:txBody>
                  <a:tcPr anchor="ctr" horzOverflow="overflow"/>
                </a:tc>
                <a:tc>
                  <a:txBody>
                    <a:bodyPr/>
                    <a:lstStyle>
                      <a:lvl1pPr marL="0" algn="l" defTabSz="914363" rtl="0" eaLnBrk="1" latinLnBrk="0" hangingPunct="1">
                        <a:defRPr sz="1800" kern="1200">
                          <a:solidFill>
                            <a:schemeClr val="tx1"/>
                          </a:solidFill>
                          <a:latin typeface="Segoe"/>
                          <a:ea typeface=""/>
                          <a:cs typeface=""/>
                        </a:defRPr>
                      </a:lvl1pPr>
                      <a:lvl2pPr marL="457182" algn="l" defTabSz="914363" rtl="0" eaLnBrk="1" latinLnBrk="0" hangingPunct="1">
                        <a:defRPr sz="1800" kern="1200">
                          <a:solidFill>
                            <a:schemeClr val="tx1"/>
                          </a:solidFill>
                          <a:latin typeface="Segoe"/>
                          <a:ea typeface=""/>
                          <a:cs typeface=""/>
                        </a:defRPr>
                      </a:lvl2pPr>
                      <a:lvl3pPr marL="914363" algn="l" defTabSz="914363" rtl="0" eaLnBrk="1" latinLnBrk="0" hangingPunct="1">
                        <a:defRPr sz="1800" kern="1200">
                          <a:solidFill>
                            <a:schemeClr val="tx1"/>
                          </a:solidFill>
                          <a:latin typeface="Segoe"/>
                          <a:ea typeface=""/>
                          <a:cs typeface=""/>
                        </a:defRPr>
                      </a:lvl3pPr>
                      <a:lvl4pPr marL="1371545" algn="l" defTabSz="914363" rtl="0" eaLnBrk="1" latinLnBrk="0" hangingPunct="1">
                        <a:defRPr sz="1800" kern="1200">
                          <a:solidFill>
                            <a:schemeClr val="tx1"/>
                          </a:solidFill>
                          <a:latin typeface="Segoe"/>
                          <a:ea typeface=""/>
                          <a:cs typeface=""/>
                        </a:defRPr>
                      </a:lvl4pPr>
                      <a:lvl5pPr marL="1828727" algn="l" defTabSz="914363" rtl="0" eaLnBrk="1" latinLnBrk="0" hangingPunct="1">
                        <a:defRPr sz="1800" kern="1200">
                          <a:solidFill>
                            <a:schemeClr val="tx1"/>
                          </a:solidFill>
                          <a:latin typeface="Segoe"/>
                          <a:ea typeface=""/>
                          <a:cs typeface=""/>
                        </a:defRPr>
                      </a:lvl5pPr>
                      <a:lvl6pPr marL="2285909" algn="l" defTabSz="914363" rtl="0" eaLnBrk="1" latinLnBrk="0" hangingPunct="1">
                        <a:defRPr sz="1800" kern="1200">
                          <a:solidFill>
                            <a:schemeClr val="tx1"/>
                          </a:solidFill>
                          <a:latin typeface="Segoe"/>
                          <a:ea typeface=""/>
                          <a:cs typeface=""/>
                        </a:defRPr>
                      </a:lvl6pPr>
                      <a:lvl7pPr marL="2743090" algn="l" defTabSz="914363" rtl="0" eaLnBrk="1" latinLnBrk="0" hangingPunct="1">
                        <a:defRPr sz="1800" kern="1200">
                          <a:solidFill>
                            <a:schemeClr val="tx1"/>
                          </a:solidFill>
                          <a:latin typeface="Segoe"/>
                          <a:ea typeface=""/>
                          <a:cs typeface=""/>
                        </a:defRPr>
                      </a:lvl7pPr>
                      <a:lvl8pPr marL="3200272" algn="l" defTabSz="914363" rtl="0" eaLnBrk="1" latinLnBrk="0" hangingPunct="1">
                        <a:defRPr sz="1800" kern="1200">
                          <a:solidFill>
                            <a:schemeClr val="tx1"/>
                          </a:solidFill>
                          <a:latin typeface="Segoe"/>
                          <a:ea typeface=""/>
                          <a:cs typeface=""/>
                        </a:defRPr>
                      </a:lvl8pPr>
                      <a:lvl9pPr marL="3657454" algn="l" defTabSz="914363" rtl="0" eaLnBrk="1" latinLnBrk="0" hangingPunct="1">
                        <a:defRPr sz="1800" kern="1200">
                          <a:solidFill>
                            <a:schemeClr val="tx1"/>
                          </a:solidFill>
                          <a:latin typeface="Segoe"/>
                          <a:ea typeface=""/>
                          <a:cs typeface=""/>
                        </a:defRPr>
                      </a:lvl9p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zh-CN" altLang="en-US" sz="2000" u="none" strike="noStrike" cap="none" normalizeH="0" baseline="0" dirty="0" smtClean="0">
                          <a:ln>
                            <a:noFill/>
                          </a:ln>
                          <a:solidFill>
                            <a:schemeClr val="bg1"/>
                          </a:solidFill>
                          <a:effectLst/>
                        </a:rPr>
                        <a:t>包含定义各种对象集的接口和类</a:t>
                      </a:r>
                      <a:endParaRPr kumimoji="0" lang="zh-CN" altLang="en-US" sz="2000" b="0" i="0" u="none" strike="noStrike" cap="none" normalizeH="0" baseline="0" dirty="0" smtClean="0">
                        <a:ln>
                          <a:noFill/>
                        </a:ln>
                        <a:solidFill>
                          <a:schemeClr val="bg1"/>
                        </a:solidFill>
                        <a:effectLst/>
                        <a:latin typeface="Arial" pitchFamily="34" charset="0"/>
                        <a:ea typeface="黑体" pitchFamily="49" charset="-122"/>
                        <a:cs typeface="Times New Roman" pitchFamily="18" charset="0"/>
                      </a:endParaRPr>
                    </a:p>
                  </a:txBody>
                  <a:tcPr anchor="ctr" horzOverflow="overflow"/>
                </a:tc>
              </a:tr>
            </a:tbl>
          </a:graphicData>
        </a:graphic>
      </p:graphicFrame>
    </p:spTree>
    <p:extLst>
      <p:ext uri="{BB962C8B-B14F-4D97-AF65-F5344CB8AC3E}">
        <p14:creationId xmlns:p14="http://schemas.microsoft.com/office/powerpoint/2010/main" val="300702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313" y="602548"/>
            <a:ext cx="11149013" cy="747897"/>
          </a:xfrm>
        </p:spPr>
        <p:txBody>
          <a:bodyPr/>
          <a:lstStyle/>
          <a:p>
            <a:r>
              <a:rPr lang="zh-CN" altLang="en-US" b="1" dirty="0" smtClean="0"/>
              <a:t>标识符（</a:t>
            </a:r>
            <a:r>
              <a:rPr lang="zh-CN" altLang="en-US" b="1" dirty="0"/>
              <a:t>一</a:t>
            </a:r>
            <a:r>
              <a:rPr lang="zh-CN" altLang="en-US" b="1" dirty="0" smtClean="0"/>
              <a:t>）</a:t>
            </a:r>
            <a:endParaRPr lang="zh-CN" altLang="en-US" b="1" dirty="0"/>
          </a:p>
        </p:txBody>
      </p:sp>
      <p:sp>
        <p:nvSpPr>
          <p:cNvPr id="3" name="Text Placeholder 4"/>
          <p:cNvSpPr txBox="1">
            <a:spLocks/>
          </p:cNvSpPr>
          <p:nvPr/>
        </p:nvSpPr>
        <p:spPr>
          <a:xfrm>
            <a:off x="500313" y="1260834"/>
            <a:ext cx="11111414" cy="5181601"/>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240">
              <a:spcBef>
                <a:spcPts val="32"/>
              </a:spcBef>
              <a:spcAft>
                <a:spcPts val="533"/>
              </a:spcAft>
              <a:buClr>
                <a:schemeClr val="bg1">
                  <a:lumMod val="65000"/>
                  <a:lumOff val="35000"/>
                </a:schemeClr>
              </a:buClr>
              <a:buNone/>
            </a:pPr>
            <a:r>
              <a:rPr lang="en-US" altLang="zh-CN" sz="3200" spc="-67" dirty="0" smtClean="0">
                <a:solidFill>
                  <a:schemeClr val="bg1">
                    <a:lumMod val="65000"/>
                    <a:lumOff val="35000"/>
                  </a:schemeClr>
                </a:solidFill>
                <a:ea typeface="微软雅黑" pitchFamily="34" charset="-122"/>
              </a:rPr>
              <a:t>	</a:t>
            </a:r>
          </a:p>
          <a:p>
            <a:pPr defTabSz="914240">
              <a:spcBef>
                <a:spcPts val="32"/>
              </a:spcBef>
              <a:spcAft>
                <a:spcPts val="533"/>
              </a:spcAft>
              <a:buClr>
                <a:schemeClr val="bg1">
                  <a:lumMod val="65000"/>
                  <a:lumOff val="35000"/>
                </a:schemeClr>
              </a:buClr>
            </a:pPr>
            <a:r>
              <a:rPr lang="zh-CN" altLang="en-US" sz="3200" spc="-67" dirty="0" smtClean="0">
                <a:solidFill>
                  <a:schemeClr val="bg1">
                    <a:lumMod val="65000"/>
                    <a:lumOff val="35000"/>
                  </a:schemeClr>
                </a:solidFill>
                <a:ea typeface="微软雅黑" pitchFamily="34" charset="-122"/>
              </a:rPr>
              <a:t>标识符是指标识某一个东西的一个名字符号</a:t>
            </a:r>
            <a:endParaRPr lang="en-US" altLang="zh-CN" sz="3200" spc="-67" dirty="0" smtClean="0">
              <a:solidFill>
                <a:schemeClr val="bg1">
                  <a:lumMod val="65000"/>
                  <a:lumOff val="35000"/>
                </a:schemeClr>
              </a:solidFill>
              <a:ea typeface="微软雅黑" pitchFamily="34" charset="-122"/>
            </a:endParaRPr>
          </a:p>
          <a:p>
            <a:pPr lvl="1" defTabSz="914240">
              <a:spcBef>
                <a:spcPts val="32"/>
              </a:spcBef>
              <a:spcAft>
                <a:spcPts val="533"/>
              </a:spcAft>
              <a:buClr>
                <a:schemeClr val="bg1">
                  <a:lumMod val="65000"/>
                  <a:lumOff val="35000"/>
                </a:schemeClr>
              </a:buClr>
              <a:buFont typeface="Arial" pitchFamily="34" charset="0"/>
              <a:buChar char="•"/>
            </a:pPr>
            <a:r>
              <a:rPr lang="zh-CN" altLang="en-US" sz="3200" spc="-67" dirty="0" smtClean="0">
                <a:solidFill>
                  <a:schemeClr val="bg1">
                    <a:lumMod val="65000"/>
                    <a:lumOff val="35000"/>
                  </a:schemeClr>
                </a:solidFill>
                <a:ea typeface="微软雅黑" pitchFamily="34" charset="-122"/>
              </a:rPr>
              <a:t>比如：变量名，类型名，参数名等等。</a:t>
            </a:r>
            <a:endParaRPr lang="en-US" altLang="zh-CN" sz="3200" spc="-67" dirty="0" smtClean="0">
              <a:solidFill>
                <a:schemeClr val="bg1">
                  <a:lumMod val="65000"/>
                  <a:lumOff val="35000"/>
                </a:schemeClr>
              </a:solidFill>
              <a:ea typeface="微软雅黑" pitchFamily="34" charset="-122"/>
            </a:endParaRPr>
          </a:p>
          <a:p>
            <a:pPr lvl="1" defTabSz="914240">
              <a:spcBef>
                <a:spcPts val="32"/>
              </a:spcBef>
              <a:spcAft>
                <a:spcPts val="533"/>
              </a:spcAft>
              <a:buClr>
                <a:schemeClr val="bg1">
                  <a:lumMod val="65000"/>
                  <a:lumOff val="35000"/>
                </a:schemeClr>
              </a:buClr>
              <a:buFont typeface="Arial" pitchFamily="34" charset="0"/>
              <a:buChar char="•"/>
            </a:pPr>
            <a:endParaRPr lang="en-US" altLang="zh-CN" sz="3200" spc="-67" dirty="0" smtClean="0">
              <a:solidFill>
                <a:schemeClr val="bg1">
                  <a:lumMod val="65000"/>
                  <a:lumOff val="35000"/>
                </a:schemeClr>
              </a:solidFill>
              <a:ea typeface="微软雅黑" pitchFamily="34" charset="-122"/>
            </a:endParaRPr>
          </a:p>
          <a:p>
            <a:pPr defTabSz="914240">
              <a:spcBef>
                <a:spcPts val="32"/>
              </a:spcBef>
              <a:spcAft>
                <a:spcPts val="533"/>
              </a:spcAft>
              <a:buClr>
                <a:schemeClr val="bg1">
                  <a:lumMod val="65000"/>
                  <a:lumOff val="35000"/>
                </a:schemeClr>
              </a:buClr>
            </a:pPr>
            <a:r>
              <a:rPr lang="zh-CN" altLang="en-US" sz="3200" spc="-67" dirty="0" smtClean="0">
                <a:solidFill>
                  <a:schemeClr val="bg1">
                    <a:lumMod val="65000"/>
                    <a:lumOff val="35000"/>
                  </a:schemeClr>
                </a:solidFill>
                <a:ea typeface="微软雅黑" pitchFamily="34" charset="-122"/>
              </a:rPr>
              <a:t>标识符以字母或者下划线（</a:t>
            </a:r>
            <a:r>
              <a:rPr lang="en-US" altLang="zh-CN" sz="3200" spc="-67" dirty="0" smtClean="0">
                <a:solidFill>
                  <a:schemeClr val="bg1">
                    <a:lumMod val="65000"/>
                    <a:lumOff val="35000"/>
                  </a:schemeClr>
                </a:solidFill>
                <a:ea typeface="微软雅黑" pitchFamily="34" charset="-122"/>
              </a:rPr>
              <a:t>_</a:t>
            </a:r>
            <a:r>
              <a:rPr lang="zh-CN" altLang="en-US" sz="3200" spc="-67" dirty="0" smtClean="0">
                <a:solidFill>
                  <a:schemeClr val="bg1">
                    <a:lumMod val="65000"/>
                    <a:lumOff val="35000"/>
                  </a:schemeClr>
                </a:solidFill>
                <a:ea typeface="微软雅黑" pitchFamily="34" charset="-122"/>
              </a:rPr>
              <a:t>）开头，其余部分允许出现数字和</a:t>
            </a:r>
            <a:r>
              <a:rPr lang="en-US" altLang="zh-CN" sz="3200" spc="-67" dirty="0">
                <a:solidFill>
                  <a:schemeClr val="bg1">
                    <a:lumMod val="65000"/>
                    <a:lumOff val="35000"/>
                  </a:schemeClr>
                </a:solidFill>
                <a:ea typeface="微软雅黑" pitchFamily="34" charset="-122"/>
              </a:rPr>
              <a:t>Unicode </a:t>
            </a:r>
            <a:r>
              <a:rPr lang="zh-CN" altLang="en-US" sz="3200" spc="-67" dirty="0">
                <a:solidFill>
                  <a:schemeClr val="bg1">
                    <a:lumMod val="65000"/>
                    <a:lumOff val="35000"/>
                  </a:schemeClr>
                </a:solidFill>
                <a:ea typeface="微软雅黑" pitchFamily="34" charset="-122"/>
              </a:rPr>
              <a:t>转义</a:t>
            </a:r>
            <a:r>
              <a:rPr lang="zh-CN" altLang="en-US" sz="3200" spc="-67" dirty="0" smtClean="0">
                <a:solidFill>
                  <a:schemeClr val="bg1">
                    <a:lumMod val="65000"/>
                    <a:lumOff val="35000"/>
                  </a:schemeClr>
                </a:solidFill>
                <a:ea typeface="微软雅黑" pitchFamily="34" charset="-122"/>
              </a:rPr>
              <a:t>序列。关键字在以</a:t>
            </a:r>
            <a:r>
              <a:rPr lang="en-US" altLang="zh-CN" sz="3200" spc="-67" dirty="0" smtClean="0">
                <a:solidFill>
                  <a:schemeClr val="bg1">
                    <a:lumMod val="65000"/>
                    <a:lumOff val="35000"/>
                  </a:schemeClr>
                </a:solidFill>
                <a:ea typeface="微软雅黑" pitchFamily="34" charset="-122"/>
              </a:rPr>
              <a:t>@</a:t>
            </a:r>
            <a:r>
              <a:rPr lang="zh-CN" altLang="en-US" sz="3200" spc="-67" dirty="0" smtClean="0">
                <a:solidFill>
                  <a:schemeClr val="bg1">
                    <a:lumMod val="65000"/>
                    <a:lumOff val="35000"/>
                  </a:schemeClr>
                </a:solidFill>
                <a:ea typeface="微软雅黑" pitchFamily="34" charset="-122"/>
              </a:rPr>
              <a:t>为前缀的情况下也可以作为标识符。</a:t>
            </a:r>
            <a:endParaRPr lang="en-US" altLang="zh-CN" sz="3200" spc="-67" dirty="0" smtClean="0">
              <a:solidFill>
                <a:schemeClr val="bg1">
                  <a:lumMod val="65000"/>
                  <a:lumOff val="35000"/>
                </a:schemeClr>
              </a:solidFill>
              <a:ea typeface="微软雅黑" pitchFamily="34" charset="-122"/>
            </a:endParaRPr>
          </a:p>
          <a:p>
            <a:pPr defTabSz="914240">
              <a:spcBef>
                <a:spcPts val="32"/>
              </a:spcBef>
              <a:spcAft>
                <a:spcPts val="533"/>
              </a:spcAft>
              <a:buClr>
                <a:schemeClr val="bg1">
                  <a:lumMod val="65000"/>
                  <a:lumOff val="35000"/>
                </a:schemeClr>
              </a:buClr>
            </a:pPr>
            <a:endParaRPr lang="en-US" altLang="zh-CN" sz="3200" spc="-67" dirty="0">
              <a:solidFill>
                <a:schemeClr val="bg1">
                  <a:lumMod val="65000"/>
                  <a:lumOff val="35000"/>
                </a:schemeClr>
              </a:solidFill>
              <a:ea typeface="微软雅黑" pitchFamily="34" charset="-122"/>
            </a:endParaRPr>
          </a:p>
          <a:p>
            <a:pPr defTabSz="914240">
              <a:spcBef>
                <a:spcPts val="32"/>
              </a:spcBef>
              <a:spcAft>
                <a:spcPts val="533"/>
              </a:spcAft>
              <a:buClr>
                <a:schemeClr val="bg1">
                  <a:lumMod val="65000"/>
                  <a:lumOff val="35000"/>
                </a:schemeClr>
              </a:buClr>
            </a:pPr>
            <a:r>
              <a:rPr lang="en-US" altLang="zh-CN" sz="3200" spc="-67" dirty="0" smtClean="0">
                <a:solidFill>
                  <a:schemeClr val="bg1">
                    <a:lumMod val="65000"/>
                    <a:lumOff val="35000"/>
                  </a:schemeClr>
                </a:solidFill>
                <a:ea typeface="微软雅黑" pitchFamily="34" charset="-122"/>
              </a:rPr>
              <a:t>C#</a:t>
            </a:r>
            <a:r>
              <a:rPr lang="zh-CN" altLang="en-US" sz="3200" spc="-67" dirty="0" smtClean="0">
                <a:solidFill>
                  <a:schemeClr val="bg1">
                    <a:lumMod val="65000"/>
                    <a:lumOff val="35000"/>
                  </a:schemeClr>
                </a:solidFill>
                <a:ea typeface="微软雅黑" pitchFamily="34" charset="-122"/>
              </a:rPr>
              <a:t>严格区分字母大小写。</a:t>
            </a:r>
            <a:endParaRPr lang="en-US" altLang="zh-CN" sz="3200" spc="-67" dirty="0" smtClean="0">
              <a:solidFill>
                <a:schemeClr val="bg1">
                  <a:lumMod val="65000"/>
                  <a:lumOff val="35000"/>
                </a:schemeClr>
              </a:solidFill>
              <a:ea typeface="微软雅黑" pitchFamily="34" charset="-122"/>
            </a:endParaRPr>
          </a:p>
          <a:p>
            <a:pPr lvl="1" defTabSz="914240">
              <a:spcBef>
                <a:spcPts val="32"/>
              </a:spcBef>
              <a:spcAft>
                <a:spcPts val="533"/>
              </a:spcAft>
              <a:buClr>
                <a:schemeClr val="bg1">
                  <a:lumMod val="65000"/>
                  <a:lumOff val="35000"/>
                </a:schemeClr>
              </a:buClr>
              <a:buFont typeface="Arial" pitchFamily="34" charset="0"/>
              <a:buChar char="•"/>
            </a:pPr>
            <a:r>
              <a:rPr lang="zh-CN" altLang="en-US" sz="3200" spc="-67" dirty="0" smtClean="0">
                <a:solidFill>
                  <a:schemeClr val="bg1">
                    <a:lumMod val="65000"/>
                    <a:lumOff val="35000"/>
                  </a:schemeClr>
                </a:solidFill>
                <a:ea typeface="微软雅黑" pitchFamily="34" charset="-122"/>
              </a:rPr>
              <a:t>如</a:t>
            </a:r>
            <a:r>
              <a:rPr lang="en-US" altLang="zh-CN" sz="3200" spc="-67" dirty="0" smtClean="0">
                <a:solidFill>
                  <a:schemeClr val="bg1">
                    <a:lumMod val="65000"/>
                    <a:lumOff val="35000"/>
                  </a:schemeClr>
                </a:solidFill>
                <a:ea typeface="微软雅黑" pitchFamily="34" charset="-122"/>
              </a:rPr>
              <a:t>Age</a:t>
            </a:r>
            <a:r>
              <a:rPr lang="zh-CN" altLang="en-US" sz="3200" spc="-67" dirty="0" smtClean="0">
                <a:solidFill>
                  <a:schemeClr val="bg1">
                    <a:lumMod val="65000"/>
                    <a:lumOff val="35000"/>
                  </a:schemeClr>
                </a:solidFill>
                <a:ea typeface="微软雅黑" pitchFamily="34" charset="-122"/>
              </a:rPr>
              <a:t>和</a:t>
            </a:r>
            <a:r>
              <a:rPr lang="en-US" altLang="zh-CN" sz="3200" spc="-67" dirty="0" smtClean="0">
                <a:solidFill>
                  <a:schemeClr val="bg1">
                    <a:lumMod val="65000"/>
                    <a:lumOff val="35000"/>
                  </a:schemeClr>
                </a:solidFill>
                <a:ea typeface="微软雅黑" pitchFamily="34" charset="-122"/>
              </a:rPr>
              <a:t>age</a:t>
            </a:r>
            <a:r>
              <a:rPr lang="zh-CN" altLang="en-US" sz="3200" spc="-67" dirty="0" smtClean="0">
                <a:solidFill>
                  <a:schemeClr val="bg1">
                    <a:lumMod val="65000"/>
                    <a:lumOff val="35000"/>
                  </a:schemeClr>
                </a:solidFill>
                <a:ea typeface="微软雅黑" pitchFamily="34" charset="-122"/>
              </a:rPr>
              <a:t>是不同的标识符。</a:t>
            </a:r>
            <a:endParaRPr lang="en-US" altLang="zh-CN" sz="3200" spc="-67" dirty="0" smtClean="0">
              <a:solidFill>
                <a:schemeClr val="bg1">
                  <a:lumMod val="65000"/>
                  <a:lumOff val="35000"/>
                </a:schemeClr>
              </a:solidFill>
              <a:ea typeface="微软雅黑" pitchFamily="34" charset="-122"/>
            </a:endParaRPr>
          </a:p>
          <a:p>
            <a:pPr defTabSz="914240">
              <a:spcBef>
                <a:spcPts val="32"/>
              </a:spcBef>
              <a:spcAft>
                <a:spcPts val="533"/>
              </a:spcAft>
              <a:buClr>
                <a:schemeClr val="bg1">
                  <a:lumMod val="65000"/>
                  <a:lumOff val="35000"/>
                </a:schemeClr>
              </a:buClr>
            </a:pPr>
            <a:endParaRPr lang="en-US" altLang="zh-CN" sz="3200" spc="-67" dirty="0" smtClean="0">
              <a:solidFill>
                <a:schemeClr val="bg1">
                  <a:lumMod val="65000"/>
                  <a:lumOff val="35000"/>
                </a:schemeClr>
              </a:solidFill>
              <a:ea typeface="微软雅黑" pitchFamily="34" charset="-122"/>
            </a:endParaRPr>
          </a:p>
        </p:txBody>
      </p:sp>
    </p:spTree>
    <p:extLst>
      <p:ext uri="{BB962C8B-B14F-4D97-AF65-F5344CB8AC3E}">
        <p14:creationId xmlns:p14="http://schemas.microsoft.com/office/powerpoint/2010/main" val="33562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304" y="347986"/>
            <a:ext cx="11149013" cy="747897"/>
          </a:xfrm>
        </p:spPr>
        <p:txBody>
          <a:bodyPr/>
          <a:lstStyle/>
          <a:p>
            <a:r>
              <a:rPr lang="zh-CN" altLang="en-US" b="1" dirty="0" smtClean="0"/>
              <a:t>标识符（</a:t>
            </a:r>
            <a:r>
              <a:rPr lang="zh-CN" altLang="en-US" b="1" dirty="0"/>
              <a:t>二</a:t>
            </a:r>
            <a:r>
              <a:rPr lang="zh-CN" altLang="en-US" b="1" dirty="0" smtClean="0"/>
              <a:t>）</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669163755"/>
              </p:ext>
            </p:extLst>
          </p:nvPr>
        </p:nvGraphicFramePr>
        <p:xfrm>
          <a:off x="841168" y="1446412"/>
          <a:ext cx="10506489" cy="4771511"/>
        </p:xfrm>
        <a:graphic>
          <a:graphicData uri="http://schemas.openxmlformats.org/drawingml/2006/table">
            <a:tbl>
              <a:tblPr firstRow="1" bandRow="1">
                <a:tableStyleId>{5C22544A-7EE6-4342-B048-85BDC9FD1C3A}</a:tableStyleId>
              </a:tblPr>
              <a:tblGrid>
                <a:gridCol w="3502163"/>
                <a:gridCol w="3502163"/>
                <a:gridCol w="3502163"/>
              </a:tblGrid>
              <a:tr h="546814">
                <a:tc>
                  <a:txBody>
                    <a:bodyPr/>
                    <a:lstStyle/>
                    <a:p>
                      <a:pPr marL="0" algn="l" defTabSz="914363" rtl="0" eaLnBrk="1" latinLnBrk="0" hangingPunct="1"/>
                      <a:r>
                        <a:rPr lang="zh-CN" altLang="en-US" sz="2800" b="1" kern="1200" dirty="0" smtClean="0">
                          <a:solidFill>
                            <a:schemeClr val="lt1"/>
                          </a:solidFill>
                          <a:latin typeface="+mn-lt"/>
                          <a:ea typeface="+mn-ea"/>
                          <a:cs typeface="+mn-cs"/>
                        </a:rPr>
                        <a:t>示例</a:t>
                      </a:r>
                      <a:endParaRPr lang="zh-CN" altLang="en-US" sz="2800" b="1" kern="1200" dirty="0">
                        <a:solidFill>
                          <a:schemeClr val="lt1"/>
                        </a:solidFill>
                        <a:latin typeface="+mn-lt"/>
                        <a:ea typeface="+mn-ea"/>
                        <a:cs typeface="+mn-cs"/>
                      </a:endParaRPr>
                    </a:p>
                  </a:txBody>
                  <a:tcPr anchor="ctr"/>
                </a:tc>
                <a:tc>
                  <a:txBody>
                    <a:bodyPr/>
                    <a:lstStyle/>
                    <a:p>
                      <a:pPr algn="l"/>
                      <a:r>
                        <a:rPr lang="zh-CN" altLang="en-US" sz="2800" dirty="0" smtClean="0"/>
                        <a:t>是否有效</a:t>
                      </a:r>
                      <a:endParaRPr lang="zh-CN" altLang="en-US" sz="2800" dirty="0"/>
                    </a:p>
                  </a:txBody>
                  <a:tcPr anchor="ctr"/>
                </a:tc>
                <a:tc>
                  <a:txBody>
                    <a:bodyPr/>
                    <a:lstStyle/>
                    <a:p>
                      <a:pPr algn="l"/>
                      <a:r>
                        <a:rPr lang="zh-CN" altLang="en-US" sz="2800" dirty="0" smtClean="0"/>
                        <a:t>说明</a:t>
                      </a:r>
                      <a:endParaRPr lang="zh-CN" altLang="en-US" sz="2800" dirty="0"/>
                    </a:p>
                  </a:txBody>
                  <a:tcPr anchor="ctr"/>
                </a:tc>
              </a:tr>
              <a:tr h="546814">
                <a:tc>
                  <a:txBody>
                    <a:bodyPr/>
                    <a:lstStyle/>
                    <a:p>
                      <a:r>
                        <a:rPr lang="en-US" altLang="zh-CN" dirty="0" smtClean="0"/>
                        <a:t>123</a:t>
                      </a:r>
                      <a:endParaRPr lang="zh-CN" altLang="en-US" dirty="0"/>
                    </a:p>
                  </a:txBody>
                  <a:tcPr/>
                </a:tc>
                <a:tc>
                  <a:txBody>
                    <a:bodyPr/>
                    <a:lstStyle/>
                    <a:p>
                      <a:r>
                        <a:rPr lang="zh-CN" altLang="en-US" dirty="0" smtClean="0">
                          <a:solidFill>
                            <a:srgbClr val="FF0000"/>
                          </a:solidFill>
                        </a:rPr>
                        <a:t>否</a:t>
                      </a:r>
                      <a:endParaRPr lang="zh-CN" altLang="en-US" dirty="0">
                        <a:solidFill>
                          <a:srgbClr val="FF0000"/>
                        </a:solidFill>
                      </a:endParaRPr>
                    </a:p>
                  </a:txBody>
                  <a:tcPr/>
                </a:tc>
                <a:tc>
                  <a:txBody>
                    <a:bodyPr/>
                    <a:lstStyle/>
                    <a:p>
                      <a:r>
                        <a:rPr lang="zh-CN" altLang="en-US" dirty="0" smtClean="0">
                          <a:solidFill>
                            <a:srgbClr val="FF0000"/>
                          </a:solidFill>
                        </a:rPr>
                        <a:t>不能以数字开头</a:t>
                      </a:r>
                      <a:endParaRPr lang="zh-CN" altLang="en-US" dirty="0">
                        <a:solidFill>
                          <a:srgbClr val="FF0000"/>
                        </a:solidFill>
                      </a:endParaRPr>
                    </a:p>
                  </a:txBody>
                  <a:tcPr/>
                </a:tc>
              </a:tr>
              <a:tr h="546814">
                <a:tc>
                  <a:txBody>
                    <a:bodyPr/>
                    <a:lstStyle/>
                    <a:p>
                      <a:r>
                        <a:rPr lang="en-US" altLang="zh-CN" dirty="0" smtClean="0"/>
                        <a:t>n123</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字母开头，混合数字</a:t>
                      </a:r>
                      <a:endParaRPr lang="zh-CN" altLang="en-US" dirty="0"/>
                    </a:p>
                  </a:txBody>
                  <a:tcPr/>
                </a:tc>
              </a:tr>
              <a:tr h="943813">
                <a:tc>
                  <a:txBody>
                    <a:bodyPr/>
                    <a:lstStyle/>
                    <a:p>
                      <a:r>
                        <a:rPr lang="en-US" altLang="zh-CN" dirty="0" smtClean="0"/>
                        <a:t>N123</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大些字母</a:t>
                      </a:r>
                      <a:r>
                        <a:rPr lang="en-US" altLang="zh-CN" dirty="0" smtClean="0"/>
                        <a:t>N</a:t>
                      </a:r>
                      <a:r>
                        <a:rPr lang="zh-CN" altLang="en-US" dirty="0" smtClean="0"/>
                        <a:t>，所以和</a:t>
                      </a:r>
                      <a:r>
                        <a:rPr lang="en-US" altLang="zh-CN" dirty="0" smtClean="0"/>
                        <a:t>n123</a:t>
                      </a:r>
                      <a:r>
                        <a:rPr lang="zh-CN" altLang="en-US" dirty="0" smtClean="0"/>
                        <a:t>是不同的标识符</a:t>
                      </a:r>
                      <a:endParaRPr lang="zh-CN" altLang="en-US" dirty="0"/>
                    </a:p>
                  </a:txBody>
                  <a:tcPr/>
                </a:tc>
              </a:tr>
              <a:tr h="546814">
                <a:tc>
                  <a:txBody>
                    <a:bodyPr/>
                    <a:lstStyle/>
                    <a:p>
                      <a:r>
                        <a:rPr lang="en-US" altLang="zh-CN" dirty="0" smtClean="0"/>
                        <a:t>_n123</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下划线加字符和数字</a:t>
                      </a:r>
                      <a:endParaRPr lang="zh-CN" altLang="en-US" dirty="0"/>
                    </a:p>
                  </a:txBody>
                  <a:tcPr/>
                </a:tc>
              </a:tr>
              <a:tr h="546814">
                <a:tc>
                  <a:txBody>
                    <a:bodyPr/>
                    <a:lstStyle/>
                    <a:p>
                      <a:r>
                        <a:rPr lang="en-US" altLang="zh-CN" dirty="0" err="1" smtClean="0"/>
                        <a:t>int</a:t>
                      </a:r>
                      <a:endParaRPr lang="zh-CN" altLang="en-US" dirty="0"/>
                    </a:p>
                  </a:txBody>
                  <a:tcPr/>
                </a:tc>
                <a:tc>
                  <a:txBody>
                    <a:bodyPr/>
                    <a:lstStyle/>
                    <a:p>
                      <a:r>
                        <a:rPr lang="zh-CN" altLang="en-US" dirty="0" smtClean="0">
                          <a:solidFill>
                            <a:srgbClr val="FF0000"/>
                          </a:solidFill>
                        </a:rPr>
                        <a:t>否</a:t>
                      </a:r>
                      <a:endParaRPr lang="zh-CN" altLang="en-US" dirty="0">
                        <a:solidFill>
                          <a:srgbClr val="FF0000"/>
                        </a:solidFill>
                      </a:endParaRPr>
                    </a:p>
                  </a:txBody>
                  <a:tcPr/>
                </a:tc>
                <a:tc>
                  <a:txBody>
                    <a:bodyPr/>
                    <a:lstStyle/>
                    <a:p>
                      <a:r>
                        <a:rPr lang="en-US" altLang="zh-CN" dirty="0" err="1" smtClean="0">
                          <a:solidFill>
                            <a:srgbClr val="FF0000"/>
                          </a:solidFill>
                        </a:rPr>
                        <a:t>int</a:t>
                      </a:r>
                      <a:r>
                        <a:rPr lang="zh-CN" altLang="en-US" dirty="0" smtClean="0">
                          <a:solidFill>
                            <a:srgbClr val="FF0000"/>
                          </a:solidFill>
                        </a:rPr>
                        <a:t>是关键字</a:t>
                      </a:r>
                      <a:endParaRPr lang="zh-CN" altLang="en-US" dirty="0">
                        <a:solidFill>
                          <a:srgbClr val="FF0000"/>
                        </a:solidFill>
                      </a:endParaRPr>
                    </a:p>
                  </a:txBody>
                  <a:tcPr/>
                </a:tc>
              </a:tr>
              <a:tr h="546814">
                <a:tc>
                  <a:txBody>
                    <a:bodyPr/>
                    <a:lstStyle/>
                    <a:p>
                      <a:r>
                        <a:rPr lang="en-US" altLang="zh-CN" dirty="0" smtClean="0"/>
                        <a:t>@</a:t>
                      </a:r>
                      <a:r>
                        <a:rPr lang="en-US" altLang="zh-CN" dirty="0" err="1" smtClean="0"/>
                        <a:t>int</a:t>
                      </a:r>
                      <a:endParaRPr lang="zh-CN" altLang="en-US" dirty="0"/>
                    </a:p>
                  </a:txBody>
                  <a:tcPr/>
                </a:tc>
                <a:tc>
                  <a:txBody>
                    <a:bodyPr/>
                    <a:lstStyle/>
                    <a:p>
                      <a:r>
                        <a:rPr lang="zh-CN" altLang="en-US" dirty="0" smtClean="0"/>
                        <a:t>是</a:t>
                      </a:r>
                      <a:endParaRPr lang="zh-CN" altLang="en-US" dirty="0"/>
                    </a:p>
                  </a:txBody>
                  <a:tcPr/>
                </a:tc>
                <a:tc>
                  <a:txBody>
                    <a:bodyPr/>
                    <a:lstStyle/>
                    <a:p>
                      <a:r>
                        <a:rPr lang="en-US" altLang="zh-CN" dirty="0" smtClean="0"/>
                        <a:t>@</a:t>
                      </a:r>
                      <a:r>
                        <a:rPr lang="zh-CN" altLang="en-US" dirty="0" smtClean="0"/>
                        <a:t>做前缀加关键字</a:t>
                      </a:r>
                      <a:endParaRPr lang="zh-CN" altLang="en-US" dirty="0"/>
                    </a:p>
                  </a:txBody>
                  <a:tcPr/>
                </a:tc>
              </a:tr>
              <a:tr h="546814">
                <a:tc>
                  <a:txBody>
                    <a:bodyPr/>
                    <a:lstStyle/>
                    <a:p>
                      <a:r>
                        <a:rPr lang="en-US" altLang="zh-CN" dirty="0" smtClean="0"/>
                        <a:t>n\u0061me</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sz="1800" spc="-67" dirty="0" smtClean="0">
                          <a:solidFill>
                            <a:srgbClr val="000000">
                              <a:lumMod val="75000"/>
                            </a:srgbClr>
                          </a:solidFill>
                          <a:latin typeface="Segoe UI" pitchFamily="34" charset="0"/>
                          <a:ea typeface="微软雅黑" pitchFamily="34" charset="-122"/>
                        </a:rPr>
                        <a:t>支持</a:t>
                      </a:r>
                      <a:r>
                        <a:rPr lang="en-US" altLang="zh-CN" sz="1800" spc="-67" dirty="0" smtClean="0">
                          <a:solidFill>
                            <a:srgbClr val="000000">
                              <a:lumMod val="75000"/>
                            </a:srgbClr>
                          </a:solidFill>
                          <a:latin typeface="Segoe UI" pitchFamily="34" charset="0"/>
                          <a:ea typeface="微软雅黑" pitchFamily="34" charset="-122"/>
                        </a:rPr>
                        <a:t>Unicode</a:t>
                      </a:r>
                      <a:r>
                        <a:rPr lang="zh-CN" altLang="en-US" sz="1800" spc="-67" dirty="0" smtClean="0">
                          <a:solidFill>
                            <a:srgbClr val="000000">
                              <a:lumMod val="75000"/>
                            </a:srgbClr>
                          </a:solidFill>
                          <a:latin typeface="Segoe UI" pitchFamily="34" charset="0"/>
                          <a:ea typeface="微软雅黑" pitchFamily="34" charset="-122"/>
                        </a:rPr>
                        <a:t>转义序列</a:t>
                      </a:r>
                      <a:endParaRPr lang="zh-CN" altLang="en-US" dirty="0"/>
                    </a:p>
                  </a:txBody>
                  <a:tcPr/>
                </a:tc>
              </a:tr>
            </a:tbl>
          </a:graphicData>
        </a:graphic>
      </p:graphicFrame>
    </p:spTree>
    <p:extLst>
      <p:ext uri="{BB962C8B-B14F-4D97-AF65-F5344CB8AC3E}">
        <p14:creationId xmlns:p14="http://schemas.microsoft.com/office/powerpoint/2010/main" val="1356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602548"/>
            <a:ext cx="11149013" cy="747897"/>
          </a:xfrm>
        </p:spPr>
        <p:txBody>
          <a:bodyPr/>
          <a:lstStyle/>
          <a:p>
            <a:r>
              <a:rPr lang="zh-CN" altLang="en-US" b="1" dirty="0" smtClean="0"/>
              <a:t>关键字</a:t>
            </a:r>
            <a:endParaRPr lang="zh-CN" altLang="en-US" b="1" dirty="0"/>
          </a:p>
        </p:txBody>
      </p:sp>
      <p:sp>
        <p:nvSpPr>
          <p:cNvPr id="3" name="TextBox 2"/>
          <p:cNvSpPr txBox="1"/>
          <p:nvPr/>
        </p:nvSpPr>
        <p:spPr>
          <a:xfrm>
            <a:off x="519112" y="1838275"/>
            <a:ext cx="11010170" cy="4154984"/>
          </a:xfrm>
          <a:prstGeom prst="rect">
            <a:avLst/>
          </a:prstGeom>
          <a:noFill/>
        </p:spPr>
        <p:txBody>
          <a:bodyPr wrap="square" lIns="0" tIns="0" rIns="0" bIns="0" rtlCol="0">
            <a:spAutoFit/>
          </a:bodyPr>
          <a:lstStyle/>
          <a:p>
            <a:pPr marL="457200" indent="-457200">
              <a:buFont typeface="Arial" panose="020B0604020202020204" pitchFamily="34" charset="0"/>
              <a:buChar char="•"/>
            </a:pPr>
            <a:r>
              <a:rPr lang="zh-CN" altLang="en-US" sz="3000" dirty="0" smtClean="0">
                <a:solidFill>
                  <a:schemeClr val="bg1">
                    <a:lumMod val="50000"/>
                    <a:lumOff val="50000"/>
                  </a:schemeClr>
                </a:solidFill>
              </a:rPr>
              <a:t>关键字是一组特殊的“标识符”，由系统定义，供开发者使用。因而我们不能再次定义关键字为标识符（</a:t>
            </a:r>
            <a:r>
              <a:rPr lang="zh-CN" altLang="en-US" sz="3000" dirty="0">
                <a:solidFill>
                  <a:schemeClr val="bg1">
                    <a:lumMod val="50000"/>
                    <a:lumOff val="50000"/>
                  </a:schemeClr>
                </a:solidFill>
              </a:rPr>
              <a:t>以 </a:t>
            </a:r>
            <a:r>
              <a:rPr lang="en-US" altLang="zh-CN" sz="3000" dirty="0">
                <a:solidFill>
                  <a:schemeClr val="bg1">
                    <a:lumMod val="50000"/>
                    <a:lumOff val="50000"/>
                  </a:schemeClr>
                </a:solidFill>
              </a:rPr>
              <a:t>@ </a:t>
            </a:r>
            <a:r>
              <a:rPr lang="zh-CN" altLang="en-US" sz="3000" dirty="0">
                <a:solidFill>
                  <a:schemeClr val="bg1">
                    <a:lumMod val="50000"/>
                    <a:lumOff val="50000"/>
                  </a:schemeClr>
                </a:solidFill>
              </a:rPr>
              <a:t>字符开头时除外</a:t>
            </a:r>
            <a:r>
              <a:rPr lang="zh-CN" altLang="en-US" sz="3000" dirty="0" smtClean="0">
                <a:solidFill>
                  <a:schemeClr val="bg1">
                    <a:lumMod val="50000"/>
                    <a:lumOff val="50000"/>
                  </a:schemeClr>
                </a:solidFill>
              </a:rPr>
              <a:t>）。</a:t>
            </a:r>
            <a:endParaRPr lang="en-US" altLang="zh-CN" sz="3000" dirty="0" smtClean="0">
              <a:solidFill>
                <a:schemeClr val="bg1">
                  <a:lumMod val="50000"/>
                  <a:lumOff val="50000"/>
                </a:schemeClr>
              </a:solidFill>
            </a:endParaRPr>
          </a:p>
          <a:p>
            <a:pPr marL="457200" indent="-457200">
              <a:buFont typeface="Arial" panose="020B0604020202020204" pitchFamily="34" charset="0"/>
              <a:buChar char="•"/>
            </a:pPr>
            <a:r>
              <a:rPr lang="zh-CN" altLang="en-US" sz="3000" dirty="0">
                <a:solidFill>
                  <a:schemeClr val="bg1">
                    <a:lumMod val="50000"/>
                    <a:lumOff val="50000"/>
                  </a:schemeClr>
                </a:solidFill>
              </a:rPr>
              <a:t>比较常用的有</a:t>
            </a:r>
            <a:r>
              <a:rPr lang="en-US" altLang="zh-CN" sz="3000" dirty="0">
                <a:solidFill>
                  <a:schemeClr val="bg1">
                    <a:lumMod val="50000"/>
                    <a:lumOff val="50000"/>
                  </a:schemeClr>
                </a:solidFill>
              </a:rPr>
              <a:t>using</a:t>
            </a:r>
            <a:r>
              <a:rPr lang="zh-CN" altLang="en-US" sz="3000" dirty="0">
                <a:solidFill>
                  <a:schemeClr val="bg1">
                    <a:lumMod val="50000"/>
                    <a:lumOff val="50000"/>
                  </a:schemeClr>
                </a:solidFill>
              </a:rPr>
              <a:t>、</a:t>
            </a:r>
            <a:r>
              <a:rPr lang="en-US" altLang="zh-CN" sz="3000" dirty="0">
                <a:solidFill>
                  <a:schemeClr val="bg1">
                    <a:lumMod val="50000"/>
                    <a:lumOff val="50000"/>
                  </a:schemeClr>
                </a:solidFill>
              </a:rPr>
              <a:t>class</a:t>
            </a:r>
            <a:r>
              <a:rPr lang="zh-CN" altLang="en-US" sz="3000" dirty="0">
                <a:solidFill>
                  <a:schemeClr val="bg1">
                    <a:lumMod val="50000"/>
                    <a:lumOff val="50000"/>
                  </a:schemeClr>
                </a:solidFill>
              </a:rPr>
              <a:t>、</a:t>
            </a:r>
            <a:r>
              <a:rPr lang="en-US" altLang="zh-CN" sz="3000" dirty="0">
                <a:solidFill>
                  <a:schemeClr val="bg1">
                    <a:lumMod val="50000"/>
                    <a:lumOff val="50000"/>
                  </a:schemeClr>
                </a:solidFill>
              </a:rPr>
              <a:t>static</a:t>
            </a:r>
            <a:r>
              <a:rPr lang="zh-CN" altLang="en-US" sz="3000" dirty="0">
                <a:solidFill>
                  <a:schemeClr val="bg1">
                    <a:lumMod val="50000"/>
                    <a:lumOff val="50000"/>
                  </a:schemeClr>
                </a:solidFill>
              </a:rPr>
              <a:t>、</a:t>
            </a:r>
            <a:r>
              <a:rPr lang="en-US" altLang="zh-CN" sz="3000" dirty="0">
                <a:solidFill>
                  <a:schemeClr val="bg1">
                    <a:lumMod val="50000"/>
                    <a:lumOff val="50000"/>
                  </a:schemeClr>
                </a:solidFill>
              </a:rPr>
              <a:t>public</a:t>
            </a:r>
            <a:r>
              <a:rPr lang="zh-CN" altLang="en-US" sz="3000" dirty="0">
                <a:solidFill>
                  <a:schemeClr val="bg1">
                    <a:lumMod val="50000"/>
                    <a:lumOff val="50000"/>
                  </a:schemeClr>
                </a:solidFill>
              </a:rPr>
              <a:t>、</a:t>
            </a:r>
            <a:r>
              <a:rPr lang="en-US" altLang="zh-CN" sz="3000" dirty="0">
                <a:solidFill>
                  <a:schemeClr val="bg1">
                    <a:lumMod val="50000"/>
                    <a:lumOff val="50000"/>
                  </a:schemeClr>
                </a:solidFill>
              </a:rPr>
              <a:t>get</a:t>
            </a:r>
            <a:r>
              <a:rPr lang="zh-CN" altLang="en-US" sz="3000" dirty="0">
                <a:solidFill>
                  <a:schemeClr val="bg1">
                    <a:lumMod val="50000"/>
                    <a:lumOff val="50000"/>
                  </a:schemeClr>
                </a:solidFill>
              </a:rPr>
              <a:t>*、</a:t>
            </a:r>
            <a:r>
              <a:rPr lang="en-US" altLang="zh-CN" sz="3000" dirty="0">
                <a:solidFill>
                  <a:schemeClr val="bg1">
                    <a:lumMod val="50000"/>
                    <a:lumOff val="50000"/>
                  </a:schemeClr>
                </a:solidFill>
              </a:rPr>
              <a:t>set</a:t>
            </a:r>
            <a:r>
              <a:rPr lang="zh-CN" altLang="en-US" sz="3000" dirty="0">
                <a:solidFill>
                  <a:schemeClr val="bg1">
                    <a:lumMod val="50000"/>
                    <a:lumOff val="50000"/>
                  </a:schemeClr>
                </a:solidFill>
              </a:rPr>
              <a:t>*、</a:t>
            </a:r>
            <a:r>
              <a:rPr lang="en-US" altLang="zh-CN" sz="3000" dirty="0" err="1">
                <a:solidFill>
                  <a:schemeClr val="bg1">
                    <a:lumMod val="50000"/>
                    <a:lumOff val="50000"/>
                  </a:schemeClr>
                </a:solidFill>
              </a:rPr>
              <a:t>var</a:t>
            </a:r>
            <a:r>
              <a:rPr lang="zh-CN" altLang="en-US" sz="3000" dirty="0">
                <a:solidFill>
                  <a:schemeClr val="bg1">
                    <a:lumMod val="50000"/>
                    <a:lumOff val="50000"/>
                  </a:schemeClr>
                </a:solidFill>
              </a:rPr>
              <a:t>*</a:t>
            </a:r>
            <a:r>
              <a:rPr lang="zh-CN" altLang="en-US" sz="3000" dirty="0" smtClean="0">
                <a:solidFill>
                  <a:schemeClr val="bg1">
                    <a:lumMod val="50000"/>
                    <a:lumOff val="50000"/>
                  </a:schemeClr>
                </a:solidFill>
              </a:rPr>
              <a:t>等等</a:t>
            </a:r>
            <a:r>
              <a:rPr lang="zh-CN" altLang="en-US" sz="3000" dirty="0">
                <a:solidFill>
                  <a:schemeClr val="bg1">
                    <a:lumMod val="50000"/>
                    <a:lumOff val="50000"/>
                  </a:schemeClr>
                </a:solidFill>
              </a:rPr>
              <a:t>。</a:t>
            </a:r>
            <a:endParaRPr lang="en-US" altLang="zh-CN" sz="3000" dirty="0">
              <a:solidFill>
                <a:schemeClr val="bg1">
                  <a:lumMod val="50000"/>
                  <a:lumOff val="50000"/>
                </a:schemeClr>
              </a:solidFill>
            </a:endParaRPr>
          </a:p>
          <a:p>
            <a:pPr marL="457200" indent="-457200">
              <a:buFont typeface="Arial" panose="020B0604020202020204" pitchFamily="34" charset="0"/>
              <a:buChar char="•"/>
            </a:pPr>
            <a:r>
              <a:rPr lang="zh-CN" altLang="en-US" sz="3000" dirty="0" smtClean="0">
                <a:solidFill>
                  <a:schemeClr val="bg1">
                    <a:lumMod val="50000"/>
                    <a:lumOff val="50000"/>
                  </a:schemeClr>
                </a:solidFill>
              </a:rPr>
              <a:t>其中加“*”的比较特殊些，称作上下文关键字，这些关键字只有在</a:t>
            </a:r>
            <a:endParaRPr lang="en-US" altLang="zh-CN" sz="3000" dirty="0" smtClean="0">
              <a:solidFill>
                <a:schemeClr val="bg1">
                  <a:lumMod val="50000"/>
                  <a:lumOff val="50000"/>
                </a:schemeClr>
              </a:solidFill>
            </a:endParaRPr>
          </a:p>
          <a:p>
            <a:pPr marL="457200" indent="-457200">
              <a:buFont typeface="Arial" panose="020B0604020202020204" pitchFamily="34" charset="0"/>
              <a:buChar char="•"/>
            </a:pPr>
            <a:r>
              <a:rPr lang="zh-CN" altLang="en-US" sz="3000" dirty="0" smtClean="0">
                <a:solidFill>
                  <a:schemeClr val="bg1">
                    <a:lumMod val="50000"/>
                    <a:lumOff val="50000"/>
                  </a:schemeClr>
                </a:solidFill>
              </a:rPr>
              <a:t>特殊的位置才会有意义。如</a:t>
            </a:r>
            <a:r>
              <a:rPr lang="en-US" altLang="zh-CN" sz="3000" dirty="0" smtClean="0">
                <a:solidFill>
                  <a:schemeClr val="bg1">
                    <a:lumMod val="50000"/>
                    <a:lumOff val="50000"/>
                  </a:schemeClr>
                </a:solidFill>
              </a:rPr>
              <a:t>get</a:t>
            </a:r>
            <a:r>
              <a:rPr lang="zh-CN" altLang="en-US" sz="3000" dirty="0" smtClean="0">
                <a:solidFill>
                  <a:schemeClr val="bg1">
                    <a:lumMod val="50000"/>
                    <a:lumOff val="50000"/>
                  </a:schemeClr>
                </a:solidFill>
              </a:rPr>
              <a:t>和</a:t>
            </a:r>
            <a:r>
              <a:rPr lang="en-US" altLang="zh-CN" sz="3000" dirty="0" smtClean="0">
                <a:solidFill>
                  <a:schemeClr val="bg1">
                    <a:lumMod val="50000"/>
                    <a:lumOff val="50000"/>
                  </a:schemeClr>
                </a:solidFill>
              </a:rPr>
              <a:t>set</a:t>
            </a:r>
            <a:r>
              <a:rPr lang="zh-CN" altLang="en-US" sz="3000" dirty="0" smtClean="0">
                <a:solidFill>
                  <a:schemeClr val="bg1">
                    <a:lumMod val="50000"/>
                    <a:lumOff val="50000"/>
                  </a:schemeClr>
                </a:solidFill>
              </a:rPr>
              <a:t>只有在属性中才有意义、</a:t>
            </a:r>
            <a:r>
              <a:rPr lang="en-US" altLang="zh-CN" sz="3000" dirty="0" err="1" smtClean="0">
                <a:solidFill>
                  <a:schemeClr val="bg1">
                    <a:lumMod val="50000"/>
                    <a:lumOff val="50000"/>
                  </a:schemeClr>
                </a:solidFill>
              </a:rPr>
              <a:t>var</a:t>
            </a:r>
            <a:r>
              <a:rPr lang="zh-CN" altLang="en-US" sz="3000" dirty="0" smtClean="0">
                <a:solidFill>
                  <a:schemeClr val="bg1">
                    <a:lumMod val="50000"/>
                    <a:lumOff val="50000"/>
                  </a:schemeClr>
                </a:solidFill>
              </a:rPr>
              <a:t>只能用在局部变量环境下。</a:t>
            </a:r>
          </a:p>
        </p:txBody>
      </p:sp>
    </p:spTree>
    <p:extLst>
      <p:ext uri="{BB962C8B-B14F-4D97-AF65-F5344CB8AC3E}">
        <p14:creationId xmlns:p14="http://schemas.microsoft.com/office/powerpoint/2010/main" val="252259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861" y="1614161"/>
            <a:ext cx="3937539" cy="4035671"/>
          </a:xfrm>
          <a:prstGeom prst="rect">
            <a:avLst/>
          </a:prstGeom>
        </p:spPr>
      </p:pic>
      <p:sp>
        <p:nvSpPr>
          <p:cNvPr id="5" name="矩形 4"/>
          <p:cNvSpPr/>
          <p:nvPr/>
        </p:nvSpPr>
        <p:spPr>
          <a:xfrm>
            <a:off x="5943600" y="2354725"/>
            <a:ext cx="4648200" cy="2554545"/>
          </a:xfrm>
          <a:prstGeom prst="rect">
            <a:avLst/>
          </a:prstGeom>
        </p:spPr>
        <p:txBody>
          <a:bodyPr wrap="square">
            <a:spAutoFit/>
          </a:bodyPr>
          <a:lstStyle/>
          <a:p>
            <a:r>
              <a:rPr lang="zh-CN" altLang="en-US" sz="3200" dirty="0">
                <a:solidFill>
                  <a:schemeClr val="bg1">
                    <a:lumMod val="65000"/>
                    <a:lumOff val="35000"/>
                  </a:schemeClr>
                </a:solidFill>
                <a:latin typeface="微软雅黑" pitchFamily="34" charset="-122"/>
                <a:ea typeface="微软雅黑" pitchFamily="34" charset="-122"/>
              </a:rPr>
              <a:t>通过这一节课，可以使听</a:t>
            </a:r>
            <a:r>
              <a:rPr lang="zh-CN" altLang="en-US" sz="3200">
                <a:solidFill>
                  <a:schemeClr val="bg1">
                    <a:lumMod val="65000"/>
                    <a:lumOff val="35000"/>
                  </a:schemeClr>
                </a:solidFill>
                <a:latin typeface="微软雅黑" pitchFamily="34" charset="-122"/>
                <a:ea typeface="微软雅黑" pitchFamily="34" charset="-122"/>
              </a:rPr>
              <a:t>众</a:t>
            </a:r>
            <a:r>
              <a:rPr lang="zh-CN" altLang="en-US" sz="3200" smtClean="0">
                <a:solidFill>
                  <a:schemeClr val="bg1">
                    <a:lumMod val="65000"/>
                    <a:lumOff val="35000"/>
                  </a:schemeClr>
                </a:solidFill>
                <a:latin typeface="微软雅黑" pitchFamily="34" charset="-122"/>
                <a:ea typeface="微软雅黑" pitchFamily="34" charset="-122"/>
              </a:rPr>
              <a:t>对</a:t>
            </a:r>
            <a:r>
              <a:rPr lang="en-US" altLang="zh-CN" sz="3200" smtClean="0">
                <a:solidFill>
                  <a:schemeClr val="bg1">
                    <a:lumMod val="65000"/>
                    <a:lumOff val="35000"/>
                  </a:schemeClr>
                </a:solidFill>
                <a:latin typeface="微软雅黑" pitchFamily="34" charset="-122"/>
                <a:ea typeface="微软雅黑" pitchFamily="34" charset="-122"/>
              </a:rPr>
              <a:t>.</a:t>
            </a:r>
            <a:r>
              <a:rPr lang="en-US" altLang="zh-CN" sz="3200" dirty="0">
                <a:solidFill>
                  <a:schemeClr val="bg1">
                    <a:lumMod val="65000"/>
                    <a:lumOff val="35000"/>
                  </a:schemeClr>
                </a:solidFill>
                <a:latin typeface="微软雅黑" pitchFamily="34" charset="-122"/>
                <a:ea typeface="微软雅黑" pitchFamily="34" charset="-122"/>
              </a:rPr>
              <a:t>NET</a:t>
            </a:r>
            <a:r>
              <a:rPr lang="zh-CN" altLang="en-US" sz="3200" dirty="0">
                <a:solidFill>
                  <a:schemeClr val="bg1">
                    <a:lumMod val="65000"/>
                    <a:lumOff val="35000"/>
                  </a:schemeClr>
                </a:solidFill>
                <a:latin typeface="微软雅黑" pitchFamily="34" charset="-122"/>
                <a:ea typeface="微软雅黑" pitchFamily="34" charset="-122"/>
              </a:rPr>
              <a:t>基本概况和</a:t>
            </a:r>
            <a:r>
              <a:rPr lang="en-US" altLang="zh-CN" sz="3200" dirty="0">
                <a:solidFill>
                  <a:schemeClr val="bg1">
                    <a:lumMod val="65000"/>
                    <a:lumOff val="35000"/>
                  </a:schemeClr>
                </a:solidFill>
                <a:latin typeface="微软雅黑" pitchFamily="34" charset="-122"/>
                <a:ea typeface="微软雅黑" pitchFamily="34" charset="-122"/>
              </a:rPr>
              <a:t>C#</a:t>
            </a:r>
            <a:r>
              <a:rPr lang="zh-CN" altLang="en-US" sz="3200" dirty="0">
                <a:solidFill>
                  <a:schemeClr val="bg1">
                    <a:lumMod val="65000"/>
                    <a:lumOff val="35000"/>
                  </a:schemeClr>
                </a:solidFill>
                <a:latin typeface="微软雅黑" pitchFamily="34" charset="-122"/>
                <a:ea typeface="微软雅黑" pitchFamily="34" charset="-122"/>
              </a:rPr>
              <a:t>开发语言基本结构和语法有一个概括性的认识。</a:t>
            </a:r>
            <a:endParaRPr lang="en-US" altLang="zh-CN" sz="3200" dirty="0">
              <a:solidFill>
                <a:schemeClr val="bg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8321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645" y="461075"/>
            <a:ext cx="11149013" cy="747897"/>
          </a:xfrm>
        </p:spPr>
        <p:txBody>
          <a:bodyPr/>
          <a:lstStyle/>
          <a:p>
            <a:r>
              <a:rPr lang="zh-CN" altLang="en-US" b="1" dirty="0" smtClean="0"/>
              <a:t>声明</a:t>
            </a:r>
            <a:r>
              <a:rPr lang="en-US" altLang="zh-CN" b="1" dirty="0" smtClean="0"/>
              <a:t>&amp;</a:t>
            </a:r>
            <a:r>
              <a:rPr lang="zh-CN" altLang="en-US" b="1" dirty="0" smtClean="0"/>
              <a:t>初始化</a:t>
            </a:r>
            <a:endParaRPr lang="zh-CN" altLang="en-US" b="1" dirty="0"/>
          </a:p>
        </p:txBody>
      </p:sp>
      <p:sp>
        <p:nvSpPr>
          <p:cNvPr id="3" name="TextBox 2"/>
          <p:cNvSpPr txBox="1"/>
          <p:nvPr/>
        </p:nvSpPr>
        <p:spPr>
          <a:xfrm>
            <a:off x="494645" y="1623962"/>
            <a:ext cx="923330" cy="430887"/>
          </a:xfrm>
          <a:prstGeom prst="rect">
            <a:avLst/>
          </a:prstGeom>
          <a:noFill/>
        </p:spPr>
        <p:txBody>
          <a:bodyPr wrap="none" lIns="0" tIns="0" rIns="0" bIns="0" rtlCol="0">
            <a:spAutoFit/>
          </a:bodyPr>
          <a:lstStyle/>
          <a:p>
            <a:r>
              <a:rPr lang="en-US" altLang="zh-CN" sz="2800" dirty="0" smtClean="0">
                <a:solidFill>
                  <a:schemeClr val="bg1"/>
                </a:solidFill>
              </a:rPr>
              <a:t>	</a:t>
            </a:r>
            <a:endParaRPr lang="zh-CN" altLang="en-US" sz="2800" dirty="0" smtClean="0">
              <a:solidFill>
                <a:schemeClr val="bg1"/>
              </a:solidFill>
            </a:endParaRPr>
          </a:p>
        </p:txBody>
      </p:sp>
      <p:sp>
        <p:nvSpPr>
          <p:cNvPr id="4" name="TextBox 3"/>
          <p:cNvSpPr txBox="1"/>
          <p:nvPr/>
        </p:nvSpPr>
        <p:spPr>
          <a:xfrm>
            <a:off x="494645" y="1408518"/>
            <a:ext cx="7800212" cy="4739759"/>
          </a:xfrm>
          <a:prstGeom prst="rect">
            <a:avLst/>
          </a:prstGeom>
          <a:noFill/>
        </p:spPr>
        <p:txBody>
          <a:bodyPr wrap="none" lIns="0" tIns="0" rIns="0" bIns="0" rtlCol="0">
            <a:spAutoFit/>
          </a:bodyPr>
          <a:lstStyle/>
          <a:p>
            <a:r>
              <a:rPr lang="zh-CN" altLang="en-US" sz="2800" dirty="0" smtClean="0">
                <a:solidFill>
                  <a:schemeClr val="bg1">
                    <a:lumMod val="65000"/>
                    <a:lumOff val="35000"/>
                  </a:schemeClr>
                </a:solidFill>
                <a:latin typeface="+mn-ea"/>
              </a:rPr>
              <a:t>声明一个变量的语法：</a:t>
            </a:r>
            <a:endParaRPr lang="en-US" altLang="zh-CN" sz="2800" dirty="0" smtClean="0">
              <a:solidFill>
                <a:schemeClr val="bg1">
                  <a:lumMod val="65000"/>
                  <a:lumOff val="35000"/>
                </a:schemeClr>
              </a:solidFill>
              <a:latin typeface="+mn-ea"/>
            </a:endParaRPr>
          </a:p>
          <a:p>
            <a:r>
              <a:rPr lang="en-US" altLang="zh-CN" sz="2800" dirty="0">
                <a:solidFill>
                  <a:schemeClr val="bg1">
                    <a:lumMod val="65000"/>
                    <a:lumOff val="35000"/>
                  </a:schemeClr>
                </a:solidFill>
                <a:latin typeface="+mn-ea"/>
              </a:rPr>
              <a:t>	</a:t>
            </a:r>
            <a:r>
              <a:rPr lang="zh-CN" altLang="en-US" sz="2800" dirty="0" smtClean="0">
                <a:solidFill>
                  <a:schemeClr val="bg1">
                    <a:lumMod val="65000"/>
                    <a:lumOff val="35000"/>
                  </a:schemeClr>
                </a:solidFill>
                <a:latin typeface="+mn-ea"/>
              </a:rPr>
              <a:t>数据类型 变量名；</a:t>
            </a:r>
            <a:r>
              <a:rPr lang="en-US" altLang="zh-CN" sz="2800" dirty="0" smtClean="0">
                <a:solidFill>
                  <a:schemeClr val="bg1">
                    <a:lumMod val="65000"/>
                    <a:lumOff val="35000"/>
                  </a:schemeClr>
                </a:solidFill>
                <a:latin typeface="+mn-ea"/>
              </a:rPr>
              <a:t>//</a:t>
            </a:r>
            <a:r>
              <a:rPr lang="zh-CN" altLang="en-US" sz="2800" dirty="0" smtClean="0">
                <a:solidFill>
                  <a:schemeClr val="bg1">
                    <a:lumMod val="65000"/>
                    <a:lumOff val="35000"/>
                  </a:schemeClr>
                </a:solidFill>
                <a:latin typeface="+mn-ea"/>
              </a:rPr>
              <a:t>变量名须为有效标识符</a:t>
            </a:r>
            <a:endParaRPr lang="en-US" altLang="zh-CN" sz="2800" dirty="0" smtClean="0">
              <a:solidFill>
                <a:schemeClr val="bg1">
                  <a:lumMod val="65000"/>
                  <a:lumOff val="35000"/>
                </a:schemeClr>
              </a:solidFill>
              <a:latin typeface="+mn-ea"/>
            </a:endParaRPr>
          </a:p>
          <a:p>
            <a:r>
              <a:rPr lang="zh-CN" altLang="en-US" sz="2800" dirty="0" smtClean="0">
                <a:solidFill>
                  <a:schemeClr val="bg1">
                    <a:lumMod val="65000"/>
                    <a:lumOff val="35000"/>
                  </a:schemeClr>
                </a:solidFill>
                <a:latin typeface="+mn-ea"/>
              </a:rPr>
              <a:t>如：</a:t>
            </a:r>
            <a:endParaRPr lang="en-US" altLang="zh-CN" sz="2800" dirty="0" smtClean="0">
              <a:solidFill>
                <a:schemeClr val="bg1">
                  <a:lumMod val="65000"/>
                  <a:lumOff val="35000"/>
                </a:schemeClr>
              </a:solidFill>
              <a:latin typeface="+mn-ea"/>
            </a:endParaRPr>
          </a:p>
          <a:p>
            <a:r>
              <a:rPr lang="en-US" altLang="zh-CN" sz="2800" dirty="0">
                <a:solidFill>
                  <a:schemeClr val="bg1">
                    <a:lumMod val="65000"/>
                    <a:lumOff val="35000"/>
                  </a:schemeClr>
                </a:solidFill>
                <a:latin typeface="+mn-ea"/>
              </a:rPr>
              <a:t>	</a:t>
            </a:r>
            <a:r>
              <a:rPr lang="en-US" altLang="zh-CN" sz="2800" dirty="0" smtClean="0">
                <a:solidFill>
                  <a:schemeClr val="bg1">
                    <a:lumMod val="65000"/>
                    <a:lumOff val="35000"/>
                  </a:schemeClr>
                </a:solidFill>
                <a:latin typeface="+mn-ea"/>
              </a:rPr>
              <a:t>string name;</a:t>
            </a:r>
          </a:p>
          <a:p>
            <a:endParaRPr lang="en-US" altLang="zh-CN" sz="2800" dirty="0">
              <a:solidFill>
                <a:schemeClr val="bg1">
                  <a:lumMod val="65000"/>
                  <a:lumOff val="35000"/>
                </a:schemeClr>
              </a:solidFill>
              <a:latin typeface="+mn-ea"/>
            </a:endParaRPr>
          </a:p>
          <a:p>
            <a:r>
              <a:rPr lang="zh-CN" altLang="en-US" sz="2800" dirty="0" smtClean="0">
                <a:solidFill>
                  <a:schemeClr val="bg1">
                    <a:lumMod val="65000"/>
                    <a:lumOff val="35000"/>
                  </a:schemeClr>
                </a:solidFill>
                <a:latin typeface="+mn-ea"/>
              </a:rPr>
              <a:t>声明并初始化一个变量：</a:t>
            </a:r>
            <a:endParaRPr lang="en-US" altLang="zh-CN" sz="2800" dirty="0" smtClean="0">
              <a:solidFill>
                <a:schemeClr val="bg1">
                  <a:lumMod val="65000"/>
                  <a:lumOff val="35000"/>
                </a:schemeClr>
              </a:solidFill>
              <a:latin typeface="+mn-ea"/>
            </a:endParaRPr>
          </a:p>
          <a:p>
            <a:r>
              <a:rPr lang="en-US" altLang="zh-CN" sz="2800" dirty="0">
                <a:solidFill>
                  <a:schemeClr val="bg1">
                    <a:lumMod val="65000"/>
                    <a:lumOff val="35000"/>
                  </a:schemeClr>
                </a:solidFill>
                <a:latin typeface="+mn-ea"/>
              </a:rPr>
              <a:t>	</a:t>
            </a:r>
            <a:r>
              <a:rPr lang="zh-CN" altLang="en-US" sz="2800" dirty="0">
                <a:solidFill>
                  <a:schemeClr val="bg1">
                    <a:lumMod val="65000"/>
                    <a:lumOff val="35000"/>
                  </a:schemeClr>
                </a:solidFill>
                <a:latin typeface="+mn-ea"/>
              </a:rPr>
              <a:t>数据类型 变量</a:t>
            </a:r>
            <a:r>
              <a:rPr lang="zh-CN" altLang="en-US" sz="2800" dirty="0" smtClean="0">
                <a:solidFill>
                  <a:schemeClr val="bg1">
                    <a:lumMod val="65000"/>
                    <a:lumOff val="35000"/>
                  </a:schemeClr>
                </a:solidFill>
                <a:latin typeface="+mn-ea"/>
              </a:rPr>
              <a:t>名</a:t>
            </a:r>
            <a:r>
              <a:rPr lang="en-US" altLang="zh-CN" sz="2800" dirty="0" smtClean="0">
                <a:solidFill>
                  <a:schemeClr val="bg1">
                    <a:lumMod val="65000"/>
                    <a:lumOff val="35000"/>
                  </a:schemeClr>
                </a:solidFill>
                <a:latin typeface="+mn-ea"/>
              </a:rPr>
              <a:t>=</a:t>
            </a:r>
            <a:r>
              <a:rPr lang="zh-CN" altLang="en-US" sz="2800" dirty="0" smtClean="0">
                <a:solidFill>
                  <a:schemeClr val="bg1">
                    <a:lumMod val="65000"/>
                    <a:lumOff val="35000"/>
                  </a:schemeClr>
                </a:solidFill>
                <a:latin typeface="+mn-ea"/>
              </a:rPr>
              <a:t>初始化值；</a:t>
            </a:r>
            <a:endParaRPr lang="en-US" altLang="zh-CN" sz="2800" dirty="0" smtClean="0">
              <a:solidFill>
                <a:schemeClr val="bg1">
                  <a:lumMod val="65000"/>
                  <a:lumOff val="35000"/>
                </a:schemeClr>
              </a:solidFill>
              <a:latin typeface="+mn-ea"/>
            </a:endParaRPr>
          </a:p>
          <a:p>
            <a:r>
              <a:rPr lang="zh-CN" altLang="en-US" sz="2800" dirty="0" smtClean="0">
                <a:solidFill>
                  <a:schemeClr val="bg1">
                    <a:lumMod val="65000"/>
                    <a:lumOff val="35000"/>
                  </a:schemeClr>
                </a:solidFill>
                <a:latin typeface="+mn-ea"/>
              </a:rPr>
              <a:t>如：</a:t>
            </a:r>
            <a:r>
              <a:rPr lang="en-US" altLang="zh-CN" sz="2800" dirty="0">
                <a:solidFill>
                  <a:schemeClr val="bg1">
                    <a:lumMod val="65000"/>
                    <a:lumOff val="35000"/>
                  </a:schemeClr>
                </a:solidFill>
                <a:latin typeface="+mn-ea"/>
              </a:rPr>
              <a:t>	</a:t>
            </a:r>
            <a:endParaRPr lang="en-US" altLang="zh-CN" sz="2800" dirty="0" smtClean="0">
              <a:solidFill>
                <a:schemeClr val="bg1">
                  <a:lumMod val="65000"/>
                  <a:lumOff val="35000"/>
                </a:schemeClr>
              </a:solidFill>
              <a:latin typeface="+mn-ea"/>
            </a:endParaRPr>
          </a:p>
          <a:p>
            <a:r>
              <a:rPr lang="en-US" altLang="zh-CN" sz="2800" dirty="0">
                <a:solidFill>
                  <a:schemeClr val="bg1">
                    <a:lumMod val="65000"/>
                    <a:lumOff val="35000"/>
                  </a:schemeClr>
                </a:solidFill>
                <a:latin typeface="+mn-ea"/>
              </a:rPr>
              <a:t>	</a:t>
            </a:r>
            <a:r>
              <a:rPr lang="en-US" altLang="zh-CN" sz="2800" dirty="0" smtClean="0">
                <a:solidFill>
                  <a:schemeClr val="bg1">
                    <a:lumMod val="65000"/>
                    <a:lumOff val="35000"/>
                  </a:schemeClr>
                </a:solidFill>
                <a:latin typeface="+mn-ea"/>
              </a:rPr>
              <a:t>string name=“</a:t>
            </a:r>
            <a:r>
              <a:rPr lang="zh-CN" altLang="en-US" sz="2800" dirty="0" smtClean="0">
                <a:solidFill>
                  <a:schemeClr val="bg1">
                    <a:lumMod val="65000"/>
                    <a:lumOff val="35000"/>
                  </a:schemeClr>
                </a:solidFill>
                <a:latin typeface="+mn-ea"/>
              </a:rPr>
              <a:t>张三</a:t>
            </a:r>
            <a:r>
              <a:rPr lang="en-US" altLang="zh-CN" sz="2800" dirty="0" smtClean="0">
                <a:solidFill>
                  <a:schemeClr val="bg1">
                    <a:lumMod val="65000"/>
                    <a:lumOff val="35000"/>
                  </a:schemeClr>
                </a:solidFill>
                <a:latin typeface="+mn-ea"/>
              </a:rPr>
              <a:t>”;</a:t>
            </a:r>
            <a:endParaRPr lang="en-US" altLang="zh-CN" sz="2800" dirty="0">
              <a:solidFill>
                <a:schemeClr val="bg1">
                  <a:lumMod val="65000"/>
                  <a:lumOff val="35000"/>
                </a:schemeClr>
              </a:solidFill>
              <a:latin typeface="+mn-ea"/>
            </a:endParaRPr>
          </a:p>
          <a:p>
            <a:endParaRPr lang="en-US" altLang="zh-CN" sz="2800" dirty="0" smtClean="0">
              <a:solidFill>
                <a:schemeClr val="bg1">
                  <a:lumMod val="65000"/>
                  <a:lumOff val="35000"/>
                </a:schemeClr>
              </a:solidFill>
              <a:latin typeface="+mn-ea"/>
            </a:endParaRPr>
          </a:p>
          <a:p>
            <a:endParaRPr lang="zh-CN" altLang="en-US" sz="2800" dirty="0" smtClean="0">
              <a:solidFill>
                <a:schemeClr val="bg1">
                  <a:lumMod val="65000"/>
                  <a:lumOff val="35000"/>
                </a:schemeClr>
              </a:solidFill>
              <a:latin typeface="+mn-ea"/>
            </a:endParaRPr>
          </a:p>
        </p:txBody>
      </p:sp>
    </p:spTree>
    <p:extLst>
      <p:ext uri="{BB962C8B-B14F-4D97-AF65-F5344CB8AC3E}">
        <p14:creationId xmlns:p14="http://schemas.microsoft.com/office/powerpoint/2010/main" val="67519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运算符（一）</a:t>
            </a:r>
            <a:endParaRPr lang="zh-CN" altLang="en-US" b="1" dirty="0"/>
          </a:p>
        </p:txBody>
      </p:sp>
      <p:graphicFrame>
        <p:nvGraphicFramePr>
          <p:cNvPr id="3" name="表格 2"/>
          <p:cNvGraphicFramePr>
            <a:graphicFrameLocks noGrp="1"/>
          </p:cNvGraphicFramePr>
          <p:nvPr>
            <p:extLst>
              <p:ext uri="{D42A27DB-BD31-4B8C-83A1-F6EECF244321}">
                <p14:modId xmlns:p14="http://schemas.microsoft.com/office/powerpoint/2010/main" val="2818883086"/>
              </p:ext>
            </p:extLst>
          </p:nvPr>
        </p:nvGraphicFramePr>
        <p:xfrm>
          <a:off x="698269" y="1751854"/>
          <a:ext cx="10806546" cy="4582443"/>
        </p:xfrm>
        <a:graphic>
          <a:graphicData uri="http://schemas.openxmlformats.org/drawingml/2006/table">
            <a:tbl>
              <a:tblPr firstRow="1" bandRow="1">
                <a:tableStyleId>{5C22544A-7EE6-4342-B048-85BDC9FD1C3A}</a:tableStyleId>
              </a:tblPr>
              <a:tblGrid>
                <a:gridCol w="3509167"/>
                <a:gridCol w="3509167"/>
                <a:gridCol w="3788212"/>
              </a:tblGrid>
              <a:tr h="426274">
                <a:tc>
                  <a:txBody>
                    <a:bodyPr/>
                    <a:lstStyle/>
                    <a:p>
                      <a:pPr algn="ctr"/>
                      <a:r>
                        <a:rPr lang="zh-CN" altLang="en-US" dirty="0" smtClean="0"/>
                        <a:t>运算符类型</a:t>
                      </a:r>
                      <a:endParaRPr lang="zh-CN" altLang="en-US" dirty="0"/>
                    </a:p>
                  </a:txBody>
                  <a:tcPr/>
                </a:tc>
                <a:tc>
                  <a:txBody>
                    <a:bodyPr/>
                    <a:lstStyle/>
                    <a:p>
                      <a:pPr algn="ctr"/>
                      <a:r>
                        <a:rPr lang="zh-CN" altLang="en-US" dirty="0" smtClean="0"/>
                        <a:t>常用运算符</a:t>
                      </a:r>
                      <a:endParaRPr lang="zh-CN" altLang="en-US" dirty="0"/>
                    </a:p>
                  </a:txBody>
                  <a:tcPr/>
                </a:tc>
                <a:tc>
                  <a:txBody>
                    <a:bodyPr/>
                    <a:lstStyle/>
                    <a:p>
                      <a:pPr algn="ctr"/>
                      <a:r>
                        <a:rPr lang="zh-CN" altLang="en-US" dirty="0" smtClean="0"/>
                        <a:t>示例</a:t>
                      </a:r>
                      <a:endParaRPr lang="zh-CN" altLang="en-US" dirty="0"/>
                    </a:p>
                  </a:txBody>
                  <a:tcPr/>
                </a:tc>
              </a:tr>
              <a:tr h="745979">
                <a:tc>
                  <a:txBody>
                    <a:bodyPr/>
                    <a:lstStyle/>
                    <a:p>
                      <a:r>
                        <a:rPr lang="zh-CN" altLang="en-US" dirty="0" smtClean="0"/>
                        <a:t>算数运算符</a:t>
                      </a:r>
                      <a:endParaRPr lang="zh-CN" altLang="en-US" dirty="0"/>
                    </a:p>
                  </a:txBody>
                  <a:tcPr/>
                </a:tc>
                <a:tc>
                  <a:txBody>
                    <a:bodyPr/>
                    <a:lstStyle/>
                    <a:p>
                      <a:r>
                        <a:rPr lang="en-US" altLang="zh-CN" dirty="0" smtClean="0"/>
                        <a:t>+ - </a:t>
                      </a:r>
                      <a:r>
                        <a:rPr lang="zh-CN" altLang="en-US" dirty="0" smtClean="0"/>
                        <a:t>* </a:t>
                      </a:r>
                      <a:r>
                        <a:rPr lang="en-US" altLang="zh-CN" dirty="0" smtClean="0"/>
                        <a:t>/</a:t>
                      </a:r>
                      <a:r>
                        <a:rPr lang="zh-CN" altLang="en-US" dirty="0" smtClean="0"/>
                        <a:t> </a:t>
                      </a:r>
                      <a:r>
                        <a:rPr lang="en-US" altLang="zh-CN" dirty="0" smtClean="0"/>
                        <a:t>%</a:t>
                      </a:r>
                      <a:endParaRPr lang="zh-CN" altLang="en-US" dirty="0"/>
                    </a:p>
                  </a:txBody>
                  <a:tcPr/>
                </a:tc>
                <a:tc>
                  <a:txBody>
                    <a:bodyPr/>
                    <a:lstStyle/>
                    <a:p>
                      <a:r>
                        <a:rPr lang="en-US" altLang="zh-CN" dirty="0" err="1" smtClean="0"/>
                        <a:t>int</a:t>
                      </a:r>
                      <a:r>
                        <a:rPr lang="en-US" altLang="zh-CN" baseline="0" dirty="0" smtClean="0"/>
                        <a:t> </a:t>
                      </a:r>
                      <a:r>
                        <a:rPr lang="en-US" altLang="zh-CN" baseline="0" dirty="0" err="1" smtClean="0"/>
                        <a:t>i</a:t>
                      </a:r>
                      <a:r>
                        <a:rPr lang="en-US" altLang="zh-CN" baseline="0" dirty="0" smtClean="0"/>
                        <a:t>=1,j=2;</a:t>
                      </a:r>
                    </a:p>
                    <a:p>
                      <a:r>
                        <a:rPr lang="en-US" altLang="zh-CN" baseline="0" dirty="0" err="1" smtClean="0"/>
                        <a:t>i+j</a:t>
                      </a:r>
                      <a:r>
                        <a:rPr lang="en-US" altLang="zh-CN" baseline="0" dirty="0" smtClean="0"/>
                        <a:t>;//</a:t>
                      </a:r>
                      <a:r>
                        <a:rPr lang="zh-CN" altLang="en-US" baseline="0" dirty="0" smtClean="0"/>
                        <a:t>结果</a:t>
                      </a:r>
                      <a:r>
                        <a:rPr lang="en-US" altLang="zh-CN" baseline="0" dirty="0" smtClean="0"/>
                        <a:t>3</a:t>
                      </a:r>
                      <a:endParaRPr lang="zh-CN" altLang="en-US" dirty="0"/>
                    </a:p>
                  </a:txBody>
                  <a:tcPr/>
                </a:tc>
              </a:tr>
              <a:tr h="426274">
                <a:tc>
                  <a:txBody>
                    <a:bodyPr/>
                    <a:lstStyle/>
                    <a:p>
                      <a:r>
                        <a:rPr lang="zh-CN" altLang="en-US" dirty="0" smtClean="0"/>
                        <a:t>关系运算符</a:t>
                      </a:r>
                      <a:endParaRPr lang="zh-CN" altLang="en-US" dirty="0"/>
                    </a:p>
                  </a:txBody>
                  <a:tcPr/>
                </a:tc>
                <a:tc>
                  <a:txBody>
                    <a:bodyPr/>
                    <a:lstStyle/>
                    <a:p>
                      <a:r>
                        <a:rPr lang="en-US" altLang="zh-CN" dirty="0" smtClean="0"/>
                        <a:t>&gt;</a:t>
                      </a:r>
                      <a:r>
                        <a:rPr lang="en-US" altLang="zh-CN" baseline="0" dirty="0" smtClean="0"/>
                        <a:t> &lt; &gt;= &lt;= == !=</a:t>
                      </a:r>
                      <a:endParaRPr lang="zh-CN" altLang="en-US" dirty="0"/>
                    </a:p>
                  </a:txBody>
                  <a:tcPr/>
                </a:tc>
                <a:tc>
                  <a:txBody>
                    <a:bodyPr/>
                    <a:lstStyle/>
                    <a:p>
                      <a:r>
                        <a:rPr lang="en-US" altLang="zh-CN" dirty="0" err="1" smtClean="0"/>
                        <a:t>i</a:t>
                      </a:r>
                      <a:r>
                        <a:rPr lang="en-US" altLang="zh-CN" dirty="0" smtClean="0"/>
                        <a:t>&gt;j</a:t>
                      </a:r>
                      <a:r>
                        <a:rPr lang="zh-CN" altLang="en-US" dirty="0" smtClean="0"/>
                        <a:t>；</a:t>
                      </a:r>
                      <a:r>
                        <a:rPr lang="en-US" altLang="zh-CN" dirty="0" smtClean="0"/>
                        <a:t>//</a:t>
                      </a:r>
                      <a:r>
                        <a:rPr lang="zh-CN" altLang="en-US" dirty="0" smtClean="0"/>
                        <a:t>结果</a:t>
                      </a:r>
                      <a:r>
                        <a:rPr lang="en-US" altLang="zh-CN" dirty="0" smtClean="0"/>
                        <a:t>false</a:t>
                      </a:r>
                      <a:endParaRPr lang="zh-CN" altLang="en-US" dirty="0"/>
                    </a:p>
                  </a:txBody>
                  <a:tcPr/>
                </a:tc>
              </a:tr>
              <a:tr h="426274">
                <a:tc>
                  <a:txBody>
                    <a:bodyPr/>
                    <a:lstStyle/>
                    <a:p>
                      <a:r>
                        <a:rPr lang="zh-CN" altLang="en-US" dirty="0" smtClean="0"/>
                        <a:t>赋值运算符</a:t>
                      </a:r>
                      <a:endParaRPr lang="zh-CN" altLang="en-US" dirty="0"/>
                    </a:p>
                  </a:txBody>
                  <a:tcPr/>
                </a:tc>
                <a:tc>
                  <a:txBody>
                    <a:bodyPr/>
                    <a:lstStyle/>
                    <a:p>
                      <a:r>
                        <a:rPr lang="en-US" altLang="zh-CN" dirty="0" smtClean="0"/>
                        <a:t>= += -=  *= /= %=</a:t>
                      </a:r>
                      <a:endParaRPr lang="zh-CN" altLang="en-US" dirty="0"/>
                    </a:p>
                  </a:txBody>
                  <a:tcPr/>
                </a:tc>
                <a:tc>
                  <a:txBody>
                    <a:bodyPr/>
                    <a:lstStyle/>
                    <a:p>
                      <a:r>
                        <a:rPr lang="en-US" altLang="zh-CN" dirty="0" err="1" smtClean="0"/>
                        <a:t>i</a:t>
                      </a:r>
                      <a:r>
                        <a:rPr lang="en-US" altLang="zh-CN" dirty="0" smtClean="0"/>
                        <a:t>+=j;//</a:t>
                      </a:r>
                      <a:r>
                        <a:rPr lang="zh-CN" altLang="en-US" dirty="0" smtClean="0"/>
                        <a:t>结果</a:t>
                      </a:r>
                      <a:r>
                        <a:rPr lang="en-US" altLang="zh-CN" dirty="0" smtClean="0"/>
                        <a:t>3[</a:t>
                      </a:r>
                      <a:r>
                        <a:rPr lang="en-US" altLang="zh-CN" dirty="0" err="1" smtClean="0"/>
                        <a:t>i</a:t>
                      </a:r>
                      <a:r>
                        <a:rPr lang="en-US" altLang="zh-CN" dirty="0" smtClean="0"/>
                        <a:t>=</a:t>
                      </a:r>
                      <a:r>
                        <a:rPr lang="en-US" altLang="zh-CN" dirty="0" err="1" smtClean="0"/>
                        <a:t>i+j</a:t>
                      </a:r>
                      <a:r>
                        <a:rPr lang="zh-CN" altLang="en-US" dirty="0" smtClean="0"/>
                        <a:t>；的简写形式</a:t>
                      </a:r>
                      <a:r>
                        <a:rPr lang="en-US" altLang="zh-CN" dirty="0" smtClean="0"/>
                        <a:t>]</a:t>
                      </a:r>
                      <a:endParaRPr lang="zh-CN" altLang="en-US" dirty="0"/>
                    </a:p>
                  </a:txBody>
                  <a:tcPr/>
                </a:tc>
              </a:tr>
              <a:tr h="1065684">
                <a:tc>
                  <a:txBody>
                    <a:bodyPr/>
                    <a:lstStyle/>
                    <a:p>
                      <a:r>
                        <a:rPr lang="zh-CN" altLang="en-US" dirty="0" smtClean="0"/>
                        <a:t>自运算符</a:t>
                      </a:r>
                      <a:endParaRPr lang="zh-CN" altLang="en-US" dirty="0"/>
                    </a:p>
                  </a:txBody>
                  <a:tcPr/>
                </a:tc>
                <a:tc>
                  <a:txBody>
                    <a:bodyPr/>
                    <a:lstStyle/>
                    <a:p>
                      <a:r>
                        <a:rPr lang="zh-CN" altLang="en-US" dirty="0" smtClean="0"/>
                        <a:t>前置：</a:t>
                      </a:r>
                      <a:r>
                        <a:rPr lang="en-US" altLang="zh-CN" dirty="0" smtClean="0"/>
                        <a:t>++ --</a:t>
                      </a:r>
                    </a:p>
                    <a:p>
                      <a:endParaRPr lang="en-US" altLang="zh-CN" dirty="0" smtClean="0"/>
                    </a:p>
                    <a:p>
                      <a:r>
                        <a:rPr lang="zh-CN" altLang="en-US" dirty="0" smtClean="0"/>
                        <a:t>后置：</a:t>
                      </a:r>
                      <a:r>
                        <a:rPr lang="en-US" altLang="zh-CN" dirty="0" smtClean="0"/>
                        <a:t>++ --</a:t>
                      </a:r>
                      <a:endParaRPr lang="zh-CN" altLang="en-US" dirty="0"/>
                    </a:p>
                  </a:txBody>
                  <a:tcPr/>
                </a:tc>
                <a:tc>
                  <a:txBody>
                    <a:bodyPr/>
                    <a:lstStyle/>
                    <a:p>
                      <a:r>
                        <a:rPr lang="en-US" altLang="zh-CN" dirty="0" err="1" smtClean="0"/>
                        <a:t>int</a:t>
                      </a:r>
                      <a:r>
                        <a:rPr lang="en-US" altLang="zh-CN" dirty="0" smtClean="0"/>
                        <a:t> n=1;int m;</a:t>
                      </a:r>
                    </a:p>
                    <a:p>
                      <a:r>
                        <a:rPr lang="zh-CN" altLang="en-US" dirty="0" smtClean="0"/>
                        <a:t>前置：</a:t>
                      </a:r>
                      <a:r>
                        <a:rPr lang="en-US" altLang="zh-CN" dirty="0" smtClean="0"/>
                        <a:t>m=++n;//</a:t>
                      </a:r>
                      <a:r>
                        <a:rPr lang="zh-CN" altLang="en-US" dirty="0" smtClean="0"/>
                        <a:t>结果</a:t>
                      </a:r>
                      <a:r>
                        <a:rPr lang="en-US" altLang="zh-CN" dirty="0" smtClean="0"/>
                        <a:t>m=2,n=2</a:t>
                      </a:r>
                    </a:p>
                    <a:p>
                      <a:r>
                        <a:rPr lang="zh-CN" altLang="en-US" dirty="0" smtClean="0"/>
                        <a:t>后置：</a:t>
                      </a:r>
                      <a:r>
                        <a:rPr lang="en-US" altLang="zh-CN" dirty="0" smtClean="0"/>
                        <a:t>m=n++;//</a:t>
                      </a:r>
                      <a:r>
                        <a:rPr lang="zh-CN" altLang="en-US" dirty="0" smtClean="0"/>
                        <a:t>结果</a:t>
                      </a:r>
                      <a:r>
                        <a:rPr lang="en-US" altLang="zh-CN" dirty="0" smtClean="0"/>
                        <a:t>m=1,n=2</a:t>
                      </a:r>
                      <a:endParaRPr lang="zh-CN" altLang="en-US" dirty="0"/>
                    </a:p>
                  </a:txBody>
                  <a:tcPr/>
                </a:tc>
              </a:tr>
              <a:tr h="745979">
                <a:tc>
                  <a:txBody>
                    <a:bodyPr/>
                    <a:lstStyle/>
                    <a:p>
                      <a:r>
                        <a:rPr lang="zh-CN" altLang="en-US" dirty="0" smtClean="0"/>
                        <a:t>成员访问运算符</a:t>
                      </a:r>
                      <a:endParaRPr lang="zh-CN" altLang="en-US" dirty="0"/>
                    </a:p>
                  </a:txBody>
                  <a:tcPr/>
                </a:tc>
                <a:tc>
                  <a:txBody>
                    <a:bodyPr/>
                    <a:lstStyle/>
                    <a:p>
                      <a:r>
                        <a:rPr lang="en-US" altLang="zh-CN" dirty="0" smtClean="0"/>
                        <a:t>. []</a:t>
                      </a:r>
                      <a:endParaRPr lang="zh-CN" altLang="en-US" dirty="0"/>
                    </a:p>
                  </a:txBody>
                  <a:tcPr/>
                </a:tc>
                <a:tc>
                  <a:txBody>
                    <a:bodyPr/>
                    <a:lstStyle/>
                    <a:p>
                      <a:r>
                        <a:rPr lang="en-US" altLang="zh-CN" dirty="0" smtClean="0"/>
                        <a:t>.</a:t>
                      </a:r>
                      <a:r>
                        <a:rPr lang="zh-CN" altLang="en-US" dirty="0" smtClean="0"/>
                        <a:t>：调用对象成员</a:t>
                      </a:r>
                      <a:endParaRPr lang="en-US" altLang="zh-CN" dirty="0" smtClean="0"/>
                    </a:p>
                    <a:p>
                      <a:r>
                        <a:rPr lang="en-US" altLang="zh-CN" dirty="0" smtClean="0"/>
                        <a:t>[]:</a:t>
                      </a:r>
                      <a:r>
                        <a:rPr lang="zh-CN" altLang="en-US" dirty="0" smtClean="0"/>
                        <a:t>访问数组元素或索引器</a:t>
                      </a:r>
                      <a:endParaRPr lang="en-US" altLang="zh-CN" dirty="0" smtClean="0"/>
                    </a:p>
                  </a:txBody>
                  <a:tcPr/>
                </a:tc>
              </a:tr>
              <a:tr h="745979">
                <a:tc>
                  <a:txBody>
                    <a:bodyPr/>
                    <a:lstStyle/>
                    <a:p>
                      <a:r>
                        <a:rPr lang="zh-CN" altLang="en-US" dirty="0" smtClean="0"/>
                        <a:t>逻辑运算符</a:t>
                      </a:r>
                      <a:endParaRPr lang="zh-CN" altLang="en-US" dirty="0"/>
                    </a:p>
                  </a:txBody>
                  <a:tcPr/>
                </a:tc>
                <a:tc>
                  <a:txBody>
                    <a:bodyPr/>
                    <a:lstStyle/>
                    <a:p>
                      <a:r>
                        <a:rPr lang="en-US" altLang="zh-CN" dirty="0" smtClean="0"/>
                        <a:t>! &amp;&amp; ||</a:t>
                      </a:r>
                      <a:endParaRPr lang="zh-CN" altLang="en-US" dirty="0"/>
                    </a:p>
                  </a:txBody>
                  <a:tcPr/>
                </a:tc>
                <a:tc>
                  <a:txBody>
                    <a:bodyPr/>
                    <a:lstStyle/>
                    <a:p>
                      <a:r>
                        <a:rPr lang="en-US" altLang="zh-CN" dirty="0" err="1" smtClean="0"/>
                        <a:t>bool</a:t>
                      </a:r>
                      <a:r>
                        <a:rPr lang="en-US" altLang="zh-CN" dirty="0" smtClean="0"/>
                        <a:t> a=true;</a:t>
                      </a:r>
                    </a:p>
                    <a:p>
                      <a:r>
                        <a:rPr lang="en-US" altLang="zh-CN" dirty="0" smtClean="0"/>
                        <a:t>!a;//</a:t>
                      </a:r>
                      <a:r>
                        <a:rPr lang="zh-CN" altLang="en-US" dirty="0" smtClean="0"/>
                        <a:t>结果</a:t>
                      </a:r>
                      <a:r>
                        <a:rPr lang="en-US" altLang="zh-CN" dirty="0" smtClean="0"/>
                        <a:t>false</a:t>
                      </a:r>
                      <a:endParaRPr lang="zh-CN" altLang="en-US" dirty="0"/>
                    </a:p>
                  </a:txBody>
                  <a:tcPr/>
                </a:tc>
              </a:tr>
            </a:tbl>
          </a:graphicData>
        </a:graphic>
      </p:graphicFrame>
      <p:sp>
        <p:nvSpPr>
          <p:cNvPr id="4" name="TextBox 3"/>
          <p:cNvSpPr txBox="1"/>
          <p:nvPr/>
        </p:nvSpPr>
        <p:spPr>
          <a:xfrm>
            <a:off x="681643" y="1197719"/>
            <a:ext cx="2513509" cy="430887"/>
          </a:xfrm>
          <a:prstGeom prst="rect">
            <a:avLst/>
          </a:prstGeom>
          <a:noFill/>
        </p:spPr>
        <p:txBody>
          <a:bodyPr wrap="none" lIns="0" tIns="0" rIns="0" bIns="0" rtlCol="0">
            <a:spAutoFit/>
          </a:bodyPr>
          <a:lstStyle/>
          <a:p>
            <a:r>
              <a:rPr lang="zh-CN" altLang="en-US" sz="2800" dirty="0" smtClean="0">
                <a:solidFill>
                  <a:schemeClr val="bg1"/>
                </a:solidFill>
              </a:rPr>
              <a:t>常用的运算符：</a:t>
            </a:r>
          </a:p>
        </p:txBody>
      </p:sp>
    </p:spTree>
    <p:extLst>
      <p:ext uri="{BB962C8B-B14F-4D97-AF65-F5344CB8AC3E}">
        <p14:creationId xmlns:p14="http://schemas.microsoft.com/office/powerpoint/2010/main" val="252259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602548"/>
            <a:ext cx="11149013" cy="747897"/>
          </a:xfrm>
        </p:spPr>
        <p:txBody>
          <a:bodyPr/>
          <a:lstStyle/>
          <a:p>
            <a:r>
              <a:rPr lang="zh-CN" altLang="en-US" b="1" dirty="0" smtClean="0"/>
              <a:t>运算符（二）</a:t>
            </a:r>
            <a:endParaRPr lang="zh-CN" altLang="en-US" b="1" dirty="0"/>
          </a:p>
        </p:txBody>
      </p:sp>
      <p:sp>
        <p:nvSpPr>
          <p:cNvPr id="3" name="矩形 2"/>
          <p:cNvSpPr/>
          <p:nvPr/>
        </p:nvSpPr>
        <p:spPr>
          <a:xfrm>
            <a:off x="519112" y="1814972"/>
            <a:ext cx="9953106" cy="3416320"/>
          </a:xfrm>
          <a:prstGeom prst="rect">
            <a:avLst/>
          </a:prstGeom>
        </p:spPr>
        <p:txBody>
          <a:bodyPr wrap="square">
            <a:spAutoFit/>
          </a:bodyPr>
          <a:lstStyle/>
          <a:p>
            <a:pPr marL="457200" indent="-457200">
              <a:buFont typeface="Arial" panose="020B0604020202020204" pitchFamily="34" charset="0"/>
              <a:buChar char="•"/>
            </a:pPr>
            <a:r>
              <a:rPr lang="zh-CN" altLang="en-US" sz="3600" dirty="0" smtClean="0">
                <a:solidFill>
                  <a:schemeClr val="bg1">
                    <a:lumMod val="50000"/>
                    <a:lumOff val="50000"/>
                  </a:schemeClr>
                </a:solidFill>
                <a:latin typeface="+mn-ea"/>
              </a:rPr>
              <a:t>大多数</a:t>
            </a:r>
            <a:r>
              <a:rPr lang="zh-CN" altLang="en-US" sz="3600" dirty="0">
                <a:solidFill>
                  <a:schemeClr val="bg1">
                    <a:lumMod val="50000"/>
                    <a:lumOff val="50000"/>
                  </a:schemeClr>
                </a:solidFill>
                <a:latin typeface="+mn-ea"/>
              </a:rPr>
              <a:t>运算符都可以重载 </a:t>
            </a:r>
            <a:r>
              <a:rPr lang="en-US" altLang="zh-CN" sz="3600" dirty="0">
                <a:solidFill>
                  <a:schemeClr val="bg1">
                    <a:lumMod val="50000"/>
                    <a:lumOff val="50000"/>
                  </a:schemeClr>
                </a:solidFill>
                <a:latin typeface="+mn-ea"/>
              </a:rPr>
              <a:t>(overload)</a:t>
            </a:r>
            <a:r>
              <a:rPr lang="zh-CN" altLang="en-US" sz="3600" dirty="0">
                <a:solidFill>
                  <a:schemeClr val="bg1">
                    <a:lumMod val="50000"/>
                    <a:lumOff val="50000"/>
                  </a:schemeClr>
                </a:solidFill>
                <a:latin typeface="+mn-ea"/>
              </a:rPr>
              <a:t>。运算符重载允许指定用户定义的运算符实现来执行运算，这些</a:t>
            </a:r>
            <a:r>
              <a:rPr lang="zh-CN" altLang="en-US" sz="3600" dirty="0" smtClean="0">
                <a:solidFill>
                  <a:schemeClr val="bg1">
                    <a:lumMod val="50000"/>
                    <a:lumOff val="50000"/>
                  </a:schemeClr>
                </a:solidFill>
                <a:latin typeface="+mn-ea"/>
              </a:rPr>
              <a:t>运算</a:t>
            </a:r>
            <a:r>
              <a:rPr lang="zh-CN" altLang="en-US" sz="3600" dirty="0">
                <a:solidFill>
                  <a:schemeClr val="bg1">
                    <a:lumMod val="50000"/>
                    <a:lumOff val="50000"/>
                  </a:schemeClr>
                </a:solidFill>
                <a:latin typeface="+mn-ea"/>
              </a:rPr>
              <a:t>的操作数中至少有一个，甚至所有操作数都属于用户定义的类类型或结构类型</a:t>
            </a:r>
            <a:r>
              <a:rPr lang="zh-CN" altLang="en-US" sz="3600" dirty="0" smtClean="0">
                <a:solidFill>
                  <a:schemeClr val="bg1">
                    <a:lumMod val="50000"/>
                    <a:lumOff val="50000"/>
                  </a:schemeClr>
                </a:solidFill>
                <a:latin typeface="+mn-ea"/>
              </a:rPr>
              <a:t>。</a:t>
            </a:r>
            <a:endParaRPr lang="en-US" altLang="zh-CN" sz="3600" dirty="0">
              <a:solidFill>
                <a:schemeClr val="bg1">
                  <a:lumMod val="50000"/>
                  <a:lumOff val="50000"/>
                </a:schemeClr>
              </a:solidFill>
              <a:latin typeface="+mn-ea"/>
            </a:endParaRPr>
          </a:p>
          <a:p>
            <a:pPr marL="457200" indent="-457200">
              <a:buFont typeface="Arial" panose="020B0604020202020204" pitchFamily="34" charset="0"/>
              <a:buChar char="•"/>
            </a:pPr>
            <a:endParaRPr lang="en-US" altLang="zh-CN" sz="3600" dirty="0">
              <a:solidFill>
                <a:schemeClr val="bg1">
                  <a:lumMod val="50000"/>
                  <a:lumOff val="50000"/>
                </a:schemeClr>
              </a:solidFill>
              <a:latin typeface="+mn-ea"/>
            </a:endParaRPr>
          </a:p>
          <a:p>
            <a:pPr marL="457200" indent="-457200">
              <a:buFont typeface="Arial" panose="020B0604020202020204" pitchFamily="34" charset="0"/>
              <a:buChar char="•"/>
            </a:pPr>
            <a:r>
              <a:rPr lang="zh-CN" altLang="en-US" sz="3600" dirty="0" smtClean="0">
                <a:solidFill>
                  <a:schemeClr val="bg1">
                    <a:lumMod val="50000"/>
                    <a:lumOff val="50000"/>
                  </a:schemeClr>
                </a:solidFill>
                <a:latin typeface="+mn-ea"/>
              </a:rPr>
              <a:t>运算符是有优先级的，优先级高的先运算。</a:t>
            </a:r>
            <a:endParaRPr lang="zh-CN" altLang="en-US" sz="3600" dirty="0">
              <a:solidFill>
                <a:schemeClr val="bg1">
                  <a:lumMod val="50000"/>
                  <a:lumOff val="50000"/>
                </a:schemeClr>
              </a:solidFill>
              <a:latin typeface="+mn-ea"/>
            </a:endParaRPr>
          </a:p>
        </p:txBody>
      </p:sp>
    </p:spTree>
    <p:extLst>
      <p:ext uri="{BB962C8B-B14F-4D97-AF65-F5344CB8AC3E}">
        <p14:creationId xmlns:p14="http://schemas.microsoft.com/office/powerpoint/2010/main" val="409594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602548"/>
            <a:ext cx="11149013" cy="747897"/>
          </a:xfrm>
        </p:spPr>
        <p:txBody>
          <a:bodyPr/>
          <a:lstStyle/>
          <a:p>
            <a:r>
              <a:rPr lang="zh-CN" altLang="en-US" b="1" dirty="0"/>
              <a:t>表达式</a:t>
            </a:r>
          </a:p>
        </p:txBody>
      </p:sp>
      <p:sp>
        <p:nvSpPr>
          <p:cNvPr id="3" name="TextBox 2"/>
          <p:cNvSpPr txBox="1"/>
          <p:nvPr/>
        </p:nvSpPr>
        <p:spPr>
          <a:xfrm>
            <a:off x="519112" y="1589042"/>
            <a:ext cx="11101138" cy="4370427"/>
          </a:xfrm>
          <a:prstGeom prst="rect">
            <a:avLst/>
          </a:prstGeom>
          <a:noFill/>
        </p:spPr>
        <p:txBody>
          <a:bodyPr wrap="square" lIns="0" tIns="0" rIns="0" bIns="0" rtlCol="0">
            <a:spAutoFit/>
          </a:bodyPr>
          <a:lstStyle/>
          <a:p>
            <a:pPr marL="457200" indent="-457200">
              <a:buFont typeface="Arial" panose="020B0604020202020204" pitchFamily="34" charset="0"/>
              <a:buChar char="•"/>
            </a:pPr>
            <a:r>
              <a:rPr lang="zh-CN" altLang="en-US" sz="3600" dirty="0" smtClean="0">
                <a:solidFill>
                  <a:schemeClr val="bg1">
                    <a:lumMod val="50000"/>
                    <a:lumOff val="50000"/>
                  </a:schemeClr>
                </a:solidFill>
                <a:latin typeface="+mn-ea"/>
              </a:rPr>
              <a:t>表达式 </a:t>
            </a:r>
            <a:r>
              <a:rPr lang="zh-CN" altLang="en-US" sz="3600" dirty="0">
                <a:solidFill>
                  <a:schemeClr val="bg1">
                    <a:lumMod val="50000"/>
                    <a:lumOff val="50000"/>
                  </a:schemeClr>
                </a:solidFill>
                <a:latin typeface="+mn-ea"/>
              </a:rPr>
              <a:t>由</a:t>
            </a:r>
            <a:r>
              <a:rPr lang="zh-CN" altLang="en-US" sz="3600" dirty="0" smtClean="0">
                <a:solidFill>
                  <a:schemeClr val="bg1">
                    <a:lumMod val="50000"/>
                    <a:lumOff val="50000"/>
                  </a:schemeClr>
                </a:solidFill>
                <a:latin typeface="+mn-ea"/>
              </a:rPr>
              <a:t>操作元 </a:t>
            </a:r>
            <a:r>
              <a:rPr lang="en-US" altLang="zh-CN" sz="3600" dirty="0">
                <a:solidFill>
                  <a:schemeClr val="bg1">
                    <a:lumMod val="50000"/>
                    <a:lumOff val="50000"/>
                  </a:schemeClr>
                </a:solidFill>
                <a:latin typeface="+mn-ea"/>
              </a:rPr>
              <a:t>(operand) </a:t>
            </a:r>
            <a:r>
              <a:rPr lang="zh-CN" altLang="en-US" sz="3600" dirty="0">
                <a:solidFill>
                  <a:schemeClr val="bg1">
                    <a:lumMod val="50000"/>
                    <a:lumOff val="50000"/>
                  </a:schemeClr>
                </a:solidFill>
                <a:latin typeface="+mn-ea"/>
              </a:rPr>
              <a:t>和运算符 </a:t>
            </a:r>
            <a:r>
              <a:rPr lang="en-US" altLang="zh-CN" sz="3600" dirty="0">
                <a:solidFill>
                  <a:schemeClr val="bg1">
                    <a:lumMod val="50000"/>
                    <a:lumOff val="50000"/>
                  </a:schemeClr>
                </a:solidFill>
                <a:latin typeface="+mn-ea"/>
              </a:rPr>
              <a:t>(operator) </a:t>
            </a:r>
            <a:r>
              <a:rPr lang="zh-CN" altLang="en-US" sz="3600" dirty="0" smtClean="0">
                <a:solidFill>
                  <a:schemeClr val="bg1">
                    <a:lumMod val="50000"/>
                    <a:lumOff val="50000"/>
                  </a:schemeClr>
                </a:solidFill>
                <a:latin typeface="+mn-ea"/>
              </a:rPr>
              <a:t>构成。</a:t>
            </a:r>
            <a:endParaRPr lang="en-US" altLang="zh-CN" sz="3600" dirty="0" smtClean="0">
              <a:solidFill>
                <a:schemeClr val="bg1">
                  <a:lumMod val="50000"/>
                  <a:lumOff val="50000"/>
                </a:schemeClr>
              </a:solidFill>
              <a:latin typeface="+mn-ea"/>
            </a:endParaRPr>
          </a:p>
          <a:p>
            <a:pPr marL="914382" lvl="1" indent="-457200">
              <a:buFont typeface="Arial" panose="020B0604020202020204" pitchFamily="34" charset="0"/>
              <a:buChar char="•"/>
            </a:pPr>
            <a:r>
              <a:rPr lang="zh-CN" altLang="en-US" sz="2800" dirty="0" smtClean="0">
                <a:solidFill>
                  <a:schemeClr val="bg1">
                    <a:lumMod val="50000"/>
                    <a:lumOff val="50000"/>
                  </a:schemeClr>
                </a:solidFill>
              </a:rPr>
              <a:t>运算元可以是常数、对象、变量、常量、字段等等。</a:t>
            </a:r>
            <a:endParaRPr lang="en-US" altLang="zh-CN" sz="2800" dirty="0" smtClean="0">
              <a:solidFill>
                <a:schemeClr val="bg1">
                  <a:lumMod val="50000"/>
                  <a:lumOff val="50000"/>
                </a:schemeClr>
              </a:solidFill>
            </a:endParaRPr>
          </a:p>
          <a:p>
            <a:pPr marL="914382" lvl="1" indent="-457200">
              <a:buFont typeface="Arial" panose="020B0604020202020204" pitchFamily="34" charset="0"/>
              <a:buChar char="•"/>
            </a:pPr>
            <a:r>
              <a:rPr lang="zh-CN" altLang="en-US" sz="2800" dirty="0" smtClean="0">
                <a:solidFill>
                  <a:schemeClr val="bg1">
                    <a:lumMod val="50000"/>
                    <a:lumOff val="50000"/>
                  </a:schemeClr>
                </a:solidFill>
              </a:rPr>
              <a:t>运算符可以是上节提到的一些运算符。</a:t>
            </a:r>
            <a:endParaRPr lang="en-US" altLang="zh-CN" sz="2800" dirty="0" smtClean="0">
              <a:solidFill>
                <a:schemeClr val="bg1">
                  <a:lumMod val="50000"/>
                  <a:lumOff val="50000"/>
                </a:schemeClr>
              </a:solidFill>
            </a:endParaRPr>
          </a:p>
          <a:p>
            <a:pPr marL="457200" indent="-457200">
              <a:buFont typeface="Arial" panose="020B0604020202020204" pitchFamily="34" charset="0"/>
              <a:buChar char="•"/>
            </a:pPr>
            <a:endParaRPr lang="en-US" altLang="zh-CN" sz="2800" dirty="0" smtClean="0">
              <a:solidFill>
                <a:schemeClr val="bg1">
                  <a:lumMod val="50000"/>
                  <a:lumOff val="50000"/>
                </a:schemeClr>
              </a:solidFill>
            </a:endParaRPr>
          </a:p>
          <a:p>
            <a:pPr marL="457200" indent="-457200">
              <a:buFont typeface="Arial" panose="020B0604020202020204" pitchFamily="34" charset="0"/>
              <a:buChar char="•"/>
            </a:pPr>
            <a:endParaRPr lang="en-US" altLang="zh-CN" sz="2800" dirty="0" smtClean="0">
              <a:solidFill>
                <a:schemeClr val="bg1">
                  <a:lumMod val="50000"/>
                  <a:lumOff val="50000"/>
                </a:schemeClr>
              </a:solidFill>
            </a:endParaRPr>
          </a:p>
          <a:p>
            <a:pPr marL="457200" indent="-457200">
              <a:buFont typeface="Arial" panose="020B0604020202020204" pitchFamily="34" charset="0"/>
              <a:buChar char="•"/>
            </a:pPr>
            <a:r>
              <a:rPr lang="zh-CN" altLang="en-US" sz="3600" dirty="0" smtClean="0">
                <a:solidFill>
                  <a:schemeClr val="bg1">
                    <a:lumMod val="50000"/>
                    <a:lumOff val="50000"/>
                  </a:schemeClr>
                </a:solidFill>
              </a:rPr>
              <a:t>当</a:t>
            </a:r>
            <a:r>
              <a:rPr lang="zh-CN" altLang="en-US" sz="3600" dirty="0">
                <a:solidFill>
                  <a:schemeClr val="bg1">
                    <a:lumMod val="50000"/>
                    <a:lumOff val="50000"/>
                  </a:schemeClr>
                </a:solidFill>
              </a:rPr>
              <a:t>表达式包含多个运算符时，运算符的优先级 </a:t>
            </a:r>
            <a:r>
              <a:rPr lang="en-US" altLang="zh-CN" sz="3600" dirty="0">
                <a:solidFill>
                  <a:schemeClr val="bg1">
                    <a:lumMod val="50000"/>
                    <a:lumOff val="50000"/>
                  </a:schemeClr>
                </a:solidFill>
              </a:rPr>
              <a:t>(precedence) </a:t>
            </a:r>
            <a:r>
              <a:rPr lang="zh-CN" altLang="en-US" sz="3600" dirty="0" smtClean="0">
                <a:solidFill>
                  <a:schemeClr val="bg1">
                    <a:lumMod val="50000"/>
                    <a:lumOff val="50000"/>
                  </a:schemeClr>
                </a:solidFill>
              </a:rPr>
              <a:t>控制各</a:t>
            </a:r>
            <a:r>
              <a:rPr lang="zh-CN" altLang="en-US" sz="3600" dirty="0">
                <a:solidFill>
                  <a:schemeClr val="bg1">
                    <a:lumMod val="50000"/>
                    <a:lumOff val="50000"/>
                  </a:schemeClr>
                </a:solidFill>
              </a:rPr>
              <a:t>运算符的计算顺序</a:t>
            </a:r>
            <a:r>
              <a:rPr lang="zh-CN" altLang="en-US" sz="3600" dirty="0" smtClean="0">
                <a:solidFill>
                  <a:schemeClr val="bg1">
                    <a:lumMod val="50000"/>
                    <a:lumOff val="50000"/>
                  </a:schemeClr>
                </a:solidFill>
              </a:rPr>
              <a:t>。</a:t>
            </a:r>
            <a:endParaRPr lang="en-US" altLang="zh-CN" sz="3600" dirty="0" smtClean="0">
              <a:solidFill>
                <a:schemeClr val="bg1">
                  <a:lumMod val="50000"/>
                  <a:lumOff val="50000"/>
                </a:schemeClr>
              </a:solidFill>
            </a:endParaRPr>
          </a:p>
          <a:p>
            <a:pPr marL="914382" lvl="1" indent="-457200">
              <a:buFont typeface="Arial" panose="020B0604020202020204" pitchFamily="34" charset="0"/>
              <a:buChar char="•"/>
            </a:pPr>
            <a:r>
              <a:rPr lang="zh-CN" altLang="en-US" sz="2800" dirty="0" smtClean="0">
                <a:solidFill>
                  <a:schemeClr val="bg1">
                    <a:lumMod val="50000"/>
                    <a:lumOff val="50000"/>
                  </a:schemeClr>
                </a:solidFill>
              </a:rPr>
              <a:t>例</a:t>
            </a:r>
            <a:r>
              <a:rPr lang="zh-CN" altLang="en-US" sz="2800" dirty="0">
                <a:solidFill>
                  <a:schemeClr val="bg1">
                    <a:lumMod val="50000"/>
                    <a:lumOff val="50000"/>
                  </a:schemeClr>
                </a:solidFill>
              </a:rPr>
              <a:t>如，</a:t>
            </a:r>
            <a:r>
              <a:rPr lang="zh-CN" altLang="en-US" sz="2800" dirty="0" smtClean="0">
                <a:solidFill>
                  <a:schemeClr val="bg1">
                    <a:lumMod val="50000"/>
                    <a:lumOff val="50000"/>
                  </a:schemeClr>
                </a:solidFill>
              </a:rPr>
              <a:t>表达式</a:t>
            </a:r>
            <a:r>
              <a:rPr lang="en-US" altLang="zh-CN" sz="2800" dirty="0" smtClean="0">
                <a:solidFill>
                  <a:schemeClr val="bg1">
                    <a:lumMod val="50000"/>
                    <a:lumOff val="50000"/>
                  </a:schemeClr>
                </a:solidFill>
              </a:rPr>
              <a:t>x </a:t>
            </a:r>
            <a:r>
              <a:rPr lang="en-US" altLang="zh-CN" sz="2800" dirty="0">
                <a:solidFill>
                  <a:schemeClr val="bg1">
                    <a:lumMod val="50000"/>
                    <a:lumOff val="50000"/>
                  </a:schemeClr>
                </a:solidFill>
              </a:rPr>
              <a:t>+ y * z </a:t>
            </a:r>
            <a:r>
              <a:rPr lang="zh-CN" altLang="en-US" sz="2800" dirty="0">
                <a:solidFill>
                  <a:schemeClr val="bg1">
                    <a:lumMod val="50000"/>
                    <a:lumOff val="50000"/>
                  </a:schemeClr>
                </a:solidFill>
              </a:rPr>
              <a:t>按 </a:t>
            </a:r>
            <a:r>
              <a:rPr lang="en-US" altLang="zh-CN" sz="2800" dirty="0">
                <a:solidFill>
                  <a:schemeClr val="bg1">
                    <a:lumMod val="50000"/>
                    <a:lumOff val="50000"/>
                  </a:schemeClr>
                </a:solidFill>
              </a:rPr>
              <a:t>x + (y * z) </a:t>
            </a:r>
            <a:r>
              <a:rPr lang="zh-CN" altLang="en-US" sz="2800" dirty="0" smtClean="0">
                <a:solidFill>
                  <a:schemeClr val="bg1">
                    <a:lumMod val="50000"/>
                    <a:lumOff val="50000"/>
                  </a:schemeClr>
                </a:solidFill>
              </a:rPr>
              <a:t>计算。</a:t>
            </a:r>
          </a:p>
        </p:txBody>
      </p:sp>
    </p:spTree>
    <p:extLst>
      <p:ext uri="{BB962C8B-B14F-4D97-AF65-F5344CB8AC3E}">
        <p14:creationId xmlns:p14="http://schemas.microsoft.com/office/powerpoint/2010/main" val="252259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latin typeface="Segoe UI Light"/>
              <a:ea typeface="微软雅黑" pitchFamily="34" charset="-122"/>
            </a:endParaRPr>
          </a:p>
        </p:txBody>
      </p:sp>
      <p:sp>
        <p:nvSpPr>
          <p:cNvPr id="4" name="Text Placeholder 3"/>
          <p:cNvSpPr>
            <a:spLocks noGrp="1"/>
          </p:cNvSpPr>
          <p:nvPr>
            <p:ph type="body" sz="quarter" idx="10"/>
          </p:nvPr>
        </p:nvSpPr>
        <p:spPr/>
        <p:txBody>
          <a:bodyPr/>
          <a:lstStyle/>
          <a:p>
            <a:r>
              <a:rPr lang="zh-CN" altLang="en-US" dirty="0" smtClean="0">
                <a:latin typeface="Segoe UI Light"/>
                <a:ea typeface="微软雅黑" pitchFamily="34" charset="-122"/>
              </a:rPr>
              <a:t>演示</a:t>
            </a:r>
            <a:r>
              <a:rPr lang="en-US" dirty="0" smtClean="0">
                <a:latin typeface="Segoe UI Light"/>
                <a:ea typeface="微软雅黑" pitchFamily="34" charset="-122"/>
              </a:rPr>
              <a:t>	</a:t>
            </a:r>
            <a:endParaRPr lang="en-US" dirty="0">
              <a:latin typeface="Segoe UI Light"/>
              <a:ea typeface="微软雅黑" pitchFamily="34" charset="-122"/>
            </a:endParaRPr>
          </a:p>
        </p:txBody>
      </p:sp>
      <p:sp>
        <p:nvSpPr>
          <p:cNvPr id="6" name="Text Placeholder 5"/>
          <p:cNvSpPr>
            <a:spLocks noGrp="1"/>
          </p:cNvSpPr>
          <p:nvPr>
            <p:ph type="body" sz="quarter" idx="11"/>
          </p:nvPr>
        </p:nvSpPr>
        <p:spPr/>
        <p:txBody>
          <a:bodyPr/>
          <a:lstStyle/>
          <a:p>
            <a:r>
              <a:rPr lang="en-US" altLang="zh-CN" b="1" dirty="0" smtClean="0">
                <a:latin typeface="+mj-lt"/>
                <a:ea typeface="微软雅黑" pitchFamily="34" charset="-122"/>
              </a:rPr>
              <a:t>Hello World</a:t>
            </a:r>
            <a:endParaRPr lang="en-US" b="1" dirty="0">
              <a:latin typeface="+mj-lt"/>
              <a:ea typeface="微软雅黑" pitchFamily="34" charset="-122"/>
            </a:endParaRPr>
          </a:p>
        </p:txBody>
      </p:sp>
    </p:spTree>
    <p:extLst>
      <p:ext uri="{BB962C8B-B14F-4D97-AF65-F5344CB8AC3E}">
        <p14:creationId xmlns:p14="http://schemas.microsoft.com/office/powerpoint/2010/main" val="267497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321004"/>
            <a:ext cx="11149013" cy="1107996"/>
          </a:xfrm>
        </p:spPr>
        <p:txBody>
          <a:bodyPr/>
          <a:lstStyle/>
          <a:p>
            <a:r>
              <a:rPr lang="zh-CN" altLang="en-US" sz="8000" b="1" dirty="0" smtClean="0">
                <a:latin typeface="微软雅黑" pitchFamily="34" charset="-122"/>
                <a:ea typeface="微软雅黑" pitchFamily="34" charset="-122"/>
              </a:rPr>
              <a:t>基本类型</a:t>
            </a:r>
            <a:endParaRPr lang="zh-CN" altLang="en-US" sz="8000" b="1" dirty="0">
              <a:latin typeface="微软雅黑" pitchFamily="34" charset="-122"/>
              <a:ea typeface="微软雅黑" pitchFamily="34" charset="-122"/>
            </a:endParaRPr>
          </a:p>
        </p:txBody>
      </p:sp>
    </p:spTree>
    <p:extLst>
      <p:ext uri="{BB962C8B-B14F-4D97-AF65-F5344CB8AC3E}">
        <p14:creationId xmlns:p14="http://schemas.microsoft.com/office/powerpoint/2010/main" val="386695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760" y="228600"/>
            <a:ext cx="11149013" cy="747897"/>
          </a:xfrm>
        </p:spPr>
        <p:txBody>
          <a:bodyPr/>
          <a:lstStyle/>
          <a:p>
            <a:r>
              <a:rPr lang="zh-CN" altLang="en-US" b="1" dirty="0" smtClean="0"/>
              <a:t>变量（</a:t>
            </a:r>
            <a:r>
              <a:rPr lang="zh-CN" altLang="en-US" b="1" dirty="0"/>
              <a:t>一</a:t>
            </a:r>
            <a:r>
              <a:rPr lang="zh-CN" altLang="en-US" b="1" dirty="0" smtClean="0"/>
              <a:t>）</a:t>
            </a:r>
            <a:endParaRPr lang="zh-CN" altLang="en-US" b="1" dirty="0"/>
          </a:p>
        </p:txBody>
      </p:sp>
      <p:sp>
        <p:nvSpPr>
          <p:cNvPr id="4" name="TextBox 3"/>
          <p:cNvSpPr txBox="1"/>
          <p:nvPr/>
        </p:nvSpPr>
        <p:spPr>
          <a:xfrm>
            <a:off x="365760" y="1281535"/>
            <a:ext cx="11302365" cy="4801314"/>
          </a:xfrm>
          <a:prstGeom prst="rect">
            <a:avLst/>
          </a:prstGeom>
          <a:noFill/>
        </p:spPr>
        <p:txBody>
          <a:bodyPr wrap="square" lIns="0" tIns="0" rIns="0" bIns="0" rtlCol="0">
            <a:spAutoFit/>
          </a:bodyPr>
          <a:lstStyle/>
          <a:p>
            <a:pPr marL="457200" indent="-457200">
              <a:buFont typeface="Arial" panose="020B0604020202020204" pitchFamily="34" charset="0"/>
              <a:buChar char="•"/>
            </a:pPr>
            <a:r>
              <a:rPr lang="zh-CN" altLang="en-US" sz="3200" dirty="0" smtClean="0">
                <a:solidFill>
                  <a:schemeClr val="bg1">
                    <a:lumMod val="65000"/>
                    <a:lumOff val="35000"/>
                  </a:schemeClr>
                </a:solidFill>
              </a:rPr>
              <a:t>变量（</a:t>
            </a:r>
            <a:r>
              <a:rPr lang="en-US" altLang="zh-CN" sz="3200" dirty="0">
                <a:solidFill>
                  <a:schemeClr val="bg1">
                    <a:lumMod val="65000"/>
                    <a:lumOff val="35000"/>
                  </a:schemeClr>
                </a:solidFill>
              </a:rPr>
              <a:t> variable </a:t>
            </a:r>
            <a:r>
              <a:rPr lang="zh-CN" altLang="en-US" sz="3200" dirty="0" smtClean="0">
                <a:solidFill>
                  <a:schemeClr val="bg1">
                    <a:lumMod val="65000"/>
                    <a:lumOff val="35000"/>
                  </a:schemeClr>
                </a:solidFill>
              </a:rPr>
              <a:t>），言外之意即是可变的，用来存储程序所需的数据。</a:t>
            </a:r>
            <a:endParaRPr lang="en-US" altLang="zh-CN" sz="3200" dirty="0" smtClean="0">
              <a:solidFill>
                <a:schemeClr val="bg1">
                  <a:lumMod val="65000"/>
                  <a:lumOff val="35000"/>
                </a:schemeClr>
              </a:solidFill>
            </a:endParaRPr>
          </a:p>
          <a:p>
            <a:endParaRPr lang="en-US" altLang="zh-CN" sz="2800" dirty="0" smtClean="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声明一个变量的语法结构如下：</a:t>
            </a:r>
            <a:endParaRPr lang="en-US" altLang="zh-CN" sz="3200" dirty="0" smtClean="0">
              <a:solidFill>
                <a:schemeClr val="bg1">
                  <a:lumMod val="65000"/>
                  <a:lumOff val="35000"/>
                </a:schemeClr>
              </a:solidFill>
            </a:endParaRPr>
          </a:p>
          <a:p>
            <a:r>
              <a:rPr lang="en-US" altLang="zh-CN" sz="2800" dirty="0" smtClean="0">
                <a:solidFill>
                  <a:schemeClr val="bg1">
                    <a:lumMod val="65000"/>
                    <a:lumOff val="35000"/>
                  </a:schemeClr>
                </a:solidFill>
              </a:rPr>
              <a:t>	</a:t>
            </a:r>
            <a:r>
              <a:rPr lang="en-US" altLang="zh-CN" sz="2400" dirty="0" smtClean="0">
                <a:solidFill>
                  <a:schemeClr val="bg1">
                    <a:lumMod val="65000"/>
                    <a:lumOff val="35000"/>
                  </a:schemeClr>
                </a:solidFill>
              </a:rPr>
              <a:t>//</a:t>
            </a:r>
            <a:r>
              <a:rPr lang="zh-CN" altLang="en-US" sz="2400" dirty="0">
                <a:solidFill>
                  <a:schemeClr val="bg1">
                    <a:lumMod val="65000"/>
                    <a:lumOff val="35000"/>
                  </a:schemeClr>
                </a:solidFill>
              </a:rPr>
              <a:t>变量名必须是有效的</a:t>
            </a:r>
            <a:r>
              <a:rPr lang="zh-CN" altLang="en-US" sz="2400" dirty="0" smtClean="0">
                <a:solidFill>
                  <a:schemeClr val="bg1">
                    <a:lumMod val="65000"/>
                    <a:lumOff val="35000"/>
                  </a:schemeClr>
                </a:solidFill>
              </a:rPr>
              <a:t>标识符</a:t>
            </a:r>
            <a:endParaRPr lang="en-US" altLang="zh-CN" sz="2400" dirty="0" smtClean="0">
              <a:solidFill>
                <a:schemeClr val="bg1">
                  <a:lumMod val="65000"/>
                  <a:lumOff val="35000"/>
                </a:schemeClr>
              </a:solidFill>
            </a:endParaRPr>
          </a:p>
          <a:p>
            <a:r>
              <a:rPr lang="en-US" altLang="zh-CN" sz="2400" dirty="0">
                <a:solidFill>
                  <a:schemeClr val="bg1">
                    <a:lumMod val="65000"/>
                    <a:lumOff val="35000"/>
                  </a:schemeClr>
                </a:solidFill>
              </a:rPr>
              <a:t>	</a:t>
            </a:r>
            <a:r>
              <a:rPr lang="zh-CN" altLang="en-US" sz="2400" dirty="0" smtClean="0">
                <a:solidFill>
                  <a:schemeClr val="bg1">
                    <a:lumMod val="65000"/>
                    <a:lumOff val="35000"/>
                  </a:schemeClr>
                </a:solidFill>
              </a:rPr>
              <a:t>数据类型 变量名；</a:t>
            </a:r>
            <a:endParaRPr lang="en-US" altLang="zh-CN" sz="2400" dirty="0" smtClean="0">
              <a:solidFill>
                <a:schemeClr val="bg1">
                  <a:lumMod val="65000"/>
                  <a:lumOff val="35000"/>
                </a:schemeClr>
              </a:solidFill>
            </a:endParaRPr>
          </a:p>
          <a:p>
            <a:endParaRPr lang="en-US" altLang="zh-CN" sz="2800" dirty="0" smtClean="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也可以在声明的同时初始化该变量：</a:t>
            </a:r>
            <a:endParaRPr lang="en-US" altLang="zh-CN" sz="3200" dirty="0" smtClean="0">
              <a:solidFill>
                <a:schemeClr val="bg1">
                  <a:lumMod val="65000"/>
                  <a:lumOff val="35000"/>
                </a:schemeClr>
              </a:solidFill>
            </a:endParaRPr>
          </a:p>
          <a:p>
            <a:r>
              <a:rPr lang="en-US" altLang="zh-CN" sz="2800" dirty="0" smtClean="0">
                <a:solidFill>
                  <a:schemeClr val="bg1">
                    <a:lumMod val="65000"/>
                    <a:lumOff val="35000"/>
                  </a:schemeClr>
                </a:solidFill>
              </a:rPr>
              <a:t>	</a:t>
            </a:r>
            <a:r>
              <a:rPr lang="en-US" altLang="zh-CN" sz="2400" dirty="0" smtClean="0">
                <a:solidFill>
                  <a:schemeClr val="bg1">
                    <a:lumMod val="65000"/>
                    <a:lumOff val="35000"/>
                  </a:schemeClr>
                </a:solidFill>
              </a:rPr>
              <a:t>//</a:t>
            </a:r>
            <a:r>
              <a:rPr lang="zh-CN" altLang="en-US" sz="2400" dirty="0">
                <a:solidFill>
                  <a:schemeClr val="bg1">
                    <a:lumMod val="65000"/>
                    <a:lumOff val="35000"/>
                  </a:schemeClr>
                </a:solidFill>
              </a:rPr>
              <a:t>变量名必须是有效的</a:t>
            </a:r>
            <a:r>
              <a:rPr lang="zh-CN" altLang="en-US" sz="2400" dirty="0" smtClean="0">
                <a:solidFill>
                  <a:schemeClr val="bg1">
                    <a:lumMod val="65000"/>
                    <a:lumOff val="35000"/>
                  </a:schemeClr>
                </a:solidFill>
              </a:rPr>
              <a:t>标识符</a:t>
            </a:r>
            <a:endParaRPr lang="en-US" altLang="zh-CN" sz="2400" dirty="0" smtClean="0">
              <a:solidFill>
                <a:schemeClr val="bg1">
                  <a:lumMod val="65000"/>
                  <a:lumOff val="35000"/>
                </a:schemeClr>
              </a:solidFill>
            </a:endParaRPr>
          </a:p>
          <a:p>
            <a:r>
              <a:rPr lang="en-US" altLang="zh-CN" sz="2400" dirty="0">
                <a:solidFill>
                  <a:schemeClr val="bg1">
                    <a:lumMod val="65000"/>
                    <a:lumOff val="35000"/>
                  </a:schemeClr>
                </a:solidFill>
              </a:rPr>
              <a:t>	</a:t>
            </a:r>
            <a:r>
              <a:rPr lang="en-US" altLang="zh-CN" sz="2400" dirty="0" smtClean="0">
                <a:solidFill>
                  <a:schemeClr val="bg1">
                    <a:lumMod val="65000"/>
                    <a:lumOff val="35000"/>
                  </a:schemeClr>
                </a:solidFill>
              </a:rPr>
              <a:t>//</a:t>
            </a:r>
            <a:r>
              <a:rPr lang="zh-CN" altLang="en-US" sz="2400" dirty="0" smtClean="0">
                <a:solidFill>
                  <a:schemeClr val="bg1">
                    <a:lumMod val="65000"/>
                    <a:lumOff val="35000"/>
                  </a:schemeClr>
                </a:solidFill>
              </a:rPr>
              <a:t>值必须是</a:t>
            </a:r>
            <a:r>
              <a:rPr lang="zh-CN" altLang="en-US" sz="2400" dirty="0">
                <a:solidFill>
                  <a:schemeClr val="bg1">
                    <a:lumMod val="65000"/>
                    <a:lumOff val="35000"/>
                  </a:schemeClr>
                </a:solidFill>
              </a:rPr>
              <a:t>与变量声明的数据类型兼容</a:t>
            </a:r>
            <a:r>
              <a:rPr lang="zh-CN" altLang="en-US" sz="2400" dirty="0" smtClean="0">
                <a:solidFill>
                  <a:schemeClr val="bg1">
                    <a:lumMod val="65000"/>
                    <a:lumOff val="35000"/>
                  </a:schemeClr>
                </a:solidFill>
              </a:rPr>
              <a:t>。</a:t>
            </a:r>
            <a:endParaRPr lang="en-US" altLang="zh-CN" sz="2400" dirty="0" smtClean="0">
              <a:solidFill>
                <a:schemeClr val="bg1">
                  <a:lumMod val="65000"/>
                  <a:lumOff val="35000"/>
                </a:schemeClr>
              </a:solidFill>
            </a:endParaRPr>
          </a:p>
          <a:p>
            <a:r>
              <a:rPr lang="en-US" altLang="zh-CN" sz="2400" dirty="0">
                <a:solidFill>
                  <a:schemeClr val="bg1">
                    <a:lumMod val="65000"/>
                    <a:lumOff val="35000"/>
                  </a:schemeClr>
                </a:solidFill>
              </a:rPr>
              <a:t>	</a:t>
            </a:r>
            <a:r>
              <a:rPr lang="zh-CN" altLang="en-US" sz="2400" dirty="0" smtClean="0">
                <a:solidFill>
                  <a:schemeClr val="bg1">
                    <a:lumMod val="65000"/>
                    <a:lumOff val="35000"/>
                  </a:schemeClr>
                </a:solidFill>
              </a:rPr>
              <a:t>数</a:t>
            </a:r>
            <a:r>
              <a:rPr lang="zh-CN" altLang="en-US" sz="2400" dirty="0">
                <a:solidFill>
                  <a:schemeClr val="bg1">
                    <a:lumMod val="65000"/>
                    <a:lumOff val="35000"/>
                  </a:schemeClr>
                </a:solidFill>
              </a:rPr>
              <a:t>据类型 变量</a:t>
            </a:r>
            <a:r>
              <a:rPr lang="zh-CN" altLang="en-US" sz="2400" dirty="0" smtClean="0">
                <a:solidFill>
                  <a:schemeClr val="bg1">
                    <a:lumMod val="65000"/>
                    <a:lumOff val="35000"/>
                  </a:schemeClr>
                </a:solidFill>
              </a:rPr>
              <a:t>名</a:t>
            </a:r>
            <a:r>
              <a:rPr lang="en-US" altLang="zh-CN" sz="2400" dirty="0" smtClean="0">
                <a:solidFill>
                  <a:schemeClr val="bg1">
                    <a:lumMod val="65000"/>
                    <a:lumOff val="35000"/>
                  </a:schemeClr>
                </a:solidFill>
              </a:rPr>
              <a:t>=</a:t>
            </a:r>
            <a:r>
              <a:rPr lang="zh-CN" altLang="en-US" sz="2400" dirty="0" smtClean="0">
                <a:solidFill>
                  <a:schemeClr val="bg1">
                    <a:lumMod val="65000"/>
                    <a:lumOff val="35000"/>
                  </a:schemeClr>
                </a:solidFill>
              </a:rPr>
              <a:t>值；</a:t>
            </a:r>
            <a:endParaRPr lang="en-US" altLang="zh-CN" sz="2400" dirty="0">
              <a:solidFill>
                <a:schemeClr val="bg1">
                  <a:lumMod val="65000"/>
                  <a:lumOff val="35000"/>
                </a:schemeClr>
              </a:solidFill>
            </a:endParaRPr>
          </a:p>
        </p:txBody>
      </p:sp>
    </p:spTree>
    <p:extLst>
      <p:ext uri="{BB962C8B-B14F-4D97-AF65-F5344CB8AC3E}">
        <p14:creationId xmlns:p14="http://schemas.microsoft.com/office/powerpoint/2010/main" val="142512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变量（二）</a:t>
            </a:r>
            <a:endParaRPr lang="zh-CN" altLang="en-US" b="1" dirty="0"/>
          </a:p>
        </p:txBody>
      </p:sp>
      <p:sp>
        <p:nvSpPr>
          <p:cNvPr id="3" name="文本占位符 2"/>
          <p:cNvSpPr>
            <a:spLocks noGrp="1"/>
          </p:cNvSpPr>
          <p:nvPr>
            <p:ph type="body" sz="quarter" idx="10"/>
          </p:nvPr>
        </p:nvSpPr>
        <p:spPr/>
        <p:txBody>
          <a:bodyPr>
            <a:normAutofit fontScale="92500" lnSpcReduction="20000"/>
          </a:bodyPr>
          <a:lstStyle/>
          <a:p>
            <a:r>
              <a:rPr lang="en-US" altLang="zh-CN" b="1" dirty="0">
                <a:solidFill>
                  <a:srgbClr val="0000FF"/>
                </a:solidFill>
                <a:latin typeface="新宋体"/>
                <a:ea typeface="新宋体"/>
              </a:rPr>
              <a:t>class</a:t>
            </a:r>
            <a:r>
              <a:rPr lang="en-US" altLang="zh-CN" b="1" dirty="0">
                <a:solidFill>
                  <a:prstClr val="black"/>
                </a:solidFill>
                <a:latin typeface="新宋体"/>
                <a:ea typeface="新宋体"/>
              </a:rPr>
              <a:t> </a:t>
            </a:r>
            <a:r>
              <a:rPr lang="en-US" altLang="zh-CN" b="1" dirty="0">
                <a:solidFill>
                  <a:srgbClr val="2B91AF"/>
                </a:solidFill>
                <a:latin typeface="新宋体"/>
                <a:ea typeface="新宋体"/>
              </a:rPr>
              <a:t>Program</a:t>
            </a:r>
            <a:endParaRPr lang="en-US" altLang="zh-CN" b="1" dirty="0">
              <a:solidFill>
                <a:prstClr val="black"/>
              </a:solidFill>
              <a:latin typeface="新宋体"/>
              <a:ea typeface="新宋体"/>
            </a:endParaRPr>
          </a:p>
          <a:p>
            <a:r>
              <a:rPr lang="en-US" altLang="zh-CN" b="1" dirty="0">
                <a:solidFill>
                  <a:prstClr val="black"/>
                </a:solidFill>
                <a:latin typeface="新宋体"/>
                <a:ea typeface="新宋体"/>
              </a:rPr>
              <a:t>{</a:t>
            </a:r>
          </a:p>
          <a:p>
            <a:r>
              <a:rPr lang="en-US" altLang="zh-CN" b="1" dirty="0">
                <a:solidFill>
                  <a:prstClr val="black"/>
                </a:solidFill>
                <a:latin typeface="新宋体"/>
                <a:ea typeface="新宋体"/>
              </a:rPr>
              <a:t>    </a:t>
            </a:r>
            <a:r>
              <a:rPr lang="en-US" altLang="zh-CN" b="1" dirty="0">
                <a:solidFill>
                  <a:srgbClr val="0000FF"/>
                </a:solidFill>
                <a:latin typeface="新宋体"/>
                <a:ea typeface="新宋体"/>
              </a:rPr>
              <a:t>static</a:t>
            </a:r>
            <a:r>
              <a:rPr lang="en-US" altLang="zh-CN" b="1" dirty="0">
                <a:solidFill>
                  <a:prstClr val="black"/>
                </a:solidFill>
                <a:latin typeface="新宋体"/>
                <a:ea typeface="新宋体"/>
              </a:rPr>
              <a:t> </a:t>
            </a:r>
            <a:r>
              <a:rPr lang="en-US" altLang="zh-CN" b="1" dirty="0">
                <a:solidFill>
                  <a:srgbClr val="0000FF"/>
                </a:solidFill>
                <a:latin typeface="新宋体"/>
                <a:ea typeface="新宋体"/>
              </a:rPr>
              <a:t>void</a:t>
            </a:r>
            <a:r>
              <a:rPr lang="en-US" altLang="zh-CN" b="1" dirty="0">
                <a:solidFill>
                  <a:prstClr val="black"/>
                </a:solidFill>
                <a:latin typeface="新宋体"/>
                <a:ea typeface="新宋体"/>
              </a:rPr>
              <a:t> Main(</a:t>
            </a:r>
            <a:r>
              <a:rPr lang="en-US" altLang="zh-CN" b="1" dirty="0">
                <a:solidFill>
                  <a:srgbClr val="0000FF"/>
                </a:solidFill>
                <a:latin typeface="新宋体"/>
                <a:ea typeface="新宋体"/>
              </a:rPr>
              <a:t>string</a:t>
            </a:r>
            <a:r>
              <a:rPr lang="en-US" altLang="zh-CN" b="1" dirty="0">
                <a:solidFill>
                  <a:prstClr val="black"/>
                </a:solidFill>
                <a:latin typeface="新宋体"/>
                <a:ea typeface="新宋体"/>
              </a:rPr>
              <a:t>[] </a:t>
            </a:r>
            <a:r>
              <a:rPr lang="en-US" altLang="zh-CN" b="1" dirty="0" err="1">
                <a:solidFill>
                  <a:prstClr val="black"/>
                </a:solidFill>
                <a:latin typeface="新宋体"/>
                <a:ea typeface="新宋体"/>
              </a:rPr>
              <a:t>args</a:t>
            </a:r>
            <a:r>
              <a:rPr lang="en-US" altLang="zh-CN" b="1" dirty="0">
                <a:solidFill>
                  <a:prstClr val="black"/>
                </a:solidFill>
                <a:latin typeface="新宋体"/>
                <a:ea typeface="新宋体"/>
              </a:rPr>
              <a:t>)</a:t>
            </a:r>
          </a:p>
          <a:p>
            <a:r>
              <a:rPr lang="zh-CN" altLang="en-US" b="1" dirty="0">
                <a:solidFill>
                  <a:prstClr val="black"/>
                </a:solidFill>
                <a:latin typeface="新宋体"/>
                <a:ea typeface="新宋体"/>
              </a:rPr>
              <a:t>    </a:t>
            </a:r>
            <a:r>
              <a:rPr lang="en-US" altLang="zh-CN" b="1" dirty="0">
                <a:solidFill>
                  <a:prstClr val="black"/>
                </a:solidFill>
                <a:latin typeface="新宋体"/>
                <a:ea typeface="新宋体"/>
              </a:rPr>
              <a:t>{</a:t>
            </a:r>
          </a:p>
          <a:p>
            <a:r>
              <a:rPr lang="zh-CN" altLang="en-US" b="1" dirty="0">
                <a:solidFill>
                  <a:prstClr val="black"/>
                </a:solidFill>
                <a:latin typeface="新宋体"/>
                <a:ea typeface="新宋体"/>
              </a:rPr>
              <a:t>        </a:t>
            </a:r>
            <a:r>
              <a:rPr lang="en-US" altLang="zh-CN" b="1" dirty="0">
                <a:solidFill>
                  <a:srgbClr val="008000"/>
                </a:solidFill>
                <a:latin typeface="新宋体"/>
                <a:ea typeface="新宋体"/>
              </a:rPr>
              <a:t>//</a:t>
            </a:r>
            <a:r>
              <a:rPr lang="zh-CN" altLang="en-US" b="1" dirty="0" smtClean="0">
                <a:solidFill>
                  <a:srgbClr val="008000"/>
                </a:solidFill>
                <a:latin typeface="新宋体"/>
                <a:ea typeface="新宋体"/>
              </a:rPr>
              <a:t>声明变量</a:t>
            </a:r>
            <a:endParaRPr lang="zh-CN" altLang="en-US" b="1" dirty="0">
              <a:solidFill>
                <a:prstClr val="black"/>
              </a:solidFill>
              <a:latin typeface="新宋体"/>
              <a:ea typeface="新宋体"/>
            </a:endParaRPr>
          </a:p>
          <a:p>
            <a:r>
              <a:rPr lang="en-US" altLang="zh-CN" b="1" dirty="0">
                <a:solidFill>
                  <a:prstClr val="black"/>
                </a:solidFill>
                <a:latin typeface="新宋体"/>
                <a:ea typeface="新宋体"/>
              </a:rPr>
              <a:t>        </a:t>
            </a:r>
            <a:r>
              <a:rPr lang="en-US" altLang="zh-CN" b="1" dirty="0" err="1">
                <a:solidFill>
                  <a:srgbClr val="0000FF"/>
                </a:solidFill>
                <a:latin typeface="新宋体"/>
                <a:ea typeface="新宋体"/>
              </a:rPr>
              <a:t>int</a:t>
            </a:r>
            <a:r>
              <a:rPr lang="en-US" altLang="zh-CN" b="1" dirty="0">
                <a:solidFill>
                  <a:prstClr val="black"/>
                </a:solidFill>
                <a:latin typeface="新宋体"/>
                <a:ea typeface="新宋体"/>
              </a:rPr>
              <a:t> age;</a:t>
            </a:r>
          </a:p>
          <a:p>
            <a:r>
              <a:rPr lang="zh-CN" altLang="en-US" b="1" dirty="0">
                <a:solidFill>
                  <a:prstClr val="black"/>
                </a:solidFill>
                <a:latin typeface="新宋体"/>
                <a:ea typeface="新宋体"/>
              </a:rPr>
              <a:t>        </a:t>
            </a:r>
            <a:r>
              <a:rPr lang="en-US" altLang="zh-CN" b="1" dirty="0">
                <a:solidFill>
                  <a:srgbClr val="008000"/>
                </a:solidFill>
                <a:latin typeface="新宋体"/>
                <a:ea typeface="新宋体"/>
              </a:rPr>
              <a:t>//</a:t>
            </a:r>
            <a:r>
              <a:rPr lang="zh-CN" altLang="en-US" b="1" dirty="0" smtClean="0">
                <a:solidFill>
                  <a:srgbClr val="008000"/>
                </a:solidFill>
                <a:latin typeface="新宋体"/>
                <a:ea typeface="新宋体"/>
              </a:rPr>
              <a:t>为变量</a:t>
            </a:r>
            <a:r>
              <a:rPr lang="en-US" altLang="zh-CN" b="1" dirty="0" smtClean="0">
                <a:solidFill>
                  <a:srgbClr val="008000"/>
                </a:solidFill>
                <a:latin typeface="新宋体"/>
                <a:ea typeface="新宋体"/>
              </a:rPr>
              <a:t>age</a:t>
            </a:r>
            <a:r>
              <a:rPr lang="zh-CN" altLang="en-US" b="1" dirty="0" smtClean="0">
                <a:solidFill>
                  <a:srgbClr val="008000"/>
                </a:solidFill>
                <a:latin typeface="新宋体"/>
                <a:ea typeface="新宋体"/>
              </a:rPr>
              <a:t>赋值</a:t>
            </a:r>
            <a:endParaRPr lang="zh-CN" altLang="en-US" b="1" dirty="0">
              <a:solidFill>
                <a:prstClr val="black"/>
              </a:solidFill>
              <a:latin typeface="新宋体"/>
              <a:ea typeface="新宋体"/>
            </a:endParaRPr>
          </a:p>
          <a:p>
            <a:r>
              <a:rPr lang="en-US" altLang="zh-CN" b="1" dirty="0">
                <a:solidFill>
                  <a:prstClr val="black"/>
                </a:solidFill>
                <a:latin typeface="新宋体"/>
                <a:ea typeface="新宋体"/>
              </a:rPr>
              <a:t>        age = 18;</a:t>
            </a:r>
          </a:p>
          <a:p>
            <a:r>
              <a:rPr lang="zh-CN" altLang="en-US" b="1" dirty="0">
                <a:solidFill>
                  <a:prstClr val="black"/>
                </a:solidFill>
                <a:latin typeface="新宋体"/>
                <a:ea typeface="新宋体"/>
              </a:rPr>
              <a:t>        </a:t>
            </a:r>
            <a:r>
              <a:rPr lang="en-US" altLang="zh-CN" b="1" dirty="0">
                <a:solidFill>
                  <a:srgbClr val="008000"/>
                </a:solidFill>
                <a:latin typeface="新宋体"/>
                <a:ea typeface="新宋体"/>
              </a:rPr>
              <a:t>//</a:t>
            </a:r>
            <a:r>
              <a:rPr lang="zh-CN" altLang="en-US" b="1" dirty="0" smtClean="0">
                <a:solidFill>
                  <a:srgbClr val="008000"/>
                </a:solidFill>
                <a:latin typeface="新宋体"/>
                <a:ea typeface="新宋体"/>
              </a:rPr>
              <a:t>声明</a:t>
            </a:r>
            <a:r>
              <a:rPr lang="en-US" altLang="zh-CN" b="1" dirty="0" smtClean="0">
                <a:solidFill>
                  <a:srgbClr val="008000"/>
                </a:solidFill>
                <a:latin typeface="新宋体"/>
                <a:ea typeface="新宋体"/>
              </a:rPr>
              <a:t>name</a:t>
            </a:r>
            <a:r>
              <a:rPr lang="zh-CN" altLang="en-US" b="1" dirty="0" smtClean="0">
                <a:solidFill>
                  <a:srgbClr val="008000"/>
                </a:solidFill>
                <a:latin typeface="新宋体"/>
                <a:ea typeface="新宋体"/>
              </a:rPr>
              <a:t>并初始化为李四</a:t>
            </a:r>
            <a:endParaRPr lang="zh-CN" altLang="en-US" b="1" dirty="0">
              <a:solidFill>
                <a:prstClr val="black"/>
              </a:solidFill>
              <a:latin typeface="新宋体"/>
              <a:ea typeface="新宋体"/>
            </a:endParaRPr>
          </a:p>
          <a:p>
            <a:r>
              <a:rPr lang="en-US" altLang="zh-CN" b="1" dirty="0">
                <a:solidFill>
                  <a:prstClr val="black"/>
                </a:solidFill>
                <a:latin typeface="新宋体"/>
                <a:ea typeface="新宋体"/>
              </a:rPr>
              <a:t>        </a:t>
            </a:r>
            <a:r>
              <a:rPr lang="en-US" altLang="zh-CN" b="1" dirty="0">
                <a:solidFill>
                  <a:srgbClr val="0000FF"/>
                </a:solidFill>
                <a:latin typeface="新宋体"/>
                <a:ea typeface="新宋体"/>
              </a:rPr>
              <a:t>string</a:t>
            </a:r>
            <a:r>
              <a:rPr lang="en-US" altLang="zh-CN" b="1" dirty="0">
                <a:solidFill>
                  <a:prstClr val="black"/>
                </a:solidFill>
                <a:latin typeface="新宋体"/>
                <a:ea typeface="新宋体"/>
              </a:rPr>
              <a:t> name = </a:t>
            </a:r>
            <a:r>
              <a:rPr lang="en-US" altLang="zh-CN" b="1" dirty="0">
                <a:solidFill>
                  <a:srgbClr val="A31515"/>
                </a:solidFill>
                <a:latin typeface="新宋体"/>
                <a:ea typeface="新宋体"/>
              </a:rPr>
              <a:t>"</a:t>
            </a:r>
            <a:r>
              <a:rPr lang="zh-CN" altLang="en-US" b="1" dirty="0" smtClean="0">
                <a:solidFill>
                  <a:srgbClr val="A31515"/>
                </a:solidFill>
                <a:latin typeface="新宋体"/>
                <a:ea typeface="新宋体"/>
              </a:rPr>
              <a:t>李四</a:t>
            </a:r>
            <a:r>
              <a:rPr lang="en-US" altLang="zh-CN" b="1" dirty="0" smtClean="0">
                <a:solidFill>
                  <a:srgbClr val="A31515"/>
                </a:solidFill>
                <a:latin typeface="新宋体"/>
                <a:ea typeface="新宋体"/>
              </a:rPr>
              <a:t>"</a:t>
            </a:r>
            <a:r>
              <a:rPr lang="en-US" altLang="zh-CN" b="1" dirty="0" smtClean="0">
                <a:solidFill>
                  <a:prstClr val="black"/>
                </a:solidFill>
                <a:latin typeface="新宋体"/>
                <a:ea typeface="新宋体"/>
              </a:rPr>
              <a:t>;</a:t>
            </a:r>
            <a:endParaRPr lang="en-US" altLang="zh-CN" b="1" dirty="0">
              <a:solidFill>
                <a:prstClr val="black"/>
              </a:solidFill>
              <a:latin typeface="新宋体"/>
              <a:ea typeface="新宋体"/>
            </a:endParaRPr>
          </a:p>
          <a:p>
            <a:r>
              <a:rPr lang="zh-CN" altLang="en-US" b="1" dirty="0">
                <a:solidFill>
                  <a:prstClr val="black"/>
                </a:solidFill>
                <a:latin typeface="新宋体"/>
                <a:ea typeface="新宋体"/>
              </a:rPr>
              <a:t>    </a:t>
            </a:r>
            <a:r>
              <a:rPr lang="en-US" altLang="zh-CN" b="1" dirty="0">
                <a:solidFill>
                  <a:prstClr val="black"/>
                </a:solidFill>
                <a:latin typeface="新宋体"/>
                <a:ea typeface="新宋体"/>
              </a:rPr>
              <a:t>}</a:t>
            </a:r>
          </a:p>
          <a:p>
            <a:r>
              <a:rPr lang="en-US" altLang="zh-CN" b="1" dirty="0">
                <a:solidFill>
                  <a:prstClr val="black"/>
                </a:solidFill>
                <a:latin typeface="新宋体"/>
                <a:ea typeface="新宋体"/>
              </a:rPr>
              <a:t>}</a:t>
            </a:r>
          </a:p>
          <a:p>
            <a:endParaRPr lang="zh-CN" altLang="en-US" b="1" dirty="0"/>
          </a:p>
        </p:txBody>
      </p:sp>
    </p:spTree>
    <p:extLst>
      <p:ext uri="{BB962C8B-B14F-4D97-AF65-F5344CB8AC3E}">
        <p14:creationId xmlns:p14="http://schemas.microsoft.com/office/powerpoint/2010/main" val="264171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602548"/>
            <a:ext cx="11149013" cy="747897"/>
          </a:xfrm>
        </p:spPr>
        <p:txBody>
          <a:bodyPr/>
          <a:lstStyle/>
          <a:p>
            <a:r>
              <a:rPr lang="zh-CN" altLang="en-US" b="1" dirty="0" smtClean="0"/>
              <a:t>常量（一）</a:t>
            </a:r>
            <a:endParaRPr lang="zh-CN" altLang="en-US" b="1" dirty="0"/>
          </a:p>
        </p:txBody>
      </p:sp>
      <p:sp>
        <p:nvSpPr>
          <p:cNvPr id="4" name="TextBox 3"/>
          <p:cNvSpPr txBox="1"/>
          <p:nvPr/>
        </p:nvSpPr>
        <p:spPr>
          <a:xfrm>
            <a:off x="467123" y="1791922"/>
            <a:ext cx="11361421" cy="4124206"/>
          </a:xfrm>
          <a:prstGeom prst="rect">
            <a:avLst/>
          </a:prstGeom>
          <a:noFill/>
        </p:spPr>
        <p:txBody>
          <a:bodyPr wrap="square" lIns="0" tIns="0" rIns="0" bIns="0" rtlCol="0">
            <a:spAutoFit/>
          </a:bodyPr>
          <a:lstStyle/>
          <a:p>
            <a:pPr marL="457200" indent="-457200">
              <a:buFont typeface="Arial" panose="020B0604020202020204" pitchFamily="34" charset="0"/>
              <a:buChar char="•"/>
            </a:pPr>
            <a:r>
              <a:rPr lang="zh-CN" altLang="en-US" sz="3600" dirty="0" smtClean="0">
                <a:solidFill>
                  <a:schemeClr val="bg1">
                    <a:lumMod val="65000"/>
                    <a:lumOff val="35000"/>
                  </a:schemeClr>
                </a:solidFill>
              </a:rPr>
              <a:t>常量：一经初始化就不会再次被改变的“变量”，在程序的整个运行过程中不允许改变它的值。</a:t>
            </a:r>
            <a:endParaRPr lang="en-US" altLang="zh-CN" sz="3600" dirty="0" smtClean="0">
              <a:solidFill>
                <a:schemeClr val="bg1">
                  <a:lumMod val="65000"/>
                  <a:lumOff val="35000"/>
                </a:schemeClr>
              </a:solidFill>
            </a:endParaRPr>
          </a:p>
          <a:p>
            <a:pPr marL="457200" indent="-457200">
              <a:buFont typeface="Arial" panose="020B0604020202020204" pitchFamily="34" charset="0"/>
              <a:buChar char="•"/>
            </a:pPr>
            <a:r>
              <a:rPr lang="zh-CN" altLang="en-US" sz="3600" dirty="0" smtClean="0">
                <a:solidFill>
                  <a:schemeClr val="bg1">
                    <a:lumMod val="65000"/>
                    <a:lumOff val="35000"/>
                  </a:schemeClr>
                </a:solidFill>
              </a:rPr>
              <a:t>编译时常量：</a:t>
            </a:r>
            <a:endParaRPr lang="en-US" altLang="zh-CN" sz="3600" dirty="0" smtClean="0">
              <a:solidFill>
                <a:schemeClr val="bg1">
                  <a:lumMod val="65000"/>
                  <a:lumOff val="35000"/>
                </a:schemeClr>
              </a:solidFill>
            </a:endParaRPr>
          </a:p>
          <a:p>
            <a:pPr marL="914382" lvl="1" indent="-457200">
              <a:buFont typeface="Arial" panose="020B0604020202020204" pitchFamily="34" charset="0"/>
              <a:buChar char="•"/>
            </a:pPr>
            <a:r>
              <a:rPr lang="en-US" altLang="zh-CN" sz="2400" dirty="0" err="1" smtClean="0">
                <a:solidFill>
                  <a:schemeClr val="bg1">
                    <a:lumMod val="65000"/>
                    <a:lumOff val="35000"/>
                  </a:schemeClr>
                </a:solidFill>
              </a:rPr>
              <a:t>const</a:t>
            </a:r>
            <a:r>
              <a:rPr lang="en-US" altLang="zh-CN" sz="2400" dirty="0" smtClean="0">
                <a:solidFill>
                  <a:schemeClr val="bg1">
                    <a:lumMod val="65000"/>
                    <a:lumOff val="35000"/>
                  </a:schemeClr>
                </a:solidFill>
              </a:rPr>
              <a:t> </a:t>
            </a:r>
            <a:r>
              <a:rPr lang="zh-CN" altLang="en-US" sz="2400" dirty="0" smtClean="0">
                <a:solidFill>
                  <a:schemeClr val="bg1">
                    <a:lumMod val="65000"/>
                    <a:lumOff val="35000"/>
                  </a:schemeClr>
                </a:solidFill>
              </a:rPr>
              <a:t>数据类型 常量名</a:t>
            </a:r>
            <a:r>
              <a:rPr lang="en-US" altLang="zh-CN" sz="2400" dirty="0" smtClean="0">
                <a:solidFill>
                  <a:schemeClr val="bg1">
                    <a:lumMod val="65000"/>
                    <a:lumOff val="35000"/>
                  </a:schemeClr>
                </a:solidFill>
              </a:rPr>
              <a:t>=</a:t>
            </a:r>
            <a:r>
              <a:rPr lang="zh-CN" altLang="en-US" sz="2400" dirty="0" smtClean="0">
                <a:solidFill>
                  <a:schemeClr val="bg1">
                    <a:lumMod val="65000"/>
                    <a:lumOff val="35000"/>
                  </a:schemeClr>
                </a:solidFill>
              </a:rPr>
              <a:t>值；</a:t>
            </a:r>
            <a:endParaRPr lang="en-US" altLang="zh-CN" sz="2400" dirty="0" smtClean="0">
              <a:solidFill>
                <a:schemeClr val="bg1">
                  <a:lumMod val="65000"/>
                  <a:lumOff val="35000"/>
                </a:schemeClr>
              </a:solidFill>
            </a:endParaRPr>
          </a:p>
          <a:p>
            <a:pPr marL="800082" lvl="1" indent="-342900">
              <a:buFont typeface="Arial" panose="020B0604020202020204" pitchFamily="34" charset="0"/>
              <a:buChar char="•"/>
            </a:pPr>
            <a:r>
              <a:rPr lang="zh-CN" altLang="en-US" sz="2400" dirty="0" smtClean="0">
                <a:solidFill>
                  <a:schemeClr val="bg1">
                    <a:lumMod val="65000"/>
                    <a:lumOff val="35000"/>
                  </a:schemeClr>
                </a:solidFill>
              </a:rPr>
              <a:t>编译时常量做为类成员时总是作为</a:t>
            </a:r>
            <a:r>
              <a:rPr lang="en-US" altLang="zh-CN" sz="2400" dirty="0" smtClean="0">
                <a:solidFill>
                  <a:schemeClr val="bg1">
                    <a:lumMod val="65000"/>
                    <a:lumOff val="35000"/>
                  </a:schemeClr>
                </a:solidFill>
              </a:rPr>
              <a:t>static</a:t>
            </a:r>
            <a:r>
              <a:rPr lang="zh-CN" altLang="en-US" sz="2400" dirty="0" smtClean="0">
                <a:solidFill>
                  <a:schemeClr val="bg1">
                    <a:lumMod val="65000"/>
                    <a:lumOff val="35000"/>
                  </a:schemeClr>
                </a:solidFill>
              </a:rPr>
              <a:t>成员出现。不允许自己加</a:t>
            </a:r>
            <a:r>
              <a:rPr lang="en-US" altLang="zh-CN" sz="2400" dirty="0" smtClean="0">
                <a:solidFill>
                  <a:schemeClr val="bg1">
                    <a:lumMod val="65000"/>
                    <a:lumOff val="35000"/>
                  </a:schemeClr>
                </a:solidFill>
              </a:rPr>
              <a:t>static</a:t>
            </a:r>
            <a:r>
              <a:rPr lang="zh-CN" altLang="en-US" sz="2400" dirty="0" smtClean="0">
                <a:solidFill>
                  <a:schemeClr val="bg1">
                    <a:lumMod val="65000"/>
                    <a:lumOff val="35000"/>
                  </a:schemeClr>
                </a:solidFill>
              </a:rPr>
              <a:t>关键字。</a:t>
            </a:r>
            <a:endParaRPr lang="en-US" altLang="zh-CN" sz="2400" dirty="0" smtClean="0">
              <a:solidFill>
                <a:schemeClr val="bg1">
                  <a:lumMod val="65000"/>
                  <a:lumOff val="35000"/>
                </a:schemeClr>
              </a:solidFill>
            </a:endParaRPr>
          </a:p>
          <a:p>
            <a:pPr marL="800082" lvl="1" indent="-342900">
              <a:buFont typeface="Arial" panose="020B0604020202020204" pitchFamily="34" charset="0"/>
              <a:buChar char="•"/>
            </a:pPr>
            <a:r>
              <a:rPr lang="zh-CN" altLang="en-US" sz="2400" dirty="0" smtClean="0">
                <a:solidFill>
                  <a:schemeClr val="bg1">
                    <a:lumMod val="65000"/>
                    <a:lumOff val="35000"/>
                  </a:schemeClr>
                </a:solidFill>
              </a:rPr>
              <a:t>编译时常量的值必须是在编译时期能确定下来的，只支持一些基本数据类型。</a:t>
            </a:r>
            <a:endParaRPr lang="en-US" altLang="zh-CN" sz="2400" dirty="0" smtClean="0">
              <a:solidFill>
                <a:schemeClr val="bg1">
                  <a:lumMod val="65000"/>
                  <a:lumOff val="35000"/>
                </a:schemeClr>
              </a:solidFill>
            </a:endParaRPr>
          </a:p>
          <a:p>
            <a:pPr marL="457200" indent="-457200">
              <a:buFont typeface="Arial" panose="020B0604020202020204" pitchFamily="34" charset="0"/>
              <a:buChar char="•"/>
            </a:pPr>
            <a:r>
              <a:rPr lang="zh-CN" altLang="en-US" sz="3600" dirty="0" smtClean="0">
                <a:solidFill>
                  <a:schemeClr val="bg1">
                    <a:lumMod val="65000"/>
                    <a:lumOff val="35000"/>
                  </a:schemeClr>
                </a:solidFill>
              </a:rPr>
              <a:t>运行时常量：</a:t>
            </a:r>
            <a:endParaRPr lang="en-US" altLang="zh-CN" sz="3600" dirty="0" smtClean="0">
              <a:solidFill>
                <a:schemeClr val="bg1">
                  <a:lumMod val="65000"/>
                  <a:lumOff val="35000"/>
                </a:schemeClr>
              </a:solidFill>
            </a:endParaRPr>
          </a:p>
          <a:p>
            <a:pPr marL="914382" lvl="1" indent="-457200">
              <a:buFont typeface="Arial" panose="020B0604020202020204" pitchFamily="34" charset="0"/>
              <a:buChar char="•"/>
            </a:pPr>
            <a:r>
              <a:rPr lang="en-US" altLang="zh-CN" sz="2400" dirty="0" err="1" smtClean="0">
                <a:solidFill>
                  <a:schemeClr val="bg1">
                    <a:lumMod val="65000"/>
                    <a:lumOff val="35000"/>
                  </a:schemeClr>
                </a:solidFill>
              </a:rPr>
              <a:t>readonly</a:t>
            </a:r>
            <a:r>
              <a:rPr lang="en-US" altLang="zh-CN" sz="2400" dirty="0" smtClean="0">
                <a:solidFill>
                  <a:schemeClr val="bg1">
                    <a:lumMod val="65000"/>
                    <a:lumOff val="35000"/>
                  </a:schemeClr>
                </a:solidFill>
              </a:rPr>
              <a:t> </a:t>
            </a:r>
            <a:r>
              <a:rPr lang="zh-CN" altLang="en-US" sz="2400" dirty="0" smtClean="0">
                <a:solidFill>
                  <a:schemeClr val="bg1">
                    <a:lumMod val="65000"/>
                    <a:lumOff val="35000"/>
                  </a:schemeClr>
                </a:solidFill>
              </a:rPr>
              <a:t>数据类型 </a:t>
            </a:r>
            <a:r>
              <a:rPr lang="zh-CN" altLang="en-US" sz="2400" dirty="0">
                <a:solidFill>
                  <a:schemeClr val="bg1">
                    <a:lumMod val="65000"/>
                    <a:lumOff val="35000"/>
                  </a:schemeClr>
                </a:solidFill>
              </a:rPr>
              <a:t>常量名</a:t>
            </a:r>
            <a:r>
              <a:rPr lang="en-US" altLang="zh-CN" sz="2400" dirty="0">
                <a:solidFill>
                  <a:schemeClr val="bg1">
                    <a:lumMod val="65000"/>
                    <a:lumOff val="35000"/>
                  </a:schemeClr>
                </a:solidFill>
              </a:rPr>
              <a:t>=</a:t>
            </a:r>
            <a:r>
              <a:rPr lang="zh-CN" altLang="en-US" sz="2400" dirty="0">
                <a:solidFill>
                  <a:schemeClr val="bg1">
                    <a:lumMod val="65000"/>
                    <a:lumOff val="35000"/>
                  </a:schemeClr>
                </a:solidFill>
              </a:rPr>
              <a:t>值</a:t>
            </a:r>
            <a:r>
              <a:rPr lang="zh-CN" altLang="en-US" sz="2400" dirty="0" smtClean="0">
                <a:solidFill>
                  <a:schemeClr val="bg1">
                    <a:lumMod val="65000"/>
                    <a:lumOff val="35000"/>
                  </a:schemeClr>
                </a:solidFill>
              </a:rPr>
              <a:t>；</a:t>
            </a:r>
            <a:endParaRPr lang="en-US" altLang="zh-CN" sz="2400" dirty="0" smtClean="0">
              <a:solidFill>
                <a:schemeClr val="bg1">
                  <a:lumMod val="65000"/>
                  <a:lumOff val="35000"/>
                </a:schemeClr>
              </a:solidFill>
            </a:endParaRPr>
          </a:p>
          <a:p>
            <a:pPr marL="800082" lvl="1" indent="-342900">
              <a:buFont typeface="Arial" panose="020B0604020202020204" pitchFamily="34" charset="0"/>
              <a:buChar char="•"/>
            </a:pPr>
            <a:r>
              <a:rPr lang="zh-CN" altLang="en-US" sz="2400" i="1" dirty="0" smtClean="0">
                <a:solidFill>
                  <a:schemeClr val="bg1">
                    <a:lumMod val="65000"/>
                    <a:lumOff val="35000"/>
                  </a:schemeClr>
                </a:solidFill>
              </a:rPr>
              <a:t>运行时常量可以弥补编译时常量不能定义复杂数据类型的缺点</a:t>
            </a:r>
            <a:r>
              <a:rPr lang="zh-CN" altLang="en-US" sz="2800" i="1" dirty="0" smtClean="0">
                <a:solidFill>
                  <a:schemeClr val="bg1">
                    <a:lumMod val="65000"/>
                    <a:lumOff val="35000"/>
                  </a:schemeClr>
                </a:solidFill>
              </a:rPr>
              <a:t>。</a:t>
            </a:r>
            <a:endParaRPr lang="en-US" altLang="zh-CN" sz="2800" i="1" dirty="0" smtClean="0">
              <a:solidFill>
                <a:schemeClr val="bg1">
                  <a:lumMod val="65000"/>
                  <a:lumOff val="35000"/>
                </a:schemeClr>
              </a:solidFill>
            </a:endParaRPr>
          </a:p>
        </p:txBody>
      </p:sp>
    </p:spTree>
    <p:extLst>
      <p:ext uri="{BB962C8B-B14F-4D97-AF65-F5344CB8AC3E}">
        <p14:creationId xmlns:p14="http://schemas.microsoft.com/office/powerpoint/2010/main" val="386349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常量</a:t>
            </a:r>
            <a:r>
              <a:rPr lang="zh-CN" altLang="en-US" b="1" dirty="0" smtClean="0"/>
              <a:t>（二）</a:t>
            </a:r>
            <a:endParaRPr lang="zh-CN" altLang="en-US" b="1" dirty="0"/>
          </a:p>
        </p:txBody>
      </p:sp>
      <p:sp>
        <p:nvSpPr>
          <p:cNvPr id="3" name="文本占位符 2"/>
          <p:cNvSpPr>
            <a:spLocks noGrp="1"/>
          </p:cNvSpPr>
          <p:nvPr>
            <p:ph type="body" sz="quarter" idx="10"/>
          </p:nvPr>
        </p:nvSpPr>
        <p:spPr/>
        <p:txBody>
          <a:bodyPr>
            <a:normAutofit fontScale="92500" lnSpcReduction="10000"/>
          </a:bodyPr>
          <a:lstStyle/>
          <a:p>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Program</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smtClean="0">
                <a:solidFill>
                  <a:srgbClr val="008000"/>
                </a:solidFill>
                <a:latin typeface="新宋体"/>
                <a:ea typeface="新宋体"/>
              </a:rPr>
              <a:t>正确，</a:t>
            </a:r>
            <a:r>
              <a:rPr lang="en-US" altLang="zh-CN" dirty="0" smtClean="0">
                <a:solidFill>
                  <a:srgbClr val="008000"/>
                </a:solidFill>
                <a:latin typeface="新宋体"/>
                <a:ea typeface="新宋体"/>
              </a:rPr>
              <a:t>string</a:t>
            </a:r>
            <a:r>
              <a:rPr lang="zh-CN" altLang="en-US" dirty="0" smtClean="0">
                <a:solidFill>
                  <a:srgbClr val="008000"/>
                </a:solidFill>
                <a:latin typeface="新宋体"/>
                <a:ea typeface="新宋体"/>
              </a:rPr>
              <a:t>为基</a:t>
            </a:r>
            <a:r>
              <a:rPr lang="zh-CN" altLang="en-US" dirty="0">
                <a:solidFill>
                  <a:srgbClr val="008000"/>
                </a:solidFill>
                <a:latin typeface="新宋体"/>
                <a:ea typeface="新宋体"/>
              </a:rPr>
              <a:t>本</a:t>
            </a:r>
            <a:r>
              <a:rPr lang="zh-CN" altLang="en-US" dirty="0" smtClean="0">
                <a:solidFill>
                  <a:srgbClr val="008000"/>
                </a:solidFill>
                <a:latin typeface="新宋体"/>
                <a:ea typeface="新宋体"/>
              </a:rPr>
              <a:t>数类型</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const</a:t>
            </a:r>
            <a:r>
              <a:rPr lang="en-US" altLang="zh-CN" dirty="0">
                <a:solidFill>
                  <a:prstClr val="black"/>
                </a:solidFill>
                <a:latin typeface="新宋体"/>
                <a:ea typeface="新宋体"/>
              </a:rPr>
              <a:t> </a:t>
            </a:r>
            <a:r>
              <a:rPr lang="en-US" altLang="zh-CN" dirty="0">
                <a:solidFill>
                  <a:srgbClr val="0000FF"/>
                </a:solidFill>
                <a:latin typeface="新宋体"/>
                <a:ea typeface="新宋体"/>
              </a:rPr>
              <a:t>string</a:t>
            </a:r>
            <a:r>
              <a:rPr lang="en-US" altLang="zh-CN" dirty="0">
                <a:solidFill>
                  <a:prstClr val="black"/>
                </a:solidFill>
                <a:latin typeface="新宋体"/>
                <a:ea typeface="新宋体"/>
              </a:rPr>
              <a:t> NAME_CONST = </a:t>
            </a:r>
            <a:r>
              <a:rPr lang="en-US" altLang="zh-CN" dirty="0">
                <a:solidFill>
                  <a:srgbClr val="A31515"/>
                </a:solidFill>
                <a:latin typeface="新宋体"/>
                <a:ea typeface="新宋体"/>
              </a:rPr>
              <a:t>"</a:t>
            </a:r>
            <a:r>
              <a:rPr lang="en-US" altLang="zh-CN" dirty="0" err="1">
                <a:solidFill>
                  <a:srgbClr val="A31515"/>
                </a:solidFill>
                <a:latin typeface="新宋体"/>
                <a:ea typeface="新宋体"/>
              </a:rPr>
              <a:t>const</a:t>
            </a:r>
            <a:r>
              <a:rPr lang="en-US" altLang="zh-CN" dirty="0">
                <a:solidFill>
                  <a:srgbClr val="A31515"/>
                </a:solidFill>
                <a:latin typeface="新宋体"/>
                <a:ea typeface="新宋体"/>
              </a:rPr>
              <a:t> string"</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smtClean="0">
                <a:solidFill>
                  <a:srgbClr val="008000"/>
                </a:solidFill>
                <a:latin typeface="新宋体"/>
                <a:ea typeface="新宋体"/>
              </a:rPr>
              <a:t>错误，</a:t>
            </a:r>
            <a:r>
              <a:rPr lang="en-US" altLang="zh-CN" dirty="0" smtClean="0">
                <a:solidFill>
                  <a:srgbClr val="008000"/>
                </a:solidFill>
                <a:latin typeface="新宋体"/>
                <a:ea typeface="新宋体"/>
              </a:rPr>
              <a:t>Program</a:t>
            </a:r>
            <a:r>
              <a:rPr lang="zh-CN" altLang="en-US" dirty="0" smtClean="0">
                <a:solidFill>
                  <a:srgbClr val="008000"/>
                </a:solidFill>
                <a:latin typeface="新宋体"/>
                <a:ea typeface="新宋体"/>
              </a:rPr>
              <a:t>为自定义复杂类型</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const</a:t>
            </a:r>
            <a:r>
              <a:rPr lang="en-US" altLang="zh-CN" dirty="0">
                <a:solidFill>
                  <a:prstClr val="black"/>
                </a:solidFill>
                <a:latin typeface="新宋体"/>
                <a:ea typeface="新宋体"/>
              </a:rPr>
              <a:t> </a:t>
            </a:r>
            <a:r>
              <a:rPr lang="en-US" altLang="zh-CN" dirty="0">
                <a:solidFill>
                  <a:srgbClr val="2B91AF"/>
                </a:solidFill>
                <a:latin typeface="新宋体"/>
                <a:ea typeface="新宋体"/>
              </a:rPr>
              <a:t>Program</a:t>
            </a:r>
            <a:r>
              <a:rPr lang="en-US" altLang="zh-CN" dirty="0">
                <a:solidFill>
                  <a:prstClr val="black"/>
                </a:solidFill>
                <a:latin typeface="新宋体"/>
                <a:ea typeface="新宋体"/>
              </a:rPr>
              <a:t> PROGRAM_CONST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a:solidFill>
                  <a:srgbClr val="2B91AF"/>
                </a:solidFill>
                <a:latin typeface="新宋体"/>
                <a:ea typeface="新宋体"/>
              </a:rPr>
              <a:t>Program</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smtClean="0">
                <a:solidFill>
                  <a:srgbClr val="008000"/>
                </a:solidFill>
                <a:latin typeface="新宋体"/>
                <a:ea typeface="新宋体"/>
              </a:rPr>
              <a:t>正确，</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readonly</a:t>
            </a:r>
            <a:r>
              <a:rPr lang="en-US" altLang="zh-CN" dirty="0">
                <a:solidFill>
                  <a:prstClr val="black"/>
                </a:solidFill>
                <a:latin typeface="新宋体"/>
                <a:ea typeface="新宋体"/>
              </a:rPr>
              <a:t> </a:t>
            </a:r>
            <a:r>
              <a:rPr lang="en-US" altLang="zh-CN" dirty="0">
                <a:solidFill>
                  <a:srgbClr val="0000FF"/>
                </a:solidFill>
                <a:latin typeface="新宋体"/>
                <a:ea typeface="新宋体"/>
              </a:rPr>
              <a:t>string</a:t>
            </a:r>
            <a:r>
              <a:rPr lang="en-US" altLang="zh-CN" dirty="0">
                <a:solidFill>
                  <a:prstClr val="black"/>
                </a:solidFill>
                <a:latin typeface="新宋体"/>
                <a:ea typeface="新宋体"/>
              </a:rPr>
              <a:t> NAME_READONLY = </a:t>
            </a:r>
            <a:r>
              <a:rPr lang="en-US" altLang="zh-CN" dirty="0">
                <a:solidFill>
                  <a:srgbClr val="A31515"/>
                </a:solidFill>
                <a:latin typeface="新宋体"/>
                <a:ea typeface="新宋体"/>
              </a:rPr>
              <a:t>"</a:t>
            </a:r>
            <a:r>
              <a:rPr lang="en-US" altLang="zh-CN" dirty="0" err="1">
                <a:solidFill>
                  <a:srgbClr val="A31515"/>
                </a:solidFill>
                <a:latin typeface="新宋体"/>
                <a:ea typeface="新宋体"/>
              </a:rPr>
              <a:t>readonly</a:t>
            </a:r>
            <a:r>
              <a:rPr lang="en-US" altLang="zh-CN" dirty="0">
                <a:solidFill>
                  <a:srgbClr val="A31515"/>
                </a:solidFill>
                <a:latin typeface="新宋体"/>
                <a:ea typeface="新宋体"/>
              </a:rPr>
              <a:t> string"</a:t>
            </a:r>
            <a:r>
              <a:rPr lang="en-US" altLang="zh-CN" dirty="0">
                <a:solidFill>
                  <a:prstClr val="black"/>
                </a:solidFill>
                <a:latin typeface="新宋体"/>
                <a:ea typeface="新宋体"/>
              </a:rPr>
              <a:t>;</a:t>
            </a:r>
          </a:p>
          <a:p>
            <a:r>
              <a:rPr lang="ja-JP" altLang="en-US" dirty="0">
                <a:solidFill>
                  <a:prstClr val="black"/>
                </a:solidFill>
                <a:latin typeface="新宋体"/>
                <a:ea typeface="新宋体"/>
              </a:rPr>
              <a:t>    </a:t>
            </a:r>
            <a:r>
              <a:rPr lang="en-US" altLang="ja-JP" dirty="0">
                <a:solidFill>
                  <a:srgbClr val="008000"/>
                </a:solidFill>
                <a:latin typeface="新宋体"/>
                <a:ea typeface="新宋体"/>
              </a:rPr>
              <a:t>//</a:t>
            </a:r>
            <a:r>
              <a:rPr lang="ja-JP" altLang="en-US" dirty="0" smtClean="0">
                <a:solidFill>
                  <a:srgbClr val="008000"/>
                </a:solidFill>
                <a:latin typeface="新宋体"/>
                <a:ea typeface="新宋体"/>
              </a:rPr>
              <a:t>正确</a:t>
            </a:r>
            <a:r>
              <a:rPr lang="zh-CN" altLang="en-US" dirty="0" smtClean="0">
                <a:solidFill>
                  <a:srgbClr val="008000"/>
                </a:solidFill>
                <a:latin typeface="新宋体"/>
                <a:ea typeface="新宋体"/>
              </a:rPr>
              <a:t>，</a:t>
            </a:r>
            <a:r>
              <a:rPr lang="ja-JP" altLang="en-US" dirty="0" smtClean="0">
                <a:solidFill>
                  <a:srgbClr val="008000"/>
                </a:solidFill>
                <a:latin typeface="新宋体"/>
                <a:ea typeface="新宋体"/>
              </a:rPr>
              <a:t>可定义任意数据类型</a:t>
            </a:r>
            <a:endParaRPr lang="ja-JP"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readonly</a:t>
            </a:r>
            <a:r>
              <a:rPr lang="en-US" altLang="zh-CN" dirty="0">
                <a:solidFill>
                  <a:prstClr val="black"/>
                </a:solidFill>
                <a:latin typeface="新宋体"/>
                <a:ea typeface="新宋体"/>
              </a:rPr>
              <a:t> </a:t>
            </a:r>
            <a:r>
              <a:rPr lang="en-US" altLang="zh-CN" dirty="0">
                <a:solidFill>
                  <a:srgbClr val="2B91AF"/>
                </a:solidFill>
                <a:latin typeface="新宋体"/>
                <a:ea typeface="新宋体"/>
              </a:rPr>
              <a:t>Program</a:t>
            </a:r>
            <a:r>
              <a:rPr lang="en-US" altLang="zh-CN" dirty="0">
                <a:solidFill>
                  <a:prstClr val="black"/>
                </a:solidFill>
                <a:latin typeface="新宋体"/>
                <a:ea typeface="新宋体"/>
              </a:rPr>
              <a:t> PROGRAM_READONLY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a:solidFill>
                  <a:srgbClr val="2B91AF"/>
                </a:solidFill>
                <a:latin typeface="新宋体"/>
                <a:ea typeface="新宋体"/>
              </a:rPr>
              <a:t>Program</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zh-CN" altLang="en-US" dirty="0"/>
          </a:p>
        </p:txBody>
      </p:sp>
    </p:spTree>
    <p:extLst>
      <p:ext uri="{BB962C8B-B14F-4D97-AF65-F5344CB8AC3E}">
        <p14:creationId xmlns:p14="http://schemas.microsoft.com/office/powerpoint/2010/main" val="171479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408152"/>
            <a:ext cx="3830637" cy="3878223"/>
          </a:xfrm>
          <a:prstGeom prst="rect">
            <a:avLst/>
          </a:prstGeom>
        </p:spPr>
      </p:pic>
      <p:sp>
        <p:nvSpPr>
          <p:cNvPr id="5" name="矩形 4"/>
          <p:cNvSpPr/>
          <p:nvPr/>
        </p:nvSpPr>
        <p:spPr bwMode="auto">
          <a:xfrm>
            <a:off x="6112811" y="1408152"/>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3600" b="1" dirty="0" smtClean="0">
                <a:gradFill>
                  <a:gsLst>
                    <a:gs pos="0">
                      <a:srgbClr val="FFFFFF"/>
                    </a:gs>
                    <a:gs pos="100000">
                      <a:srgbClr val="FFFFFF"/>
                    </a:gs>
                  </a:gsLst>
                  <a:lin ang="5400000" scaled="0"/>
                </a:gradFill>
                <a:ea typeface="Segoe UI" pitchFamily="34" charset="0"/>
                <a:cs typeface="Segoe UI" pitchFamily="34" charset="0"/>
              </a:rPr>
              <a:t>1</a:t>
            </a:r>
            <a:endParaRPr lang="zh-CN" altLang="en-US" sz="36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矩形 5"/>
          <p:cNvSpPr/>
          <p:nvPr/>
        </p:nvSpPr>
        <p:spPr bwMode="auto">
          <a:xfrm>
            <a:off x="6112810" y="2431463"/>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altLang="zh-CN" sz="3600" b="1" dirty="0" smtClean="0">
                <a:gradFill>
                  <a:gsLst>
                    <a:gs pos="0">
                      <a:srgbClr val="FFFFFF"/>
                    </a:gs>
                    <a:gs pos="100000">
                      <a:srgbClr val="FFFFFF"/>
                    </a:gs>
                  </a:gsLst>
                  <a:lin ang="5400000" scaled="0"/>
                </a:gradFill>
                <a:ea typeface="Segoe UI" pitchFamily="34" charset="0"/>
                <a:cs typeface="Segoe UI" pitchFamily="34" charset="0"/>
              </a:rPr>
              <a:t>2</a:t>
            </a:r>
            <a:endParaRPr lang="zh-CN" altLang="en-US" sz="36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矩形 6"/>
          <p:cNvSpPr/>
          <p:nvPr/>
        </p:nvSpPr>
        <p:spPr bwMode="auto">
          <a:xfrm>
            <a:off x="6112811" y="3454904"/>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3600" b="1" dirty="0" smtClean="0">
                <a:gradFill>
                  <a:gsLst>
                    <a:gs pos="0">
                      <a:srgbClr val="FFFFFF"/>
                    </a:gs>
                    <a:gs pos="100000">
                      <a:srgbClr val="FFFFFF"/>
                    </a:gs>
                  </a:gsLst>
                  <a:lin ang="5400000" scaled="0"/>
                </a:gradFill>
                <a:ea typeface="Segoe UI" pitchFamily="34" charset="0"/>
                <a:cs typeface="Segoe UI" pitchFamily="34" charset="0"/>
              </a:rPr>
              <a:t>3</a:t>
            </a:r>
            <a:endParaRPr lang="zh-CN" altLang="en-US" sz="36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矩形 7"/>
          <p:cNvSpPr/>
          <p:nvPr/>
        </p:nvSpPr>
        <p:spPr bwMode="auto">
          <a:xfrm>
            <a:off x="6112809" y="4548375"/>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3600" b="1" dirty="0" smtClean="0">
                <a:gradFill>
                  <a:gsLst>
                    <a:gs pos="0">
                      <a:srgbClr val="FFFFFF"/>
                    </a:gs>
                    <a:gs pos="100000">
                      <a:srgbClr val="FFFFFF"/>
                    </a:gs>
                  </a:gsLst>
                  <a:lin ang="5400000" scaled="0"/>
                </a:gradFill>
                <a:ea typeface="Segoe UI" pitchFamily="34" charset="0"/>
                <a:cs typeface="Segoe UI" pitchFamily="34" charset="0"/>
              </a:rPr>
              <a:t>4</a:t>
            </a:r>
            <a:endParaRPr lang="zh-CN" altLang="en-US" sz="36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矩形 8"/>
          <p:cNvSpPr/>
          <p:nvPr/>
        </p:nvSpPr>
        <p:spPr bwMode="auto">
          <a:xfrm>
            <a:off x="7498701" y="1408152"/>
            <a:ext cx="2757486" cy="738613"/>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defTabSz="914099" fontAlgn="base">
              <a:spcBef>
                <a:spcPct val="0"/>
              </a:spcBef>
              <a:spcAft>
                <a:spcPct val="0"/>
              </a:spcAft>
              <a:defRPr/>
            </a:pPr>
            <a:r>
              <a:rPr lang="en-US" altLang="zh-CN" sz="3200" b="1" kern="0" dirty="0">
                <a:solidFill>
                  <a:schemeClr val="tx1">
                    <a:alpha val="99000"/>
                  </a:schemeClr>
                </a:solidFill>
                <a:latin typeface="微软雅黑" pitchFamily="34" charset="-122"/>
                <a:ea typeface="微软雅黑" pitchFamily="34" charset="-122"/>
                <a:cs typeface="Segoe UI" pitchFamily="34" charset="0"/>
              </a:rPr>
              <a:t>.NET</a:t>
            </a:r>
            <a:r>
              <a:rPr lang="zh-CN" altLang="en-US" sz="3200" b="1" kern="0" dirty="0">
                <a:solidFill>
                  <a:schemeClr val="tx1">
                    <a:alpha val="99000"/>
                  </a:schemeClr>
                </a:solidFill>
                <a:latin typeface="微软雅黑" pitchFamily="34" charset="-122"/>
                <a:ea typeface="微软雅黑" pitchFamily="34" charset="-122"/>
                <a:cs typeface="Segoe UI" pitchFamily="34" charset="0"/>
              </a:rPr>
              <a:t>基础</a:t>
            </a:r>
            <a:endParaRPr lang="en-US" altLang="zh-CN" sz="3200" b="1" kern="0" dirty="0">
              <a:solidFill>
                <a:schemeClr val="tx1">
                  <a:alpha val="99000"/>
                </a:schemeClr>
              </a:solidFill>
              <a:latin typeface="微软雅黑" pitchFamily="34" charset="-122"/>
              <a:ea typeface="微软雅黑" pitchFamily="34" charset="-122"/>
              <a:cs typeface="Segoe UI" pitchFamily="34" charset="0"/>
            </a:endParaRPr>
          </a:p>
        </p:txBody>
      </p:sp>
      <p:sp>
        <p:nvSpPr>
          <p:cNvPr id="10" name="矩形 9"/>
          <p:cNvSpPr/>
          <p:nvPr/>
        </p:nvSpPr>
        <p:spPr bwMode="auto">
          <a:xfrm>
            <a:off x="7498701" y="2430850"/>
            <a:ext cx="2757486" cy="738613"/>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defTabSz="914099" fontAlgn="base">
              <a:spcBef>
                <a:spcPct val="0"/>
              </a:spcBef>
              <a:spcAft>
                <a:spcPct val="0"/>
              </a:spcAft>
              <a:defRPr/>
            </a:pPr>
            <a:r>
              <a:rPr lang="zh-CN" altLang="en-US" sz="3200" b="1" kern="0" dirty="0">
                <a:solidFill>
                  <a:schemeClr val="tx1">
                    <a:alpha val="99000"/>
                  </a:schemeClr>
                </a:solidFill>
                <a:latin typeface="微软雅黑" pitchFamily="34" charset="-122"/>
                <a:ea typeface="微软雅黑" pitchFamily="34" charset="-122"/>
                <a:cs typeface="Segoe UI" pitchFamily="34" charset="0"/>
              </a:rPr>
              <a:t>语言基础</a:t>
            </a:r>
            <a:endParaRPr lang="en-US" altLang="zh-CN" sz="3200" b="1" kern="0" dirty="0">
              <a:solidFill>
                <a:schemeClr val="tx1">
                  <a:alpha val="99000"/>
                </a:schemeClr>
              </a:solidFill>
              <a:latin typeface="微软雅黑" pitchFamily="34" charset="-122"/>
              <a:ea typeface="微软雅黑" pitchFamily="34" charset="-122"/>
              <a:cs typeface="Segoe UI" pitchFamily="34" charset="0"/>
            </a:endParaRPr>
          </a:p>
        </p:txBody>
      </p:sp>
      <p:sp>
        <p:nvSpPr>
          <p:cNvPr id="11" name="矩形 10"/>
          <p:cNvSpPr/>
          <p:nvPr/>
        </p:nvSpPr>
        <p:spPr bwMode="auto">
          <a:xfrm>
            <a:off x="7498701" y="3454904"/>
            <a:ext cx="2757486" cy="738613"/>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zh-CN" altLang="en-US" sz="3200" b="1" kern="0" dirty="0">
                <a:solidFill>
                  <a:schemeClr val="tx1">
                    <a:alpha val="99000"/>
                  </a:schemeClr>
                </a:solidFill>
                <a:latin typeface="微软雅黑" pitchFamily="34" charset="-122"/>
                <a:ea typeface="微软雅黑" pitchFamily="34" charset="-122"/>
                <a:cs typeface="Segoe UI" pitchFamily="34" charset="0"/>
              </a:rPr>
              <a:t>基本类型</a:t>
            </a:r>
            <a:endParaRPr lang="en-US" altLang="zh-CN" sz="3200" kern="0" dirty="0">
              <a:solidFill>
                <a:srgbClr val="0072C6">
                  <a:lumMod val="75000"/>
                  <a:alpha val="99000"/>
                </a:srgbClr>
              </a:solidFill>
              <a:latin typeface="微软雅黑" pitchFamily="34" charset="-122"/>
              <a:ea typeface="微软雅黑" pitchFamily="34" charset="-122"/>
              <a:cs typeface="Segoe UI" pitchFamily="34" charset="0"/>
            </a:endParaRPr>
          </a:p>
        </p:txBody>
      </p:sp>
      <p:sp>
        <p:nvSpPr>
          <p:cNvPr id="12" name="矩形 11"/>
          <p:cNvSpPr/>
          <p:nvPr/>
        </p:nvSpPr>
        <p:spPr bwMode="auto">
          <a:xfrm>
            <a:off x="7517102" y="4547762"/>
            <a:ext cx="2757486" cy="738613"/>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defTabSz="914099" fontAlgn="base">
              <a:spcBef>
                <a:spcPct val="0"/>
              </a:spcBef>
              <a:spcAft>
                <a:spcPct val="0"/>
              </a:spcAft>
            </a:pPr>
            <a:r>
              <a:rPr lang="zh-CN" altLang="en-US" sz="3200" b="1" kern="0" dirty="0">
                <a:solidFill>
                  <a:schemeClr val="tx1">
                    <a:alpha val="99000"/>
                  </a:schemeClr>
                </a:solidFill>
                <a:latin typeface="微软雅黑" pitchFamily="34" charset="-122"/>
                <a:ea typeface="微软雅黑" pitchFamily="34" charset="-122"/>
                <a:cs typeface="Segoe UI" pitchFamily="34" charset="0"/>
              </a:rPr>
              <a:t>流程控制</a:t>
            </a:r>
            <a:endParaRPr lang="en-US" altLang="zh-CN" sz="3200" b="1" kern="0" dirty="0">
              <a:solidFill>
                <a:schemeClr val="tx1">
                  <a:alpha val="99000"/>
                </a:schemeClr>
              </a:solidFill>
              <a:latin typeface="微软雅黑" pitchFamily="34" charset="-122"/>
              <a:ea typeface="微软雅黑" pitchFamily="34" charset="-122"/>
              <a:cs typeface="Segoe UI" pitchFamily="34" charset="0"/>
            </a:endParaRPr>
          </a:p>
        </p:txBody>
      </p:sp>
    </p:spTree>
    <p:extLst>
      <p:ext uri="{BB962C8B-B14F-4D97-AF65-F5344CB8AC3E}">
        <p14:creationId xmlns:p14="http://schemas.microsoft.com/office/powerpoint/2010/main" val="175737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14579"/>
            <a:ext cx="11149013" cy="747897"/>
          </a:xfrm>
        </p:spPr>
        <p:txBody>
          <a:bodyPr/>
          <a:lstStyle/>
          <a:p>
            <a:r>
              <a:rPr lang="zh-CN" altLang="en-US" b="1" dirty="0" smtClean="0"/>
              <a:t>结构（一）</a:t>
            </a:r>
            <a:endParaRPr lang="zh-CN" altLang="en-US" b="1" dirty="0"/>
          </a:p>
        </p:txBody>
      </p:sp>
      <p:sp>
        <p:nvSpPr>
          <p:cNvPr id="3" name="TextBox 2"/>
          <p:cNvSpPr txBox="1"/>
          <p:nvPr/>
        </p:nvSpPr>
        <p:spPr>
          <a:xfrm>
            <a:off x="519112" y="1888767"/>
            <a:ext cx="11120032" cy="2954655"/>
          </a:xfrm>
          <a:prstGeom prst="rect">
            <a:avLst/>
          </a:prstGeom>
          <a:noFill/>
        </p:spPr>
        <p:txBody>
          <a:bodyPr wrap="none" lIns="0" tIns="0" rIns="0" bIns="0" rtlCol="0">
            <a:spAutoFit/>
          </a:bodyPr>
          <a:lstStyle/>
          <a:p>
            <a:pPr marL="457200" indent="-457200">
              <a:buFont typeface="Arial" panose="020B0604020202020204" pitchFamily="34" charset="0"/>
              <a:buChar char="•"/>
            </a:pPr>
            <a:r>
              <a:rPr lang="zh-CN" altLang="en-US" sz="3200" dirty="0" smtClean="0">
                <a:solidFill>
                  <a:schemeClr val="bg1">
                    <a:lumMod val="65000"/>
                    <a:lumOff val="35000"/>
                  </a:schemeClr>
                </a:solidFill>
              </a:rPr>
              <a:t>结构 </a:t>
            </a:r>
            <a:r>
              <a:rPr lang="en-US" altLang="zh-CN" sz="3200" dirty="0">
                <a:solidFill>
                  <a:schemeClr val="bg1">
                    <a:lumMod val="65000"/>
                    <a:lumOff val="35000"/>
                  </a:schemeClr>
                </a:solidFill>
              </a:rPr>
              <a:t>(</a:t>
            </a:r>
            <a:r>
              <a:rPr lang="en-US" altLang="zh-CN" sz="3200" dirty="0" err="1">
                <a:solidFill>
                  <a:schemeClr val="bg1">
                    <a:lumMod val="65000"/>
                    <a:lumOff val="35000"/>
                  </a:schemeClr>
                </a:solidFill>
              </a:rPr>
              <a:t>struct</a:t>
            </a:r>
            <a:r>
              <a:rPr lang="en-US" altLang="zh-CN" sz="3200" dirty="0">
                <a:solidFill>
                  <a:schemeClr val="bg1">
                    <a:lumMod val="65000"/>
                    <a:lumOff val="35000"/>
                  </a:schemeClr>
                </a:solidFill>
              </a:rPr>
              <a:t>) </a:t>
            </a:r>
            <a:r>
              <a:rPr lang="zh-CN" altLang="en-US" sz="3200" dirty="0">
                <a:solidFill>
                  <a:schemeClr val="bg1">
                    <a:lumMod val="65000"/>
                    <a:lumOff val="35000"/>
                  </a:schemeClr>
                </a:solidFill>
              </a:rPr>
              <a:t>是能够包含数据成员和函数成员的</a:t>
            </a:r>
            <a:r>
              <a:rPr lang="zh-CN" altLang="en-US" sz="3200" dirty="0" smtClean="0">
                <a:solidFill>
                  <a:schemeClr val="bg1">
                    <a:lumMod val="65000"/>
                    <a:lumOff val="35000"/>
                  </a:schemeClr>
                </a:solidFill>
              </a:rPr>
              <a:t>数据结构。</a:t>
            </a:r>
            <a:endParaRPr lang="en-US" altLang="zh-CN" sz="3200" dirty="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结构</a:t>
            </a:r>
            <a:r>
              <a:rPr lang="zh-CN" altLang="en-US" sz="3200" dirty="0">
                <a:solidFill>
                  <a:schemeClr val="bg1">
                    <a:lumMod val="65000"/>
                    <a:lumOff val="35000"/>
                  </a:schemeClr>
                </a:solidFill>
              </a:rPr>
              <a:t>类型的变量直接存储该结构的</a:t>
            </a:r>
            <a:r>
              <a:rPr lang="zh-CN" altLang="en-US" sz="3200" dirty="0" smtClean="0">
                <a:solidFill>
                  <a:schemeClr val="bg1">
                    <a:lumMod val="65000"/>
                    <a:lumOff val="35000"/>
                  </a:schemeClr>
                </a:solidFill>
              </a:rPr>
              <a:t>数据。</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所有</a:t>
            </a:r>
            <a:r>
              <a:rPr lang="zh-CN" altLang="en-US" sz="3200" dirty="0">
                <a:solidFill>
                  <a:schemeClr val="bg1">
                    <a:lumMod val="65000"/>
                    <a:lumOff val="35000"/>
                  </a:schemeClr>
                </a:solidFill>
              </a:rPr>
              <a:t>结构类型都隐式地从</a:t>
            </a:r>
            <a:r>
              <a:rPr lang="zh-CN" altLang="en-US" sz="3200" dirty="0" smtClean="0">
                <a:solidFill>
                  <a:schemeClr val="bg1">
                    <a:lumMod val="65000"/>
                    <a:lumOff val="35000"/>
                  </a:schemeClr>
                </a:solidFill>
              </a:rPr>
              <a:t>类型</a:t>
            </a:r>
            <a:r>
              <a:rPr lang="en-US" altLang="zh-CN" sz="3200" dirty="0" err="1" smtClean="0">
                <a:solidFill>
                  <a:schemeClr val="bg1">
                    <a:lumMod val="65000"/>
                    <a:lumOff val="35000"/>
                  </a:schemeClr>
                </a:solidFill>
              </a:rPr>
              <a:t>System.ValueType</a:t>
            </a:r>
            <a:r>
              <a:rPr lang="zh-CN" altLang="en-US" sz="3200" dirty="0" smtClean="0">
                <a:solidFill>
                  <a:schemeClr val="bg1">
                    <a:lumMod val="65000"/>
                    <a:lumOff val="35000"/>
                  </a:schemeClr>
                </a:solidFill>
              </a:rPr>
              <a:t>继承。</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r>
              <a:rPr lang="en-US" altLang="zh-CN" sz="3200" dirty="0" err="1" smtClean="0">
                <a:solidFill>
                  <a:schemeClr val="bg1">
                    <a:lumMod val="65000"/>
                    <a:lumOff val="35000"/>
                  </a:schemeClr>
                </a:solidFill>
              </a:rPr>
              <a:t>System.ValueType</a:t>
            </a:r>
            <a:r>
              <a:rPr lang="zh-CN" altLang="en-US" sz="3200" dirty="0" smtClean="0">
                <a:solidFill>
                  <a:schemeClr val="bg1">
                    <a:lumMod val="65000"/>
                    <a:lumOff val="35000"/>
                  </a:schemeClr>
                </a:solidFill>
              </a:rPr>
              <a:t>继承自</a:t>
            </a:r>
            <a:r>
              <a:rPr lang="en-US" altLang="zh-CN" sz="3200" dirty="0" err="1" smtClean="0">
                <a:solidFill>
                  <a:schemeClr val="bg1">
                    <a:lumMod val="65000"/>
                    <a:lumOff val="35000"/>
                  </a:schemeClr>
                </a:solidFill>
              </a:rPr>
              <a:t>System.Object</a:t>
            </a:r>
            <a:r>
              <a:rPr lang="zh-CN" altLang="en-US" sz="3200" dirty="0">
                <a:solidFill>
                  <a:schemeClr val="bg1">
                    <a:lumMod val="65000"/>
                    <a:lumOff val="35000"/>
                  </a:schemeClr>
                </a:solidFill>
              </a:rPr>
              <a:t>。</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结构</a:t>
            </a:r>
            <a:r>
              <a:rPr lang="zh-CN" altLang="en-US" sz="3200" dirty="0">
                <a:solidFill>
                  <a:schemeClr val="bg1">
                    <a:lumMod val="65000"/>
                    <a:lumOff val="35000"/>
                  </a:schemeClr>
                </a:solidFill>
              </a:rPr>
              <a:t>是值类型</a:t>
            </a:r>
            <a:r>
              <a:rPr lang="zh-CN" altLang="en-US" sz="3200" dirty="0" smtClean="0">
                <a:solidFill>
                  <a:schemeClr val="bg1">
                    <a:lumMod val="65000"/>
                    <a:lumOff val="35000"/>
                  </a:schemeClr>
                </a:solidFill>
              </a:rPr>
              <a:t>，不需要在堆分配。</a:t>
            </a:r>
            <a:endParaRPr lang="en-US" altLang="zh-CN" sz="3200" dirty="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结构类型不允许继承。</a:t>
            </a:r>
            <a:endParaRPr lang="en-US" altLang="zh-CN" sz="3200" dirty="0" smtClean="0">
              <a:solidFill>
                <a:schemeClr val="bg1">
                  <a:lumMod val="65000"/>
                  <a:lumOff val="35000"/>
                </a:schemeClr>
              </a:solidFill>
            </a:endParaRPr>
          </a:p>
        </p:txBody>
      </p:sp>
    </p:spTree>
    <p:extLst>
      <p:ext uri="{BB962C8B-B14F-4D97-AF65-F5344CB8AC3E}">
        <p14:creationId xmlns:p14="http://schemas.microsoft.com/office/powerpoint/2010/main" val="386349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结构（二）</a:t>
            </a:r>
            <a:endParaRPr lang="zh-CN" altLang="en-US" b="1" dirty="0"/>
          </a:p>
        </p:txBody>
      </p:sp>
      <p:sp>
        <p:nvSpPr>
          <p:cNvPr id="3" name="文本占位符 2"/>
          <p:cNvSpPr>
            <a:spLocks noGrp="1"/>
          </p:cNvSpPr>
          <p:nvPr>
            <p:ph type="body" sz="quarter" idx="10"/>
          </p:nvPr>
        </p:nvSpPr>
        <p:spPr/>
        <p:txBody>
          <a:bodyPr>
            <a:normAutofit fontScale="92500" lnSpcReduction="10000"/>
          </a:bodyPr>
          <a:lstStyle/>
          <a:p>
            <a:r>
              <a:rPr lang="en-US" altLang="zh-CN" dirty="0">
                <a:solidFill>
                  <a:srgbClr val="008000"/>
                </a:solidFill>
                <a:latin typeface="新宋体"/>
                <a:ea typeface="新宋体"/>
              </a:rPr>
              <a:t>//</a:t>
            </a:r>
            <a:r>
              <a:rPr lang="zh-CN" altLang="en-US" dirty="0" smtClean="0">
                <a:solidFill>
                  <a:srgbClr val="008000"/>
                </a:solidFill>
                <a:latin typeface="新宋体"/>
                <a:ea typeface="新宋体"/>
              </a:rPr>
              <a:t>用</a:t>
            </a:r>
            <a:r>
              <a:rPr lang="en-US" altLang="zh-CN" dirty="0" err="1" smtClean="0">
                <a:solidFill>
                  <a:srgbClr val="008000"/>
                </a:solidFill>
                <a:latin typeface="新宋体"/>
                <a:ea typeface="新宋体"/>
              </a:rPr>
              <a:t>struct</a:t>
            </a:r>
            <a:r>
              <a:rPr lang="zh-CN" altLang="en-US" dirty="0" smtClean="0">
                <a:solidFill>
                  <a:srgbClr val="008000"/>
                </a:solidFill>
                <a:latin typeface="新宋体"/>
                <a:ea typeface="新宋体"/>
              </a:rPr>
              <a:t>修饰，表示一个结构类型</a:t>
            </a:r>
            <a:endParaRPr lang="en-US" altLang="zh-CN" dirty="0">
              <a:solidFill>
                <a:prstClr val="black"/>
              </a:solidFill>
              <a:latin typeface="新宋体"/>
              <a:ea typeface="新宋体"/>
            </a:endParaRPr>
          </a:p>
          <a:p>
            <a:r>
              <a:rPr lang="en-US" altLang="zh-CN" dirty="0" err="1">
                <a:solidFill>
                  <a:srgbClr val="0000FF"/>
                </a:solidFill>
                <a:latin typeface="新宋体"/>
                <a:ea typeface="新宋体"/>
              </a:rPr>
              <a:t>struct</a:t>
            </a:r>
            <a:r>
              <a:rPr lang="en-US" altLang="zh-CN" dirty="0">
                <a:solidFill>
                  <a:prstClr val="black"/>
                </a:solidFill>
                <a:latin typeface="新宋体"/>
                <a:ea typeface="新宋体"/>
              </a:rPr>
              <a:t> </a:t>
            </a:r>
            <a:r>
              <a:rPr lang="en-US" altLang="zh-CN" dirty="0">
                <a:solidFill>
                  <a:srgbClr val="2B91AF"/>
                </a:solidFill>
                <a:latin typeface="新宋体"/>
                <a:ea typeface="新宋体"/>
              </a:rPr>
              <a:t>Point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public</a:t>
            </a:r>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 x;</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public</a:t>
            </a:r>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 y;</a:t>
            </a:r>
          </a:p>
          <a:p>
            <a:r>
              <a:rPr lang="fr-FR" altLang="zh-CN" dirty="0">
                <a:solidFill>
                  <a:prstClr val="black"/>
                </a:solidFill>
                <a:latin typeface="新宋体"/>
                <a:ea typeface="新宋体"/>
              </a:rPr>
              <a:t>    </a:t>
            </a:r>
            <a:r>
              <a:rPr lang="fr-FR" altLang="zh-CN" dirty="0">
                <a:solidFill>
                  <a:srgbClr val="0000FF"/>
                </a:solidFill>
                <a:latin typeface="新宋体"/>
                <a:ea typeface="新宋体"/>
              </a:rPr>
              <a:t>public</a:t>
            </a:r>
            <a:r>
              <a:rPr lang="fr-FR" altLang="zh-CN" dirty="0">
                <a:solidFill>
                  <a:prstClr val="black"/>
                </a:solidFill>
                <a:latin typeface="新宋体"/>
                <a:ea typeface="新宋体"/>
              </a:rPr>
              <a:t> Point(</a:t>
            </a:r>
            <a:r>
              <a:rPr lang="fr-FR" altLang="zh-CN" dirty="0">
                <a:solidFill>
                  <a:srgbClr val="0000FF"/>
                </a:solidFill>
                <a:latin typeface="新宋体"/>
                <a:ea typeface="新宋体"/>
              </a:rPr>
              <a:t>int</a:t>
            </a:r>
            <a:r>
              <a:rPr lang="fr-FR" altLang="zh-CN" dirty="0">
                <a:solidFill>
                  <a:prstClr val="black"/>
                </a:solidFill>
                <a:latin typeface="新宋体"/>
                <a:ea typeface="新宋体"/>
              </a:rPr>
              <a:t> x, </a:t>
            </a:r>
            <a:r>
              <a:rPr lang="fr-FR" altLang="zh-CN" dirty="0">
                <a:solidFill>
                  <a:srgbClr val="0000FF"/>
                </a:solidFill>
                <a:latin typeface="新宋体"/>
                <a:ea typeface="新宋体"/>
              </a:rPr>
              <a:t>int</a:t>
            </a:r>
            <a:r>
              <a:rPr lang="fr-FR" altLang="zh-CN" dirty="0">
                <a:solidFill>
                  <a:prstClr val="black"/>
                </a:solidFill>
                <a:latin typeface="新宋体"/>
                <a:ea typeface="新宋体"/>
              </a:rPr>
              <a:t> y)</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this</a:t>
            </a:r>
            <a:r>
              <a:rPr lang="en-US" altLang="zh-CN" dirty="0" err="1">
                <a:solidFill>
                  <a:prstClr val="black"/>
                </a:solidFill>
                <a:latin typeface="新宋体"/>
                <a:ea typeface="新宋体"/>
              </a:rPr>
              <a:t>.x</a:t>
            </a:r>
            <a:r>
              <a:rPr lang="en-US" altLang="zh-CN" dirty="0">
                <a:solidFill>
                  <a:prstClr val="black"/>
                </a:solidFill>
                <a:latin typeface="新宋体"/>
                <a:ea typeface="新宋体"/>
              </a:rPr>
              <a:t> = x;</a:t>
            </a: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this</a:t>
            </a:r>
            <a:r>
              <a:rPr lang="en-US" altLang="zh-CN" dirty="0" err="1">
                <a:solidFill>
                  <a:prstClr val="black"/>
                </a:solidFill>
                <a:latin typeface="新宋体"/>
                <a:ea typeface="新宋体"/>
              </a:rPr>
              <a:t>.y</a:t>
            </a:r>
            <a:r>
              <a:rPr lang="en-US" altLang="zh-CN" dirty="0">
                <a:solidFill>
                  <a:prstClr val="black"/>
                </a:solidFill>
                <a:latin typeface="新宋体"/>
                <a:ea typeface="新宋体"/>
              </a:rPr>
              <a:t> = y;</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zh-CN" altLang="en-US" dirty="0"/>
          </a:p>
        </p:txBody>
      </p:sp>
    </p:spTree>
    <p:extLst>
      <p:ext uri="{BB962C8B-B14F-4D97-AF65-F5344CB8AC3E}">
        <p14:creationId xmlns:p14="http://schemas.microsoft.com/office/powerpoint/2010/main" val="247675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枚举（一）</a:t>
            </a:r>
            <a:endParaRPr lang="zh-CN" altLang="en-US" b="1" dirty="0"/>
          </a:p>
        </p:txBody>
      </p:sp>
      <p:sp>
        <p:nvSpPr>
          <p:cNvPr id="3" name="TextBox 2"/>
          <p:cNvSpPr txBox="1"/>
          <p:nvPr/>
        </p:nvSpPr>
        <p:spPr>
          <a:xfrm>
            <a:off x="519112" y="1281535"/>
            <a:ext cx="11149013" cy="4924425"/>
          </a:xfrm>
          <a:prstGeom prst="rect">
            <a:avLst/>
          </a:prstGeom>
          <a:noFill/>
        </p:spPr>
        <p:txBody>
          <a:bodyPr wrap="square" lIns="0" tIns="0" rIns="0" bIns="0" rtlCol="0">
            <a:spAutoFit/>
          </a:bodyPr>
          <a:lstStyle/>
          <a:p>
            <a:pPr marL="457200" indent="-457200">
              <a:buFont typeface="Arial" panose="020B0604020202020204" pitchFamily="34" charset="0"/>
              <a:buChar char="•"/>
            </a:pPr>
            <a:r>
              <a:rPr lang="zh-CN" altLang="en-US" sz="3200" dirty="0" smtClean="0">
                <a:solidFill>
                  <a:schemeClr val="bg1">
                    <a:lumMod val="65000"/>
                    <a:lumOff val="35000"/>
                  </a:schemeClr>
                </a:solidFill>
              </a:rPr>
              <a:t>枚举 </a:t>
            </a:r>
            <a:r>
              <a:rPr lang="en-US" altLang="zh-CN" sz="3200" dirty="0">
                <a:solidFill>
                  <a:schemeClr val="bg1">
                    <a:lumMod val="65000"/>
                    <a:lumOff val="35000"/>
                  </a:schemeClr>
                </a:solidFill>
              </a:rPr>
              <a:t>(</a:t>
            </a:r>
            <a:r>
              <a:rPr lang="en-US" altLang="zh-CN" sz="3200" dirty="0" err="1" smtClean="0">
                <a:solidFill>
                  <a:schemeClr val="bg1">
                    <a:lumMod val="65000"/>
                    <a:lumOff val="35000"/>
                  </a:schemeClr>
                </a:solidFill>
              </a:rPr>
              <a:t>enum</a:t>
            </a:r>
            <a:r>
              <a:rPr lang="en-US" altLang="zh-CN" sz="3200" dirty="0" smtClean="0">
                <a:solidFill>
                  <a:schemeClr val="bg1">
                    <a:lumMod val="65000"/>
                    <a:lumOff val="35000"/>
                  </a:schemeClr>
                </a:solidFill>
              </a:rPr>
              <a:t>) </a:t>
            </a:r>
            <a:r>
              <a:rPr lang="zh-CN" altLang="en-US" sz="3200" dirty="0">
                <a:solidFill>
                  <a:schemeClr val="bg1">
                    <a:lumMod val="65000"/>
                    <a:lumOff val="35000"/>
                  </a:schemeClr>
                </a:solidFill>
              </a:rPr>
              <a:t>是具有一组命名常量的独特</a:t>
            </a:r>
            <a:r>
              <a:rPr lang="zh-CN" altLang="en-US" sz="3200" dirty="0" smtClean="0">
                <a:solidFill>
                  <a:schemeClr val="bg1">
                    <a:lumMod val="65000"/>
                    <a:lumOff val="35000"/>
                  </a:schemeClr>
                </a:solidFill>
              </a:rPr>
              <a:t>的值</a:t>
            </a:r>
            <a:r>
              <a:rPr lang="zh-CN" altLang="en-US" sz="3200" dirty="0">
                <a:solidFill>
                  <a:schemeClr val="bg1">
                    <a:lumMod val="65000"/>
                    <a:lumOff val="35000"/>
                  </a:schemeClr>
                </a:solidFill>
              </a:rPr>
              <a:t>（</a:t>
            </a:r>
            <a:r>
              <a:rPr lang="zh-CN" altLang="en-US" sz="3200" dirty="0" smtClean="0">
                <a:solidFill>
                  <a:schemeClr val="bg1">
                    <a:lumMod val="65000"/>
                    <a:lumOff val="35000"/>
                  </a:schemeClr>
                </a:solidFill>
              </a:rPr>
              <a:t>结构）类型</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endParaRPr lang="en-US" altLang="zh-CN" sz="3200" dirty="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每</a:t>
            </a:r>
            <a:r>
              <a:rPr lang="zh-CN" altLang="en-US" sz="3200" dirty="0">
                <a:solidFill>
                  <a:schemeClr val="bg1">
                    <a:lumMod val="65000"/>
                    <a:lumOff val="35000"/>
                  </a:schemeClr>
                </a:solidFill>
              </a:rPr>
              <a:t>个枚举类型都有一个相应的整型</a:t>
            </a:r>
            <a:r>
              <a:rPr lang="zh-CN" altLang="en-US" sz="3200" dirty="0" smtClean="0">
                <a:solidFill>
                  <a:schemeClr val="bg1">
                    <a:lumMod val="65000"/>
                    <a:lumOff val="35000"/>
                  </a:schemeClr>
                </a:solidFill>
              </a:rPr>
              <a:t>类型，称为</a:t>
            </a:r>
            <a:r>
              <a:rPr lang="zh-CN" altLang="en-US" sz="3200" dirty="0">
                <a:solidFill>
                  <a:schemeClr val="bg1">
                    <a:lumMod val="65000"/>
                    <a:lumOff val="35000"/>
                  </a:schemeClr>
                </a:solidFill>
              </a:rPr>
              <a:t>该枚举类型的基础</a:t>
            </a:r>
            <a:r>
              <a:rPr lang="zh-CN" altLang="en-US" sz="3200" dirty="0" smtClean="0">
                <a:solidFill>
                  <a:schemeClr val="bg1">
                    <a:lumMod val="65000"/>
                    <a:lumOff val="35000"/>
                  </a:schemeClr>
                </a:solidFill>
              </a:rPr>
              <a:t>类型 </a:t>
            </a:r>
            <a:r>
              <a:rPr lang="en-US" altLang="zh-CN" sz="3200" dirty="0">
                <a:solidFill>
                  <a:schemeClr val="bg1">
                    <a:lumMod val="65000"/>
                    <a:lumOff val="35000"/>
                  </a:schemeClr>
                </a:solidFill>
              </a:rPr>
              <a:t>(underlying type)</a:t>
            </a:r>
            <a:r>
              <a:rPr lang="zh-CN" altLang="en-US" sz="3200" dirty="0">
                <a:solidFill>
                  <a:schemeClr val="bg1">
                    <a:lumMod val="65000"/>
                    <a:lumOff val="35000"/>
                  </a:schemeClr>
                </a:solidFill>
              </a:rPr>
              <a:t>。没有显式</a:t>
            </a:r>
            <a:r>
              <a:rPr lang="zh-CN" altLang="en-US" sz="3200" dirty="0" smtClean="0">
                <a:solidFill>
                  <a:schemeClr val="bg1">
                    <a:lumMod val="65000"/>
                    <a:lumOff val="35000"/>
                  </a:schemeClr>
                </a:solidFill>
              </a:rPr>
              <a:t>声明基础</a:t>
            </a:r>
            <a:r>
              <a:rPr lang="zh-CN" altLang="en-US" sz="3200" dirty="0">
                <a:solidFill>
                  <a:schemeClr val="bg1">
                    <a:lumMod val="65000"/>
                    <a:lumOff val="35000"/>
                  </a:schemeClr>
                </a:solidFill>
              </a:rPr>
              <a:t>类型的枚举类型所对应的</a:t>
            </a:r>
            <a:r>
              <a:rPr lang="zh-CN" altLang="en-US" sz="3200" dirty="0" smtClean="0">
                <a:solidFill>
                  <a:schemeClr val="bg1">
                    <a:lumMod val="65000"/>
                    <a:lumOff val="35000"/>
                  </a:schemeClr>
                </a:solidFill>
              </a:rPr>
              <a:t>基础类型</a:t>
            </a:r>
            <a:r>
              <a:rPr lang="zh-CN" altLang="en-US" sz="3200" dirty="0">
                <a:solidFill>
                  <a:schemeClr val="bg1">
                    <a:lumMod val="65000"/>
                    <a:lumOff val="35000"/>
                  </a:schemeClr>
                </a:solidFill>
              </a:rPr>
              <a:t>是 </a:t>
            </a:r>
            <a:r>
              <a:rPr lang="en-US" altLang="zh-CN" sz="3200" dirty="0" err="1">
                <a:solidFill>
                  <a:schemeClr val="bg1">
                    <a:lumMod val="65000"/>
                    <a:lumOff val="35000"/>
                  </a:schemeClr>
                </a:solidFill>
              </a:rPr>
              <a:t>int</a:t>
            </a:r>
            <a:r>
              <a:rPr lang="zh-CN" altLang="en-US" sz="3200" dirty="0">
                <a:solidFill>
                  <a:schemeClr val="bg1">
                    <a:lumMod val="65000"/>
                    <a:lumOff val="35000"/>
                  </a:schemeClr>
                </a:solidFill>
              </a:rPr>
              <a:t>。枚举类型的存储格式和取值范围由其基础类型确定</a:t>
            </a:r>
            <a:r>
              <a:rPr lang="zh-CN" altLang="en-US" sz="3200" dirty="0" smtClean="0">
                <a:solidFill>
                  <a:schemeClr val="bg1">
                    <a:lumMod val="65000"/>
                    <a:lumOff val="35000"/>
                  </a:schemeClr>
                </a:solidFill>
              </a:rPr>
              <a:t>。</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endParaRPr lang="en-US" altLang="zh-CN" sz="3200" dirty="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所有枚举类型默认继承自</a:t>
            </a:r>
            <a:r>
              <a:rPr lang="en-US" altLang="zh-CN" sz="3200" dirty="0" err="1" smtClean="0">
                <a:solidFill>
                  <a:schemeClr val="bg1">
                    <a:lumMod val="65000"/>
                    <a:lumOff val="35000"/>
                  </a:schemeClr>
                </a:solidFill>
              </a:rPr>
              <a:t>System.Enum</a:t>
            </a:r>
            <a:r>
              <a:rPr lang="zh-CN" altLang="en-US" sz="3200" dirty="0" smtClean="0">
                <a:solidFill>
                  <a:schemeClr val="bg1">
                    <a:lumMod val="65000"/>
                    <a:lumOff val="35000"/>
                  </a:schemeClr>
                </a:solidFill>
              </a:rPr>
              <a:t>类型，</a:t>
            </a:r>
            <a:r>
              <a:rPr lang="en-US" altLang="zh-CN" sz="3200" dirty="0" err="1" smtClean="0">
                <a:solidFill>
                  <a:schemeClr val="bg1">
                    <a:lumMod val="65000"/>
                    <a:lumOff val="35000"/>
                  </a:schemeClr>
                </a:solidFill>
              </a:rPr>
              <a:t>System.Enum</a:t>
            </a:r>
            <a:r>
              <a:rPr lang="zh-CN" altLang="en-US" sz="3200" dirty="0" smtClean="0">
                <a:solidFill>
                  <a:schemeClr val="bg1">
                    <a:lumMod val="65000"/>
                    <a:lumOff val="35000"/>
                  </a:schemeClr>
                </a:solidFill>
              </a:rPr>
              <a:t>继承自</a:t>
            </a:r>
            <a:r>
              <a:rPr lang="en-US" altLang="zh-CN" sz="3200" dirty="0" err="1" smtClean="0">
                <a:solidFill>
                  <a:schemeClr val="bg1">
                    <a:lumMod val="65000"/>
                    <a:lumOff val="35000"/>
                  </a:schemeClr>
                </a:solidFill>
              </a:rPr>
              <a:t>System.ValueType</a:t>
            </a:r>
            <a:r>
              <a:rPr lang="zh-CN" altLang="en-US" sz="3200" dirty="0" smtClean="0">
                <a:solidFill>
                  <a:schemeClr val="bg1">
                    <a:lumMod val="65000"/>
                    <a:lumOff val="35000"/>
                  </a:schemeClr>
                </a:solidFill>
              </a:rPr>
              <a:t>。故枚举为结构类型。</a:t>
            </a:r>
          </a:p>
        </p:txBody>
      </p:sp>
    </p:spTree>
    <p:extLst>
      <p:ext uri="{BB962C8B-B14F-4D97-AF65-F5344CB8AC3E}">
        <p14:creationId xmlns:p14="http://schemas.microsoft.com/office/powerpoint/2010/main" val="386349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枚举（二）</a:t>
            </a:r>
            <a:endParaRPr lang="zh-CN" altLang="en-US" b="1" dirty="0"/>
          </a:p>
        </p:txBody>
      </p:sp>
      <p:sp>
        <p:nvSpPr>
          <p:cNvPr id="3" name="文本占位符 2"/>
          <p:cNvSpPr>
            <a:spLocks noGrp="1"/>
          </p:cNvSpPr>
          <p:nvPr>
            <p:ph type="body" sz="quarter" idx="10"/>
          </p:nvPr>
        </p:nvSpPr>
        <p:spPr/>
        <p:txBody>
          <a:bodyPr/>
          <a:lstStyle/>
          <a:p>
            <a:r>
              <a:rPr lang="en-US" altLang="zh-CN" dirty="0">
                <a:solidFill>
                  <a:srgbClr val="008000"/>
                </a:solidFill>
                <a:latin typeface="新宋体"/>
                <a:ea typeface="新宋体"/>
              </a:rPr>
              <a:t>//:long</a:t>
            </a:r>
            <a:r>
              <a:rPr lang="zh-CN" altLang="en-US" dirty="0">
                <a:solidFill>
                  <a:srgbClr val="008000"/>
                </a:solidFill>
                <a:latin typeface="新宋体"/>
                <a:ea typeface="新宋体"/>
              </a:rPr>
              <a:t>表括示基础类型是</a:t>
            </a:r>
            <a:r>
              <a:rPr lang="en-US" altLang="zh-CN" dirty="0">
                <a:solidFill>
                  <a:srgbClr val="008000"/>
                </a:solidFill>
                <a:latin typeface="新宋体"/>
                <a:ea typeface="新宋体"/>
              </a:rPr>
              <a:t>long</a:t>
            </a:r>
            <a:endParaRPr lang="en-US" altLang="zh-CN" dirty="0">
              <a:solidFill>
                <a:prstClr val="black"/>
              </a:solidFill>
              <a:latin typeface="新宋体"/>
              <a:ea typeface="新宋体"/>
            </a:endParaRPr>
          </a:p>
          <a:p>
            <a:r>
              <a:rPr lang="en-US" altLang="zh-CN" dirty="0">
                <a:solidFill>
                  <a:srgbClr val="008000"/>
                </a:solidFill>
                <a:latin typeface="新宋体"/>
                <a:ea typeface="新宋体"/>
              </a:rPr>
              <a:t>//</a:t>
            </a:r>
            <a:r>
              <a:rPr lang="zh-CN" altLang="en-US" dirty="0">
                <a:solidFill>
                  <a:srgbClr val="008000"/>
                </a:solidFill>
                <a:latin typeface="新宋体"/>
                <a:ea typeface="新宋体"/>
              </a:rPr>
              <a:t>如果不写则默认为</a:t>
            </a:r>
            <a:r>
              <a:rPr lang="en-US" altLang="zh-CN" dirty="0" err="1">
                <a:solidFill>
                  <a:srgbClr val="008000"/>
                </a:solidFill>
                <a:latin typeface="新宋体"/>
                <a:ea typeface="新宋体"/>
              </a:rPr>
              <a:t>int</a:t>
            </a:r>
            <a:endParaRPr lang="zh-CN" altLang="en-US" dirty="0">
              <a:solidFill>
                <a:prstClr val="black"/>
              </a:solidFill>
              <a:latin typeface="新宋体"/>
              <a:ea typeface="新宋体"/>
            </a:endParaRPr>
          </a:p>
          <a:p>
            <a:r>
              <a:rPr lang="en-US" altLang="zh-CN" dirty="0" err="1">
                <a:solidFill>
                  <a:srgbClr val="0000FF"/>
                </a:solidFill>
                <a:latin typeface="新宋体"/>
                <a:ea typeface="新宋体"/>
              </a:rPr>
              <a:t>enum</a:t>
            </a:r>
            <a:r>
              <a:rPr lang="en-US" altLang="zh-CN" dirty="0">
                <a:solidFill>
                  <a:prstClr val="black"/>
                </a:solidFill>
                <a:latin typeface="新宋体"/>
                <a:ea typeface="新宋体"/>
              </a:rPr>
              <a:t> </a:t>
            </a:r>
            <a:r>
              <a:rPr lang="en-US" altLang="zh-CN" dirty="0">
                <a:solidFill>
                  <a:srgbClr val="2B91AF"/>
                </a:solidFill>
                <a:latin typeface="新宋体"/>
                <a:ea typeface="新宋体"/>
              </a:rPr>
              <a:t>Alignment</a:t>
            </a:r>
            <a:r>
              <a:rPr lang="en-US" altLang="zh-CN" dirty="0">
                <a:solidFill>
                  <a:prstClr val="black"/>
                </a:solidFill>
                <a:latin typeface="新宋体"/>
                <a:ea typeface="新宋体"/>
              </a:rPr>
              <a:t> : </a:t>
            </a:r>
            <a:r>
              <a:rPr lang="en-US" altLang="zh-CN" dirty="0">
                <a:solidFill>
                  <a:srgbClr val="0000FF"/>
                </a:solidFill>
                <a:latin typeface="新宋体"/>
                <a:ea typeface="新宋体"/>
              </a:rPr>
              <a:t>long</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也可不写，默认则是以</a:t>
            </a:r>
            <a:r>
              <a:rPr lang="en-US" altLang="zh-CN" dirty="0">
                <a:solidFill>
                  <a:srgbClr val="008000"/>
                </a:solidFill>
                <a:latin typeface="新宋体"/>
                <a:ea typeface="新宋体"/>
              </a:rPr>
              <a:t>0</a:t>
            </a:r>
            <a:r>
              <a:rPr lang="zh-CN" altLang="en-US" dirty="0">
                <a:solidFill>
                  <a:srgbClr val="008000"/>
                </a:solidFill>
                <a:latin typeface="新宋体"/>
                <a:ea typeface="新宋体"/>
              </a:rPr>
              <a:t>开始，依次加</a:t>
            </a:r>
            <a:r>
              <a:rPr lang="en-US" altLang="zh-CN" dirty="0">
                <a:solidFill>
                  <a:srgbClr val="008000"/>
                </a:solidFill>
                <a:latin typeface="新宋体"/>
                <a:ea typeface="新宋体"/>
              </a:rPr>
              <a:t>1</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Left = -1,</a:t>
            </a:r>
          </a:p>
          <a:p>
            <a:r>
              <a:rPr lang="en-US" altLang="zh-CN" dirty="0">
                <a:solidFill>
                  <a:prstClr val="black"/>
                </a:solidFill>
                <a:latin typeface="新宋体"/>
                <a:ea typeface="新宋体"/>
              </a:rPr>
              <a:t>    Center = 0,</a:t>
            </a:r>
          </a:p>
          <a:p>
            <a:r>
              <a:rPr lang="en-US" altLang="zh-CN" dirty="0">
                <a:solidFill>
                  <a:prstClr val="black"/>
                </a:solidFill>
                <a:latin typeface="新宋体"/>
                <a:ea typeface="新宋体"/>
              </a:rPr>
              <a:t>    Right = 1</a:t>
            </a:r>
          </a:p>
          <a:p>
            <a:r>
              <a:rPr lang="en-US" altLang="zh-CN" dirty="0">
                <a:solidFill>
                  <a:prstClr val="black"/>
                </a:solidFill>
                <a:latin typeface="新宋体"/>
                <a:ea typeface="新宋体"/>
              </a:rPr>
              <a:t>}</a:t>
            </a:r>
          </a:p>
          <a:p>
            <a:endParaRPr lang="zh-CN" altLang="en-US" dirty="0"/>
          </a:p>
        </p:txBody>
      </p:sp>
    </p:spTree>
    <p:extLst>
      <p:ext uri="{BB962C8B-B14F-4D97-AF65-F5344CB8AC3E}">
        <p14:creationId xmlns:p14="http://schemas.microsoft.com/office/powerpoint/2010/main" val="210754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枚举</a:t>
            </a:r>
            <a:r>
              <a:rPr lang="zh-CN" altLang="en-US" b="1" dirty="0" smtClean="0"/>
              <a:t>（</a:t>
            </a:r>
            <a:r>
              <a:rPr lang="zh-CN" altLang="en-US" b="1" dirty="0"/>
              <a:t>三</a:t>
            </a:r>
            <a:r>
              <a:rPr lang="zh-CN" altLang="en-US" b="1" dirty="0" smtClean="0"/>
              <a:t>）</a:t>
            </a:r>
            <a:endParaRPr lang="zh-CN" altLang="en-US" b="1" dirty="0"/>
          </a:p>
        </p:txBody>
      </p:sp>
      <p:sp>
        <p:nvSpPr>
          <p:cNvPr id="3" name="文本占位符 2"/>
          <p:cNvSpPr>
            <a:spLocks noGrp="1"/>
          </p:cNvSpPr>
          <p:nvPr>
            <p:ph type="body" sz="quarter" idx="10"/>
          </p:nvPr>
        </p:nvSpPr>
        <p:spPr/>
        <p:txBody>
          <a:bodyPr>
            <a:normAutofit fontScale="70000" lnSpcReduction="20000"/>
          </a:bodyPr>
          <a:lstStyle/>
          <a:p>
            <a:r>
              <a:rPr lang="en-US" altLang="zh-CN" dirty="0">
                <a:solidFill>
                  <a:srgbClr val="0000FF"/>
                </a:solidFill>
                <a:latin typeface="新宋体"/>
                <a:ea typeface="新宋体"/>
              </a:rPr>
              <a:t>public</a:t>
            </a:r>
            <a:r>
              <a:rPr lang="en-US" altLang="zh-CN" dirty="0">
                <a:solidFill>
                  <a:prstClr val="black"/>
                </a:solidFill>
                <a:latin typeface="新宋体"/>
                <a:ea typeface="新宋体"/>
              </a:rPr>
              <a:t> </a:t>
            </a:r>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初始化一个枚举变量</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2B91AF"/>
                </a:solidFill>
                <a:latin typeface="新宋体"/>
                <a:ea typeface="新宋体"/>
              </a:rPr>
              <a:t>Alignment</a:t>
            </a:r>
            <a:r>
              <a:rPr lang="en-US" altLang="zh-CN" dirty="0">
                <a:solidFill>
                  <a:prstClr val="black"/>
                </a:solidFill>
                <a:latin typeface="新宋体"/>
                <a:ea typeface="新宋体"/>
              </a:rPr>
              <a:t> </a:t>
            </a:r>
            <a:r>
              <a:rPr lang="en-US" altLang="zh-CN" dirty="0" err="1">
                <a:solidFill>
                  <a:prstClr val="black"/>
                </a:solidFill>
                <a:latin typeface="新宋体"/>
                <a:ea typeface="新宋体"/>
              </a:rPr>
              <a:t>alignment</a:t>
            </a:r>
            <a:r>
              <a:rPr lang="en-US" altLang="zh-CN" dirty="0">
                <a:solidFill>
                  <a:prstClr val="black"/>
                </a:solidFill>
                <a:latin typeface="新宋体"/>
                <a:ea typeface="新宋体"/>
              </a:rPr>
              <a:t> = </a:t>
            </a:r>
            <a:r>
              <a:rPr lang="en-US" altLang="zh-CN" dirty="0" err="1">
                <a:solidFill>
                  <a:srgbClr val="2B91AF"/>
                </a:solidFill>
                <a:latin typeface="新宋体"/>
                <a:ea typeface="新宋体"/>
              </a:rPr>
              <a:t>Alignment</a:t>
            </a:r>
            <a:r>
              <a:rPr lang="en-US" altLang="zh-CN" dirty="0" err="1">
                <a:solidFill>
                  <a:prstClr val="black"/>
                </a:solidFill>
                <a:latin typeface="新宋体"/>
                <a:ea typeface="新宋体"/>
              </a:rPr>
              <a:t>.Left</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输出：</a:t>
            </a:r>
            <a:r>
              <a:rPr lang="en-US" altLang="zh-CN" dirty="0">
                <a:solidFill>
                  <a:srgbClr val="008000"/>
                </a:solidFill>
                <a:latin typeface="新宋体"/>
                <a:ea typeface="新宋体"/>
              </a:rPr>
              <a:t>Left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(alignment);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输出：</a:t>
            </a:r>
            <a:r>
              <a:rPr lang="en-US" altLang="zh-CN" dirty="0">
                <a:solidFill>
                  <a:srgbClr val="008000"/>
                </a:solidFill>
                <a:latin typeface="新宋体"/>
                <a:ea typeface="新宋体"/>
              </a:rPr>
              <a:t>-1</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a:solidFill>
                  <a:srgbClr val="0000FF"/>
                </a:solidFill>
                <a:latin typeface="新宋体"/>
                <a:ea typeface="新宋体"/>
              </a:rPr>
              <a:t>long</a:t>
            </a:r>
            <a:r>
              <a:rPr lang="en-US" altLang="zh-CN" dirty="0">
                <a:solidFill>
                  <a:prstClr val="black"/>
                </a:solidFill>
                <a:latin typeface="新宋体"/>
                <a:ea typeface="新宋体"/>
              </a:rPr>
              <a:t>)alignment);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获得基础类型</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2B91AF"/>
                </a:solidFill>
                <a:latin typeface="新宋体"/>
                <a:ea typeface="新宋体"/>
              </a:rPr>
              <a:t>Type</a:t>
            </a:r>
            <a:r>
              <a:rPr lang="en-US" altLang="zh-CN" dirty="0">
                <a:solidFill>
                  <a:prstClr val="black"/>
                </a:solidFill>
                <a:latin typeface="新宋体"/>
                <a:ea typeface="新宋体"/>
              </a:rPr>
              <a:t> </a:t>
            </a:r>
            <a:r>
              <a:rPr lang="en-US" altLang="zh-CN" dirty="0" err="1">
                <a:solidFill>
                  <a:prstClr val="black"/>
                </a:solidFill>
                <a:latin typeface="新宋体"/>
                <a:ea typeface="新宋体"/>
              </a:rPr>
              <a:t>underlyingType</a:t>
            </a:r>
            <a:r>
              <a:rPr lang="en-US" altLang="zh-CN" dirty="0">
                <a:solidFill>
                  <a:prstClr val="black"/>
                </a:solidFill>
                <a:latin typeface="新宋体"/>
                <a:ea typeface="新宋体"/>
              </a:rPr>
              <a:t> = </a:t>
            </a:r>
            <a:r>
              <a:rPr lang="en-US" altLang="zh-CN" dirty="0" err="1">
                <a:solidFill>
                  <a:srgbClr val="2B91AF"/>
                </a:solidFill>
                <a:latin typeface="新宋体"/>
                <a:ea typeface="新宋体"/>
              </a:rPr>
              <a:t>Enum</a:t>
            </a:r>
            <a:r>
              <a:rPr lang="en-US" altLang="zh-CN" dirty="0" err="1">
                <a:solidFill>
                  <a:prstClr val="black"/>
                </a:solidFill>
                <a:latin typeface="新宋体"/>
                <a:ea typeface="新宋体"/>
              </a:rPr>
              <a:t>.GetUnderlyingType</a:t>
            </a:r>
            <a:r>
              <a:rPr lang="en-US" altLang="zh-CN" dirty="0">
                <a:solidFill>
                  <a:prstClr val="black"/>
                </a:solidFill>
                <a:latin typeface="新宋体"/>
                <a:ea typeface="新宋体"/>
              </a:rPr>
              <a:t>(</a:t>
            </a:r>
            <a:r>
              <a:rPr lang="en-US" altLang="zh-CN" dirty="0" err="1">
                <a:solidFill>
                  <a:srgbClr val="0000FF"/>
                </a:solidFill>
                <a:latin typeface="新宋体"/>
                <a:ea typeface="新宋体"/>
              </a:rPr>
              <a:t>typeof</a:t>
            </a:r>
            <a:r>
              <a:rPr lang="en-US" altLang="zh-CN" dirty="0">
                <a:solidFill>
                  <a:prstClr val="black"/>
                </a:solidFill>
                <a:latin typeface="新宋体"/>
                <a:ea typeface="新宋体"/>
              </a:rPr>
              <a:t>(</a:t>
            </a:r>
            <a:r>
              <a:rPr lang="en-US" altLang="zh-CN" dirty="0">
                <a:solidFill>
                  <a:srgbClr val="2B91AF"/>
                </a:solidFill>
                <a:latin typeface="新宋体"/>
                <a:ea typeface="新宋体"/>
              </a:rPr>
              <a:t>Alignment</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输出：</a:t>
            </a:r>
            <a:r>
              <a:rPr lang="en-US" altLang="zh-CN" dirty="0">
                <a:solidFill>
                  <a:srgbClr val="008000"/>
                </a:solidFill>
                <a:latin typeface="新宋体"/>
                <a:ea typeface="新宋体"/>
              </a:rPr>
              <a:t>System.Int64</a:t>
            </a:r>
            <a:endParaRPr lang="en-US" altLang="zh-CN"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解释：</a:t>
            </a:r>
            <a:r>
              <a:rPr lang="en-US" altLang="zh-CN" dirty="0">
                <a:solidFill>
                  <a:srgbClr val="008000"/>
                </a:solidFill>
                <a:latin typeface="新宋体"/>
                <a:ea typeface="新宋体"/>
              </a:rPr>
              <a:t>[long</a:t>
            </a:r>
            <a:r>
              <a:rPr lang="zh-CN" altLang="en-US" dirty="0">
                <a:solidFill>
                  <a:srgbClr val="008000"/>
                </a:solidFill>
                <a:latin typeface="新宋体"/>
                <a:ea typeface="新宋体"/>
              </a:rPr>
              <a:t>关键字映射的类型为</a:t>
            </a:r>
            <a:r>
              <a:rPr lang="en-US" altLang="zh-CN" dirty="0">
                <a:solidFill>
                  <a:srgbClr val="008000"/>
                </a:solidFill>
                <a:latin typeface="新宋体"/>
                <a:ea typeface="新宋体"/>
              </a:rPr>
              <a:t>System.Int64]</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err="1">
                <a:solidFill>
                  <a:prstClr val="black"/>
                </a:solidFill>
                <a:latin typeface="新宋体"/>
                <a:ea typeface="新宋体"/>
              </a:rPr>
              <a:t>underlyingType.FullName</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zh-CN" altLang="en-US" dirty="0"/>
          </a:p>
        </p:txBody>
      </p:sp>
    </p:spTree>
    <p:extLst>
      <p:ext uri="{BB962C8B-B14F-4D97-AF65-F5344CB8AC3E}">
        <p14:creationId xmlns:p14="http://schemas.microsoft.com/office/powerpoint/2010/main" val="311543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747897"/>
          </a:xfrm>
        </p:spPr>
        <p:txBody>
          <a:bodyPr/>
          <a:lstStyle/>
          <a:p>
            <a:r>
              <a:rPr lang="zh-CN" altLang="en-US" b="1" dirty="0" smtClean="0"/>
              <a:t>数组（一）</a:t>
            </a:r>
            <a:endParaRPr lang="zh-CN" altLang="en-US" b="1" dirty="0"/>
          </a:p>
        </p:txBody>
      </p:sp>
      <p:sp>
        <p:nvSpPr>
          <p:cNvPr id="3" name="矩形 2"/>
          <p:cNvSpPr/>
          <p:nvPr/>
        </p:nvSpPr>
        <p:spPr>
          <a:xfrm>
            <a:off x="519112" y="1349170"/>
            <a:ext cx="11030816" cy="3970318"/>
          </a:xfrm>
          <a:prstGeom prst="rect">
            <a:avLst/>
          </a:prstGeom>
        </p:spPr>
        <p:txBody>
          <a:bodyPr wrap="square">
            <a:spAutoFit/>
          </a:bodyPr>
          <a:lstStyle/>
          <a:p>
            <a:pPr marL="457200" indent="-457200">
              <a:buFont typeface="Arial" panose="020B0604020202020204" pitchFamily="34" charset="0"/>
              <a:buChar char="•"/>
            </a:pPr>
            <a:r>
              <a:rPr lang="zh-CN" altLang="en-US" sz="2800" dirty="0" smtClean="0">
                <a:solidFill>
                  <a:schemeClr val="bg1">
                    <a:lumMod val="65000"/>
                    <a:lumOff val="35000"/>
                  </a:schemeClr>
                </a:solidFill>
              </a:rPr>
              <a:t>数组 </a:t>
            </a:r>
            <a:r>
              <a:rPr lang="en-US" altLang="zh-CN" sz="2800" dirty="0">
                <a:solidFill>
                  <a:schemeClr val="bg1">
                    <a:lumMod val="65000"/>
                    <a:lumOff val="35000"/>
                  </a:schemeClr>
                </a:solidFill>
              </a:rPr>
              <a:t>(array) </a:t>
            </a:r>
            <a:r>
              <a:rPr lang="zh-CN" altLang="en-US" sz="2800" dirty="0">
                <a:solidFill>
                  <a:schemeClr val="bg1">
                    <a:lumMod val="65000"/>
                    <a:lumOff val="35000"/>
                  </a:schemeClr>
                </a:solidFill>
              </a:rPr>
              <a:t>是一种包含若干变量的数据结构，这些变量都可以通过计算索引进行访问。数组中包含</a:t>
            </a:r>
            <a:r>
              <a:rPr lang="zh-CN" altLang="en-US" sz="2800" dirty="0" smtClean="0">
                <a:solidFill>
                  <a:schemeClr val="bg1">
                    <a:lumMod val="65000"/>
                    <a:lumOff val="35000"/>
                  </a:schemeClr>
                </a:solidFill>
              </a:rPr>
              <a:t>的变量（元素 </a:t>
            </a:r>
            <a:r>
              <a:rPr lang="en-US" altLang="zh-CN" sz="2800" dirty="0">
                <a:solidFill>
                  <a:schemeClr val="bg1">
                    <a:lumMod val="65000"/>
                    <a:lumOff val="35000"/>
                  </a:schemeClr>
                </a:solidFill>
              </a:rPr>
              <a:t>(element)</a:t>
            </a:r>
            <a:r>
              <a:rPr lang="zh-CN" altLang="en-US" sz="2800" dirty="0">
                <a:solidFill>
                  <a:schemeClr val="bg1">
                    <a:lumMod val="65000"/>
                    <a:lumOff val="35000"/>
                  </a:schemeClr>
                </a:solidFill>
              </a:rPr>
              <a:t>）具有相同的类型，该类型称为数组的元素类型 </a:t>
            </a:r>
            <a:r>
              <a:rPr lang="en-US" altLang="zh-CN" sz="2800" dirty="0">
                <a:solidFill>
                  <a:schemeClr val="bg1">
                    <a:lumMod val="65000"/>
                    <a:lumOff val="35000"/>
                  </a:schemeClr>
                </a:solidFill>
              </a:rPr>
              <a:t>(element type</a:t>
            </a:r>
            <a:r>
              <a:rPr lang="en-US" altLang="zh-CN" sz="2800" dirty="0" smtClean="0">
                <a:solidFill>
                  <a:schemeClr val="bg1">
                    <a:lumMod val="65000"/>
                    <a:lumOff val="35000"/>
                  </a:schemeClr>
                </a:solidFill>
              </a:rPr>
              <a:t>)</a:t>
            </a:r>
            <a:r>
              <a:rPr lang="zh-CN" altLang="en-US" sz="2800" dirty="0" smtClean="0">
                <a:solidFill>
                  <a:schemeClr val="bg1">
                    <a:lumMod val="65000"/>
                    <a:lumOff val="35000"/>
                  </a:schemeClr>
                </a:solidFill>
              </a:rPr>
              <a:t>。</a:t>
            </a:r>
            <a:endParaRPr lang="en-US" altLang="zh-CN" sz="2800" dirty="0" smtClean="0">
              <a:solidFill>
                <a:schemeClr val="bg1">
                  <a:lumMod val="65000"/>
                  <a:lumOff val="35000"/>
                </a:schemeClr>
              </a:solidFill>
            </a:endParaRPr>
          </a:p>
          <a:p>
            <a:pPr marL="457200" indent="-457200">
              <a:buFont typeface="Arial" panose="020B0604020202020204" pitchFamily="34" charset="0"/>
              <a:buChar char="•"/>
            </a:pPr>
            <a:endParaRPr lang="en-US" altLang="zh-CN" sz="2800" dirty="0" smtClean="0">
              <a:solidFill>
                <a:schemeClr val="bg1">
                  <a:lumMod val="65000"/>
                  <a:lumOff val="35000"/>
                </a:schemeClr>
              </a:solidFill>
            </a:endParaRPr>
          </a:p>
          <a:p>
            <a:pPr marL="457200" indent="-457200">
              <a:buFont typeface="Arial" panose="020B0604020202020204" pitchFamily="34" charset="0"/>
              <a:buChar char="•"/>
            </a:pPr>
            <a:r>
              <a:rPr lang="zh-CN" altLang="en-US" sz="2800" dirty="0" smtClean="0">
                <a:solidFill>
                  <a:schemeClr val="bg1">
                    <a:lumMod val="65000"/>
                    <a:lumOff val="35000"/>
                  </a:schemeClr>
                </a:solidFill>
              </a:rPr>
              <a:t>数</a:t>
            </a:r>
            <a:r>
              <a:rPr lang="zh-CN" altLang="en-US" sz="2800" dirty="0">
                <a:solidFill>
                  <a:schemeClr val="bg1">
                    <a:lumMod val="65000"/>
                    <a:lumOff val="35000"/>
                  </a:schemeClr>
                </a:solidFill>
              </a:rPr>
              <a:t>组类型为引用类型，因此数组变量的声明只是为数组实例的引用留出空间</a:t>
            </a:r>
            <a:r>
              <a:rPr lang="zh-CN" altLang="en-US" sz="2800" dirty="0" smtClean="0">
                <a:solidFill>
                  <a:schemeClr val="bg1">
                    <a:lumMod val="65000"/>
                    <a:lumOff val="35000"/>
                  </a:schemeClr>
                </a:solidFill>
              </a:rPr>
              <a:t>。在</a:t>
            </a:r>
            <a:r>
              <a:rPr lang="zh-CN" altLang="en-US" sz="2800" dirty="0">
                <a:solidFill>
                  <a:schemeClr val="bg1">
                    <a:lumMod val="65000"/>
                    <a:lumOff val="35000"/>
                  </a:schemeClr>
                </a:solidFill>
              </a:rPr>
              <a:t>运行</a:t>
            </a:r>
            <a:r>
              <a:rPr lang="zh-CN" altLang="en-US" sz="2800" dirty="0" smtClean="0">
                <a:solidFill>
                  <a:schemeClr val="bg1">
                    <a:lumMod val="65000"/>
                    <a:lumOff val="35000"/>
                  </a:schemeClr>
                </a:solidFill>
              </a:rPr>
              <a:t>时使用 </a:t>
            </a:r>
            <a:r>
              <a:rPr lang="en-US" altLang="zh-CN" sz="2800" dirty="0">
                <a:solidFill>
                  <a:schemeClr val="bg1">
                    <a:lumMod val="65000"/>
                    <a:lumOff val="35000"/>
                  </a:schemeClr>
                </a:solidFill>
              </a:rPr>
              <a:t>new </a:t>
            </a:r>
            <a:r>
              <a:rPr lang="zh-CN" altLang="en-US" sz="2800" dirty="0">
                <a:solidFill>
                  <a:schemeClr val="bg1">
                    <a:lumMod val="65000"/>
                    <a:lumOff val="35000"/>
                  </a:schemeClr>
                </a:solidFill>
              </a:rPr>
              <a:t>运算符动态</a:t>
            </a:r>
            <a:r>
              <a:rPr lang="zh-CN" altLang="en-US" sz="2800" dirty="0" smtClean="0">
                <a:solidFill>
                  <a:schemeClr val="bg1">
                    <a:lumMod val="65000"/>
                    <a:lumOff val="35000"/>
                  </a:schemeClr>
                </a:solidFill>
              </a:rPr>
              <a:t>创建（须指定长度</a:t>
            </a:r>
            <a:r>
              <a:rPr lang="en-US" altLang="zh-CN" sz="2800" dirty="0" smtClean="0">
                <a:solidFill>
                  <a:schemeClr val="bg1">
                    <a:lumMod val="65000"/>
                    <a:lumOff val="35000"/>
                  </a:schemeClr>
                </a:solidFill>
              </a:rPr>
              <a:t>)</a:t>
            </a:r>
            <a:r>
              <a:rPr lang="zh-CN" altLang="en-US" sz="2800" dirty="0" smtClean="0">
                <a:solidFill>
                  <a:schemeClr val="bg1">
                    <a:lumMod val="65000"/>
                    <a:lumOff val="35000"/>
                  </a:schemeClr>
                </a:solidFill>
              </a:rPr>
              <a:t>，长度在</a:t>
            </a:r>
            <a:r>
              <a:rPr lang="zh-CN" altLang="en-US" sz="2800" dirty="0">
                <a:solidFill>
                  <a:schemeClr val="bg1">
                    <a:lumMod val="65000"/>
                    <a:lumOff val="35000"/>
                  </a:schemeClr>
                </a:solidFill>
              </a:rPr>
              <a:t>该实例的生存期内是</a:t>
            </a:r>
            <a:r>
              <a:rPr lang="zh-CN" altLang="en-US" sz="2800" dirty="0" smtClean="0">
                <a:solidFill>
                  <a:schemeClr val="bg1">
                    <a:lumMod val="65000"/>
                    <a:lumOff val="35000"/>
                  </a:schemeClr>
                </a:solidFill>
              </a:rPr>
              <a:t>固定不变</a:t>
            </a:r>
            <a:r>
              <a:rPr lang="zh-CN" altLang="en-US" sz="2800" dirty="0">
                <a:solidFill>
                  <a:schemeClr val="bg1">
                    <a:lumMod val="65000"/>
                    <a:lumOff val="35000"/>
                  </a:schemeClr>
                </a:solidFill>
              </a:rPr>
              <a:t>的。数组元素的索引范围从 </a:t>
            </a:r>
            <a:r>
              <a:rPr lang="en-US" altLang="zh-CN" sz="2800" dirty="0">
                <a:solidFill>
                  <a:schemeClr val="bg1">
                    <a:lumMod val="65000"/>
                    <a:lumOff val="35000"/>
                  </a:schemeClr>
                </a:solidFill>
              </a:rPr>
              <a:t>0 </a:t>
            </a:r>
            <a:r>
              <a:rPr lang="zh-CN" altLang="en-US" sz="2800" dirty="0">
                <a:solidFill>
                  <a:schemeClr val="bg1">
                    <a:lumMod val="65000"/>
                    <a:lumOff val="35000"/>
                  </a:schemeClr>
                </a:solidFill>
              </a:rPr>
              <a:t>到 </a:t>
            </a:r>
            <a:r>
              <a:rPr lang="en-US" altLang="zh-CN" sz="2800" dirty="0">
                <a:solidFill>
                  <a:schemeClr val="bg1">
                    <a:lumMod val="65000"/>
                    <a:lumOff val="35000"/>
                  </a:schemeClr>
                </a:solidFill>
              </a:rPr>
              <a:t>Length - 1</a:t>
            </a:r>
            <a:r>
              <a:rPr lang="zh-CN" altLang="en-US" sz="2800" dirty="0">
                <a:solidFill>
                  <a:schemeClr val="bg1">
                    <a:lumMod val="65000"/>
                    <a:lumOff val="35000"/>
                  </a:schemeClr>
                </a:solidFill>
              </a:rPr>
              <a:t>。</a:t>
            </a:r>
            <a:r>
              <a:rPr lang="en-US" altLang="zh-CN" sz="2800" dirty="0">
                <a:solidFill>
                  <a:schemeClr val="bg1">
                    <a:lumMod val="65000"/>
                    <a:lumOff val="35000"/>
                  </a:schemeClr>
                </a:solidFill>
              </a:rPr>
              <a:t>new </a:t>
            </a:r>
            <a:r>
              <a:rPr lang="zh-CN" altLang="en-US" sz="2800" dirty="0">
                <a:solidFill>
                  <a:schemeClr val="bg1">
                    <a:lumMod val="65000"/>
                    <a:lumOff val="35000"/>
                  </a:schemeClr>
                </a:solidFill>
              </a:rPr>
              <a:t>运算符自动将数组的元素初始化为它们的</a:t>
            </a:r>
            <a:r>
              <a:rPr lang="zh-CN" altLang="en-US" sz="2800" dirty="0" smtClean="0">
                <a:solidFill>
                  <a:schemeClr val="bg1">
                    <a:lumMod val="65000"/>
                    <a:lumOff val="35000"/>
                  </a:schemeClr>
                </a:solidFill>
              </a:rPr>
              <a:t>默认值</a:t>
            </a:r>
            <a:r>
              <a:rPr lang="zh-CN" altLang="en-US" sz="2800" dirty="0">
                <a:solidFill>
                  <a:schemeClr val="bg1">
                    <a:lumMod val="65000"/>
                    <a:lumOff val="35000"/>
                  </a:schemeClr>
                </a:solidFill>
              </a:rPr>
              <a:t>，例如将所有数值类型初始化为零，将所有引用类型初始化为 </a:t>
            </a:r>
            <a:r>
              <a:rPr lang="en-US" altLang="zh-CN" sz="2800" dirty="0">
                <a:solidFill>
                  <a:schemeClr val="bg1">
                    <a:lumMod val="65000"/>
                    <a:lumOff val="35000"/>
                  </a:schemeClr>
                </a:solidFill>
              </a:rPr>
              <a:t>null</a:t>
            </a:r>
            <a:r>
              <a:rPr lang="zh-CN" altLang="en-US" sz="2800" dirty="0" smtClean="0">
                <a:solidFill>
                  <a:schemeClr val="bg1">
                    <a:lumMod val="65000"/>
                    <a:lumOff val="35000"/>
                  </a:schemeClr>
                </a:solidFill>
              </a:rPr>
              <a:t>。</a:t>
            </a:r>
            <a:endParaRPr lang="en-US" altLang="zh-CN" sz="2800" dirty="0" smtClean="0">
              <a:solidFill>
                <a:schemeClr val="bg1">
                  <a:lumMod val="65000"/>
                  <a:lumOff val="35000"/>
                </a:schemeClr>
              </a:solidFill>
            </a:endParaRPr>
          </a:p>
        </p:txBody>
      </p:sp>
    </p:spTree>
    <p:extLst>
      <p:ext uri="{BB962C8B-B14F-4D97-AF65-F5344CB8AC3E}">
        <p14:creationId xmlns:p14="http://schemas.microsoft.com/office/powerpoint/2010/main" val="386349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747897"/>
          </a:xfrm>
        </p:spPr>
        <p:txBody>
          <a:bodyPr/>
          <a:lstStyle/>
          <a:p>
            <a:r>
              <a:rPr lang="zh-CN" altLang="en-US" b="1" dirty="0" smtClean="0"/>
              <a:t>数组（</a:t>
            </a:r>
            <a:r>
              <a:rPr lang="zh-CN" altLang="en-US" b="1" dirty="0"/>
              <a:t>二</a:t>
            </a:r>
            <a:r>
              <a:rPr lang="zh-CN" altLang="en-US" b="1" dirty="0" smtClean="0"/>
              <a:t>）</a:t>
            </a:r>
            <a:endParaRPr lang="zh-CN" altLang="en-US" b="1" dirty="0"/>
          </a:p>
        </p:txBody>
      </p:sp>
      <p:sp>
        <p:nvSpPr>
          <p:cNvPr id="3" name="TextBox 2"/>
          <p:cNvSpPr txBox="1"/>
          <p:nvPr/>
        </p:nvSpPr>
        <p:spPr>
          <a:xfrm>
            <a:off x="519112" y="1712422"/>
            <a:ext cx="10820227" cy="4431983"/>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altLang="zh-CN" sz="3200" dirty="0" smtClean="0">
                <a:solidFill>
                  <a:schemeClr val="bg1">
                    <a:lumMod val="65000"/>
                    <a:lumOff val="35000"/>
                  </a:schemeClr>
                </a:solidFill>
              </a:rPr>
              <a:t>C#</a:t>
            </a:r>
            <a:r>
              <a:rPr lang="zh-CN" altLang="en-US" sz="3200" dirty="0" smtClean="0">
                <a:solidFill>
                  <a:schemeClr val="bg1">
                    <a:lumMod val="65000"/>
                    <a:lumOff val="35000"/>
                  </a:schemeClr>
                </a:solidFill>
              </a:rPr>
              <a:t>支持一维、多维、交错数组。</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数组下标一般是从</a:t>
            </a:r>
            <a:r>
              <a:rPr lang="en-US" altLang="zh-CN" sz="3200" dirty="0" smtClean="0">
                <a:solidFill>
                  <a:schemeClr val="bg1">
                    <a:lumMod val="65000"/>
                    <a:lumOff val="35000"/>
                  </a:schemeClr>
                </a:solidFill>
              </a:rPr>
              <a:t>0</a:t>
            </a:r>
            <a:r>
              <a:rPr lang="zh-CN" altLang="en-US" sz="3200" dirty="0" smtClean="0">
                <a:solidFill>
                  <a:schemeClr val="bg1">
                    <a:lumMod val="65000"/>
                    <a:lumOff val="35000"/>
                  </a:schemeClr>
                </a:solidFill>
              </a:rPr>
              <a:t>开始。</a:t>
            </a:r>
            <a:r>
              <a:rPr lang="zh-CN" altLang="en-US" sz="3200" dirty="0">
                <a:solidFill>
                  <a:schemeClr val="bg1">
                    <a:lumMod val="65000"/>
                    <a:lumOff val="35000"/>
                  </a:schemeClr>
                </a:solidFill>
              </a:rPr>
              <a:t>也</a:t>
            </a:r>
            <a:r>
              <a:rPr lang="zh-CN" altLang="en-US" sz="3200" dirty="0" smtClean="0">
                <a:solidFill>
                  <a:schemeClr val="bg1">
                    <a:lumMod val="65000"/>
                    <a:lumOff val="35000"/>
                  </a:schemeClr>
                </a:solidFill>
              </a:rPr>
              <a:t>提供有其他方式支持非从</a:t>
            </a:r>
            <a:r>
              <a:rPr lang="en-US" altLang="zh-CN" sz="3200" dirty="0" smtClean="0">
                <a:solidFill>
                  <a:schemeClr val="bg1">
                    <a:lumMod val="65000"/>
                    <a:lumOff val="35000"/>
                  </a:schemeClr>
                </a:solidFill>
              </a:rPr>
              <a:t>0</a:t>
            </a:r>
            <a:r>
              <a:rPr lang="zh-CN" altLang="en-US" sz="3200" dirty="0" smtClean="0">
                <a:solidFill>
                  <a:schemeClr val="bg1">
                    <a:lumMod val="65000"/>
                    <a:lumOff val="35000"/>
                  </a:schemeClr>
                </a:solidFill>
              </a:rPr>
              <a:t>下标开始的数组。</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endParaRPr lang="en-US" altLang="zh-CN" sz="3200" dirty="0">
              <a:solidFill>
                <a:schemeClr val="bg1">
                  <a:lumMod val="65000"/>
                  <a:lumOff val="35000"/>
                </a:schemeClr>
              </a:solidFill>
            </a:endParaRPr>
          </a:p>
          <a:p>
            <a:pPr marL="457200" indent="-457200">
              <a:buFont typeface="Arial" panose="020B0604020202020204" pitchFamily="34" charset="0"/>
              <a:buChar char="•"/>
            </a:pPr>
            <a:r>
              <a:rPr lang="en-US" altLang="zh-CN" sz="3200" dirty="0" err="1">
                <a:solidFill>
                  <a:schemeClr val="bg1">
                    <a:lumMod val="65000"/>
                    <a:lumOff val="35000"/>
                  </a:schemeClr>
                </a:solidFill>
              </a:rPr>
              <a:t>System.Array</a:t>
            </a:r>
            <a:r>
              <a:rPr lang="en-US" altLang="zh-CN" sz="3200" dirty="0">
                <a:solidFill>
                  <a:schemeClr val="bg1">
                    <a:lumMod val="65000"/>
                    <a:lumOff val="35000"/>
                  </a:schemeClr>
                </a:solidFill>
              </a:rPr>
              <a:t> </a:t>
            </a:r>
            <a:r>
              <a:rPr lang="zh-CN" altLang="en-US" sz="3200" dirty="0">
                <a:solidFill>
                  <a:schemeClr val="bg1">
                    <a:lumMod val="65000"/>
                    <a:lumOff val="35000"/>
                  </a:schemeClr>
                </a:solidFill>
              </a:rPr>
              <a:t>类型是所有数组类型的抽象基</a:t>
            </a:r>
            <a:r>
              <a:rPr lang="zh-CN" altLang="en-US" sz="3200" dirty="0" smtClean="0">
                <a:solidFill>
                  <a:schemeClr val="bg1">
                    <a:lumMod val="65000"/>
                    <a:lumOff val="35000"/>
                  </a:schemeClr>
                </a:solidFill>
              </a:rPr>
              <a:t>类型。</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endParaRPr lang="en-US" altLang="zh-CN" sz="3200" dirty="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访问数组元素使用下标方式：</a:t>
            </a:r>
            <a:r>
              <a:rPr lang="en-US" altLang="zh-CN" sz="3200" dirty="0" smtClean="0">
                <a:solidFill>
                  <a:schemeClr val="bg1">
                    <a:lumMod val="65000"/>
                    <a:lumOff val="35000"/>
                  </a:schemeClr>
                </a:solidFill>
              </a:rPr>
              <a:t>array[</a:t>
            </a:r>
            <a:r>
              <a:rPr lang="zh-CN" altLang="en-US" sz="3200" dirty="0" smtClean="0">
                <a:solidFill>
                  <a:schemeClr val="bg1">
                    <a:lumMod val="65000"/>
                    <a:lumOff val="35000"/>
                  </a:schemeClr>
                </a:solidFill>
              </a:rPr>
              <a:t>索引</a:t>
            </a:r>
            <a:r>
              <a:rPr lang="en-US" altLang="zh-CN" sz="3200" dirty="0" smtClean="0">
                <a:solidFill>
                  <a:schemeClr val="bg1">
                    <a:lumMod val="65000"/>
                    <a:lumOff val="35000"/>
                  </a:schemeClr>
                </a:solidFill>
              </a:rPr>
              <a:t>]</a:t>
            </a:r>
          </a:p>
          <a:p>
            <a:pPr marL="457200" indent="-457200">
              <a:buFont typeface="Arial" panose="020B0604020202020204" pitchFamily="34" charset="0"/>
              <a:buChar char="•"/>
            </a:pPr>
            <a:endParaRPr lang="en-US" altLang="zh-CN" sz="3200" dirty="0" smtClean="0">
              <a:solidFill>
                <a:schemeClr val="bg1">
                  <a:lumMod val="65000"/>
                  <a:lumOff val="35000"/>
                </a:schemeClr>
              </a:solidFill>
            </a:endParaRPr>
          </a:p>
        </p:txBody>
      </p:sp>
    </p:spTree>
    <p:extLst>
      <p:ext uri="{BB962C8B-B14F-4D97-AF65-F5344CB8AC3E}">
        <p14:creationId xmlns:p14="http://schemas.microsoft.com/office/powerpoint/2010/main" val="16201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数组（三）</a:t>
            </a:r>
            <a:endParaRPr lang="zh-CN" altLang="en-US" b="1" dirty="0"/>
          </a:p>
        </p:txBody>
      </p:sp>
      <p:sp>
        <p:nvSpPr>
          <p:cNvPr id="3" name="文本占位符 2"/>
          <p:cNvSpPr>
            <a:spLocks noGrp="1"/>
          </p:cNvSpPr>
          <p:nvPr>
            <p:ph type="body" sz="quarter" idx="10"/>
          </p:nvPr>
        </p:nvSpPr>
        <p:spPr>
          <a:xfrm>
            <a:off x="701197" y="1447800"/>
            <a:ext cx="10966927" cy="5181600"/>
          </a:xfrm>
        </p:spPr>
        <p:txBody>
          <a:bodyPr>
            <a:normAutofit fontScale="70000" lnSpcReduction="20000"/>
          </a:bodyPr>
          <a:lstStyle/>
          <a:p>
            <a:r>
              <a:rPr lang="en-US" altLang="zh-CN" dirty="0">
                <a:solidFill>
                  <a:srgbClr val="0000FF"/>
                </a:solidFill>
                <a:latin typeface="新宋体"/>
                <a:ea typeface="新宋体"/>
              </a:rPr>
              <a:t>public</a:t>
            </a:r>
            <a:r>
              <a:rPr lang="en-US" altLang="zh-CN" dirty="0">
                <a:solidFill>
                  <a:prstClr val="black"/>
                </a:solidFill>
                <a:latin typeface="新宋体"/>
                <a:ea typeface="新宋体"/>
              </a:rPr>
              <a:t> </a:t>
            </a:r>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元素个数为</a:t>
            </a:r>
            <a:r>
              <a:rPr lang="en-US" altLang="zh-CN" dirty="0">
                <a:solidFill>
                  <a:srgbClr val="008000"/>
                </a:solidFill>
                <a:latin typeface="新宋体"/>
                <a:ea typeface="新宋体"/>
              </a:rPr>
              <a:t>3</a:t>
            </a:r>
            <a:r>
              <a:rPr lang="zh-CN" altLang="en-US" dirty="0">
                <a:solidFill>
                  <a:srgbClr val="008000"/>
                </a:solidFill>
                <a:latin typeface="新宋体"/>
                <a:ea typeface="新宋体"/>
              </a:rPr>
              <a:t>的</a:t>
            </a:r>
            <a:r>
              <a:rPr lang="en-US" altLang="zh-CN" dirty="0" err="1">
                <a:solidFill>
                  <a:srgbClr val="008000"/>
                </a:solidFill>
                <a:latin typeface="新宋体"/>
                <a:ea typeface="新宋体"/>
              </a:rPr>
              <a:t>int</a:t>
            </a:r>
            <a:r>
              <a:rPr lang="zh-CN" altLang="en-US" dirty="0">
                <a:solidFill>
                  <a:srgbClr val="008000"/>
                </a:solidFill>
                <a:latin typeface="新宋体"/>
                <a:ea typeface="新宋体"/>
              </a:rPr>
              <a:t>类型数组</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 ages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[3];</a:t>
            </a:r>
          </a:p>
          <a:p>
            <a:r>
              <a:rPr lang="en-US" altLang="zh-CN" dirty="0">
                <a:solidFill>
                  <a:prstClr val="black"/>
                </a:solidFill>
                <a:latin typeface="新宋体"/>
                <a:ea typeface="新宋体"/>
              </a:rPr>
              <a:t>        </a:t>
            </a:r>
            <a:r>
              <a:rPr lang="en-US" altLang="zh-CN" dirty="0">
                <a:solidFill>
                  <a:srgbClr val="008000"/>
                </a:solidFill>
                <a:latin typeface="新宋体"/>
                <a:ea typeface="新宋体"/>
              </a:rPr>
              <a:t>//3 X 3</a:t>
            </a:r>
            <a:r>
              <a:rPr lang="zh-CN" altLang="en-US" dirty="0">
                <a:solidFill>
                  <a:srgbClr val="008000"/>
                </a:solidFill>
                <a:latin typeface="新宋体"/>
                <a:ea typeface="新宋体"/>
              </a:rPr>
              <a:t>的多维数组</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 </a:t>
            </a:r>
            <a:r>
              <a:rPr lang="en-US" altLang="zh-CN" dirty="0" err="1">
                <a:solidFill>
                  <a:prstClr val="black"/>
                </a:solidFill>
                <a:latin typeface="新宋体"/>
                <a:ea typeface="新宋体"/>
              </a:rPr>
              <a:t>i</a:t>
            </a:r>
            <a:r>
              <a:rPr lang="en-US" altLang="zh-CN" dirty="0">
                <a:solidFill>
                  <a:prstClr val="black"/>
                </a:solidFill>
                <a:latin typeface="新宋体"/>
                <a:ea typeface="新宋体"/>
              </a:rPr>
              <a:t>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[3, 3];</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交错数组</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 j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[2][];</a:t>
            </a:r>
          </a:p>
          <a:p>
            <a:r>
              <a:rPr lang="en-US" altLang="zh-CN" dirty="0">
                <a:solidFill>
                  <a:prstClr val="black"/>
                </a:solidFill>
                <a:latin typeface="新宋体"/>
                <a:ea typeface="新宋体"/>
              </a:rPr>
              <a:t>        j[0]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[2] { 3, 4 };</a:t>
            </a:r>
          </a:p>
          <a:p>
            <a:r>
              <a:rPr lang="en-US" altLang="zh-CN" dirty="0">
                <a:solidFill>
                  <a:prstClr val="black"/>
                </a:solidFill>
                <a:latin typeface="新宋体"/>
                <a:ea typeface="新宋体"/>
              </a:rPr>
              <a:t>        j[1]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[3];</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输出：</a:t>
            </a:r>
            <a:r>
              <a:rPr lang="en-US" altLang="zh-CN" dirty="0">
                <a:solidFill>
                  <a:srgbClr val="008000"/>
                </a:solidFill>
                <a:latin typeface="新宋体"/>
                <a:ea typeface="新宋体"/>
              </a:rPr>
              <a:t>4</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(j[0][1]);</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p:txBody>
      </p:sp>
    </p:spTree>
    <p:extLst>
      <p:ext uri="{BB962C8B-B14F-4D97-AF65-F5344CB8AC3E}">
        <p14:creationId xmlns:p14="http://schemas.microsoft.com/office/powerpoint/2010/main" val="228168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747897"/>
          </a:xfrm>
        </p:spPr>
        <p:txBody>
          <a:bodyPr/>
          <a:lstStyle/>
          <a:p>
            <a:r>
              <a:rPr lang="zh-CN" altLang="en-US" b="1" dirty="0" smtClean="0"/>
              <a:t>字符串处理（一）</a:t>
            </a:r>
            <a:endParaRPr lang="zh-CN" altLang="en-US" b="1" dirty="0"/>
          </a:p>
        </p:txBody>
      </p:sp>
      <p:sp>
        <p:nvSpPr>
          <p:cNvPr id="3" name="TextBox 2"/>
          <p:cNvSpPr txBox="1"/>
          <p:nvPr/>
        </p:nvSpPr>
        <p:spPr>
          <a:xfrm>
            <a:off x="519112" y="1464412"/>
            <a:ext cx="11055927" cy="4739759"/>
          </a:xfrm>
          <a:prstGeom prst="rect">
            <a:avLst/>
          </a:prstGeom>
          <a:noFill/>
        </p:spPr>
        <p:txBody>
          <a:bodyPr wrap="square" lIns="0" tIns="0" rIns="0" bIns="0" rtlCol="0">
            <a:spAutoFit/>
          </a:bodyPr>
          <a:lstStyle/>
          <a:p>
            <a:pPr marL="457200" indent="-457200">
              <a:buFont typeface="Arial" panose="020B0604020202020204" pitchFamily="34" charset="0"/>
              <a:buChar char="•"/>
            </a:pPr>
            <a:r>
              <a:rPr lang="zh-CN" altLang="en-US" sz="2800" dirty="0" smtClean="0">
                <a:solidFill>
                  <a:schemeClr val="bg1">
                    <a:lumMod val="65000"/>
                    <a:lumOff val="35000"/>
                  </a:schemeClr>
                </a:solidFill>
                <a:latin typeface="+mn-ea"/>
              </a:rPr>
              <a:t>写程序中很大一部分的时间都是在和字符串打交道。微软给出的</a:t>
            </a:r>
            <a:r>
              <a:rPr lang="en-US" altLang="zh-CN" sz="2800" dirty="0" smtClean="0">
                <a:solidFill>
                  <a:schemeClr val="bg1">
                    <a:lumMod val="65000"/>
                    <a:lumOff val="35000"/>
                  </a:schemeClr>
                </a:solidFill>
                <a:latin typeface="+mn-ea"/>
              </a:rPr>
              <a:t>.NET</a:t>
            </a:r>
            <a:r>
              <a:rPr lang="zh-CN" altLang="en-US" sz="2800" dirty="0" smtClean="0">
                <a:solidFill>
                  <a:schemeClr val="bg1">
                    <a:lumMod val="65000"/>
                    <a:lumOff val="35000"/>
                  </a:schemeClr>
                </a:solidFill>
                <a:latin typeface="+mn-ea"/>
              </a:rPr>
              <a:t>类库中也给出了一些字符串处理的类型。</a:t>
            </a:r>
            <a:endParaRPr lang="en-US" altLang="zh-CN" sz="2800" dirty="0" smtClean="0">
              <a:solidFill>
                <a:schemeClr val="bg1">
                  <a:lumMod val="65000"/>
                  <a:lumOff val="35000"/>
                </a:schemeClr>
              </a:solidFill>
              <a:latin typeface="+mn-ea"/>
            </a:endParaRPr>
          </a:p>
          <a:p>
            <a:pPr marL="457200" indent="-457200">
              <a:buFont typeface="Arial" panose="020B0604020202020204" pitchFamily="34" charset="0"/>
              <a:buChar char="•"/>
            </a:pPr>
            <a:r>
              <a:rPr lang="en-US" altLang="zh-CN" sz="2800" dirty="0" smtClean="0">
                <a:solidFill>
                  <a:schemeClr val="bg1">
                    <a:lumMod val="65000"/>
                    <a:lumOff val="35000"/>
                  </a:schemeClr>
                </a:solidFill>
                <a:latin typeface="+mn-ea"/>
              </a:rPr>
              <a:t>C#</a:t>
            </a:r>
            <a:r>
              <a:rPr lang="zh-CN" altLang="en-US" sz="2800" dirty="0" smtClean="0">
                <a:solidFill>
                  <a:schemeClr val="bg1">
                    <a:lumMod val="65000"/>
                    <a:lumOff val="35000"/>
                  </a:schemeClr>
                </a:solidFill>
                <a:latin typeface="+mn-ea"/>
              </a:rPr>
              <a:t>中的常用字符串处理类：</a:t>
            </a:r>
            <a:endParaRPr lang="en-US" altLang="zh-CN" sz="2800" dirty="0" smtClean="0">
              <a:solidFill>
                <a:schemeClr val="bg1">
                  <a:lumMod val="65000"/>
                  <a:lumOff val="35000"/>
                </a:schemeClr>
              </a:solidFill>
              <a:latin typeface="+mn-ea"/>
            </a:endParaRPr>
          </a:p>
          <a:p>
            <a:pPr marL="914382" lvl="1" indent="-457200">
              <a:buFont typeface="Arial" panose="020B0604020202020204" pitchFamily="34" charset="0"/>
              <a:buChar char="•"/>
            </a:pPr>
            <a:r>
              <a:rPr lang="en-US" altLang="zh-CN" sz="2800" dirty="0" err="1" smtClean="0">
                <a:solidFill>
                  <a:schemeClr val="bg1">
                    <a:lumMod val="65000"/>
                    <a:lumOff val="35000"/>
                  </a:schemeClr>
                </a:solidFill>
                <a:latin typeface="+mn-ea"/>
              </a:rPr>
              <a:t>System.String</a:t>
            </a:r>
            <a:endParaRPr lang="en-US" altLang="zh-CN" sz="2800" dirty="0" smtClean="0">
              <a:solidFill>
                <a:schemeClr val="bg1">
                  <a:lumMod val="65000"/>
                  <a:lumOff val="35000"/>
                </a:schemeClr>
              </a:solidFill>
              <a:latin typeface="+mn-ea"/>
            </a:endParaRPr>
          </a:p>
          <a:p>
            <a:pPr marL="914382" lvl="1" indent="-457200">
              <a:buFont typeface="Arial" panose="020B0604020202020204" pitchFamily="34" charset="0"/>
              <a:buChar char="•"/>
            </a:pPr>
            <a:r>
              <a:rPr lang="en-US" altLang="zh-CN" sz="2800" dirty="0" err="1" smtClean="0">
                <a:solidFill>
                  <a:schemeClr val="bg1">
                    <a:lumMod val="65000"/>
                    <a:lumOff val="35000"/>
                  </a:schemeClr>
                </a:solidFill>
                <a:latin typeface="+mn-ea"/>
              </a:rPr>
              <a:t>System.Text.StringBuilder</a:t>
            </a:r>
            <a:endParaRPr lang="en-US" altLang="zh-CN" sz="2800" dirty="0">
              <a:solidFill>
                <a:schemeClr val="bg1">
                  <a:lumMod val="65000"/>
                  <a:lumOff val="35000"/>
                </a:schemeClr>
              </a:solidFill>
              <a:latin typeface="+mn-ea"/>
            </a:endParaRPr>
          </a:p>
          <a:p>
            <a:pPr marL="457200" indent="-457200">
              <a:buFont typeface="Arial" panose="020B0604020202020204" pitchFamily="34" charset="0"/>
              <a:buChar char="•"/>
            </a:pPr>
            <a:r>
              <a:rPr lang="zh-CN" altLang="en-US" sz="2800" dirty="0" smtClean="0">
                <a:solidFill>
                  <a:schemeClr val="bg1">
                    <a:lumMod val="65000"/>
                    <a:lumOff val="35000"/>
                  </a:schemeClr>
                </a:solidFill>
                <a:latin typeface="+mn-ea"/>
              </a:rPr>
              <a:t>利用</a:t>
            </a:r>
            <a:r>
              <a:rPr lang="en-US" altLang="zh-CN" sz="2800" dirty="0" smtClean="0">
                <a:solidFill>
                  <a:schemeClr val="bg1">
                    <a:lumMod val="65000"/>
                    <a:lumOff val="35000"/>
                  </a:schemeClr>
                </a:solidFill>
                <a:latin typeface="+mn-ea"/>
              </a:rPr>
              <a:t>String</a:t>
            </a:r>
            <a:r>
              <a:rPr lang="zh-CN" altLang="en-US" sz="2800" dirty="0" smtClean="0">
                <a:solidFill>
                  <a:schemeClr val="bg1">
                    <a:lumMod val="65000"/>
                    <a:lumOff val="35000"/>
                  </a:schemeClr>
                </a:solidFill>
                <a:latin typeface="+mn-ea"/>
              </a:rPr>
              <a:t>类可以进行字符串的创建，截取，替换，合并等等操作。也可以用“</a:t>
            </a:r>
            <a:r>
              <a:rPr lang="en-US" altLang="zh-CN" sz="2800" dirty="0" smtClean="0">
                <a:solidFill>
                  <a:schemeClr val="bg1">
                    <a:lumMod val="65000"/>
                    <a:lumOff val="35000"/>
                  </a:schemeClr>
                </a:solidFill>
                <a:latin typeface="+mn-ea"/>
              </a:rPr>
              <a:t>+</a:t>
            </a:r>
            <a:r>
              <a:rPr lang="zh-CN" altLang="en-US" sz="2800" dirty="0" smtClean="0">
                <a:solidFill>
                  <a:schemeClr val="bg1">
                    <a:lumMod val="65000"/>
                    <a:lumOff val="35000"/>
                  </a:schemeClr>
                </a:solidFill>
                <a:latin typeface="+mn-ea"/>
              </a:rPr>
              <a:t>”方便的进行字符串的合并。</a:t>
            </a:r>
            <a:endParaRPr lang="en-US" altLang="zh-CN" sz="2800" dirty="0" smtClean="0">
              <a:solidFill>
                <a:schemeClr val="bg1">
                  <a:lumMod val="65000"/>
                  <a:lumOff val="35000"/>
                </a:schemeClr>
              </a:solidFill>
              <a:latin typeface="+mn-ea"/>
            </a:endParaRPr>
          </a:p>
          <a:p>
            <a:pPr marL="457200" indent="-457200">
              <a:buFont typeface="Arial" panose="020B0604020202020204" pitchFamily="34" charset="0"/>
              <a:buChar char="•"/>
            </a:pPr>
            <a:r>
              <a:rPr lang="zh-CN" altLang="en-US" sz="2800" dirty="0" smtClean="0">
                <a:solidFill>
                  <a:schemeClr val="bg1">
                    <a:lumMod val="65000"/>
                    <a:lumOff val="35000"/>
                  </a:schemeClr>
                </a:solidFill>
                <a:latin typeface="+mn-ea"/>
              </a:rPr>
              <a:t>大写</a:t>
            </a:r>
            <a:r>
              <a:rPr lang="en-US" altLang="zh-CN" sz="2800" dirty="0">
                <a:solidFill>
                  <a:schemeClr val="bg1">
                    <a:lumMod val="65000"/>
                    <a:lumOff val="35000"/>
                  </a:schemeClr>
                </a:solidFill>
                <a:latin typeface="+mn-ea"/>
              </a:rPr>
              <a:t>String</a:t>
            </a:r>
            <a:r>
              <a:rPr lang="zh-CN" altLang="en-US" sz="2800" dirty="0">
                <a:solidFill>
                  <a:schemeClr val="bg1">
                    <a:lumMod val="65000"/>
                    <a:lumOff val="35000"/>
                  </a:schemeClr>
                </a:solidFill>
                <a:latin typeface="+mn-ea"/>
              </a:rPr>
              <a:t>与小写</a:t>
            </a:r>
            <a:r>
              <a:rPr lang="en-US" altLang="zh-CN" sz="2800" dirty="0">
                <a:solidFill>
                  <a:schemeClr val="bg1">
                    <a:lumMod val="65000"/>
                    <a:lumOff val="35000"/>
                  </a:schemeClr>
                </a:solidFill>
                <a:latin typeface="+mn-ea"/>
              </a:rPr>
              <a:t>string</a:t>
            </a:r>
            <a:r>
              <a:rPr lang="zh-CN" altLang="en-US" sz="2800" dirty="0">
                <a:solidFill>
                  <a:schemeClr val="bg1">
                    <a:lumMod val="65000"/>
                    <a:lumOff val="35000"/>
                  </a:schemeClr>
                </a:solidFill>
                <a:latin typeface="+mn-ea"/>
              </a:rPr>
              <a:t>是完全相同的，大写是指</a:t>
            </a:r>
            <a:r>
              <a:rPr lang="en-US" altLang="zh-CN" sz="2800" dirty="0">
                <a:solidFill>
                  <a:schemeClr val="bg1">
                    <a:lumMod val="65000"/>
                    <a:lumOff val="35000"/>
                  </a:schemeClr>
                </a:solidFill>
                <a:latin typeface="+mn-ea"/>
              </a:rPr>
              <a:t>.NET</a:t>
            </a:r>
            <a:r>
              <a:rPr lang="zh-CN" altLang="en-US" sz="2800" dirty="0">
                <a:solidFill>
                  <a:schemeClr val="bg1">
                    <a:lumMod val="65000"/>
                    <a:lumOff val="35000"/>
                  </a:schemeClr>
                </a:solidFill>
                <a:latin typeface="+mn-ea"/>
              </a:rPr>
              <a:t>类库中</a:t>
            </a:r>
            <a:r>
              <a:rPr lang="zh-CN" altLang="en-US" sz="2800" dirty="0" smtClean="0">
                <a:solidFill>
                  <a:schemeClr val="bg1">
                    <a:lumMod val="65000"/>
                    <a:lumOff val="35000"/>
                  </a:schemeClr>
                </a:solidFill>
                <a:latin typeface="+mn-ea"/>
              </a:rPr>
              <a:t>的</a:t>
            </a:r>
            <a:r>
              <a:rPr lang="en-US" altLang="zh-CN" sz="2800" dirty="0" smtClean="0">
                <a:solidFill>
                  <a:schemeClr val="bg1">
                    <a:lumMod val="65000"/>
                    <a:lumOff val="35000"/>
                  </a:schemeClr>
                </a:solidFill>
                <a:latin typeface="+mn-ea"/>
              </a:rPr>
              <a:t>String</a:t>
            </a:r>
            <a:r>
              <a:rPr lang="zh-CN" altLang="en-US" sz="2800" dirty="0">
                <a:solidFill>
                  <a:schemeClr val="bg1">
                    <a:lumMod val="65000"/>
                    <a:lumOff val="35000"/>
                  </a:schemeClr>
                </a:solidFill>
                <a:latin typeface="+mn-ea"/>
              </a:rPr>
              <a:t>类型，小写是</a:t>
            </a:r>
            <a:r>
              <a:rPr lang="en-US" altLang="zh-CN" sz="2800" dirty="0">
                <a:solidFill>
                  <a:schemeClr val="bg1">
                    <a:lumMod val="65000"/>
                    <a:lumOff val="35000"/>
                  </a:schemeClr>
                </a:solidFill>
                <a:latin typeface="+mn-ea"/>
              </a:rPr>
              <a:t>C#</a:t>
            </a:r>
            <a:r>
              <a:rPr lang="zh-CN" altLang="en-US" sz="2800" dirty="0">
                <a:solidFill>
                  <a:schemeClr val="bg1">
                    <a:lumMod val="65000"/>
                    <a:lumOff val="35000"/>
                  </a:schemeClr>
                </a:solidFill>
                <a:latin typeface="+mn-ea"/>
              </a:rPr>
              <a:t>关键字，也是对应到</a:t>
            </a:r>
            <a:r>
              <a:rPr lang="en-US" altLang="zh-CN" sz="2800" dirty="0">
                <a:solidFill>
                  <a:schemeClr val="bg1">
                    <a:lumMod val="65000"/>
                    <a:lumOff val="35000"/>
                  </a:schemeClr>
                </a:solidFill>
                <a:latin typeface="+mn-ea"/>
              </a:rPr>
              <a:t>String</a:t>
            </a:r>
            <a:r>
              <a:rPr lang="zh-CN" altLang="en-US" sz="2800" dirty="0">
                <a:solidFill>
                  <a:schemeClr val="bg1">
                    <a:lumMod val="65000"/>
                    <a:lumOff val="35000"/>
                  </a:schemeClr>
                </a:solidFill>
                <a:latin typeface="+mn-ea"/>
              </a:rPr>
              <a:t>这个类型上去的。比</a:t>
            </a:r>
            <a:r>
              <a:rPr lang="zh-CN" altLang="en-US" sz="2800" dirty="0" smtClean="0">
                <a:solidFill>
                  <a:schemeClr val="bg1">
                    <a:lumMod val="65000"/>
                    <a:lumOff val="35000"/>
                  </a:schemeClr>
                </a:solidFill>
                <a:latin typeface="+mn-ea"/>
              </a:rPr>
              <a:t>如在</a:t>
            </a:r>
            <a:r>
              <a:rPr lang="en-US" altLang="zh-CN" sz="2800" dirty="0">
                <a:solidFill>
                  <a:schemeClr val="bg1">
                    <a:lumMod val="65000"/>
                    <a:lumOff val="35000"/>
                  </a:schemeClr>
                </a:solidFill>
                <a:latin typeface="+mn-ea"/>
              </a:rPr>
              <a:t>C#</a:t>
            </a:r>
            <a:r>
              <a:rPr lang="zh-CN" altLang="en-US" sz="2800" dirty="0">
                <a:solidFill>
                  <a:schemeClr val="bg1">
                    <a:lumMod val="65000"/>
                    <a:lumOff val="35000"/>
                  </a:schemeClr>
                </a:solidFill>
                <a:latin typeface="+mn-ea"/>
              </a:rPr>
              <a:t>中</a:t>
            </a:r>
            <a:r>
              <a:rPr lang="en-US" altLang="zh-CN" sz="2800" dirty="0" err="1">
                <a:solidFill>
                  <a:schemeClr val="bg1">
                    <a:lumMod val="65000"/>
                    <a:lumOff val="35000"/>
                  </a:schemeClr>
                </a:solidFill>
                <a:latin typeface="+mn-ea"/>
              </a:rPr>
              <a:t>int</a:t>
            </a:r>
            <a:r>
              <a:rPr lang="zh-CN" altLang="en-US" sz="2800" dirty="0">
                <a:solidFill>
                  <a:schemeClr val="bg1">
                    <a:lumMod val="65000"/>
                    <a:lumOff val="35000"/>
                  </a:schemeClr>
                </a:solidFill>
                <a:latin typeface="+mn-ea"/>
              </a:rPr>
              <a:t>和</a:t>
            </a:r>
            <a:r>
              <a:rPr lang="en-US" altLang="zh-CN" sz="2800" dirty="0">
                <a:solidFill>
                  <a:schemeClr val="bg1">
                    <a:lumMod val="65000"/>
                    <a:lumOff val="35000"/>
                  </a:schemeClr>
                </a:solidFill>
                <a:latin typeface="+mn-ea"/>
              </a:rPr>
              <a:t>Int32</a:t>
            </a:r>
            <a:r>
              <a:rPr lang="zh-CN" altLang="en-US" sz="2800" dirty="0">
                <a:solidFill>
                  <a:schemeClr val="bg1">
                    <a:lumMod val="65000"/>
                    <a:lumOff val="35000"/>
                  </a:schemeClr>
                </a:solidFill>
                <a:latin typeface="+mn-ea"/>
              </a:rPr>
              <a:t>也是这样对应的。</a:t>
            </a:r>
            <a:endParaRPr lang="en-US" altLang="zh-CN" sz="2800" dirty="0">
              <a:solidFill>
                <a:schemeClr val="bg1">
                  <a:lumMod val="65000"/>
                  <a:lumOff val="35000"/>
                </a:schemeClr>
              </a:solidFill>
              <a:latin typeface="+mn-ea"/>
            </a:endParaRPr>
          </a:p>
          <a:p>
            <a:endParaRPr lang="en-US" altLang="zh-CN" sz="2800" dirty="0" smtClean="0">
              <a:solidFill>
                <a:schemeClr val="bg1">
                  <a:lumMod val="65000"/>
                  <a:lumOff val="35000"/>
                </a:schemeClr>
              </a:solidFill>
              <a:latin typeface="+mn-ea"/>
            </a:endParaRPr>
          </a:p>
        </p:txBody>
      </p:sp>
    </p:spTree>
    <p:extLst>
      <p:ext uri="{BB962C8B-B14F-4D97-AF65-F5344CB8AC3E}">
        <p14:creationId xmlns:p14="http://schemas.microsoft.com/office/powerpoint/2010/main" val="386349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747897"/>
          </a:xfrm>
        </p:spPr>
        <p:txBody>
          <a:bodyPr/>
          <a:lstStyle/>
          <a:p>
            <a:r>
              <a:rPr lang="zh-CN" altLang="en-US" b="1" dirty="0" smtClean="0"/>
              <a:t>字符串处理（二）</a:t>
            </a:r>
            <a:endParaRPr lang="zh-CN" altLang="en-US" b="1" dirty="0"/>
          </a:p>
        </p:txBody>
      </p:sp>
      <p:sp>
        <p:nvSpPr>
          <p:cNvPr id="3" name="TextBox 2"/>
          <p:cNvSpPr txBox="1"/>
          <p:nvPr/>
        </p:nvSpPr>
        <p:spPr>
          <a:xfrm>
            <a:off x="519112" y="1364662"/>
            <a:ext cx="10903354" cy="4739759"/>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altLang="zh-CN" sz="2800" dirty="0" smtClean="0">
                <a:solidFill>
                  <a:schemeClr val="bg1">
                    <a:lumMod val="65000"/>
                    <a:lumOff val="35000"/>
                  </a:schemeClr>
                </a:solidFill>
              </a:rPr>
              <a:t>String</a:t>
            </a:r>
            <a:r>
              <a:rPr lang="zh-CN" altLang="en-US" sz="2800" dirty="0" smtClean="0">
                <a:solidFill>
                  <a:schemeClr val="bg1">
                    <a:lumMod val="65000"/>
                    <a:lumOff val="35000"/>
                  </a:schemeClr>
                </a:solidFill>
              </a:rPr>
              <a:t>的特别之处：</a:t>
            </a:r>
            <a:endParaRPr lang="en-US" altLang="zh-CN" sz="2800" dirty="0" smtClean="0">
              <a:solidFill>
                <a:schemeClr val="bg1">
                  <a:lumMod val="65000"/>
                  <a:lumOff val="35000"/>
                </a:schemeClr>
              </a:solidFill>
            </a:endParaRPr>
          </a:p>
          <a:p>
            <a:pPr marL="914382" lvl="1" indent="-457200">
              <a:buFont typeface="Arial" panose="020B0604020202020204" pitchFamily="34" charset="0"/>
              <a:buChar char="•"/>
            </a:pPr>
            <a:r>
              <a:rPr lang="zh-CN" altLang="en-US" sz="2800" dirty="0" smtClean="0">
                <a:solidFill>
                  <a:schemeClr val="bg1">
                    <a:lumMod val="65000"/>
                    <a:lumOff val="35000"/>
                  </a:schemeClr>
                </a:solidFill>
              </a:rPr>
              <a:t>不变性；</a:t>
            </a:r>
            <a:endParaRPr lang="en-US" altLang="zh-CN" sz="2800" dirty="0" smtClean="0">
              <a:solidFill>
                <a:schemeClr val="bg1">
                  <a:lumMod val="65000"/>
                  <a:lumOff val="35000"/>
                </a:schemeClr>
              </a:solidFill>
            </a:endParaRPr>
          </a:p>
          <a:p>
            <a:pPr marL="914382" lvl="1" indent="-457200">
              <a:buFont typeface="Arial" panose="020B0604020202020204" pitchFamily="34" charset="0"/>
              <a:buChar char="•"/>
            </a:pPr>
            <a:r>
              <a:rPr lang="zh-CN" altLang="en-US" sz="2800" dirty="0" smtClean="0">
                <a:solidFill>
                  <a:schemeClr val="bg1">
                    <a:lumMod val="65000"/>
                    <a:lumOff val="35000"/>
                  </a:schemeClr>
                </a:solidFill>
              </a:rPr>
              <a:t>读共享，写复制；</a:t>
            </a:r>
            <a:endParaRPr lang="en-US" altLang="zh-CN" sz="2800" dirty="0" smtClean="0">
              <a:solidFill>
                <a:schemeClr val="bg1">
                  <a:lumMod val="65000"/>
                  <a:lumOff val="35000"/>
                </a:schemeClr>
              </a:solidFill>
            </a:endParaRPr>
          </a:p>
          <a:p>
            <a:pPr marL="914382" lvl="1" indent="-457200">
              <a:buFont typeface="Arial" panose="020B0604020202020204" pitchFamily="34" charset="0"/>
              <a:buChar char="•"/>
            </a:pPr>
            <a:r>
              <a:rPr lang="zh-CN" altLang="en-US" sz="2800" dirty="0" smtClean="0">
                <a:solidFill>
                  <a:schemeClr val="bg1">
                    <a:lumMod val="65000"/>
                    <a:lumOff val="35000"/>
                  </a:schemeClr>
                </a:solidFill>
              </a:rPr>
              <a:t>字符串驻留技术；</a:t>
            </a:r>
            <a:endParaRPr lang="en-US" altLang="zh-CN" sz="2800" dirty="0" smtClean="0">
              <a:solidFill>
                <a:schemeClr val="bg1">
                  <a:lumMod val="65000"/>
                  <a:lumOff val="35000"/>
                </a:schemeClr>
              </a:solidFill>
            </a:endParaRPr>
          </a:p>
          <a:p>
            <a:pPr marL="457200" indent="-457200">
              <a:buFont typeface="Arial" panose="020B0604020202020204" pitchFamily="34" charset="0"/>
              <a:buChar char="•"/>
            </a:pPr>
            <a:r>
              <a:rPr lang="en-US" altLang="zh-CN" sz="2800" dirty="0" smtClean="0">
                <a:solidFill>
                  <a:schemeClr val="bg1">
                    <a:lumMod val="65000"/>
                    <a:lumOff val="35000"/>
                  </a:schemeClr>
                </a:solidFill>
              </a:rPr>
              <a:t>String</a:t>
            </a:r>
            <a:r>
              <a:rPr lang="zh-CN" altLang="en-US" sz="2800" dirty="0" smtClean="0">
                <a:solidFill>
                  <a:schemeClr val="bg1">
                    <a:lumMod val="65000"/>
                    <a:lumOff val="35000"/>
                  </a:schemeClr>
                </a:solidFill>
              </a:rPr>
              <a:t>是引用类型，但其值确是不可变的，即是指已经赋值就不能再改变。针对字符串的一些操作（如合并、截取）都会产生出新的</a:t>
            </a:r>
            <a:r>
              <a:rPr lang="en-US" altLang="zh-CN" sz="2800" dirty="0" smtClean="0">
                <a:solidFill>
                  <a:schemeClr val="bg1">
                    <a:lumMod val="65000"/>
                    <a:lumOff val="35000"/>
                  </a:schemeClr>
                </a:solidFill>
              </a:rPr>
              <a:t>String</a:t>
            </a:r>
            <a:r>
              <a:rPr lang="zh-CN" altLang="en-US" sz="2800" dirty="0" smtClean="0">
                <a:solidFill>
                  <a:schemeClr val="bg1">
                    <a:lumMod val="65000"/>
                    <a:lumOff val="35000"/>
                  </a:schemeClr>
                </a:solidFill>
              </a:rPr>
              <a:t>对象。</a:t>
            </a:r>
            <a:endParaRPr lang="en-US" altLang="zh-CN" sz="2800" dirty="0" smtClean="0">
              <a:solidFill>
                <a:schemeClr val="bg1">
                  <a:lumMod val="65000"/>
                  <a:lumOff val="35000"/>
                </a:schemeClr>
              </a:solidFill>
            </a:endParaRPr>
          </a:p>
          <a:p>
            <a:pPr marL="457200" indent="-457200">
              <a:buFont typeface="Arial" panose="020B0604020202020204" pitchFamily="34" charset="0"/>
              <a:buChar char="•"/>
            </a:pPr>
            <a:r>
              <a:rPr lang="zh-CN" altLang="en-US" sz="2800" dirty="0" smtClean="0">
                <a:solidFill>
                  <a:schemeClr val="bg1">
                    <a:lumMod val="65000"/>
                    <a:lumOff val="35000"/>
                  </a:schemeClr>
                </a:solidFill>
              </a:rPr>
              <a:t>由于写复制的特性，在一些需要大量合并字符串的场合就会产生出很多临时性的</a:t>
            </a:r>
            <a:r>
              <a:rPr lang="en-US" altLang="zh-CN" sz="2800" dirty="0" smtClean="0">
                <a:solidFill>
                  <a:schemeClr val="bg1">
                    <a:lumMod val="65000"/>
                    <a:lumOff val="35000"/>
                  </a:schemeClr>
                </a:solidFill>
              </a:rPr>
              <a:t>String</a:t>
            </a:r>
            <a:r>
              <a:rPr lang="zh-CN" altLang="en-US" sz="2800" dirty="0" smtClean="0">
                <a:solidFill>
                  <a:schemeClr val="bg1">
                    <a:lumMod val="65000"/>
                    <a:lumOff val="35000"/>
                  </a:schemeClr>
                </a:solidFill>
              </a:rPr>
              <a:t>对象，然后又被丢弃，浪费掉不少内存。所以类库中有另一个</a:t>
            </a:r>
            <a:r>
              <a:rPr lang="en-US" altLang="zh-CN" sz="2800" dirty="0" err="1" smtClean="0">
                <a:solidFill>
                  <a:schemeClr val="bg1">
                    <a:lumMod val="65000"/>
                    <a:lumOff val="35000"/>
                  </a:schemeClr>
                </a:solidFill>
              </a:rPr>
              <a:t>System.Text.StringBuilder</a:t>
            </a:r>
            <a:r>
              <a:rPr lang="zh-CN" altLang="en-US" sz="2800" dirty="0" smtClean="0">
                <a:solidFill>
                  <a:schemeClr val="bg1">
                    <a:lumMod val="65000"/>
                    <a:lumOff val="35000"/>
                  </a:schemeClr>
                </a:solidFill>
              </a:rPr>
              <a:t>类型来高效的拼接字符串。</a:t>
            </a:r>
            <a:endParaRPr lang="en-US" altLang="zh-CN" sz="2800" dirty="0">
              <a:solidFill>
                <a:schemeClr val="bg1">
                  <a:lumMod val="65000"/>
                  <a:lumOff val="35000"/>
                </a:schemeClr>
              </a:solidFill>
            </a:endParaRPr>
          </a:p>
        </p:txBody>
      </p:sp>
    </p:spTree>
    <p:extLst>
      <p:ext uri="{BB962C8B-B14F-4D97-AF65-F5344CB8AC3E}">
        <p14:creationId xmlns:p14="http://schemas.microsoft.com/office/powerpoint/2010/main" val="6224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321004"/>
            <a:ext cx="11149013" cy="1107996"/>
          </a:xfrm>
        </p:spPr>
        <p:txBody>
          <a:bodyPr/>
          <a:lstStyle/>
          <a:p>
            <a:r>
              <a:rPr lang="en-US" altLang="zh-CN" sz="8000" b="1" dirty="0" smtClean="0">
                <a:latin typeface="微软雅黑" pitchFamily="34" charset="-122"/>
                <a:ea typeface="微软雅黑" pitchFamily="34" charset="-122"/>
              </a:rPr>
              <a:t>.NET</a:t>
            </a:r>
            <a:r>
              <a:rPr lang="zh-CN" altLang="en-US" sz="8000" b="1" dirty="0">
                <a:latin typeface="微软雅黑" pitchFamily="34" charset="-122"/>
                <a:ea typeface="微软雅黑" pitchFamily="34" charset="-122"/>
              </a:rPr>
              <a:t>基础</a:t>
            </a:r>
          </a:p>
        </p:txBody>
      </p:sp>
    </p:spTree>
    <p:extLst>
      <p:ext uri="{BB962C8B-B14F-4D97-AF65-F5344CB8AC3E}">
        <p14:creationId xmlns:p14="http://schemas.microsoft.com/office/powerpoint/2010/main" val="47741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字符串处理（三）</a:t>
            </a:r>
            <a:endParaRPr lang="zh-CN" altLang="en-US" b="1" dirty="0"/>
          </a:p>
        </p:txBody>
      </p:sp>
      <p:sp>
        <p:nvSpPr>
          <p:cNvPr id="3" name="文本占位符 2"/>
          <p:cNvSpPr>
            <a:spLocks noGrp="1"/>
          </p:cNvSpPr>
          <p:nvPr>
            <p:ph type="body" sz="quarter" idx="10"/>
          </p:nvPr>
        </p:nvSpPr>
        <p:spPr>
          <a:xfrm>
            <a:off x="518318" y="1447800"/>
            <a:ext cx="11152188" cy="5181600"/>
          </a:xfrm>
        </p:spPr>
        <p:txBody>
          <a:bodyPr>
            <a:normAutofit fontScale="85000" lnSpcReduction="20000"/>
          </a:bodyPr>
          <a:lstStyle/>
          <a:p>
            <a:r>
              <a:rPr lang="en-US" altLang="zh-CN" dirty="0">
                <a:solidFill>
                  <a:srgbClr val="0000FF"/>
                </a:solidFill>
                <a:latin typeface="新宋体"/>
                <a:ea typeface="新宋体"/>
              </a:rPr>
              <a:t>public</a:t>
            </a:r>
            <a:r>
              <a:rPr lang="en-US" altLang="zh-CN" dirty="0">
                <a:solidFill>
                  <a:prstClr val="black"/>
                </a:solidFill>
                <a:latin typeface="新宋体"/>
                <a:ea typeface="新宋体"/>
              </a:rPr>
              <a:t> </a:t>
            </a:r>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2B91AF"/>
                </a:solidFill>
                <a:latin typeface="新宋体"/>
                <a:ea typeface="新宋体"/>
              </a:rPr>
              <a:t>String</a:t>
            </a:r>
            <a:r>
              <a:rPr lang="en-US" altLang="zh-CN" dirty="0">
                <a:solidFill>
                  <a:prstClr val="black"/>
                </a:solidFill>
                <a:latin typeface="新宋体"/>
                <a:ea typeface="新宋体"/>
              </a:rPr>
              <a:t> name = </a:t>
            </a:r>
            <a:r>
              <a:rPr lang="en-US" altLang="zh-CN" dirty="0">
                <a:solidFill>
                  <a:srgbClr val="A31515"/>
                </a:solidFill>
                <a:latin typeface="新宋体"/>
                <a:ea typeface="新宋体"/>
              </a:rPr>
              <a:t>"[ </a:t>
            </a:r>
            <a:r>
              <a:rPr lang="zh-CN" altLang="en-US" dirty="0">
                <a:solidFill>
                  <a:srgbClr val="A31515"/>
                </a:solidFill>
                <a:latin typeface="新宋体"/>
                <a:ea typeface="新宋体"/>
              </a:rPr>
              <a:t>小明</a:t>
            </a:r>
            <a:r>
              <a:rPr lang="en-US" altLang="zh-CN" dirty="0">
                <a:solidFill>
                  <a:srgbClr val="A31515"/>
                </a:solidFill>
                <a:latin typeface="新宋体"/>
                <a:ea typeface="新宋体"/>
              </a:rPr>
              <a:t>"</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合并字符串</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name = name + </a:t>
            </a:r>
            <a:r>
              <a:rPr lang="en-US" altLang="zh-CN" dirty="0">
                <a:solidFill>
                  <a:srgbClr val="A31515"/>
                </a:solidFill>
                <a:latin typeface="新宋体"/>
                <a:ea typeface="新宋体"/>
              </a:rPr>
              <a:t>" 20</a:t>
            </a:r>
            <a:r>
              <a:rPr lang="zh-CN" altLang="en-US" dirty="0">
                <a:solidFill>
                  <a:srgbClr val="A31515"/>
                </a:solidFill>
                <a:latin typeface="新宋体"/>
                <a:ea typeface="新宋体"/>
              </a:rPr>
              <a:t>岁</a:t>
            </a:r>
            <a:r>
              <a:rPr lang="en-US" altLang="zh-CN" dirty="0">
                <a:solidFill>
                  <a:srgbClr val="A31515"/>
                </a:solidFill>
                <a:latin typeface="新宋体"/>
                <a:ea typeface="新宋体"/>
              </a:rPr>
              <a:t>"</a:t>
            </a:r>
            <a:r>
              <a:rPr lang="en-US" altLang="zh-CN" dirty="0">
                <a:solidFill>
                  <a:prstClr val="black"/>
                </a:solidFill>
                <a:latin typeface="新宋体"/>
                <a:ea typeface="新宋体"/>
              </a:rPr>
              <a:t>;</a:t>
            </a:r>
          </a:p>
          <a:p>
            <a:r>
              <a:rPr lang="en-US" altLang="zh-CN" dirty="0">
                <a:solidFill>
                  <a:prstClr val="black"/>
                </a:solidFill>
                <a:latin typeface="新宋体"/>
                <a:ea typeface="新宋体"/>
              </a:rPr>
              <a:t>        name = name + </a:t>
            </a:r>
            <a:r>
              <a:rPr lang="en-US" altLang="zh-CN" dirty="0">
                <a:solidFill>
                  <a:srgbClr val="A31515"/>
                </a:solidFill>
                <a:latin typeface="新宋体"/>
                <a:ea typeface="新宋体"/>
              </a:rPr>
              <a:t>" </a:t>
            </a:r>
            <a:r>
              <a:rPr lang="zh-CN" altLang="en-US" dirty="0">
                <a:solidFill>
                  <a:srgbClr val="A31515"/>
                </a:solidFill>
                <a:latin typeface="新宋体"/>
                <a:ea typeface="新宋体"/>
              </a:rPr>
              <a:t>男生      </a:t>
            </a:r>
            <a:r>
              <a:rPr lang="en-US" altLang="zh-CN" dirty="0">
                <a:solidFill>
                  <a:srgbClr val="A31515"/>
                </a:solidFill>
                <a:latin typeface="新宋体"/>
                <a:ea typeface="新宋体"/>
              </a:rPr>
              <a:t>]"</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(name);</a:t>
            </a:r>
            <a:r>
              <a:rPr lang="en-US" altLang="zh-CN" dirty="0">
                <a:solidFill>
                  <a:srgbClr val="008000"/>
                </a:solidFill>
                <a:latin typeface="新宋体"/>
                <a:ea typeface="新宋体"/>
              </a:rPr>
              <a:t>//[ </a:t>
            </a:r>
            <a:r>
              <a:rPr lang="zh-CN" altLang="en-US" dirty="0">
                <a:solidFill>
                  <a:srgbClr val="008000"/>
                </a:solidFill>
                <a:latin typeface="新宋体"/>
                <a:ea typeface="新宋体"/>
              </a:rPr>
              <a:t>小明 </a:t>
            </a:r>
            <a:r>
              <a:rPr lang="en-US" altLang="zh-CN" dirty="0">
                <a:solidFill>
                  <a:srgbClr val="008000"/>
                </a:solidFill>
                <a:latin typeface="新宋体"/>
                <a:ea typeface="新宋体"/>
              </a:rPr>
              <a:t>20</a:t>
            </a:r>
            <a:r>
              <a:rPr lang="zh-CN" altLang="en-US" dirty="0">
                <a:solidFill>
                  <a:srgbClr val="008000"/>
                </a:solidFill>
                <a:latin typeface="新宋体"/>
                <a:ea typeface="新宋体"/>
              </a:rPr>
              <a:t>岁 男生      </a:t>
            </a:r>
            <a:r>
              <a:rPr lang="en-US" altLang="zh-CN" dirty="0">
                <a:solidFill>
                  <a:srgbClr val="008000"/>
                </a:solidFill>
                <a:latin typeface="新宋体"/>
                <a:ea typeface="新宋体"/>
              </a:rPr>
              <a:t>]    </a:t>
            </a:r>
            <a:endParaRPr lang="zh-CN" altLang="en-US"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替换空格为</a:t>
            </a:r>
            <a:r>
              <a:rPr lang="en-US" altLang="zh-CN" dirty="0">
                <a:solidFill>
                  <a:srgbClr val="008000"/>
                </a:solidFill>
                <a:latin typeface="新宋体"/>
                <a:ea typeface="新宋体"/>
              </a:rPr>
              <a:t>"-"</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name = </a:t>
            </a:r>
            <a:r>
              <a:rPr lang="en-US" altLang="zh-CN" dirty="0" err="1">
                <a:solidFill>
                  <a:prstClr val="black"/>
                </a:solidFill>
                <a:latin typeface="新宋体"/>
                <a:ea typeface="新宋体"/>
              </a:rPr>
              <a:t>name.Replace</a:t>
            </a:r>
            <a:r>
              <a:rPr lang="en-US" altLang="zh-CN" dirty="0">
                <a:solidFill>
                  <a:prstClr val="black"/>
                </a:solidFill>
                <a:latin typeface="新宋体"/>
                <a:ea typeface="新宋体"/>
              </a:rPr>
              <a:t>(</a:t>
            </a:r>
            <a:r>
              <a:rPr lang="en-US" altLang="zh-CN" dirty="0">
                <a:solidFill>
                  <a:srgbClr val="A31515"/>
                </a:solidFill>
                <a:latin typeface="新宋体"/>
                <a:ea typeface="新宋体"/>
              </a:rPr>
              <a:t>' '</a:t>
            </a:r>
            <a:r>
              <a:rPr lang="en-US" altLang="zh-CN" dirty="0">
                <a:solidFill>
                  <a:prstClr val="black"/>
                </a:solidFill>
                <a:latin typeface="新宋体"/>
                <a:ea typeface="新宋体"/>
              </a:rPr>
              <a:t>, </a:t>
            </a:r>
            <a:r>
              <a:rPr lang="en-US" altLang="zh-CN" dirty="0">
                <a:solidFill>
                  <a:srgbClr val="A31515"/>
                </a:solidFill>
                <a:latin typeface="新宋体"/>
                <a:ea typeface="新宋体"/>
              </a:rPr>
              <a:t>'-'</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(name);</a:t>
            </a:r>
            <a:r>
              <a:rPr lang="en-US" altLang="zh-CN" dirty="0">
                <a:solidFill>
                  <a:srgbClr val="008000"/>
                </a:solidFill>
                <a:latin typeface="新宋体"/>
                <a:ea typeface="新宋体"/>
              </a:rPr>
              <a:t>//[-</a:t>
            </a:r>
            <a:r>
              <a:rPr lang="zh-CN" altLang="en-US" dirty="0">
                <a:solidFill>
                  <a:srgbClr val="008000"/>
                </a:solidFill>
                <a:latin typeface="新宋体"/>
                <a:ea typeface="新宋体"/>
              </a:rPr>
              <a:t>小明</a:t>
            </a:r>
            <a:r>
              <a:rPr lang="en-US" altLang="zh-CN" dirty="0">
                <a:solidFill>
                  <a:srgbClr val="008000"/>
                </a:solidFill>
                <a:latin typeface="新宋体"/>
                <a:ea typeface="新宋体"/>
              </a:rPr>
              <a:t>-20</a:t>
            </a:r>
            <a:r>
              <a:rPr lang="zh-CN" altLang="en-US" dirty="0">
                <a:solidFill>
                  <a:srgbClr val="008000"/>
                </a:solidFill>
                <a:latin typeface="新宋体"/>
                <a:ea typeface="新宋体"/>
              </a:rPr>
              <a:t>岁</a:t>
            </a:r>
            <a:r>
              <a:rPr lang="en-US" altLang="zh-CN" dirty="0">
                <a:solidFill>
                  <a:srgbClr val="008000"/>
                </a:solidFill>
                <a:latin typeface="新宋体"/>
                <a:ea typeface="新宋体"/>
              </a:rPr>
              <a:t>-</a:t>
            </a:r>
            <a:r>
              <a:rPr lang="zh-CN" altLang="en-US" dirty="0">
                <a:solidFill>
                  <a:srgbClr val="008000"/>
                </a:solidFill>
                <a:latin typeface="新宋体"/>
                <a:ea typeface="新宋体"/>
              </a:rPr>
              <a:t>男生</a:t>
            </a:r>
            <a:r>
              <a:rPr lang="en-US" altLang="zh-CN" dirty="0">
                <a:solidFill>
                  <a:srgbClr val="008000"/>
                </a:solidFill>
                <a:latin typeface="新宋体"/>
                <a:ea typeface="新宋体"/>
              </a:rPr>
              <a:t>------]</a:t>
            </a:r>
            <a:endParaRPr lang="zh-CN" altLang="en-US"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p:txBody>
      </p:sp>
    </p:spTree>
    <p:extLst>
      <p:ext uri="{BB962C8B-B14F-4D97-AF65-F5344CB8AC3E}">
        <p14:creationId xmlns:p14="http://schemas.microsoft.com/office/powerpoint/2010/main" val="377180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字符串处理（四）</a:t>
            </a:r>
            <a:endParaRPr lang="zh-CN" altLang="en-US" b="1" dirty="0"/>
          </a:p>
        </p:txBody>
      </p:sp>
      <p:sp>
        <p:nvSpPr>
          <p:cNvPr id="4" name="文本占位符 3"/>
          <p:cNvSpPr>
            <a:spLocks noGrp="1"/>
          </p:cNvSpPr>
          <p:nvPr>
            <p:ph type="body" sz="quarter" idx="10"/>
          </p:nvPr>
        </p:nvSpPr>
        <p:spPr/>
        <p:txBody>
          <a:bodyPr>
            <a:normAutofit fontScale="77500" lnSpcReduction="20000"/>
          </a:bodyPr>
          <a:lstStyle/>
          <a:p>
            <a:r>
              <a:rPr lang="en-US" altLang="zh-CN" dirty="0">
                <a:solidFill>
                  <a:srgbClr val="0000FF"/>
                </a:solidFill>
                <a:latin typeface="新宋体"/>
                <a:ea typeface="新宋体"/>
              </a:rPr>
              <a:t>public</a:t>
            </a:r>
            <a:r>
              <a:rPr lang="en-US" altLang="zh-CN" dirty="0">
                <a:solidFill>
                  <a:prstClr val="black"/>
                </a:solidFill>
                <a:latin typeface="新宋体"/>
                <a:ea typeface="新宋体"/>
              </a:rPr>
              <a:t> </a:t>
            </a:r>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System.Text.</a:t>
            </a:r>
            <a:r>
              <a:rPr lang="en-US" altLang="zh-CN" dirty="0" err="1">
                <a:solidFill>
                  <a:srgbClr val="2B91AF"/>
                </a:solidFill>
                <a:latin typeface="新宋体"/>
                <a:ea typeface="新宋体"/>
              </a:rPr>
              <a:t>StringBuilder</a:t>
            </a:r>
            <a:r>
              <a:rPr lang="en-US" altLang="zh-CN" dirty="0">
                <a:solidFill>
                  <a:prstClr val="black"/>
                </a:solidFill>
                <a:latin typeface="新宋体"/>
                <a:ea typeface="新宋体"/>
              </a:rPr>
              <a:t> </a:t>
            </a:r>
            <a:r>
              <a:rPr lang="en-US" altLang="zh-CN" dirty="0" err="1">
                <a:solidFill>
                  <a:prstClr val="black"/>
                </a:solidFill>
                <a:latin typeface="新宋体"/>
                <a:ea typeface="新宋体"/>
              </a:rPr>
              <a:t>stringBuilder</a:t>
            </a:r>
            <a:r>
              <a:rPr lang="en-US" altLang="zh-CN" dirty="0">
                <a:solidFill>
                  <a:prstClr val="black"/>
                </a:solidFill>
                <a:latin typeface="新宋体"/>
                <a:ea typeface="新宋体"/>
              </a:rPr>
              <a:t> =</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err="1">
                <a:solidFill>
                  <a:prstClr val="black"/>
                </a:solidFill>
                <a:latin typeface="新宋体"/>
                <a:ea typeface="新宋体"/>
              </a:rPr>
              <a:t>System.Text.</a:t>
            </a:r>
            <a:r>
              <a:rPr lang="en-US" altLang="zh-CN" dirty="0" err="1">
                <a:solidFill>
                  <a:srgbClr val="2B91AF"/>
                </a:solidFill>
                <a:latin typeface="新宋体"/>
                <a:ea typeface="新宋体"/>
              </a:rPr>
              <a:t>StringBuilder</a:t>
            </a:r>
            <a:r>
              <a:rPr lang="en-US" altLang="zh-CN" dirty="0">
                <a:solidFill>
                  <a:prstClr val="black"/>
                </a:solidFill>
                <a:latin typeface="新宋体"/>
                <a:ea typeface="新宋体"/>
              </a:rPr>
              <a:t>();</a:t>
            </a:r>
          </a:p>
          <a:p>
            <a:r>
              <a:rPr lang="nn-NO" altLang="zh-CN" dirty="0">
                <a:solidFill>
                  <a:prstClr val="black"/>
                </a:solidFill>
                <a:latin typeface="新宋体"/>
                <a:ea typeface="新宋体"/>
              </a:rPr>
              <a:t>        </a:t>
            </a:r>
            <a:r>
              <a:rPr lang="nn-NO" altLang="zh-CN" dirty="0">
                <a:solidFill>
                  <a:srgbClr val="0000FF"/>
                </a:solidFill>
                <a:latin typeface="新宋体"/>
                <a:ea typeface="新宋体"/>
              </a:rPr>
              <a:t>for</a:t>
            </a:r>
            <a:r>
              <a:rPr lang="nn-NO" altLang="zh-CN" dirty="0">
                <a:solidFill>
                  <a:prstClr val="black"/>
                </a:solidFill>
                <a:latin typeface="新宋体"/>
                <a:ea typeface="新宋体"/>
              </a:rPr>
              <a:t> (</a:t>
            </a:r>
            <a:r>
              <a:rPr lang="nn-NO" altLang="zh-CN" dirty="0">
                <a:solidFill>
                  <a:srgbClr val="0000FF"/>
                </a:solidFill>
                <a:latin typeface="新宋体"/>
                <a:ea typeface="新宋体"/>
              </a:rPr>
              <a:t>int</a:t>
            </a:r>
            <a:r>
              <a:rPr lang="nn-NO" altLang="zh-CN" dirty="0">
                <a:solidFill>
                  <a:prstClr val="black"/>
                </a:solidFill>
                <a:latin typeface="新宋体"/>
                <a:ea typeface="新宋体"/>
              </a:rPr>
              <a:t> i = 0; i &lt; 1000; i++)</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追加字符串</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stringBuilder.Append</a:t>
            </a:r>
            <a:r>
              <a:rPr lang="en-US" altLang="zh-CN" dirty="0">
                <a:solidFill>
                  <a:prstClr val="black"/>
                </a:solidFill>
                <a:latin typeface="新宋体"/>
                <a:ea typeface="新宋体"/>
              </a:rPr>
              <a:t>(</a:t>
            </a:r>
            <a:r>
              <a:rPr lang="en-US" altLang="zh-CN" dirty="0" err="1">
                <a:solidFill>
                  <a:prstClr val="black"/>
                </a:solidFill>
                <a:latin typeface="新宋体"/>
                <a:ea typeface="新宋体"/>
              </a:rPr>
              <a:t>i.ToString</a:t>
            </a:r>
            <a:r>
              <a:rPr lang="en-US" altLang="zh-CN" dirty="0">
                <a:solidFill>
                  <a:prstClr val="black"/>
                </a:solidFill>
                <a:latin typeface="新宋体"/>
                <a:ea typeface="新宋体"/>
              </a:rPr>
              <a:t>() + </a:t>
            </a:r>
            <a:r>
              <a:rPr lang="en-US" altLang="zh-CN" dirty="0">
                <a:solidFill>
                  <a:srgbClr val="A31515"/>
                </a:solidFill>
                <a:latin typeface="新宋体"/>
                <a:ea typeface="新宋体"/>
              </a:rPr>
              <a:t>"|"</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输出：</a:t>
            </a:r>
            <a:r>
              <a:rPr lang="en-US" altLang="zh-CN" dirty="0">
                <a:solidFill>
                  <a:srgbClr val="008000"/>
                </a:solidFill>
                <a:latin typeface="新宋体"/>
                <a:ea typeface="新宋体"/>
              </a:rPr>
              <a:t>1|2|3|4|5.....999|</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err="1">
                <a:solidFill>
                  <a:prstClr val="black"/>
                </a:solidFill>
                <a:latin typeface="新宋体"/>
                <a:ea typeface="新宋体"/>
              </a:rPr>
              <a:t>stringBuilder.ToString</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p:txBody>
      </p:sp>
    </p:spTree>
    <p:extLst>
      <p:ext uri="{BB962C8B-B14F-4D97-AF65-F5344CB8AC3E}">
        <p14:creationId xmlns:p14="http://schemas.microsoft.com/office/powerpoint/2010/main" val="209754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747897"/>
          </a:xfrm>
        </p:spPr>
        <p:txBody>
          <a:bodyPr/>
          <a:lstStyle/>
          <a:p>
            <a:r>
              <a:rPr lang="zh-CN" altLang="en-US" b="1" dirty="0" smtClean="0"/>
              <a:t>委托（</a:t>
            </a:r>
            <a:r>
              <a:rPr lang="zh-CN" altLang="en-US" b="1" dirty="0"/>
              <a:t>一</a:t>
            </a:r>
            <a:r>
              <a:rPr lang="zh-CN" altLang="en-US" b="1" dirty="0" smtClean="0"/>
              <a:t>）</a:t>
            </a:r>
            <a:endParaRPr lang="zh-CN" altLang="en-US" b="1" dirty="0"/>
          </a:p>
        </p:txBody>
      </p:sp>
      <p:sp>
        <p:nvSpPr>
          <p:cNvPr id="3" name="矩形 2"/>
          <p:cNvSpPr/>
          <p:nvPr/>
        </p:nvSpPr>
        <p:spPr>
          <a:xfrm>
            <a:off x="519112" y="1210670"/>
            <a:ext cx="10997565" cy="4832092"/>
          </a:xfrm>
          <a:prstGeom prst="rect">
            <a:avLst/>
          </a:prstGeom>
        </p:spPr>
        <p:txBody>
          <a:bodyPr wrap="square">
            <a:spAutoFit/>
          </a:bodyPr>
          <a:lstStyle/>
          <a:p>
            <a:pPr marL="457200" indent="-457200">
              <a:buFont typeface="Arial" panose="020B0604020202020204" pitchFamily="34" charset="0"/>
              <a:buChar char="•"/>
            </a:pPr>
            <a:r>
              <a:rPr lang="zh-CN" altLang="en-US" sz="2800" dirty="0" smtClean="0">
                <a:solidFill>
                  <a:schemeClr val="bg1">
                    <a:lumMod val="65000"/>
                    <a:lumOff val="35000"/>
                  </a:schemeClr>
                </a:solidFill>
              </a:rPr>
              <a:t>委托</a:t>
            </a:r>
            <a:r>
              <a:rPr lang="zh-CN" altLang="en-US" sz="2800" dirty="0">
                <a:solidFill>
                  <a:schemeClr val="bg1">
                    <a:lumMod val="65000"/>
                    <a:lumOff val="35000"/>
                  </a:schemeClr>
                </a:solidFill>
              </a:rPr>
              <a:t>类型 </a:t>
            </a:r>
            <a:r>
              <a:rPr lang="en-US" altLang="zh-CN" sz="2800" dirty="0">
                <a:solidFill>
                  <a:schemeClr val="bg1">
                    <a:lumMod val="65000"/>
                    <a:lumOff val="35000"/>
                  </a:schemeClr>
                </a:solidFill>
              </a:rPr>
              <a:t>(delegate type) </a:t>
            </a:r>
            <a:r>
              <a:rPr lang="zh-CN" altLang="en-US" sz="2800" dirty="0">
                <a:solidFill>
                  <a:schemeClr val="bg1">
                    <a:lumMod val="65000"/>
                    <a:lumOff val="35000"/>
                  </a:schemeClr>
                </a:solidFill>
              </a:rPr>
              <a:t>表示对具有特定参数列表和返回类型的方法的引用。通过委托，我们能够将</a:t>
            </a:r>
            <a:r>
              <a:rPr lang="zh-CN" altLang="en-US" sz="2800" dirty="0" smtClean="0">
                <a:solidFill>
                  <a:schemeClr val="bg1">
                    <a:lumMod val="65000"/>
                    <a:lumOff val="35000"/>
                  </a:schemeClr>
                </a:solidFill>
              </a:rPr>
              <a:t>方法</a:t>
            </a:r>
            <a:r>
              <a:rPr lang="zh-CN" altLang="en-US" sz="2800" dirty="0">
                <a:solidFill>
                  <a:schemeClr val="bg1">
                    <a:lumMod val="65000"/>
                    <a:lumOff val="35000"/>
                  </a:schemeClr>
                </a:solidFill>
              </a:rPr>
              <a:t>作为实体赋值给变量和作为参数传递。委托类似于在其他某些语言中的函数指针的概念，但是与</a:t>
            </a:r>
            <a:r>
              <a:rPr lang="zh-CN" altLang="en-US" sz="2800" dirty="0" smtClean="0">
                <a:solidFill>
                  <a:schemeClr val="bg1">
                    <a:lumMod val="65000"/>
                    <a:lumOff val="35000"/>
                  </a:schemeClr>
                </a:solidFill>
              </a:rPr>
              <a:t>函数指针</a:t>
            </a:r>
            <a:r>
              <a:rPr lang="zh-CN" altLang="en-US" sz="2800" dirty="0">
                <a:solidFill>
                  <a:schemeClr val="bg1">
                    <a:lumMod val="65000"/>
                    <a:lumOff val="35000"/>
                  </a:schemeClr>
                </a:solidFill>
              </a:rPr>
              <a:t>不同，委托是面向对象的，并且是类型安全的</a:t>
            </a:r>
            <a:r>
              <a:rPr lang="zh-CN" altLang="en-US" sz="2800" dirty="0" smtClean="0">
                <a:solidFill>
                  <a:schemeClr val="bg1">
                    <a:lumMod val="65000"/>
                    <a:lumOff val="35000"/>
                  </a:schemeClr>
                </a:solidFill>
              </a:rPr>
              <a:t>。</a:t>
            </a:r>
            <a:endParaRPr lang="en-US" altLang="zh-CN" sz="2800" dirty="0" smtClean="0">
              <a:solidFill>
                <a:schemeClr val="bg1">
                  <a:lumMod val="65000"/>
                  <a:lumOff val="35000"/>
                </a:schemeClr>
              </a:solidFill>
            </a:endParaRPr>
          </a:p>
          <a:p>
            <a:pPr marL="457200" indent="-457200">
              <a:buFont typeface="Arial" panose="020B0604020202020204" pitchFamily="34" charset="0"/>
              <a:buChar char="•"/>
            </a:pPr>
            <a:endParaRPr lang="en-US" altLang="zh-CN" sz="2800" dirty="0" smtClean="0">
              <a:solidFill>
                <a:schemeClr val="bg1">
                  <a:lumMod val="65000"/>
                  <a:lumOff val="35000"/>
                </a:schemeClr>
              </a:solidFill>
            </a:endParaRPr>
          </a:p>
          <a:p>
            <a:pPr marL="457200" indent="-457200">
              <a:buFont typeface="Arial" panose="020B0604020202020204" pitchFamily="34" charset="0"/>
              <a:buChar char="•"/>
            </a:pPr>
            <a:r>
              <a:rPr lang="zh-CN" altLang="en-US" sz="2800" dirty="0" smtClean="0">
                <a:solidFill>
                  <a:schemeClr val="bg1">
                    <a:lumMod val="65000"/>
                    <a:lumOff val="35000"/>
                  </a:schemeClr>
                </a:solidFill>
              </a:rPr>
              <a:t>委</a:t>
            </a:r>
            <a:r>
              <a:rPr lang="zh-CN" altLang="en-US" sz="2800" dirty="0">
                <a:solidFill>
                  <a:schemeClr val="bg1">
                    <a:lumMod val="65000"/>
                    <a:lumOff val="35000"/>
                  </a:schemeClr>
                </a:solidFill>
              </a:rPr>
              <a:t>托声明定义一个从</a:t>
            </a:r>
            <a:r>
              <a:rPr lang="en-US" altLang="zh-CN" sz="2800" dirty="0" err="1">
                <a:solidFill>
                  <a:schemeClr val="bg1">
                    <a:lumMod val="65000"/>
                    <a:lumOff val="35000"/>
                  </a:schemeClr>
                </a:solidFill>
              </a:rPr>
              <a:t>System.Delegate</a:t>
            </a:r>
            <a:r>
              <a:rPr lang="en-US" altLang="zh-CN" sz="2800" dirty="0">
                <a:solidFill>
                  <a:schemeClr val="bg1">
                    <a:lumMod val="65000"/>
                    <a:lumOff val="35000"/>
                  </a:schemeClr>
                </a:solidFill>
              </a:rPr>
              <a:t> </a:t>
            </a:r>
            <a:r>
              <a:rPr lang="zh-CN" altLang="en-US" sz="2800" dirty="0">
                <a:solidFill>
                  <a:schemeClr val="bg1">
                    <a:lumMod val="65000"/>
                    <a:lumOff val="35000"/>
                  </a:schemeClr>
                </a:solidFill>
              </a:rPr>
              <a:t>类派生的类。委托实例封装了一个调用列表，该列表列出了</a:t>
            </a:r>
            <a:r>
              <a:rPr lang="zh-CN" altLang="en-US" sz="2800" dirty="0" smtClean="0">
                <a:solidFill>
                  <a:schemeClr val="bg1">
                    <a:lumMod val="65000"/>
                    <a:lumOff val="35000"/>
                  </a:schemeClr>
                </a:solidFill>
              </a:rPr>
              <a:t>一个</a:t>
            </a:r>
            <a:r>
              <a:rPr lang="zh-CN" altLang="en-US" sz="2800" dirty="0">
                <a:solidFill>
                  <a:schemeClr val="bg1">
                    <a:lumMod val="65000"/>
                    <a:lumOff val="35000"/>
                  </a:schemeClr>
                </a:solidFill>
              </a:rPr>
              <a:t>或多个方法，每个方法称为一个可调用实体。对于实例方法，可调用实体由该方法和一个相关联的</a:t>
            </a:r>
            <a:r>
              <a:rPr lang="zh-CN" altLang="en-US" sz="2800" dirty="0" smtClean="0">
                <a:solidFill>
                  <a:schemeClr val="bg1">
                    <a:lumMod val="65000"/>
                    <a:lumOff val="35000"/>
                  </a:schemeClr>
                </a:solidFill>
              </a:rPr>
              <a:t>实例</a:t>
            </a:r>
            <a:r>
              <a:rPr lang="zh-CN" altLang="en-US" sz="2800" dirty="0">
                <a:solidFill>
                  <a:schemeClr val="bg1">
                    <a:lumMod val="65000"/>
                    <a:lumOff val="35000"/>
                  </a:schemeClr>
                </a:solidFill>
              </a:rPr>
              <a:t>组成。对于静态方法，可调用实体仅由一个方法组成。用一个适当的参数集来调用一个委托实例，</a:t>
            </a:r>
            <a:r>
              <a:rPr lang="zh-CN" altLang="en-US" sz="2800" dirty="0" smtClean="0">
                <a:solidFill>
                  <a:schemeClr val="bg1">
                    <a:lumMod val="65000"/>
                    <a:lumOff val="35000"/>
                  </a:schemeClr>
                </a:solidFill>
              </a:rPr>
              <a:t>就是</a:t>
            </a:r>
            <a:r>
              <a:rPr lang="zh-CN" altLang="en-US" sz="2800" dirty="0">
                <a:solidFill>
                  <a:schemeClr val="bg1">
                    <a:lumMod val="65000"/>
                    <a:lumOff val="35000"/>
                  </a:schemeClr>
                </a:solidFill>
              </a:rPr>
              <a:t>用此给定的参数集来调用该委托实例的每个可调用实体。</a:t>
            </a:r>
          </a:p>
        </p:txBody>
      </p:sp>
    </p:spTree>
    <p:extLst>
      <p:ext uri="{BB962C8B-B14F-4D97-AF65-F5344CB8AC3E}">
        <p14:creationId xmlns:p14="http://schemas.microsoft.com/office/powerpoint/2010/main" val="386349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委托（二</a:t>
            </a:r>
            <a:r>
              <a:rPr lang="zh-CN" altLang="en-US" b="1" dirty="0" smtClean="0"/>
              <a:t>）</a:t>
            </a:r>
            <a:r>
              <a:rPr lang="en-US" altLang="zh-CN" b="1" dirty="0" smtClean="0"/>
              <a:t>--</a:t>
            </a:r>
            <a:r>
              <a:rPr lang="zh-CN" altLang="en-US" b="1" dirty="0" smtClean="0"/>
              <a:t>特性</a:t>
            </a:r>
            <a:endParaRPr lang="zh-CN" altLang="en-US" b="1" dirty="0"/>
          </a:p>
        </p:txBody>
      </p:sp>
      <p:sp>
        <p:nvSpPr>
          <p:cNvPr id="3" name="矩形 2"/>
          <p:cNvSpPr/>
          <p:nvPr/>
        </p:nvSpPr>
        <p:spPr>
          <a:xfrm>
            <a:off x="519112" y="1290880"/>
            <a:ext cx="10997565" cy="5139869"/>
          </a:xfrm>
          <a:prstGeom prst="rect">
            <a:avLst/>
          </a:prstGeom>
        </p:spPr>
        <p:txBody>
          <a:bodyPr wrap="square">
            <a:spAutoFit/>
          </a:bodyPr>
          <a:lstStyle/>
          <a:p>
            <a:pPr marL="457200" indent="-457200">
              <a:buFont typeface="Arial" panose="020B0604020202020204" pitchFamily="34" charset="0"/>
              <a:buChar char="•"/>
            </a:pPr>
            <a:r>
              <a:rPr lang="zh-CN" altLang="en-US" sz="3200" dirty="0" smtClean="0">
                <a:solidFill>
                  <a:schemeClr val="bg1">
                    <a:lumMod val="65000"/>
                    <a:lumOff val="35000"/>
                  </a:schemeClr>
                </a:solidFill>
              </a:rPr>
              <a:t>将</a:t>
            </a:r>
            <a:r>
              <a:rPr lang="zh-CN" altLang="en-US" sz="3200" dirty="0">
                <a:solidFill>
                  <a:schemeClr val="bg1">
                    <a:lumMod val="65000"/>
                    <a:lumOff val="35000"/>
                  </a:schemeClr>
                </a:solidFill>
              </a:rPr>
              <a:t>方法作为参数传递</a:t>
            </a:r>
          </a:p>
          <a:p>
            <a:pPr marL="914382" lvl="1" indent="-457200">
              <a:buFont typeface="Arial" panose="020B0604020202020204" pitchFamily="34" charset="0"/>
              <a:buChar char="•"/>
            </a:pPr>
            <a:r>
              <a:rPr lang="zh-CN" altLang="en-US" sz="2400" dirty="0" smtClean="0">
                <a:solidFill>
                  <a:schemeClr val="bg1">
                    <a:lumMod val="65000"/>
                    <a:lumOff val="35000"/>
                  </a:schemeClr>
                </a:solidFill>
              </a:rPr>
              <a:t>通常传</a:t>
            </a:r>
            <a:r>
              <a:rPr lang="zh-CN" altLang="en-US" sz="2400" dirty="0">
                <a:solidFill>
                  <a:schemeClr val="bg1">
                    <a:lumMod val="65000"/>
                    <a:lumOff val="35000"/>
                  </a:schemeClr>
                </a:solidFill>
              </a:rPr>
              <a:t>递的是变量</a:t>
            </a:r>
            <a:r>
              <a:rPr lang="en-US" altLang="zh-CN" sz="2400" dirty="0">
                <a:solidFill>
                  <a:schemeClr val="bg1">
                    <a:lumMod val="65000"/>
                    <a:lumOff val="35000"/>
                  </a:schemeClr>
                </a:solidFill>
              </a:rPr>
              <a:t>(</a:t>
            </a:r>
            <a:r>
              <a:rPr lang="zh-CN" altLang="en-US" sz="2400" dirty="0">
                <a:solidFill>
                  <a:schemeClr val="bg1">
                    <a:lumMod val="65000"/>
                    <a:lumOff val="35000"/>
                  </a:schemeClr>
                </a:solidFill>
              </a:rPr>
              <a:t>字段</a:t>
            </a:r>
            <a:r>
              <a:rPr lang="en-US" altLang="zh-CN" sz="2400" dirty="0">
                <a:solidFill>
                  <a:schemeClr val="bg1">
                    <a:lumMod val="65000"/>
                    <a:lumOff val="35000"/>
                  </a:schemeClr>
                </a:solidFill>
              </a:rPr>
              <a:t>),</a:t>
            </a:r>
            <a:r>
              <a:rPr lang="zh-CN" altLang="en-US" sz="2400" dirty="0">
                <a:solidFill>
                  <a:schemeClr val="bg1">
                    <a:lumMod val="65000"/>
                    <a:lumOff val="35000"/>
                  </a:schemeClr>
                </a:solidFill>
              </a:rPr>
              <a:t>委</a:t>
            </a:r>
            <a:r>
              <a:rPr lang="zh-CN" altLang="en-US" sz="2400" dirty="0" smtClean="0">
                <a:solidFill>
                  <a:schemeClr val="bg1">
                    <a:lumMod val="65000"/>
                    <a:lumOff val="35000"/>
                  </a:schemeClr>
                </a:solidFill>
              </a:rPr>
              <a:t>托则是传</a:t>
            </a:r>
            <a:r>
              <a:rPr lang="zh-CN" altLang="en-US" sz="2400" dirty="0">
                <a:solidFill>
                  <a:schemeClr val="bg1">
                    <a:lumMod val="65000"/>
                    <a:lumOff val="35000"/>
                  </a:schemeClr>
                </a:solidFill>
              </a:rPr>
              <a:t>递方法</a:t>
            </a:r>
          </a:p>
          <a:p>
            <a:pPr marL="457200" indent="-457200">
              <a:buFont typeface="Arial" panose="020B0604020202020204" pitchFamily="34" charset="0"/>
              <a:buChar char="•"/>
            </a:pPr>
            <a:r>
              <a:rPr lang="zh-CN" altLang="en-US" sz="3200" dirty="0">
                <a:solidFill>
                  <a:schemeClr val="bg1">
                    <a:lumMod val="65000"/>
                    <a:lumOff val="35000"/>
                  </a:schemeClr>
                </a:solidFill>
              </a:rPr>
              <a:t>回调方法</a:t>
            </a:r>
          </a:p>
          <a:p>
            <a:pPr marL="914382" lvl="1" indent="-457200">
              <a:buFont typeface="Arial" panose="020B0604020202020204" pitchFamily="34" charset="0"/>
              <a:buChar char="•"/>
            </a:pPr>
            <a:r>
              <a:rPr lang="zh-CN" altLang="en-US" sz="2400" dirty="0">
                <a:solidFill>
                  <a:schemeClr val="bg1">
                    <a:lumMod val="65000"/>
                    <a:lumOff val="35000"/>
                  </a:schemeClr>
                </a:solidFill>
              </a:rPr>
              <a:t>底层代码定义方法签名的类型（委托），定义委托成员</a:t>
            </a:r>
          </a:p>
          <a:p>
            <a:pPr marL="914382" lvl="1" indent="-457200">
              <a:buFont typeface="Arial" panose="020B0604020202020204" pitchFamily="34" charset="0"/>
              <a:buChar char="•"/>
            </a:pPr>
            <a:r>
              <a:rPr lang="zh-CN" altLang="en-US" sz="2400" dirty="0">
                <a:solidFill>
                  <a:schemeClr val="bg1">
                    <a:lumMod val="65000"/>
                    <a:lumOff val="35000"/>
                  </a:schemeClr>
                </a:solidFill>
              </a:rPr>
              <a:t>上层代码创建方法，创建委托实例，让需要调用的方法传给底层</a:t>
            </a:r>
          </a:p>
          <a:p>
            <a:pPr marL="914382" lvl="1" indent="-457200">
              <a:buFont typeface="Arial" panose="020B0604020202020204" pitchFamily="34" charset="0"/>
              <a:buChar char="•"/>
            </a:pPr>
            <a:r>
              <a:rPr lang="zh-CN" altLang="en-US" sz="2400" dirty="0">
                <a:solidFill>
                  <a:schemeClr val="bg1">
                    <a:lumMod val="65000"/>
                    <a:lumOff val="35000"/>
                  </a:schemeClr>
                </a:solidFill>
              </a:rPr>
              <a:t>底层通过调用委托，调用上层方</a:t>
            </a:r>
            <a:r>
              <a:rPr lang="zh-CN" altLang="en-US" sz="2400" dirty="0" smtClean="0">
                <a:solidFill>
                  <a:schemeClr val="bg1">
                    <a:lumMod val="65000"/>
                    <a:lumOff val="35000"/>
                  </a:schemeClr>
                </a:solidFill>
              </a:rPr>
              <a:t>法</a:t>
            </a:r>
            <a:endParaRPr lang="en-US" altLang="zh-CN" sz="2400" dirty="0" smtClean="0">
              <a:solidFill>
                <a:schemeClr val="bg1">
                  <a:lumMod val="65000"/>
                  <a:lumOff val="35000"/>
                </a:schemeClr>
              </a:solidFill>
            </a:endParaRPr>
          </a:p>
          <a:p>
            <a:pPr marL="457200" indent="-457200">
              <a:buFont typeface="Arial" panose="020B0604020202020204" pitchFamily="34" charset="0"/>
              <a:buChar char="•"/>
            </a:pPr>
            <a:r>
              <a:rPr lang="zh-CN" altLang="en-US" sz="3200" dirty="0">
                <a:solidFill>
                  <a:schemeClr val="bg1">
                    <a:lumMod val="65000"/>
                    <a:lumOff val="35000"/>
                  </a:schemeClr>
                </a:solidFill>
              </a:rPr>
              <a:t>多路广播</a:t>
            </a:r>
          </a:p>
          <a:p>
            <a:pPr marL="914382" lvl="1" indent="-457200">
              <a:buFont typeface="Arial" panose="020B0604020202020204" pitchFamily="34" charset="0"/>
              <a:buChar char="•"/>
            </a:pPr>
            <a:r>
              <a:rPr lang="zh-CN" altLang="en-US" sz="2400" dirty="0">
                <a:solidFill>
                  <a:schemeClr val="bg1">
                    <a:lumMod val="65000"/>
                    <a:lumOff val="35000"/>
                  </a:schemeClr>
                </a:solidFill>
              </a:rPr>
              <a:t>可以同时维持多个方法的引用（</a:t>
            </a:r>
            <a:r>
              <a:rPr lang="en-US" altLang="zh-CN" sz="2400" dirty="0">
                <a:solidFill>
                  <a:schemeClr val="bg1">
                    <a:lumMod val="65000"/>
                    <a:lumOff val="35000"/>
                  </a:schemeClr>
                </a:solidFill>
              </a:rPr>
              <a:t>+=</a:t>
            </a:r>
            <a:r>
              <a:rPr lang="zh-CN" altLang="en-US" sz="2400" dirty="0">
                <a:solidFill>
                  <a:schemeClr val="bg1">
                    <a:lumMod val="65000"/>
                    <a:lumOff val="35000"/>
                  </a:schemeClr>
                </a:solidFill>
              </a:rPr>
              <a:t>、</a:t>
            </a:r>
            <a:r>
              <a:rPr lang="en-US" altLang="zh-CN" sz="2400" dirty="0">
                <a:solidFill>
                  <a:schemeClr val="bg1">
                    <a:lumMod val="65000"/>
                    <a:lumOff val="35000"/>
                  </a:schemeClr>
                </a:solidFill>
              </a:rPr>
              <a:t>-=</a:t>
            </a:r>
            <a:r>
              <a:rPr lang="zh-CN" altLang="en-US" sz="2400" dirty="0">
                <a:solidFill>
                  <a:schemeClr val="bg1">
                    <a:lumMod val="65000"/>
                    <a:lumOff val="35000"/>
                  </a:schemeClr>
                </a:solidFill>
              </a:rPr>
              <a:t>）</a:t>
            </a:r>
          </a:p>
          <a:p>
            <a:pPr marL="457200" indent="-457200">
              <a:buFont typeface="Arial" panose="020B0604020202020204" pitchFamily="34" charset="0"/>
              <a:buChar char="•"/>
            </a:pPr>
            <a:r>
              <a:rPr lang="zh-CN" altLang="en-US" sz="3200" dirty="0">
                <a:solidFill>
                  <a:schemeClr val="bg1">
                    <a:lumMod val="65000"/>
                    <a:lumOff val="35000"/>
                  </a:schemeClr>
                </a:solidFill>
              </a:rPr>
              <a:t>委托是类型安全</a:t>
            </a:r>
            <a:r>
              <a:rPr lang="zh-CN" altLang="en-US" sz="3200" dirty="0" smtClean="0">
                <a:solidFill>
                  <a:schemeClr val="bg1">
                    <a:lumMod val="65000"/>
                    <a:lumOff val="35000"/>
                  </a:schemeClr>
                </a:solidFill>
              </a:rPr>
              <a:t>的</a:t>
            </a:r>
            <a:endParaRPr lang="en-US" altLang="zh-CN" sz="3200" dirty="0" smtClean="0">
              <a:solidFill>
                <a:schemeClr val="bg1">
                  <a:lumMod val="65000"/>
                  <a:lumOff val="35000"/>
                </a:schemeClr>
              </a:solidFill>
            </a:endParaRPr>
          </a:p>
          <a:p>
            <a:pPr marL="914382" lvl="1" indent="-457200">
              <a:buFont typeface="Arial" panose="020B0604020202020204" pitchFamily="34" charset="0"/>
              <a:buChar char="•"/>
            </a:pPr>
            <a:r>
              <a:rPr lang="en-US" altLang="zh-CN" sz="2400" dirty="0" err="1">
                <a:solidFill>
                  <a:schemeClr val="bg1">
                    <a:lumMod val="65000"/>
                    <a:lumOff val="35000"/>
                  </a:schemeClr>
                </a:solidFill>
              </a:rPr>
              <a:t>DelegateA</a:t>
            </a:r>
            <a:r>
              <a:rPr lang="en-US" altLang="zh-CN" sz="2400" dirty="0">
                <a:solidFill>
                  <a:schemeClr val="bg1">
                    <a:lumMod val="65000"/>
                    <a:lumOff val="35000"/>
                  </a:schemeClr>
                </a:solidFill>
              </a:rPr>
              <a:t> da</a:t>
            </a:r>
            <a:r>
              <a:rPr lang="zh-CN" altLang="en-US" sz="2400" dirty="0">
                <a:solidFill>
                  <a:schemeClr val="bg1">
                    <a:lumMod val="65000"/>
                    <a:lumOff val="35000"/>
                  </a:schemeClr>
                </a:solidFill>
              </a:rPr>
              <a:t>；</a:t>
            </a:r>
            <a:r>
              <a:rPr lang="en-US" altLang="zh-CN" sz="2400" dirty="0" err="1">
                <a:solidFill>
                  <a:schemeClr val="bg1">
                    <a:lumMod val="65000"/>
                    <a:lumOff val="35000"/>
                  </a:schemeClr>
                </a:solidFill>
              </a:rPr>
              <a:t>DelegateB</a:t>
            </a:r>
            <a:r>
              <a:rPr lang="en-US" altLang="zh-CN" sz="2400" dirty="0">
                <a:solidFill>
                  <a:schemeClr val="bg1">
                    <a:lumMod val="65000"/>
                    <a:lumOff val="35000"/>
                  </a:schemeClr>
                </a:solidFill>
              </a:rPr>
              <a:t> </a:t>
            </a:r>
            <a:r>
              <a:rPr lang="en-US" altLang="zh-CN" sz="2400" dirty="0" err="1">
                <a:solidFill>
                  <a:schemeClr val="bg1">
                    <a:lumMod val="65000"/>
                    <a:lumOff val="35000"/>
                  </a:schemeClr>
                </a:solidFill>
              </a:rPr>
              <a:t>db</a:t>
            </a:r>
            <a:r>
              <a:rPr lang="zh-CN" altLang="en-US" sz="2400" dirty="0">
                <a:solidFill>
                  <a:schemeClr val="bg1">
                    <a:lumMod val="65000"/>
                    <a:lumOff val="35000"/>
                  </a:schemeClr>
                </a:solidFill>
              </a:rPr>
              <a:t>；即使函数签名相同，也不能执行</a:t>
            </a:r>
            <a:r>
              <a:rPr lang="en-US" altLang="zh-CN" sz="2400" dirty="0">
                <a:solidFill>
                  <a:schemeClr val="bg1">
                    <a:lumMod val="65000"/>
                    <a:lumOff val="35000"/>
                  </a:schemeClr>
                </a:solidFill>
              </a:rPr>
              <a:t>da=</a:t>
            </a:r>
            <a:r>
              <a:rPr lang="en-US" altLang="zh-CN" sz="2400" dirty="0" err="1">
                <a:solidFill>
                  <a:schemeClr val="bg1">
                    <a:lumMod val="65000"/>
                    <a:lumOff val="35000"/>
                  </a:schemeClr>
                </a:solidFill>
              </a:rPr>
              <a:t>db</a:t>
            </a:r>
            <a:r>
              <a:rPr lang="zh-CN" altLang="en-US" sz="2400" dirty="0">
                <a:solidFill>
                  <a:schemeClr val="bg1">
                    <a:lumMod val="65000"/>
                    <a:lumOff val="35000"/>
                  </a:schemeClr>
                </a:solidFill>
              </a:rPr>
              <a:t>；</a:t>
            </a:r>
          </a:p>
          <a:p>
            <a:pPr marL="457200" indent="-457200">
              <a:buFont typeface="Arial" panose="020B0604020202020204" pitchFamily="34" charset="0"/>
              <a:buChar char="•"/>
            </a:pPr>
            <a:r>
              <a:rPr lang="zh-CN" altLang="en-US" sz="3200" dirty="0">
                <a:solidFill>
                  <a:schemeClr val="bg1">
                    <a:lumMod val="65000"/>
                    <a:lumOff val="35000"/>
                  </a:schemeClr>
                </a:solidFill>
              </a:rPr>
              <a:t>委托类型都是密封的</a:t>
            </a:r>
            <a:r>
              <a:rPr lang="en-US" altLang="zh-CN" sz="3200" dirty="0">
                <a:solidFill>
                  <a:schemeClr val="bg1">
                    <a:lumMod val="65000"/>
                    <a:lumOff val="35000"/>
                  </a:schemeClr>
                </a:solidFill>
              </a:rPr>
              <a:t>(sealed</a:t>
            </a:r>
            <a:r>
              <a:rPr lang="en-US" altLang="zh-CN" sz="3200" dirty="0" smtClean="0">
                <a:solidFill>
                  <a:schemeClr val="bg1">
                    <a:lumMod val="65000"/>
                    <a:lumOff val="35000"/>
                  </a:schemeClr>
                </a:solidFill>
              </a:rPr>
              <a:t>)</a:t>
            </a:r>
          </a:p>
          <a:p>
            <a:pPr marL="914382" lvl="1" indent="-457200">
              <a:buFont typeface="Arial" panose="020B0604020202020204" pitchFamily="34" charset="0"/>
              <a:buChar char="•"/>
            </a:pPr>
            <a:r>
              <a:rPr lang="zh-CN" altLang="en-US" sz="2400" dirty="0" smtClean="0">
                <a:solidFill>
                  <a:schemeClr val="bg1">
                    <a:lumMod val="65000"/>
                    <a:lumOff val="35000"/>
                  </a:schemeClr>
                </a:solidFill>
              </a:rPr>
              <a:t>不能继承</a:t>
            </a:r>
          </a:p>
        </p:txBody>
      </p:sp>
    </p:spTree>
    <p:extLst>
      <p:ext uri="{BB962C8B-B14F-4D97-AF65-F5344CB8AC3E}">
        <p14:creationId xmlns:p14="http://schemas.microsoft.com/office/powerpoint/2010/main" val="96727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委托</a:t>
            </a:r>
            <a:r>
              <a:rPr lang="zh-CN" altLang="en-US" b="1" dirty="0" smtClean="0"/>
              <a:t>（三）</a:t>
            </a:r>
            <a:r>
              <a:rPr lang="en-US" altLang="zh-CN" b="1" dirty="0" smtClean="0"/>
              <a:t>--</a:t>
            </a:r>
            <a:r>
              <a:rPr lang="zh-CN" altLang="en-US" b="1" dirty="0" smtClean="0"/>
              <a:t>重要成员</a:t>
            </a:r>
            <a:endParaRPr lang="zh-CN" altLang="en-US" b="1" dirty="0"/>
          </a:p>
        </p:txBody>
      </p:sp>
      <p:sp>
        <p:nvSpPr>
          <p:cNvPr id="3" name="矩形 2"/>
          <p:cNvSpPr/>
          <p:nvPr/>
        </p:nvSpPr>
        <p:spPr>
          <a:xfrm>
            <a:off x="519112" y="1290880"/>
            <a:ext cx="10997565" cy="4770537"/>
          </a:xfrm>
          <a:prstGeom prst="rect">
            <a:avLst/>
          </a:prstGeom>
        </p:spPr>
        <p:txBody>
          <a:bodyPr wrap="square">
            <a:spAutoFit/>
          </a:bodyPr>
          <a:lstStyle/>
          <a:p>
            <a:pPr marL="457200" indent="-457200">
              <a:buFont typeface="Arial" panose="020B0604020202020204" pitchFamily="34" charset="0"/>
              <a:buChar char="•"/>
            </a:pPr>
            <a:r>
              <a:rPr lang="en-US" altLang="zh-CN" sz="3200" dirty="0">
                <a:solidFill>
                  <a:schemeClr val="bg1">
                    <a:lumMod val="65000"/>
                    <a:lumOff val="35000"/>
                  </a:schemeClr>
                </a:solidFill>
              </a:rPr>
              <a:t>Target </a:t>
            </a:r>
            <a:endParaRPr lang="zh-CN" altLang="en-US" sz="3200" dirty="0">
              <a:solidFill>
                <a:schemeClr val="bg1">
                  <a:lumMod val="65000"/>
                  <a:lumOff val="35000"/>
                </a:schemeClr>
              </a:solidFill>
            </a:endParaRPr>
          </a:p>
          <a:p>
            <a:pPr marL="914382" lvl="1" indent="-457200">
              <a:buFont typeface="Arial" panose="020B0604020202020204" pitchFamily="34" charset="0"/>
              <a:buChar char="•"/>
            </a:pPr>
            <a:r>
              <a:rPr lang="en-US" altLang="zh-CN" sz="2400" dirty="0">
                <a:solidFill>
                  <a:schemeClr val="bg1">
                    <a:lumMod val="65000"/>
                    <a:lumOff val="35000"/>
                  </a:schemeClr>
                </a:solidFill>
              </a:rPr>
              <a:t>object</a:t>
            </a:r>
            <a:r>
              <a:rPr lang="zh-CN" altLang="en-US" sz="2400" dirty="0">
                <a:solidFill>
                  <a:schemeClr val="bg1">
                    <a:lumMod val="65000"/>
                    <a:lumOff val="35000"/>
                  </a:schemeClr>
                </a:solidFill>
              </a:rPr>
              <a:t>类型的属性，指向回调函数所属的对象实例（对于实例方法来言</a:t>
            </a:r>
            <a:r>
              <a:rPr lang="zh-CN" altLang="en-US" sz="2400" dirty="0" smtClean="0">
                <a:solidFill>
                  <a:schemeClr val="bg1">
                    <a:lumMod val="65000"/>
                    <a:lumOff val="35000"/>
                  </a:schemeClr>
                </a:solidFill>
              </a:rPr>
              <a:t>）</a:t>
            </a:r>
            <a:endParaRPr lang="en-US" altLang="zh-CN" sz="2400" dirty="0" smtClean="0">
              <a:solidFill>
                <a:schemeClr val="bg1">
                  <a:lumMod val="65000"/>
                  <a:lumOff val="35000"/>
                </a:schemeClr>
              </a:solidFill>
            </a:endParaRPr>
          </a:p>
          <a:p>
            <a:pPr marL="914382" lvl="1" indent="-457200">
              <a:buFont typeface="Arial" panose="020B0604020202020204" pitchFamily="34" charset="0"/>
              <a:buChar char="•"/>
            </a:pPr>
            <a:r>
              <a:rPr lang="zh-CN" altLang="en-US" sz="2400" dirty="0">
                <a:solidFill>
                  <a:schemeClr val="bg1">
                    <a:lumMod val="65000"/>
                    <a:lumOff val="35000"/>
                  </a:schemeClr>
                </a:solidFill>
              </a:rPr>
              <a:t>引用的方法是静态方法时</a:t>
            </a:r>
            <a:r>
              <a:rPr lang="en-US" altLang="zh-CN" sz="2400" dirty="0">
                <a:solidFill>
                  <a:schemeClr val="bg1">
                    <a:lumMod val="65000"/>
                    <a:lumOff val="35000"/>
                  </a:schemeClr>
                </a:solidFill>
              </a:rPr>
              <a:t>,Target</a:t>
            </a:r>
            <a:r>
              <a:rPr lang="zh-CN" altLang="en-US" sz="2400" dirty="0">
                <a:solidFill>
                  <a:schemeClr val="bg1">
                    <a:lumMod val="65000"/>
                    <a:lumOff val="35000"/>
                  </a:schemeClr>
                </a:solidFill>
              </a:rPr>
              <a:t>为</a:t>
            </a:r>
            <a:r>
              <a:rPr lang="en-US" altLang="zh-CN" sz="2400" dirty="0" smtClean="0">
                <a:solidFill>
                  <a:schemeClr val="bg1">
                    <a:lumMod val="65000"/>
                    <a:lumOff val="35000"/>
                  </a:schemeClr>
                </a:solidFill>
              </a:rPr>
              <a:t>null</a:t>
            </a:r>
            <a:endParaRPr lang="zh-CN" altLang="en-US" sz="2400" dirty="0" smtClean="0">
              <a:solidFill>
                <a:schemeClr val="bg1">
                  <a:lumMod val="65000"/>
                  <a:lumOff val="35000"/>
                </a:schemeClr>
              </a:solidFill>
            </a:endParaRPr>
          </a:p>
          <a:p>
            <a:pPr marL="457200" indent="-457200">
              <a:buFont typeface="Arial" panose="020B0604020202020204" pitchFamily="34" charset="0"/>
              <a:buChar char="•"/>
            </a:pPr>
            <a:r>
              <a:rPr lang="en-US" altLang="zh-CN" sz="3200" dirty="0">
                <a:solidFill>
                  <a:schemeClr val="bg1">
                    <a:lumMod val="65000"/>
                    <a:lumOff val="35000"/>
                  </a:schemeClr>
                </a:solidFill>
              </a:rPr>
              <a:t>Method</a:t>
            </a:r>
            <a:endParaRPr lang="zh-CN" altLang="en-US" sz="3200" dirty="0" smtClean="0">
              <a:solidFill>
                <a:schemeClr val="bg1">
                  <a:lumMod val="65000"/>
                  <a:lumOff val="35000"/>
                </a:schemeClr>
              </a:solidFill>
            </a:endParaRPr>
          </a:p>
          <a:p>
            <a:pPr marL="914382" lvl="1" indent="-457200">
              <a:buFont typeface="Arial" panose="020B0604020202020204" pitchFamily="34" charset="0"/>
              <a:buChar char="•"/>
            </a:pPr>
            <a:r>
              <a:rPr lang="en-US" altLang="zh-CN" sz="2400" dirty="0" err="1">
                <a:solidFill>
                  <a:schemeClr val="bg1">
                    <a:lumMod val="65000"/>
                    <a:lumOff val="35000"/>
                  </a:schemeClr>
                </a:solidFill>
              </a:rPr>
              <a:t>System.Reflection.MethodInfo</a:t>
            </a:r>
            <a:r>
              <a:rPr lang="zh-CN" altLang="en-US" sz="2400" dirty="0">
                <a:solidFill>
                  <a:schemeClr val="bg1">
                    <a:lumMod val="65000"/>
                    <a:lumOff val="35000"/>
                  </a:schemeClr>
                </a:solidFill>
              </a:rPr>
              <a:t>类型的属性，指向回调函</a:t>
            </a:r>
            <a:r>
              <a:rPr lang="zh-CN" altLang="en-US" sz="2400" dirty="0" smtClean="0">
                <a:solidFill>
                  <a:schemeClr val="bg1">
                    <a:lumMod val="65000"/>
                    <a:lumOff val="35000"/>
                  </a:schemeClr>
                </a:solidFill>
              </a:rPr>
              <a:t>数</a:t>
            </a:r>
            <a:endParaRPr lang="en-US" altLang="zh-CN" sz="2400" dirty="0" smtClean="0">
              <a:solidFill>
                <a:schemeClr val="bg1">
                  <a:lumMod val="65000"/>
                  <a:lumOff val="35000"/>
                </a:schemeClr>
              </a:solidFill>
            </a:endParaRPr>
          </a:p>
          <a:p>
            <a:pPr marL="457200" indent="-457200">
              <a:buFont typeface="Arial" panose="020B0604020202020204" pitchFamily="34" charset="0"/>
              <a:buChar char="•"/>
            </a:pPr>
            <a:r>
              <a:rPr lang="en-US" altLang="zh-CN" sz="3200" dirty="0">
                <a:solidFill>
                  <a:schemeClr val="bg1">
                    <a:lumMod val="65000"/>
                    <a:lumOff val="35000"/>
                  </a:schemeClr>
                </a:solidFill>
              </a:rPr>
              <a:t>Invoke</a:t>
            </a:r>
            <a:endParaRPr lang="zh-CN" altLang="en-US" sz="3200" dirty="0">
              <a:solidFill>
                <a:schemeClr val="bg1">
                  <a:lumMod val="65000"/>
                  <a:lumOff val="35000"/>
                </a:schemeClr>
              </a:solidFill>
            </a:endParaRPr>
          </a:p>
          <a:p>
            <a:pPr marL="914382" lvl="1" indent="-457200">
              <a:buFont typeface="Arial" panose="020B0604020202020204" pitchFamily="34" charset="0"/>
              <a:buChar char="•"/>
            </a:pPr>
            <a:r>
              <a:rPr lang="zh-CN" altLang="en-US" sz="2400" dirty="0">
                <a:solidFill>
                  <a:schemeClr val="bg1">
                    <a:lumMod val="65000"/>
                    <a:lumOff val="35000"/>
                  </a:schemeClr>
                </a:solidFill>
              </a:rPr>
              <a:t>函数，同步执行委托</a:t>
            </a:r>
          </a:p>
          <a:p>
            <a:pPr marL="457200" indent="-457200">
              <a:buFont typeface="Arial" panose="020B0604020202020204" pitchFamily="34" charset="0"/>
              <a:buChar char="•"/>
            </a:pPr>
            <a:r>
              <a:rPr lang="en-US" altLang="zh-CN" sz="3200" dirty="0" err="1" smtClean="0">
                <a:solidFill>
                  <a:schemeClr val="bg1">
                    <a:lumMod val="65000"/>
                    <a:lumOff val="35000"/>
                  </a:schemeClr>
                </a:solidFill>
              </a:rPr>
              <a:t>BeginInvoke</a:t>
            </a:r>
            <a:endParaRPr lang="en-US" altLang="zh-CN" sz="3200" dirty="0" smtClean="0">
              <a:solidFill>
                <a:schemeClr val="bg1">
                  <a:lumMod val="65000"/>
                  <a:lumOff val="35000"/>
                </a:schemeClr>
              </a:solidFill>
            </a:endParaRPr>
          </a:p>
          <a:p>
            <a:pPr marL="914382" lvl="1" indent="-457200">
              <a:buFont typeface="Arial" panose="020B0604020202020204" pitchFamily="34" charset="0"/>
              <a:buChar char="•"/>
            </a:pPr>
            <a:r>
              <a:rPr lang="zh-CN" altLang="en-US" sz="2400" dirty="0">
                <a:solidFill>
                  <a:schemeClr val="bg1">
                    <a:lumMod val="65000"/>
                    <a:lumOff val="35000"/>
                  </a:schemeClr>
                </a:solidFill>
              </a:rPr>
              <a:t>开始异步执行委托</a:t>
            </a:r>
          </a:p>
          <a:p>
            <a:pPr marL="457200" indent="-457200">
              <a:buFont typeface="Arial" panose="020B0604020202020204" pitchFamily="34" charset="0"/>
              <a:buChar char="•"/>
            </a:pPr>
            <a:r>
              <a:rPr lang="en-US" altLang="zh-CN" sz="3200" dirty="0" err="1" smtClean="0">
                <a:solidFill>
                  <a:schemeClr val="bg1">
                    <a:lumMod val="65000"/>
                    <a:lumOff val="35000"/>
                  </a:schemeClr>
                </a:solidFill>
              </a:rPr>
              <a:t>EndInvoke</a:t>
            </a:r>
            <a:endParaRPr lang="en-US" altLang="zh-CN" sz="3200" dirty="0" smtClean="0">
              <a:solidFill>
                <a:schemeClr val="bg1">
                  <a:lumMod val="65000"/>
                  <a:lumOff val="35000"/>
                </a:schemeClr>
              </a:solidFill>
            </a:endParaRPr>
          </a:p>
          <a:p>
            <a:pPr marL="914382" lvl="1" indent="-457200">
              <a:buFont typeface="Arial" panose="020B0604020202020204" pitchFamily="34" charset="0"/>
              <a:buChar char="•"/>
            </a:pPr>
            <a:r>
              <a:rPr lang="zh-CN" altLang="en-US" sz="2400" dirty="0">
                <a:solidFill>
                  <a:schemeClr val="bg1">
                    <a:lumMod val="65000"/>
                    <a:lumOff val="35000"/>
                  </a:schemeClr>
                </a:solidFill>
              </a:rPr>
              <a:t>完成异步执行</a:t>
            </a:r>
            <a:endParaRPr lang="zh-CN" altLang="en-US" sz="2400" dirty="0" smtClean="0">
              <a:solidFill>
                <a:schemeClr val="bg1">
                  <a:lumMod val="65000"/>
                  <a:lumOff val="35000"/>
                </a:schemeClr>
              </a:solidFill>
            </a:endParaRPr>
          </a:p>
        </p:txBody>
      </p:sp>
    </p:spTree>
    <p:extLst>
      <p:ext uri="{BB962C8B-B14F-4D97-AF65-F5344CB8AC3E}">
        <p14:creationId xmlns:p14="http://schemas.microsoft.com/office/powerpoint/2010/main" val="242421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b="1" dirty="0"/>
              <a:t>委托</a:t>
            </a:r>
            <a:r>
              <a:rPr lang="zh-CN" altLang="en-US" b="1" dirty="0" smtClean="0"/>
              <a:t>（四）</a:t>
            </a:r>
            <a:r>
              <a:rPr lang="en-US" altLang="zh-CN" b="1" dirty="0" smtClean="0"/>
              <a:t>--</a:t>
            </a:r>
            <a:r>
              <a:rPr lang="zh-CN" altLang="en-US" b="1" dirty="0" smtClean="0"/>
              <a:t> 运算操作</a:t>
            </a:r>
            <a:endParaRPr lang="zh-CN" altLang="en-US" b="1" dirty="0"/>
          </a:p>
        </p:txBody>
      </p:sp>
      <p:sp>
        <p:nvSpPr>
          <p:cNvPr id="3" name="矩形 2"/>
          <p:cNvSpPr/>
          <p:nvPr/>
        </p:nvSpPr>
        <p:spPr>
          <a:xfrm>
            <a:off x="519112" y="1290880"/>
            <a:ext cx="10997565" cy="5693866"/>
          </a:xfrm>
          <a:prstGeom prst="rect">
            <a:avLst/>
          </a:prstGeom>
        </p:spPr>
        <p:txBody>
          <a:bodyPr wrap="square">
            <a:spAutoFit/>
          </a:bodyPr>
          <a:lstStyle/>
          <a:p>
            <a:pPr lvl="1"/>
            <a:r>
              <a:rPr lang="en-US" altLang="zh-CN" sz="2800" dirty="0" err="1">
                <a:solidFill>
                  <a:srgbClr val="000000"/>
                </a:solidFill>
                <a:latin typeface="?S"/>
              </a:rPr>
              <a:t>myDelegate</a:t>
            </a:r>
            <a:r>
              <a:rPr lang="en-US" altLang="zh-CN" sz="2800" dirty="0">
                <a:solidFill>
                  <a:srgbClr val="000000"/>
                </a:solidFill>
                <a:latin typeface="?S"/>
              </a:rPr>
              <a:t> += </a:t>
            </a:r>
            <a:r>
              <a:rPr lang="en-US" altLang="zh-CN" sz="2800" dirty="0">
                <a:solidFill>
                  <a:srgbClr val="0000FF"/>
                </a:solidFill>
                <a:latin typeface="?S"/>
              </a:rPr>
              <a:t>new</a:t>
            </a:r>
            <a:r>
              <a:rPr lang="zh-CN" altLang="en-US" sz="2800" dirty="0">
                <a:solidFill>
                  <a:srgbClr val="000000"/>
                </a:solidFill>
                <a:latin typeface="?S"/>
              </a:rPr>
              <a:t> </a:t>
            </a:r>
            <a:r>
              <a:rPr lang="en-US" altLang="zh-CN" sz="2800" dirty="0" err="1">
                <a:solidFill>
                  <a:srgbClr val="2B91AF"/>
                </a:solidFill>
                <a:latin typeface="?S"/>
              </a:rPr>
              <a:t>MyDelegate</a:t>
            </a:r>
            <a:r>
              <a:rPr lang="en-US" altLang="zh-CN" sz="2800" dirty="0">
                <a:solidFill>
                  <a:srgbClr val="000000"/>
                </a:solidFill>
                <a:latin typeface="?S"/>
              </a:rPr>
              <a:t>(</a:t>
            </a:r>
            <a:r>
              <a:rPr lang="en-US" altLang="zh-CN" sz="2800" dirty="0">
                <a:solidFill>
                  <a:srgbClr val="2B91AF"/>
                </a:solidFill>
                <a:latin typeface="?S"/>
              </a:rPr>
              <a:t>AddNumber</a:t>
            </a:r>
            <a:r>
              <a:rPr lang="en-US" altLang="zh-CN" sz="2800" dirty="0">
                <a:solidFill>
                  <a:srgbClr val="000000"/>
                </a:solidFill>
                <a:latin typeface="?S"/>
              </a:rPr>
              <a:t>.add2</a:t>
            </a:r>
            <a:r>
              <a:rPr lang="en-US" altLang="zh-CN" sz="2800" dirty="0" smtClean="0">
                <a:solidFill>
                  <a:srgbClr val="000000"/>
                </a:solidFill>
                <a:latin typeface="?S"/>
              </a:rPr>
              <a:t>);</a:t>
            </a:r>
            <a:endParaRPr lang="en-US" altLang="zh-CN" sz="2800" dirty="0">
              <a:solidFill>
                <a:schemeClr val="bg1"/>
              </a:solidFill>
              <a:latin typeface="?S"/>
            </a:endParaRPr>
          </a:p>
          <a:p>
            <a:pPr marL="457200" indent="-457200">
              <a:buFont typeface="Arial" panose="020B0604020202020204" pitchFamily="34" charset="0"/>
              <a:buChar char="•"/>
            </a:pPr>
            <a:r>
              <a:rPr lang="zh-CN" altLang="en-US" sz="2800" dirty="0">
                <a:solidFill>
                  <a:schemeClr val="bg1">
                    <a:lumMod val="85000"/>
                    <a:lumOff val="15000"/>
                  </a:schemeClr>
                </a:solidFill>
              </a:rPr>
              <a:t>将一个委托</a:t>
            </a:r>
            <a:r>
              <a:rPr lang="en-US" altLang="zh-CN" sz="2800" dirty="0">
                <a:solidFill>
                  <a:schemeClr val="bg1">
                    <a:lumMod val="85000"/>
                    <a:lumOff val="15000"/>
                  </a:schemeClr>
                </a:solidFill>
              </a:rPr>
              <a:t>A</a:t>
            </a:r>
            <a:r>
              <a:rPr lang="zh-CN" altLang="en-US" sz="2800" dirty="0">
                <a:solidFill>
                  <a:schemeClr val="bg1">
                    <a:lumMod val="85000"/>
                    <a:lumOff val="15000"/>
                  </a:schemeClr>
                </a:solidFill>
              </a:rPr>
              <a:t>与另一个委托</a:t>
            </a:r>
            <a:r>
              <a:rPr lang="en-US" altLang="zh-CN" sz="2800" dirty="0">
                <a:solidFill>
                  <a:schemeClr val="bg1">
                    <a:lumMod val="85000"/>
                    <a:lumOff val="15000"/>
                  </a:schemeClr>
                </a:solidFill>
              </a:rPr>
              <a:t>B</a:t>
            </a:r>
            <a:r>
              <a:rPr lang="zh-CN" altLang="en-US" sz="2800" dirty="0">
                <a:solidFill>
                  <a:schemeClr val="bg1">
                    <a:lumMod val="85000"/>
                    <a:lumOff val="15000"/>
                  </a:schemeClr>
                </a:solidFill>
              </a:rPr>
              <a:t>连接，将连接后的新委托，在赋给原委托</a:t>
            </a:r>
            <a:r>
              <a:rPr lang="en-US" altLang="zh-CN" sz="2800" dirty="0">
                <a:solidFill>
                  <a:schemeClr val="bg1">
                    <a:lumMod val="85000"/>
                    <a:lumOff val="15000"/>
                  </a:schemeClr>
                </a:solidFill>
              </a:rPr>
              <a:t>A</a:t>
            </a:r>
            <a:endParaRPr lang="zh-CN" altLang="en-US" sz="2800" dirty="0">
              <a:solidFill>
                <a:schemeClr val="bg1">
                  <a:lumMod val="85000"/>
                  <a:lumOff val="15000"/>
                </a:schemeClr>
              </a:solidFill>
            </a:endParaRPr>
          </a:p>
          <a:p>
            <a:pPr marL="457200" indent="-457200">
              <a:buFont typeface="Arial" panose="020B0604020202020204" pitchFamily="34" charset="0"/>
              <a:buChar char="•"/>
            </a:pPr>
            <a:r>
              <a:rPr lang="zh-CN" altLang="en-US" sz="2800" dirty="0">
                <a:solidFill>
                  <a:schemeClr val="bg1">
                    <a:lumMod val="85000"/>
                    <a:lumOff val="15000"/>
                  </a:schemeClr>
                </a:solidFill>
              </a:rPr>
              <a:t>实质是使用的</a:t>
            </a:r>
            <a:r>
              <a:rPr lang="en-US" altLang="zh-CN" sz="2800" dirty="0" err="1">
                <a:solidFill>
                  <a:schemeClr val="bg1">
                    <a:lumMod val="85000"/>
                    <a:lumOff val="15000"/>
                  </a:schemeClr>
                </a:solidFill>
              </a:rPr>
              <a:t>System.Delegate</a:t>
            </a:r>
            <a:r>
              <a:rPr lang="zh-CN" altLang="en-US" sz="2800" dirty="0">
                <a:solidFill>
                  <a:schemeClr val="bg1">
                    <a:lumMod val="85000"/>
                    <a:lumOff val="15000"/>
                  </a:schemeClr>
                </a:solidFill>
              </a:rPr>
              <a:t>的静态方法</a:t>
            </a:r>
            <a:r>
              <a:rPr lang="en-US" altLang="zh-CN" sz="2800" dirty="0" smtClean="0">
                <a:solidFill>
                  <a:schemeClr val="bg1">
                    <a:lumMod val="85000"/>
                    <a:lumOff val="15000"/>
                  </a:schemeClr>
                </a:solidFill>
              </a:rPr>
              <a:t>Combine</a:t>
            </a:r>
          </a:p>
          <a:p>
            <a:pPr marL="0" lvl="1"/>
            <a:r>
              <a:rPr lang="en-US" altLang="zh-CN" sz="2400" dirty="0">
                <a:solidFill>
                  <a:srgbClr val="000000"/>
                </a:solidFill>
                <a:latin typeface="?S"/>
              </a:rPr>
              <a:t> </a:t>
            </a:r>
            <a:r>
              <a:rPr lang="en-US" altLang="zh-CN" sz="2400" dirty="0" smtClean="0">
                <a:solidFill>
                  <a:srgbClr val="000000"/>
                </a:solidFill>
                <a:latin typeface="?S"/>
              </a:rPr>
              <a:t>  </a:t>
            </a:r>
            <a:r>
              <a:rPr lang="en-US" altLang="zh-CN" sz="2400" dirty="0" err="1" smtClean="0">
                <a:solidFill>
                  <a:srgbClr val="000000"/>
                </a:solidFill>
                <a:latin typeface="?S"/>
              </a:rPr>
              <a:t>myDelegate</a:t>
            </a:r>
            <a:r>
              <a:rPr lang="en-US" altLang="zh-CN" sz="2400" dirty="0">
                <a:solidFill>
                  <a:srgbClr val="000000"/>
                </a:solidFill>
                <a:latin typeface="?S"/>
              </a:rPr>
              <a:t>=(</a:t>
            </a:r>
            <a:r>
              <a:rPr lang="en-US" altLang="zh-CN" sz="2400" dirty="0" err="1">
                <a:solidFill>
                  <a:srgbClr val="2B91AF"/>
                </a:solidFill>
                <a:latin typeface="?S"/>
              </a:rPr>
              <a:t>MyDelegate</a:t>
            </a:r>
            <a:r>
              <a:rPr lang="en-US" altLang="zh-CN" sz="2400" dirty="0">
                <a:solidFill>
                  <a:srgbClr val="000000"/>
                </a:solidFill>
                <a:latin typeface="?S"/>
              </a:rPr>
              <a:t>)</a:t>
            </a:r>
            <a:r>
              <a:rPr lang="en-US" altLang="zh-CN" sz="2400" dirty="0" err="1">
                <a:solidFill>
                  <a:srgbClr val="2B91AF"/>
                </a:solidFill>
                <a:latin typeface="?S"/>
              </a:rPr>
              <a:t>Delegate</a:t>
            </a:r>
            <a:r>
              <a:rPr lang="en-US" altLang="zh-CN" sz="2400" dirty="0" err="1">
                <a:solidFill>
                  <a:srgbClr val="000000"/>
                </a:solidFill>
                <a:latin typeface="?S"/>
              </a:rPr>
              <a:t>.Combine</a:t>
            </a:r>
            <a:r>
              <a:rPr lang="en-US" altLang="zh-CN" sz="2400" dirty="0">
                <a:solidFill>
                  <a:srgbClr val="000000"/>
                </a:solidFill>
                <a:latin typeface="?S"/>
              </a:rPr>
              <a:t>(</a:t>
            </a:r>
            <a:r>
              <a:rPr lang="en-US" altLang="zh-CN" sz="2400" dirty="0" err="1">
                <a:solidFill>
                  <a:srgbClr val="000000"/>
                </a:solidFill>
                <a:latin typeface="?S"/>
              </a:rPr>
              <a:t>myDelegate</a:t>
            </a:r>
            <a:r>
              <a:rPr lang="en-US" altLang="zh-CN" sz="2400" dirty="0">
                <a:solidFill>
                  <a:srgbClr val="000000"/>
                </a:solidFill>
                <a:latin typeface="?S"/>
              </a:rPr>
              <a:t>, </a:t>
            </a:r>
            <a:r>
              <a:rPr lang="en-US" altLang="zh-CN" sz="2400" dirty="0">
                <a:solidFill>
                  <a:srgbClr val="0000FF"/>
                </a:solidFill>
                <a:latin typeface="?S"/>
              </a:rPr>
              <a:t>new</a:t>
            </a:r>
            <a:r>
              <a:rPr lang="zh-CN" altLang="en-US" sz="2400" dirty="0">
                <a:solidFill>
                  <a:srgbClr val="000000"/>
                </a:solidFill>
                <a:latin typeface="?S"/>
              </a:rPr>
              <a:t> </a:t>
            </a:r>
            <a:r>
              <a:rPr lang="en-US" altLang="zh-CN" sz="2400" dirty="0" err="1">
                <a:solidFill>
                  <a:srgbClr val="2B91AF"/>
                </a:solidFill>
                <a:latin typeface="?S"/>
              </a:rPr>
              <a:t>MyDelegate</a:t>
            </a:r>
            <a:r>
              <a:rPr lang="en-US" altLang="zh-CN" sz="2400" dirty="0">
                <a:solidFill>
                  <a:srgbClr val="000000"/>
                </a:solidFill>
                <a:latin typeface="?S"/>
              </a:rPr>
              <a:t>(</a:t>
            </a:r>
            <a:r>
              <a:rPr lang="en-US" altLang="zh-CN" sz="2400" dirty="0">
                <a:solidFill>
                  <a:srgbClr val="2B91AF"/>
                </a:solidFill>
                <a:latin typeface="?S"/>
              </a:rPr>
              <a:t>AddNumber</a:t>
            </a:r>
            <a:r>
              <a:rPr lang="en-US" altLang="zh-CN" sz="2400" dirty="0">
                <a:solidFill>
                  <a:srgbClr val="000000"/>
                </a:solidFill>
                <a:latin typeface="?S"/>
              </a:rPr>
              <a:t>.add2));</a:t>
            </a:r>
          </a:p>
          <a:p>
            <a:endParaRPr lang="en-US" altLang="zh-CN" sz="2400" dirty="0" smtClean="0">
              <a:solidFill>
                <a:schemeClr val="bg1">
                  <a:lumMod val="85000"/>
                  <a:lumOff val="15000"/>
                </a:schemeClr>
              </a:solidFill>
            </a:endParaRPr>
          </a:p>
          <a:p>
            <a:r>
              <a:rPr lang="en-US" altLang="zh-CN" sz="2400" dirty="0" smtClean="0">
                <a:solidFill>
                  <a:schemeClr val="bg1">
                    <a:lumMod val="85000"/>
                    <a:lumOff val="15000"/>
                  </a:schemeClr>
                </a:solidFill>
              </a:rPr>
              <a:t>     </a:t>
            </a:r>
            <a:r>
              <a:rPr lang="en-US" altLang="zh-CN" sz="2400" dirty="0" err="1">
                <a:solidFill>
                  <a:srgbClr val="000000"/>
                </a:solidFill>
                <a:latin typeface="?S"/>
              </a:rPr>
              <a:t>myDelegate</a:t>
            </a:r>
            <a:r>
              <a:rPr lang="en-US" altLang="zh-CN" sz="2400" dirty="0">
                <a:solidFill>
                  <a:srgbClr val="000000"/>
                </a:solidFill>
                <a:latin typeface="?S"/>
              </a:rPr>
              <a:t> -= </a:t>
            </a:r>
            <a:r>
              <a:rPr lang="en-US" altLang="zh-CN" sz="2400" dirty="0">
                <a:solidFill>
                  <a:srgbClr val="0000FF"/>
                </a:solidFill>
                <a:latin typeface="?S"/>
              </a:rPr>
              <a:t>new</a:t>
            </a:r>
            <a:r>
              <a:rPr lang="zh-CN" altLang="en-US" sz="2400" dirty="0">
                <a:solidFill>
                  <a:srgbClr val="000000"/>
                </a:solidFill>
                <a:latin typeface="?S"/>
              </a:rPr>
              <a:t> </a:t>
            </a:r>
            <a:r>
              <a:rPr lang="en-US" altLang="zh-CN" sz="2400" dirty="0" err="1">
                <a:solidFill>
                  <a:srgbClr val="2B91AF"/>
                </a:solidFill>
                <a:latin typeface="?S"/>
              </a:rPr>
              <a:t>MyDelegate</a:t>
            </a:r>
            <a:r>
              <a:rPr lang="en-US" altLang="zh-CN" sz="2400" dirty="0">
                <a:solidFill>
                  <a:srgbClr val="000000"/>
                </a:solidFill>
                <a:latin typeface="?S"/>
              </a:rPr>
              <a:t>(</a:t>
            </a:r>
            <a:r>
              <a:rPr lang="en-US" altLang="zh-CN" sz="2400" dirty="0">
                <a:solidFill>
                  <a:srgbClr val="2B91AF"/>
                </a:solidFill>
                <a:latin typeface="?S"/>
              </a:rPr>
              <a:t>AddNumber</a:t>
            </a:r>
            <a:r>
              <a:rPr lang="en-US" altLang="zh-CN" sz="2400" dirty="0">
                <a:solidFill>
                  <a:srgbClr val="000000"/>
                </a:solidFill>
                <a:latin typeface="?S"/>
              </a:rPr>
              <a:t>.add2);</a:t>
            </a:r>
            <a:endParaRPr lang="en-US" altLang="zh-CN" sz="2400" dirty="0" smtClean="0">
              <a:solidFill>
                <a:schemeClr val="bg1">
                  <a:lumMod val="85000"/>
                  <a:lumOff val="15000"/>
                </a:schemeClr>
              </a:solidFill>
            </a:endParaRPr>
          </a:p>
          <a:p>
            <a:pPr marL="457200" indent="-457200">
              <a:buFont typeface="Arial" panose="020B0604020202020204" pitchFamily="34" charset="0"/>
              <a:buChar char="•"/>
            </a:pPr>
            <a:r>
              <a:rPr lang="zh-CN" altLang="en-US" sz="2800" dirty="0">
                <a:solidFill>
                  <a:schemeClr val="bg1">
                    <a:lumMod val="85000"/>
                    <a:lumOff val="15000"/>
                  </a:schemeClr>
                </a:solidFill>
              </a:rPr>
              <a:t>一个委托</a:t>
            </a:r>
            <a:r>
              <a:rPr lang="en-US" altLang="zh-CN" sz="2800" dirty="0">
                <a:solidFill>
                  <a:schemeClr val="bg1">
                    <a:lumMod val="85000"/>
                    <a:lumOff val="15000"/>
                  </a:schemeClr>
                </a:solidFill>
              </a:rPr>
              <a:t>A</a:t>
            </a:r>
            <a:r>
              <a:rPr lang="zh-CN" altLang="en-US" sz="2800" dirty="0">
                <a:solidFill>
                  <a:schemeClr val="bg1">
                    <a:lumMod val="85000"/>
                    <a:lumOff val="15000"/>
                  </a:schemeClr>
                </a:solidFill>
              </a:rPr>
              <a:t>的调用列表中移除另一个委托</a:t>
            </a:r>
            <a:r>
              <a:rPr lang="en-US" altLang="zh-CN" sz="2800" dirty="0">
                <a:solidFill>
                  <a:schemeClr val="bg1">
                    <a:lumMod val="85000"/>
                    <a:lumOff val="15000"/>
                  </a:schemeClr>
                </a:solidFill>
              </a:rPr>
              <a:t>B</a:t>
            </a:r>
            <a:r>
              <a:rPr lang="zh-CN" altLang="en-US" sz="2800" dirty="0">
                <a:solidFill>
                  <a:schemeClr val="bg1">
                    <a:lumMod val="85000"/>
                    <a:lumOff val="15000"/>
                  </a:schemeClr>
                </a:solidFill>
              </a:rPr>
              <a:t>的最后一个调用列表，将移除后的新委托，再赋给原委托</a:t>
            </a:r>
            <a:r>
              <a:rPr lang="en-US" altLang="zh-CN" sz="2800" dirty="0" smtClean="0">
                <a:solidFill>
                  <a:schemeClr val="bg1">
                    <a:lumMod val="85000"/>
                    <a:lumOff val="15000"/>
                  </a:schemeClr>
                </a:solidFill>
              </a:rPr>
              <a:t>A</a:t>
            </a:r>
          </a:p>
          <a:p>
            <a:pPr marL="457200" indent="-457200">
              <a:buFont typeface="Arial" panose="020B0604020202020204" pitchFamily="34" charset="0"/>
              <a:buChar char="•"/>
            </a:pPr>
            <a:r>
              <a:rPr lang="zh-CN" altLang="en-US" sz="2800" dirty="0">
                <a:solidFill>
                  <a:schemeClr val="bg1">
                    <a:lumMod val="85000"/>
                    <a:lumOff val="15000"/>
                  </a:schemeClr>
                </a:solidFill>
              </a:rPr>
              <a:t>实质是使用的</a:t>
            </a:r>
            <a:r>
              <a:rPr lang="en-US" altLang="zh-CN" sz="2800" dirty="0" err="1">
                <a:solidFill>
                  <a:schemeClr val="bg1">
                    <a:lumMod val="85000"/>
                    <a:lumOff val="15000"/>
                  </a:schemeClr>
                </a:solidFill>
              </a:rPr>
              <a:t>System.Delegate</a:t>
            </a:r>
            <a:r>
              <a:rPr lang="zh-CN" altLang="en-US" sz="2800" dirty="0">
                <a:solidFill>
                  <a:schemeClr val="bg1">
                    <a:lumMod val="85000"/>
                    <a:lumOff val="15000"/>
                  </a:schemeClr>
                </a:solidFill>
              </a:rPr>
              <a:t>的静态方法</a:t>
            </a:r>
            <a:r>
              <a:rPr lang="en-US" altLang="zh-CN" sz="2800" dirty="0" smtClean="0">
                <a:solidFill>
                  <a:schemeClr val="bg1">
                    <a:lumMod val="85000"/>
                    <a:lumOff val="15000"/>
                  </a:schemeClr>
                </a:solidFill>
              </a:rPr>
              <a:t>Remove</a:t>
            </a:r>
          </a:p>
          <a:p>
            <a:r>
              <a:rPr lang="en-US" altLang="zh-CN" sz="2400" dirty="0" smtClean="0">
                <a:solidFill>
                  <a:schemeClr val="bg1">
                    <a:lumMod val="85000"/>
                    <a:lumOff val="15000"/>
                  </a:schemeClr>
                </a:solidFill>
                <a:latin typeface="?S"/>
              </a:rPr>
              <a:t>   </a:t>
            </a:r>
            <a:r>
              <a:rPr lang="en-US" altLang="zh-CN" sz="2400" dirty="0" err="1" smtClean="0">
                <a:solidFill>
                  <a:srgbClr val="000000"/>
                </a:solidFill>
                <a:latin typeface="?S"/>
              </a:rPr>
              <a:t>myDelegate</a:t>
            </a:r>
            <a:r>
              <a:rPr lang="en-US" altLang="zh-CN" sz="2400" dirty="0" smtClean="0">
                <a:solidFill>
                  <a:srgbClr val="000000"/>
                </a:solidFill>
                <a:latin typeface="?S"/>
              </a:rPr>
              <a:t> </a:t>
            </a:r>
            <a:r>
              <a:rPr lang="en-US" altLang="zh-CN" sz="2400" dirty="0">
                <a:solidFill>
                  <a:srgbClr val="000000"/>
                </a:solidFill>
                <a:latin typeface="?S"/>
              </a:rPr>
              <a:t>= (</a:t>
            </a:r>
            <a:r>
              <a:rPr lang="en-US" altLang="zh-CN" sz="2400" dirty="0" err="1">
                <a:solidFill>
                  <a:srgbClr val="2B91AF"/>
                </a:solidFill>
                <a:latin typeface="?S"/>
              </a:rPr>
              <a:t>MyDelegate</a:t>
            </a:r>
            <a:r>
              <a:rPr lang="en-US" altLang="zh-CN" sz="2400" dirty="0">
                <a:solidFill>
                  <a:srgbClr val="000000"/>
                </a:solidFill>
                <a:latin typeface="?S"/>
              </a:rPr>
              <a:t>)</a:t>
            </a:r>
            <a:r>
              <a:rPr lang="en-US" altLang="zh-CN" sz="2400" dirty="0" err="1">
                <a:solidFill>
                  <a:srgbClr val="2B91AF"/>
                </a:solidFill>
                <a:latin typeface="?S"/>
              </a:rPr>
              <a:t>Delegate</a:t>
            </a:r>
            <a:r>
              <a:rPr lang="en-US" altLang="zh-CN" sz="2400" dirty="0" err="1">
                <a:solidFill>
                  <a:srgbClr val="000000"/>
                </a:solidFill>
                <a:latin typeface="?S"/>
              </a:rPr>
              <a:t>.Remove</a:t>
            </a:r>
            <a:r>
              <a:rPr lang="en-US" altLang="zh-CN" sz="2400" dirty="0">
                <a:solidFill>
                  <a:srgbClr val="000000"/>
                </a:solidFill>
                <a:latin typeface="?S"/>
              </a:rPr>
              <a:t>(</a:t>
            </a:r>
            <a:r>
              <a:rPr lang="en-US" altLang="zh-CN" sz="2400" dirty="0" err="1">
                <a:solidFill>
                  <a:srgbClr val="000000"/>
                </a:solidFill>
                <a:latin typeface="?S"/>
              </a:rPr>
              <a:t>myDelegate</a:t>
            </a:r>
            <a:r>
              <a:rPr lang="en-US" altLang="zh-CN" sz="2400" dirty="0">
                <a:solidFill>
                  <a:srgbClr val="000000"/>
                </a:solidFill>
                <a:latin typeface="?S"/>
              </a:rPr>
              <a:t>, </a:t>
            </a:r>
            <a:r>
              <a:rPr lang="en-US" altLang="zh-CN" sz="2400" dirty="0" smtClean="0">
                <a:solidFill>
                  <a:srgbClr val="0000FF"/>
                </a:solidFill>
                <a:latin typeface="?S"/>
              </a:rPr>
              <a:t>new</a:t>
            </a:r>
            <a:r>
              <a:rPr lang="zh-CN" altLang="en-US" sz="2400" dirty="0" smtClean="0">
                <a:solidFill>
                  <a:srgbClr val="000000"/>
                </a:solidFill>
                <a:latin typeface="?S"/>
              </a:rPr>
              <a:t> </a:t>
            </a:r>
            <a:r>
              <a:rPr lang="en-US" altLang="zh-CN" sz="2400" dirty="0" err="1" smtClean="0">
                <a:solidFill>
                  <a:srgbClr val="2B91AF"/>
                </a:solidFill>
                <a:latin typeface="?S"/>
              </a:rPr>
              <a:t>MyDelegate</a:t>
            </a:r>
            <a:r>
              <a:rPr lang="en-US" altLang="zh-CN" sz="2400" dirty="0" smtClean="0">
                <a:solidFill>
                  <a:srgbClr val="000000"/>
                </a:solidFill>
                <a:latin typeface="?S"/>
              </a:rPr>
              <a:t>(</a:t>
            </a:r>
            <a:r>
              <a:rPr lang="en-US" altLang="zh-CN" sz="2400" dirty="0" smtClean="0">
                <a:solidFill>
                  <a:srgbClr val="2B91AF"/>
                </a:solidFill>
                <a:latin typeface="?S"/>
              </a:rPr>
              <a:t>AddNumber</a:t>
            </a:r>
            <a:r>
              <a:rPr lang="en-US" altLang="zh-CN" sz="2400" dirty="0" smtClean="0">
                <a:solidFill>
                  <a:srgbClr val="000000"/>
                </a:solidFill>
                <a:latin typeface="?S"/>
              </a:rPr>
              <a:t>.add2</a:t>
            </a:r>
            <a:r>
              <a:rPr lang="en-US" altLang="zh-CN" sz="2400" dirty="0">
                <a:solidFill>
                  <a:srgbClr val="000000"/>
                </a:solidFill>
                <a:latin typeface="?S"/>
              </a:rPr>
              <a:t>));</a:t>
            </a:r>
            <a:endParaRPr lang="zh-CN" altLang="en-US" sz="2400" dirty="0">
              <a:solidFill>
                <a:srgbClr val="000000"/>
              </a:solidFill>
              <a:latin typeface="System"/>
            </a:endParaRPr>
          </a:p>
          <a:p>
            <a:pPr lvl="1"/>
            <a:endParaRPr lang="zh-CN" altLang="en-US" sz="2400" dirty="0" smtClean="0">
              <a:solidFill>
                <a:schemeClr val="bg1">
                  <a:lumMod val="85000"/>
                  <a:lumOff val="15000"/>
                </a:schemeClr>
              </a:solidFill>
            </a:endParaRPr>
          </a:p>
        </p:txBody>
      </p:sp>
    </p:spTree>
    <p:extLst>
      <p:ext uri="{BB962C8B-B14F-4D97-AF65-F5344CB8AC3E}">
        <p14:creationId xmlns:p14="http://schemas.microsoft.com/office/powerpoint/2010/main" val="235052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委托（五）</a:t>
            </a:r>
            <a:endParaRPr lang="zh-CN" altLang="en-US" b="1" dirty="0"/>
          </a:p>
        </p:txBody>
      </p:sp>
      <p:sp>
        <p:nvSpPr>
          <p:cNvPr id="3" name="文本占位符 2"/>
          <p:cNvSpPr>
            <a:spLocks noGrp="1"/>
          </p:cNvSpPr>
          <p:nvPr>
            <p:ph type="body" sz="quarter" idx="10"/>
          </p:nvPr>
        </p:nvSpPr>
        <p:spPr/>
        <p:txBody>
          <a:bodyPr>
            <a:normAutofit fontScale="62500" lnSpcReduction="20000"/>
          </a:bodyPr>
          <a:lstStyle/>
          <a:p>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smtClean="0">
                <a:solidFill>
                  <a:srgbClr val="008000"/>
                </a:solidFill>
                <a:latin typeface="新宋体"/>
                <a:ea typeface="新宋体"/>
              </a:rPr>
              <a:t>声明一个委托</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delegate</a:t>
            </a:r>
            <a:r>
              <a:rPr lang="en-US" altLang="zh-CN" dirty="0">
                <a:solidFill>
                  <a:prstClr val="black"/>
                </a:solidFill>
                <a:latin typeface="新宋体"/>
                <a:ea typeface="新宋体"/>
              </a:rPr>
              <a:t> </a:t>
            </a:r>
            <a:r>
              <a:rPr lang="en-US" altLang="zh-CN" dirty="0">
                <a:solidFill>
                  <a:srgbClr val="0000FF"/>
                </a:solidFill>
                <a:latin typeface="新宋体"/>
                <a:ea typeface="新宋体"/>
              </a:rPr>
              <a:t>double</a:t>
            </a:r>
            <a:r>
              <a:rPr lang="en-US" altLang="zh-CN" dirty="0">
                <a:solidFill>
                  <a:prstClr val="black"/>
                </a:solidFill>
                <a:latin typeface="新宋体"/>
                <a:ea typeface="新宋体"/>
              </a:rPr>
              <a:t> </a:t>
            </a:r>
            <a:r>
              <a:rPr lang="en-US" altLang="zh-CN" dirty="0">
                <a:solidFill>
                  <a:srgbClr val="2B91AF"/>
                </a:solidFill>
                <a:latin typeface="新宋体"/>
                <a:ea typeface="新宋体"/>
              </a:rPr>
              <a:t>Function</a:t>
            </a:r>
            <a:r>
              <a:rPr lang="en-US" altLang="zh-CN" dirty="0">
                <a:solidFill>
                  <a:prstClr val="black"/>
                </a:solidFill>
                <a:latin typeface="新宋体"/>
                <a:ea typeface="新宋体"/>
              </a:rPr>
              <a:t>(</a:t>
            </a:r>
            <a:r>
              <a:rPr lang="en-US" altLang="zh-CN" dirty="0">
                <a:solidFill>
                  <a:srgbClr val="0000FF"/>
                </a:solidFill>
                <a:latin typeface="新宋体"/>
                <a:ea typeface="新宋体"/>
              </a:rPr>
              <a:t>double</a:t>
            </a:r>
            <a:r>
              <a:rPr lang="en-US" altLang="zh-CN" dirty="0">
                <a:solidFill>
                  <a:prstClr val="black"/>
                </a:solidFill>
                <a:latin typeface="新宋体"/>
                <a:ea typeface="新宋体"/>
              </a:rPr>
              <a:t> x);</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smtClean="0">
                <a:solidFill>
                  <a:srgbClr val="008000"/>
                </a:solidFill>
                <a:latin typeface="新宋体"/>
                <a:ea typeface="新宋体"/>
              </a:rPr>
              <a:t>创建一个委托对象</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2B91AF"/>
                </a:solidFill>
                <a:latin typeface="新宋体"/>
                <a:ea typeface="新宋体"/>
              </a:rPr>
              <a:t>Function</a:t>
            </a:r>
            <a:r>
              <a:rPr lang="en-US" altLang="zh-CN" dirty="0">
                <a:solidFill>
                  <a:prstClr val="black"/>
                </a:solidFill>
                <a:latin typeface="新宋体"/>
                <a:ea typeface="新宋体"/>
              </a:rPr>
              <a:t> f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a:solidFill>
                  <a:srgbClr val="2B91AF"/>
                </a:solidFill>
                <a:latin typeface="新宋体"/>
                <a:ea typeface="新宋体"/>
              </a:rPr>
              <a:t>Function</a:t>
            </a:r>
            <a:r>
              <a:rPr lang="en-US" altLang="zh-CN" dirty="0">
                <a:solidFill>
                  <a:prstClr val="black"/>
                </a:solidFill>
                <a:latin typeface="新宋体"/>
                <a:ea typeface="新宋体"/>
              </a:rPr>
              <a:t>(Square);</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smtClean="0">
                <a:solidFill>
                  <a:srgbClr val="008000"/>
                </a:solidFill>
                <a:latin typeface="新宋体"/>
                <a:ea typeface="新宋体"/>
              </a:rPr>
              <a:t>利用</a:t>
            </a:r>
            <a:r>
              <a:rPr lang="en-US" altLang="zh-CN" dirty="0">
                <a:solidFill>
                  <a:srgbClr val="008000"/>
                </a:solidFill>
                <a:latin typeface="新宋体"/>
                <a:ea typeface="新宋体"/>
              </a:rPr>
              <a:t>f</a:t>
            </a:r>
            <a:r>
              <a:rPr lang="zh-CN" altLang="en-US" dirty="0" smtClean="0">
                <a:solidFill>
                  <a:srgbClr val="008000"/>
                </a:solidFill>
                <a:latin typeface="新宋体"/>
                <a:ea typeface="新宋体"/>
              </a:rPr>
              <a:t>携带的</a:t>
            </a:r>
            <a:r>
              <a:rPr lang="en-US" altLang="zh-CN" dirty="0" smtClean="0">
                <a:solidFill>
                  <a:srgbClr val="008000"/>
                </a:solidFill>
                <a:latin typeface="新宋体"/>
                <a:ea typeface="新宋体"/>
              </a:rPr>
              <a:t>“Square</a:t>
            </a:r>
            <a:r>
              <a:rPr lang="zh-CN" altLang="en-US" dirty="0" smtClean="0">
                <a:solidFill>
                  <a:srgbClr val="008000"/>
                </a:solidFill>
                <a:latin typeface="新宋体"/>
                <a:ea typeface="新宋体"/>
              </a:rPr>
              <a:t>”方法</a:t>
            </a:r>
            <a:r>
              <a:rPr lang="ja-JP" altLang="en-US" dirty="0" smtClean="0">
                <a:solidFill>
                  <a:srgbClr val="008000"/>
                </a:solidFill>
                <a:latin typeface="新宋体"/>
                <a:ea typeface="新宋体"/>
              </a:rPr>
              <a:t>，</a:t>
            </a:r>
            <a:r>
              <a:rPr lang="zh-CN" altLang="en-US" dirty="0" smtClean="0">
                <a:solidFill>
                  <a:srgbClr val="008000"/>
                </a:solidFill>
                <a:latin typeface="新宋体"/>
                <a:ea typeface="新宋体"/>
              </a:rPr>
              <a:t>所以可以用</a:t>
            </a:r>
            <a:r>
              <a:rPr lang="en-US" altLang="zh-CN" dirty="0">
                <a:solidFill>
                  <a:srgbClr val="008000"/>
                </a:solidFill>
                <a:latin typeface="新宋体"/>
                <a:ea typeface="新宋体"/>
              </a:rPr>
              <a:t>f</a:t>
            </a:r>
            <a:r>
              <a:rPr lang="zh-CN" altLang="en-US" dirty="0" smtClean="0">
                <a:solidFill>
                  <a:srgbClr val="008000"/>
                </a:solidFill>
                <a:latin typeface="新宋体"/>
                <a:ea typeface="新宋体"/>
              </a:rPr>
              <a:t>进行间接调用</a:t>
            </a:r>
            <a:r>
              <a:rPr lang="en-US" altLang="zh-CN" dirty="0" smtClean="0">
                <a:solidFill>
                  <a:srgbClr val="008000"/>
                </a:solidFill>
                <a:latin typeface="新宋体"/>
                <a:ea typeface="新宋体"/>
              </a:rPr>
              <a:t>Square</a:t>
            </a:r>
            <a:endParaRPr lang="zh-CN" altLang="en-US"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smtClean="0">
                <a:solidFill>
                  <a:srgbClr val="008000"/>
                </a:solidFill>
                <a:latin typeface="新宋体"/>
                <a:ea typeface="新宋体"/>
              </a:rPr>
              <a:t>也可以写</a:t>
            </a:r>
            <a:r>
              <a:rPr lang="en-US" altLang="zh-CN" dirty="0" smtClean="0">
                <a:solidFill>
                  <a:srgbClr val="008000"/>
                </a:solidFill>
                <a:latin typeface="新宋体"/>
                <a:ea typeface="新宋体"/>
              </a:rPr>
              <a:t>f(5)</a:t>
            </a:r>
            <a:r>
              <a:rPr lang="zh-CN" altLang="en-US" dirty="0" smtClean="0">
                <a:solidFill>
                  <a:srgbClr val="008000"/>
                </a:solidFill>
                <a:latin typeface="新宋体"/>
                <a:ea typeface="新宋体"/>
              </a:rPr>
              <a:t>，这是对</a:t>
            </a:r>
            <a:r>
              <a:rPr lang="en-US" altLang="zh-CN" dirty="0" err="1" smtClean="0">
                <a:solidFill>
                  <a:srgbClr val="008000"/>
                </a:solidFill>
                <a:latin typeface="新宋体"/>
                <a:ea typeface="新宋体"/>
              </a:rPr>
              <a:t>f.Invoke</a:t>
            </a:r>
            <a:r>
              <a:rPr lang="en-US" altLang="zh-CN" dirty="0" smtClean="0">
                <a:solidFill>
                  <a:srgbClr val="008000"/>
                </a:solidFill>
                <a:latin typeface="新宋体"/>
                <a:ea typeface="新宋体"/>
              </a:rPr>
              <a:t>(5)</a:t>
            </a:r>
            <a:r>
              <a:rPr lang="zh-CN" altLang="en-US" dirty="0" smtClean="0">
                <a:solidFill>
                  <a:srgbClr val="008000"/>
                </a:solidFill>
                <a:latin typeface="新宋体"/>
                <a:ea typeface="新宋体"/>
              </a:rPr>
              <a:t>的语法简化</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double</a:t>
            </a:r>
            <a:r>
              <a:rPr lang="en-US" altLang="zh-CN" dirty="0">
                <a:solidFill>
                  <a:prstClr val="black"/>
                </a:solidFill>
                <a:latin typeface="新宋体"/>
                <a:ea typeface="新宋体"/>
              </a:rPr>
              <a:t> result = </a:t>
            </a:r>
            <a:r>
              <a:rPr lang="en-US" altLang="zh-CN" dirty="0" err="1">
                <a:solidFill>
                  <a:prstClr val="black"/>
                </a:solidFill>
                <a:latin typeface="新宋体"/>
                <a:ea typeface="新宋体"/>
              </a:rPr>
              <a:t>f.Invoke</a:t>
            </a:r>
            <a:r>
              <a:rPr lang="en-US" altLang="zh-CN" dirty="0">
                <a:solidFill>
                  <a:prstClr val="black"/>
                </a:solidFill>
                <a:latin typeface="新宋体"/>
                <a:ea typeface="新宋体"/>
              </a:rPr>
              <a:t>(5);</a:t>
            </a: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System.</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(result);</a:t>
            </a:r>
            <a:r>
              <a:rPr lang="en-US" altLang="zh-CN" dirty="0">
                <a:solidFill>
                  <a:srgbClr val="008000"/>
                </a:solidFill>
                <a:latin typeface="新宋体"/>
                <a:ea typeface="新宋体"/>
              </a:rPr>
              <a:t>//25</a:t>
            </a:r>
            <a:endParaRPr lang="en-US" altLang="zh-CN"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double</a:t>
            </a:r>
            <a:r>
              <a:rPr lang="en-US" altLang="zh-CN" dirty="0">
                <a:solidFill>
                  <a:prstClr val="black"/>
                </a:solidFill>
                <a:latin typeface="新宋体"/>
                <a:ea typeface="新宋体"/>
              </a:rPr>
              <a:t> Square(</a:t>
            </a:r>
            <a:r>
              <a:rPr lang="en-US" altLang="zh-CN" dirty="0">
                <a:solidFill>
                  <a:srgbClr val="0000FF"/>
                </a:solidFill>
                <a:latin typeface="新宋体"/>
                <a:ea typeface="新宋体"/>
              </a:rPr>
              <a:t>double</a:t>
            </a:r>
            <a:r>
              <a:rPr lang="en-US" altLang="zh-CN" dirty="0">
                <a:solidFill>
                  <a:prstClr val="black"/>
                </a:solidFill>
                <a:latin typeface="新宋体"/>
                <a:ea typeface="新宋体"/>
              </a:rPr>
              <a:t> x)</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return</a:t>
            </a:r>
            <a:r>
              <a:rPr lang="en-US" altLang="zh-CN" dirty="0">
                <a:solidFill>
                  <a:prstClr val="black"/>
                </a:solidFill>
                <a:latin typeface="新宋体"/>
                <a:ea typeface="新宋体"/>
              </a:rPr>
              <a:t> x * x;</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zh-CN" altLang="en-US" dirty="0"/>
          </a:p>
        </p:txBody>
      </p:sp>
    </p:spTree>
    <p:extLst>
      <p:ext uri="{BB962C8B-B14F-4D97-AF65-F5344CB8AC3E}">
        <p14:creationId xmlns:p14="http://schemas.microsoft.com/office/powerpoint/2010/main" val="3496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602548"/>
            <a:ext cx="11149013" cy="747897"/>
          </a:xfrm>
        </p:spPr>
        <p:txBody>
          <a:bodyPr/>
          <a:lstStyle/>
          <a:p>
            <a:r>
              <a:rPr lang="zh-CN" altLang="en-US" b="1" dirty="0" smtClean="0"/>
              <a:t>事件（一）</a:t>
            </a:r>
            <a:endParaRPr lang="zh-CN" altLang="en-US" b="1" dirty="0"/>
          </a:p>
        </p:txBody>
      </p:sp>
      <p:sp>
        <p:nvSpPr>
          <p:cNvPr id="3" name="矩形 2"/>
          <p:cNvSpPr/>
          <p:nvPr/>
        </p:nvSpPr>
        <p:spPr>
          <a:xfrm>
            <a:off x="519112" y="1477889"/>
            <a:ext cx="10767754" cy="4647426"/>
          </a:xfrm>
          <a:prstGeom prst="rect">
            <a:avLst/>
          </a:prstGeom>
        </p:spPr>
        <p:txBody>
          <a:bodyPr wrap="square">
            <a:spAutoFit/>
          </a:bodyPr>
          <a:lstStyle/>
          <a:p>
            <a:pPr marL="457200" indent="-457200">
              <a:buFont typeface="Arial" panose="020B0604020202020204" pitchFamily="34" charset="0"/>
              <a:buChar char="•"/>
            </a:pPr>
            <a:r>
              <a:rPr lang="en-US" altLang="zh-CN" sz="3200" dirty="0" smtClean="0">
                <a:solidFill>
                  <a:schemeClr val="bg1">
                    <a:lumMod val="65000"/>
                    <a:lumOff val="35000"/>
                  </a:schemeClr>
                </a:solidFill>
                <a:latin typeface="+mn-ea"/>
              </a:rPr>
              <a:t>.NET</a:t>
            </a:r>
            <a:r>
              <a:rPr lang="zh-CN" altLang="en-US" sz="3200" dirty="0" smtClean="0">
                <a:solidFill>
                  <a:schemeClr val="bg1">
                    <a:lumMod val="65000"/>
                    <a:lumOff val="35000"/>
                  </a:schemeClr>
                </a:solidFill>
                <a:latin typeface="+mn-ea"/>
              </a:rPr>
              <a:t>的</a:t>
            </a:r>
            <a:r>
              <a:rPr lang="zh-CN" altLang="en-US" sz="3200" dirty="0">
                <a:solidFill>
                  <a:schemeClr val="bg1">
                    <a:lumMod val="65000"/>
                    <a:lumOff val="35000"/>
                  </a:schemeClr>
                </a:solidFill>
                <a:latin typeface="+mn-ea"/>
              </a:rPr>
              <a:t>事件模型建立在委托的机制之上。定义事件成员的类型允许类型</a:t>
            </a:r>
            <a:r>
              <a:rPr lang="en-US" altLang="zh-CN" sz="3200" dirty="0">
                <a:solidFill>
                  <a:schemeClr val="bg1">
                    <a:lumMod val="65000"/>
                    <a:lumOff val="35000"/>
                  </a:schemeClr>
                </a:solidFill>
                <a:latin typeface="+mn-ea"/>
              </a:rPr>
              <a:t>(</a:t>
            </a:r>
            <a:r>
              <a:rPr lang="zh-CN" altLang="en-US" sz="3200" dirty="0">
                <a:solidFill>
                  <a:schemeClr val="bg1">
                    <a:lumMod val="65000"/>
                    <a:lumOff val="35000"/>
                  </a:schemeClr>
                </a:solidFill>
                <a:latin typeface="+mn-ea"/>
              </a:rPr>
              <a:t>或者类型的实例</a:t>
            </a:r>
            <a:r>
              <a:rPr lang="en-US" altLang="zh-CN" sz="3200" dirty="0">
                <a:solidFill>
                  <a:schemeClr val="bg1">
                    <a:lumMod val="65000"/>
                    <a:lumOff val="35000"/>
                  </a:schemeClr>
                </a:solidFill>
                <a:latin typeface="+mn-ea"/>
              </a:rPr>
              <a:t>)</a:t>
            </a:r>
            <a:r>
              <a:rPr lang="zh-CN" altLang="en-US" sz="3200" dirty="0">
                <a:solidFill>
                  <a:schemeClr val="bg1">
                    <a:lumMod val="65000"/>
                    <a:lumOff val="35000"/>
                  </a:schemeClr>
                </a:solidFill>
                <a:latin typeface="+mn-ea"/>
              </a:rPr>
              <a:t>在某些特定事件发生时通知其他</a:t>
            </a:r>
            <a:r>
              <a:rPr lang="zh-CN" altLang="en-US" sz="3200" dirty="0" smtClean="0">
                <a:solidFill>
                  <a:schemeClr val="bg1">
                    <a:lumMod val="65000"/>
                    <a:lumOff val="35000"/>
                  </a:schemeClr>
                </a:solidFill>
                <a:latin typeface="+mn-ea"/>
              </a:rPr>
              <a:t>对象。</a:t>
            </a:r>
            <a:endParaRPr lang="en-US" altLang="zh-CN" sz="3200" dirty="0" smtClean="0">
              <a:solidFill>
                <a:schemeClr val="bg1">
                  <a:lumMod val="65000"/>
                  <a:lumOff val="35000"/>
                </a:schemeClr>
              </a:solidFill>
              <a:latin typeface="+mn-ea"/>
            </a:endParaRPr>
          </a:p>
          <a:p>
            <a:pPr marL="457200" indent="-457200">
              <a:buFont typeface="Arial" panose="020B0604020202020204" pitchFamily="34" charset="0"/>
              <a:buChar char="•"/>
            </a:pPr>
            <a:endParaRPr lang="en-US" altLang="zh-CN" sz="2800" dirty="0">
              <a:solidFill>
                <a:schemeClr val="bg1">
                  <a:lumMod val="65000"/>
                  <a:lumOff val="35000"/>
                </a:schemeClr>
              </a:solidFill>
              <a:latin typeface="+mn-ea"/>
            </a:endParaRPr>
          </a:p>
          <a:p>
            <a:pPr marL="457200" indent="-457200">
              <a:buFont typeface="Arial" panose="020B0604020202020204" pitchFamily="34" charset="0"/>
              <a:buChar char="•"/>
            </a:pPr>
            <a:r>
              <a:rPr lang="zh-CN" altLang="en-US" sz="3200" dirty="0" smtClean="0">
                <a:solidFill>
                  <a:schemeClr val="bg1">
                    <a:lumMod val="65000"/>
                    <a:lumOff val="35000"/>
                  </a:schemeClr>
                </a:solidFill>
                <a:latin typeface="+mn-ea"/>
              </a:rPr>
              <a:t>事件</a:t>
            </a:r>
            <a:r>
              <a:rPr lang="zh-CN" altLang="en-US" sz="3200" dirty="0">
                <a:solidFill>
                  <a:schemeClr val="bg1">
                    <a:lumMod val="65000"/>
                    <a:lumOff val="35000"/>
                  </a:schemeClr>
                </a:solidFill>
                <a:latin typeface="+mn-ea"/>
              </a:rPr>
              <a:t>为类型提供了一下三种</a:t>
            </a:r>
            <a:r>
              <a:rPr lang="zh-CN" altLang="en-US" sz="3200" dirty="0" smtClean="0">
                <a:solidFill>
                  <a:schemeClr val="bg1">
                    <a:lumMod val="65000"/>
                    <a:lumOff val="35000"/>
                  </a:schemeClr>
                </a:solidFill>
                <a:latin typeface="+mn-ea"/>
              </a:rPr>
              <a:t>能力：</a:t>
            </a:r>
            <a:endParaRPr lang="en-US" altLang="zh-CN" sz="3200" dirty="0" smtClean="0">
              <a:solidFill>
                <a:schemeClr val="bg1">
                  <a:lumMod val="65000"/>
                  <a:lumOff val="35000"/>
                </a:schemeClr>
              </a:solidFill>
              <a:latin typeface="+mn-ea"/>
            </a:endParaRPr>
          </a:p>
          <a:p>
            <a:pPr marL="1371563" lvl="2" indent="-457200">
              <a:buFont typeface="Arial" panose="020B0604020202020204" pitchFamily="34" charset="0"/>
              <a:buChar char="•"/>
            </a:pPr>
            <a:r>
              <a:rPr lang="zh-CN" altLang="en-US" sz="2800" dirty="0" smtClean="0">
                <a:solidFill>
                  <a:schemeClr val="bg1">
                    <a:lumMod val="65000"/>
                    <a:lumOff val="35000"/>
                  </a:schemeClr>
                </a:solidFill>
                <a:latin typeface="+mn-ea"/>
              </a:rPr>
              <a:t>允许</a:t>
            </a:r>
            <a:r>
              <a:rPr lang="zh-CN" altLang="en-US" sz="2800" dirty="0">
                <a:solidFill>
                  <a:schemeClr val="bg1">
                    <a:lumMod val="65000"/>
                    <a:lumOff val="35000"/>
                  </a:schemeClr>
                </a:solidFill>
                <a:latin typeface="+mn-ea"/>
              </a:rPr>
              <a:t>对象登记该事件</a:t>
            </a:r>
            <a:r>
              <a:rPr lang="zh-CN" altLang="en-US" sz="2800" dirty="0" smtClean="0">
                <a:solidFill>
                  <a:schemeClr val="bg1">
                    <a:lumMod val="65000"/>
                    <a:lumOff val="35000"/>
                  </a:schemeClr>
                </a:solidFill>
                <a:latin typeface="+mn-ea"/>
              </a:rPr>
              <a:t>；</a:t>
            </a:r>
            <a:endParaRPr lang="en-US" altLang="zh-CN" sz="2800" dirty="0" smtClean="0">
              <a:solidFill>
                <a:schemeClr val="bg1">
                  <a:lumMod val="65000"/>
                  <a:lumOff val="35000"/>
                </a:schemeClr>
              </a:solidFill>
              <a:latin typeface="+mn-ea"/>
            </a:endParaRPr>
          </a:p>
          <a:p>
            <a:pPr marL="1371563" lvl="2" indent="-457200">
              <a:buFont typeface="Arial" panose="020B0604020202020204" pitchFamily="34" charset="0"/>
              <a:buChar char="•"/>
            </a:pPr>
            <a:r>
              <a:rPr lang="zh-CN" altLang="en-US" sz="2800" dirty="0" smtClean="0">
                <a:solidFill>
                  <a:schemeClr val="bg1">
                    <a:lumMod val="65000"/>
                    <a:lumOff val="35000"/>
                  </a:schemeClr>
                </a:solidFill>
                <a:latin typeface="+mn-ea"/>
              </a:rPr>
              <a:t>允许</a:t>
            </a:r>
            <a:r>
              <a:rPr lang="zh-CN" altLang="en-US" sz="2800" dirty="0">
                <a:solidFill>
                  <a:schemeClr val="bg1">
                    <a:lumMod val="65000"/>
                    <a:lumOff val="35000"/>
                  </a:schemeClr>
                </a:solidFill>
                <a:latin typeface="+mn-ea"/>
              </a:rPr>
              <a:t>对象注销该事件</a:t>
            </a:r>
            <a:r>
              <a:rPr lang="zh-CN" altLang="en-US" sz="2800" dirty="0" smtClean="0">
                <a:solidFill>
                  <a:schemeClr val="bg1">
                    <a:lumMod val="65000"/>
                    <a:lumOff val="35000"/>
                  </a:schemeClr>
                </a:solidFill>
                <a:latin typeface="+mn-ea"/>
              </a:rPr>
              <a:t>；</a:t>
            </a:r>
            <a:endParaRPr lang="en-US" altLang="zh-CN" sz="2800" dirty="0" smtClean="0">
              <a:solidFill>
                <a:schemeClr val="bg1">
                  <a:lumMod val="65000"/>
                  <a:lumOff val="35000"/>
                </a:schemeClr>
              </a:solidFill>
              <a:latin typeface="+mn-ea"/>
            </a:endParaRPr>
          </a:p>
          <a:p>
            <a:pPr marL="1371563" lvl="2" indent="-457200">
              <a:buFont typeface="Arial" panose="020B0604020202020204" pitchFamily="34" charset="0"/>
              <a:buChar char="•"/>
            </a:pPr>
            <a:r>
              <a:rPr lang="zh-CN" altLang="en-US" sz="2800" dirty="0" smtClean="0">
                <a:solidFill>
                  <a:schemeClr val="bg1">
                    <a:lumMod val="65000"/>
                    <a:lumOff val="35000"/>
                  </a:schemeClr>
                </a:solidFill>
                <a:latin typeface="+mn-ea"/>
              </a:rPr>
              <a:t>允许</a:t>
            </a:r>
            <a:r>
              <a:rPr lang="zh-CN" altLang="en-US" sz="2800" dirty="0">
                <a:solidFill>
                  <a:schemeClr val="bg1">
                    <a:lumMod val="65000"/>
                    <a:lumOff val="35000"/>
                  </a:schemeClr>
                </a:solidFill>
                <a:latin typeface="+mn-ea"/>
              </a:rPr>
              <a:t>定义事件的对象维持一个登记对象的集合，并在某些特定的事件反生时通知这些对象</a:t>
            </a:r>
            <a:r>
              <a:rPr lang="zh-CN" altLang="en-US" sz="2800" dirty="0" smtClean="0">
                <a:solidFill>
                  <a:schemeClr val="bg1">
                    <a:lumMod val="65000"/>
                    <a:lumOff val="35000"/>
                  </a:schemeClr>
                </a:solidFill>
                <a:latin typeface="+mn-ea"/>
              </a:rPr>
              <a:t>。</a:t>
            </a:r>
            <a:endParaRPr lang="en-US" altLang="zh-CN" sz="2800" dirty="0" smtClean="0">
              <a:solidFill>
                <a:schemeClr val="bg1">
                  <a:lumMod val="65000"/>
                  <a:lumOff val="35000"/>
                </a:schemeClr>
              </a:solidFill>
              <a:latin typeface="+mn-ea"/>
            </a:endParaRPr>
          </a:p>
          <a:p>
            <a:pPr marL="1371563" lvl="2" indent="-457200">
              <a:buFont typeface="Arial" panose="020B0604020202020204" pitchFamily="34" charset="0"/>
              <a:buChar char="•"/>
            </a:pPr>
            <a:endParaRPr lang="en-US" altLang="zh-CN" sz="2800" dirty="0">
              <a:solidFill>
                <a:schemeClr val="bg1">
                  <a:lumMod val="65000"/>
                  <a:lumOff val="35000"/>
                </a:schemeClr>
              </a:solidFill>
              <a:latin typeface="+mn-ea"/>
            </a:endParaRPr>
          </a:p>
        </p:txBody>
      </p:sp>
    </p:spTree>
    <p:extLst>
      <p:ext uri="{BB962C8B-B14F-4D97-AF65-F5344CB8AC3E}">
        <p14:creationId xmlns:p14="http://schemas.microsoft.com/office/powerpoint/2010/main" val="386349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事件（二）</a:t>
            </a:r>
            <a:endParaRPr lang="zh-CN" altLang="en-US" b="1" dirty="0"/>
          </a:p>
        </p:txBody>
      </p:sp>
      <p:sp>
        <p:nvSpPr>
          <p:cNvPr id="3" name="文本占位符 2"/>
          <p:cNvSpPr>
            <a:spLocks noGrp="1"/>
          </p:cNvSpPr>
          <p:nvPr>
            <p:ph type="body" sz="quarter" idx="10"/>
          </p:nvPr>
        </p:nvSpPr>
        <p:spPr>
          <a:xfrm>
            <a:off x="518318" y="1447800"/>
            <a:ext cx="11149807" cy="5181600"/>
          </a:xfrm>
        </p:spPr>
        <p:txBody>
          <a:bodyPr>
            <a:normAutofit fontScale="62500" lnSpcReduction="20000"/>
          </a:bodyPr>
          <a:lstStyle/>
          <a:p>
            <a:r>
              <a:rPr lang="en-US" altLang="zh-CN" sz="4800" dirty="0">
                <a:solidFill>
                  <a:srgbClr val="008000"/>
                </a:solidFill>
                <a:latin typeface="新宋体"/>
                <a:ea typeface="新宋体"/>
              </a:rPr>
              <a:t>//</a:t>
            </a:r>
            <a:r>
              <a:rPr lang="zh-CN" altLang="en-US" sz="4800" dirty="0">
                <a:solidFill>
                  <a:srgbClr val="008000"/>
                </a:solidFill>
                <a:latin typeface="新宋体"/>
                <a:ea typeface="新宋体"/>
              </a:rPr>
              <a:t>声明一个委托</a:t>
            </a:r>
            <a:endParaRPr lang="zh-CN" altLang="en-US" sz="4800" dirty="0">
              <a:solidFill>
                <a:prstClr val="black"/>
              </a:solidFill>
              <a:latin typeface="新宋体"/>
              <a:ea typeface="新宋体"/>
            </a:endParaRPr>
          </a:p>
          <a:p>
            <a:r>
              <a:rPr lang="en-US" altLang="zh-CN" sz="4800" dirty="0">
                <a:solidFill>
                  <a:srgbClr val="0000FF"/>
                </a:solidFill>
                <a:latin typeface="新宋体"/>
                <a:ea typeface="新宋体"/>
              </a:rPr>
              <a:t>public</a:t>
            </a:r>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delegate</a:t>
            </a:r>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void</a:t>
            </a:r>
            <a:r>
              <a:rPr lang="en-US" altLang="zh-CN" sz="4800" dirty="0">
                <a:solidFill>
                  <a:prstClr val="black"/>
                </a:solidFill>
                <a:latin typeface="新宋体"/>
                <a:ea typeface="新宋体"/>
              </a:rPr>
              <a:t> </a:t>
            </a:r>
            <a:r>
              <a:rPr lang="en-US" altLang="zh-CN" sz="4800" dirty="0" err="1" smtClean="0">
                <a:solidFill>
                  <a:srgbClr val="2B91AF"/>
                </a:solidFill>
                <a:latin typeface="新宋体"/>
                <a:ea typeface="新宋体"/>
              </a:rPr>
              <a:t>ComingEvevtHander</a:t>
            </a:r>
            <a:endParaRPr lang="en-US" altLang="zh-CN" sz="4800" dirty="0" smtClean="0">
              <a:solidFill>
                <a:srgbClr val="2B91AF"/>
              </a:solidFill>
              <a:latin typeface="新宋体"/>
              <a:ea typeface="新宋体"/>
            </a:endParaRPr>
          </a:p>
          <a:p>
            <a:r>
              <a:rPr lang="en-US" altLang="zh-CN" sz="4800" dirty="0">
                <a:solidFill>
                  <a:srgbClr val="2B91AF"/>
                </a:solidFill>
                <a:latin typeface="新宋体"/>
                <a:ea typeface="新宋体"/>
              </a:rPr>
              <a:t>	</a:t>
            </a:r>
            <a:r>
              <a:rPr lang="en-US" altLang="zh-CN" sz="4800" dirty="0" smtClean="0">
                <a:solidFill>
                  <a:srgbClr val="2B91AF"/>
                </a:solidFill>
                <a:latin typeface="新宋体"/>
                <a:ea typeface="新宋体"/>
              </a:rPr>
              <a:t>				</a:t>
            </a:r>
            <a:r>
              <a:rPr lang="en-US" altLang="zh-CN" sz="4800" dirty="0" smtClean="0">
                <a:solidFill>
                  <a:prstClr val="black"/>
                </a:solidFill>
                <a:latin typeface="新宋体"/>
                <a:ea typeface="新宋体"/>
              </a:rPr>
              <a:t>(</a:t>
            </a:r>
            <a:r>
              <a:rPr lang="en-US" altLang="zh-CN" sz="4800" dirty="0">
                <a:solidFill>
                  <a:srgbClr val="0000FF"/>
                </a:solidFill>
                <a:latin typeface="新宋体"/>
                <a:ea typeface="新宋体"/>
              </a:rPr>
              <a:t>object</a:t>
            </a:r>
            <a:r>
              <a:rPr lang="en-US" altLang="zh-CN" sz="4800" dirty="0">
                <a:solidFill>
                  <a:prstClr val="black"/>
                </a:solidFill>
                <a:latin typeface="新宋体"/>
                <a:ea typeface="新宋体"/>
              </a:rPr>
              <a:t> sender, </a:t>
            </a:r>
            <a:r>
              <a:rPr lang="en-US" altLang="zh-CN" sz="4800" dirty="0" err="1">
                <a:solidFill>
                  <a:srgbClr val="2B91AF"/>
                </a:solidFill>
                <a:latin typeface="新宋体"/>
                <a:ea typeface="新宋体"/>
              </a:rPr>
              <a:t>EventArgs</a:t>
            </a:r>
            <a:r>
              <a:rPr lang="en-US" altLang="zh-CN" sz="4800" dirty="0">
                <a:solidFill>
                  <a:prstClr val="black"/>
                </a:solidFill>
                <a:latin typeface="新宋体"/>
                <a:ea typeface="新宋体"/>
              </a:rPr>
              <a:t> e);</a:t>
            </a:r>
          </a:p>
          <a:p>
            <a:r>
              <a:rPr lang="en-US" altLang="zh-CN" sz="4800" dirty="0">
                <a:solidFill>
                  <a:srgbClr val="008000"/>
                </a:solidFill>
                <a:latin typeface="新宋体"/>
                <a:ea typeface="新宋体"/>
              </a:rPr>
              <a:t>// </a:t>
            </a:r>
            <a:r>
              <a:rPr lang="zh-CN" altLang="en-US" sz="4800" dirty="0">
                <a:solidFill>
                  <a:srgbClr val="008000"/>
                </a:solidFill>
                <a:latin typeface="新宋体"/>
                <a:ea typeface="新宋体"/>
              </a:rPr>
              <a:t>老鼠</a:t>
            </a:r>
            <a:endParaRPr lang="zh-CN" altLang="en-US" sz="4800" dirty="0">
              <a:solidFill>
                <a:prstClr val="black"/>
              </a:solidFill>
              <a:latin typeface="新宋体"/>
              <a:ea typeface="新宋体"/>
            </a:endParaRPr>
          </a:p>
          <a:p>
            <a:r>
              <a:rPr lang="en-US" altLang="zh-CN" sz="4800" dirty="0">
                <a:solidFill>
                  <a:srgbClr val="0000FF"/>
                </a:solidFill>
                <a:latin typeface="新宋体"/>
                <a:ea typeface="新宋体"/>
              </a:rPr>
              <a:t>public</a:t>
            </a:r>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class</a:t>
            </a:r>
            <a:r>
              <a:rPr lang="en-US" altLang="zh-CN" sz="4800" dirty="0">
                <a:solidFill>
                  <a:prstClr val="black"/>
                </a:solidFill>
                <a:latin typeface="新宋体"/>
                <a:ea typeface="新宋体"/>
              </a:rPr>
              <a:t> </a:t>
            </a:r>
            <a:r>
              <a:rPr lang="en-US" altLang="zh-CN" sz="4800" dirty="0">
                <a:solidFill>
                  <a:srgbClr val="2B91AF"/>
                </a:solidFill>
                <a:latin typeface="新宋体"/>
                <a:ea typeface="新宋体"/>
              </a:rPr>
              <a:t>Mouse</a:t>
            </a:r>
            <a:endParaRPr lang="en-US" altLang="zh-CN" sz="4800" dirty="0">
              <a:solidFill>
                <a:prstClr val="black"/>
              </a:solidFill>
              <a:latin typeface="新宋体"/>
              <a:ea typeface="新宋体"/>
            </a:endParaRPr>
          </a:p>
          <a:p>
            <a:r>
              <a:rPr lang="en-US" altLang="zh-CN" sz="4800" dirty="0">
                <a:solidFill>
                  <a:prstClr val="black"/>
                </a:solidFill>
                <a:latin typeface="新宋体"/>
                <a:ea typeface="新宋体"/>
              </a:rPr>
              <a:t>{</a:t>
            </a:r>
          </a:p>
          <a:p>
            <a:r>
              <a:rPr lang="zh-CN" altLang="en-US" sz="4800" dirty="0">
                <a:solidFill>
                  <a:prstClr val="black"/>
                </a:solidFill>
                <a:latin typeface="新宋体"/>
                <a:ea typeface="新宋体"/>
              </a:rPr>
              <a:t>    </a:t>
            </a:r>
            <a:r>
              <a:rPr lang="en-US" altLang="zh-CN" sz="4800" dirty="0">
                <a:solidFill>
                  <a:srgbClr val="008000"/>
                </a:solidFill>
                <a:latin typeface="新宋体"/>
                <a:ea typeface="新宋体"/>
              </a:rPr>
              <a:t>//</a:t>
            </a:r>
            <a:r>
              <a:rPr lang="zh-CN" altLang="en-US" sz="4800" dirty="0">
                <a:solidFill>
                  <a:srgbClr val="008000"/>
                </a:solidFill>
                <a:latin typeface="新宋体"/>
                <a:ea typeface="新宋体"/>
              </a:rPr>
              <a:t>此方法原型与</a:t>
            </a:r>
            <a:r>
              <a:rPr lang="en-US" altLang="zh-CN" sz="4800" dirty="0" err="1">
                <a:solidFill>
                  <a:srgbClr val="008000"/>
                </a:solidFill>
                <a:latin typeface="新宋体"/>
                <a:ea typeface="新宋体"/>
              </a:rPr>
              <a:t>ComingEvevtHander</a:t>
            </a:r>
            <a:r>
              <a:rPr lang="zh-CN" altLang="en-US" sz="4800" dirty="0">
                <a:solidFill>
                  <a:srgbClr val="008000"/>
                </a:solidFill>
                <a:latin typeface="新宋体"/>
                <a:ea typeface="新宋体"/>
              </a:rPr>
              <a:t>委托匹配</a:t>
            </a:r>
            <a:endParaRPr lang="zh-CN" altLang="en-US" sz="4800" dirty="0">
              <a:solidFill>
                <a:prstClr val="black"/>
              </a:solidFill>
              <a:latin typeface="新宋体"/>
              <a:ea typeface="新宋体"/>
            </a:endParaRPr>
          </a:p>
          <a:p>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public</a:t>
            </a:r>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void</a:t>
            </a:r>
            <a:r>
              <a:rPr lang="en-US" altLang="zh-CN" sz="4800" dirty="0">
                <a:solidFill>
                  <a:prstClr val="black"/>
                </a:solidFill>
                <a:latin typeface="新宋体"/>
                <a:ea typeface="新宋体"/>
              </a:rPr>
              <a:t> Speak(</a:t>
            </a:r>
            <a:r>
              <a:rPr lang="en-US" altLang="zh-CN" sz="4800" dirty="0">
                <a:solidFill>
                  <a:srgbClr val="2B91AF"/>
                </a:solidFill>
                <a:latin typeface="新宋体"/>
                <a:ea typeface="新宋体"/>
              </a:rPr>
              <a:t>Object</a:t>
            </a:r>
            <a:r>
              <a:rPr lang="en-US" altLang="zh-CN" sz="4800" dirty="0">
                <a:solidFill>
                  <a:prstClr val="black"/>
                </a:solidFill>
                <a:latin typeface="新宋体"/>
                <a:ea typeface="新宋体"/>
              </a:rPr>
              <a:t> sender, </a:t>
            </a:r>
            <a:r>
              <a:rPr lang="en-US" altLang="zh-CN" sz="4800" dirty="0" err="1">
                <a:solidFill>
                  <a:srgbClr val="2B91AF"/>
                </a:solidFill>
                <a:latin typeface="新宋体"/>
                <a:ea typeface="新宋体"/>
              </a:rPr>
              <a:t>EventArgs</a:t>
            </a:r>
            <a:r>
              <a:rPr lang="en-US" altLang="zh-CN" sz="4800" dirty="0">
                <a:solidFill>
                  <a:prstClr val="black"/>
                </a:solidFill>
                <a:latin typeface="新宋体"/>
                <a:ea typeface="新宋体"/>
              </a:rPr>
              <a:t> e)</a:t>
            </a:r>
          </a:p>
          <a:p>
            <a:r>
              <a:rPr lang="zh-CN" altLang="en-US" sz="4800" dirty="0">
                <a:solidFill>
                  <a:prstClr val="black"/>
                </a:solidFill>
                <a:latin typeface="新宋体"/>
                <a:ea typeface="新宋体"/>
              </a:rPr>
              <a:t>    </a:t>
            </a:r>
            <a:r>
              <a:rPr lang="en-US" altLang="zh-CN" sz="4800" dirty="0">
                <a:solidFill>
                  <a:prstClr val="black"/>
                </a:solidFill>
                <a:latin typeface="新宋体"/>
                <a:ea typeface="新宋体"/>
              </a:rPr>
              <a:t>{</a:t>
            </a:r>
          </a:p>
          <a:p>
            <a:r>
              <a:rPr lang="en-US" altLang="zh-CN" sz="4800" dirty="0">
                <a:solidFill>
                  <a:prstClr val="black"/>
                </a:solidFill>
                <a:latin typeface="新宋体"/>
                <a:ea typeface="新宋体"/>
              </a:rPr>
              <a:t>        </a:t>
            </a:r>
            <a:r>
              <a:rPr lang="en-US" altLang="zh-CN" sz="4800" dirty="0" err="1">
                <a:solidFill>
                  <a:srgbClr val="2B91AF"/>
                </a:solidFill>
                <a:latin typeface="新宋体"/>
                <a:ea typeface="新宋体"/>
              </a:rPr>
              <a:t>Console</a:t>
            </a:r>
            <a:r>
              <a:rPr lang="en-US" altLang="zh-CN" sz="4800" dirty="0" err="1">
                <a:solidFill>
                  <a:prstClr val="black"/>
                </a:solidFill>
                <a:latin typeface="新宋体"/>
                <a:ea typeface="新宋体"/>
              </a:rPr>
              <a:t>.WriteLine</a:t>
            </a:r>
            <a:r>
              <a:rPr lang="en-US" altLang="zh-CN" sz="4800" dirty="0">
                <a:solidFill>
                  <a:prstClr val="black"/>
                </a:solidFill>
                <a:latin typeface="新宋体"/>
                <a:ea typeface="新宋体"/>
              </a:rPr>
              <a:t>(</a:t>
            </a:r>
            <a:r>
              <a:rPr lang="en-US" altLang="zh-CN" sz="4800" dirty="0">
                <a:solidFill>
                  <a:srgbClr val="A31515"/>
                </a:solidFill>
                <a:latin typeface="新宋体"/>
                <a:ea typeface="新宋体"/>
              </a:rPr>
              <a:t>"</a:t>
            </a:r>
            <a:r>
              <a:rPr lang="zh-CN" altLang="en-US" sz="4800" dirty="0">
                <a:solidFill>
                  <a:srgbClr val="A31515"/>
                </a:solidFill>
                <a:latin typeface="新宋体"/>
                <a:ea typeface="新宋体"/>
              </a:rPr>
              <a:t>猫来了，我要逃跑了！</a:t>
            </a:r>
            <a:r>
              <a:rPr lang="en-US" altLang="zh-CN" sz="4800" dirty="0">
                <a:solidFill>
                  <a:srgbClr val="A31515"/>
                </a:solidFill>
                <a:latin typeface="新宋体"/>
                <a:ea typeface="新宋体"/>
              </a:rPr>
              <a:t>"</a:t>
            </a:r>
            <a:r>
              <a:rPr lang="en-US" altLang="zh-CN" sz="4800" dirty="0">
                <a:solidFill>
                  <a:prstClr val="black"/>
                </a:solidFill>
                <a:latin typeface="新宋体"/>
                <a:ea typeface="新宋体"/>
              </a:rPr>
              <a:t>);</a:t>
            </a:r>
          </a:p>
          <a:p>
            <a:r>
              <a:rPr lang="zh-CN" altLang="en-US" sz="4800" dirty="0">
                <a:solidFill>
                  <a:prstClr val="black"/>
                </a:solidFill>
                <a:latin typeface="新宋体"/>
                <a:ea typeface="新宋体"/>
              </a:rPr>
              <a:t>    </a:t>
            </a:r>
            <a:r>
              <a:rPr lang="en-US" altLang="zh-CN" sz="4800" dirty="0">
                <a:solidFill>
                  <a:prstClr val="black"/>
                </a:solidFill>
                <a:latin typeface="新宋体"/>
                <a:ea typeface="新宋体"/>
              </a:rPr>
              <a:t>}</a:t>
            </a:r>
          </a:p>
          <a:p>
            <a:r>
              <a:rPr lang="en-US" altLang="zh-CN" sz="4800" dirty="0">
                <a:solidFill>
                  <a:prstClr val="black"/>
                </a:solidFill>
                <a:latin typeface="新宋体"/>
                <a:ea typeface="新宋体"/>
              </a:rPr>
              <a:t>}</a:t>
            </a:r>
          </a:p>
        </p:txBody>
      </p:sp>
    </p:spTree>
    <p:extLst>
      <p:ext uri="{BB962C8B-B14F-4D97-AF65-F5344CB8AC3E}">
        <p14:creationId xmlns:p14="http://schemas.microsoft.com/office/powerpoint/2010/main" val="9580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事件（三）</a:t>
            </a:r>
            <a:endParaRPr lang="zh-CN" altLang="en-US" b="1" dirty="0"/>
          </a:p>
        </p:txBody>
      </p:sp>
      <p:sp>
        <p:nvSpPr>
          <p:cNvPr id="3" name="文本占位符 2"/>
          <p:cNvSpPr>
            <a:spLocks noGrp="1"/>
          </p:cNvSpPr>
          <p:nvPr>
            <p:ph type="body" sz="quarter" idx="10"/>
          </p:nvPr>
        </p:nvSpPr>
        <p:spPr>
          <a:xfrm>
            <a:off x="518318" y="1447800"/>
            <a:ext cx="11149807" cy="5181600"/>
          </a:xfrm>
        </p:spPr>
        <p:txBody>
          <a:bodyPr>
            <a:normAutofit fontScale="55000" lnSpcReduction="20000"/>
          </a:bodyPr>
          <a:lstStyle/>
          <a:p>
            <a:r>
              <a:rPr lang="en-US" altLang="zh-CN" sz="4800" dirty="0">
                <a:solidFill>
                  <a:srgbClr val="008000"/>
                </a:solidFill>
                <a:latin typeface="新宋体"/>
                <a:ea typeface="新宋体"/>
              </a:rPr>
              <a:t>//</a:t>
            </a:r>
            <a:r>
              <a:rPr lang="zh-CN" altLang="en-US" sz="4800" dirty="0">
                <a:solidFill>
                  <a:srgbClr val="008000"/>
                </a:solidFill>
                <a:latin typeface="新宋体"/>
                <a:ea typeface="新宋体"/>
              </a:rPr>
              <a:t>猫</a:t>
            </a:r>
            <a:endParaRPr lang="zh-CN" altLang="en-US" sz="4800" dirty="0">
              <a:solidFill>
                <a:prstClr val="black"/>
              </a:solidFill>
              <a:latin typeface="新宋体"/>
              <a:ea typeface="新宋体"/>
            </a:endParaRPr>
          </a:p>
          <a:p>
            <a:r>
              <a:rPr lang="en-US" altLang="zh-CN" sz="4800" dirty="0">
                <a:solidFill>
                  <a:srgbClr val="0000FF"/>
                </a:solidFill>
                <a:latin typeface="新宋体"/>
                <a:ea typeface="新宋体"/>
              </a:rPr>
              <a:t>public</a:t>
            </a:r>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class</a:t>
            </a:r>
            <a:r>
              <a:rPr lang="en-US" altLang="zh-CN" sz="4800" dirty="0">
                <a:solidFill>
                  <a:prstClr val="black"/>
                </a:solidFill>
                <a:latin typeface="新宋体"/>
                <a:ea typeface="新宋体"/>
              </a:rPr>
              <a:t> </a:t>
            </a:r>
            <a:r>
              <a:rPr lang="en-US" altLang="zh-CN" sz="4800" dirty="0">
                <a:solidFill>
                  <a:srgbClr val="2B91AF"/>
                </a:solidFill>
                <a:latin typeface="新宋体"/>
                <a:ea typeface="新宋体"/>
              </a:rPr>
              <a:t>Cat</a:t>
            </a:r>
            <a:endParaRPr lang="en-US" altLang="zh-CN" sz="4800" dirty="0">
              <a:solidFill>
                <a:prstClr val="black"/>
              </a:solidFill>
              <a:latin typeface="新宋体"/>
              <a:ea typeface="新宋体"/>
            </a:endParaRPr>
          </a:p>
          <a:p>
            <a:r>
              <a:rPr lang="en-US" altLang="zh-CN" sz="4800" dirty="0">
                <a:solidFill>
                  <a:prstClr val="black"/>
                </a:solidFill>
                <a:latin typeface="新宋体"/>
                <a:ea typeface="新宋体"/>
              </a:rPr>
              <a:t>{</a:t>
            </a:r>
          </a:p>
          <a:p>
            <a:r>
              <a:rPr lang="zh-CN" altLang="en-US" sz="4800" dirty="0">
                <a:solidFill>
                  <a:prstClr val="black"/>
                </a:solidFill>
                <a:latin typeface="新宋体"/>
                <a:ea typeface="新宋体"/>
              </a:rPr>
              <a:t>    </a:t>
            </a:r>
            <a:r>
              <a:rPr lang="en-US" altLang="zh-CN" sz="4800" dirty="0">
                <a:solidFill>
                  <a:srgbClr val="008000"/>
                </a:solidFill>
                <a:latin typeface="新宋体"/>
                <a:ea typeface="新宋体"/>
              </a:rPr>
              <a:t>//</a:t>
            </a:r>
            <a:r>
              <a:rPr lang="zh-CN" altLang="en-US" sz="4800" dirty="0">
                <a:solidFill>
                  <a:srgbClr val="008000"/>
                </a:solidFill>
                <a:latin typeface="新宋体"/>
                <a:ea typeface="新宋体"/>
              </a:rPr>
              <a:t>声明一个事件</a:t>
            </a:r>
            <a:endParaRPr lang="zh-CN" altLang="en-US" sz="4800" dirty="0">
              <a:solidFill>
                <a:prstClr val="black"/>
              </a:solidFill>
              <a:latin typeface="新宋体"/>
              <a:ea typeface="新宋体"/>
            </a:endParaRPr>
          </a:p>
          <a:p>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public</a:t>
            </a:r>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event</a:t>
            </a:r>
            <a:r>
              <a:rPr lang="en-US" altLang="zh-CN" sz="4800" dirty="0">
                <a:solidFill>
                  <a:prstClr val="black"/>
                </a:solidFill>
                <a:latin typeface="新宋体"/>
                <a:ea typeface="新宋体"/>
              </a:rPr>
              <a:t> </a:t>
            </a:r>
            <a:r>
              <a:rPr lang="en-US" altLang="zh-CN" sz="4800" dirty="0" err="1">
                <a:solidFill>
                  <a:srgbClr val="2B91AF"/>
                </a:solidFill>
                <a:latin typeface="新宋体"/>
                <a:ea typeface="新宋体"/>
              </a:rPr>
              <a:t>ComingEvevtHander</a:t>
            </a:r>
            <a:r>
              <a:rPr lang="en-US" altLang="zh-CN" sz="4800" dirty="0">
                <a:solidFill>
                  <a:prstClr val="black"/>
                </a:solidFill>
                <a:latin typeface="新宋体"/>
                <a:ea typeface="新宋体"/>
              </a:rPr>
              <a:t> Coming;</a:t>
            </a:r>
          </a:p>
          <a:p>
            <a:r>
              <a:rPr lang="zh-CN" altLang="en-US" sz="4800" dirty="0">
                <a:solidFill>
                  <a:prstClr val="black"/>
                </a:solidFill>
                <a:latin typeface="新宋体"/>
                <a:ea typeface="新宋体"/>
              </a:rPr>
              <a:t>    </a:t>
            </a:r>
            <a:r>
              <a:rPr lang="en-US" altLang="zh-CN" sz="4800" dirty="0">
                <a:solidFill>
                  <a:srgbClr val="008000"/>
                </a:solidFill>
                <a:latin typeface="新宋体"/>
                <a:ea typeface="新宋体"/>
              </a:rPr>
              <a:t>//</a:t>
            </a:r>
            <a:r>
              <a:rPr lang="zh-CN" altLang="en-US" sz="4800" dirty="0">
                <a:solidFill>
                  <a:srgbClr val="008000"/>
                </a:solidFill>
                <a:latin typeface="新宋体"/>
                <a:ea typeface="新宋体"/>
              </a:rPr>
              <a:t>触发事件</a:t>
            </a:r>
            <a:endParaRPr lang="zh-CN" altLang="en-US" sz="4800" dirty="0">
              <a:solidFill>
                <a:prstClr val="black"/>
              </a:solidFill>
              <a:latin typeface="新宋体"/>
              <a:ea typeface="新宋体"/>
            </a:endParaRPr>
          </a:p>
          <a:p>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public</a:t>
            </a:r>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void</a:t>
            </a:r>
            <a:r>
              <a:rPr lang="en-US" altLang="zh-CN" sz="4800" dirty="0">
                <a:solidFill>
                  <a:prstClr val="black"/>
                </a:solidFill>
                <a:latin typeface="新宋体"/>
                <a:ea typeface="新宋体"/>
              </a:rPr>
              <a:t> </a:t>
            </a:r>
            <a:r>
              <a:rPr lang="en-US" altLang="zh-CN" sz="4800" dirty="0" err="1">
                <a:solidFill>
                  <a:prstClr val="black"/>
                </a:solidFill>
                <a:latin typeface="新宋体"/>
                <a:ea typeface="新宋体"/>
              </a:rPr>
              <a:t>OnComing</a:t>
            </a:r>
            <a:r>
              <a:rPr lang="en-US" altLang="zh-CN" sz="4800" dirty="0">
                <a:solidFill>
                  <a:prstClr val="black"/>
                </a:solidFill>
                <a:latin typeface="新宋体"/>
                <a:ea typeface="新宋体"/>
              </a:rPr>
              <a:t>(</a:t>
            </a:r>
            <a:r>
              <a:rPr lang="en-US" altLang="zh-CN" sz="4800" dirty="0" err="1">
                <a:solidFill>
                  <a:srgbClr val="2B91AF"/>
                </a:solidFill>
                <a:latin typeface="新宋体"/>
                <a:ea typeface="新宋体"/>
              </a:rPr>
              <a:t>EventArgs</a:t>
            </a:r>
            <a:r>
              <a:rPr lang="en-US" altLang="zh-CN" sz="4800" dirty="0">
                <a:solidFill>
                  <a:prstClr val="black"/>
                </a:solidFill>
                <a:latin typeface="新宋体"/>
                <a:ea typeface="新宋体"/>
              </a:rPr>
              <a:t> e)</a:t>
            </a:r>
          </a:p>
          <a:p>
            <a:r>
              <a:rPr lang="zh-CN" altLang="en-US" sz="4800" dirty="0">
                <a:solidFill>
                  <a:prstClr val="black"/>
                </a:solidFill>
                <a:latin typeface="新宋体"/>
                <a:ea typeface="新宋体"/>
              </a:rPr>
              <a:t>    </a:t>
            </a:r>
            <a:r>
              <a:rPr lang="en-US" altLang="zh-CN" sz="4800" dirty="0">
                <a:solidFill>
                  <a:prstClr val="black"/>
                </a:solidFill>
                <a:latin typeface="新宋体"/>
                <a:ea typeface="新宋体"/>
              </a:rPr>
              <a:t>{</a:t>
            </a:r>
          </a:p>
          <a:p>
            <a:r>
              <a:rPr lang="en-US" altLang="zh-CN" sz="4800" dirty="0">
                <a:solidFill>
                  <a:prstClr val="black"/>
                </a:solidFill>
                <a:latin typeface="新宋体"/>
                <a:ea typeface="新宋体"/>
              </a:rPr>
              <a:t>        </a:t>
            </a:r>
            <a:r>
              <a:rPr lang="en-US" altLang="zh-CN" sz="4800" dirty="0">
                <a:solidFill>
                  <a:srgbClr val="0000FF"/>
                </a:solidFill>
                <a:latin typeface="新宋体"/>
                <a:ea typeface="新宋体"/>
              </a:rPr>
              <a:t>if</a:t>
            </a:r>
            <a:r>
              <a:rPr lang="en-US" altLang="zh-CN" sz="4800" dirty="0">
                <a:solidFill>
                  <a:prstClr val="black"/>
                </a:solidFill>
                <a:latin typeface="新宋体"/>
                <a:ea typeface="新宋体"/>
              </a:rPr>
              <a:t> (Coming != </a:t>
            </a:r>
            <a:r>
              <a:rPr lang="en-US" altLang="zh-CN" sz="4800" dirty="0">
                <a:solidFill>
                  <a:srgbClr val="0000FF"/>
                </a:solidFill>
                <a:latin typeface="新宋体"/>
                <a:ea typeface="新宋体"/>
              </a:rPr>
              <a:t>null</a:t>
            </a:r>
            <a:r>
              <a:rPr lang="en-US" altLang="zh-CN" sz="4800" dirty="0">
                <a:solidFill>
                  <a:prstClr val="black"/>
                </a:solidFill>
                <a:latin typeface="新宋体"/>
                <a:ea typeface="新宋体"/>
              </a:rPr>
              <a:t>)</a:t>
            </a:r>
          </a:p>
          <a:p>
            <a:r>
              <a:rPr lang="zh-CN" altLang="en-US" sz="4800" dirty="0">
                <a:solidFill>
                  <a:prstClr val="black"/>
                </a:solidFill>
                <a:latin typeface="新宋体"/>
                <a:ea typeface="新宋体"/>
              </a:rPr>
              <a:t>        </a:t>
            </a:r>
            <a:r>
              <a:rPr lang="en-US" altLang="zh-CN" sz="4800" dirty="0">
                <a:solidFill>
                  <a:prstClr val="black"/>
                </a:solidFill>
                <a:latin typeface="新宋体"/>
                <a:ea typeface="新宋体"/>
              </a:rPr>
              <a:t>{</a:t>
            </a:r>
          </a:p>
          <a:p>
            <a:r>
              <a:rPr lang="en-US" altLang="zh-CN" sz="4800" dirty="0">
                <a:solidFill>
                  <a:prstClr val="black"/>
                </a:solidFill>
                <a:latin typeface="新宋体"/>
                <a:ea typeface="新宋体"/>
              </a:rPr>
              <a:t>            Coming(</a:t>
            </a:r>
            <a:r>
              <a:rPr lang="en-US" altLang="zh-CN" sz="4800" dirty="0">
                <a:solidFill>
                  <a:srgbClr val="0000FF"/>
                </a:solidFill>
                <a:latin typeface="新宋体"/>
                <a:ea typeface="新宋体"/>
              </a:rPr>
              <a:t>this</a:t>
            </a:r>
            <a:r>
              <a:rPr lang="en-US" altLang="zh-CN" sz="4800" dirty="0">
                <a:solidFill>
                  <a:prstClr val="black"/>
                </a:solidFill>
                <a:latin typeface="新宋体"/>
                <a:ea typeface="新宋体"/>
              </a:rPr>
              <a:t>, e);</a:t>
            </a:r>
          </a:p>
          <a:p>
            <a:r>
              <a:rPr lang="zh-CN" altLang="en-US" sz="4800" dirty="0">
                <a:solidFill>
                  <a:prstClr val="black"/>
                </a:solidFill>
                <a:latin typeface="新宋体"/>
                <a:ea typeface="新宋体"/>
              </a:rPr>
              <a:t>        </a:t>
            </a:r>
            <a:r>
              <a:rPr lang="en-US" altLang="zh-CN" sz="4800" dirty="0">
                <a:solidFill>
                  <a:prstClr val="black"/>
                </a:solidFill>
                <a:latin typeface="新宋体"/>
                <a:ea typeface="新宋体"/>
              </a:rPr>
              <a:t>}</a:t>
            </a:r>
          </a:p>
          <a:p>
            <a:r>
              <a:rPr lang="zh-CN" altLang="en-US" sz="4800" dirty="0">
                <a:solidFill>
                  <a:prstClr val="black"/>
                </a:solidFill>
                <a:latin typeface="新宋体"/>
                <a:ea typeface="新宋体"/>
              </a:rPr>
              <a:t>    </a:t>
            </a:r>
            <a:r>
              <a:rPr lang="en-US" altLang="zh-CN" sz="4800" dirty="0">
                <a:solidFill>
                  <a:prstClr val="black"/>
                </a:solidFill>
                <a:latin typeface="新宋体"/>
                <a:ea typeface="新宋体"/>
              </a:rPr>
              <a:t>}</a:t>
            </a:r>
          </a:p>
          <a:p>
            <a:r>
              <a:rPr lang="en-US" altLang="zh-CN" sz="4800" dirty="0">
                <a:solidFill>
                  <a:prstClr val="black"/>
                </a:solidFill>
                <a:latin typeface="新宋体"/>
                <a:ea typeface="新宋体"/>
              </a:rPr>
              <a:t>}</a:t>
            </a:r>
          </a:p>
        </p:txBody>
      </p:sp>
    </p:spTree>
    <p:extLst>
      <p:ext uri="{BB962C8B-B14F-4D97-AF65-F5344CB8AC3E}">
        <p14:creationId xmlns:p14="http://schemas.microsoft.com/office/powerpoint/2010/main" val="318279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1356" y="356043"/>
            <a:ext cx="11173090" cy="747897"/>
          </a:xfrm>
        </p:spPr>
        <p:txBody>
          <a:bodyPr/>
          <a:lstStyle/>
          <a:p>
            <a:r>
              <a:rPr lang="en-US" altLang="zh-CN" b="1" dirty="0" smtClean="0">
                <a:latin typeface="微软雅黑" panose="020B0503020204020204" pitchFamily="34" charset="-122"/>
                <a:ea typeface="微软雅黑" panose="020B0503020204020204" pitchFamily="34" charset="-122"/>
              </a:rPr>
              <a:t>.</a:t>
            </a:r>
            <a:r>
              <a:rPr lang="en-US" b="1" dirty="0" smtClean="0">
                <a:latin typeface="微软雅黑" panose="020B0503020204020204" pitchFamily="34" charset="-122"/>
                <a:ea typeface="微软雅黑" panose="020B0503020204020204" pitchFamily="34" charset="-122"/>
              </a:rPr>
              <a:t>NET</a:t>
            </a:r>
            <a:r>
              <a:rPr lang="zh-CN" altLang="en-US" b="1" dirty="0" smtClean="0">
                <a:latin typeface="微软雅黑" panose="020B0503020204020204" pitchFamily="34" charset="-122"/>
                <a:ea typeface="微软雅黑" panose="020B0503020204020204" pitchFamily="34" charset="-122"/>
              </a:rPr>
              <a:t>的定义</a:t>
            </a:r>
            <a:endParaRPr lang="en-US" b="1" dirty="0">
              <a:latin typeface="微软雅黑" panose="020B0503020204020204" pitchFamily="34" charset="-122"/>
              <a:ea typeface="微软雅黑" panose="020B0503020204020204" pitchFamily="34" charset="-122"/>
            </a:endParaRPr>
          </a:p>
        </p:txBody>
      </p:sp>
      <p:sp>
        <p:nvSpPr>
          <p:cNvPr id="2" name="流程图: 过程 1"/>
          <p:cNvSpPr/>
          <p:nvPr/>
        </p:nvSpPr>
        <p:spPr bwMode="auto">
          <a:xfrm>
            <a:off x="461356" y="3071808"/>
            <a:ext cx="3314701" cy="3314701"/>
          </a:xfrm>
          <a:prstGeom prst="flowChartProcess">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流程图: 过程 5"/>
          <p:cNvSpPr/>
          <p:nvPr/>
        </p:nvSpPr>
        <p:spPr bwMode="auto">
          <a:xfrm>
            <a:off x="461356" y="1845942"/>
            <a:ext cx="3314701" cy="1011555"/>
          </a:xfrm>
          <a:prstGeom prst="flowChartProcess">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4200" b="1" dirty="0">
                <a:gradFill>
                  <a:gsLst>
                    <a:gs pos="0">
                      <a:srgbClr val="FFFFFF"/>
                    </a:gs>
                    <a:gs pos="100000">
                      <a:srgbClr val="FFFFFF"/>
                    </a:gs>
                  </a:gsLst>
                  <a:lin ang="5400000" scaled="0"/>
                </a:gradFill>
                <a:latin typeface="+mj-ea"/>
                <a:ea typeface="+mj-ea"/>
                <a:cs typeface="Segoe UI" pitchFamily="34" charset="0"/>
              </a:rPr>
              <a:t>定义</a:t>
            </a:r>
            <a:endParaRPr lang="zh-CN" altLang="en-US" sz="4200" b="1" dirty="0" smtClean="0">
              <a:gradFill>
                <a:gsLst>
                  <a:gs pos="0">
                    <a:srgbClr val="FFFFFF"/>
                  </a:gs>
                  <a:gs pos="100000">
                    <a:srgbClr val="FFFFFF"/>
                  </a:gs>
                </a:gsLst>
                <a:lin ang="5400000" scaled="0"/>
              </a:gradFill>
              <a:latin typeface="+mj-ea"/>
              <a:ea typeface="+mj-ea"/>
              <a:cs typeface="Segoe UI" pitchFamily="34" charset="0"/>
            </a:endParaRPr>
          </a:p>
        </p:txBody>
      </p:sp>
      <p:sp>
        <p:nvSpPr>
          <p:cNvPr id="3" name="矩形 2"/>
          <p:cNvSpPr/>
          <p:nvPr/>
        </p:nvSpPr>
        <p:spPr>
          <a:xfrm>
            <a:off x="649474" y="3811962"/>
            <a:ext cx="2938463" cy="1477328"/>
          </a:xfrm>
          <a:prstGeom prst="rect">
            <a:avLst/>
          </a:prstGeom>
        </p:spPr>
        <p:txBody>
          <a:bodyPr wrap="square">
            <a:spAutoFit/>
          </a:bodyPr>
          <a:lstStyle/>
          <a:p>
            <a:pPr>
              <a:spcAft>
                <a:spcPts val="1200"/>
              </a:spcAft>
            </a:pPr>
            <a:r>
              <a:rPr lang="en-US" altLang="zh-CN" dirty="0">
                <a:solidFill>
                  <a:schemeClr val="bg1">
                    <a:lumMod val="50000"/>
                    <a:lumOff val="50000"/>
                    <a:alpha val="99000"/>
                  </a:schemeClr>
                </a:solidFill>
              </a:rPr>
              <a:t>.NET</a:t>
            </a:r>
            <a:r>
              <a:rPr lang="zh-CN" altLang="en-US" dirty="0">
                <a:solidFill>
                  <a:schemeClr val="bg1">
                    <a:lumMod val="50000"/>
                    <a:lumOff val="50000"/>
                    <a:alpha val="99000"/>
                  </a:schemeClr>
                </a:solidFill>
              </a:rPr>
              <a:t>技术是微软公司推出的一个全新概念，“它代表了一个集合、一个环境和一个可以作为平台支持下一代</a:t>
            </a:r>
            <a:r>
              <a:rPr lang="en-US" altLang="zh-CN" dirty="0">
                <a:solidFill>
                  <a:schemeClr val="bg1">
                    <a:lumMod val="50000"/>
                    <a:lumOff val="50000"/>
                    <a:alpha val="99000"/>
                  </a:schemeClr>
                </a:solidFill>
              </a:rPr>
              <a:t>Internet</a:t>
            </a:r>
            <a:r>
              <a:rPr lang="zh-CN" altLang="en-US" dirty="0">
                <a:solidFill>
                  <a:schemeClr val="bg1">
                    <a:lumMod val="50000"/>
                    <a:lumOff val="50000"/>
                    <a:alpha val="99000"/>
                  </a:schemeClr>
                </a:solidFill>
              </a:rPr>
              <a:t>的可编程结构。”</a:t>
            </a:r>
          </a:p>
        </p:txBody>
      </p:sp>
      <p:sp>
        <p:nvSpPr>
          <p:cNvPr id="7" name="流程图: 过程 6"/>
          <p:cNvSpPr/>
          <p:nvPr/>
        </p:nvSpPr>
        <p:spPr bwMode="auto">
          <a:xfrm>
            <a:off x="4168117" y="3071807"/>
            <a:ext cx="3314701" cy="3314701"/>
          </a:xfrm>
          <a:prstGeom prst="flowChartProcess">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流程图: 过程 7"/>
          <p:cNvSpPr/>
          <p:nvPr/>
        </p:nvSpPr>
        <p:spPr bwMode="auto">
          <a:xfrm>
            <a:off x="4168117" y="1845941"/>
            <a:ext cx="3314701" cy="1011555"/>
          </a:xfrm>
          <a:prstGeom prst="flowChartProcess">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sz="4200" b="1" dirty="0" smtClean="0">
                <a:gradFill>
                  <a:gsLst>
                    <a:gs pos="0">
                      <a:srgbClr val="FFFFFF"/>
                    </a:gs>
                    <a:gs pos="100000">
                      <a:srgbClr val="FFFFFF"/>
                    </a:gs>
                  </a:gsLst>
                  <a:lin ang="5400000" scaled="0"/>
                </a:gradFill>
                <a:latin typeface="+mj-ea"/>
                <a:ea typeface="+mj-ea"/>
                <a:cs typeface="Segoe UI" pitchFamily="34" charset="0"/>
              </a:rPr>
              <a:t>最终目标</a:t>
            </a:r>
          </a:p>
        </p:txBody>
      </p:sp>
      <p:sp>
        <p:nvSpPr>
          <p:cNvPr id="4" name="矩形 3"/>
          <p:cNvSpPr/>
          <p:nvPr/>
        </p:nvSpPr>
        <p:spPr>
          <a:xfrm>
            <a:off x="4329113" y="3853731"/>
            <a:ext cx="2886075" cy="1477328"/>
          </a:xfrm>
          <a:prstGeom prst="rect">
            <a:avLst/>
          </a:prstGeom>
        </p:spPr>
        <p:txBody>
          <a:bodyPr wrap="square" anchor="ctr">
            <a:spAutoFit/>
          </a:bodyPr>
          <a:lstStyle/>
          <a:p>
            <a:pPr>
              <a:spcAft>
                <a:spcPts val="1200"/>
              </a:spcAft>
            </a:pPr>
            <a:r>
              <a:rPr lang="en-US" altLang="zh-CN" dirty="0">
                <a:solidFill>
                  <a:schemeClr val="bg1">
                    <a:lumMod val="50000"/>
                    <a:lumOff val="50000"/>
                    <a:alpha val="99000"/>
                  </a:schemeClr>
                </a:solidFill>
              </a:rPr>
              <a:t>.NET</a:t>
            </a:r>
            <a:r>
              <a:rPr lang="zh-CN" altLang="en-US" dirty="0">
                <a:solidFill>
                  <a:schemeClr val="bg1">
                    <a:lumMod val="50000"/>
                    <a:lumOff val="50000"/>
                    <a:alpha val="99000"/>
                  </a:schemeClr>
                </a:solidFill>
              </a:rPr>
              <a:t>的最终目标就是让用户在任何地方、任何时间，以及利用任何设备都能访问所需的信息、文件和程序 </a:t>
            </a:r>
            <a:endParaRPr lang="en-US" altLang="zh-CN" dirty="0">
              <a:solidFill>
                <a:schemeClr val="bg1">
                  <a:lumMod val="50000"/>
                  <a:lumOff val="50000"/>
                  <a:alpha val="99000"/>
                </a:schemeClr>
              </a:solidFill>
            </a:endParaRPr>
          </a:p>
        </p:txBody>
      </p:sp>
      <p:sp>
        <p:nvSpPr>
          <p:cNvPr id="10" name="流程图: 过程 9"/>
          <p:cNvSpPr/>
          <p:nvPr/>
        </p:nvSpPr>
        <p:spPr bwMode="auto">
          <a:xfrm>
            <a:off x="8039455" y="3071806"/>
            <a:ext cx="3314701" cy="3314701"/>
          </a:xfrm>
          <a:prstGeom prst="flowChartProcess">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流程图: 过程 10"/>
          <p:cNvSpPr/>
          <p:nvPr/>
        </p:nvSpPr>
        <p:spPr bwMode="auto">
          <a:xfrm>
            <a:off x="8039455" y="1845940"/>
            <a:ext cx="3314701" cy="1011555"/>
          </a:xfrm>
          <a:prstGeom prst="flowChartProcess">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4200" b="1" dirty="0" smtClean="0">
                <a:gradFill>
                  <a:gsLst>
                    <a:gs pos="0">
                      <a:srgbClr val="FFFFFF"/>
                    </a:gs>
                    <a:gs pos="100000">
                      <a:srgbClr val="FFFFFF"/>
                    </a:gs>
                  </a:gsLst>
                  <a:lin ang="5400000" scaled="0"/>
                </a:gradFill>
                <a:latin typeface="+mj-ea"/>
                <a:ea typeface="+mj-ea"/>
                <a:cs typeface="Segoe UI" pitchFamily="34" charset="0"/>
              </a:rPr>
              <a:t>.NET</a:t>
            </a:r>
            <a:r>
              <a:rPr lang="zh-CN" altLang="en-US" sz="4200" b="1" dirty="0" smtClean="0">
                <a:gradFill>
                  <a:gsLst>
                    <a:gs pos="0">
                      <a:srgbClr val="FFFFFF"/>
                    </a:gs>
                    <a:gs pos="100000">
                      <a:srgbClr val="FFFFFF"/>
                    </a:gs>
                  </a:gsLst>
                  <a:lin ang="5400000" scaled="0"/>
                </a:gradFill>
                <a:latin typeface="+mj-ea"/>
                <a:ea typeface="+mj-ea"/>
                <a:cs typeface="Segoe UI" pitchFamily="34" charset="0"/>
              </a:rPr>
              <a:t>平台</a:t>
            </a:r>
          </a:p>
        </p:txBody>
      </p:sp>
      <p:sp>
        <p:nvSpPr>
          <p:cNvPr id="12" name="矩形 11"/>
          <p:cNvSpPr/>
          <p:nvPr/>
        </p:nvSpPr>
        <p:spPr>
          <a:xfrm>
            <a:off x="8039455" y="3508762"/>
            <a:ext cx="3314701" cy="2646878"/>
          </a:xfrm>
          <a:prstGeom prst="rect">
            <a:avLst/>
          </a:prstGeom>
        </p:spPr>
        <p:txBody>
          <a:bodyPr wrap="square">
            <a:spAutoFit/>
          </a:bodyPr>
          <a:lstStyle/>
          <a:p>
            <a:pPr>
              <a:spcAft>
                <a:spcPts val="1200"/>
              </a:spcAft>
            </a:pPr>
            <a:r>
              <a:rPr lang="en-US" altLang="zh-CN" dirty="0">
                <a:solidFill>
                  <a:schemeClr val="bg1">
                    <a:lumMod val="50000"/>
                    <a:lumOff val="50000"/>
                    <a:alpha val="99000"/>
                  </a:schemeClr>
                </a:solidFill>
              </a:rPr>
              <a:t>.NET</a:t>
            </a:r>
            <a:r>
              <a:rPr lang="zh-CN" altLang="en-US" dirty="0">
                <a:solidFill>
                  <a:schemeClr val="bg1">
                    <a:lumMod val="50000"/>
                    <a:lumOff val="50000"/>
                    <a:alpha val="99000"/>
                  </a:schemeClr>
                </a:solidFill>
                <a:latin typeface="宋体" panose="02010600030101010101" pitchFamily="2" charset="-122"/>
              </a:rPr>
              <a:t>开发平台包括</a:t>
            </a:r>
            <a:endParaRPr lang="en-US" altLang="zh-CN" dirty="0">
              <a:solidFill>
                <a:schemeClr val="bg1">
                  <a:lumMod val="50000"/>
                  <a:lumOff val="50000"/>
                  <a:alpha val="99000"/>
                </a:schemeClr>
              </a:solidFill>
              <a:latin typeface="宋体" panose="02010600030101010101" pitchFamily="2" charset="-122"/>
            </a:endParaRPr>
          </a:p>
          <a:p>
            <a:pPr lvl="1">
              <a:spcAft>
                <a:spcPts val="1200"/>
              </a:spcAft>
            </a:pPr>
            <a:r>
              <a:rPr lang="zh-CN" altLang="en-US" dirty="0">
                <a:solidFill>
                  <a:schemeClr val="bg1">
                    <a:lumMod val="50000"/>
                    <a:lumOff val="50000"/>
                    <a:alpha val="99000"/>
                  </a:schemeClr>
                </a:solidFill>
                <a:latin typeface="宋体" panose="02010600030101010101" pitchFamily="2" charset="-122"/>
              </a:rPr>
              <a:t>编程语言</a:t>
            </a:r>
            <a:r>
              <a:rPr lang="en-US" altLang="zh-CN" dirty="0">
                <a:solidFill>
                  <a:schemeClr val="bg1">
                    <a:lumMod val="50000"/>
                    <a:lumOff val="50000"/>
                    <a:alpha val="99000"/>
                  </a:schemeClr>
                </a:solidFill>
                <a:latin typeface="宋体" panose="02010600030101010101" pitchFamily="2" charset="-122"/>
              </a:rPr>
              <a:t>(C# ,Visual Basic ,Visual C++)</a:t>
            </a:r>
            <a:endParaRPr lang="en-US" altLang="zh-CN" dirty="0">
              <a:solidFill>
                <a:schemeClr val="bg1">
                  <a:lumMod val="50000"/>
                  <a:lumOff val="50000"/>
                  <a:alpha val="99000"/>
                </a:schemeClr>
              </a:solidFill>
            </a:endParaRPr>
          </a:p>
          <a:p>
            <a:pPr lvl="1">
              <a:spcAft>
                <a:spcPts val="1200"/>
              </a:spcAft>
            </a:pPr>
            <a:r>
              <a:rPr lang="en-US" altLang="zh-CN" dirty="0">
                <a:solidFill>
                  <a:schemeClr val="bg1">
                    <a:lumMod val="50000"/>
                    <a:lumOff val="50000"/>
                    <a:alpha val="99000"/>
                  </a:schemeClr>
                </a:solidFill>
              </a:rPr>
              <a:t>.NET</a:t>
            </a:r>
            <a:r>
              <a:rPr lang="zh-CN" altLang="en-US" dirty="0">
                <a:solidFill>
                  <a:schemeClr val="bg1">
                    <a:lumMod val="50000"/>
                    <a:lumOff val="50000"/>
                    <a:alpha val="99000"/>
                  </a:schemeClr>
                </a:solidFill>
                <a:latin typeface="宋体" panose="02010600030101010101" pitchFamily="2" charset="-122"/>
              </a:rPr>
              <a:t>开发工具</a:t>
            </a:r>
            <a:r>
              <a:rPr lang="en-US" altLang="zh-CN" dirty="0">
                <a:solidFill>
                  <a:schemeClr val="bg1">
                    <a:lumMod val="50000"/>
                    <a:lumOff val="50000"/>
                    <a:alpha val="99000"/>
                  </a:schemeClr>
                </a:solidFill>
                <a:latin typeface="宋体" panose="02010600030101010101" pitchFamily="2" charset="-122"/>
              </a:rPr>
              <a:t>(Visual Studio .NET)</a:t>
            </a:r>
            <a:endParaRPr lang="en-US" altLang="zh-CN" dirty="0">
              <a:solidFill>
                <a:schemeClr val="bg1">
                  <a:lumMod val="50000"/>
                  <a:lumOff val="50000"/>
                  <a:alpha val="99000"/>
                </a:schemeClr>
              </a:solidFill>
            </a:endParaRPr>
          </a:p>
          <a:p>
            <a:pPr lvl="1">
              <a:spcAft>
                <a:spcPts val="1200"/>
              </a:spcAft>
            </a:pPr>
            <a:r>
              <a:rPr lang="en-US" altLang="zh-CN" dirty="0">
                <a:solidFill>
                  <a:schemeClr val="bg1">
                    <a:lumMod val="50000"/>
                    <a:lumOff val="50000"/>
                    <a:alpha val="99000"/>
                  </a:schemeClr>
                </a:solidFill>
              </a:rPr>
              <a:t>.NET</a:t>
            </a:r>
            <a:r>
              <a:rPr lang="zh-CN" altLang="en-US" dirty="0">
                <a:solidFill>
                  <a:schemeClr val="bg1">
                    <a:lumMod val="50000"/>
                    <a:lumOff val="50000"/>
                    <a:alpha val="99000"/>
                  </a:schemeClr>
                </a:solidFill>
                <a:latin typeface="宋体" panose="02010600030101010101" pitchFamily="2" charset="-122"/>
              </a:rPr>
              <a:t>框架</a:t>
            </a:r>
            <a:r>
              <a:rPr lang="en-US" altLang="zh-CN" dirty="0">
                <a:solidFill>
                  <a:schemeClr val="bg1">
                    <a:lumMod val="50000"/>
                    <a:lumOff val="50000"/>
                    <a:alpha val="99000"/>
                  </a:schemeClr>
                </a:solidFill>
                <a:latin typeface="宋体" panose="02010600030101010101" pitchFamily="2" charset="-122"/>
              </a:rPr>
              <a:t>(.NET Framework)</a:t>
            </a:r>
          </a:p>
          <a:p>
            <a:pPr lvl="1">
              <a:spcAft>
                <a:spcPts val="1200"/>
              </a:spcAft>
            </a:pPr>
            <a:r>
              <a:rPr lang="en-US" altLang="zh-CN" dirty="0" smtClean="0">
                <a:solidFill>
                  <a:schemeClr val="bg1">
                    <a:lumMod val="50000"/>
                    <a:lumOff val="50000"/>
                    <a:alpha val="99000"/>
                  </a:schemeClr>
                </a:solidFill>
                <a:latin typeface="宋体" panose="02010600030101010101" pitchFamily="2" charset="-122"/>
              </a:rPr>
              <a:t>…</a:t>
            </a:r>
            <a:endParaRPr lang="zh-CN" altLang="en-US" dirty="0">
              <a:solidFill>
                <a:schemeClr val="bg1">
                  <a:lumMod val="50000"/>
                  <a:lumOff val="50000"/>
                  <a:alpha val="99000"/>
                </a:schemeClr>
              </a:solidFill>
            </a:endParaRPr>
          </a:p>
        </p:txBody>
      </p:sp>
    </p:spTree>
    <p:extLst>
      <p:ext uri="{BB962C8B-B14F-4D97-AF65-F5344CB8AC3E}">
        <p14:creationId xmlns:p14="http://schemas.microsoft.com/office/powerpoint/2010/main" val="171699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事件</a:t>
            </a:r>
            <a:r>
              <a:rPr lang="zh-CN" altLang="en-US" b="1" dirty="0" smtClean="0"/>
              <a:t>（四）</a:t>
            </a:r>
            <a:endParaRPr lang="zh-CN" altLang="en-US" b="1" dirty="0"/>
          </a:p>
        </p:txBody>
      </p:sp>
      <p:sp>
        <p:nvSpPr>
          <p:cNvPr id="3" name="文本占位符 2"/>
          <p:cNvSpPr>
            <a:spLocks noGrp="1"/>
          </p:cNvSpPr>
          <p:nvPr>
            <p:ph type="body" sz="quarter" idx="10"/>
          </p:nvPr>
        </p:nvSpPr>
        <p:spPr/>
        <p:txBody>
          <a:bodyPr>
            <a:normAutofit fontScale="70000" lnSpcReduction="20000"/>
          </a:bodyPr>
          <a:lstStyle/>
          <a:p>
            <a:r>
              <a:rPr lang="en-US" altLang="zh-CN" dirty="0">
                <a:solidFill>
                  <a:srgbClr val="0000FF"/>
                </a:solidFill>
                <a:latin typeface="新宋体"/>
                <a:ea typeface="新宋体"/>
              </a:rPr>
              <a:t>public</a:t>
            </a:r>
            <a:r>
              <a:rPr lang="en-US" altLang="zh-CN" dirty="0">
                <a:solidFill>
                  <a:prstClr val="black"/>
                </a:solidFill>
                <a:latin typeface="新宋体"/>
                <a:ea typeface="新宋体"/>
              </a:rPr>
              <a:t> </a:t>
            </a:r>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初始化一只猫</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2B91AF"/>
                </a:solidFill>
                <a:latin typeface="新宋体"/>
                <a:ea typeface="新宋体"/>
              </a:rPr>
              <a:t>Cat</a:t>
            </a:r>
            <a:r>
              <a:rPr lang="en-US" altLang="zh-CN" dirty="0">
                <a:solidFill>
                  <a:prstClr val="black"/>
                </a:solidFill>
                <a:latin typeface="新宋体"/>
                <a:ea typeface="新宋体"/>
              </a:rPr>
              <a:t> </a:t>
            </a:r>
            <a:r>
              <a:rPr lang="en-US" altLang="zh-CN" dirty="0" err="1">
                <a:solidFill>
                  <a:prstClr val="black"/>
                </a:solidFill>
                <a:latin typeface="新宋体"/>
                <a:ea typeface="新宋体"/>
              </a:rPr>
              <a:t>cat</a:t>
            </a:r>
            <a:r>
              <a:rPr lang="en-US" altLang="zh-CN" dirty="0">
                <a:solidFill>
                  <a:prstClr val="black"/>
                </a:solidFill>
                <a:latin typeface="新宋体"/>
                <a:ea typeface="新宋体"/>
              </a:rPr>
              <a:t>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a:solidFill>
                  <a:srgbClr val="2B91AF"/>
                </a:solidFill>
                <a:latin typeface="新宋体"/>
                <a:ea typeface="新宋体"/>
              </a:rPr>
              <a:t>Cat</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初始化一只老鼠</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2B91AF"/>
                </a:solidFill>
                <a:latin typeface="新宋体"/>
                <a:ea typeface="新宋体"/>
              </a:rPr>
              <a:t>Mouse</a:t>
            </a:r>
            <a:r>
              <a:rPr lang="en-US" altLang="zh-CN" dirty="0">
                <a:solidFill>
                  <a:prstClr val="black"/>
                </a:solidFill>
                <a:latin typeface="新宋体"/>
                <a:ea typeface="新宋体"/>
              </a:rPr>
              <a:t> </a:t>
            </a:r>
            <a:r>
              <a:rPr lang="en-US" altLang="zh-CN" dirty="0" err="1">
                <a:solidFill>
                  <a:prstClr val="black"/>
                </a:solidFill>
                <a:latin typeface="新宋体"/>
                <a:ea typeface="新宋体"/>
              </a:rPr>
              <a:t>mouse</a:t>
            </a:r>
            <a:r>
              <a:rPr lang="en-US" altLang="zh-CN" dirty="0">
                <a:solidFill>
                  <a:prstClr val="black"/>
                </a:solidFill>
                <a:latin typeface="新宋体"/>
                <a:ea typeface="新宋体"/>
              </a:rPr>
              <a:t>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a:solidFill>
                  <a:srgbClr val="2B91AF"/>
                </a:solidFill>
                <a:latin typeface="新宋体"/>
                <a:ea typeface="新宋体"/>
              </a:rPr>
              <a:t>Mouse</a:t>
            </a:r>
            <a:r>
              <a:rPr lang="en-US" altLang="zh-CN" dirty="0">
                <a:solidFill>
                  <a:prstClr val="black"/>
                </a:solidFill>
                <a:latin typeface="新宋体"/>
                <a:ea typeface="新宋体"/>
              </a:rPr>
              <a:t>();</a:t>
            </a:r>
          </a:p>
          <a:p>
            <a:endParaRPr lang="zh-CN" altLang="en-US"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注册事件</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cat.Coming</a:t>
            </a:r>
            <a:r>
              <a:rPr lang="en-US" altLang="zh-CN" dirty="0">
                <a:solidFill>
                  <a:prstClr val="black"/>
                </a:solidFill>
                <a:latin typeface="新宋体"/>
                <a:ea typeface="新宋体"/>
              </a:rPr>
              <a:t> += </a:t>
            </a:r>
            <a:r>
              <a:rPr lang="en-US" altLang="zh-CN" dirty="0">
                <a:solidFill>
                  <a:srgbClr val="0000FF"/>
                </a:solidFill>
                <a:latin typeface="新宋体"/>
                <a:ea typeface="新宋体"/>
              </a:rPr>
              <a:t>new</a:t>
            </a:r>
            <a:r>
              <a:rPr lang="en-US" altLang="zh-CN" dirty="0">
                <a:solidFill>
                  <a:prstClr val="black"/>
                </a:solidFill>
                <a:latin typeface="新宋体"/>
                <a:ea typeface="新宋体"/>
              </a:rPr>
              <a:t> </a:t>
            </a:r>
            <a:r>
              <a:rPr lang="en-US" altLang="zh-CN" dirty="0" err="1">
                <a:solidFill>
                  <a:srgbClr val="2B91AF"/>
                </a:solidFill>
                <a:latin typeface="新宋体"/>
                <a:ea typeface="新宋体"/>
              </a:rPr>
              <a:t>ComingEvevtHander</a:t>
            </a:r>
            <a:r>
              <a:rPr lang="en-US" altLang="zh-CN" dirty="0">
                <a:solidFill>
                  <a:prstClr val="black"/>
                </a:solidFill>
                <a:latin typeface="新宋体"/>
                <a:ea typeface="新宋体"/>
              </a:rPr>
              <a:t>(</a:t>
            </a:r>
            <a:r>
              <a:rPr lang="en-US" altLang="zh-CN" dirty="0" err="1">
                <a:solidFill>
                  <a:prstClr val="black"/>
                </a:solidFill>
                <a:latin typeface="新宋体"/>
                <a:ea typeface="新宋体"/>
              </a:rPr>
              <a:t>mouse.Speak</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猫来了</a:t>
            </a:r>
            <a:endParaRPr lang="zh-CN" altLang="en-US"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调用注册的方法，输出：猫来了，我要逃跑了！</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cat.OnComing</a:t>
            </a:r>
            <a:r>
              <a:rPr lang="en-US" altLang="zh-CN" dirty="0">
                <a:solidFill>
                  <a:prstClr val="black"/>
                </a:solidFill>
                <a:latin typeface="新宋体"/>
                <a:ea typeface="新宋体"/>
              </a:rPr>
              <a:t>(</a:t>
            </a:r>
            <a:r>
              <a:rPr lang="en-US" altLang="zh-CN" dirty="0" err="1">
                <a:solidFill>
                  <a:srgbClr val="2B91AF"/>
                </a:solidFill>
                <a:latin typeface="新宋体"/>
                <a:ea typeface="新宋体"/>
              </a:rPr>
              <a:t>EventArgs</a:t>
            </a:r>
            <a:r>
              <a:rPr lang="en-US" altLang="zh-CN" dirty="0" err="1">
                <a:solidFill>
                  <a:prstClr val="black"/>
                </a:solidFill>
                <a:latin typeface="新宋体"/>
                <a:ea typeface="新宋体"/>
              </a:rPr>
              <a:t>.Empty</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p:txBody>
      </p:sp>
    </p:spTree>
    <p:extLst>
      <p:ext uri="{BB962C8B-B14F-4D97-AF65-F5344CB8AC3E}">
        <p14:creationId xmlns:p14="http://schemas.microsoft.com/office/powerpoint/2010/main" val="107882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321004"/>
            <a:ext cx="11149013" cy="1107996"/>
          </a:xfrm>
        </p:spPr>
        <p:txBody>
          <a:bodyPr/>
          <a:lstStyle/>
          <a:p>
            <a:r>
              <a:rPr lang="zh-CN" altLang="en-US" sz="8000" b="1" dirty="0" smtClean="0">
                <a:latin typeface="微软雅黑" pitchFamily="34" charset="-122"/>
                <a:ea typeface="微软雅黑" pitchFamily="34" charset="-122"/>
              </a:rPr>
              <a:t>流程控制</a:t>
            </a:r>
            <a:endParaRPr lang="zh-CN" altLang="en-US" sz="8000" b="1" dirty="0">
              <a:latin typeface="微软雅黑" pitchFamily="34" charset="-122"/>
              <a:ea typeface="微软雅黑" pitchFamily="34" charset="-122"/>
            </a:endParaRPr>
          </a:p>
        </p:txBody>
      </p:sp>
    </p:spTree>
    <p:extLst>
      <p:ext uri="{BB962C8B-B14F-4D97-AF65-F5344CB8AC3E}">
        <p14:creationId xmlns:p14="http://schemas.microsoft.com/office/powerpoint/2010/main" val="386695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三种基本流程控制</a:t>
            </a:r>
            <a:endParaRPr lang="zh-CN" altLang="en-US" b="1" dirty="0"/>
          </a:p>
        </p:txBody>
      </p:sp>
      <p:graphicFrame>
        <p:nvGraphicFramePr>
          <p:cNvPr id="3" name="表格 2"/>
          <p:cNvGraphicFramePr>
            <a:graphicFrameLocks noGrp="1"/>
          </p:cNvGraphicFramePr>
          <p:nvPr>
            <p:extLst>
              <p:ext uri="{D42A27DB-BD31-4B8C-83A1-F6EECF244321}">
                <p14:modId xmlns:p14="http://schemas.microsoft.com/office/powerpoint/2010/main" val="3380497644"/>
              </p:ext>
            </p:extLst>
          </p:nvPr>
        </p:nvGraphicFramePr>
        <p:xfrm>
          <a:off x="1316177" y="1716072"/>
          <a:ext cx="9556472" cy="4356856"/>
        </p:xfrm>
        <a:graphic>
          <a:graphicData uri="http://schemas.openxmlformats.org/drawingml/2006/table">
            <a:tbl>
              <a:tblPr firstRow="1" bandRow="1">
                <a:tableStyleId>{5C22544A-7EE6-4342-B048-85BDC9FD1C3A}</a:tableStyleId>
              </a:tblPr>
              <a:tblGrid>
                <a:gridCol w="4778236"/>
                <a:gridCol w="4778236"/>
              </a:tblGrid>
              <a:tr h="1089214">
                <a:tc>
                  <a:txBody>
                    <a:bodyPr/>
                    <a:lstStyle/>
                    <a:p>
                      <a:pPr algn="ctr"/>
                      <a:r>
                        <a:rPr lang="zh-CN" altLang="en-US" sz="2800" dirty="0" smtClean="0"/>
                        <a:t>分类</a:t>
                      </a:r>
                      <a:endParaRPr lang="zh-CN" altLang="en-US" sz="2800" dirty="0"/>
                    </a:p>
                  </a:txBody>
                  <a:tcPr anchor="ctr"/>
                </a:tc>
                <a:tc>
                  <a:txBody>
                    <a:bodyPr/>
                    <a:lstStyle/>
                    <a:p>
                      <a:pPr algn="ctr"/>
                      <a:r>
                        <a:rPr lang="zh-CN" altLang="en-US" sz="2800" dirty="0" smtClean="0"/>
                        <a:t>常用</a:t>
                      </a:r>
                      <a:endParaRPr lang="zh-CN" altLang="en-US" sz="2800" dirty="0"/>
                    </a:p>
                  </a:txBody>
                  <a:tcPr anchor="ctr"/>
                </a:tc>
              </a:tr>
              <a:tr h="1089214">
                <a:tc>
                  <a:txBody>
                    <a:bodyPr/>
                    <a:lstStyle/>
                    <a:p>
                      <a:pPr algn="ctr"/>
                      <a:r>
                        <a:rPr lang="zh-CN" altLang="en-US" sz="2800" dirty="0" smtClean="0"/>
                        <a:t>顺序</a:t>
                      </a:r>
                      <a:endParaRPr lang="zh-CN" altLang="en-US" sz="2800" dirty="0"/>
                    </a:p>
                  </a:txBody>
                  <a:tcPr anchor="ctr"/>
                </a:tc>
                <a:tc>
                  <a:txBody>
                    <a:bodyPr/>
                    <a:lstStyle/>
                    <a:p>
                      <a:pPr algn="ctr"/>
                      <a:r>
                        <a:rPr lang="zh-CN" altLang="en-US" sz="2800" dirty="0" smtClean="0"/>
                        <a:t>普通代码</a:t>
                      </a:r>
                      <a:endParaRPr lang="zh-CN" altLang="en-US" sz="2800" dirty="0"/>
                    </a:p>
                  </a:txBody>
                  <a:tcPr anchor="ctr"/>
                </a:tc>
              </a:tr>
              <a:tr h="1089214">
                <a:tc>
                  <a:txBody>
                    <a:bodyPr/>
                    <a:lstStyle/>
                    <a:p>
                      <a:pPr algn="ctr"/>
                      <a:r>
                        <a:rPr lang="zh-CN" altLang="en-US" sz="2800" dirty="0" smtClean="0"/>
                        <a:t>分支</a:t>
                      </a:r>
                      <a:endParaRPr lang="zh-CN" altLang="en-US" sz="2800" dirty="0"/>
                    </a:p>
                  </a:txBody>
                  <a:tcPr anchor="ctr"/>
                </a:tc>
                <a:tc>
                  <a:txBody>
                    <a:bodyPr/>
                    <a:lstStyle/>
                    <a:p>
                      <a:pPr algn="ctr"/>
                      <a:r>
                        <a:rPr lang="en-US" altLang="zh-CN" sz="2800" dirty="0" smtClean="0"/>
                        <a:t>If else</a:t>
                      </a:r>
                      <a:r>
                        <a:rPr lang="zh-CN" altLang="en-US" sz="2800" dirty="0" smtClean="0"/>
                        <a:t>、</a:t>
                      </a:r>
                      <a:r>
                        <a:rPr lang="en-US" altLang="zh-CN" sz="2800" dirty="0" smtClean="0"/>
                        <a:t>switch</a:t>
                      </a:r>
                      <a:r>
                        <a:rPr lang="en-US" altLang="zh-CN" sz="2800" baseline="0" dirty="0" smtClean="0"/>
                        <a:t> case</a:t>
                      </a:r>
                      <a:endParaRPr lang="zh-CN" altLang="en-US" sz="2800" dirty="0"/>
                    </a:p>
                  </a:txBody>
                  <a:tcPr anchor="ctr"/>
                </a:tc>
              </a:tr>
              <a:tr h="1089214">
                <a:tc>
                  <a:txBody>
                    <a:bodyPr/>
                    <a:lstStyle/>
                    <a:p>
                      <a:pPr algn="ctr"/>
                      <a:r>
                        <a:rPr lang="zh-CN" altLang="en-US" sz="2800" dirty="0" smtClean="0"/>
                        <a:t>循环</a:t>
                      </a:r>
                      <a:endParaRPr lang="zh-CN" altLang="en-US" sz="2800" dirty="0"/>
                    </a:p>
                  </a:txBody>
                  <a:tcPr anchor="ctr"/>
                </a:tc>
                <a:tc>
                  <a:txBody>
                    <a:bodyPr/>
                    <a:lstStyle/>
                    <a:p>
                      <a:pPr algn="ctr"/>
                      <a:r>
                        <a:rPr lang="en-US" altLang="zh-CN" sz="2800" dirty="0" smtClean="0"/>
                        <a:t>for</a:t>
                      </a:r>
                      <a:r>
                        <a:rPr lang="zh-CN" altLang="en-US" sz="2800" dirty="0" smtClean="0"/>
                        <a:t>、</a:t>
                      </a:r>
                      <a:r>
                        <a:rPr lang="en-US" altLang="zh-CN" sz="2800" dirty="0" err="1" smtClean="0"/>
                        <a:t>foreach</a:t>
                      </a:r>
                      <a:r>
                        <a:rPr lang="zh-CN" altLang="en-US" sz="2800" dirty="0" smtClean="0"/>
                        <a:t>、</a:t>
                      </a:r>
                      <a:r>
                        <a:rPr lang="en-US" altLang="zh-CN" sz="2800" dirty="0" smtClean="0"/>
                        <a:t>do</a:t>
                      </a:r>
                      <a:r>
                        <a:rPr lang="en-US" altLang="zh-CN" sz="2800" baseline="0" dirty="0" smtClean="0"/>
                        <a:t> </a:t>
                      </a:r>
                      <a:r>
                        <a:rPr lang="en-US" altLang="zh-CN" sz="2800" dirty="0" smtClean="0"/>
                        <a:t>while</a:t>
                      </a:r>
                      <a:r>
                        <a:rPr lang="zh-CN" altLang="en-US" sz="2800" dirty="0" smtClean="0"/>
                        <a:t>、</a:t>
                      </a:r>
                      <a:r>
                        <a:rPr lang="en-US" altLang="zh-CN" sz="2800" dirty="0" smtClean="0"/>
                        <a:t>while</a:t>
                      </a:r>
                      <a:endParaRPr lang="zh-CN" altLang="en-US" sz="2800" dirty="0"/>
                    </a:p>
                  </a:txBody>
                  <a:tcPr anchor="ctr"/>
                </a:tc>
              </a:tr>
            </a:tbl>
          </a:graphicData>
        </a:graphic>
      </p:graphicFrame>
    </p:spTree>
    <p:extLst>
      <p:ext uri="{BB962C8B-B14F-4D97-AF65-F5344CB8AC3E}">
        <p14:creationId xmlns:p14="http://schemas.microsoft.com/office/powerpoint/2010/main" val="144329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If else</a:t>
            </a:r>
            <a:r>
              <a:rPr lang="zh-CN" altLang="en-US" b="1" dirty="0" smtClean="0"/>
              <a:t>（一）</a:t>
            </a:r>
            <a:endParaRPr lang="zh-CN" altLang="en-US" b="1" dirty="0"/>
          </a:p>
        </p:txBody>
      </p:sp>
      <p:sp>
        <p:nvSpPr>
          <p:cNvPr id="3" name="TextBox 2"/>
          <p:cNvSpPr txBox="1"/>
          <p:nvPr/>
        </p:nvSpPr>
        <p:spPr>
          <a:xfrm>
            <a:off x="897774" y="1629295"/>
            <a:ext cx="3724101" cy="2585323"/>
          </a:xfrm>
          <a:prstGeom prst="rect">
            <a:avLst/>
          </a:prstGeom>
          <a:noFill/>
        </p:spPr>
        <p:txBody>
          <a:bodyPr wrap="square" lIns="0" tIns="0" rIns="0" bIns="0" rtlCol="0">
            <a:spAutoFit/>
          </a:bodyPr>
          <a:lstStyle/>
          <a:p>
            <a:r>
              <a:rPr lang="en-US" altLang="zh-CN" sz="2800" dirty="0" smtClean="0">
                <a:solidFill>
                  <a:schemeClr val="bg1">
                    <a:lumMod val="75000"/>
                    <a:lumOff val="25000"/>
                  </a:schemeClr>
                </a:solidFill>
              </a:rPr>
              <a:t>If</a:t>
            </a:r>
            <a:r>
              <a:rPr lang="zh-CN" altLang="en-US" sz="2800" dirty="0" smtClean="0">
                <a:solidFill>
                  <a:schemeClr val="bg1">
                    <a:lumMod val="75000"/>
                    <a:lumOff val="25000"/>
                  </a:schemeClr>
                </a:solidFill>
              </a:rPr>
              <a:t>语句语法：</a:t>
            </a:r>
            <a:endParaRPr lang="en-US" altLang="zh-CN" sz="2800" dirty="0" smtClean="0">
              <a:solidFill>
                <a:schemeClr val="bg1">
                  <a:lumMod val="75000"/>
                  <a:lumOff val="25000"/>
                </a:schemeClr>
              </a:solidFill>
            </a:endParaRPr>
          </a:p>
          <a:p>
            <a:endParaRPr lang="en-US" altLang="zh-CN" sz="2800" dirty="0" smtClean="0">
              <a:solidFill>
                <a:schemeClr val="bg1">
                  <a:lumMod val="75000"/>
                  <a:lumOff val="25000"/>
                </a:schemeClr>
              </a:solidFill>
            </a:endParaRPr>
          </a:p>
          <a:p>
            <a:r>
              <a:rPr lang="en-US" altLang="zh-CN" sz="2800" dirty="0">
                <a:solidFill>
                  <a:schemeClr val="bg1">
                    <a:lumMod val="75000"/>
                    <a:lumOff val="25000"/>
                  </a:schemeClr>
                </a:solidFill>
              </a:rPr>
              <a:t>	</a:t>
            </a:r>
            <a:r>
              <a:rPr lang="en-US" altLang="zh-CN" sz="2800" dirty="0" smtClean="0">
                <a:solidFill>
                  <a:schemeClr val="bg1">
                    <a:lumMod val="75000"/>
                    <a:lumOff val="25000"/>
                  </a:schemeClr>
                </a:solidFill>
              </a:rPr>
              <a:t>if(</a:t>
            </a:r>
            <a:r>
              <a:rPr lang="zh-CN" altLang="en-US" sz="2800" dirty="0" smtClean="0">
                <a:solidFill>
                  <a:schemeClr val="bg1">
                    <a:lumMod val="75000"/>
                    <a:lumOff val="25000"/>
                  </a:schemeClr>
                </a:solidFill>
              </a:rPr>
              <a:t>布尔条件</a:t>
            </a:r>
            <a:r>
              <a:rPr lang="en-US" altLang="zh-CN" sz="2800" dirty="0" smtClean="0">
                <a:solidFill>
                  <a:schemeClr val="bg1">
                    <a:lumMod val="75000"/>
                    <a:lumOff val="25000"/>
                  </a:schemeClr>
                </a:solidFill>
              </a:rPr>
              <a:t>)</a:t>
            </a:r>
          </a:p>
          <a:p>
            <a:r>
              <a:rPr lang="en-US" altLang="zh-CN" sz="2800" dirty="0" smtClean="0">
                <a:solidFill>
                  <a:schemeClr val="bg1">
                    <a:lumMod val="75000"/>
                    <a:lumOff val="25000"/>
                  </a:schemeClr>
                </a:solidFill>
              </a:rPr>
              <a:t>	{</a:t>
            </a:r>
          </a:p>
          <a:p>
            <a:r>
              <a:rPr lang="en-US" altLang="zh-CN" sz="2800" dirty="0" smtClean="0">
                <a:solidFill>
                  <a:schemeClr val="bg1">
                    <a:lumMod val="75000"/>
                    <a:lumOff val="25000"/>
                  </a:schemeClr>
                </a:solidFill>
              </a:rPr>
              <a:t>		//</a:t>
            </a:r>
            <a:r>
              <a:rPr lang="zh-CN" altLang="en-US" sz="2800" dirty="0" smtClean="0">
                <a:solidFill>
                  <a:schemeClr val="bg1">
                    <a:lumMod val="75000"/>
                    <a:lumOff val="25000"/>
                  </a:schemeClr>
                </a:solidFill>
              </a:rPr>
              <a:t>语句。。。</a:t>
            </a:r>
            <a:endParaRPr lang="en-US" altLang="zh-CN" sz="2800" dirty="0" smtClean="0">
              <a:solidFill>
                <a:schemeClr val="bg1">
                  <a:lumMod val="75000"/>
                  <a:lumOff val="25000"/>
                </a:schemeClr>
              </a:solidFill>
            </a:endParaRPr>
          </a:p>
          <a:p>
            <a:r>
              <a:rPr lang="en-US" altLang="zh-CN" sz="2800" dirty="0">
                <a:solidFill>
                  <a:schemeClr val="bg1">
                    <a:lumMod val="75000"/>
                    <a:lumOff val="25000"/>
                  </a:schemeClr>
                </a:solidFill>
              </a:rPr>
              <a:t>	</a:t>
            </a:r>
            <a:r>
              <a:rPr lang="en-US" altLang="zh-CN" sz="2800" dirty="0" smtClean="0">
                <a:solidFill>
                  <a:schemeClr val="bg1">
                    <a:lumMod val="75000"/>
                    <a:lumOff val="25000"/>
                  </a:schemeClr>
                </a:solidFill>
              </a:rPr>
              <a:t>}</a:t>
            </a:r>
            <a:endParaRPr lang="zh-CN" altLang="en-US" sz="2800" dirty="0" smtClean="0">
              <a:solidFill>
                <a:schemeClr val="bg1">
                  <a:lumMod val="75000"/>
                  <a:lumOff val="25000"/>
                </a:schemeClr>
              </a:solidFill>
            </a:endParaRPr>
          </a:p>
        </p:txBody>
      </p:sp>
      <p:sp>
        <p:nvSpPr>
          <p:cNvPr id="4" name="下箭头 3"/>
          <p:cNvSpPr/>
          <p:nvPr/>
        </p:nvSpPr>
        <p:spPr bwMode="auto">
          <a:xfrm>
            <a:off x="7019474" y="850559"/>
            <a:ext cx="484632" cy="978408"/>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菱形 4"/>
          <p:cNvSpPr/>
          <p:nvPr/>
        </p:nvSpPr>
        <p:spPr bwMode="auto">
          <a:xfrm>
            <a:off x="5519651" y="2007556"/>
            <a:ext cx="3484279" cy="914400"/>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dirty="0" smtClean="0">
                <a:solidFill>
                  <a:schemeClr val="bg1"/>
                </a:solidFill>
                <a:ea typeface="Segoe UI" pitchFamily="34" charset="0"/>
                <a:cs typeface="Segoe UI" pitchFamily="34" charset="0"/>
              </a:rPr>
              <a:t>布尔条件</a:t>
            </a:r>
          </a:p>
        </p:txBody>
      </p:sp>
      <p:sp>
        <p:nvSpPr>
          <p:cNvPr id="7" name="下箭头 6"/>
          <p:cNvSpPr/>
          <p:nvPr/>
        </p:nvSpPr>
        <p:spPr bwMode="auto">
          <a:xfrm>
            <a:off x="7075896" y="3054960"/>
            <a:ext cx="378851" cy="70321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10120706" y="3571853"/>
            <a:ext cx="359073" cy="430887"/>
          </a:xfrm>
          <a:prstGeom prst="rect">
            <a:avLst/>
          </a:prstGeom>
          <a:noFill/>
        </p:spPr>
        <p:txBody>
          <a:bodyPr wrap="none" lIns="0" tIns="0" rIns="0" bIns="0" rtlCol="0">
            <a:spAutoFit/>
          </a:bodyPr>
          <a:lstStyle/>
          <a:p>
            <a:r>
              <a:rPr lang="zh-CN" altLang="en-US" sz="2800" dirty="0" smtClean="0">
                <a:solidFill>
                  <a:schemeClr val="bg1"/>
                </a:solidFill>
              </a:rPr>
              <a:t>假</a:t>
            </a:r>
          </a:p>
        </p:txBody>
      </p:sp>
      <p:sp>
        <p:nvSpPr>
          <p:cNvPr id="9" name="TextBox 8"/>
          <p:cNvSpPr txBox="1"/>
          <p:nvPr/>
        </p:nvSpPr>
        <p:spPr>
          <a:xfrm>
            <a:off x="7461291" y="3054960"/>
            <a:ext cx="359073" cy="430887"/>
          </a:xfrm>
          <a:prstGeom prst="rect">
            <a:avLst/>
          </a:prstGeom>
          <a:noFill/>
        </p:spPr>
        <p:txBody>
          <a:bodyPr wrap="none" lIns="0" tIns="0" rIns="0" bIns="0" rtlCol="0">
            <a:spAutoFit/>
          </a:bodyPr>
          <a:lstStyle/>
          <a:p>
            <a:r>
              <a:rPr lang="zh-CN" altLang="en-US" sz="2800" dirty="0" smtClean="0">
                <a:solidFill>
                  <a:schemeClr val="bg1"/>
                </a:solidFill>
              </a:rPr>
              <a:t>真</a:t>
            </a:r>
          </a:p>
        </p:txBody>
      </p:sp>
      <p:sp>
        <p:nvSpPr>
          <p:cNvPr id="10" name="右弧形箭头 9"/>
          <p:cNvSpPr/>
          <p:nvPr/>
        </p:nvSpPr>
        <p:spPr bwMode="auto">
          <a:xfrm>
            <a:off x="8887079" y="2443921"/>
            <a:ext cx="731520" cy="2628498"/>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圆角矩形 11"/>
          <p:cNvSpPr/>
          <p:nvPr/>
        </p:nvSpPr>
        <p:spPr bwMode="auto">
          <a:xfrm>
            <a:off x="6197756" y="3787296"/>
            <a:ext cx="2527069" cy="64413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250000"/>
              </a:lnSpc>
              <a:spcBef>
                <a:spcPct val="0"/>
              </a:spcBef>
              <a:spcAft>
                <a:spcPct val="0"/>
              </a:spcAft>
            </a:pPr>
            <a:r>
              <a:rPr lang="en-US" altLang="zh-CN" sz="2800" dirty="0">
                <a:solidFill>
                  <a:schemeClr val="bg1"/>
                </a:solidFill>
              </a:rPr>
              <a:t>//</a:t>
            </a:r>
            <a:r>
              <a:rPr lang="zh-CN" altLang="en-US" sz="2800" dirty="0">
                <a:solidFill>
                  <a:schemeClr val="bg1"/>
                </a:solidFill>
              </a:rPr>
              <a:t>语句。。。</a:t>
            </a:r>
            <a:endParaRPr lang="en-US" altLang="zh-CN" sz="2800" dirty="0">
              <a:solidFill>
                <a:schemeClr val="bg1"/>
              </a:solidFill>
            </a:endParaRPr>
          </a:p>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下箭头 12"/>
          <p:cNvSpPr/>
          <p:nvPr/>
        </p:nvSpPr>
        <p:spPr bwMode="auto">
          <a:xfrm>
            <a:off x="7075710" y="4735225"/>
            <a:ext cx="379037" cy="921961"/>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4484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If else</a:t>
            </a:r>
            <a:r>
              <a:rPr lang="zh-CN" altLang="en-US" b="1" dirty="0" smtClean="0"/>
              <a:t>（二）</a:t>
            </a:r>
            <a:endParaRPr lang="zh-CN" altLang="en-US" b="1" dirty="0"/>
          </a:p>
        </p:txBody>
      </p:sp>
      <p:sp>
        <p:nvSpPr>
          <p:cNvPr id="3" name="TextBox 2"/>
          <p:cNvSpPr txBox="1"/>
          <p:nvPr/>
        </p:nvSpPr>
        <p:spPr>
          <a:xfrm>
            <a:off x="897774" y="1629295"/>
            <a:ext cx="3724101" cy="3877985"/>
          </a:xfrm>
          <a:prstGeom prst="rect">
            <a:avLst/>
          </a:prstGeom>
          <a:noFill/>
        </p:spPr>
        <p:txBody>
          <a:bodyPr wrap="square" lIns="0" tIns="0" rIns="0" bIns="0" rtlCol="0">
            <a:spAutoFit/>
          </a:bodyPr>
          <a:lstStyle/>
          <a:p>
            <a:r>
              <a:rPr lang="en-US" altLang="zh-CN" sz="2800" dirty="0" smtClean="0">
                <a:solidFill>
                  <a:schemeClr val="bg1">
                    <a:lumMod val="75000"/>
                    <a:lumOff val="25000"/>
                  </a:schemeClr>
                </a:solidFill>
              </a:rPr>
              <a:t>If else</a:t>
            </a:r>
            <a:r>
              <a:rPr lang="zh-CN" altLang="en-US" sz="2800" dirty="0" smtClean="0">
                <a:solidFill>
                  <a:schemeClr val="bg1">
                    <a:lumMod val="75000"/>
                    <a:lumOff val="25000"/>
                  </a:schemeClr>
                </a:solidFill>
              </a:rPr>
              <a:t>语句语法：</a:t>
            </a:r>
            <a:endParaRPr lang="en-US" altLang="zh-CN" sz="2800" dirty="0" smtClean="0">
              <a:solidFill>
                <a:schemeClr val="bg1">
                  <a:lumMod val="75000"/>
                  <a:lumOff val="25000"/>
                </a:schemeClr>
              </a:solidFill>
            </a:endParaRPr>
          </a:p>
          <a:p>
            <a:endParaRPr lang="en-US" altLang="zh-CN" sz="2800" dirty="0" smtClean="0">
              <a:solidFill>
                <a:schemeClr val="bg1">
                  <a:lumMod val="75000"/>
                  <a:lumOff val="25000"/>
                </a:schemeClr>
              </a:solidFill>
            </a:endParaRPr>
          </a:p>
          <a:p>
            <a:r>
              <a:rPr lang="en-US" altLang="zh-CN" sz="2800" dirty="0">
                <a:solidFill>
                  <a:schemeClr val="bg1">
                    <a:lumMod val="75000"/>
                    <a:lumOff val="25000"/>
                  </a:schemeClr>
                </a:solidFill>
              </a:rPr>
              <a:t>	</a:t>
            </a:r>
            <a:r>
              <a:rPr lang="en-US" altLang="zh-CN" sz="2800" dirty="0" smtClean="0">
                <a:solidFill>
                  <a:schemeClr val="bg1">
                    <a:lumMod val="75000"/>
                    <a:lumOff val="25000"/>
                  </a:schemeClr>
                </a:solidFill>
              </a:rPr>
              <a:t>if(</a:t>
            </a:r>
            <a:r>
              <a:rPr lang="zh-CN" altLang="en-US" sz="2800" dirty="0" smtClean="0">
                <a:solidFill>
                  <a:schemeClr val="bg1">
                    <a:lumMod val="75000"/>
                    <a:lumOff val="25000"/>
                  </a:schemeClr>
                </a:solidFill>
              </a:rPr>
              <a:t>布尔条件</a:t>
            </a:r>
            <a:r>
              <a:rPr lang="en-US" altLang="zh-CN" sz="2800" dirty="0" smtClean="0">
                <a:solidFill>
                  <a:schemeClr val="bg1">
                    <a:lumMod val="75000"/>
                    <a:lumOff val="25000"/>
                  </a:schemeClr>
                </a:solidFill>
              </a:rPr>
              <a:t>)</a:t>
            </a:r>
          </a:p>
          <a:p>
            <a:r>
              <a:rPr lang="en-US" altLang="zh-CN" sz="2800" dirty="0" smtClean="0">
                <a:solidFill>
                  <a:schemeClr val="bg1">
                    <a:lumMod val="75000"/>
                    <a:lumOff val="25000"/>
                  </a:schemeClr>
                </a:solidFill>
              </a:rPr>
              <a:t>	{</a:t>
            </a:r>
          </a:p>
          <a:p>
            <a:r>
              <a:rPr lang="en-US" altLang="zh-CN" sz="2800" dirty="0" smtClean="0">
                <a:solidFill>
                  <a:schemeClr val="bg1">
                    <a:lumMod val="75000"/>
                    <a:lumOff val="25000"/>
                  </a:schemeClr>
                </a:solidFill>
              </a:rPr>
              <a:t>	       //</a:t>
            </a:r>
            <a:r>
              <a:rPr lang="zh-CN" altLang="en-US" sz="2800" dirty="0" smtClean="0">
                <a:solidFill>
                  <a:schemeClr val="bg1">
                    <a:lumMod val="75000"/>
                    <a:lumOff val="25000"/>
                  </a:schemeClr>
                </a:solidFill>
              </a:rPr>
              <a:t>语句</a:t>
            </a:r>
            <a:r>
              <a:rPr lang="en-US" altLang="zh-CN" sz="2800" dirty="0" smtClean="0">
                <a:solidFill>
                  <a:schemeClr val="bg1">
                    <a:lumMod val="75000"/>
                    <a:lumOff val="25000"/>
                  </a:schemeClr>
                </a:solidFill>
              </a:rPr>
              <a:t>1</a:t>
            </a:r>
            <a:r>
              <a:rPr lang="zh-CN" altLang="en-US" sz="2800" dirty="0" smtClean="0">
                <a:solidFill>
                  <a:schemeClr val="bg1">
                    <a:lumMod val="75000"/>
                    <a:lumOff val="25000"/>
                  </a:schemeClr>
                </a:solidFill>
              </a:rPr>
              <a:t>。。</a:t>
            </a:r>
            <a:endParaRPr lang="en-US" altLang="zh-CN" sz="2800" dirty="0" smtClean="0">
              <a:solidFill>
                <a:schemeClr val="bg1">
                  <a:lumMod val="75000"/>
                  <a:lumOff val="25000"/>
                </a:schemeClr>
              </a:solidFill>
            </a:endParaRPr>
          </a:p>
          <a:p>
            <a:r>
              <a:rPr lang="en-US" altLang="zh-CN" sz="2800" dirty="0">
                <a:solidFill>
                  <a:schemeClr val="bg1">
                    <a:lumMod val="75000"/>
                    <a:lumOff val="25000"/>
                  </a:schemeClr>
                </a:solidFill>
              </a:rPr>
              <a:t>	</a:t>
            </a:r>
            <a:r>
              <a:rPr lang="en-US" altLang="zh-CN" sz="2800" dirty="0" smtClean="0">
                <a:solidFill>
                  <a:schemeClr val="bg1">
                    <a:lumMod val="75000"/>
                    <a:lumOff val="25000"/>
                  </a:schemeClr>
                </a:solidFill>
              </a:rPr>
              <a:t>}</a:t>
            </a:r>
          </a:p>
          <a:p>
            <a:r>
              <a:rPr lang="en-US" altLang="zh-CN" sz="2800" dirty="0">
                <a:solidFill>
                  <a:schemeClr val="bg1">
                    <a:lumMod val="75000"/>
                    <a:lumOff val="25000"/>
                  </a:schemeClr>
                </a:solidFill>
              </a:rPr>
              <a:t>	</a:t>
            </a:r>
            <a:r>
              <a:rPr lang="en-US" altLang="zh-CN" sz="2800" dirty="0" smtClean="0">
                <a:solidFill>
                  <a:schemeClr val="bg1">
                    <a:lumMod val="75000"/>
                    <a:lumOff val="25000"/>
                  </a:schemeClr>
                </a:solidFill>
              </a:rPr>
              <a:t>else{</a:t>
            </a:r>
          </a:p>
          <a:p>
            <a:r>
              <a:rPr lang="en-US" altLang="zh-CN" sz="2800" dirty="0" smtClean="0">
                <a:solidFill>
                  <a:schemeClr val="bg1">
                    <a:lumMod val="75000"/>
                    <a:lumOff val="25000"/>
                  </a:schemeClr>
                </a:solidFill>
              </a:rPr>
              <a:t>	      //</a:t>
            </a:r>
            <a:r>
              <a:rPr lang="zh-CN" altLang="en-US" sz="2800" dirty="0" smtClean="0">
                <a:solidFill>
                  <a:schemeClr val="bg1">
                    <a:lumMod val="75000"/>
                    <a:lumOff val="25000"/>
                  </a:schemeClr>
                </a:solidFill>
              </a:rPr>
              <a:t>语句</a:t>
            </a:r>
            <a:r>
              <a:rPr lang="en-US" altLang="zh-CN" sz="2800" dirty="0" smtClean="0">
                <a:solidFill>
                  <a:schemeClr val="bg1">
                    <a:lumMod val="75000"/>
                    <a:lumOff val="25000"/>
                  </a:schemeClr>
                </a:solidFill>
              </a:rPr>
              <a:t>2</a:t>
            </a:r>
            <a:r>
              <a:rPr lang="zh-CN" altLang="en-US" sz="2800" dirty="0" smtClean="0">
                <a:solidFill>
                  <a:schemeClr val="bg1">
                    <a:lumMod val="75000"/>
                    <a:lumOff val="25000"/>
                  </a:schemeClr>
                </a:solidFill>
              </a:rPr>
              <a:t>。</a:t>
            </a:r>
            <a:r>
              <a:rPr lang="zh-CN" altLang="en-US" sz="2800" dirty="0">
                <a:solidFill>
                  <a:schemeClr val="bg1">
                    <a:lumMod val="75000"/>
                    <a:lumOff val="25000"/>
                  </a:schemeClr>
                </a:solidFill>
              </a:rPr>
              <a:t>。</a:t>
            </a:r>
            <a:endParaRPr lang="en-US" altLang="zh-CN" sz="2800" dirty="0">
              <a:solidFill>
                <a:schemeClr val="bg1">
                  <a:lumMod val="75000"/>
                  <a:lumOff val="25000"/>
                </a:schemeClr>
              </a:solidFill>
            </a:endParaRPr>
          </a:p>
          <a:p>
            <a:r>
              <a:rPr lang="en-US" altLang="zh-CN" sz="2800" dirty="0" smtClean="0">
                <a:solidFill>
                  <a:schemeClr val="bg1">
                    <a:lumMod val="75000"/>
                    <a:lumOff val="25000"/>
                  </a:schemeClr>
                </a:solidFill>
              </a:rPr>
              <a:t>	}</a:t>
            </a:r>
            <a:endParaRPr lang="zh-CN" altLang="en-US" sz="2800" dirty="0" smtClean="0">
              <a:solidFill>
                <a:schemeClr val="bg1">
                  <a:lumMod val="75000"/>
                  <a:lumOff val="25000"/>
                </a:schemeClr>
              </a:solidFill>
            </a:endParaRPr>
          </a:p>
        </p:txBody>
      </p:sp>
      <p:sp>
        <p:nvSpPr>
          <p:cNvPr id="4" name="下箭头 3"/>
          <p:cNvSpPr/>
          <p:nvPr/>
        </p:nvSpPr>
        <p:spPr bwMode="auto">
          <a:xfrm>
            <a:off x="6229762" y="850559"/>
            <a:ext cx="484632" cy="978408"/>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菱形 4"/>
          <p:cNvSpPr/>
          <p:nvPr/>
        </p:nvSpPr>
        <p:spPr bwMode="auto">
          <a:xfrm>
            <a:off x="5004262" y="1986721"/>
            <a:ext cx="2935633" cy="914400"/>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dirty="0" smtClean="0">
                <a:solidFill>
                  <a:schemeClr val="bg1"/>
                </a:solidFill>
                <a:ea typeface="Segoe UI" pitchFamily="34" charset="0"/>
                <a:cs typeface="Segoe UI" pitchFamily="34" charset="0"/>
              </a:rPr>
              <a:t>布尔条件</a:t>
            </a:r>
          </a:p>
        </p:txBody>
      </p:sp>
      <p:sp>
        <p:nvSpPr>
          <p:cNvPr id="7" name="下箭头 6"/>
          <p:cNvSpPr/>
          <p:nvPr/>
        </p:nvSpPr>
        <p:spPr bwMode="auto">
          <a:xfrm>
            <a:off x="6335543" y="2918798"/>
            <a:ext cx="378851" cy="70321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716637" y="2967709"/>
            <a:ext cx="359073" cy="430887"/>
          </a:xfrm>
          <a:prstGeom prst="rect">
            <a:avLst/>
          </a:prstGeom>
          <a:noFill/>
        </p:spPr>
        <p:txBody>
          <a:bodyPr wrap="none" lIns="0" tIns="0" rIns="0" bIns="0" rtlCol="0">
            <a:spAutoFit/>
          </a:bodyPr>
          <a:lstStyle/>
          <a:p>
            <a:r>
              <a:rPr lang="zh-CN" altLang="en-US" sz="2800" dirty="0" smtClean="0">
                <a:solidFill>
                  <a:schemeClr val="bg1"/>
                </a:solidFill>
              </a:rPr>
              <a:t>真</a:t>
            </a:r>
          </a:p>
        </p:txBody>
      </p:sp>
      <p:sp>
        <p:nvSpPr>
          <p:cNvPr id="12" name="圆角矩形 11"/>
          <p:cNvSpPr/>
          <p:nvPr/>
        </p:nvSpPr>
        <p:spPr bwMode="auto">
          <a:xfrm>
            <a:off x="5261433" y="3622008"/>
            <a:ext cx="2527069" cy="64413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250000"/>
              </a:lnSpc>
              <a:spcBef>
                <a:spcPct val="0"/>
              </a:spcBef>
              <a:spcAft>
                <a:spcPct val="0"/>
              </a:spcAft>
            </a:pPr>
            <a:r>
              <a:rPr lang="en-US" altLang="zh-CN" sz="2800" dirty="0">
                <a:solidFill>
                  <a:schemeClr val="bg1"/>
                </a:solidFill>
              </a:rPr>
              <a:t>//</a:t>
            </a:r>
            <a:r>
              <a:rPr lang="zh-CN" altLang="en-US" sz="2800" dirty="0" smtClean="0">
                <a:solidFill>
                  <a:schemeClr val="bg1"/>
                </a:solidFill>
              </a:rPr>
              <a:t>语句</a:t>
            </a:r>
            <a:r>
              <a:rPr lang="en-US" altLang="zh-CN" sz="2800" dirty="0" smtClean="0">
                <a:solidFill>
                  <a:schemeClr val="bg1"/>
                </a:solidFill>
              </a:rPr>
              <a:t>1</a:t>
            </a:r>
            <a:r>
              <a:rPr lang="zh-CN" altLang="en-US" sz="2800" dirty="0" smtClean="0">
                <a:solidFill>
                  <a:schemeClr val="bg1"/>
                </a:solidFill>
              </a:rPr>
              <a:t>。</a:t>
            </a:r>
            <a:r>
              <a:rPr lang="zh-CN" altLang="en-US" sz="2800" dirty="0">
                <a:solidFill>
                  <a:schemeClr val="bg1"/>
                </a:solidFill>
              </a:rPr>
              <a:t>。</a:t>
            </a:r>
            <a:endParaRPr lang="en-US" altLang="zh-CN" sz="2800" dirty="0">
              <a:solidFill>
                <a:schemeClr val="bg1"/>
              </a:solidFill>
            </a:endParaRPr>
          </a:p>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下箭头 12"/>
          <p:cNvSpPr/>
          <p:nvPr/>
        </p:nvSpPr>
        <p:spPr bwMode="auto">
          <a:xfrm>
            <a:off x="6337601" y="4402715"/>
            <a:ext cx="376794" cy="1499321"/>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任意多边形 14"/>
          <p:cNvSpPr/>
          <p:nvPr/>
        </p:nvSpPr>
        <p:spPr bwMode="auto">
          <a:xfrm>
            <a:off x="8096596" y="2277687"/>
            <a:ext cx="2610211" cy="2249484"/>
          </a:xfrm>
          <a:custGeom>
            <a:avLst/>
            <a:gdLst>
              <a:gd name="connsiteX0" fmla="*/ 0 w 2610211"/>
              <a:gd name="connsiteY0" fmla="*/ 66502 h 2249484"/>
              <a:gd name="connsiteX1" fmla="*/ 1213659 w 2610211"/>
              <a:gd name="connsiteY1" fmla="*/ 714895 h 2249484"/>
              <a:gd name="connsiteX2" fmla="*/ 1246909 w 2610211"/>
              <a:gd name="connsiteY2" fmla="*/ 1197033 h 2249484"/>
              <a:gd name="connsiteX3" fmla="*/ 931026 w 2610211"/>
              <a:gd name="connsiteY3" fmla="*/ 1995055 h 2249484"/>
              <a:gd name="connsiteX4" fmla="*/ 2593571 w 2610211"/>
              <a:gd name="connsiteY4" fmla="*/ 648393 h 2249484"/>
              <a:gd name="connsiteX5" fmla="*/ 1778924 w 2610211"/>
              <a:gd name="connsiteY5" fmla="*/ 2244437 h 2249484"/>
              <a:gd name="connsiteX6" fmla="*/ 1662546 w 2610211"/>
              <a:gd name="connsiteY6" fmla="*/ 0 h 2249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0211" h="2249484">
                <a:moveTo>
                  <a:pt x="0" y="66502"/>
                </a:moveTo>
                <a:cubicBezTo>
                  <a:pt x="502920" y="296487"/>
                  <a:pt x="1005841" y="526473"/>
                  <a:pt x="1213659" y="714895"/>
                </a:cubicBezTo>
                <a:cubicBezTo>
                  <a:pt x="1421477" y="903317"/>
                  <a:pt x="1294014" y="983673"/>
                  <a:pt x="1246909" y="1197033"/>
                </a:cubicBezTo>
                <a:cubicBezTo>
                  <a:pt x="1199804" y="1410393"/>
                  <a:pt x="706582" y="2086495"/>
                  <a:pt x="931026" y="1995055"/>
                </a:cubicBezTo>
                <a:cubicBezTo>
                  <a:pt x="1155470" y="1903615"/>
                  <a:pt x="2452255" y="606829"/>
                  <a:pt x="2593571" y="648393"/>
                </a:cubicBezTo>
                <a:cubicBezTo>
                  <a:pt x="2734887" y="689957"/>
                  <a:pt x="1934095" y="2352503"/>
                  <a:pt x="1778924" y="2244437"/>
                </a:cubicBezTo>
                <a:cubicBezTo>
                  <a:pt x="1623753" y="2136372"/>
                  <a:pt x="1643149" y="1068186"/>
                  <a:pt x="1662546"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TextBox 16"/>
          <p:cNvSpPr txBox="1"/>
          <p:nvPr/>
        </p:nvSpPr>
        <p:spPr>
          <a:xfrm>
            <a:off x="8277849" y="1771277"/>
            <a:ext cx="359073" cy="430887"/>
          </a:xfrm>
          <a:prstGeom prst="rect">
            <a:avLst/>
          </a:prstGeom>
          <a:noFill/>
        </p:spPr>
        <p:txBody>
          <a:bodyPr wrap="none" lIns="0" tIns="0" rIns="0" bIns="0" rtlCol="0">
            <a:spAutoFit/>
          </a:bodyPr>
          <a:lstStyle/>
          <a:p>
            <a:r>
              <a:rPr lang="zh-CN" altLang="en-US" sz="2800" dirty="0" smtClean="0">
                <a:solidFill>
                  <a:schemeClr val="bg1"/>
                </a:solidFill>
              </a:rPr>
              <a:t>假</a:t>
            </a:r>
          </a:p>
        </p:txBody>
      </p:sp>
      <p:sp>
        <p:nvSpPr>
          <p:cNvPr id="20" name="圆角矩形 19"/>
          <p:cNvSpPr/>
          <p:nvPr/>
        </p:nvSpPr>
        <p:spPr bwMode="auto">
          <a:xfrm>
            <a:off x="8277849" y="3622008"/>
            <a:ext cx="2527069" cy="64413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250000"/>
              </a:lnSpc>
              <a:spcBef>
                <a:spcPct val="0"/>
              </a:spcBef>
              <a:spcAft>
                <a:spcPct val="0"/>
              </a:spcAft>
            </a:pPr>
            <a:r>
              <a:rPr lang="en-US" altLang="zh-CN" sz="2800" dirty="0">
                <a:solidFill>
                  <a:schemeClr val="bg1"/>
                </a:solidFill>
              </a:rPr>
              <a:t>//</a:t>
            </a:r>
            <a:r>
              <a:rPr lang="zh-CN" altLang="en-US" sz="2800" dirty="0" smtClean="0">
                <a:solidFill>
                  <a:schemeClr val="bg1"/>
                </a:solidFill>
              </a:rPr>
              <a:t>语句</a:t>
            </a:r>
            <a:r>
              <a:rPr lang="en-US" altLang="zh-CN" sz="2800" dirty="0">
                <a:solidFill>
                  <a:schemeClr val="bg1"/>
                </a:solidFill>
              </a:rPr>
              <a:t>2</a:t>
            </a:r>
            <a:r>
              <a:rPr lang="zh-CN" altLang="en-US" sz="2800" dirty="0" smtClean="0">
                <a:solidFill>
                  <a:schemeClr val="bg1"/>
                </a:solidFill>
              </a:rPr>
              <a:t>。</a:t>
            </a:r>
            <a:r>
              <a:rPr lang="zh-CN" altLang="en-US" sz="2800" dirty="0">
                <a:solidFill>
                  <a:schemeClr val="bg1"/>
                </a:solidFill>
              </a:rPr>
              <a:t>。</a:t>
            </a:r>
            <a:endParaRPr lang="en-US" altLang="zh-CN" sz="2800" dirty="0">
              <a:solidFill>
                <a:schemeClr val="bg1"/>
              </a:solidFill>
            </a:endParaRPr>
          </a:p>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圆角右箭头 5"/>
          <p:cNvSpPr/>
          <p:nvPr/>
        </p:nvSpPr>
        <p:spPr bwMode="auto">
          <a:xfrm rot="5400000">
            <a:off x="8521153" y="1833559"/>
            <a:ext cx="1124744" cy="2135124"/>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圆角右箭头 9"/>
          <p:cNvSpPr/>
          <p:nvPr/>
        </p:nvSpPr>
        <p:spPr bwMode="auto">
          <a:xfrm rot="10800000">
            <a:off x="6896171" y="4580964"/>
            <a:ext cx="3095725" cy="926316"/>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0869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If else</a:t>
            </a:r>
            <a:r>
              <a:rPr lang="zh-CN" altLang="en-US" b="1" dirty="0" smtClean="0"/>
              <a:t>（三）</a:t>
            </a:r>
            <a:endParaRPr lang="zh-CN" altLang="en-US" b="1" dirty="0"/>
          </a:p>
        </p:txBody>
      </p:sp>
      <p:sp>
        <p:nvSpPr>
          <p:cNvPr id="3" name="TextBox 2"/>
          <p:cNvSpPr txBox="1"/>
          <p:nvPr/>
        </p:nvSpPr>
        <p:spPr>
          <a:xfrm>
            <a:off x="386108" y="1674508"/>
            <a:ext cx="4086139" cy="3877985"/>
          </a:xfrm>
          <a:prstGeom prst="rect">
            <a:avLst/>
          </a:prstGeom>
          <a:noFill/>
        </p:spPr>
        <p:txBody>
          <a:bodyPr wrap="square" lIns="0" tIns="0" rIns="0" bIns="0" rtlCol="0">
            <a:spAutoFit/>
          </a:bodyPr>
          <a:lstStyle/>
          <a:p>
            <a:r>
              <a:rPr lang="en-US" altLang="zh-CN" sz="2800" dirty="0" smtClean="0">
                <a:solidFill>
                  <a:schemeClr val="bg1">
                    <a:lumMod val="75000"/>
                    <a:lumOff val="25000"/>
                  </a:schemeClr>
                </a:solidFill>
              </a:rPr>
              <a:t>If else</a:t>
            </a:r>
            <a:r>
              <a:rPr lang="zh-CN" altLang="en-US" sz="2800" dirty="0" smtClean="0">
                <a:solidFill>
                  <a:schemeClr val="bg1">
                    <a:lumMod val="75000"/>
                    <a:lumOff val="25000"/>
                  </a:schemeClr>
                </a:solidFill>
              </a:rPr>
              <a:t>语句语法：</a:t>
            </a:r>
            <a:endParaRPr lang="en-US" altLang="zh-CN" sz="2800" dirty="0" smtClean="0">
              <a:solidFill>
                <a:schemeClr val="bg1">
                  <a:lumMod val="75000"/>
                  <a:lumOff val="25000"/>
                </a:schemeClr>
              </a:solidFill>
            </a:endParaRPr>
          </a:p>
          <a:p>
            <a:endParaRPr lang="en-US" altLang="zh-CN" sz="2800" dirty="0" smtClean="0">
              <a:solidFill>
                <a:schemeClr val="bg1">
                  <a:lumMod val="75000"/>
                  <a:lumOff val="25000"/>
                </a:schemeClr>
              </a:solidFill>
            </a:endParaRPr>
          </a:p>
          <a:p>
            <a:r>
              <a:rPr lang="en-US" altLang="zh-CN" sz="2800" dirty="0">
                <a:solidFill>
                  <a:schemeClr val="bg1">
                    <a:lumMod val="75000"/>
                    <a:lumOff val="25000"/>
                  </a:schemeClr>
                </a:solidFill>
              </a:rPr>
              <a:t>	</a:t>
            </a:r>
            <a:r>
              <a:rPr lang="en-US" altLang="zh-CN" sz="2800" dirty="0" smtClean="0">
                <a:solidFill>
                  <a:schemeClr val="bg1">
                    <a:lumMod val="75000"/>
                    <a:lumOff val="25000"/>
                  </a:schemeClr>
                </a:solidFill>
              </a:rPr>
              <a:t>if(</a:t>
            </a:r>
            <a:r>
              <a:rPr lang="zh-CN" altLang="en-US" sz="2800" dirty="0" smtClean="0">
                <a:solidFill>
                  <a:schemeClr val="bg1">
                    <a:lumMod val="75000"/>
                    <a:lumOff val="25000"/>
                  </a:schemeClr>
                </a:solidFill>
              </a:rPr>
              <a:t>布尔条件</a:t>
            </a:r>
            <a:r>
              <a:rPr lang="en-US" altLang="zh-CN" sz="2800" dirty="0" smtClean="0">
                <a:solidFill>
                  <a:schemeClr val="bg1">
                    <a:lumMod val="75000"/>
                    <a:lumOff val="25000"/>
                  </a:schemeClr>
                </a:solidFill>
              </a:rPr>
              <a:t>1)</a:t>
            </a:r>
          </a:p>
          <a:p>
            <a:r>
              <a:rPr lang="en-US" altLang="zh-CN" sz="2800" dirty="0" smtClean="0">
                <a:solidFill>
                  <a:schemeClr val="bg1">
                    <a:lumMod val="75000"/>
                    <a:lumOff val="25000"/>
                  </a:schemeClr>
                </a:solidFill>
              </a:rPr>
              <a:t>	{</a:t>
            </a:r>
          </a:p>
          <a:p>
            <a:r>
              <a:rPr lang="en-US" altLang="zh-CN" sz="2800" dirty="0" smtClean="0">
                <a:solidFill>
                  <a:schemeClr val="bg1">
                    <a:lumMod val="75000"/>
                    <a:lumOff val="25000"/>
                  </a:schemeClr>
                </a:solidFill>
              </a:rPr>
              <a:t>	       //</a:t>
            </a:r>
            <a:r>
              <a:rPr lang="zh-CN" altLang="en-US" sz="2800" dirty="0" smtClean="0">
                <a:solidFill>
                  <a:schemeClr val="bg1">
                    <a:lumMod val="75000"/>
                    <a:lumOff val="25000"/>
                  </a:schemeClr>
                </a:solidFill>
              </a:rPr>
              <a:t>语句</a:t>
            </a:r>
            <a:r>
              <a:rPr lang="en-US" altLang="zh-CN" sz="2800" dirty="0" smtClean="0">
                <a:solidFill>
                  <a:schemeClr val="bg1">
                    <a:lumMod val="75000"/>
                    <a:lumOff val="25000"/>
                  </a:schemeClr>
                </a:solidFill>
              </a:rPr>
              <a:t>1</a:t>
            </a:r>
            <a:r>
              <a:rPr lang="zh-CN" altLang="en-US" sz="2800" dirty="0" smtClean="0">
                <a:solidFill>
                  <a:schemeClr val="bg1">
                    <a:lumMod val="75000"/>
                    <a:lumOff val="25000"/>
                  </a:schemeClr>
                </a:solidFill>
              </a:rPr>
              <a:t>。。</a:t>
            </a:r>
            <a:endParaRPr lang="en-US" altLang="zh-CN" sz="2800" dirty="0" smtClean="0">
              <a:solidFill>
                <a:schemeClr val="bg1">
                  <a:lumMod val="75000"/>
                  <a:lumOff val="25000"/>
                </a:schemeClr>
              </a:solidFill>
            </a:endParaRPr>
          </a:p>
          <a:p>
            <a:r>
              <a:rPr lang="en-US" altLang="zh-CN" sz="2800" dirty="0">
                <a:solidFill>
                  <a:schemeClr val="bg1">
                    <a:lumMod val="75000"/>
                    <a:lumOff val="25000"/>
                  </a:schemeClr>
                </a:solidFill>
              </a:rPr>
              <a:t>	</a:t>
            </a:r>
            <a:r>
              <a:rPr lang="en-US" altLang="zh-CN" sz="2800" dirty="0" smtClean="0">
                <a:solidFill>
                  <a:schemeClr val="bg1">
                    <a:lumMod val="75000"/>
                    <a:lumOff val="25000"/>
                  </a:schemeClr>
                </a:solidFill>
              </a:rPr>
              <a:t>}</a:t>
            </a:r>
          </a:p>
          <a:p>
            <a:r>
              <a:rPr lang="en-US" altLang="zh-CN" sz="2800" dirty="0">
                <a:solidFill>
                  <a:schemeClr val="bg1">
                    <a:lumMod val="75000"/>
                    <a:lumOff val="25000"/>
                  </a:schemeClr>
                </a:solidFill>
              </a:rPr>
              <a:t>	</a:t>
            </a:r>
            <a:r>
              <a:rPr lang="en-US" altLang="zh-CN" sz="2800" dirty="0" smtClean="0">
                <a:solidFill>
                  <a:schemeClr val="bg1">
                    <a:lumMod val="75000"/>
                    <a:lumOff val="25000"/>
                  </a:schemeClr>
                </a:solidFill>
              </a:rPr>
              <a:t>else  if(</a:t>
            </a:r>
            <a:r>
              <a:rPr lang="zh-CN" altLang="en-US" sz="2800" dirty="0" smtClean="0">
                <a:solidFill>
                  <a:schemeClr val="bg1">
                    <a:lumMod val="75000"/>
                    <a:lumOff val="25000"/>
                  </a:schemeClr>
                </a:solidFill>
              </a:rPr>
              <a:t>布尔条件</a:t>
            </a:r>
            <a:r>
              <a:rPr lang="en-US" altLang="zh-CN" sz="2800" dirty="0" smtClean="0">
                <a:solidFill>
                  <a:schemeClr val="bg1">
                    <a:lumMod val="75000"/>
                    <a:lumOff val="25000"/>
                  </a:schemeClr>
                </a:solidFill>
              </a:rPr>
              <a:t>2){</a:t>
            </a:r>
          </a:p>
          <a:p>
            <a:r>
              <a:rPr lang="en-US" altLang="zh-CN" sz="2800" dirty="0" smtClean="0">
                <a:solidFill>
                  <a:schemeClr val="bg1">
                    <a:lumMod val="75000"/>
                    <a:lumOff val="25000"/>
                  </a:schemeClr>
                </a:solidFill>
              </a:rPr>
              <a:t>	      //</a:t>
            </a:r>
            <a:r>
              <a:rPr lang="zh-CN" altLang="en-US" sz="2800" dirty="0" smtClean="0">
                <a:solidFill>
                  <a:schemeClr val="bg1">
                    <a:lumMod val="75000"/>
                    <a:lumOff val="25000"/>
                  </a:schemeClr>
                </a:solidFill>
              </a:rPr>
              <a:t>语句</a:t>
            </a:r>
            <a:r>
              <a:rPr lang="en-US" altLang="zh-CN" sz="2800" dirty="0" smtClean="0">
                <a:solidFill>
                  <a:schemeClr val="bg1">
                    <a:lumMod val="75000"/>
                    <a:lumOff val="25000"/>
                  </a:schemeClr>
                </a:solidFill>
              </a:rPr>
              <a:t>2</a:t>
            </a:r>
            <a:r>
              <a:rPr lang="zh-CN" altLang="en-US" sz="2800" dirty="0" smtClean="0">
                <a:solidFill>
                  <a:schemeClr val="bg1">
                    <a:lumMod val="75000"/>
                    <a:lumOff val="25000"/>
                  </a:schemeClr>
                </a:solidFill>
              </a:rPr>
              <a:t>。</a:t>
            </a:r>
            <a:r>
              <a:rPr lang="zh-CN" altLang="en-US" sz="2800" dirty="0">
                <a:solidFill>
                  <a:schemeClr val="bg1">
                    <a:lumMod val="75000"/>
                    <a:lumOff val="25000"/>
                  </a:schemeClr>
                </a:solidFill>
              </a:rPr>
              <a:t>。</a:t>
            </a:r>
            <a:endParaRPr lang="en-US" altLang="zh-CN" sz="2800" dirty="0">
              <a:solidFill>
                <a:schemeClr val="bg1">
                  <a:lumMod val="75000"/>
                  <a:lumOff val="25000"/>
                </a:schemeClr>
              </a:solidFill>
            </a:endParaRPr>
          </a:p>
          <a:p>
            <a:r>
              <a:rPr lang="en-US" altLang="zh-CN" sz="2800" dirty="0" smtClean="0">
                <a:solidFill>
                  <a:schemeClr val="bg1">
                    <a:lumMod val="75000"/>
                    <a:lumOff val="25000"/>
                  </a:schemeClr>
                </a:solidFill>
              </a:rPr>
              <a:t>	}</a:t>
            </a:r>
            <a:endParaRPr lang="zh-CN" altLang="en-US" sz="2800" dirty="0" smtClean="0">
              <a:solidFill>
                <a:schemeClr val="bg1">
                  <a:lumMod val="75000"/>
                  <a:lumOff val="25000"/>
                </a:schemeClr>
              </a:solidFill>
            </a:endParaRPr>
          </a:p>
        </p:txBody>
      </p:sp>
      <p:sp>
        <p:nvSpPr>
          <p:cNvPr id="4" name="下箭头 3"/>
          <p:cNvSpPr/>
          <p:nvPr/>
        </p:nvSpPr>
        <p:spPr bwMode="auto">
          <a:xfrm>
            <a:off x="5468884" y="882232"/>
            <a:ext cx="484632" cy="978408"/>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菱形 4"/>
          <p:cNvSpPr/>
          <p:nvPr/>
        </p:nvSpPr>
        <p:spPr bwMode="auto">
          <a:xfrm>
            <a:off x="4536845" y="2114007"/>
            <a:ext cx="2359328" cy="730490"/>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dirty="0" smtClean="0">
                <a:solidFill>
                  <a:schemeClr val="bg1"/>
                </a:solidFill>
                <a:ea typeface="Segoe UI" pitchFamily="34" charset="0"/>
                <a:cs typeface="Segoe UI" pitchFamily="34" charset="0"/>
              </a:rPr>
              <a:t>布尔条件</a:t>
            </a:r>
            <a:r>
              <a:rPr lang="en-US" altLang="zh-CN" dirty="0" smtClean="0">
                <a:solidFill>
                  <a:schemeClr val="bg1"/>
                </a:solidFill>
                <a:ea typeface="Segoe UI" pitchFamily="34" charset="0"/>
                <a:cs typeface="Segoe UI" pitchFamily="34" charset="0"/>
              </a:rPr>
              <a:t>1</a:t>
            </a:r>
            <a:endParaRPr lang="zh-CN" altLang="en-US" dirty="0" smtClean="0">
              <a:solidFill>
                <a:schemeClr val="bg1"/>
              </a:solidFill>
              <a:ea typeface="Segoe UI" pitchFamily="34" charset="0"/>
              <a:cs typeface="Segoe UI" pitchFamily="34" charset="0"/>
            </a:endParaRPr>
          </a:p>
        </p:txBody>
      </p:sp>
      <p:sp>
        <p:nvSpPr>
          <p:cNvPr id="7" name="下箭头 6"/>
          <p:cNvSpPr/>
          <p:nvPr/>
        </p:nvSpPr>
        <p:spPr bwMode="auto">
          <a:xfrm>
            <a:off x="5521774" y="2918796"/>
            <a:ext cx="431742" cy="148391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5856016" y="3327686"/>
            <a:ext cx="359073" cy="430887"/>
          </a:xfrm>
          <a:prstGeom prst="rect">
            <a:avLst/>
          </a:prstGeom>
          <a:noFill/>
        </p:spPr>
        <p:txBody>
          <a:bodyPr wrap="none" lIns="0" tIns="0" rIns="0" bIns="0" rtlCol="0">
            <a:spAutoFit/>
          </a:bodyPr>
          <a:lstStyle/>
          <a:p>
            <a:r>
              <a:rPr lang="zh-CN" altLang="en-US" sz="2800" dirty="0" smtClean="0">
                <a:solidFill>
                  <a:schemeClr val="bg1"/>
                </a:solidFill>
              </a:rPr>
              <a:t>真</a:t>
            </a:r>
          </a:p>
        </p:txBody>
      </p:sp>
      <p:sp>
        <p:nvSpPr>
          <p:cNvPr id="12" name="圆角矩形 11"/>
          <p:cNvSpPr/>
          <p:nvPr/>
        </p:nvSpPr>
        <p:spPr bwMode="auto">
          <a:xfrm>
            <a:off x="4452974" y="4527171"/>
            <a:ext cx="2527069" cy="64413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250000"/>
              </a:lnSpc>
              <a:spcBef>
                <a:spcPct val="0"/>
              </a:spcBef>
              <a:spcAft>
                <a:spcPct val="0"/>
              </a:spcAft>
            </a:pPr>
            <a:r>
              <a:rPr lang="en-US" altLang="zh-CN" sz="2800" dirty="0">
                <a:solidFill>
                  <a:schemeClr val="bg1"/>
                </a:solidFill>
              </a:rPr>
              <a:t>//</a:t>
            </a:r>
            <a:r>
              <a:rPr lang="zh-CN" altLang="en-US" sz="2800" dirty="0" smtClean="0">
                <a:solidFill>
                  <a:schemeClr val="bg1"/>
                </a:solidFill>
              </a:rPr>
              <a:t>语句</a:t>
            </a:r>
            <a:r>
              <a:rPr lang="en-US" altLang="zh-CN" sz="2800" dirty="0" smtClean="0">
                <a:solidFill>
                  <a:schemeClr val="bg1"/>
                </a:solidFill>
              </a:rPr>
              <a:t>1</a:t>
            </a:r>
            <a:r>
              <a:rPr lang="zh-CN" altLang="en-US" sz="2800" dirty="0" smtClean="0">
                <a:solidFill>
                  <a:schemeClr val="bg1"/>
                </a:solidFill>
              </a:rPr>
              <a:t>。</a:t>
            </a:r>
            <a:r>
              <a:rPr lang="zh-CN" altLang="en-US" sz="2800" dirty="0">
                <a:solidFill>
                  <a:schemeClr val="bg1"/>
                </a:solidFill>
              </a:rPr>
              <a:t>。</a:t>
            </a:r>
            <a:endParaRPr lang="en-US" altLang="zh-CN" sz="2800" dirty="0">
              <a:solidFill>
                <a:schemeClr val="bg1"/>
              </a:solidFill>
            </a:endParaRPr>
          </a:p>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下箭头 12"/>
          <p:cNvSpPr/>
          <p:nvPr/>
        </p:nvSpPr>
        <p:spPr bwMode="auto">
          <a:xfrm>
            <a:off x="5468884" y="5360970"/>
            <a:ext cx="421969" cy="136762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任意多边形 14"/>
          <p:cNvSpPr/>
          <p:nvPr/>
        </p:nvSpPr>
        <p:spPr bwMode="auto">
          <a:xfrm>
            <a:off x="9019303" y="2670730"/>
            <a:ext cx="1321730" cy="905465"/>
          </a:xfrm>
          <a:custGeom>
            <a:avLst/>
            <a:gdLst>
              <a:gd name="connsiteX0" fmla="*/ 0 w 2610211"/>
              <a:gd name="connsiteY0" fmla="*/ 66502 h 2249484"/>
              <a:gd name="connsiteX1" fmla="*/ 1213659 w 2610211"/>
              <a:gd name="connsiteY1" fmla="*/ 714895 h 2249484"/>
              <a:gd name="connsiteX2" fmla="*/ 1246909 w 2610211"/>
              <a:gd name="connsiteY2" fmla="*/ 1197033 h 2249484"/>
              <a:gd name="connsiteX3" fmla="*/ 931026 w 2610211"/>
              <a:gd name="connsiteY3" fmla="*/ 1995055 h 2249484"/>
              <a:gd name="connsiteX4" fmla="*/ 2593571 w 2610211"/>
              <a:gd name="connsiteY4" fmla="*/ 648393 h 2249484"/>
              <a:gd name="connsiteX5" fmla="*/ 1778924 w 2610211"/>
              <a:gd name="connsiteY5" fmla="*/ 2244437 h 2249484"/>
              <a:gd name="connsiteX6" fmla="*/ 1662546 w 2610211"/>
              <a:gd name="connsiteY6" fmla="*/ 0 h 2249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0211" h="2249484">
                <a:moveTo>
                  <a:pt x="0" y="66502"/>
                </a:moveTo>
                <a:cubicBezTo>
                  <a:pt x="502920" y="296487"/>
                  <a:pt x="1005841" y="526473"/>
                  <a:pt x="1213659" y="714895"/>
                </a:cubicBezTo>
                <a:cubicBezTo>
                  <a:pt x="1421477" y="903317"/>
                  <a:pt x="1294014" y="983673"/>
                  <a:pt x="1246909" y="1197033"/>
                </a:cubicBezTo>
                <a:cubicBezTo>
                  <a:pt x="1199804" y="1410393"/>
                  <a:pt x="706582" y="2086495"/>
                  <a:pt x="931026" y="1995055"/>
                </a:cubicBezTo>
                <a:cubicBezTo>
                  <a:pt x="1155470" y="1903615"/>
                  <a:pt x="2452255" y="606829"/>
                  <a:pt x="2593571" y="648393"/>
                </a:cubicBezTo>
                <a:cubicBezTo>
                  <a:pt x="2734887" y="689957"/>
                  <a:pt x="1934095" y="2352503"/>
                  <a:pt x="1778924" y="2244437"/>
                </a:cubicBezTo>
                <a:cubicBezTo>
                  <a:pt x="1623753" y="2136372"/>
                  <a:pt x="1643149" y="1068186"/>
                  <a:pt x="1662546"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6" name="燕尾形箭头 15"/>
          <p:cNvSpPr/>
          <p:nvPr/>
        </p:nvSpPr>
        <p:spPr bwMode="auto">
          <a:xfrm>
            <a:off x="6867911" y="2277687"/>
            <a:ext cx="1080656" cy="457200"/>
          </a:xfrm>
          <a:prstGeom prst="notch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7228702" y="1898563"/>
            <a:ext cx="359073" cy="430887"/>
          </a:xfrm>
          <a:prstGeom prst="rect">
            <a:avLst/>
          </a:prstGeom>
          <a:noFill/>
        </p:spPr>
        <p:txBody>
          <a:bodyPr wrap="none" lIns="0" tIns="0" rIns="0" bIns="0" rtlCol="0">
            <a:spAutoFit/>
          </a:bodyPr>
          <a:lstStyle/>
          <a:p>
            <a:r>
              <a:rPr lang="zh-CN" altLang="en-US" sz="2800" dirty="0" smtClean="0">
                <a:solidFill>
                  <a:schemeClr val="bg1"/>
                </a:solidFill>
              </a:rPr>
              <a:t>假</a:t>
            </a:r>
          </a:p>
        </p:txBody>
      </p:sp>
      <p:sp>
        <p:nvSpPr>
          <p:cNvPr id="19" name="下箭头 18"/>
          <p:cNvSpPr/>
          <p:nvPr/>
        </p:nvSpPr>
        <p:spPr bwMode="auto">
          <a:xfrm>
            <a:off x="8917069" y="2844497"/>
            <a:ext cx="484632" cy="55793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圆角矩形 19"/>
          <p:cNvSpPr/>
          <p:nvPr/>
        </p:nvSpPr>
        <p:spPr bwMode="auto">
          <a:xfrm>
            <a:off x="8068333" y="3436504"/>
            <a:ext cx="2527069" cy="64413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250000"/>
              </a:lnSpc>
              <a:spcBef>
                <a:spcPct val="0"/>
              </a:spcBef>
              <a:spcAft>
                <a:spcPct val="0"/>
              </a:spcAft>
            </a:pPr>
            <a:r>
              <a:rPr lang="en-US" altLang="zh-CN" sz="2800" dirty="0">
                <a:solidFill>
                  <a:schemeClr val="bg1"/>
                </a:solidFill>
              </a:rPr>
              <a:t>//</a:t>
            </a:r>
            <a:r>
              <a:rPr lang="zh-CN" altLang="en-US" sz="2800" dirty="0" smtClean="0">
                <a:solidFill>
                  <a:schemeClr val="bg1"/>
                </a:solidFill>
              </a:rPr>
              <a:t>语句</a:t>
            </a:r>
            <a:r>
              <a:rPr lang="en-US" altLang="zh-CN" sz="2800" dirty="0">
                <a:solidFill>
                  <a:schemeClr val="bg1"/>
                </a:solidFill>
              </a:rPr>
              <a:t>2</a:t>
            </a:r>
            <a:r>
              <a:rPr lang="zh-CN" altLang="en-US" sz="2800" dirty="0" smtClean="0">
                <a:solidFill>
                  <a:schemeClr val="bg1"/>
                </a:solidFill>
              </a:rPr>
              <a:t>。</a:t>
            </a:r>
            <a:r>
              <a:rPr lang="zh-CN" altLang="en-US" sz="2800" dirty="0">
                <a:solidFill>
                  <a:schemeClr val="bg1"/>
                </a:solidFill>
              </a:rPr>
              <a:t>。</a:t>
            </a:r>
            <a:endParaRPr lang="en-US" altLang="zh-CN" sz="2800" dirty="0">
              <a:solidFill>
                <a:schemeClr val="bg1"/>
              </a:solidFill>
            </a:endParaRPr>
          </a:p>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左箭头 20"/>
          <p:cNvSpPr/>
          <p:nvPr/>
        </p:nvSpPr>
        <p:spPr bwMode="auto">
          <a:xfrm>
            <a:off x="5953516" y="6044783"/>
            <a:ext cx="4836404" cy="48517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菱形 17"/>
          <p:cNvSpPr/>
          <p:nvPr/>
        </p:nvSpPr>
        <p:spPr bwMode="auto">
          <a:xfrm>
            <a:off x="7933884" y="2022052"/>
            <a:ext cx="2407149" cy="82244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dirty="0" smtClean="0">
                <a:solidFill>
                  <a:schemeClr val="bg1"/>
                </a:solidFill>
                <a:ea typeface="Segoe UI" pitchFamily="34" charset="0"/>
                <a:cs typeface="Segoe UI" pitchFamily="34" charset="0"/>
              </a:rPr>
              <a:t>布尔条件</a:t>
            </a:r>
            <a:r>
              <a:rPr lang="en-US" altLang="zh-CN" dirty="0" smtClean="0">
                <a:solidFill>
                  <a:schemeClr val="bg1"/>
                </a:solidFill>
                <a:ea typeface="Segoe UI" pitchFamily="34" charset="0"/>
                <a:cs typeface="Segoe UI" pitchFamily="34" charset="0"/>
              </a:rPr>
              <a:t>2</a:t>
            </a:r>
            <a:endParaRPr lang="zh-CN" altLang="en-US" dirty="0" smtClean="0">
              <a:solidFill>
                <a:schemeClr val="bg1"/>
              </a:solidFill>
              <a:ea typeface="Segoe UI" pitchFamily="34" charset="0"/>
              <a:cs typeface="Segoe UI" pitchFamily="34" charset="0"/>
            </a:endParaRPr>
          </a:p>
        </p:txBody>
      </p:sp>
      <p:sp>
        <p:nvSpPr>
          <p:cNvPr id="6" name="TextBox 5"/>
          <p:cNvSpPr txBox="1"/>
          <p:nvPr/>
        </p:nvSpPr>
        <p:spPr>
          <a:xfrm>
            <a:off x="9500631" y="2859984"/>
            <a:ext cx="359073" cy="430887"/>
          </a:xfrm>
          <a:prstGeom prst="rect">
            <a:avLst/>
          </a:prstGeom>
          <a:noFill/>
        </p:spPr>
        <p:txBody>
          <a:bodyPr wrap="none" lIns="0" tIns="0" rIns="0" bIns="0" rtlCol="0">
            <a:spAutoFit/>
          </a:bodyPr>
          <a:lstStyle/>
          <a:p>
            <a:r>
              <a:rPr lang="zh-CN" altLang="en-US" sz="2800" dirty="0" smtClean="0">
                <a:solidFill>
                  <a:schemeClr val="bg1"/>
                </a:solidFill>
              </a:rPr>
              <a:t>真</a:t>
            </a:r>
          </a:p>
        </p:txBody>
      </p:sp>
      <p:sp>
        <p:nvSpPr>
          <p:cNvPr id="23" name="TextBox 22"/>
          <p:cNvSpPr txBox="1"/>
          <p:nvPr/>
        </p:nvSpPr>
        <p:spPr>
          <a:xfrm>
            <a:off x="11421687" y="4080643"/>
            <a:ext cx="359073" cy="430887"/>
          </a:xfrm>
          <a:prstGeom prst="rect">
            <a:avLst/>
          </a:prstGeom>
          <a:noFill/>
        </p:spPr>
        <p:txBody>
          <a:bodyPr wrap="none" lIns="0" tIns="0" rIns="0" bIns="0" rtlCol="0">
            <a:spAutoFit/>
          </a:bodyPr>
          <a:lstStyle/>
          <a:p>
            <a:r>
              <a:rPr lang="zh-CN" altLang="en-US" sz="2800" dirty="0" smtClean="0">
                <a:solidFill>
                  <a:schemeClr val="bg1"/>
                </a:solidFill>
              </a:rPr>
              <a:t>假</a:t>
            </a:r>
          </a:p>
        </p:txBody>
      </p:sp>
      <p:sp>
        <p:nvSpPr>
          <p:cNvPr id="24" name="手杖形箭头 23"/>
          <p:cNvSpPr/>
          <p:nvPr/>
        </p:nvSpPr>
        <p:spPr bwMode="auto">
          <a:xfrm rot="5400000">
            <a:off x="8870468" y="3990790"/>
            <a:ext cx="4200505" cy="877825"/>
          </a:xfrm>
          <a:prstGeom prst="utur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圆角右箭头 24"/>
          <p:cNvSpPr/>
          <p:nvPr/>
        </p:nvSpPr>
        <p:spPr bwMode="auto">
          <a:xfrm rot="10800000">
            <a:off x="8489787" y="4138697"/>
            <a:ext cx="842080" cy="1906085"/>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左箭头 25"/>
          <p:cNvSpPr/>
          <p:nvPr/>
        </p:nvSpPr>
        <p:spPr bwMode="auto">
          <a:xfrm>
            <a:off x="5955115" y="5640837"/>
            <a:ext cx="2534671" cy="441314"/>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660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If else</a:t>
            </a:r>
            <a:r>
              <a:rPr lang="zh-CN" altLang="en-US" b="1" dirty="0" smtClean="0"/>
              <a:t>（三）</a:t>
            </a:r>
            <a:endParaRPr lang="zh-CN" altLang="en-US" b="1" dirty="0"/>
          </a:p>
        </p:txBody>
      </p:sp>
      <p:sp>
        <p:nvSpPr>
          <p:cNvPr id="3" name="文本占位符 2"/>
          <p:cNvSpPr>
            <a:spLocks noGrp="1"/>
          </p:cNvSpPr>
          <p:nvPr>
            <p:ph type="body" sz="quarter" idx="10"/>
          </p:nvPr>
        </p:nvSpPr>
        <p:spPr/>
        <p:txBody>
          <a:bodyPr>
            <a:normAutofit fontScale="62500" lnSpcReduction="20000"/>
          </a:bodyPr>
          <a:lstStyle/>
          <a:p>
            <a:r>
              <a:rPr lang="en-US" altLang="zh-CN" dirty="0">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r>
              <a:rPr lang="en-US" altLang="zh-CN" dirty="0">
                <a:solidFill>
                  <a:srgbClr val="0000FF"/>
                </a:solidFill>
                <a:latin typeface="新宋体"/>
                <a:ea typeface="新宋体"/>
              </a:rPr>
              <a:t>string</a:t>
            </a:r>
            <a:r>
              <a:rPr lang="en-US" altLang="zh-CN" dirty="0">
                <a:solidFill>
                  <a:prstClr val="black"/>
                </a:solidFill>
                <a:latin typeface="新宋体"/>
                <a:ea typeface="新宋体"/>
              </a:rPr>
              <a:t>[] </a:t>
            </a:r>
            <a:r>
              <a:rPr lang="en-US" altLang="zh-CN" dirty="0" err="1">
                <a:solidFill>
                  <a:prstClr val="black"/>
                </a:solidFill>
                <a:latin typeface="新宋体"/>
                <a:ea typeface="新宋体"/>
              </a:rPr>
              <a:t>args</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bool</a:t>
            </a:r>
            <a:r>
              <a:rPr lang="en-US" altLang="zh-CN" dirty="0">
                <a:solidFill>
                  <a:prstClr val="black"/>
                </a:solidFill>
                <a:latin typeface="新宋体"/>
                <a:ea typeface="新宋体"/>
              </a:rPr>
              <a:t> </a:t>
            </a:r>
            <a:r>
              <a:rPr lang="en-US" altLang="zh-CN" dirty="0" err="1">
                <a:solidFill>
                  <a:prstClr val="black"/>
                </a:solidFill>
                <a:latin typeface="新宋体"/>
                <a:ea typeface="新宋体"/>
              </a:rPr>
              <a:t>isTrue</a:t>
            </a:r>
            <a:r>
              <a:rPr lang="en-US" altLang="zh-CN" dirty="0">
                <a:solidFill>
                  <a:prstClr val="black"/>
                </a:solidFill>
                <a:latin typeface="新宋体"/>
                <a:ea typeface="新宋体"/>
              </a:rPr>
              <a:t> = </a:t>
            </a:r>
            <a:r>
              <a:rPr lang="en-US" altLang="zh-CN" dirty="0">
                <a:solidFill>
                  <a:srgbClr val="0000FF"/>
                </a:solidFill>
                <a:latin typeface="新宋体"/>
                <a:ea typeface="新宋体"/>
              </a:rPr>
              <a:t>true</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if</a:t>
            </a:r>
            <a:r>
              <a:rPr lang="en-US" altLang="zh-CN" dirty="0">
                <a:solidFill>
                  <a:prstClr val="black"/>
                </a:solidFill>
                <a:latin typeface="新宋体"/>
                <a:ea typeface="新宋体"/>
              </a:rPr>
              <a:t> (</a:t>
            </a:r>
            <a:r>
              <a:rPr lang="en-US" altLang="zh-CN" dirty="0" err="1">
                <a:solidFill>
                  <a:prstClr val="black"/>
                </a:solidFill>
                <a:latin typeface="新宋体"/>
                <a:ea typeface="新宋体"/>
              </a:rPr>
              <a:t>isTrue</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smtClean="0">
                <a:solidFill>
                  <a:srgbClr val="008000"/>
                </a:solidFill>
                <a:latin typeface="新宋体"/>
                <a:ea typeface="新宋体"/>
              </a:rPr>
              <a:t>//</a:t>
            </a:r>
            <a:r>
              <a:rPr lang="zh-CN" altLang="en-US" dirty="0" smtClean="0">
                <a:solidFill>
                  <a:srgbClr val="008000"/>
                </a:solidFill>
                <a:latin typeface="新宋体"/>
                <a:ea typeface="新宋体"/>
              </a:rPr>
              <a:t>执行</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System.</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a:solidFill>
                  <a:srgbClr val="A31515"/>
                </a:solidFill>
                <a:latin typeface="新宋体"/>
                <a:ea typeface="新宋体"/>
              </a:rPr>
              <a:t>"true"</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if</a:t>
            </a:r>
            <a:r>
              <a:rPr lang="en-US" altLang="zh-CN" dirty="0">
                <a:solidFill>
                  <a:prstClr val="black"/>
                </a:solidFill>
                <a:latin typeface="新宋体"/>
                <a:ea typeface="新宋体"/>
              </a:rPr>
              <a:t> (!</a:t>
            </a:r>
            <a:r>
              <a:rPr lang="en-US" altLang="zh-CN" dirty="0" err="1">
                <a:solidFill>
                  <a:prstClr val="black"/>
                </a:solidFill>
                <a:latin typeface="新宋体"/>
                <a:ea typeface="新宋体"/>
              </a:rPr>
              <a:t>isTrue</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smtClean="0">
                <a:solidFill>
                  <a:srgbClr val="008000"/>
                </a:solidFill>
                <a:latin typeface="新宋体"/>
                <a:ea typeface="新宋体"/>
              </a:rPr>
              <a:t>不执行</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System.</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a:solidFill>
                  <a:srgbClr val="A31515"/>
                </a:solidFill>
                <a:latin typeface="新宋体"/>
                <a:ea typeface="新宋体"/>
              </a:rPr>
              <a:t>"true"</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smtClean="0">
                <a:solidFill>
                  <a:srgbClr val="0000FF"/>
                </a:solidFill>
                <a:latin typeface="新宋体"/>
                <a:ea typeface="新宋体"/>
              </a:rPr>
              <a:t>else if(true)</a:t>
            </a:r>
            <a:r>
              <a:rPr lang="en-US" altLang="zh-CN" dirty="0" smtClean="0">
                <a:solidFill>
                  <a:prstClr val="black"/>
                </a:solidFill>
                <a:latin typeface="新宋体"/>
                <a:ea typeface="新宋体"/>
              </a:rPr>
              <a:t>{</a:t>
            </a:r>
            <a:endParaRPr lang="en-US" altLang="zh-CN"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smtClean="0">
                <a:solidFill>
                  <a:srgbClr val="008000"/>
                </a:solidFill>
                <a:latin typeface="新宋体"/>
                <a:ea typeface="新宋体"/>
              </a:rPr>
              <a:t>执行</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System.</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a:solidFill>
                  <a:srgbClr val="A31515"/>
                </a:solidFill>
                <a:latin typeface="新宋体"/>
                <a:ea typeface="新宋体"/>
              </a:rPr>
              <a:t>"false"</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endParaRPr lang="zh-CN" altLang="en-US" dirty="0"/>
          </a:p>
        </p:txBody>
      </p:sp>
    </p:spTree>
    <p:extLst>
      <p:ext uri="{BB962C8B-B14F-4D97-AF65-F5344CB8AC3E}">
        <p14:creationId xmlns:p14="http://schemas.microsoft.com/office/powerpoint/2010/main" val="166583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Switch case</a:t>
            </a:r>
            <a:r>
              <a:rPr lang="zh-CN" altLang="en-US" b="1" dirty="0" smtClean="0"/>
              <a:t>（一）</a:t>
            </a:r>
            <a:endParaRPr lang="zh-CN" altLang="en-US" b="1" dirty="0"/>
          </a:p>
        </p:txBody>
      </p:sp>
      <p:sp>
        <p:nvSpPr>
          <p:cNvPr id="3" name="TextBox 2"/>
          <p:cNvSpPr txBox="1"/>
          <p:nvPr/>
        </p:nvSpPr>
        <p:spPr>
          <a:xfrm>
            <a:off x="519112" y="1558388"/>
            <a:ext cx="11426077" cy="3877985"/>
          </a:xfrm>
          <a:prstGeom prst="rect">
            <a:avLst/>
          </a:prstGeom>
          <a:noFill/>
        </p:spPr>
        <p:txBody>
          <a:bodyPr wrap="square" lIns="0" tIns="0" rIns="0" bIns="0" rtlCol="0">
            <a:spAutoFit/>
          </a:bodyPr>
          <a:lstStyle/>
          <a:p>
            <a:pPr marL="457200" indent="-457200">
              <a:lnSpc>
                <a:spcPct val="90000"/>
              </a:lnSpc>
              <a:buFont typeface="Arial" panose="020B0604020202020204" pitchFamily="34" charset="0"/>
              <a:buChar char="•"/>
            </a:pPr>
            <a:r>
              <a:rPr lang="en-US" altLang="zh-CN" sz="2800" dirty="0" smtClean="0">
                <a:solidFill>
                  <a:schemeClr val="bg1">
                    <a:lumMod val="65000"/>
                    <a:lumOff val="35000"/>
                  </a:schemeClr>
                </a:solidFill>
                <a:latin typeface="+mn-ea"/>
              </a:rPr>
              <a:t>Switch case</a:t>
            </a:r>
            <a:r>
              <a:rPr lang="zh-CN" altLang="en-US" sz="2800" dirty="0" smtClean="0">
                <a:solidFill>
                  <a:schemeClr val="bg1">
                    <a:lumMod val="65000"/>
                    <a:lumOff val="35000"/>
                  </a:schemeClr>
                </a:solidFill>
                <a:latin typeface="+mn-ea"/>
              </a:rPr>
              <a:t>是</a:t>
            </a:r>
            <a:r>
              <a:rPr lang="zh-CN" altLang="en-US" sz="2800" dirty="0">
                <a:solidFill>
                  <a:schemeClr val="bg1">
                    <a:lumMod val="65000"/>
                    <a:lumOff val="35000"/>
                  </a:schemeClr>
                </a:solidFill>
                <a:latin typeface="+mn-ea"/>
              </a:rPr>
              <a:t>多分支选择</a:t>
            </a:r>
            <a:r>
              <a:rPr lang="zh-CN" altLang="en-US" sz="2800" dirty="0" smtClean="0">
                <a:solidFill>
                  <a:schemeClr val="bg1">
                    <a:lumMod val="65000"/>
                    <a:lumOff val="35000"/>
                  </a:schemeClr>
                </a:solidFill>
                <a:latin typeface="+mn-ea"/>
              </a:rPr>
              <a:t>语句，用来</a:t>
            </a:r>
            <a:r>
              <a:rPr lang="zh-CN" altLang="en-US" sz="2800" dirty="0">
                <a:solidFill>
                  <a:schemeClr val="bg1">
                    <a:lumMod val="65000"/>
                    <a:lumOff val="35000"/>
                  </a:schemeClr>
                </a:solidFill>
                <a:latin typeface="+mn-ea"/>
              </a:rPr>
              <a:t>实现多分支选择</a:t>
            </a:r>
            <a:r>
              <a:rPr lang="zh-CN" altLang="en-US" sz="2800" dirty="0" smtClean="0">
                <a:solidFill>
                  <a:schemeClr val="bg1">
                    <a:lumMod val="65000"/>
                    <a:lumOff val="35000"/>
                  </a:schemeClr>
                </a:solidFill>
                <a:latin typeface="+mn-ea"/>
              </a:rPr>
              <a:t>结构。</a:t>
            </a:r>
            <a:endParaRPr lang="en-US" altLang="zh-CN" sz="2800" dirty="0" smtClean="0">
              <a:solidFill>
                <a:schemeClr val="bg1">
                  <a:lumMod val="65000"/>
                  <a:lumOff val="35000"/>
                </a:schemeClr>
              </a:solidFill>
              <a:latin typeface="+mn-ea"/>
            </a:endParaRPr>
          </a:p>
          <a:p>
            <a:pPr marL="457200" indent="-457200">
              <a:lnSpc>
                <a:spcPct val="90000"/>
              </a:lnSpc>
              <a:buFont typeface="Arial" panose="020B0604020202020204" pitchFamily="34" charset="0"/>
              <a:buChar char="•"/>
            </a:pPr>
            <a:endParaRPr lang="en-US" altLang="zh-CN" sz="2800" dirty="0" smtClean="0">
              <a:solidFill>
                <a:schemeClr val="bg1">
                  <a:lumMod val="65000"/>
                  <a:lumOff val="35000"/>
                </a:schemeClr>
              </a:solidFill>
              <a:latin typeface="+mn-ea"/>
            </a:endParaRPr>
          </a:p>
          <a:p>
            <a:pPr marL="457200" indent="-457200">
              <a:lnSpc>
                <a:spcPct val="90000"/>
              </a:lnSpc>
              <a:buFont typeface="Arial" panose="020B0604020202020204" pitchFamily="34" charset="0"/>
              <a:buChar char="•"/>
            </a:pPr>
            <a:r>
              <a:rPr lang="zh-CN" altLang="en-US" sz="2800" dirty="0" smtClean="0">
                <a:solidFill>
                  <a:schemeClr val="bg1">
                    <a:lumMod val="65000"/>
                    <a:lumOff val="35000"/>
                  </a:schemeClr>
                </a:solidFill>
                <a:latin typeface="+mn-ea"/>
              </a:rPr>
              <a:t>适合于从一组</a:t>
            </a:r>
            <a:r>
              <a:rPr lang="zh-CN" altLang="en-US" sz="2800" dirty="0">
                <a:solidFill>
                  <a:schemeClr val="bg1">
                    <a:lumMod val="65000"/>
                    <a:lumOff val="35000"/>
                  </a:schemeClr>
                </a:solidFill>
                <a:latin typeface="+mn-ea"/>
              </a:rPr>
              <a:t>互斥的分支中选择一</a:t>
            </a:r>
            <a:r>
              <a:rPr lang="zh-CN" altLang="en-US" sz="2800" dirty="0" smtClean="0">
                <a:solidFill>
                  <a:schemeClr val="bg1">
                    <a:lumMod val="65000"/>
                    <a:lumOff val="35000"/>
                  </a:schemeClr>
                </a:solidFill>
                <a:latin typeface="+mn-ea"/>
              </a:rPr>
              <a:t>个来执行。</a:t>
            </a:r>
            <a:endParaRPr lang="en-US" altLang="zh-CN" sz="2800" dirty="0" smtClean="0">
              <a:solidFill>
                <a:schemeClr val="bg1">
                  <a:lumMod val="65000"/>
                  <a:lumOff val="35000"/>
                </a:schemeClr>
              </a:solidFill>
              <a:latin typeface="+mn-ea"/>
            </a:endParaRPr>
          </a:p>
          <a:p>
            <a:pPr marL="457200" indent="-457200">
              <a:lnSpc>
                <a:spcPct val="90000"/>
              </a:lnSpc>
              <a:buFont typeface="Arial" panose="020B0604020202020204" pitchFamily="34" charset="0"/>
              <a:buChar char="•"/>
            </a:pPr>
            <a:endParaRPr lang="en-US" altLang="zh-CN" sz="2800" dirty="0" smtClean="0">
              <a:solidFill>
                <a:schemeClr val="bg1">
                  <a:lumMod val="65000"/>
                  <a:lumOff val="35000"/>
                </a:schemeClr>
              </a:solidFill>
              <a:latin typeface="+mn-ea"/>
            </a:endParaRPr>
          </a:p>
          <a:p>
            <a:pPr marL="457200" indent="-457200">
              <a:lnSpc>
                <a:spcPct val="90000"/>
              </a:lnSpc>
              <a:buFont typeface="Arial" panose="020B0604020202020204" pitchFamily="34" charset="0"/>
              <a:buChar char="•"/>
            </a:pPr>
            <a:r>
              <a:rPr lang="zh-CN" altLang="en-US" sz="2800" dirty="0" smtClean="0">
                <a:solidFill>
                  <a:schemeClr val="bg1">
                    <a:lumMod val="65000"/>
                    <a:lumOff val="35000"/>
                  </a:schemeClr>
                </a:solidFill>
                <a:latin typeface="+mn-ea"/>
              </a:rPr>
              <a:t>类似于</a:t>
            </a:r>
            <a:r>
              <a:rPr lang="en-US" altLang="zh-CN" sz="2800" dirty="0">
                <a:solidFill>
                  <a:schemeClr val="bg1">
                    <a:lumMod val="65000"/>
                    <a:lumOff val="35000"/>
                  </a:schemeClr>
                </a:solidFill>
                <a:latin typeface="+mn-ea"/>
              </a:rPr>
              <a:t>if</a:t>
            </a:r>
            <a:r>
              <a:rPr lang="zh-CN" altLang="en-US" sz="2800" dirty="0" smtClean="0">
                <a:solidFill>
                  <a:schemeClr val="bg1">
                    <a:lumMod val="65000"/>
                    <a:lumOff val="35000"/>
                  </a:schemeClr>
                </a:solidFill>
                <a:latin typeface="+mn-ea"/>
              </a:rPr>
              <a:t>语句，但</a:t>
            </a:r>
            <a:r>
              <a:rPr lang="en-US" altLang="zh-CN" sz="2800" dirty="0" smtClean="0">
                <a:solidFill>
                  <a:schemeClr val="bg1">
                    <a:lumMod val="65000"/>
                    <a:lumOff val="35000"/>
                  </a:schemeClr>
                </a:solidFill>
                <a:latin typeface="+mn-ea"/>
              </a:rPr>
              <a:t>switch</a:t>
            </a:r>
            <a:r>
              <a:rPr lang="zh-CN" altLang="en-US" sz="2800" dirty="0">
                <a:solidFill>
                  <a:schemeClr val="bg1">
                    <a:lumMod val="65000"/>
                    <a:lumOff val="35000"/>
                  </a:schemeClr>
                </a:solidFill>
                <a:latin typeface="+mn-ea"/>
              </a:rPr>
              <a:t>语句</a:t>
            </a:r>
            <a:r>
              <a:rPr lang="zh-CN" altLang="en-US" sz="2800" dirty="0" smtClean="0">
                <a:solidFill>
                  <a:schemeClr val="bg1">
                    <a:lumMod val="65000"/>
                    <a:lumOff val="35000"/>
                  </a:schemeClr>
                </a:solidFill>
                <a:latin typeface="+mn-ea"/>
              </a:rPr>
              <a:t>可以一次将变量</a:t>
            </a:r>
            <a:r>
              <a:rPr lang="zh-CN" altLang="en-US" sz="2800" dirty="0">
                <a:solidFill>
                  <a:schemeClr val="bg1">
                    <a:lumMod val="65000"/>
                    <a:lumOff val="35000"/>
                  </a:schemeClr>
                </a:solidFill>
                <a:latin typeface="+mn-ea"/>
              </a:rPr>
              <a:t>与多个值进行比较，而</a:t>
            </a:r>
            <a:r>
              <a:rPr lang="zh-CN" altLang="en-US" sz="2800" dirty="0" smtClean="0">
                <a:solidFill>
                  <a:schemeClr val="bg1">
                    <a:lumMod val="65000"/>
                    <a:lumOff val="35000"/>
                  </a:schemeClr>
                </a:solidFill>
                <a:latin typeface="+mn-ea"/>
              </a:rPr>
              <a:t>不是仅比较一个。</a:t>
            </a:r>
            <a:endParaRPr lang="en-US" altLang="zh-CN" sz="2800" dirty="0" smtClean="0">
              <a:solidFill>
                <a:schemeClr val="bg1">
                  <a:lumMod val="65000"/>
                  <a:lumOff val="35000"/>
                </a:schemeClr>
              </a:solidFill>
              <a:latin typeface="+mn-ea"/>
            </a:endParaRPr>
          </a:p>
          <a:p>
            <a:pPr marL="457200" indent="-457200">
              <a:lnSpc>
                <a:spcPct val="90000"/>
              </a:lnSpc>
              <a:buFont typeface="Arial" panose="020B0604020202020204" pitchFamily="34" charset="0"/>
              <a:buChar char="•"/>
            </a:pPr>
            <a:endParaRPr lang="en-US" altLang="zh-CN" sz="2800" dirty="0" smtClean="0">
              <a:solidFill>
                <a:schemeClr val="bg1">
                  <a:lumMod val="65000"/>
                  <a:lumOff val="35000"/>
                </a:schemeClr>
              </a:solidFill>
              <a:latin typeface="+mn-ea"/>
            </a:endParaRPr>
          </a:p>
          <a:p>
            <a:pPr marL="457200" indent="-457200">
              <a:lnSpc>
                <a:spcPct val="90000"/>
              </a:lnSpc>
              <a:buFont typeface="Arial" panose="020B0604020202020204" pitchFamily="34" charset="0"/>
              <a:buChar char="•"/>
            </a:pPr>
            <a:r>
              <a:rPr lang="en-US" altLang="zh-CN" sz="2800" dirty="0" smtClean="0">
                <a:solidFill>
                  <a:schemeClr val="bg1">
                    <a:lumMod val="65000"/>
                    <a:lumOff val="35000"/>
                  </a:schemeClr>
                </a:solidFill>
                <a:latin typeface="+mn-ea"/>
              </a:rPr>
              <a:t>switch</a:t>
            </a:r>
            <a:r>
              <a:rPr lang="zh-CN" altLang="en-US" sz="2800" dirty="0">
                <a:solidFill>
                  <a:schemeClr val="bg1">
                    <a:lumMod val="65000"/>
                    <a:lumOff val="35000"/>
                  </a:schemeClr>
                </a:solidFill>
                <a:latin typeface="+mn-ea"/>
              </a:rPr>
              <a:t>参数后面跟一组</a:t>
            </a:r>
            <a:r>
              <a:rPr lang="en-US" altLang="zh-CN" sz="2800" dirty="0">
                <a:solidFill>
                  <a:schemeClr val="bg1">
                    <a:lumMod val="65000"/>
                    <a:lumOff val="35000"/>
                  </a:schemeClr>
                </a:solidFill>
                <a:latin typeface="+mn-ea"/>
              </a:rPr>
              <a:t>case </a:t>
            </a:r>
            <a:r>
              <a:rPr lang="zh-CN" altLang="en-US" sz="2800" dirty="0">
                <a:solidFill>
                  <a:schemeClr val="bg1">
                    <a:lumMod val="65000"/>
                    <a:lumOff val="35000"/>
                  </a:schemeClr>
                </a:solidFill>
                <a:latin typeface="+mn-ea"/>
              </a:rPr>
              <a:t>子句</a:t>
            </a:r>
            <a:r>
              <a:rPr lang="en-US" altLang="zh-CN" sz="2800" dirty="0">
                <a:solidFill>
                  <a:schemeClr val="bg1">
                    <a:lumMod val="65000"/>
                    <a:lumOff val="35000"/>
                  </a:schemeClr>
                </a:solidFill>
                <a:latin typeface="+mn-ea"/>
              </a:rPr>
              <a:t>,</a:t>
            </a:r>
            <a:r>
              <a:rPr lang="zh-CN" altLang="en-US" sz="2800" dirty="0">
                <a:solidFill>
                  <a:schemeClr val="bg1">
                    <a:lumMod val="65000"/>
                    <a:lumOff val="35000"/>
                  </a:schemeClr>
                </a:solidFill>
                <a:latin typeface="+mn-ea"/>
              </a:rPr>
              <a:t>如果</a:t>
            </a:r>
            <a:r>
              <a:rPr lang="en-US" altLang="zh-CN" sz="2800" dirty="0">
                <a:solidFill>
                  <a:schemeClr val="bg1">
                    <a:lumMod val="65000"/>
                    <a:lumOff val="35000"/>
                  </a:schemeClr>
                </a:solidFill>
                <a:latin typeface="+mn-ea"/>
              </a:rPr>
              <a:t>switch</a:t>
            </a:r>
            <a:r>
              <a:rPr lang="zh-CN" altLang="en-US" sz="2800" dirty="0">
                <a:solidFill>
                  <a:schemeClr val="bg1">
                    <a:lumMod val="65000"/>
                    <a:lumOff val="35000"/>
                  </a:schemeClr>
                </a:solidFill>
                <a:latin typeface="+mn-ea"/>
              </a:rPr>
              <a:t>参数中的值与某一</a:t>
            </a:r>
            <a:r>
              <a:rPr lang="zh-CN" altLang="en-US" sz="2800" dirty="0" smtClean="0">
                <a:solidFill>
                  <a:schemeClr val="bg1">
                    <a:lumMod val="65000"/>
                    <a:lumOff val="35000"/>
                  </a:schemeClr>
                </a:solidFill>
                <a:latin typeface="+mn-ea"/>
              </a:rPr>
              <a:t>个</a:t>
            </a:r>
            <a:r>
              <a:rPr lang="en-US" altLang="zh-CN" sz="2800" dirty="0" smtClean="0">
                <a:solidFill>
                  <a:schemeClr val="bg1">
                    <a:lumMod val="65000"/>
                    <a:lumOff val="35000"/>
                  </a:schemeClr>
                </a:solidFill>
                <a:latin typeface="+mn-ea"/>
              </a:rPr>
              <a:t>case </a:t>
            </a:r>
            <a:r>
              <a:rPr lang="zh-CN" altLang="en-US" sz="2800" dirty="0">
                <a:solidFill>
                  <a:schemeClr val="bg1">
                    <a:lumMod val="65000"/>
                    <a:lumOff val="35000"/>
                  </a:schemeClr>
                </a:solidFill>
                <a:latin typeface="+mn-ea"/>
              </a:rPr>
              <a:t>后面的判断式相等</a:t>
            </a:r>
            <a:r>
              <a:rPr lang="en-US" altLang="zh-CN" sz="2800" dirty="0">
                <a:solidFill>
                  <a:schemeClr val="bg1">
                    <a:lumMod val="65000"/>
                    <a:lumOff val="35000"/>
                  </a:schemeClr>
                </a:solidFill>
                <a:latin typeface="+mn-ea"/>
              </a:rPr>
              <a:t>,</a:t>
            </a:r>
            <a:r>
              <a:rPr lang="zh-CN" altLang="en-US" sz="2800" dirty="0">
                <a:solidFill>
                  <a:schemeClr val="bg1">
                    <a:lumMod val="65000"/>
                    <a:lumOff val="35000"/>
                  </a:schemeClr>
                </a:solidFill>
                <a:latin typeface="+mn-ea"/>
              </a:rPr>
              <a:t>就执行</a:t>
            </a:r>
            <a:r>
              <a:rPr lang="en-US" altLang="zh-CN" sz="2800" dirty="0">
                <a:solidFill>
                  <a:schemeClr val="bg1">
                    <a:lumMod val="65000"/>
                    <a:lumOff val="35000"/>
                  </a:schemeClr>
                </a:solidFill>
                <a:latin typeface="+mn-ea"/>
              </a:rPr>
              <a:t>case </a:t>
            </a:r>
            <a:r>
              <a:rPr lang="zh-CN" altLang="en-US" sz="2800" dirty="0">
                <a:solidFill>
                  <a:schemeClr val="bg1">
                    <a:lumMod val="65000"/>
                    <a:lumOff val="35000"/>
                  </a:schemeClr>
                </a:solidFill>
                <a:latin typeface="+mn-ea"/>
              </a:rPr>
              <a:t>子句中的</a:t>
            </a:r>
            <a:r>
              <a:rPr lang="zh-CN" altLang="en-US" sz="2800" dirty="0" smtClean="0">
                <a:solidFill>
                  <a:schemeClr val="bg1">
                    <a:lumMod val="65000"/>
                    <a:lumOff val="35000"/>
                  </a:schemeClr>
                </a:solidFill>
                <a:latin typeface="+mn-ea"/>
              </a:rPr>
              <a:t>代码。执行</a:t>
            </a:r>
            <a:r>
              <a:rPr lang="zh-CN" altLang="en-US" sz="2800" dirty="0">
                <a:solidFill>
                  <a:schemeClr val="bg1">
                    <a:lumMod val="65000"/>
                    <a:lumOff val="35000"/>
                  </a:schemeClr>
                </a:solidFill>
                <a:latin typeface="+mn-ea"/>
              </a:rPr>
              <a:t>完后用</a:t>
            </a:r>
            <a:r>
              <a:rPr lang="en-US" altLang="zh-CN" sz="2800" dirty="0">
                <a:solidFill>
                  <a:schemeClr val="bg1">
                    <a:lumMod val="65000"/>
                    <a:lumOff val="35000"/>
                  </a:schemeClr>
                </a:solidFill>
                <a:latin typeface="+mn-ea"/>
              </a:rPr>
              <a:t>break</a:t>
            </a:r>
            <a:r>
              <a:rPr lang="zh-CN" altLang="en-US" sz="2800" dirty="0" smtClean="0">
                <a:solidFill>
                  <a:schemeClr val="bg1">
                    <a:lumMod val="65000"/>
                    <a:lumOff val="35000"/>
                  </a:schemeClr>
                </a:solidFill>
                <a:latin typeface="+mn-ea"/>
              </a:rPr>
              <a:t>语句标记</a:t>
            </a:r>
            <a:r>
              <a:rPr lang="zh-CN" altLang="en-US" sz="2800" dirty="0">
                <a:solidFill>
                  <a:schemeClr val="bg1">
                    <a:lumMod val="65000"/>
                    <a:lumOff val="35000"/>
                  </a:schemeClr>
                </a:solidFill>
                <a:latin typeface="+mn-ea"/>
              </a:rPr>
              <a:t>每个</a:t>
            </a:r>
            <a:r>
              <a:rPr lang="en-US" altLang="zh-CN" sz="2800" dirty="0">
                <a:solidFill>
                  <a:schemeClr val="bg1">
                    <a:lumMod val="65000"/>
                    <a:lumOff val="35000"/>
                  </a:schemeClr>
                </a:solidFill>
                <a:latin typeface="+mn-ea"/>
              </a:rPr>
              <a:t>case </a:t>
            </a:r>
            <a:r>
              <a:rPr lang="zh-CN" altLang="en-US" sz="2800" dirty="0">
                <a:solidFill>
                  <a:schemeClr val="bg1">
                    <a:lumMod val="65000"/>
                    <a:lumOff val="35000"/>
                  </a:schemeClr>
                </a:solidFill>
                <a:latin typeface="+mn-ea"/>
              </a:rPr>
              <a:t>代码的结尾</a:t>
            </a:r>
            <a:r>
              <a:rPr lang="en-US" altLang="zh-CN" sz="2800" dirty="0">
                <a:solidFill>
                  <a:schemeClr val="bg1">
                    <a:lumMod val="65000"/>
                    <a:lumOff val="35000"/>
                  </a:schemeClr>
                </a:solidFill>
                <a:latin typeface="+mn-ea"/>
              </a:rPr>
              <a:t>,</a:t>
            </a:r>
            <a:r>
              <a:rPr lang="zh-CN" altLang="en-US" sz="2800" dirty="0">
                <a:solidFill>
                  <a:schemeClr val="bg1">
                    <a:lumMod val="65000"/>
                    <a:lumOff val="35000"/>
                  </a:schemeClr>
                </a:solidFill>
                <a:latin typeface="+mn-ea"/>
              </a:rPr>
              <a:t>跳出</a:t>
            </a:r>
            <a:r>
              <a:rPr lang="en-US" altLang="zh-CN" sz="2800" dirty="0">
                <a:solidFill>
                  <a:schemeClr val="bg1">
                    <a:lumMod val="65000"/>
                    <a:lumOff val="35000"/>
                  </a:schemeClr>
                </a:solidFill>
                <a:latin typeface="+mn-ea"/>
              </a:rPr>
              <a:t>switch</a:t>
            </a:r>
            <a:r>
              <a:rPr lang="zh-CN" altLang="en-US" sz="2800" dirty="0">
                <a:solidFill>
                  <a:schemeClr val="bg1">
                    <a:lumMod val="65000"/>
                    <a:lumOff val="35000"/>
                  </a:schemeClr>
                </a:solidFill>
                <a:latin typeface="+mn-ea"/>
              </a:rPr>
              <a:t>语句</a:t>
            </a:r>
            <a:r>
              <a:rPr lang="en-US" altLang="zh-CN" sz="2800" dirty="0" smtClean="0">
                <a:solidFill>
                  <a:schemeClr val="bg1">
                    <a:lumMod val="65000"/>
                    <a:lumOff val="35000"/>
                  </a:schemeClr>
                </a:solidFill>
                <a:latin typeface="+mn-ea"/>
              </a:rPr>
              <a:t>;</a:t>
            </a:r>
            <a:r>
              <a:rPr lang="en-US" altLang="zh-CN" sz="2800" dirty="0">
                <a:solidFill>
                  <a:schemeClr val="bg1">
                    <a:lumMod val="65000"/>
                    <a:lumOff val="35000"/>
                  </a:schemeClr>
                </a:solidFill>
                <a:latin typeface="+mn-ea"/>
              </a:rPr>
              <a:t>	</a:t>
            </a:r>
            <a:endParaRPr lang="en-US" altLang="zh-CN" sz="2800" dirty="0">
              <a:solidFill>
                <a:schemeClr val="bg1">
                  <a:lumMod val="65000"/>
                  <a:lumOff val="35000"/>
                </a:schemeClr>
              </a:solidFill>
            </a:endParaRPr>
          </a:p>
        </p:txBody>
      </p:sp>
    </p:spTree>
    <p:extLst>
      <p:ext uri="{BB962C8B-B14F-4D97-AF65-F5344CB8AC3E}">
        <p14:creationId xmlns:p14="http://schemas.microsoft.com/office/powerpoint/2010/main" val="350554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Switch case</a:t>
            </a:r>
            <a:r>
              <a:rPr lang="zh-CN" altLang="en-US" b="1" dirty="0" smtClean="0"/>
              <a:t>（二）</a:t>
            </a:r>
            <a:endParaRPr lang="zh-CN" altLang="en-US" b="1" dirty="0"/>
          </a:p>
        </p:txBody>
      </p:sp>
      <p:sp>
        <p:nvSpPr>
          <p:cNvPr id="4" name="矩形 3"/>
          <p:cNvSpPr/>
          <p:nvPr/>
        </p:nvSpPr>
        <p:spPr>
          <a:xfrm>
            <a:off x="519112" y="1305425"/>
            <a:ext cx="11149013" cy="4745915"/>
          </a:xfrm>
          <a:prstGeom prst="rect">
            <a:avLst/>
          </a:prstGeom>
        </p:spPr>
        <p:txBody>
          <a:bodyPr wrap="square">
            <a:spAutoFit/>
          </a:bodyPr>
          <a:lstStyle/>
          <a:p>
            <a:pPr marL="457200" lvl="0" indent="-457200">
              <a:lnSpc>
                <a:spcPct val="90000"/>
              </a:lnSpc>
              <a:buFont typeface="Arial" panose="020B0604020202020204" pitchFamily="34" charset="0"/>
              <a:buChar char="•"/>
            </a:pPr>
            <a:r>
              <a:rPr lang="zh-CN" altLang="en-US" sz="2800" dirty="0" smtClean="0">
                <a:solidFill>
                  <a:schemeClr val="bg1">
                    <a:lumMod val="65000"/>
                    <a:lumOff val="35000"/>
                  </a:schemeClr>
                </a:solidFill>
              </a:rPr>
              <a:t>也</a:t>
            </a:r>
            <a:r>
              <a:rPr lang="zh-CN" altLang="en-US" sz="2800" dirty="0">
                <a:solidFill>
                  <a:schemeClr val="bg1">
                    <a:lumMod val="65000"/>
                    <a:lumOff val="35000"/>
                  </a:schemeClr>
                </a:solidFill>
              </a:rPr>
              <a:t>可在</a:t>
            </a:r>
            <a:r>
              <a:rPr lang="en-US" altLang="zh-CN" sz="2800" dirty="0">
                <a:solidFill>
                  <a:schemeClr val="bg1">
                    <a:lumMod val="65000"/>
                    <a:lumOff val="35000"/>
                  </a:schemeClr>
                </a:solidFill>
              </a:rPr>
              <a:t>switch</a:t>
            </a:r>
            <a:r>
              <a:rPr lang="zh-CN" altLang="en-US" sz="2800" dirty="0">
                <a:solidFill>
                  <a:schemeClr val="bg1">
                    <a:lumMod val="65000"/>
                    <a:lumOff val="35000"/>
                  </a:schemeClr>
                </a:solidFill>
              </a:rPr>
              <a:t>语句中包含一个</a:t>
            </a:r>
            <a:r>
              <a:rPr lang="en-US" altLang="zh-CN" sz="2800" dirty="0">
                <a:solidFill>
                  <a:schemeClr val="bg1">
                    <a:lumMod val="65000"/>
                    <a:lumOff val="35000"/>
                  </a:schemeClr>
                </a:solidFill>
              </a:rPr>
              <a:t>default</a:t>
            </a:r>
            <a:r>
              <a:rPr lang="zh-CN" altLang="en-US" sz="2800" dirty="0">
                <a:solidFill>
                  <a:schemeClr val="bg1">
                    <a:lumMod val="65000"/>
                    <a:lumOff val="35000"/>
                  </a:schemeClr>
                </a:solidFill>
              </a:rPr>
              <a:t>语句，当所有</a:t>
            </a:r>
            <a:r>
              <a:rPr lang="en-US" altLang="zh-CN" sz="2800" dirty="0">
                <a:solidFill>
                  <a:schemeClr val="bg1">
                    <a:lumMod val="65000"/>
                    <a:lumOff val="35000"/>
                  </a:schemeClr>
                </a:solidFill>
              </a:rPr>
              <a:t>case </a:t>
            </a:r>
            <a:r>
              <a:rPr lang="zh-CN" altLang="en-US" sz="2800" dirty="0">
                <a:solidFill>
                  <a:schemeClr val="bg1">
                    <a:lumMod val="65000"/>
                    <a:lumOff val="35000"/>
                  </a:schemeClr>
                </a:solidFill>
              </a:rPr>
              <a:t>中的常量</a:t>
            </a:r>
            <a:r>
              <a:rPr lang="zh-CN" altLang="en-US" sz="2800" dirty="0" smtClean="0">
                <a:solidFill>
                  <a:schemeClr val="bg1">
                    <a:lumMod val="65000"/>
                    <a:lumOff val="35000"/>
                  </a:schemeClr>
                </a:solidFill>
              </a:rPr>
              <a:t>表达式</a:t>
            </a:r>
            <a:r>
              <a:rPr lang="zh-CN" altLang="en-US" sz="2800" dirty="0">
                <a:solidFill>
                  <a:schemeClr val="bg1">
                    <a:lumMod val="65000"/>
                    <a:lumOff val="35000"/>
                  </a:schemeClr>
                </a:solidFill>
              </a:rPr>
              <a:t>的值都没有与</a:t>
            </a:r>
            <a:r>
              <a:rPr lang="en-US" altLang="zh-CN" sz="2800" dirty="0">
                <a:solidFill>
                  <a:schemeClr val="bg1">
                    <a:lumMod val="65000"/>
                    <a:lumOff val="35000"/>
                  </a:schemeClr>
                </a:solidFill>
              </a:rPr>
              <a:t>switch</a:t>
            </a:r>
            <a:r>
              <a:rPr lang="zh-CN" altLang="en-US" sz="2800" dirty="0">
                <a:solidFill>
                  <a:schemeClr val="bg1">
                    <a:lumMod val="65000"/>
                    <a:lumOff val="35000"/>
                  </a:schemeClr>
                </a:solidFill>
              </a:rPr>
              <a:t>中表达式的值相等</a:t>
            </a:r>
            <a:r>
              <a:rPr lang="en-US" altLang="zh-CN" sz="2800" dirty="0">
                <a:solidFill>
                  <a:schemeClr val="bg1">
                    <a:lumMod val="65000"/>
                    <a:lumOff val="35000"/>
                  </a:schemeClr>
                </a:solidFill>
              </a:rPr>
              <a:t>,</a:t>
            </a:r>
            <a:r>
              <a:rPr lang="zh-CN" altLang="en-US" sz="2800" dirty="0">
                <a:solidFill>
                  <a:schemeClr val="bg1">
                    <a:lumMod val="65000"/>
                    <a:lumOff val="35000"/>
                  </a:schemeClr>
                </a:solidFill>
              </a:rPr>
              <a:t>就执行</a:t>
            </a:r>
            <a:r>
              <a:rPr lang="en-US" altLang="zh-CN" sz="2800" dirty="0">
                <a:solidFill>
                  <a:schemeClr val="bg1">
                    <a:lumMod val="65000"/>
                    <a:lumOff val="35000"/>
                  </a:schemeClr>
                </a:solidFill>
              </a:rPr>
              <a:t>default</a:t>
            </a:r>
            <a:r>
              <a:rPr lang="zh-CN" altLang="en-US" sz="2800" dirty="0">
                <a:solidFill>
                  <a:schemeClr val="bg1">
                    <a:lumMod val="65000"/>
                    <a:lumOff val="35000"/>
                  </a:schemeClr>
                </a:solidFill>
              </a:rPr>
              <a:t>子句中的代码</a:t>
            </a:r>
            <a:r>
              <a:rPr lang="zh-CN" altLang="en-US" sz="2800" dirty="0" smtClean="0">
                <a:solidFill>
                  <a:schemeClr val="bg1">
                    <a:lumMod val="65000"/>
                    <a:lumOff val="35000"/>
                  </a:schemeClr>
                </a:solidFill>
              </a:rPr>
              <a:t>。</a:t>
            </a:r>
            <a:endParaRPr lang="en-US" altLang="zh-CN" sz="2800" dirty="0" smtClean="0">
              <a:solidFill>
                <a:schemeClr val="bg1">
                  <a:lumMod val="65000"/>
                  <a:lumOff val="35000"/>
                </a:schemeClr>
              </a:solidFill>
            </a:endParaRPr>
          </a:p>
          <a:p>
            <a:pPr marL="457200" lvl="0" indent="-457200">
              <a:lnSpc>
                <a:spcPct val="90000"/>
              </a:lnSpc>
              <a:buFont typeface="Arial" panose="020B0604020202020204" pitchFamily="34" charset="0"/>
              <a:buChar char="•"/>
            </a:pPr>
            <a:endParaRPr lang="en-US" altLang="zh-CN" sz="2800" dirty="0">
              <a:solidFill>
                <a:schemeClr val="bg1">
                  <a:lumMod val="65000"/>
                  <a:lumOff val="35000"/>
                </a:schemeClr>
              </a:solidFill>
            </a:endParaRPr>
          </a:p>
          <a:p>
            <a:pPr marL="457200" lvl="0" indent="-457200">
              <a:lnSpc>
                <a:spcPct val="90000"/>
              </a:lnSpc>
              <a:buFont typeface="Arial" panose="020B0604020202020204" pitchFamily="34" charset="0"/>
              <a:buChar char="•"/>
            </a:pPr>
            <a:r>
              <a:rPr lang="en-US" altLang="zh-CN" sz="2800" dirty="0" smtClean="0">
                <a:solidFill>
                  <a:schemeClr val="bg1">
                    <a:lumMod val="65000"/>
                    <a:lumOff val="35000"/>
                  </a:schemeClr>
                </a:solidFill>
              </a:rPr>
              <a:t>default</a:t>
            </a:r>
            <a:r>
              <a:rPr lang="zh-CN" altLang="en-US" sz="2800" dirty="0">
                <a:solidFill>
                  <a:schemeClr val="bg1">
                    <a:lumMod val="65000"/>
                    <a:lumOff val="35000"/>
                  </a:schemeClr>
                </a:solidFill>
              </a:rPr>
              <a:t>子句可有可无，一个</a:t>
            </a:r>
            <a:r>
              <a:rPr lang="en-US" altLang="zh-CN" sz="2800" dirty="0">
                <a:solidFill>
                  <a:schemeClr val="bg1">
                    <a:lumMod val="65000"/>
                    <a:lumOff val="35000"/>
                  </a:schemeClr>
                </a:solidFill>
              </a:rPr>
              <a:t>switch</a:t>
            </a:r>
            <a:r>
              <a:rPr lang="zh-CN" altLang="en-US" sz="2800" dirty="0">
                <a:solidFill>
                  <a:schemeClr val="bg1">
                    <a:lumMod val="65000"/>
                    <a:lumOff val="35000"/>
                  </a:schemeClr>
                </a:solidFill>
              </a:rPr>
              <a:t>语句中有且仅有一个</a:t>
            </a:r>
            <a:r>
              <a:rPr lang="en-US" altLang="zh-CN" sz="2800" dirty="0">
                <a:solidFill>
                  <a:schemeClr val="bg1">
                    <a:lumMod val="65000"/>
                    <a:lumOff val="35000"/>
                  </a:schemeClr>
                </a:solidFill>
              </a:rPr>
              <a:t>default</a:t>
            </a:r>
            <a:r>
              <a:rPr lang="zh-CN" altLang="en-US" sz="2800" dirty="0">
                <a:solidFill>
                  <a:schemeClr val="bg1">
                    <a:lumMod val="65000"/>
                    <a:lumOff val="35000"/>
                  </a:schemeClr>
                </a:solidFill>
              </a:rPr>
              <a:t>分支</a:t>
            </a:r>
            <a:r>
              <a:rPr lang="zh-CN" altLang="en-US" sz="2800" dirty="0" smtClean="0">
                <a:solidFill>
                  <a:schemeClr val="bg1">
                    <a:lumMod val="65000"/>
                    <a:lumOff val="35000"/>
                  </a:schemeClr>
                </a:solidFill>
              </a:rPr>
              <a:t>。</a:t>
            </a:r>
            <a:endParaRPr lang="en-US" altLang="zh-CN" sz="2800" dirty="0" smtClean="0">
              <a:solidFill>
                <a:schemeClr val="bg1">
                  <a:lumMod val="65000"/>
                  <a:lumOff val="35000"/>
                </a:schemeClr>
              </a:solidFill>
            </a:endParaRPr>
          </a:p>
          <a:p>
            <a:pPr marL="457200" lvl="0" indent="-457200">
              <a:lnSpc>
                <a:spcPct val="90000"/>
              </a:lnSpc>
              <a:buFont typeface="Arial" panose="020B0604020202020204" pitchFamily="34" charset="0"/>
              <a:buChar char="•"/>
            </a:pPr>
            <a:endParaRPr lang="en-US" altLang="zh-CN" sz="2800" dirty="0">
              <a:solidFill>
                <a:schemeClr val="bg1">
                  <a:lumMod val="65000"/>
                  <a:lumOff val="35000"/>
                </a:schemeClr>
              </a:solidFill>
            </a:endParaRPr>
          </a:p>
          <a:p>
            <a:pPr marL="457200" lvl="0" indent="-457200">
              <a:lnSpc>
                <a:spcPct val="90000"/>
              </a:lnSpc>
              <a:buFont typeface="Arial" panose="020B0604020202020204" pitchFamily="34" charset="0"/>
              <a:buChar char="•"/>
            </a:pPr>
            <a:r>
              <a:rPr lang="en-US" altLang="zh-CN" sz="2800" dirty="0" smtClean="0">
                <a:solidFill>
                  <a:schemeClr val="bg1">
                    <a:lumMod val="65000"/>
                    <a:lumOff val="35000"/>
                  </a:schemeClr>
                </a:solidFill>
              </a:rPr>
              <a:t>case</a:t>
            </a:r>
            <a:r>
              <a:rPr lang="zh-CN" altLang="en-US" sz="2800" dirty="0">
                <a:solidFill>
                  <a:schemeClr val="bg1">
                    <a:lumMod val="65000"/>
                    <a:lumOff val="35000"/>
                  </a:schemeClr>
                </a:solidFill>
              </a:rPr>
              <a:t>后的值必须是常量表达式</a:t>
            </a:r>
            <a:r>
              <a:rPr lang="en-US" altLang="zh-CN" sz="2800" dirty="0">
                <a:solidFill>
                  <a:schemeClr val="bg1">
                    <a:lumMod val="65000"/>
                    <a:lumOff val="35000"/>
                  </a:schemeClr>
                </a:solidFill>
              </a:rPr>
              <a:t>,</a:t>
            </a:r>
            <a:r>
              <a:rPr lang="zh-CN" altLang="en-US" sz="2800" dirty="0">
                <a:solidFill>
                  <a:schemeClr val="bg1">
                    <a:lumMod val="65000"/>
                    <a:lumOff val="35000"/>
                  </a:schemeClr>
                </a:solidFill>
              </a:rPr>
              <a:t>不允许使用变量</a:t>
            </a:r>
            <a:r>
              <a:rPr lang="zh-CN" altLang="en-US" sz="2800" dirty="0" smtClean="0">
                <a:solidFill>
                  <a:schemeClr val="bg1">
                    <a:lumMod val="65000"/>
                    <a:lumOff val="35000"/>
                  </a:schemeClr>
                </a:solidFill>
              </a:rPr>
              <a:t>。</a:t>
            </a:r>
            <a:endParaRPr lang="en-US" altLang="zh-CN" sz="2800" dirty="0" smtClean="0">
              <a:solidFill>
                <a:schemeClr val="bg1">
                  <a:lumMod val="65000"/>
                  <a:lumOff val="35000"/>
                </a:schemeClr>
              </a:solidFill>
            </a:endParaRPr>
          </a:p>
          <a:p>
            <a:pPr marL="457200" lvl="0" indent="-457200">
              <a:lnSpc>
                <a:spcPct val="90000"/>
              </a:lnSpc>
              <a:buFont typeface="Arial" panose="020B0604020202020204" pitchFamily="34" charset="0"/>
              <a:buChar char="•"/>
            </a:pPr>
            <a:endParaRPr lang="en-US" altLang="zh-CN" sz="2800" dirty="0">
              <a:solidFill>
                <a:schemeClr val="bg1">
                  <a:lumMod val="65000"/>
                  <a:lumOff val="35000"/>
                </a:schemeClr>
              </a:solidFill>
            </a:endParaRPr>
          </a:p>
          <a:p>
            <a:pPr marL="457200" lvl="0" indent="-457200">
              <a:lnSpc>
                <a:spcPct val="90000"/>
              </a:lnSpc>
              <a:buFont typeface="Arial" panose="020B0604020202020204" pitchFamily="34" charset="0"/>
              <a:buChar char="•"/>
            </a:pPr>
            <a:r>
              <a:rPr lang="en-US" altLang="zh-CN" sz="2800" dirty="0" smtClean="0">
                <a:solidFill>
                  <a:schemeClr val="bg1">
                    <a:lumMod val="65000"/>
                    <a:lumOff val="35000"/>
                  </a:schemeClr>
                </a:solidFill>
              </a:rPr>
              <a:t>case </a:t>
            </a:r>
            <a:r>
              <a:rPr lang="zh-CN" altLang="en-US" sz="2800" dirty="0">
                <a:solidFill>
                  <a:schemeClr val="bg1">
                    <a:lumMod val="65000"/>
                    <a:lumOff val="35000"/>
                  </a:schemeClr>
                </a:solidFill>
              </a:rPr>
              <a:t>子句的排放顺序无关紧要</a:t>
            </a:r>
            <a:r>
              <a:rPr lang="en-US" altLang="zh-CN" sz="2800" dirty="0">
                <a:solidFill>
                  <a:schemeClr val="bg1">
                    <a:lumMod val="65000"/>
                    <a:lumOff val="35000"/>
                  </a:schemeClr>
                </a:solidFill>
              </a:rPr>
              <a:t>; </a:t>
            </a:r>
            <a:endParaRPr lang="en-US" altLang="zh-CN" sz="2800" dirty="0" smtClean="0">
              <a:solidFill>
                <a:schemeClr val="bg1">
                  <a:lumMod val="65000"/>
                  <a:lumOff val="35000"/>
                </a:schemeClr>
              </a:solidFill>
            </a:endParaRPr>
          </a:p>
          <a:p>
            <a:pPr marL="457200" lvl="0" indent="-457200">
              <a:lnSpc>
                <a:spcPct val="90000"/>
              </a:lnSpc>
              <a:buFont typeface="Arial" panose="020B0604020202020204" pitchFamily="34" charset="0"/>
              <a:buChar char="•"/>
            </a:pPr>
            <a:endParaRPr lang="en-US" altLang="zh-CN" sz="2800" dirty="0">
              <a:solidFill>
                <a:schemeClr val="bg1">
                  <a:lumMod val="65000"/>
                  <a:lumOff val="35000"/>
                </a:schemeClr>
              </a:solidFill>
            </a:endParaRPr>
          </a:p>
          <a:p>
            <a:pPr marL="457200" lvl="0" indent="-457200">
              <a:lnSpc>
                <a:spcPct val="90000"/>
              </a:lnSpc>
              <a:buFont typeface="Arial" panose="020B0604020202020204" pitchFamily="34" charset="0"/>
              <a:buChar char="•"/>
            </a:pPr>
            <a:r>
              <a:rPr lang="en-US" altLang="zh-CN" sz="2800" dirty="0" smtClean="0">
                <a:solidFill>
                  <a:schemeClr val="bg1">
                    <a:lumMod val="65000"/>
                    <a:lumOff val="35000"/>
                  </a:schemeClr>
                </a:solidFill>
              </a:rPr>
              <a:t>default</a:t>
            </a:r>
            <a:r>
              <a:rPr lang="zh-CN" altLang="en-US" sz="2800" dirty="0">
                <a:solidFill>
                  <a:schemeClr val="bg1">
                    <a:lumMod val="65000"/>
                    <a:lumOff val="35000"/>
                  </a:schemeClr>
                </a:solidFill>
              </a:rPr>
              <a:t>子句也可放到最前</a:t>
            </a:r>
            <a:r>
              <a:rPr lang="en-US" altLang="zh-CN" sz="2800" dirty="0">
                <a:solidFill>
                  <a:schemeClr val="bg1">
                    <a:lumMod val="65000"/>
                    <a:lumOff val="35000"/>
                  </a:schemeClr>
                </a:solidFill>
              </a:rPr>
              <a:t>;</a:t>
            </a:r>
            <a:r>
              <a:rPr lang="zh-CN" altLang="en-US" sz="2800" dirty="0">
                <a:solidFill>
                  <a:schemeClr val="bg1">
                    <a:lumMod val="65000"/>
                    <a:lumOff val="35000"/>
                  </a:schemeClr>
                </a:solidFill>
              </a:rPr>
              <a:t>任何两个</a:t>
            </a:r>
            <a:r>
              <a:rPr lang="en-US" altLang="zh-CN" sz="2800" dirty="0">
                <a:solidFill>
                  <a:schemeClr val="bg1">
                    <a:lumMod val="65000"/>
                    <a:lumOff val="35000"/>
                  </a:schemeClr>
                </a:solidFill>
              </a:rPr>
              <a:t>case </a:t>
            </a:r>
            <a:r>
              <a:rPr lang="zh-CN" altLang="en-US" sz="2800" dirty="0">
                <a:solidFill>
                  <a:schemeClr val="bg1">
                    <a:lumMod val="65000"/>
                    <a:lumOff val="35000"/>
                  </a:schemeClr>
                </a:solidFill>
              </a:rPr>
              <a:t>的值不能相同</a:t>
            </a:r>
            <a:r>
              <a:rPr lang="en-US" altLang="zh-CN" sz="2800" dirty="0">
                <a:solidFill>
                  <a:schemeClr val="bg1">
                    <a:lumMod val="65000"/>
                    <a:lumOff val="35000"/>
                  </a:schemeClr>
                </a:solidFill>
              </a:rPr>
              <a:t>.</a:t>
            </a:r>
          </a:p>
        </p:txBody>
      </p:sp>
    </p:spTree>
    <p:extLst>
      <p:ext uri="{BB962C8B-B14F-4D97-AF65-F5344CB8AC3E}">
        <p14:creationId xmlns:p14="http://schemas.microsoft.com/office/powerpoint/2010/main" val="194696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Switch case</a:t>
            </a:r>
            <a:r>
              <a:rPr lang="zh-CN" altLang="en-US" b="1" dirty="0" smtClean="0"/>
              <a:t>（三）</a:t>
            </a:r>
            <a:endParaRPr lang="zh-CN" altLang="en-US" b="1" dirty="0"/>
          </a:p>
        </p:txBody>
      </p:sp>
      <p:sp>
        <p:nvSpPr>
          <p:cNvPr id="16" name="流程图: 决策 15"/>
          <p:cNvSpPr/>
          <p:nvPr/>
        </p:nvSpPr>
        <p:spPr bwMode="auto">
          <a:xfrm>
            <a:off x="4335086" y="1345380"/>
            <a:ext cx="3142211" cy="76562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dirty="0">
                <a:solidFill>
                  <a:schemeClr val="bg1"/>
                </a:solidFill>
                <a:ea typeface="Segoe UI" pitchFamily="34" charset="0"/>
                <a:cs typeface="Segoe UI" pitchFamily="34" charset="0"/>
              </a:rPr>
              <a:t>参数</a:t>
            </a:r>
            <a:endParaRPr lang="zh-CN" altLang="en-US" dirty="0" smtClean="0">
              <a:solidFill>
                <a:schemeClr val="bg1"/>
              </a:solidFill>
              <a:ea typeface="Segoe UI" pitchFamily="34" charset="0"/>
              <a:cs typeface="Segoe UI" pitchFamily="34" charset="0"/>
            </a:endParaRPr>
          </a:p>
        </p:txBody>
      </p:sp>
      <p:cxnSp>
        <p:nvCxnSpPr>
          <p:cNvPr id="18" name="直接箭头连接符 17"/>
          <p:cNvCxnSpPr/>
          <p:nvPr/>
        </p:nvCxnSpPr>
        <p:spPr>
          <a:xfrm flipH="1">
            <a:off x="2394066" y="1862051"/>
            <a:ext cx="2793076" cy="219456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圆角矩形 18"/>
          <p:cNvSpPr/>
          <p:nvPr/>
        </p:nvSpPr>
        <p:spPr bwMode="auto">
          <a:xfrm>
            <a:off x="665020" y="4056611"/>
            <a:ext cx="2161307" cy="79802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dirty="0" smtClean="0">
                <a:solidFill>
                  <a:schemeClr val="bg1"/>
                </a:solidFill>
                <a:ea typeface="Segoe UI" pitchFamily="34" charset="0"/>
                <a:cs typeface="Segoe UI" pitchFamily="34" charset="0"/>
              </a:rPr>
              <a:t>语句</a:t>
            </a:r>
            <a:r>
              <a:rPr lang="en-US" altLang="zh-CN" dirty="0" smtClean="0">
                <a:solidFill>
                  <a:schemeClr val="bg1"/>
                </a:solidFill>
                <a:ea typeface="Segoe UI" pitchFamily="34" charset="0"/>
                <a:cs typeface="Segoe UI" pitchFamily="34" charset="0"/>
              </a:rPr>
              <a:t>1</a:t>
            </a:r>
            <a:endParaRPr lang="zh-CN" altLang="en-US" dirty="0" err="1" smtClean="0">
              <a:solidFill>
                <a:schemeClr val="bg1"/>
              </a:solidFill>
              <a:ea typeface="Segoe UI" pitchFamily="34" charset="0"/>
              <a:cs typeface="Segoe UI" pitchFamily="34" charset="0"/>
            </a:endParaRPr>
          </a:p>
        </p:txBody>
      </p:sp>
      <p:sp>
        <p:nvSpPr>
          <p:cNvPr id="20" name="圆角矩形 19"/>
          <p:cNvSpPr/>
          <p:nvPr/>
        </p:nvSpPr>
        <p:spPr bwMode="auto">
          <a:xfrm>
            <a:off x="3229492" y="4039986"/>
            <a:ext cx="2211187" cy="79802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dirty="0" smtClean="0">
                <a:solidFill>
                  <a:schemeClr val="bg1"/>
                </a:solidFill>
                <a:ea typeface="Segoe UI" pitchFamily="34" charset="0"/>
                <a:cs typeface="Segoe UI" pitchFamily="34" charset="0"/>
              </a:rPr>
              <a:t>语句</a:t>
            </a:r>
            <a:r>
              <a:rPr lang="en-US" altLang="zh-CN" dirty="0" smtClean="0">
                <a:solidFill>
                  <a:schemeClr val="bg1"/>
                </a:solidFill>
                <a:ea typeface="Segoe UI" pitchFamily="34" charset="0"/>
                <a:cs typeface="Segoe UI" pitchFamily="34" charset="0"/>
              </a:rPr>
              <a:t>2</a:t>
            </a:r>
            <a:endParaRPr lang="zh-CN" altLang="en-US" dirty="0" smtClean="0">
              <a:solidFill>
                <a:schemeClr val="bg1"/>
              </a:solidFill>
              <a:ea typeface="Segoe UI" pitchFamily="34" charset="0"/>
              <a:cs typeface="Segoe UI" pitchFamily="34" charset="0"/>
            </a:endParaRPr>
          </a:p>
        </p:txBody>
      </p:sp>
      <p:sp>
        <p:nvSpPr>
          <p:cNvPr id="21" name="圆角矩形 20"/>
          <p:cNvSpPr/>
          <p:nvPr/>
        </p:nvSpPr>
        <p:spPr bwMode="auto">
          <a:xfrm>
            <a:off x="5745721" y="4039986"/>
            <a:ext cx="2310938" cy="79802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dirty="0" smtClean="0">
                <a:solidFill>
                  <a:schemeClr val="bg1"/>
                </a:solidFill>
                <a:ea typeface="Segoe UI" pitchFamily="34" charset="0"/>
                <a:cs typeface="Segoe UI" pitchFamily="34" charset="0"/>
              </a:rPr>
              <a:t>语句</a:t>
            </a:r>
            <a:r>
              <a:rPr lang="en-US" altLang="zh-CN" dirty="0" smtClean="0">
                <a:solidFill>
                  <a:schemeClr val="bg1"/>
                </a:solidFill>
                <a:ea typeface="Segoe UI" pitchFamily="34" charset="0"/>
                <a:cs typeface="Segoe UI" pitchFamily="34" charset="0"/>
              </a:rPr>
              <a:t>3</a:t>
            </a:r>
            <a:endParaRPr lang="zh-CN" altLang="en-US" dirty="0" err="1" smtClean="0">
              <a:solidFill>
                <a:schemeClr val="bg1"/>
              </a:solidFill>
              <a:ea typeface="Segoe UI" pitchFamily="34" charset="0"/>
              <a:cs typeface="Segoe UI" pitchFamily="34" charset="0"/>
            </a:endParaRPr>
          </a:p>
        </p:txBody>
      </p:sp>
      <p:sp>
        <p:nvSpPr>
          <p:cNvPr id="22" name="圆角矩形 21"/>
          <p:cNvSpPr/>
          <p:nvPr/>
        </p:nvSpPr>
        <p:spPr bwMode="auto">
          <a:xfrm>
            <a:off x="9413678" y="4056611"/>
            <a:ext cx="2287697" cy="79802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dirty="0" smtClean="0">
                <a:solidFill>
                  <a:schemeClr val="bg1"/>
                </a:solidFill>
                <a:ea typeface="Segoe UI" pitchFamily="34" charset="0"/>
                <a:cs typeface="Segoe UI" pitchFamily="34" charset="0"/>
              </a:rPr>
              <a:t>语句</a:t>
            </a:r>
            <a:r>
              <a:rPr lang="en-US" altLang="zh-CN" dirty="0" smtClean="0">
                <a:solidFill>
                  <a:schemeClr val="bg1"/>
                </a:solidFill>
                <a:ea typeface="Segoe UI" pitchFamily="34" charset="0"/>
                <a:cs typeface="Segoe UI" pitchFamily="34" charset="0"/>
              </a:rPr>
              <a:t>n</a:t>
            </a:r>
            <a:endParaRPr lang="zh-CN" altLang="en-US" dirty="0" err="1" smtClean="0">
              <a:solidFill>
                <a:schemeClr val="bg1"/>
              </a:solidFill>
              <a:ea typeface="Segoe UI" pitchFamily="34" charset="0"/>
              <a:cs typeface="Segoe UI" pitchFamily="34" charset="0"/>
            </a:endParaRPr>
          </a:p>
        </p:txBody>
      </p:sp>
      <p:sp>
        <p:nvSpPr>
          <p:cNvPr id="23" name="虚尾箭头 22"/>
          <p:cNvSpPr/>
          <p:nvPr/>
        </p:nvSpPr>
        <p:spPr bwMode="auto">
          <a:xfrm>
            <a:off x="8221287" y="4189614"/>
            <a:ext cx="1192391" cy="532015"/>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5" name="直接箭头连接符 24"/>
          <p:cNvCxnSpPr>
            <a:endCxn id="20" idx="0"/>
          </p:cNvCxnSpPr>
          <p:nvPr/>
        </p:nvCxnSpPr>
        <p:spPr>
          <a:xfrm flipH="1">
            <a:off x="4335086" y="2094380"/>
            <a:ext cx="1363286" cy="1945606"/>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6" idx="2"/>
            <a:endCxn id="21" idx="0"/>
          </p:cNvCxnSpPr>
          <p:nvPr/>
        </p:nvCxnSpPr>
        <p:spPr>
          <a:xfrm>
            <a:off x="5906192" y="2111005"/>
            <a:ext cx="994998" cy="1928981"/>
          </a:xfrm>
          <a:prstGeom prst="straightConnector1">
            <a:avLst/>
          </a:prstGeom>
          <a:ln>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467302" y="1978429"/>
            <a:ext cx="3507971" cy="2078182"/>
          </a:xfrm>
          <a:prstGeom prst="straightConnector1">
            <a:avLst/>
          </a:prstGeom>
          <a:ln>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bwMode="auto">
          <a:xfrm>
            <a:off x="4505498" y="5877098"/>
            <a:ext cx="3133900" cy="9144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zh-CN" altLang="en-US" dirty="0" smtClean="0">
                <a:solidFill>
                  <a:schemeClr val="bg1"/>
                </a:solidFill>
                <a:ea typeface="Segoe UI" pitchFamily="34" charset="0"/>
                <a:cs typeface="Segoe UI" pitchFamily="34" charset="0"/>
              </a:rPr>
              <a:t>后续代码。。。</a:t>
            </a:r>
          </a:p>
        </p:txBody>
      </p:sp>
      <p:cxnSp>
        <p:nvCxnSpPr>
          <p:cNvPr id="40" name="直接箭头连接符 39"/>
          <p:cNvCxnSpPr>
            <a:endCxn id="38" idx="0"/>
          </p:cNvCxnSpPr>
          <p:nvPr/>
        </p:nvCxnSpPr>
        <p:spPr>
          <a:xfrm>
            <a:off x="2078182" y="4721629"/>
            <a:ext cx="3994266" cy="115546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38" idx="0"/>
          </p:cNvCxnSpPr>
          <p:nvPr/>
        </p:nvCxnSpPr>
        <p:spPr>
          <a:xfrm>
            <a:off x="4505498" y="4721629"/>
            <a:ext cx="1566950" cy="115546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endCxn id="38" idx="0"/>
          </p:cNvCxnSpPr>
          <p:nvPr/>
        </p:nvCxnSpPr>
        <p:spPr>
          <a:xfrm flipH="1">
            <a:off x="6072448" y="4721629"/>
            <a:ext cx="660860" cy="115546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38" idx="0"/>
          </p:cNvCxnSpPr>
          <p:nvPr/>
        </p:nvCxnSpPr>
        <p:spPr>
          <a:xfrm flipH="1">
            <a:off x="6072448" y="4721629"/>
            <a:ext cx="3636818" cy="115546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4524" y="1728192"/>
            <a:ext cx="1436291" cy="430887"/>
          </a:xfrm>
          <a:prstGeom prst="rect">
            <a:avLst/>
          </a:prstGeom>
          <a:noFill/>
        </p:spPr>
        <p:txBody>
          <a:bodyPr wrap="none" lIns="0" tIns="0" rIns="0" bIns="0" rtlCol="0">
            <a:spAutoFit/>
          </a:bodyPr>
          <a:lstStyle/>
          <a:p>
            <a:r>
              <a:rPr lang="zh-CN" altLang="en-US" sz="2800" dirty="0" smtClean="0">
                <a:solidFill>
                  <a:schemeClr val="bg1"/>
                </a:solidFill>
              </a:rPr>
              <a:t>执行流程</a:t>
            </a:r>
          </a:p>
        </p:txBody>
      </p:sp>
      <p:sp>
        <p:nvSpPr>
          <p:cNvPr id="10" name="TextBox 9"/>
          <p:cNvSpPr txBox="1"/>
          <p:nvPr/>
        </p:nvSpPr>
        <p:spPr>
          <a:xfrm>
            <a:off x="1582669" y="3083807"/>
            <a:ext cx="8824866" cy="430887"/>
          </a:xfrm>
          <a:prstGeom prst="rect">
            <a:avLst/>
          </a:prstGeom>
          <a:noFill/>
        </p:spPr>
        <p:txBody>
          <a:bodyPr wrap="square" lIns="0" tIns="0" rIns="0" bIns="0" rtlCol="0">
            <a:spAutoFit/>
          </a:bodyPr>
          <a:lstStyle/>
          <a:p>
            <a:r>
              <a:rPr lang="en-US" altLang="zh-CN" sz="2800" dirty="0">
                <a:solidFill>
                  <a:schemeClr val="bg1"/>
                </a:solidFill>
              </a:rPr>
              <a:t>c</a:t>
            </a:r>
            <a:r>
              <a:rPr lang="en-US" altLang="zh-CN" sz="2800" dirty="0" smtClean="0">
                <a:solidFill>
                  <a:schemeClr val="bg1"/>
                </a:solidFill>
              </a:rPr>
              <a:t>ase 1             case 2           case 3           case n</a:t>
            </a:r>
            <a:endParaRPr lang="zh-CN" altLang="en-US" sz="2800" dirty="0" err="1" smtClean="0">
              <a:solidFill>
                <a:schemeClr val="bg1"/>
              </a:solidFill>
            </a:endParaRPr>
          </a:p>
        </p:txBody>
      </p:sp>
      <p:sp>
        <p:nvSpPr>
          <p:cNvPr id="11" name="TextBox 10"/>
          <p:cNvSpPr txBox="1"/>
          <p:nvPr/>
        </p:nvSpPr>
        <p:spPr>
          <a:xfrm>
            <a:off x="6469378" y="976497"/>
            <a:ext cx="2666884" cy="430887"/>
          </a:xfrm>
          <a:prstGeom prst="rect">
            <a:avLst/>
          </a:prstGeom>
          <a:noFill/>
        </p:spPr>
        <p:txBody>
          <a:bodyPr wrap="none" lIns="0" tIns="0" rIns="0" bIns="0" rtlCol="0">
            <a:spAutoFit/>
          </a:bodyPr>
          <a:lstStyle/>
          <a:p>
            <a:r>
              <a:rPr lang="en-US" altLang="zh-CN" sz="2800" dirty="0" smtClean="0">
                <a:solidFill>
                  <a:schemeClr val="bg1"/>
                </a:solidFill>
              </a:rPr>
              <a:t>Switch</a:t>
            </a:r>
            <a:r>
              <a:rPr lang="zh-CN" altLang="en-US" sz="2800" dirty="0" smtClean="0">
                <a:solidFill>
                  <a:schemeClr val="bg1"/>
                </a:solidFill>
              </a:rPr>
              <a:t>（参数）</a:t>
            </a:r>
            <a:r>
              <a:rPr lang="en-US" altLang="zh-CN" sz="2800" dirty="0" smtClean="0">
                <a:gradFill>
                  <a:gsLst>
                    <a:gs pos="2917">
                      <a:schemeClr val="tx1"/>
                    </a:gs>
                    <a:gs pos="30000">
                      <a:schemeClr val="tx1"/>
                    </a:gs>
                  </a:gsLst>
                  <a:lin ang="5400000" scaled="0"/>
                </a:gradFill>
              </a:rPr>
              <a:t>)</a:t>
            </a:r>
            <a:endParaRPr lang="zh-CN" altLang="en-US" sz="28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9800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86543"/>
            <a:ext cx="11149013" cy="747897"/>
          </a:xfrm>
        </p:spPr>
        <p:txBody>
          <a:bodyPr/>
          <a:lstStyle/>
          <a:p>
            <a:r>
              <a:rPr lang="zh-CN" altLang="en-US" b="1" dirty="0"/>
              <a:t>为什么选择</a:t>
            </a:r>
            <a:r>
              <a:rPr lang="en-US" altLang="zh-CN" b="1" dirty="0"/>
              <a:t>.NET </a:t>
            </a:r>
            <a:endParaRPr lang="zh-CN" altLang="en-US" b="1" dirty="0"/>
          </a:p>
        </p:txBody>
      </p:sp>
      <p:sp>
        <p:nvSpPr>
          <p:cNvPr id="4" name="内容占位符 2"/>
          <p:cNvSpPr txBox="1">
            <a:spLocks/>
          </p:cNvSpPr>
          <p:nvPr/>
        </p:nvSpPr>
        <p:spPr>
          <a:xfrm>
            <a:off x="519112" y="1706880"/>
            <a:ext cx="10514648" cy="5151120"/>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7825" indent="-377825"/>
            <a:r>
              <a:rPr lang="zh-CN" altLang="en-US" sz="3200" dirty="0" smtClean="0">
                <a:solidFill>
                  <a:schemeClr val="bg1">
                    <a:lumMod val="50000"/>
                    <a:lumOff val="50000"/>
                    <a:alpha val="99000"/>
                  </a:schemeClr>
                </a:solidFill>
                <a:latin typeface="宋体" pitchFamily="2" charset="-122"/>
              </a:rPr>
              <a:t>可以同时使用</a:t>
            </a:r>
            <a:r>
              <a:rPr lang="zh-CN" altLang="en-US" sz="3200" b="1" dirty="0" smtClean="0">
                <a:solidFill>
                  <a:schemeClr val="bg1">
                    <a:lumMod val="50000"/>
                    <a:lumOff val="50000"/>
                    <a:alpha val="99000"/>
                  </a:schemeClr>
                </a:solidFill>
                <a:latin typeface="宋体" pitchFamily="2" charset="-122"/>
              </a:rPr>
              <a:t>多种开发语言</a:t>
            </a:r>
            <a:r>
              <a:rPr lang="zh-CN" altLang="en-US" sz="3200" dirty="0" smtClean="0">
                <a:solidFill>
                  <a:schemeClr val="bg1">
                    <a:lumMod val="50000"/>
                    <a:lumOff val="50000"/>
                    <a:alpha val="99000"/>
                  </a:schemeClr>
                </a:solidFill>
                <a:latin typeface="宋体" pitchFamily="2" charset="-122"/>
              </a:rPr>
              <a:t>进行开发</a:t>
            </a:r>
          </a:p>
          <a:p>
            <a:pPr marL="377825" indent="-377825"/>
            <a:r>
              <a:rPr lang="zh-CN" altLang="en-US" sz="3200" dirty="0" smtClean="0">
                <a:solidFill>
                  <a:schemeClr val="bg1">
                    <a:lumMod val="50000"/>
                    <a:lumOff val="50000"/>
                    <a:alpha val="99000"/>
                  </a:schemeClr>
                </a:solidFill>
                <a:latin typeface="宋体" pitchFamily="2" charset="-122"/>
              </a:rPr>
              <a:t>可以利用</a:t>
            </a:r>
            <a:r>
              <a:rPr lang="zh-CN" altLang="en-US" sz="3200" b="1" dirty="0" smtClean="0">
                <a:solidFill>
                  <a:schemeClr val="bg1">
                    <a:lumMod val="50000"/>
                    <a:lumOff val="50000"/>
                    <a:alpha val="99000"/>
                  </a:schemeClr>
                </a:solidFill>
                <a:latin typeface="宋体" pitchFamily="2" charset="-122"/>
              </a:rPr>
              <a:t>方便</a:t>
            </a:r>
            <a:r>
              <a:rPr lang="zh-CN" altLang="en-US" sz="3200" dirty="0" smtClean="0">
                <a:solidFill>
                  <a:schemeClr val="bg1">
                    <a:lumMod val="50000"/>
                    <a:lumOff val="50000"/>
                    <a:alpha val="99000"/>
                  </a:schemeClr>
                </a:solidFill>
                <a:latin typeface="宋体" pitchFamily="2" charset="-122"/>
              </a:rPr>
              <a:t>的</a:t>
            </a:r>
            <a:r>
              <a:rPr lang="zh-CN" altLang="en-US" sz="3200" b="1" dirty="0" smtClean="0">
                <a:solidFill>
                  <a:schemeClr val="bg1">
                    <a:lumMod val="50000"/>
                    <a:lumOff val="50000"/>
                    <a:alpha val="99000"/>
                  </a:schemeClr>
                </a:solidFill>
                <a:latin typeface="宋体" pitchFamily="2" charset="-122"/>
              </a:rPr>
              <a:t>开发工具</a:t>
            </a:r>
          </a:p>
          <a:p>
            <a:pPr marL="377825" indent="-377825"/>
            <a:r>
              <a:rPr lang="zh-CN" altLang="en-US" sz="3200" dirty="0" smtClean="0">
                <a:solidFill>
                  <a:schemeClr val="bg1">
                    <a:lumMod val="50000"/>
                    <a:lumOff val="50000"/>
                    <a:alpha val="99000"/>
                  </a:schemeClr>
                </a:solidFill>
                <a:latin typeface="宋体" pitchFamily="2" charset="-122"/>
              </a:rPr>
              <a:t>书写</a:t>
            </a:r>
            <a:r>
              <a:rPr lang="zh-CN" altLang="en-US" sz="3200" b="1" dirty="0" smtClean="0">
                <a:solidFill>
                  <a:schemeClr val="bg1">
                    <a:lumMod val="50000"/>
                    <a:lumOff val="50000"/>
                    <a:alpha val="99000"/>
                  </a:schemeClr>
                </a:solidFill>
                <a:latin typeface="宋体" pitchFamily="2" charset="-122"/>
              </a:rPr>
              <a:t>更少</a:t>
            </a:r>
            <a:r>
              <a:rPr lang="zh-CN" altLang="en-US" sz="3200" dirty="0" smtClean="0">
                <a:solidFill>
                  <a:schemeClr val="bg1">
                    <a:lumMod val="50000"/>
                    <a:lumOff val="50000"/>
                    <a:alpha val="99000"/>
                  </a:schemeClr>
                </a:solidFill>
                <a:latin typeface="宋体" pitchFamily="2" charset="-122"/>
              </a:rPr>
              <a:t>的</a:t>
            </a:r>
            <a:r>
              <a:rPr lang="zh-CN" altLang="en-US" sz="3200" b="1" dirty="0" smtClean="0">
                <a:solidFill>
                  <a:schemeClr val="bg1">
                    <a:lumMod val="50000"/>
                    <a:lumOff val="50000"/>
                    <a:alpha val="99000"/>
                  </a:schemeClr>
                </a:solidFill>
                <a:latin typeface="宋体" pitchFamily="2" charset="-122"/>
              </a:rPr>
              <a:t>代码</a:t>
            </a:r>
          </a:p>
          <a:p>
            <a:pPr marL="377825" indent="-377825"/>
            <a:r>
              <a:rPr lang="zh-CN" altLang="en-US" sz="3200" dirty="0" smtClean="0">
                <a:solidFill>
                  <a:schemeClr val="bg1">
                    <a:lumMod val="50000"/>
                    <a:lumOff val="50000"/>
                    <a:alpha val="99000"/>
                  </a:schemeClr>
                </a:solidFill>
                <a:latin typeface="宋体" pitchFamily="2" charset="-122"/>
              </a:rPr>
              <a:t>充分利用</a:t>
            </a:r>
            <a:r>
              <a:rPr lang="en-US" altLang="zh-CN" sz="3200" dirty="0" smtClean="0">
                <a:solidFill>
                  <a:schemeClr val="bg1">
                    <a:lumMod val="50000"/>
                    <a:lumOff val="50000"/>
                    <a:alpha val="99000"/>
                  </a:schemeClr>
                </a:solidFill>
                <a:latin typeface="宋体" pitchFamily="2" charset="-122"/>
              </a:rPr>
              <a:t>Windows</a:t>
            </a:r>
            <a:r>
              <a:rPr lang="zh-CN" altLang="en-US" sz="3200" dirty="0" smtClean="0">
                <a:solidFill>
                  <a:schemeClr val="bg1">
                    <a:lumMod val="50000"/>
                    <a:lumOff val="50000"/>
                    <a:alpha val="99000"/>
                  </a:schemeClr>
                </a:solidFill>
                <a:latin typeface="宋体" pitchFamily="2" charset="-122"/>
              </a:rPr>
              <a:t>系统的</a:t>
            </a:r>
            <a:r>
              <a:rPr lang="zh-CN" altLang="en-US" sz="3200" b="1" dirty="0" smtClean="0">
                <a:solidFill>
                  <a:schemeClr val="bg1">
                    <a:lumMod val="50000"/>
                    <a:lumOff val="50000"/>
                    <a:alpha val="99000"/>
                  </a:schemeClr>
                </a:solidFill>
                <a:latin typeface="宋体" pitchFamily="2" charset="-122"/>
              </a:rPr>
              <a:t>应用程序服务功能</a:t>
            </a:r>
            <a:r>
              <a:rPr lang="zh-CN" altLang="en-US" sz="3200" dirty="0" smtClean="0">
                <a:solidFill>
                  <a:schemeClr val="bg1">
                    <a:lumMod val="50000"/>
                    <a:lumOff val="50000"/>
                    <a:alpha val="99000"/>
                  </a:schemeClr>
                </a:solidFill>
                <a:latin typeface="宋体" pitchFamily="2" charset="-122"/>
              </a:rPr>
              <a:t>，如先进快速的事件处理和消息队列机制</a:t>
            </a:r>
          </a:p>
          <a:p>
            <a:pPr marL="377825" indent="-377825"/>
            <a:r>
              <a:rPr lang="zh-CN" altLang="en-US" sz="3200" dirty="0" smtClean="0">
                <a:solidFill>
                  <a:schemeClr val="bg1">
                    <a:lumMod val="50000"/>
                    <a:lumOff val="50000"/>
                    <a:alpha val="99000"/>
                  </a:schemeClr>
                </a:solidFill>
                <a:latin typeface="宋体" pitchFamily="2" charset="-122"/>
              </a:rPr>
              <a:t>软件服务的</a:t>
            </a:r>
            <a:r>
              <a:rPr lang="zh-CN" altLang="en-US" sz="3200" b="1" dirty="0" smtClean="0">
                <a:solidFill>
                  <a:schemeClr val="bg1">
                    <a:lumMod val="50000"/>
                    <a:lumOff val="50000"/>
                    <a:alpha val="99000"/>
                  </a:schemeClr>
                </a:solidFill>
                <a:latin typeface="宋体" pitchFamily="2" charset="-122"/>
              </a:rPr>
              <a:t>发布</a:t>
            </a:r>
          </a:p>
          <a:p>
            <a:pPr marL="377825" indent="-377825"/>
            <a:r>
              <a:rPr lang="zh-CN" altLang="en-US" sz="3200" dirty="0" smtClean="0">
                <a:solidFill>
                  <a:schemeClr val="bg1">
                    <a:lumMod val="50000"/>
                    <a:lumOff val="50000"/>
                    <a:alpha val="99000"/>
                  </a:schemeClr>
                </a:solidFill>
                <a:latin typeface="宋体" pitchFamily="2" charset="-122"/>
              </a:rPr>
              <a:t>良好的</a:t>
            </a:r>
            <a:r>
              <a:rPr lang="zh-CN" altLang="en-US" sz="3200" b="1" dirty="0" smtClean="0">
                <a:solidFill>
                  <a:schemeClr val="bg1">
                    <a:lumMod val="50000"/>
                    <a:lumOff val="50000"/>
                    <a:alpha val="99000"/>
                  </a:schemeClr>
                </a:solidFill>
                <a:latin typeface="宋体" pitchFamily="2" charset="-122"/>
              </a:rPr>
              <a:t>继承性</a:t>
            </a:r>
          </a:p>
          <a:p>
            <a:pPr marL="377825" indent="-377825"/>
            <a:r>
              <a:rPr lang="zh-CN" altLang="en-US" sz="3200" dirty="0" smtClean="0">
                <a:solidFill>
                  <a:schemeClr val="bg1">
                    <a:lumMod val="50000"/>
                    <a:lumOff val="50000"/>
                    <a:alpha val="99000"/>
                  </a:schemeClr>
                </a:solidFill>
                <a:latin typeface="宋体" pitchFamily="2" charset="-122"/>
              </a:rPr>
              <a:t>利用</a:t>
            </a:r>
            <a:r>
              <a:rPr lang="en-US" altLang="zh-CN" sz="3200" b="1" dirty="0" smtClean="0">
                <a:solidFill>
                  <a:schemeClr val="bg1">
                    <a:lumMod val="50000"/>
                    <a:lumOff val="50000"/>
                    <a:alpha val="99000"/>
                  </a:schemeClr>
                </a:solidFill>
                <a:latin typeface="宋体" pitchFamily="2" charset="-122"/>
              </a:rPr>
              <a:t>ADO.NET</a:t>
            </a:r>
            <a:r>
              <a:rPr lang="zh-CN" altLang="en-US" sz="3200" dirty="0" smtClean="0">
                <a:solidFill>
                  <a:schemeClr val="bg1">
                    <a:lumMod val="50000"/>
                    <a:lumOff val="50000"/>
                    <a:alpha val="99000"/>
                  </a:schemeClr>
                </a:solidFill>
                <a:latin typeface="宋体" pitchFamily="2" charset="-122"/>
              </a:rPr>
              <a:t>，数据访问更加简单</a:t>
            </a:r>
            <a:endParaRPr lang="zh-CN" altLang="en-US" sz="3200" dirty="0" smtClean="0">
              <a:solidFill>
                <a:schemeClr val="bg1">
                  <a:lumMod val="50000"/>
                  <a:lumOff val="50000"/>
                  <a:alpha val="99000"/>
                </a:schemeClr>
              </a:solidFill>
            </a:endParaRPr>
          </a:p>
          <a:p>
            <a:endParaRPr lang="zh-CN" altLang="en-US" sz="3200" dirty="0">
              <a:solidFill>
                <a:schemeClr val="bg1">
                  <a:lumMod val="50000"/>
                  <a:lumOff val="50000"/>
                  <a:alpha val="99000"/>
                </a:schemeClr>
              </a:solidFill>
            </a:endParaRPr>
          </a:p>
        </p:txBody>
      </p:sp>
    </p:spTree>
    <p:extLst>
      <p:ext uri="{BB962C8B-B14F-4D97-AF65-F5344CB8AC3E}">
        <p14:creationId xmlns:p14="http://schemas.microsoft.com/office/powerpoint/2010/main" val="1931901304"/>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Switch case</a:t>
            </a:r>
            <a:r>
              <a:rPr lang="zh-CN" altLang="en-US" b="1" dirty="0" smtClean="0"/>
              <a:t>（四）</a:t>
            </a:r>
            <a:endParaRPr lang="zh-CN" altLang="en-US" b="1" dirty="0"/>
          </a:p>
        </p:txBody>
      </p:sp>
      <p:sp>
        <p:nvSpPr>
          <p:cNvPr id="3" name="文本占位符 2"/>
          <p:cNvSpPr>
            <a:spLocks noGrp="1"/>
          </p:cNvSpPr>
          <p:nvPr>
            <p:ph type="body" sz="quarter" idx="10"/>
          </p:nvPr>
        </p:nvSpPr>
        <p:spPr>
          <a:xfrm>
            <a:off x="518318" y="1314800"/>
            <a:ext cx="4618947" cy="5181600"/>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Program</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r>
              <a:rPr lang="en-US" altLang="zh-CN" dirty="0">
                <a:solidFill>
                  <a:srgbClr val="0000FF"/>
                </a:solidFill>
                <a:latin typeface="新宋体"/>
                <a:ea typeface="新宋体"/>
              </a:rPr>
              <a:t>string</a:t>
            </a:r>
            <a:r>
              <a:rPr lang="en-US" altLang="zh-CN" dirty="0">
                <a:solidFill>
                  <a:prstClr val="black"/>
                </a:solidFill>
                <a:latin typeface="新宋体"/>
                <a:ea typeface="新宋体"/>
              </a:rPr>
              <a:t>[] </a:t>
            </a:r>
            <a:r>
              <a:rPr lang="en-US" altLang="zh-CN" dirty="0" err="1">
                <a:solidFill>
                  <a:prstClr val="black"/>
                </a:solidFill>
                <a:latin typeface="新宋体"/>
                <a:ea typeface="新宋体"/>
              </a:rPr>
              <a:t>args</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DateTime</a:t>
            </a:r>
            <a:r>
              <a:rPr lang="en-US" altLang="zh-CN" dirty="0">
                <a:solidFill>
                  <a:prstClr val="black"/>
                </a:solidFill>
                <a:latin typeface="新宋体"/>
                <a:ea typeface="新宋体"/>
              </a:rPr>
              <a:t> now = </a:t>
            </a:r>
            <a:r>
              <a:rPr lang="en-US" altLang="zh-CN" dirty="0" err="1">
                <a:solidFill>
                  <a:srgbClr val="2B91AF"/>
                </a:solidFill>
                <a:latin typeface="新宋体"/>
                <a:ea typeface="新宋体"/>
              </a:rPr>
              <a:t>DateTime</a:t>
            </a:r>
            <a:r>
              <a:rPr lang="en-US" altLang="zh-CN" dirty="0" err="1">
                <a:solidFill>
                  <a:prstClr val="black"/>
                </a:solidFill>
                <a:latin typeface="新宋体"/>
                <a:ea typeface="新宋体"/>
              </a:rPr>
              <a:t>.Now</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DayOfWeek</a:t>
            </a:r>
            <a:r>
              <a:rPr lang="en-US" altLang="zh-CN" dirty="0">
                <a:solidFill>
                  <a:prstClr val="black"/>
                </a:solidFill>
                <a:latin typeface="新宋体"/>
                <a:ea typeface="新宋体"/>
              </a:rPr>
              <a:t> week = </a:t>
            </a:r>
            <a:r>
              <a:rPr lang="en-US" altLang="zh-CN" dirty="0" err="1">
                <a:solidFill>
                  <a:prstClr val="black"/>
                </a:solidFill>
                <a:latin typeface="新宋体"/>
                <a:ea typeface="新宋体"/>
              </a:rPr>
              <a:t>now.DayOfWeek</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switch</a:t>
            </a:r>
            <a:r>
              <a:rPr lang="en-US" altLang="zh-CN" dirty="0">
                <a:solidFill>
                  <a:prstClr val="black"/>
                </a:solidFill>
                <a:latin typeface="新宋体"/>
                <a:ea typeface="新宋体"/>
              </a:rPr>
              <a:t> (week)</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case</a:t>
            </a:r>
            <a:r>
              <a:rPr lang="en-US" altLang="zh-CN" dirty="0">
                <a:solidFill>
                  <a:prstClr val="black"/>
                </a:solidFill>
                <a:latin typeface="新宋体"/>
                <a:ea typeface="新宋体"/>
              </a:rPr>
              <a:t> </a:t>
            </a:r>
            <a:r>
              <a:rPr lang="en-US" altLang="zh-CN" dirty="0" err="1">
                <a:solidFill>
                  <a:srgbClr val="2B91AF"/>
                </a:solidFill>
                <a:latin typeface="新宋体"/>
                <a:ea typeface="新宋体"/>
              </a:rPr>
              <a:t>DayOfWeek</a:t>
            </a:r>
            <a:r>
              <a:rPr lang="en-US" altLang="zh-CN" dirty="0" err="1">
                <a:solidFill>
                  <a:prstClr val="black"/>
                </a:solidFill>
                <a:latin typeface="新宋体"/>
                <a:ea typeface="新宋体"/>
              </a:rPr>
              <a:t>.Saturday</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a:solidFill>
                  <a:srgbClr val="A31515"/>
                </a:solidFill>
                <a:latin typeface="新宋体"/>
                <a:ea typeface="新宋体"/>
              </a:rPr>
              <a:t>"</a:t>
            </a:r>
            <a:r>
              <a:rPr lang="zh-CN" altLang="en-US" dirty="0" smtClean="0">
                <a:solidFill>
                  <a:srgbClr val="A31515"/>
                </a:solidFill>
                <a:latin typeface="新宋体"/>
                <a:ea typeface="新宋体"/>
              </a:rPr>
              <a:t>休息</a:t>
            </a:r>
            <a:r>
              <a:rPr lang="en-US" altLang="zh-CN" dirty="0" smtClean="0">
                <a:solidFill>
                  <a:srgbClr val="A31515"/>
                </a:solidFill>
                <a:latin typeface="新宋体"/>
                <a:ea typeface="新宋体"/>
              </a:rPr>
              <a:t>"</a:t>
            </a:r>
            <a:r>
              <a:rPr lang="en-US" altLang="zh-CN" dirty="0" smtClean="0">
                <a:solidFill>
                  <a:prstClr val="black"/>
                </a:solidFill>
                <a:latin typeface="新宋体"/>
                <a:ea typeface="新宋体"/>
              </a:rPr>
              <a: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break</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case</a:t>
            </a:r>
            <a:r>
              <a:rPr lang="en-US" altLang="zh-CN" dirty="0">
                <a:solidFill>
                  <a:prstClr val="black"/>
                </a:solidFill>
                <a:latin typeface="新宋体"/>
                <a:ea typeface="新宋体"/>
              </a:rPr>
              <a:t> </a:t>
            </a:r>
            <a:r>
              <a:rPr lang="en-US" altLang="zh-CN" dirty="0" err="1">
                <a:solidFill>
                  <a:srgbClr val="2B91AF"/>
                </a:solidFill>
                <a:latin typeface="新宋体"/>
                <a:ea typeface="新宋体"/>
              </a:rPr>
              <a:t>DayOfWeek</a:t>
            </a:r>
            <a:r>
              <a:rPr lang="en-US" altLang="zh-CN" dirty="0" err="1">
                <a:solidFill>
                  <a:prstClr val="black"/>
                </a:solidFill>
                <a:latin typeface="新宋体"/>
                <a:ea typeface="新宋体"/>
              </a:rPr>
              <a:t>.Sunday</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a:solidFill>
                  <a:srgbClr val="A31515"/>
                </a:solidFill>
                <a:latin typeface="新宋体"/>
                <a:ea typeface="新宋体"/>
              </a:rPr>
              <a:t>"</a:t>
            </a:r>
            <a:r>
              <a:rPr lang="zh-CN" altLang="en-US" dirty="0" smtClean="0">
                <a:solidFill>
                  <a:srgbClr val="A31515"/>
                </a:solidFill>
                <a:latin typeface="新宋体"/>
                <a:ea typeface="新宋体"/>
              </a:rPr>
              <a:t>休息</a:t>
            </a:r>
            <a:r>
              <a:rPr lang="en-US" altLang="zh-CN" dirty="0" smtClean="0">
                <a:solidFill>
                  <a:srgbClr val="A31515"/>
                </a:solidFill>
                <a:latin typeface="新宋体"/>
                <a:ea typeface="新宋体"/>
              </a:rPr>
              <a:t>"</a:t>
            </a:r>
            <a:r>
              <a:rPr lang="en-US" altLang="zh-CN" dirty="0" smtClean="0">
                <a:solidFill>
                  <a:prstClr val="black"/>
                </a:solidFill>
                <a:latin typeface="新宋体"/>
                <a:ea typeface="新宋体"/>
              </a:rPr>
              <a: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break</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default</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smtClean="0">
                <a:solidFill>
                  <a:prstClr val="black"/>
                </a:solidFill>
                <a:latin typeface="新宋体"/>
                <a:ea typeface="新宋体"/>
              </a:rPr>
              <a:t>(</a:t>
            </a:r>
            <a:r>
              <a:rPr lang="en-US" altLang="zh-CN" dirty="0" smtClean="0">
                <a:solidFill>
                  <a:srgbClr val="A31515"/>
                </a:solidFill>
                <a:latin typeface="新宋体"/>
                <a:ea typeface="新宋体"/>
              </a:rPr>
              <a:t>"</a:t>
            </a:r>
            <a:r>
              <a:rPr lang="zh-CN" altLang="en-US" dirty="0" smtClean="0">
                <a:solidFill>
                  <a:srgbClr val="A31515"/>
                </a:solidFill>
                <a:latin typeface="新宋体"/>
                <a:ea typeface="新宋体"/>
              </a:rPr>
              <a:t>上班</a:t>
            </a:r>
            <a:r>
              <a:rPr lang="en-US" altLang="zh-CN" dirty="0">
                <a:solidFill>
                  <a:srgbClr val="A31515"/>
                </a:solidFill>
                <a:latin typeface="新宋体"/>
                <a:ea typeface="新宋体"/>
              </a:rPr>
              <a:t>"</a:t>
            </a:r>
            <a:r>
              <a:rPr lang="en-US" altLang="zh-CN" dirty="0" smtClean="0">
                <a:solidFill>
                  <a:prstClr val="black"/>
                </a:solidFill>
                <a:latin typeface="新宋体"/>
                <a:ea typeface="新宋体"/>
              </a:rPr>
              <a: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break</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zh-CN" altLang="en-US" dirty="0"/>
          </a:p>
        </p:txBody>
      </p:sp>
      <p:sp>
        <p:nvSpPr>
          <p:cNvPr id="5" name="矩形 4"/>
          <p:cNvSpPr/>
          <p:nvPr/>
        </p:nvSpPr>
        <p:spPr>
          <a:xfrm>
            <a:off x="6228426" y="1274088"/>
            <a:ext cx="5454737"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Program</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r>
              <a:rPr lang="en-US" altLang="zh-CN" dirty="0">
                <a:solidFill>
                  <a:srgbClr val="0000FF"/>
                </a:solidFill>
                <a:latin typeface="新宋体"/>
                <a:ea typeface="新宋体"/>
              </a:rPr>
              <a:t>string</a:t>
            </a:r>
            <a:r>
              <a:rPr lang="en-US" altLang="zh-CN" dirty="0">
                <a:solidFill>
                  <a:prstClr val="black"/>
                </a:solidFill>
                <a:latin typeface="新宋体"/>
                <a:ea typeface="新宋体"/>
              </a:rPr>
              <a:t>[] </a:t>
            </a:r>
            <a:r>
              <a:rPr lang="en-US" altLang="zh-CN" dirty="0" err="1">
                <a:solidFill>
                  <a:prstClr val="black"/>
                </a:solidFill>
                <a:latin typeface="新宋体"/>
                <a:ea typeface="新宋体"/>
              </a:rPr>
              <a:t>args</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DateTime</a:t>
            </a:r>
            <a:r>
              <a:rPr lang="en-US" altLang="zh-CN" dirty="0">
                <a:solidFill>
                  <a:prstClr val="black"/>
                </a:solidFill>
                <a:latin typeface="新宋体"/>
                <a:ea typeface="新宋体"/>
              </a:rPr>
              <a:t> now = </a:t>
            </a:r>
            <a:r>
              <a:rPr lang="en-US" altLang="zh-CN" dirty="0" err="1">
                <a:solidFill>
                  <a:srgbClr val="2B91AF"/>
                </a:solidFill>
                <a:latin typeface="新宋体"/>
                <a:ea typeface="新宋体"/>
              </a:rPr>
              <a:t>DateTime</a:t>
            </a:r>
            <a:r>
              <a:rPr lang="en-US" altLang="zh-CN" dirty="0" err="1">
                <a:solidFill>
                  <a:prstClr val="black"/>
                </a:solidFill>
                <a:latin typeface="新宋体"/>
                <a:ea typeface="新宋体"/>
              </a:rPr>
              <a:t>.Now</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DayOfWeek</a:t>
            </a:r>
            <a:r>
              <a:rPr lang="en-US" altLang="zh-CN" dirty="0">
                <a:solidFill>
                  <a:prstClr val="black"/>
                </a:solidFill>
                <a:latin typeface="新宋体"/>
                <a:ea typeface="新宋体"/>
              </a:rPr>
              <a:t> week = </a:t>
            </a:r>
            <a:r>
              <a:rPr lang="en-US" altLang="zh-CN" dirty="0" err="1">
                <a:solidFill>
                  <a:prstClr val="black"/>
                </a:solidFill>
                <a:latin typeface="新宋体"/>
                <a:ea typeface="新宋体"/>
              </a:rPr>
              <a:t>now.DayOfWeek</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switch</a:t>
            </a:r>
            <a:r>
              <a:rPr lang="en-US" altLang="zh-CN" dirty="0">
                <a:solidFill>
                  <a:prstClr val="black"/>
                </a:solidFill>
                <a:latin typeface="新宋体"/>
                <a:ea typeface="新宋体"/>
              </a:rPr>
              <a:t> (week)</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case</a:t>
            </a:r>
            <a:r>
              <a:rPr lang="en-US" altLang="zh-CN" dirty="0">
                <a:solidFill>
                  <a:prstClr val="black"/>
                </a:solidFill>
                <a:latin typeface="新宋体"/>
                <a:ea typeface="新宋体"/>
              </a:rPr>
              <a:t> </a:t>
            </a:r>
            <a:r>
              <a:rPr lang="en-US" altLang="zh-CN" dirty="0" err="1">
                <a:solidFill>
                  <a:srgbClr val="2B91AF"/>
                </a:solidFill>
                <a:latin typeface="新宋体"/>
                <a:ea typeface="新宋体"/>
              </a:rPr>
              <a:t>DayOfWeek</a:t>
            </a:r>
            <a:r>
              <a:rPr lang="en-US" altLang="zh-CN" dirty="0" err="1">
                <a:solidFill>
                  <a:prstClr val="black"/>
                </a:solidFill>
                <a:latin typeface="新宋体"/>
                <a:ea typeface="新宋体"/>
              </a:rPr>
              <a:t>.Saturday</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case</a:t>
            </a:r>
            <a:r>
              <a:rPr lang="en-US" altLang="zh-CN" dirty="0">
                <a:solidFill>
                  <a:prstClr val="black"/>
                </a:solidFill>
                <a:latin typeface="新宋体"/>
                <a:ea typeface="新宋体"/>
              </a:rPr>
              <a:t> </a:t>
            </a:r>
            <a:r>
              <a:rPr lang="en-US" altLang="zh-CN" dirty="0" err="1">
                <a:solidFill>
                  <a:srgbClr val="2B91AF"/>
                </a:solidFill>
                <a:latin typeface="新宋体"/>
                <a:ea typeface="新宋体"/>
              </a:rPr>
              <a:t>DayOfWeek</a:t>
            </a:r>
            <a:r>
              <a:rPr lang="en-US" altLang="zh-CN" dirty="0" err="1">
                <a:solidFill>
                  <a:prstClr val="black"/>
                </a:solidFill>
                <a:latin typeface="新宋体"/>
                <a:ea typeface="新宋体"/>
              </a:rPr>
              <a:t>.Sunday</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a:solidFill>
                  <a:srgbClr val="A31515"/>
                </a:solidFill>
                <a:latin typeface="新宋体"/>
                <a:ea typeface="新宋体"/>
              </a:rPr>
              <a:t>"</a:t>
            </a:r>
            <a:r>
              <a:rPr lang="zh-CN" altLang="en-US" dirty="0" smtClean="0">
                <a:solidFill>
                  <a:srgbClr val="A31515"/>
                </a:solidFill>
                <a:latin typeface="新宋体"/>
                <a:ea typeface="新宋体"/>
              </a:rPr>
              <a:t>休息</a:t>
            </a:r>
            <a:r>
              <a:rPr lang="en-US" altLang="zh-CN" dirty="0" smtClean="0">
                <a:solidFill>
                  <a:srgbClr val="A31515"/>
                </a:solidFill>
                <a:latin typeface="新宋体"/>
                <a:ea typeface="新宋体"/>
              </a:rPr>
              <a:t>"</a:t>
            </a:r>
            <a:r>
              <a:rPr lang="en-US" altLang="zh-CN" dirty="0" smtClean="0">
                <a:solidFill>
                  <a:prstClr val="black"/>
                </a:solidFill>
                <a:latin typeface="新宋体"/>
                <a:ea typeface="新宋体"/>
              </a:rPr>
              <a: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break</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default</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a:solidFill>
                  <a:srgbClr val="A31515"/>
                </a:solidFill>
                <a:latin typeface="新宋体"/>
                <a:ea typeface="新宋体"/>
              </a:rPr>
              <a:t>"</a:t>
            </a:r>
            <a:r>
              <a:rPr lang="zh-CN" altLang="en-US" dirty="0" smtClean="0">
                <a:solidFill>
                  <a:srgbClr val="A31515"/>
                </a:solidFill>
                <a:latin typeface="新宋体"/>
                <a:ea typeface="新宋体"/>
              </a:rPr>
              <a:t>上班</a:t>
            </a:r>
            <a:r>
              <a:rPr lang="en-US" altLang="zh-CN" dirty="0">
                <a:solidFill>
                  <a:srgbClr val="A31515"/>
                </a:solidFill>
                <a:latin typeface="新宋体"/>
                <a:ea typeface="新宋体"/>
              </a:rPr>
              <a:t>"</a:t>
            </a:r>
            <a:r>
              <a:rPr lang="en-US" altLang="zh-CN" dirty="0" smtClean="0">
                <a:solidFill>
                  <a:prstClr val="black"/>
                </a:solidFill>
                <a:latin typeface="新宋体"/>
                <a:ea typeface="新宋体"/>
              </a:rPr>
              <a: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break</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en-US" altLang="zh-CN" dirty="0">
              <a:solidFill>
                <a:schemeClr val="bg1"/>
              </a:solidFill>
            </a:endParaRPr>
          </a:p>
        </p:txBody>
      </p:sp>
      <p:sp>
        <p:nvSpPr>
          <p:cNvPr id="6" name="燕尾形箭头 5"/>
          <p:cNvSpPr/>
          <p:nvPr/>
        </p:nvSpPr>
        <p:spPr bwMode="auto">
          <a:xfrm>
            <a:off x="5270269" y="3557847"/>
            <a:ext cx="958157" cy="548640"/>
          </a:xfrm>
          <a:prstGeom prst="notch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5519651" y="2261062"/>
            <a:ext cx="430887" cy="1436291"/>
          </a:xfrm>
          <a:prstGeom prst="rect">
            <a:avLst/>
          </a:prstGeom>
          <a:noFill/>
        </p:spPr>
        <p:txBody>
          <a:bodyPr vert="eaVert" wrap="none" lIns="0" tIns="0" rIns="0" bIns="0" rtlCol="0">
            <a:spAutoFit/>
          </a:bodyPr>
          <a:lstStyle/>
          <a:p>
            <a:r>
              <a:rPr lang="zh-CN" altLang="en-US" sz="2800" dirty="0" smtClean="0">
                <a:solidFill>
                  <a:schemeClr val="bg1"/>
                </a:solidFill>
              </a:rPr>
              <a:t>合并两个</a:t>
            </a:r>
          </a:p>
        </p:txBody>
      </p:sp>
      <p:sp>
        <p:nvSpPr>
          <p:cNvPr id="8" name="TextBox 7"/>
          <p:cNvSpPr txBox="1"/>
          <p:nvPr/>
        </p:nvSpPr>
        <p:spPr>
          <a:xfrm>
            <a:off x="5360792" y="4106487"/>
            <a:ext cx="748603" cy="430887"/>
          </a:xfrm>
          <a:prstGeom prst="rect">
            <a:avLst/>
          </a:prstGeom>
          <a:noFill/>
        </p:spPr>
        <p:txBody>
          <a:bodyPr wrap="none" lIns="0" tIns="0" rIns="0" bIns="0" rtlCol="0">
            <a:spAutoFit/>
          </a:bodyPr>
          <a:lstStyle/>
          <a:p>
            <a:r>
              <a:rPr lang="en-US" altLang="zh-CN" sz="2800" dirty="0" smtClean="0">
                <a:solidFill>
                  <a:schemeClr val="bg1"/>
                </a:solidFill>
              </a:rPr>
              <a:t>case</a:t>
            </a:r>
            <a:endParaRPr lang="zh-CN" altLang="en-US" sz="2800" dirty="0" err="1" smtClean="0">
              <a:solidFill>
                <a:schemeClr val="bg1"/>
              </a:solidFill>
            </a:endParaRPr>
          </a:p>
        </p:txBody>
      </p:sp>
    </p:spTree>
    <p:extLst>
      <p:ext uri="{BB962C8B-B14F-4D97-AF65-F5344CB8AC3E}">
        <p14:creationId xmlns:p14="http://schemas.microsoft.com/office/powerpoint/2010/main" val="164519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for</a:t>
            </a:r>
            <a:r>
              <a:rPr lang="zh-CN" altLang="en-US" b="1" dirty="0" smtClean="0"/>
              <a:t>（一）</a:t>
            </a:r>
            <a:endParaRPr lang="zh-CN" altLang="en-US" b="1" dirty="0"/>
          </a:p>
        </p:txBody>
      </p:sp>
      <p:sp>
        <p:nvSpPr>
          <p:cNvPr id="3" name="矩形 2"/>
          <p:cNvSpPr/>
          <p:nvPr/>
        </p:nvSpPr>
        <p:spPr>
          <a:xfrm>
            <a:off x="720436" y="1221662"/>
            <a:ext cx="10784379" cy="4893647"/>
          </a:xfrm>
          <a:prstGeom prst="rect">
            <a:avLst/>
          </a:prstGeom>
        </p:spPr>
        <p:txBody>
          <a:bodyPr wrap="square">
            <a:spAutoFit/>
          </a:bodyPr>
          <a:lstStyle/>
          <a:p>
            <a:r>
              <a:rPr lang="en-US" altLang="zh-CN" sz="3200" dirty="0" smtClean="0">
                <a:solidFill>
                  <a:schemeClr val="bg1">
                    <a:lumMod val="85000"/>
                    <a:lumOff val="15000"/>
                  </a:schemeClr>
                </a:solidFill>
                <a:latin typeface="+mn-ea"/>
              </a:rPr>
              <a:t>for </a:t>
            </a:r>
            <a:r>
              <a:rPr lang="zh-CN" altLang="en-US" sz="3200" dirty="0" smtClean="0">
                <a:solidFill>
                  <a:schemeClr val="bg1">
                    <a:lumMod val="85000"/>
                    <a:lumOff val="15000"/>
                  </a:schemeClr>
                </a:solidFill>
                <a:latin typeface="+mn-ea"/>
              </a:rPr>
              <a:t>语句用来依据特定条件来多次重复执行某些代码。</a:t>
            </a:r>
            <a:endParaRPr lang="en-US" altLang="zh-CN" sz="3200" dirty="0" smtClean="0">
              <a:solidFill>
                <a:schemeClr val="bg1">
                  <a:lumMod val="85000"/>
                  <a:lumOff val="15000"/>
                </a:schemeClr>
              </a:solidFill>
              <a:latin typeface="+mn-ea"/>
            </a:endParaRPr>
          </a:p>
          <a:p>
            <a:endParaRPr lang="en-US" altLang="zh-CN" sz="2800" dirty="0" smtClean="0">
              <a:solidFill>
                <a:schemeClr val="bg1">
                  <a:lumMod val="85000"/>
                  <a:lumOff val="15000"/>
                </a:schemeClr>
              </a:solidFill>
              <a:latin typeface="+mn-ea"/>
            </a:endParaRPr>
          </a:p>
          <a:p>
            <a:r>
              <a:rPr lang="zh-CN" altLang="en-US" sz="2800" dirty="0" smtClean="0">
                <a:solidFill>
                  <a:schemeClr val="bg1">
                    <a:lumMod val="85000"/>
                    <a:lumOff val="15000"/>
                  </a:schemeClr>
                </a:solidFill>
                <a:latin typeface="+mn-ea"/>
              </a:rPr>
              <a:t>语法如下：</a:t>
            </a:r>
            <a:endParaRPr lang="en-US" altLang="zh-CN" sz="2800" dirty="0" smtClean="0">
              <a:solidFill>
                <a:schemeClr val="bg1">
                  <a:lumMod val="85000"/>
                  <a:lumOff val="15000"/>
                </a:schemeClr>
              </a:solidFill>
              <a:latin typeface="+mn-ea"/>
            </a:endParaRPr>
          </a:p>
          <a:p>
            <a:endParaRPr lang="en-US" altLang="zh-CN" sz="2800" dirty="0" smtClean="0">
              <a:solidFill>
                <a:schemeClr val="bg1">
                  <a:lumMod val="85000"/>
                  <a:lumOff val="15000"/>
                </a:schemeClr>
              </a:solidFill>
              <a:latin typeface="+mn-ea"/>
            </a:endParaRPr>
          </a:p>
          <a:p>
            <a:endParaRPr lang="en-US" altLang="zh-CN" sz="2800" dirty="0" smtClean="0">
              <a:solidFill>
                <a:schemeClr val="bg1">
                  <a:lumMod val="85000"/>
                  <a:lumOff val="15000"/>
                </a:schemeClr>
              </a:solidFill>
              <a:latin typeface="+mn-ea"/>
            </a:endParaRPr>
          </a:p>
          <a:p>
            <a:r>
              <a:rPr lang="en-US" altLang="zh-CN" sz="2800" dirty="0">
                <a:solidFill>
                  <a:schemeClr val="bg1">
                    <a:lumMod val="85000"/>
                    <a:lumOff val="15000"/>
                  </a:schemeClr>
                </a:solidFill>
                <a:latin typeface="+mn-ea"/>
              </a:rPr>
              <a:t>	</a:t>
            </a:r>
            <a:r>
              <a:rPr lang="en-US" altLang="zh-CN" sz="2800" dirty="0" smtClean="0">
                <a:solidFill>
                  <a:schemeClr val="bg1">
                    <a:lumMod val="85000"/>
                    <a:lumOff val="15000"/>
                  </a:schemeClr>
                </a:solidFill>
                <a:latin typeface="+mn-ea"/>
              </a:rPr>
              <a:t>for(</a:t>
            </a:r>
            <a:r>
              <a:rPr lang="zh-CN" altLang="en-US" sz="2800" dirty="0" smtClean="0">
                <a:solidFill>
                  <a:schemeClr val="bg1">
                    <a:lumMod val="85000"/>
                    <a:lumOff val="15000"/>
                  </a:schemeClr>
                </a:solidFill>
                <a:latin typeface="+mn-ea"/>
              </a:rPr>
              <a:t>初始化；条件表达式；结束一次循环的后续操作</a:t>
            </a:r>
            <a:r>
              <a:rPr lang="en-US" altLang="zh-CN" sz="2800" dirty="0" smtClean="0">
                <a:solidFill>
                  <a:schemeClr val="bg1">
                    <a:lumMod val="85000"/>
                    <a:lumOff val="15000"/>
                  </a:schemeClr>
                </a:solidFill>
                <a:latin typeface="+mn-ea"/>
              </a:rPr>
              <a:t>)</a:t>
            </a:r>
          </a:p>
          <a:p>
            <a:r>
              <a:rPr lang="en-US" altLang="zh-CN" sz="2800" dirty="0" smtClean="0">
                <a:solidFill>
                  <a:schemeClr val="bg1">
                    <a:lumMod val="85000"/>
                    <a:lumOff val="15000"/>
                  </a:schemeClr>
                </a:solidFill>
                <a:latin typeface="+mn-ea"/>
              </a:rPr>
              <a:t>	</a:t>
            </a:r>
            <a:r>
              <a:rPr lang="zh-CN" altLang="en-US" sz="2800" dirty="0" smtClean="0">
                <a:solidFill>
                  <a:schemeClr val="bg1">
                    <a:lumMod val="85000"/>
                    <a:lumOff val="15000"/>
                  </a:schemeClr>
                </a:solidFill>
                <a:latin typeface="+mn-ea"/>
              </a:rPr>
              <a:t>｛</a:t>
            </a:r>
            <a:endParaRPr lang="en-US" altLang="zh-CN" sz="2800" dirty="0" smtClean="0">
              <a:solidFill>
                <a:schemeClr val="bg1">
                  <a:lumMod val="85000"/>
                  <a:lumOff val="15000"/>
                </a:schemeClr>
              </a:solidFill>
              <a:latin typeface="+mn-ea"/>
            </a:endParaRPr>
          </a:p>
          <a:p>
            <a:r>
              <a:rPr lang="en-US" altLang="zh-CN" sz="2800" dirty="0" smtClean="0">
                <a:solidFill>
                  <a:schemeClr val="bg1">
                    <a:lumMod val="85000"/>
                    <a:lumOff val="15000"/>
                  </a:schemeClr>
                </a:solidFill>
                <a:latin typeface="+mn-ea"/>
              </a:rPr>
              <a:t>		//</a:t>
            </a:r>
            <a:r>
              <a:rPr lang="zh-CN" altLang="en-US" sz="2800" dirty="0" smtClean="0">
                <a:solidFill>
                  <a:schemeClr val="bg1">
                    <a:lumMod val="85000"/>
                    <a:lumOff val="15000"/>
                  </a:schemeClr>
                </a:solidFill>
                <a:latin typeface="+mn-ea"/>
              </a:rPr>
              <a:t>一些代码</a:t>
            </a:r>
            <a:endParaRPr lang="en-US" altLang="zh-CN" sz="2800" dirty="0">
              <a:solidFill>
                <a:schemeClr val="bg1">
                  <a:lumMod val="85000"/>
                  <a:lumOff val="15000"/>
                </a:schemeClr>
              </a:solidFill>
              <a:latin typeface="+mn-ea"/>
            </a:endParaRPr>
          </a:p>
          <a:p>
            <a:r>
              <a:rPr lang="en-US" altLang="zh-CN" sz="2800" dirty="0" smtClean="0">
                <a:solidFill>
                  <a:schemeClr val="bg1">
                    <a:lumMod val="85000"/>
                    <a:lumOff val="15000"/>
                  </a:schemeClr>
                </a:solidFill>
                <a:latin typeface="+mn-ea"/>
              </a:rPr>
              <a:t>	</a:t>
            </a:r>
            <a:r>
              <a:rPr lang="zh-CN" altLang="en-US" sz="2800" dirty="0" smtClean="0">
                <a:solidFill>
                  <a:schemeClr val="bg1">
                    <a:lumMod val="85000"/>
                    <a:lumOff val="15000"/>
                  </a:schemeClr>
                </a:solidFill>
                <a:latin typeface="+mn-ea"/>
              </a:rPr>
              <a:t>｝</a:t>
            </a:r>
            <a:endParaRPr lang="en-US" altLang="zh-CN" sz="2800" dirty="0" smtClean="0">
              <a:solidFill>
                <a:schemeClr val="bg1">
                  <a:lumMod val="85000"/>
                  <a:lumOff val="15000"/>
                </a:schemeClr>
              </a:solidFill>
              <a:latin typeface="+mn-ea"/>
            </a:endParaRPr>
          </a:p>
          <a:p>
            <a:r>
              <a:rPr lang="en-US" altLang="zh-CN" sz="2800" dirty="0" smtClean="0">
                <a:solidFill>
                  <a:schemeClr val="bg1">
                    <a:lumMod val="85000"/>
                    <a:lumOff val="15000"/>
                  </a:schemeClr>
                </a:solidFill>
                <a:latin typeface="+mn-ea"/>
              </a:rPr>
              <a:t>	//</a:t>
            </a:r>
            <a:r>
              <a:rPr lang="zh-CN" altLang="en-US" sz="2800" dirty="0" smtClean="0">
                <a:solidFill>
                  <a:schemeClr val="bg1">
                    <a:lumMod val="85000"/>
                    <a:lumOff val="15000"/>
                  </a:schemeClr>
                </a:solidFill>
                <a:latin typeface="+mn-ea"/>
              </a:rPr>
              <a:t>后续代码</a:t>
            </a:r>
            <a:endParaRPr lang="en-US" altLang="zh-CN" sz="2800" dirty="0" smtClean="0">
              <a:solidFill>
                <a:schemeClr val="bg1">
                  <a:lumMod val="85000"/>
                  <a:lumOff val="15000"/>
                </a:schemeClr>
              </a:solidFill>
              <a:latin typeface="+mn-ea"/>
            </a:endParaRPr>
          </a:p>
          <a:p>
            <a:r>
              <a:rPr lang="en-US" altLang="zh-CN" sz="2800" dirty="0">
                <a:solidFill>
                  <a:schemeClr val="bg1">
                    <a:lumMod val="85000"/>
                    <a:lumOff val="15000"/>
                  </a:schemeClr>
                </a:solidFill>
                <a:latin typeface="+mn-ea"/>
              </a:rPr>
              <a:t>	</a:t>
            </a:r>
            <a:endParaRPr lang="zh-CN" altLang="en-US" sz="2800" dirty="0">
              <a:solidFill>
                <a:schemeClr val="bg1">
                  <a:lumMod val="85000"/>
                  <a:lumOff val="15000"/>
                </a:schemeClr>
              </a:solidFill>
              <a:latin typeface="+mn-ea"/>
            </a:endParaRPr>
          </a:p>
        </p:txBody>
      </p:sp>
      <p:sp>
        <p:nvSpPr>
          <p:cNvPr id="4" name="椭圆 3"/>
          <p:cNvSpPr/>
          <p:nvPr/>
        </p:nvSpPr>
        <p:spPr bwMode="auto">
          <a:xfrm>
            <a:off x="2655917" y="2838133"/>
            <a:ext cx="457200" cy="457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dirty="0" smtClean="0">
                <a:gradFill>
                  <a:gsLst>
                    <a:gs pos="0">
                      <a:srgbClr val="FFFFFF"/>
                    </a:gs>
                    <a:gs pos="100000">
                      <a:srgbClr val="FFFFFF"/>
                    </a:gs>
                  </a:gsLst>
                  <a:lin ang="5400000" scaled="0"/>
                </a:gradFill>
                <a:ea typeface="Segoe UI" pitchFamily="34" charset="0"/>
                <a:cs typeface="Segoe UI" pitchFamily="34" charset="0"/>
              </a:rPr>
              <a:t>1</a:t>
            </a: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椭圆 4"/>
          <p:cNvSpPr/>
          <p:nvPr/>
        </p:nvSpPr>
        <p:spPr bwMode="auto">
          <a:xfrm>
            <a:off x="4685611" y="4285572"/>
            <a:ext cx="457200" cy="457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dirty="0">
                <a:gradFill>
                  <a:gsLst>
                    <a:gs pos="0">
                      <a:srgbClr val="FFFFFF"/>
                    </a:gs>
                    <a:gs pos="100000">
                      <a:srgbClr val="FFFFFF"/>
                    </a:gs>
                  </a:gsLst>
                  <a:lin ang="5400000" scaled="0"/>
                </a:gradFill>
                <a:ea typeface="Segoe UI" pitchFamily="34" charset="0"/>
                <a:cs typeface="Segoe UI" pitchFamily="34" charset="0"/>
              </a:rPr>
              <a:t>4</a:t>
            </a: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椭圆 6"/>
          <p:cNvSpPr/>
          <p:nvPr/>
        </p:nvSpPr>
        <p:spPr bwMode="auto">
          <a:xfrm>
            <a:off x="7913718" y="2838133"/>
            <a:ext cx="457200" cy="457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dirty="0">
                <a:gradFill>
                  <a:gsLst>
                    <a:gs pos="0">
                      <a:srgbClr val="FFFFFF"/>
                    </a:gs>
                    <a:gs pos="100000">
                      <a:srgbClr val="FFFFFF"/>
                    </a:gs>
                  </a:gsLst>
                  <a:lin ang="5400000" scaled="0"/>
                </a:gradFill>
                <a:ea typeface="Segoe UI" pitchFamily="34" charset="0"/>
                <a:cs typeface="Segoe UI" pitchFamily="34" charset="0"/>
              </a:rPr>
              <a:t>3</a:t>
            </a: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椭圆 7"/>
          <p:cNvSpPr/>
          <p:nvPr/>
        </p:nvSpPr>
        <p:spPr bwMode="auto">
          <a:xfrm>
            <a:off x="3507975" y="5102990"/>
            <a:ext cx="457200" cy="457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dirty="0" smtClean="0">
                <a:gradFill>
                  <a:gsLst>
                    <a:gs pos="0">
                      <a:srgbClr val="FFFFFF"/>
                    </a:gs>
                    <a:gs pos="100000">
                      <a:srgbClr val="FFFFFF"/>
                    </a:gs>
                  </a:gsLst>
                  <a:lin ang="5400000" scaled="0"/>
                </a:gradFill>
                <a:ea typeface="Segoe UI" pitchFamily="34" charset="0"/>
                <a:cs typeface="Segoe UI" pitchFamily="34" charset="0"/>
              </a:rPr>
              <a:t>5</a:t>
            </a: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流程图: 决策 8"/>
          <p:cNvSpPr/>
          <p:nvPr/>
        </p:nvSpPr>
        <p:spPr bwMode="auto">
          <a:xfrm>
            <a:off x="4046920" y="2808375"/>
            <a:ext cx="1277382" cy="612648"/>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dirty="0" smtClean="0">
                <a:gradFill>
                  <a:gsLst>
                    <a:gs pos="0">
                      <a:srgbClr val="FFFFFF"/>
                    </a:gs>
                    <a:gs pos="100000">
                      <a:srgbClr val="FFFFFF"/>
                    </a:gs>
                  </a:gsLst>
                  <a:lin ang="5400000" scaled="0"/>
                </a:gradFill>
                <a:ea typeface="Segoe UI" pitchFamily="34" charset="0"/>
                <a:cs typeface="Segoe UI" pitchFamily="34" charset="0"/>
              </a:rPr>
              <a:t>2</a:t>
            </a: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554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for</a:t>
            </a:r>
            <a:r>
              <a:rPr lang="zh-CN" altLang="en-US" b="1" dirty="0" smtClean="0"/>
              <a:t>（二）</a:t>
            </a:r>
            <a:endParaRPr lang="zh-CN" altLang="en-US" b="1" dirty="0"/>
          </a:p>
        </p:txBody>
      </p:sp>
      <p:sp>
        <p:nvSpPr>
          <p:cNvPr id="3" name="矩形 2"/>
          <p:cNvSpPr/>
          <p:nvPr/>
        </p:nvSpPr>
        <p:spPr>
          <a:xfrm>
            <a:off x="720436" y="1221662"/>
            <a:ext cx="1673629" cy="954107"/>
          </a:xfrm>
          <a:prstGeom prst="rect">
            <a:avLst/>
          </a:prstGeom>
        </p:spPr>
        <p:txBody>
          <a:bodyPr wrap="square">
            <a:spAutoFit/>
          </a:bodyPr>
          <a:lstStyle/>
          <a:p>
            <a:r>
              <a:rPr lang="zh-CN" altLang="en-US" sz="2800" dirty="0" smtClean="0">
                <a:solidFill>
                  <a:schemeClr val="bg1">
                    <a:lumMod val="85000"/>
                    <a:lumOff val="15000"/>
                  </a:schemeClr>
                </a:solidFill>
                <a:latin typeface="+mn-ea"/>
              </a:rPr>
              <a:t>执行流程：</a:t>
            </a:r>
            <a:endParaRPr lang="en-US" altLang="zh-CN" sz="2800" dirty="0" smtClean="0">
              <a:solidFill>
                <a:schemeClr val="bg1">
                  <a:lumMod val="85000"/>
                  <a:lumOff val="15000"/>
                </a:schemeClr>
              </a:solidFill>
              <a:latin typeface="+mn-ea"/>
            </a:endParaRPr>
          </a:p>
          <a:p>
            <a:r>
              <a:rPr lang="en-US" altLang="zh-CN" sz="2800" dirty="0">
                <a:solidFill>
                  <a:schemeClr val="bg1">
                    <a:lumMod val="85000"/>
                    <a:lumOff val="15000"/>
                  </a:schemeClr>
                </a:solidFill>
                <a:latin typeface="+mn-ea"/>
              </a:rPr>
              <a:t>	</a:t>
            </a:r>
            <a:endParaRPr lang="zh-CN" altLang="en-US" sz="2800" dirty="0">
              <a:solidFill>
                <a:schemeClr val="bg1">
                  <a:lumMod val="85000"/>
                  <a:lumOff val="15000"/>
                </a:schemeClr>
              </a:solidFill>
              <a:latin typeface="+mn-ea"/>
            </a:endParaRPr>
          </a:p>
        </p:txBody>
      </p:sp>
      <p:sp>
        <p:nvSpPr>
          <p:cNvPr id="4" name="椭圆 3"/>
          <p:cNvSpPr/>
          <p:nvPr/>
        </p:nvSpPr>
        <p:spPr bwMode="auto">
          <a:xfrm>
            <a:off x="3644705" y="2121379"/>
            <a:ext cx="824336" cy="80668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dirty="0" smtClean="0">
                <a:gradFill>
                  <a:gsLst>
                    <a:gs pos="0">
                      <a:srgbClr val="FFFFFF"/>
                    </a:gs>
                    <a:gs pos="100000">
                      <a:srgbClr val="FFFFFF"/>
                    </a:gs>
                  </a:gsLst>
                  <a:lin ang="5400000" scaled="0"/>
                </a:gradFill>
                <a:ea typeface="Segoe UI" pitchFamily="34" charset="0"/>
                <a:cs typeface="Segoe UI" pitchFamily="34" charset="0"/>
              </a:rPr>
              <a:t>1</a:t>
            </a: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椭圆 4"/>
          <p:cNvSpPr/>
          <p:nvPr/>
        </p:nvSpPr>
        <p:spPr bwMode="auto">
          <a:xfrm>
            <a:off x="4078795" y="4589347"/>
            <a:ext cx="774033" cy="79729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dirty="0" smtClean="0">
                <a:gradFill>
                  <a:gsLst>
                    <a:gs pos="0">
                      <a:srgbClr val="FFFFFF"/>
                    </a:gs>
                    <a:gs pos="100000">
                      <a:srgbClr val="FFFFFF"/>
                    </a:gs>
                  </a:gsLst>
                  <a:lin ang="5400000" scaled="0"/>
                </a:gradFill>
                <a:ea typeface="Segoe UI" pitchFamily="34" charset="0"/>
                <a:cs typeface="Segoe UI" pitchFamily="34" charset="0"/>
              </a:rPr>
              <a:t>4</a:t>
            </a: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椭圆 6"/>
          <p:cNvSpPr/>
          <p:nvPr/>
        </p:nvSpPr>
        <p:spPr bwMode="auto">
          <a:xfrm>
            <a:off x="8458202" y="4438996"/>
            <a:ext cx="818801" cy="81533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dirty="0">
                <a:gradFill>
                  <a:gsLst>
                    <a:gs pos="0">
                      <a:srgbClr val="FFFFFF"/>
                    </a:gs>
                    <a:gs pos="100000">
                      <a:srgbClr val="FFFFFF"/>
                    </a:gs>
                  </a:gsLst>
                  <a:lin ang="5400000" scaled="0"/>
                </a:gradFill>
                <a:ea typeface="Segoe UI" pitchFamily="34" charset="0"/>
                <a:cs typeface="Segoe UI" pitchFamily="34" charset="0"/>
              </a:rPr>
              <a:t>3</a:t>
            </a: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燕尾形箭头 7"/>
          <p:cNvSpPr/>
          <p:nvPr/>
        </p:nvSpPr>
        <p:spPr bwMode="auto">
          <a:xfrm>
            <a:off x="1557250" y="2240103"/>
            <a:ext cx="1961803" cy="457200"/>
          </a:xfrm>
          <a:prstGeom prst="notch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右箭头 8"/>
          <p:cNvSpPr/>
          <p:nvPr/>
        </p:nvSpPr>
        <p:spPr bwMode="auto">
          <a:xfrm>
            <a:off x="4674532" y="2240103"/>
            <a:ext cx="1687271" cy="50092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椭圆 11"/>
          <p:cNvSpPr/>
          <p:nvPr/>
        </p:nvSpPr>
        <p:spPr bwMode="auto">
          <a:xfrm>
            <a:off x="10102748" y="2039473"/>
            <a:ext cx="750910" cy="73645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dirty="0">
                <a:gradFill>
                  <a:gsLst>
                    <a:gs pos="0">
                      <a:srgbClr val="FFFFFF"/>
                    </a:gs>
                    <a:gs pos="100000">
                      <a:srgbClr val="FFFFFF"/>
                    </a:gs>
                  </a:gsLst>
                  <a:lin ang="5400000" scaled="0"/>
                </a:gradFill>
                <a:ea typeface="Segoe UI" pitchFamily="34" charset="0"/>
                <a:cs typeface="Segoe UI" pitchFamily="34" charset="0"/>
              </a:rPr>
              <a:t>5</a:t>
            </a: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4" name="直接箭头连接符 13"/>
          <p:cNvCxnSpPr>
            <a:stCxn id="37" idx="2"/>
            <a:endCxn id="5" idx="7"/>
          </p:cNvCxnSpPr>
          <p:nvPr/>
        </p:nvCxnSpPr>
        <p:spPr>
          <a:xfrm flipH="1">
            <a:off x="4739473" y="2803085"/>
            <a:ext cx="2247801" cy="1903024"/>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52829" y="3273926"/>
            <a:ext cx="359073" cy="430887"/>
          </a:xfrm>
          <a:prstGeom prst="rect">
            <a:avLst/>
          </a:prstGeom>
          <a:noFill/>
        </p:spPr>
        <p:txBody>
          <a:bodyPr wrap="none" lIns="0" tIns="0" rIns="0" bIns="0" rtlCol="0">
            <a:spAutoFit/>
          </a:bodyPr>
          <a:lstStyle/>
          <a:p>
            <a:r>
              <a:rPr lang="zh-CN" altLang="en-US" sz="2800" dirty="0">
                <a:solidFill>
                  <a:schemeClr val="bg1">
                    <a:lumMod val="85000"/>
                    <a:lumOff val="15000"/>
                  </a:schemeClr>
                </a:solidFill>
              </a:rPr>
              <a:t>真</a:t>
            </a:r>
            <a:endParaRPr lang="zh-CN" altLang="en-US" sz="2800" dirty="0" smtClean="0">
              <a:solidFill>
                <a:schemeClr val="bg1">
                  <a:lumMod val="85000"/>
                  <a:lumOff val="15000"/>
                </a:schemeClr>
              </a:solidFill>
            </a:endParaRPr>
          </a:p>
        </p:txBody>
      </p:sp>
      <p:cxnSp>
        <p:nvCxnSpPr>
          <p:cNvPr id="17" name="直接箭头连接符 16"/>
          <p:cNvCxnSpPr>
            <a:stCxn id="5" idx="6"/>
            <a:endCxn id="7" idx="2"/>
          </p:cNvCxnSpPr>
          <p:nvPr/>
        </p:nvCxnSpPr>
        <p:spPr>
          <a:xfrm flipV="1">
            <a:off x="4852828" y="4846664"/>
            <a:ext cx="3605374" cy="141333"/>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7031605" y="2812393"/>
            <a:ext cx="1570649" cy="1759643"/>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7226527" y="2393023"/>
            <a:ext cx="2876221" cy="29357"/>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91662" y="1962136"/>
            <a:ext cx="359073" cy="430887"/>
          </a:xfrm>
          <a:prstGeom prst="rect">
            <a:avLst/>
          </a:prstGeom>
          <a:noFill/>
        </p:spPr>
        <p:txBody>
          <a:bodyPr wrap="none" lIns="0" tIns="0" rIns="0" bIns="0" rtlCol="0">
            <a:spAutoFit/>
          </a:bodyPr>
          <a:lstStyle/>
          <a:p>
            <a:r>
              <a:rPr lang="zh-CN" altLang="en-US" sz="2800" dirty="0" smtClean="0">
                <a:solidFill>
                  <a:schemeClr val="bg1">
                    <a:lumMod val="85000"/>
                    <a:lumOff val="15000"/>
                  </a:schemeClr>
                </a:solidFill>
              </a:rPr>
              <a:t>假</a:t>
            </a:r>
          </a:p>
        </p:txBody>
      </p:sp>
      <p:sp>
        <p:nvSpPr>
          <p:cNvPr id="23" name="TextBox 22"/>
          <p:cNvSpPr txBox="1"/>
          <p:nvPr/>
        </p:nvSpPr>
        <p:spPr>
          <a:xfrm>
            <a:off x="5400809" y="5254331"/>
            <a:ext cx="6314229" cy="861774"/>
          </a:xfrm>
          <a:prstGeom prst="rect">
            <a:avLst/>
          </a:prstGeom>
          <a:noFill/>
        </p:spPr>
        <p:txBody>
          <a:bodyPr wrap="none" lIns="0" tIns="0" rIns="0" bIns="0" rtlCol="0">
            <a:spAutoFit/>
          </a:bodyPr>
          <a:lstStyle/>
          <a:p>
            <a:r>
              <a:rPr lang="zh-CN" altLang="en-US" sz="2800" dirty="0" smtClean="0">
                <a:solidFill>
                  <a:schemeClr val="bg1">
                    <a:lumMod val="85000"/>
                    <a:lumOff val="15000"/>
                  </a:schemeClr>
                </a:solidFill>
              </a:rPr>
              <a:t>在步骤</a:t>
            </a:r>
            <a:r>
              <a:rPr lang="en-US" altLang="zh-CN" sz="2800" dirty="0" smtClean="0">
                <a:solidFill>
                  <a:schemeClr val="bg1">
                    <a:lumMod val="85000"/>
                    <a:lumOff val="15000"/>
                  </a:schemeClr>
                </a:solidFill>
              </a:rPr>
              <a:t>3</a:t>
            </a:r>
            <a:r>
              <a:rPr lang="zh-CN" altLang="en-US" sz="2800" dirty="0" smtClean="0">
                <a:solidFill>
                  <a:schemeClr val="bg1">
                    <a:lumMod val="85000"/>
                    <a:lumOff val="15000"/>
                  </a:schemeClr>
                </a:solidFill>
              </a:rPr>
              <a:t>中一般做些自增等操作以能影响</a:t>
            </a:r>
            <a:endParaRPr lang="en-US" altLang="zh-CN" sz="2800" dirty="0" smtClean="0">
              <a:solidFill>
                <a:schemeClr val="bg1">
                  <a:lumMod val="85000"/>
                  <a:lumOff val="15000"/>
                </a:schemeClr>
              </a:solidFill>
            </a:endParaRPr>
          </a:p>
          <a:p>
            <a:r>
              <a:rPr lang="zh-CN" altLang="en-US" sz="2800" dirty="0" smtClean="0">
                <a:solidFill>
                  <a:schemeClr val="bg1">
                    <a:lumMod val="85000"/>
                    <a:lumOff val="15000"/>
                  </a:schemeClr>
                </a:solidFill>
              </a:rPr>
              <a:t>步骤</a:t>
            </a:r>
            <a:r>
              <a:rPr lang="en-US" altLang="zh-CN" sz="2800" dirty="0" smtClean="0">
                <a:solidFill>
                  <a:schemeClr val="bg1">
                    <a:lumMod val="85000"/>
                    <a:lumOff val="15000"/>
                  </a:schemeClr>
                </a:solidFill>
              </a:rPr>
              <a:t>2</a:t>
            </a:r>
            <a:r>
              <a:rPr lang="zh-CN" altLang="en-US" sz="2800" dirty="0" smtClean="0">
                <a:solidFill>
                  <a:schemeClr val="bg1">
                    <a:lumMod val="85000"/>
                    <a:lumOff val="15000"/>
                  </a:schemeClr>
                </a:solidFill>
              </a:rPr>
              <a:t>的操作，使循环得以继续或者终止</a:t>
            </a:r>
          </a:p>
        </p:txBody>
      </p:sp>
      <p:sp>
        <p:nvSpPr>
          <p:cNvPr id="37" name="流程图: 决策 36"/>
          <p:cNvSpPr/>
          <p:nvPr/>
        </p:nvSpPr>
        <p:spPr bwMode="auto">
          <a:xfrm>
            <a:off x="6385884" y="2134321"/>
            <a:ext cx="1202779" cy="668764"/>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dirty="0" smtClean="0">
                <a:gradFill>
                  <a:gsLst>
                    <a:gs pos="0">
                      <a:srgbClr val="FFFFFF"/>
                    </a:gs>
                    <a:gs pos="100000">
                      <a:srgbClr val="FFFFFF"/>
                    </a:gs>
                  </a:gsLst>
                  <a:lin ang="5400000" scaled="0"/>
                </a:gradFill>
                <a:ea typeface="Segoe UI" pitchFamily="34" charset="0"/>
                <a:cs typeface="Segoe UI" pitchFamily="34" charset="0"/>
              </a:rPr>
              <a:t>2</a:t>
            </a:r>
            <a:endParaRPr lang="zh-CN" alt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2157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a:t>
            </a:r>
            <a:r>
              <a:rPr lang="zh-CN" altLang="en-US" dirty="0" smtClean="0"/>
              <a:t>（三）</a:t>
            </a:r>
            <a:endParaRPr lang="zh-CN" altLang="en-US" dirty="0"/>
          </a:p>
        </p:txBody>
      </p:sp>
      <p:sp>
        <p:nvSpPr>
          <p:cNvPr id="3" name="文本占位符 2"/>
          <p:cNvSpPr>
            <a:spLocks noGrp="1"/>
          </p:cNvSpPr>
          <p:nvPr>
            <p:ph type="body" sz="quarter" idx="10"/>
          </p:nvPr>
        </p:nvSpPr>
        <p:spPr/>
        <p:txBody>
          <a:bodyPr>
            <a:normAutofit lnSpcReduction="10000"/>
          </a:bodyPr>
          <a:lstStyle/>
          <a:p>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nn-NO" altLang="zh-CN" dirty="0">
                <a:solidFill>
                  <a:prstClr val="black"/>
                </a:solidFill>
                <a:latin typeface="新宋体"/>
                <a:ea typeface="新宋体"/>
              </a:rPr>
              <a:t>        </a:t>
            </a:r>
            <a:r>
              <a:rPr lang="nn-NO" altLang="zh-CN" dirty="0">
                <a:solidFill>
                  <a:srgbClr val="0000FF"/>
                </a:solidFill>
                <a:latin typeface="新宋体"/>
                <a:ea typeface="新宋体"/>
              </a:rPr>
              <a:t>for</a:t>
            </a:r>
            <a:r>
              <a:rPr lang="nn-NO" altLang="zh-CN" dirty="0">
                <a:solidFill>
                  <a:prstClr val="black"/>
                </a:solidFill>
                <a:latin typeface="新宋体"/>
                <a:ea typeface="新宋体"/>
              </a:rPr>
              <a:t> (</a:t>
            </a:r>
            <a:r>
              <a:rPr lang="nn-NO" altLang="zh-CN" dirty="0">
                <a:solidFill>
                  <a:srgbClr val="0000FF"/>
                </a:solidFill>
                <a:latin typeface="新宋体"/>
                <a:ea typeface="新宋体"/>
              </a:rPr>
              <a:t>int</a:t>
            </a:r>
            <a:r>
              <a:rPr lang="nn-NO" altLang="zh-CN" dirty="0">
                <a:solidFill>
                  <a:prstClr val="black"/>
                </a:solidFill>
                <a:latin typeface="新宋体"/>
                <a:ea typeface="新宋体"/>
              </a:rPr>
              <a:t> i = 0; i &lt; 100; i++)</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System.</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err="1">
                <a:solidFill>
                  <a:prstClr val="black"/>
                </a:solidFill>
                <a:latin typeface="新宋体"/>
                <a:ea typeface="新宋体"/>
              </a:rPr>
              <a:t>i</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zh-CN" altLang="en-US" dirty="0"/>
          </a:p>
        </p:txBody>
      </p:sp>
    </p:spTree>
    <p:extLst>
      <p:ext uri="{BB962C8B-B14F-4D97-AF65-F5344CB8AC3E}">
        <p14:creationId xmlns:p14="http://schemas.microsoft.com/office/powerpoint/2010/main" val="407178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foreach</a:t>
            </a:r>
            <a:r>
              <a:rPr lang="zh-CN" altLang="en-US" b="1" dirty="0" smtClean="0"/>
              <a:t>（</a:t>
            </a:r>
            <a:r>
              <a:rPr lang="zh-CN" altLang="en-US" b="1" dirty="0" smtClean="0"/>
              <a:t>一）</a:t>
            </a:r>
            <a:endParaRPr lang="zh-CN" altLang="en-US" b="1" dirty="0"/>
          </a:p>
        </p:txBody>
      </p:sp>
      <p:sp>
        <p:nvSpPr>
          <p:cNvPr id="3" name="矩形 2"/>
          <p:cNvSpPr/>
          <p:nvPr/>
        </p:nvSpPr>
        <p:spPr>
          <a:xfrm>
            <a:off x="720436" y="1221662"/>
            <a:ext cx="10784379" cy="4955203"/>
          </a:xfrm>
          <a:prstGeom prst="rect">
            <a:avLst/>
          </a:prstGeom>
        </p:spPr>
        <p:txBody>
          <a:bodyPr wrap="square">
            <a:spAutoFit/>
          </a:bodyPr>
          <a:lstStyle/>
          <a:p>
            <a:r>
              <a:rPr lang="en-US" altLang="zh-CN" sz="3200" dirty="0" err="1" smtClean="0">
                <a:solidFill>
                  <a:schemeClr val="bg1">
                    <a:lumMod val="85000"/>
                    <a:lumOff val="15000"/>
                  </a:schemeClr>
                </a:solidFill>
                <a:latin typeface="+mn-ea"/>
              </a:rPr>
              <a:t>foreach</a:t>
            </a:r>
            <a:r>
              <a:rPr lang="en-US" altLang="zh-CN" sz="3200" dirty="0" smtClean="0">
                <a:solidFill>
                  <a:schemeClr val="bg1">
                    <a:lumMod val="85000"/>
                    <a:lumOff val="15000"/>
                  </a:schemeClr>
                </a:solidFill>
                <a:latin typeface="+mn-ea"/>
              </a:rPr>
              <a:t> </a:t>
            </a:r>
            <a:r>
              <a:rPr lang="zh-CN" altLang="en-US" sz="3200" dirty="0">
                <a:solidFill>
                  <a:schemeClr val="bg1">
                    <a:lumMod val="85000"/>
                    <a:lumOff val="15000"/>
                  </a:schemeClr>
                </a:solidFill>
                <a:latin typeface="+mn-ea"/>
              </a:rPr>
              <a:t>语句用于枚举一个集合的元</a:t>
            </a:r>
            <a:r>
              <a:rPr lang="zh-CN" altLang="en-US" sz="3200" dirty="0" smtClean="0">
                <a:solidFill>
                  <a:schemeClr val="bg1">
                    <a:lumMod val="85000"/>
                    <a:lumOff val="15000"/>
                  </a:schemeClr>
                </a:solidFill>
                <a:latin typeface="+mn-ea"/>
              </a:rPr>
              <a:t>素。与</a:t>
            </a:r>
            <a:r>
              <a:rPr lang="en-US" altLang="zh-CN" sz="3200" dirty="0" smtClean="0">
                <a:solidFill>
                  <a:schemeClr val="bg1">
                    <a:lumMod val="85000"/>
                    <a:lumOff val="15000"/>
                  </a:schemeClr>
                </a:solidFill>
                <a:latin typeface="+mn-ea"/>
              </a:rPr>
              <a:t>for</a:t>
            </a:r>
            <a:r>
              <a:rPr lang="zh-CN" altLang="en-US" sz="3200" dirty="0" smtClean="0">
                <a:solidFill>
                  <a:schemeClr val="bg1">
                    <a:lumMod val="85000"/>
                    <a:lumOff val="15000"/>
                  </a:schemeClr>
                </a:solidFill>
                <a:latin typeface="+mn-ea"/>
              </a:rPr>
              <a:t>语句相比有更简洁的语法。</a:t>
            </a:r>
            <a:endParaRPr lang="en-US" altLang="zh-CN" sz="3200" dirty="0">
              <a:solidFill>
                <a:schemeClr val="bg1">
                  <a:lumMod val="85000"/>
                  <a:lumOff val="15000"/>
                </a:schemeClr>
              </a:solidFill>
              <a:latin typeface="+mn-ea"/>
            </a:endParaRPr>
          </a:p>
          <a:p>
            <a:endParaRPr lang="en-US" altLang="zh-CN" sz="2800" dirty="0" smtClean="0">
              <a:solidFill>
                <a:schemeClr val="bg1">
                  <a:lumMod val="85000"/>
                  <a:lumOff val="15000"/>
                </a:schemeClr>
              </a:solidFill>
              <a:latin typeface="+mn-ea"/>
            </a:endParaRPr>
          </a:p>
          <a:p>
            <a:r>
              <a:rPr lang="zh-CN" altLang="en-US" sz="2800" dirty="0" smtClean="0">
                <a:solidFill>
                  <a:schemeClr val="bg1">
                    <a:lumMod val="85000"/>
                    <a:lumOff val="15000"/>
                  </a:schemeClr>
                </a:solidFill>
                <a:latin typeface="+mn-ea"/>
              </a:rPr>
              <a:t>语法如下：</a:t>
            </a:r>
            <a:endParaRPr lang="en-US" altLang="zh-CN" sz="2800" dirty="0" smtClean="0">
              <a:solidFill>
                <a:schemeClr val="bg1">
                  <a:lumMod val="85000"/>
                  <a:lumOff val="15000"/>
                </a:schemeClr>
              </a:solidFill>
              <a:latin typeface="+mn-ea"/>
            </a:endParaRPr>
          </a:p>
          <a:p>
            <a:endParaRPr lang="en-US" altLang="zh-CN" sz="2800" dirty="0" smtClean="0">
              <a:solidFill>
                <a:schemeClr val="bg1">
                  <a:lumMod val="85000"/>
                  <a:lumOff val="15000"/>
                </a:schemeClr>
              </a:solidFill>
              <a:latin typeface="+mn-ea"/>
            </a:endParaRPr>
          </a:p>
          <a:p>
            <a:r>
              <a:rPr lang="en-US" altLang="zh-CN" sz="2800" dirty="0">
                <a:solidFill>
                  <a:schemeClr val="bg1">
                    <a:lumMod val="85000"/>
                    <a:lumOff val="15000"/>
                  </a:schemeClr>
                </a:solidFill>
                <a:latin typeface="+mn-ea"/>
              </a:rPr>
              <a:t>	</a:t>
            </a:r>
            <a:r>
              <a:rPr lang="en-US" altLang="zh-CN" sz="2800" dirty="0" smtClean="0">
                <a:solidFill>
                  <a:schemeClr val="bg1">
                    <a:lumMod val="85000"/>
                    <a:lumOff val="15000"/>
                  </a:schemeClr>
                </a:solidFill>
                <a:latin typeface="+mn-ea"/>
              </a:rPr>
              <a:t>for</a:t>
            </a:r>
            <a:r>
              <a:rPr lang="en-US" altLang="zh-CN" sz="2800" dirty="0" smtClean="0">
                <a:solidFill>
                  <a:schemeClr val="bg1">
                    <a:lumMod val="85000"/>
                    <a:lumOff val="15000"/>
                  </a:schemeClr>
                </a:solidFill>
                <a:latin typeface="+mn-ea"/>
              </a:rPr>
              <a:t>(</a:t>
            </a:r>
            <a:r>
              <a:rPr lang="zh-CN" altLang="en-US" sz="2800" dirty="0" smtClean="0">
                <a:solidFill>
                  <a:schemeClr val="bg1">
                    <a:lumMod val="85000"/>
                    <a:lumOff val="15000"/>
                  </a:schemeClr>
                </a:solidFill>
                <a:latin typeface="+mn-ea"/>
              </a:rPr>
              <a:t>迭代变量</a:t>
            </a:r>
            <a:r>
              <a:rPr lang="zh-CN" altLang="en-US" sz="2800" dirty="0">
                <a:solidFill>
                  <a:schemeClr val="bg1">
                    <a:lumMod val="85000"/>
                    <a:lumOff val="15000"/>
                  </a:schemeClr>
                </a:solidFill>
                <a:latin typeface="+mn-ea"/>
              </a:rPr>
              <a:t>类</a:t>
            </a:r>
            <a:r>
              <a:rPr lang="zh-CN" altLang="en-US" sz="2800" dirty="0" smtClean="0">
                <a:solidFill>
                  <a:schemeClr val="bg1">
                    <a:lumMod val="85000"/>
                    <a:lumOff val="15000"/>
                  </a:schemeClr>
                </a:solidFill>
                <a:latin typeface="+mn-ea"/>
              </a:rPr>
              <a:t>型 迭</a:t>
            </a:r>
            <a:r>
              <a:rPr lang="zh-CN" altLang="en-US" sz="2800" dirty="0">
                <a:solidFill>
                  <a:schemeClr val="bg1">
                    <a:lumMod val="85000"/>
                    <a:lumOff val="15000"/>
                  </a:schemeClr>
                </a:solidFill>
                <a:latin typeface="+mn-ea"/>
              </a:rPr>
              <a:t>代变</a:t>
            </a:r>
            <a:r>
              <a:rPr lang="zh-CN" altLang="en-US" sz="2800" dirty="0" smtClean="0">
                <a:solidFill>
                  <a:schemeClr val="bg1">
                    <a:lumMod val="85000"/>
                    <a:lumOff val="15000"/>
                  </a:schemeClr>
                </a:solidFill>
                <a:latin typeface="+mn-ea"/>
              </a:rPr>
              <a:t>量名 </a:t>
            </a:r>
            <a:r>
              <a:rPr lang="en-US" altLang="zh-CN" sz="2800" dirty="0" smtClean="0">
                <a:solidFill>
                  <a:schemeClr val="bg1">
                    <a:lumMod val="85000"/>
                    <a:lumOff val="15000"/>
                  </a:schemeClr>
                </a:solidFill>
                <a:latin typeface="+mn-ea"/>
              </a:rPr>
              <a:t>in </a:t>
            </a:r>
            <a:r>
              <a:rPr lang="zh-CN" altLang="en-US" sz="2800" dirty="0" smtClean="0">
                <a:solidFill>
                  <a:schemeClr val="bg1">
                    <a:lumMod val="85000"/>
                    <a:lumOff val="15000"/>
                  </a:schemeClr>
                </a:solidFill>
                <a:latin typeface="+mn-ea"/>
              </a:rPr>
              <a:t>集合</a:t>
            </a:r>
            <a:r>
              <a:rPr lang="en-US" altLang="zh-CN" sz="2800" dirty="0" smtClean="0">
                <a:solidFill>
                  <a:schemeClr val="bg1">
                    <a:lumMod val="85000"/>
                    <a:lumOff val="15000"/>
                  </a:schemeClr>
                </a:solidFill>
                <a:latin typeface="+mn-ea"/>
              </a:rPr>
              <a:t>)</a:t>
            </a:r>
            <a:endParaRPr lang="en-US" altLang="zh-CN" sz="2800" dirty="0" smtClean="0">
              <a:solidFill>
                <a:schemeClr val="bg1">
                  <a:lumMod val="85000"/>
                  <a:lumOff val="15000"/>
                </a:schemeClr>
              </a:solidFill>
              <a:latin typeface="+mn-ea"/>
            </a:endParaRPr>
          </a:p>
          <a:p>
            <a:r>
              <a:rPr lang="en-US" altLang="zh-CN" sz="2800" dirty="0" smtClean="0">
                <a:solidFill>
                  <a:schemeClr val="bg1">
                    <a:lumMod val="85000"/>
                    <a:lumOff val="15000"/>
                  </a:schemeClr>
                </a:solidFill>
                <a:latin typeface="+mn-ea"/>
              </a:rPr>
              <a:t>	</a:t>
            </a:r>
            <a:r>
              <a:rPr lang="zh-CN" altLang="en-US" sz="2800" dirty="0" smtClean="0">
                <a:solidFill>
                  <a:schemeClr val="bg1">
                    <a:lumMod val="85000"/>
                    <a:lumOff val="15000"/>
                  </a:schemeClr>
                </a:solidFill>
                <a:latin typeface="+mn-ea"/>
              </a:rPr>
              <a:t>｛</a:t>
            </a:r>
            <a:endParaRPr lang="en-US" altLang="zh-CN" sz="2800" dirty="0" smtClean="0">
              <a:solidFill>
                <a:schemeClr val="bg1">
                  <a:lumMod val="85000"/>
                  <a:lumOff val="15000"/>
                </a:schemeClr>
              </a:solidFill>
              <a:latin typeface="+mn-ea"/>
            </a:endParaRPr>
          </a:p>
          <a:p>
            <a:r>
              <a:rPr lang="en-US" altLang="zh-CN" sz="2800" dirty="0" smtClean="0">
                <a:solidFill>
                  <a:schemeClr val="bg1">
                    <a:lumMod val="85000"/>
                    <a:lumOff val="15000"/>
                  </a:schemeClr>
                </a:solidFill>
                <a:latin typeface="+mn-ea"/>
              </a:rPr>
              <a:t>		//</a:t>
            </a:r>
            <a:r>
              <a:rPr lang="zh-CN" altLang="en-US" sz="2800" dirty="0" smtClean="0">
                <a:solidFill>
                  <a:schemeClr val="bg1">
                    <a:lumMod val="85000"/>
                    <a:lumOff val="15000"/>
                  </a:schemeClr>
                </a:solidFill>
                <a:latin typeface="+mn-ea"/>
              </a:rPr>
              <a:t>一些代码</a:t>
            </a:r>
            <a:endParaRPr lang="en-US" altLang="zh-CN" sz="2800" dirty="0">
              <a:solidFill>
                <a:schemeClr val="bg1">
                  <a:lumMod val="85000"/>
                  <a:lumOff val="15000"/>
                </a:schemeClr>
              </a:solidFill>
              <a:latin typeface="+mn-ea"/>
            </a:endParaRPr>
          </a:p>
          <a:p>
            <a:r>
              <a:rPr lang="en-US" altLang="zh-CN" sz="2800" dirty="0" smtClean="0">
                <a:solidFill>
                  <a:schemeClr val="bg1">
                    <a:lumMod val="85000"/>
                    <a:lumOff val="15000"/>
                  </a:schemeClr>
                </a:solidFill>
                <a:latin typeface="+mn-ea"/>
              </a:rPr>
              <a:t>	</a:t>
            </a:r>
            <a:r>
              <a:rPr lang="zh-CN" altLang="en-US" sz="2800" dirty="0" smtClean="0">
                <a:solidFill>
                  <a:schemeClr val="bg1">
                    <a:lumMod val="85000"/>
                    <a:lumOff val="15000"/>
                  </a:schemeClr>
                </a:solidFill>
                <a:latin typeface="+mn-ea"/>
              </a:rPr>
              <a:t>｝</a:t>
            </a:r>
            <a:endParaRPr lang="en-US" altLang="zh-CN" sz="2800" dirty="0" smtClean="0">
              <a:solidFill>
                <a:schemeClr val="bg1">
                  <a:lumMod val="85000"/>
                  <a:lumOff val="15000"/>
                </a:schemeClr>
              </a:solidFill>
              <a:latin typeface="+mn-ea"/>
            </a:endParaRPr>
          </a:p>
          <a:p>
            <a:r>
              <a:rPr lang="en-US" altLang="zh-CN" sz="2800" dirty="0" smtClean="0">
                <a:solidFill>
                  <a:schemeClr val="bg1">
                    <a:lumMod val="85000"/>
                    <a:lumOff val="15000"/>
                  </a:schemeClr>
                </a:solidFill>
                <a:latin typeface="+mn-ea"/>
              </a:rPr>
              <a:t>	//</a:t>
            </a:r>
            <a:r>
              <a:rPr lang="zh-CN" altLang="en-US" sz="2800" dirty="0" smtClean="0">
                <a:solidFill>
                  <a:schemeClr val="bg1">
                    <a:lumMod val="85000"/>
                    <a:lumOff val="15000"/>
                  </a:schemeClr>
                </a:solidFill>
                <a:latin typeface="+mn-ea"/>
              </a:rPr>
              <a:t>后续代码</a:t>
            </a:r>
            <a:endParaRPr lang="en-US" altLang="zh-CN" sz="2800" dirty="0" smtClean="0">
              <a:solidFill>
                <a:schemeClr val="bg1">
                  <a:lumMod val="85000"/>
                  <a:lumOff val="15000"/>
                </a:schemeClr>
              </a:solidFill>
              <a:latin typeface="+mn-ea"/>
            </a:endParaRPr>
          </a:p>
          <a:p>
            <a:r>
              <a:rPr lang="en-US" altLang="zh-CN" sz="2800" dirty="0">
                <a:solidFill>
                  <a:schemeClr val="bg1">
                    <a:lumMod val="85000"/>
                    <a:lumOff val="15000"/>
                  </a:schemeClr>
                </a:solidFill>
                <a:latin typeface="+mn-ea"/>
              </a:rPr>
              <a:t>	</a:t>
            </a:r>
            <a:endParaRPr lang="zh-CN" altLang="en-US" sz="2800" dirty="0">
              <a:solidFill>
                <a:schemeClr val="bg1">
                  <a:lumMod val="85000"/>
                  <a:lumOff val="15000"/>
                </a:schemeClr>
              </a:solidFill>
              <a:latin typeface="+mn-ea"/>
            </a:endParaRPr>
          </a:p>
        </p:txBody>
      </p:sp>
    </p:spTree>
    <p:extLst>
      <p:ext uri="{BB962C8B-B14F-4D97-AF65-F5344CB8AC3E}">
        <p14:creationId xmlns:p14="http://schemas.microsoft.com/office/powerpoint/2010/main" val="119935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a:t>foreach</a:t>
            </a:r>
            <a:r>
              <a:rPr lang="zh-CN" altLang="en-US" b="1" dirty="0" smtClean="0"/>
              <a:t>（二）</a:t>
            </a:r>
            <a:endParaRPr lang="zh-CN" altLang="en-US" dirty="0"/>
          </a:p>
        </p:txBody>
      </p:sp>
      <p:sp>
        <p:nvSpPr>
          <p:cNvPr id="3" name="Text Placeholder 2"/>
          <p:cNvSpPr>
            <a:spLocks noGrp="1"/>
          </p:cNvSpPr>
          <p:nvPr>
            <p:ph type="body" sz="quarter" idx="10"/>
          </p:nvPr>
        </p:nvSpPr>
        <p:spPr/>
        <p:txBody>
          <a:bodyPr>
            <a:normAutofit fontScale="92500" lnSpcReduction="10000"/>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2B91AF"/>
                </a:solidFill>
                <a:highlight>
                  <a:srgbClr val="FFFFFF"/>
                </a:highlight>
                <a:latin typeface="新宋体" panose="02010609030101010101" pitchFamily="49" charset="-122"/>
                <a:ea typeface="新宋体" panose="02010609030101010101" pitchFamily="49" charset="-122"/>
              </a:rPr>
              <a:t>Test</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static</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Main()</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array =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new</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 1, 3, 5, 7, 9 };</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foreach</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item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in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array)</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2B91AF"/>
                </a:solidFill>
                <a:highlight>
                  <a:srgbClr val="FFFFFF"/>
                </a:highlight>
                <a:latin typeface="新宋体" panose="02010609030101010101" pitchFamily="49" charset="-122"/>
                <a:ea typeface="新宋体" panose="02010609030101010101" pitchFamily="49" charset="-122"/>
              </a:rPr>
              <a:t>Console</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.WriteLine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(item);</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zh-CN" altLang="en-US"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108406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 &amp; do while</a:t>
            </a:r>
            <a:r>
              <a:rPr lang="zh-CN" altLang="en-US" dirty="0" smtClean="0"/>
              <a:t>（一）</a:t>
            </a:r>
            <a:endParaRPr lang="zh-CN" altLang="en-US" dirty="0"/>
          </a:p>
        </p:txBody>
      </p:sp>
      <p:sp>
        <p:nvSpPr>
          <p:cNvPr id="5" name="矩形 4"/>
          <p:cNvSpPr/>
          <p:nvPr/>
        </p:nvSpPr>
        <p:spPr>
          <a:xfrm>
            <a:off x="519112" y="1521729"/>
            <a:ext cx="10980940" cy="4524315"/>
          </a:xfrm>
          <a:prstGeom prst="rect">
            <a:avLst/>
          </a:prstGeom>
        </p:spPr>
        <p:txBody>
          <a:bodyPr wrap="square">
            <a:spAutoFit/>
          </a:bodyPr>
          <a:lstStyle/>
          <a:p>
            <a:pPr marL="457200" indent="-457200">
              <a:buFont typeface="Arial" panose="020B0604020202020204" pitchFamily="34" charset="0"/>
              <a:buChar char="•"/>
            </a:pPr>
            <a:r>
              <a:rPr lang="en-US" altLang="zh-CN" sz="3200" dirty="0">
                <a:solidFill>
                  <a:schemeClr val="bg1">
                    <a:lumMod val="85000"/>
                    <a:lumOff val="15000"/>
                  </a:schemeClr>
                </a:solidFill>
              </a:rPr>
              <a:t>while</a:t>
            </a:r>
            <a:r>
              <a:rPr lang="zh-CN" altLang="en-US" sz="3200" dirty="0">
                <a:solidFill>
                  <a:schemeClr val="bg1">
                    <a:lumMod val="85000"/>
                    <a:lumOff val="15000"/>
                  </a:schemeClr>
                </a:solidFill>
              </a:rPr>
              <a:t>循环的一般形式为</a:t>
            </a:r>
            <a:r>
              <a:rPr lang="en-US" altLang="zh-CN" sz="3200" dirty="0">
                <a:solidFill>
                  <a:schemeClr val="bg1">
                    <a:lumMod val="85000"/>
                    <a:lumOff val="15000"/>
                  </a:schemeClr>
                </a:solidFill>
              </a:rPr>
              <a:t>:</a:t>
            </a:r>
          </a:p>
          <a:p>
            <a:r>
              <a:rPr lang="en-US" altLang="zh-CN" sz="2800" dirty="0">
                <a:solidFill>
                  <a:schemeClr val="bg1">
                    <a:lumMod val="85000"/>
                    <a:lumOff val="15000"/>
                  </a:schemeClr>
                </a:solidFill>
              </a:rPr>
              <a:t>	while(</a:t>
            </a:r>
            <a:r>
              <a:rPr lang="zh-CN" altLang="en-US" sz="2800" dirty="0">
                <a:solidFill>
                  <a:schemeClr val="bg1">
                    <a:lumMod val="85000"/>
                    <a:lumOff val="15000"/>
                  </a:schemeClr>
                </a:solidFill>
              </a:rPr>
              <a:t>条件</a:t>
            </a:r>
            <a:r>
              <a:rPr lang="en-US" altLang="zh-CN" sz="2800" dirty="0">
                <a:solidFill>
                  <a:schemeClr val="bg1">
                    <a:lumMod val="85000"/>
                    <a:lumOff val="15000"/>
                  </a:schemeClr>
                </a:solidFill>
              </a:rPr>
              <a:t>)  //</a:t>
            </a:r>
            <a:r>
              <a:rPr lang="zh-CN" altLang="en-US" sz="2800" dirty="0">
                <a:solidFill>
                  <a:schemeClr val="bg1">
                    <a:lumMod val="85000"/>
                    <a:lumOff val="15000"/>
                  </a:schemeClr>
                </a:solidFill>
              </a:rPr>
              <a:t>这个</a:t>
            </a:r>
            <a:r>
              <a:rPr lang="zh-CN" altLang="en-US" sz="2800" dirty="0" smtClean="0">
                <a:solidFill>
                  <a:schemeClr val="bg1">
                    <a:lumMod val="85000"/>
                    <a:lumOff val="15000"/>
                  </a:schemeClr>
                </a:solidFill>
              </a:rPr>
              <a:t>条件为</a:t>
            </a:r>
            <a:r>
              <a:rPr lang="zh-CN" altLang="en-US" sz="2800" dirty="0">
                <a:solidFill>
                  <a:schemeClr val="bg1">
                    <a:lumMod val="85000"/>
                    <a:lumOff val="15000"/>
                  </a:schemeClr>
                </a:solidFill>
              </a:rPr>
              <a:t>布尔表达式</a:t>
            </a:r>
          </a:p>
          <a:p>
            <a:r>
              <a:rPr lang="zh-CN" altLang="en-US" sz="2800" dirty="0">
                <a:solidFill>
                  <a:schemeClr val="bg1">
                    <a:lumMod val="85000"/>
                    <a:lumOff val="15000"/>
                  </a:schemeClr>
                </a:solidFill>
              </a:rPr>
              <a:t>	</a:t>
            </a:r>
            <a:r>
              <a:rPr lang="en-US" altLang="zh-CN" sz="2800" dirty="0">
                <a:solidFill>
                  <a:schemeClr val="bg1">
                    <a:lumMod val="85000"/>
                    <a:lumOff val="15000"/>
                  </a:schemeClr>
                </a:solidFill>
              </a:rPr>
              <a:t>{</a:t>
            </a:r>
          </a:p>
          <a:p>
            <a:r>
              <a:rPr lang="en-US" altLang="zh-CN" sz="2800" dirty="0">
                <a:solidFill>
                  <a:schemeClr val="bg1">
                    <a:lumMod val="85000"/>
                    <a:lumOff val="15000"/>
                  </a:schemeClr>
                </a:solidFill>
              </a:rPr>
              <a:t>		</a:t>
            </a:r>
            <a:r>
              <a:rPr lang="zh-CN" altLang="en-US" sz="2800" dirty="0">
                <a:solidFill>
                  <a:schemeClr val="bg1">
                    <a:lumMod val="85000"/>
                    <a:lumOff val="15000"/>
                  </a:schemeClr>
                </a:solidFill>
              </a:rPr>
              <a:t>循环体语句；</a:t>
            </a:r>
          </a:p>
          <a:p>
            <a:r>
              <a:rPr lang="zh-CN" altLang="en-US" sz="2800" dirty="0">
                <a:solidFill>
                  <a:schemeClr val="bg1">
                    <a:lumMod val="85000"/>
                    <a:lumOff val="15000"/>
                  </a:schemeClr>
                </a:solidFill>
              </a:rPr>
              <a:t>	</a:t>
            </a:r>
            <a:r>
              <a:rPr lang="en-US" altLang="zh-CN" sz="2800" dirty="0" smtClean="0">
                <a:solidFill>
                  <a:schemeClr val="bg1">
                    <a:lumMod val="85000"/>
                    <a:lumOff val="15000"/>
                  </a:schemeClr>
                </a:solidFill>
              </a:rPr>
              <a:t>}</a:t>
            </a:r>
          </a:p>
          <a:p>
            <a:endParaRPr lang="en-US" altLang="zh-CN" sz="2800" dirty="0">
              <a:solidFill>
                <a:schemeClr val="bg1">
                  <a:lumMod val="85000"/>
                  <a:lumOff val="15000"/>
                </a:schemeClr>
              </a:solidFill>
            </a:endParaRPr>
          </a:p>
          <a:p>
            <a:pPr marL="457200" indent="-457200">
              <a:buFont typeface="Arial" panose="020B0604020202020204" pitchFamily="34" charset="0"/>
              <a:buChar char="•"/>
            </a:pPr>
            <a:r>
              <a:rPr lang="zh-CN" altLang="en-US" sz="3200" dirty="0">
                <a:solidFill>
                  <a:schemeClr val="bg1">
                    <a:lumMod val="85000"/>
                    <a:lumOff val="15000"/>
                  </a:schemeClr>
                </a:solidFill>
              </a:rPr>
              <a:t>执行流程</a:t>
            </a:r>
            <a:r>
              <a:rPr lang="en-US" altLang="zh-CN" sz="3200" dirty="0" smtClean="0">
                <a:solidFill>
                  <a:schemeClr val="bg1">
                    <a:lumMod val="85000"/>
                    <a:lumOff val="15000"/>
                  </a:schemeClr>
                </a:solidFill>
              </a:rPr>
              <a:t>:</a:t>
            </a:r>
          </a:p>
          <a:p>
            <a:pPr marL="914382" lvl="1" indent="-457200">
              <a:buFont typeface="Arial" panose="020B0604020202020204" pitchFamily="34" charset="0"/>
              <a:buChar char="•"/>
            </a:pPr>
            <a:r>
              <a:rPr lang="zh-CN" altLang="en-US" sz="2800" dirty="0" smtClean="0">
                <a:solidFill>
                  <a:schemeClr val="bg1">
                    <a:lumMod val="85000"/>
                    <a:lumOff val="15000"/>
                  </a:schemeClr>
                </a:solidFill>
              </a:rPr>
              <a:t>先</a:t>
            </a:r>
            <a:r>
              <a:rPr lang="zh-CN" altLang="en-US" sz="2800" dirty="0">
                <a:solidFill>
                  <a:schemeClr val="bg1">
                    <a:lumMod val="85000"/>
                    <a:lumOff val="15000"/>
                  </a:schemeClr>
                </a:solidFill>
              </a:rPr>
              <a:t>判断条件</a:t>
            </a:r>
            <a:r>
              <a:rPr lang="en-US" altLang="zh-CN" sz="2800" dirty="0">
                <a:solidFill>
                  <a:schemeClr val="bg1">
                    <a:lumMod val="85000"/>
                    <a:lumOff val="15000"/>
                  </a:schemeClr>
                </a:solidFill>
              </a:rPr>
              <a:t>(</a:t>
            </a:r>
            <a:r>
              <a:rPr lang="zh-CN" altLang="en-US" sz="2800" dirty="0">
                <a:solidFill>
                  <a:schemeClr val="bg1">
                    <a:lumMod val="85000"/>
                    <a:lumOff val="15000"/>
                  </a:schemeClr>
                </a:solidFill>
              </a:rPr>
              <a:t>即布尔表达式的值</a:t>
            </a:r>
            <a:r>
              <a:rPr lang="en-US" altLang="zh-CN" sz="2800" dirty="0">
                <a:solidFill>
                  <a:schemeClr val="bg1">
                    <a:lumMod val="85000"/>
                    <a:lumOff val="15000"/>
                  </a:schemeClr>
                </a:solidFill>
              </a:rPr>
              <a:t>),</a:t>
            </a:r>
            <a:r>
              <a:rPr lang="zh-CN" altLang="en-US" sz="2800" dirty="0">
                <a:solidFill>
                  <a:schemeClr val="bg1">
                    <a:lumMod val="85000"/>
                    <a:lumOff val="15000"/>
                  </a:schemeClr>
                </a:solidFill>
              </a:rPr>
              <a:t>如为真便重复执行循环体语句；直到条件为假时才结束循环，并继续执行循环程序外的后续语句。</a:t>
            </a:r>
          </a:p>
        </p:txBody>
      </p:sp>
    </p:spTree>
    <p:extLst>
      <p:ext uri="{BB962C8B-B14F-4D97-AF65-F5344CB8AC3E}">
        <p14:creationId xmlns:p14="http://schemas.microsoft.com/office/powerpoint/2010/main" val="350554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 &amp; do while</a:t>
            </a:r>
            <a:r>
              <a:rPr lang="zh-CN" altLang="en-US" dirty="0" smtClean="0"/>
              <a:t>（二）</a:t>
            </a:r>
            <a:endParaRPr lang="zh-CN" altLang="en-US" dirty="0"/>
          </a:p>
        </p:txBody>
      </p:sp>
      <p:sp>
        <p:nvSpPr>
          <p:cNvPr id="3" name="文本占位符 2"/>
          <p:cNvSpPr>
            <a:spLocks noGrp="1"/>
          </p:cNvSpPr>
          <p:nvPr>
            <p:ph type="body" sz="quarter" idx="10"/>
          </p:nvPr>
        </p:nvSpPr>
        <p:spPr/>
        <p:txBody>
          <a:bodyPr>
            <a:normAutofit fontScale="92500" lnSpcReduction="20000"/>
          </a:bodyPr>
          <a:lstStyle/>
          <a:p>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 </a:t>
            </a:r>
            <a:r>
              <a:rPr lang="en-US" altLang="zh-CN" dirty="0" err="1">
                <a:solidFill>
                  <a:prstClr val="black"/>
                </a:solidFill>
                <a:latin typeface="新宋体"/>
                <a:ea typeface="新宋体"/>
              </a:rPr>
              <a:t>i</a:t>
            </a:r>
            <a:r>
              <a:rPr lang="en-US" altLang="zh-CN" dirty="0">
                <a:solidFill>
                  <a:prstClr val="black"/>
                </a:solidFill>
                <a:latin typeface="新宋体"/>
                <a:ea typeface="新宋体"/>
              </a:rPr>
              <a:t> = 0;</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while</a:t>
            </a:r>
            <a:r>
              <a:rPr lang="en-US" altLang="zh-CN" dirty="0">
                <a:solidFill>
                  <a:prstClr val="black"/>
                </a:solidFill>
                <a:latin typeface="新宋体"/>
                <a:ea typeface="新宋体"/>
              </a:rPr>
              <a:t> (</a:t>
            </a:r>
            <a:r>
              <a:rPr lang="en-US" altLang="zh-CN" dirty="0" err="1">
                <a:solidFill>
                  <a:prstClr val="black"/>
                </a:solidFill>
                <a:latin typeface="新宋体"/>
                <a:ea typeface="新宋体"/>
              </a:rPr>
              <a:t>i</a:t>
            </a:r>
            <a:r>
              <a:rPr lang="en-US" altLang="zh-CN" dirty="0">
                <a:solidFill>
                  <a:prstClr val="black"/>
                </a:solidFill>
                <a:latin typeface="新宋体"/>
                <a:ea typeface="新宋体"/>
              </a:rPr>
              <a:t> &lt; 10)</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System.</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err="1">
                <a:solidFill>
                  <a:prstClr val="black"/>
                </a:solidFill>
                <a:latin typeface="新宋体"/>
                <a:ea typeface="新宋体"/>
              </a:rPr>
              <a:t>i</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i</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zh-CN" altLang="en-US" dirty="0"/>
          </a:p>
        </p:txBody>
      </p:sp>
    </p:spTree>
    <p:extLst>
      <p:ext uri="{BB962C8B-B14F-4D97-AF65-F5344CB8AC3E}">
        <p14:creationId xmlns:p14="http://schemas.microsoft.com/office/powerpoint/2010/main" val="100282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while &amp; do while</a:t>
            </a:r>
            <a:r>
              <a:rPr lang="zh-CN" altLang="en-US" b="1" dirty="0" smtClean="0"/>
              <a:t>（三）</a:t>
            </a:r>
            <a:endParaRPr lang="zh-CN" altLang="en-US" b="1" dirty="0"/>
          </a:p>
        </p:txBody>
      </p:sp>
      <p:sp>
        <p:nvSpPr>
          <p:cNvPr id="5" name="矩形 4"/>
          <p:cNvSpPr/>
          <p:nvPr/>
        </p:nvSpPr>
        <p:spPr>
          <a:xfrm>
            <a:off x="687185" y="1120676"/>
            <a:ext cx="10980940" cy="5632311"/>
          </a:xfrm>
          <a:prstGeom prst="rect">
            <a:avLst/>
          </a:prstGeom>
        </p:spPr>
        <p:txBody>
          <a:bodyPr wrap="square">
            <a:spAutoFit/>
          </a:bodyPr>
          <a:lstStyle/>
          <a:p>
            <a:endParaRPr lang="en-US" altLang="zh-CN" sz="2800" dirty="0" smtClean="0">
              <a:solidFill>
                <a:schemeClr val="bg1">
                  <a:lumMod val="85000"/>
                  <a:lumOff val="15000"/>
                </a:schemeClr>
              </a:solidFill>
            </a:endParaRPr>
          </a:p>
          <a:p>
            <a:pPr marL="457200" indent="-457200">
              <a:buFont typeface="Arial" panose="020B0604020202020204" pitchFamily="34" charset="0"/>
              <a:buChar char="•"/>
            </a:pPr>
            <a:r>
              <a:rPr lang="en-US" altLang="zh-CN" sz="3200" dirty="0" smtClean="0">
                <a:solidFill>
                  <a:schemeClr val="bg1">
                    <a:lumMod val="85000"/>
                    <a:lumOff val="15000"/>
                  </a:schemeClr>
                </a:solidFill>
              </a:rPr>
              <a:t>do-while</a:t>
            </a:r>
            <a:r>
              <a:rPr lang="zh-CN" altLang="en-US" sz="3200" dirty="0">
                <a:solidFill>
                  <a:schemeClr val="bg1">
                    <a:lumMod val="85000"/>
                    <a:lumOff val="15000"/>
                  </a:schemeClr>
                </a:solidFill>
              </a:rPr>
              <a:t>循环的一般格式为：</a:t>
            </a:r>
          </a:p>
          <a:p>
            <a:r>
              <a:rPr lang="en-US" altLang="zh-CN" sz="2800" dirty="0" smtClean="0">
                <a:solidFill>
                  <a:schemeClr val="bg1">
                    <a:lumMod val="85000"/>
                    <a:lumOff val="15000"/>
                  </a:schemeClr>
                </a:solidFill>
              </a:rPr>
              <a:t>	do</a:t>
            </a:r>
            <a:endParaRPr lang="en-US" altLang="zh-CN" sz="2800" dirty="0">
              <a:solidFill>
                <a:schemeClr val="bg1">
                  <a:lumMod val="85000"/>
                  <a:lumOff val="15000"/>
                </a:schemeClr>
              </a:solidFill>
            </a:endParaRPr>
          </a:p>
          <a:p>
            <a:r>
              <a:rPr lang="en-US" altLang="zh-CN" sz="2800" dirty="0" smtClean="0">
                <a:solidFill>
                  <a:schemeClr val="bg1">
                    <a:lumMod val="85000"/>
                    <a:lumOff val="15000"/>
                  </a:schemeClr>
                </a:solidFill>
              </a:rPr>
              <a:t>	{</a:t>
            </a:r>
            <a:endParaRPr lang="en-US" altLang="zh-CN" sz="2800" dirty="0">
              <a:solidFill>
                <a:schemeClr val="bg1">
                  <a:lumMod val="85000"/>
                  <a:lumOff val="15000"/>
                </a:schemeClr>
              </a:solidFill>
            </a:endParaRPr>
          </a:p>
          <a:p>
            <a:r>
              <a:rPr lang="en-US" altLang="zh-CN" sz="2800" dirty="0">
                <a:solidFill>
                  <a:schemeClr val="bg1">
                    <a:lumMod val="85000"/>
                    <a:lumOff val="15000"/>
                  </a:schemeClr>
                </a:solidFill>
              </a:rPr>
              <a:t>	</a:t>
            </a:r>
            <a:r>
              <a:rPr lang="en-US" altLang="zh-CN" sz="2800" dirty="0" smtClean="0">
                <a:solidFill>
                  <a:schemeClr val="bg1">
                    <a:lumMod val="85000"/>
                    <a:lumOff val="15000"/>
                  </a:schemeClr>
                </a:solidFill>
              </a:rPr>
              <a:t>	//</a:t>
            </a:r>
            <a:r>
              <a:rPr lang="zh-CN" altLang="en-US" sz="2800" dirty="0" smtClean="0">
                <a:solidFill>
                  <a:schemeClr val="bg1">
                    <a:lumMod val="85000"/>
                    <a:lumOff val="15000"/>
                  </a:schemeClr>
                </a:solidFill>
              </a:rPr>
              <a:t>循环体</a:t>
            </a:r>
            <a:r>
              <a:rPr lang="zh-CN" altLang="en-US" sz="2800" dirty="0">
                <a:solidFill>
                  <a:schemeClr val="bg1">
                    <a:lumMod val="85000"/>
                    <a:lumOff val="15000"/>
                  </a:schemeClr>
                </a:solidFill>
              </a:rPr>
              <a:t>语句；</a:t>
            </a:r>
          </a:p>
          <a:p>
            <a:r>
              <a:rPr lang="en-US" altLang="zh-CN" sz="2800" dirty="0" smtClean="0">
                <a:solidFill>
                  <a:schemeClr val="bg1">
                    <a:lumMod val="85000"/>
                    <a:lumOff val="15000"/>
                  </a:schemeClr>
                </a:solidFill>
              </a:rPr>
              <a:t>	}</a:t>
            </a:r>
            <a:r>
              <a:rPr lang="en-US" altLang="zh-CN" sz="2800" dirty="0">
                <a:solidFill>
                  <a:schemeClr val="bg1">
                    <a:lumMod val="85000"/>
                    <a:lumOff val="15000"/>
                  </a:schemeClr>
                </a:solidFill>
              </a:rPr>
              <a:t>while(</a:t>
            </a:r>
            <a:r>
              <a:rPr lang="zh-CN" altLang="en-US" sz="2800" dirty="0">
                <a:solidFill>
                  <a:schemeClr val="bg1">
                    <a:lumMod val="85000"/>
                    <a:lumOff val="15000"/>
                  </a:schemeClr>
                </a:solidFill>
              </a:rPr>
              <a:t>测试条件</a:t>
            </a:r>
            <a:r>
              <a:rPr lang="en-US" altLang="zh-CN" sz="2800" dirty="0" smtClean="0">
                <a:solidFill>
                  <a:schemeClr val="bg1">
                    <a:lumMod val="85000"/>
                    <a:lumOff val="15000"/>
                  </a:schemeClr>
                </a:solidFill>
              </a:rPr>
              <a:t>);</a:t>
            </a:r>
          </a:p>
          <a:p>
            <a:r>
              <a:rPr lang="en-US" altLang="zh-CN" sz="2800" dirty="0">
                <a:solidFill>
                  <a:schemeClr val="bg1">
                    <a:lumMod val="85000"/>
                    <a:lumOff val="15000"/>
                  </a:schemeClr>
                </a:solidFill>
              </a:rPr>
              <a:t>	</a:t>
            </a:r>
            <a:endParaRPr lang="en-US" altLang="zh-CN" sz="2800" dirty="0" smtClean="0">
              <a:solidFill>
                <a:schemeClr val="bg1">
                  <a:lumMod val="85000"/>
                  <a:lumOff val="15000"/>
                </a:schemeClr>
              </a:solidFill>
            </a:endParaRPr>
          </a:p>
          <a:p>
            <a:pPr marL="457200" indent="-457200">
              <a:buFont typeface="Arial" panose="020B0604020202020204" pitchFamily="34" charset="0"/>
              <a:buChar char="•"/>
            </a:pPr>
            <a:r>
              <a:rPr lang="zh-CN" altLang="en-US" sz="3200" dirty="0" smtClean="0">
                <a:solidFill>
                  <a:schemeClr val="bg1">
                    <a:lumMod val="85000"/>
                    <a:lumOff val="15000"/>
                  </a:schemeClr>
                </a:solidFill>
              </a:rPr>
              <a:t>执行流程：</a:t>
            </a:r>
            <a:endParaRPr lang="en-US" altLang="zh-CN" sz="3200" dirty="0" smtClean="0">
              <a:solidFill>
                <a:schemeClr val="bg1">
                  <a:lumMod val="85000"/>
                  <a:lumOff val="15000"/>
                </a:schemeClr>
              </a:solidFill>
            </a:endParaRPr>
          </a:p>
          <a:p>
            <a:pPr marL="914382" lvl="1" indent="-457200">
              <a:buFont typeface="Arial" panose="020B0604020202020204" pitchFamily="34" charset="0"/>
              <a:buChar char="•"/>
            </a:pPr>
            <a:r>
              <a:rPr lang="zh-CN" altLang="en-US" sz="2800" dirty="0" smtClean="0">
                <a:solidFill>
                  <a:schemeClr val="bg1">
                    <a:lumMod val="85000"/>
                    <a:lumOff val="15000"/>
                  </a:schemeClr>
                </a:solidFill>
              </a:rPr>
              <a:t>先</a:t>
            </a:r>
            <a:r>
              <a:rPr lang="zh-CN" altLang="en-US" sz="2800" dirty="0">
                <a:solidFill>
                  <a:schemeClr val="bg1">
                    <a:lumMod val="85000"/>
                    <a:lumOff val="15000"/>
                  </a:schemeClr>
                </a:solidFill>
              </a:rPr>
              <a:t>执行循环体语句，然后测试</a:t>
            </a:r>
            <a:r>
              <a:rPr lang="en-US" altLang="zh-CN" sz="2800" dirty="0">
                <a:solidFill>
                  <a:schemeClr val="bg1">
                    <a:lumMod val="85000"/>
                    <a:lumOff val="15000"/>
                  </a:schemeClr>
                </a:solidFill>
              </a:rPr>
              <a:t>while</a:t>
            </a:r>
            <a:r>
              <a:rPr lang="zh-CN" altLang="en-US" sz="2800" dirty="0">
                <a:solidFill>
                  <a:schemeClr val="bg1">
                    <a:lumMod val="85000"/>
                    <a:lumOff val="15000"/>
                  </a:schemeClr>
                </a:solidFill>
              </a:rPr>
              <a:t>中的条件，如果测试条件为</a:t>
            </a:r>
            <a:r>
              <a:rPr lang="en-US" altLang="zh-CN" sz="2800" dirty="0">
                <a:solidFill>
                  <a:schemeClr val="bg1">
                    <a:lumMod val="85000"/>
                    <a:lumOff val="15000"/>
                  </a:schemeClr>
                </a:solidFill>
              </a:rPr>
              <a:t>true,</a:t>
            </a:r>
            <a:r>
              <a:rPr lang="zh-CN" altLang="en-US" sz="2800" dirty="0">
                <a:solidFill>
                  <a:schemeClr val="bg1">
                    <a:lumMod val="85000"/>
                    <a:lumOff val="15000"/>
                  </a:schemeClr>
                </a:solidFill>
              </a:rPr>
              <a:t>就再次执行循环体语句，直到测试结果为</a:t>
            </a:r>
            <a:r>
              <a:rPr lang="en-US" altLang="zh-CN" sz="2800" dirty="0">
                <a:solidFill>
                  <a:schemeClr val="bg1">
                    <a:lumMod val="85000"/>
                    <a:lumOff val="15000"/>
                  </a:schemeClr>
                </a:solidFill>
              </a:rPr>
              <a:t>false</a:t>
            </a:r>
            <a:r>
              <a:rPr lang="zh-CN" altLang="en-US" sz="2800" dirty="0">
                <a:solidFill>
                  <a:schemeClr val="bg1">
                    <a:lumMod val="85000"/>
                    <a:lumOff val="15000"/>
                  </a:schemeClr>
                </a:solidFill>
              </a:rPr>
              <a:t>时，就退出</a:t>
            </a:r>
            <a:r>
              <a:rPr lang="zh-CN" altLang="en-US" sz="2800" dirty="0" smtClean="0">
                <a:solidFill>
                  <a:schemeClr val="bg1">
                    <a:lumMod val="85000"/>
                    <a:lumOff val="15000"/>
                  </a:schemeClr>
                </a:solidFill>
              </a:rPr>
              <a:t>循环。</a:t>
            </a:r>
            <a:endParaRPr lang="en-US" altLang="zh-CN" sz="2800" dirty="0" smtClean="0">
              <a:solidFill>
                <a:schemeClr val="bg1">
                  <a:lumMod val="85000"/>
                  <a:lumOff val="15000"/>
                </a:schemeClr>
              </a:solidFill>
            </a:endParaRPr>
          </a:p>
          <a:p>
            <a:endParaRPr lang="zh-CN" altLang="en-US" sz="3200" dirty="0">
              <a:solidFill>
                <a:schemeClr val="bg1">
                  <a:lumMod val="85000"/>
                  <a:lumOff val="15000"/>
                </a:schemeClr>
              </a:solidFill>
            </a:endParaRPr>
          </a:p>
        </p:txBody>
      </p:sp>
    </p:spTree>
    <p:extLst>
      <p:ext uri="{BB962C8B-B14F-4D97-AF65-F5344CB8AC3E}">
        <p14:creationId xmlns:p14="http://schemas.microsoft.com/office/powerpoint/2010/main" val="202896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while &amp; do while</a:t>
            </a:r>
            <a:r>
              <a:rPr lang="zh-CN" altLang="en-US" b="1" dirty="0" smtClean="0"/>
              <a:t>（四）</a:t>
            </a:r>
            <a:endParaRPr lang="zh-CN" altLang="en-US" b="1" dirty="0"/>
          </a:p>
        </p:txBody>
      </p:sp>
      <p:sp>
        <p:nvSpPr>
          <p:cNvPr id="3" name="文本占位符 2"/>
          <p:cNvSpPr>
            <a:spLocks noGrp="1"/>
          </p:cNvSpPr>
          <p:nvPr>
            <p:ph type="body" sz="quarter" idx="10"/>
          </p:nvPr>
        </p:nvSpPr>
        <p:spPr/>
        <p:txBody>
          <a:bodyPr>
            <a:normAutofit fontScale="85000" lnSpcReduction="20000"/>
          </a:bodyPr>
          <a:lstStyle/>
          <a:p>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 </a:t>
            </a:r>
            <a:r>
              <a:rPr lang="en-US" altLang="zh-CN" dirty="0" err="1">
                <a:solidFill>
                  <a:prstClr val="black"/>
                </a:solidFill>
                <a:latin typeface="新宋体"/>
                <a:ea typeface="新宋体"/>
              </a:rPr>
              <a:t>i</a:t>
            </a:r>
            <a:r>
              <a:rPr lang="en-US" altLang="zh-CN" dirty="0">
                <a:solidFill>
                  <a:prstClr val="black"/>
                </a:solidFill>
                <a:latin typeface="新宋体"/>
                <a:ea typeface="新宋体"/>
              </a:rPr>
              <a:t> = 0;</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do</a:t>
            </a:r>
            <a:endParaRPr lang="en-US" altLang="zh-CN"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System.</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.WriteLine</a:t>
            </a:r>
            <a:r>
              <a:rPr lang="en-US" altLang="zh-CN" dirty="0">
                <a:solidFill>
                  <a:prstClr val="black"/>
                </a:solidFill>
                <a:latin typeface="新宋体"/>
                <a:ea typeface="新宋体"/>
              </a:rPr>
              <a:t>(</a:t>
            </a:r>
            <a:r>
              <a:rPr lang="en-US" altLang="zh-CN" dirty="0" err="1">
                <a:solidFill>
                  <a:prstClr val="black"/>
                </a:solidFill>
                <a:latin typeface="新宋体"/>
                <a:ea typeface="新宋体"/>
              </a:rPr>
              <a:t>i</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prstClr val="black"/>
                </a:solidFill>
                <a:latin typeface="新宋体"/>
                <a:ea typeface="新宋体"/>
              </a:rPr>
              <a:t>i</a:t>
            </a:r>
            <a:r>
              <a:rPr lang="en-US" altLang="zh-CN" dirty="0" smtClean="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smtClean="0">
                <a:solidFill>
                  <a:schemeClr val="accent5">
                    <a:lumMod val="75000"/>
                  </a:schemeClr>
                </a:solidFill>
              </a:rPr>
              <a:t>//</a:t>
            </a:r>
            <a:r>
              <a:rPr lang="zh-CN" altLang="en-US" dirty="0">
                <a:solidFill>
                  <a:schemeClr val="accent5">
                    <a:lumMod val="75000"/>
                  </a:schemeClr>
                </a:solidFill>
              </a:rPr>
              <a:t>这个</a:t>
            </a:r>
            <a:r>
              <a:rPr lang="en-US" altLang="zh-CN" dirty="0">
                <a:solidFill>
                  <a:schemeClr val="accent5">
                    <a:lumMod val="75000"/>
                  </a:schemeClr>
                </a:solidFill>
              </a:rPr>
              <a:t>while</a:t>
            </a:r>
            <a:r>
              <a:rPr lang="zh-CN" altLang="en-US" dirty="0">
                <a:solidFill>
                  <a:schemeClr val="accent5">
                    <a:lumMod val="75000"/>
                  </a:schemeClr>
                </a:solidFill>
              </a:rPr>
              <a:t>条件后面是有分号的</a:t>
            </a:r>
            <a:r>
              <a:rPr lang="en-US" altLang="zh-CN" dirty="0">
                <a:solidFill>
                  <a:schemeClr val="accent5">
                    <a:lumMod val="75000"/>
                  </a:schemeClr>
                </a:solidFill>
              </a:rPr>
              <a:t>,</a:t>
            </a:r>
            <a:r>
              <a:rPr lang="zh-CN" altLang="en-US" dirty="0">
                <a:solidFill>
                  <a:schemeClr val="accent5">
                    <a:lumMod val="75000"/>
                  </a:schemeClr>
                </a:solidFill>
              </a:rPr>
              <a:t>是必须</a:t>
            </a:r>
            <a:r>
              <a:rPr lang="zh-CN" altLang="en-US" dirty="0" smtClean="0">
                <a:solidFill>
                  <a:schemeClr val="accent5">
                    <a:lumMod val="75000"/>
                  </a:schemeClr>
                </a:solidFill>
              </a:rPr>
              <a:t>的</a:t>
            </a:r>
            <a:endParaRPr lang="en-US" altLang="zh-CN" dirty="0">
              <a:solidFill>
                <a:schemeClr val="accent5">
                  <a:lumMod val="75000"/>
                </a:schemeClr>
              </a:solidFill>
              <a:latin typeface="新宋体"/>
              <a:ea typeface="新宋体"/>
            </a:endParaRPr>
          </a:p>
          <a:p>
            <a:r>
              <a:rPr lang="en-US" altLang="zh-CN" dirty="0">
                <a:solidFill>
                  <a:prstClr val="black"/>
                </a:solidFill>
                <a:latin typeface="新宋体"/>
                <a:ea typeface="新宋体"/>
              </a:rPr>
              <a:t>        } </a:t>
            </a:r>
            <a:r>
              <a:rPr lang="en-US" altLang="zh-CN" dirty="0">
                <a:solidFill>
                  <a:srgbClr val="0000FF"/>
                </a:solidFill>
                <a:latin typeface="新宋体"/>
                <a:ea typeface="新宋体"/>
              </a:rPr>
              <a:t>while</a:t>
            </a:r>
            <a:r>
              <a:rPr lang="en-US" altLang="zh-CN" dirty="0">
                <a:solidFill>
                  <a:prstClr val="black"/>
                </a:solidFill>
                <a:latin typeface="新宋体"/>
                <a:ea typeface="新宋体"/>
              </a:rPr>
              <a:t> (</a:t>
            </a:r>
            <a:r>
              <a:rPr lang="en-US" altLang="zh-CN" dirty="0" err="1">
                <a:solidFill>
                  <a:prstClr val="black"/>
                </a:solidFill>
                <a:latin typeface="新宋体"/>
                <a:ea typeface="新宋体"/>
              </a:rPr>
              <a:t>i</a:t>
            </a:r>
            <a:r>
              <a:rPr lang="en-US" altLang="zh-CN" dirty="0">
                <a:solidFill>
                  <a:prstClr val="black"/>
                </a:solidFill>
                <a:latin typeface="新宋体"/>
                <a:ea typeface="新宋体"/>
              </a:rPr>
              <a:t> &lt; 10);</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zh-CN" altLang="en-US" dirty="0"/>
          </a:p>
        </p:txBody>
      </p:sp>
    </p:spTree>
    <p:extLst>
      <p:ext uri="{BB962C8B-B14F-4D97-AF65-F5344CB8AC3E}">
        <p14:creationId xmlns:p14="http://schemas.microsoft.com/office/powerpoint/2010/main" val="417815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602548"/>
            <a:ext cx="11149013" cy="747897"/>
          </a:xfrm>
        </p:spPr>
        <p:txBody>
          <a:bodyPr/>
          <a:lstStyle/>
          <a:p>
            <a:r>
              <a:rPr lang="en-US" altLang="zh-CN" b="1" dirty="0"/>
              <a:t>.</a:t>
            </a:r>
            <a:r>
              <a:rPr lang="en-US" altLang="zh-CN" b="1" dirty="0" smtClean="0"/>
              <a:t>NET</a:t>
            </a:r>
            <a:r>
              <a:rPr lang="zh-CN" altLang="en-US" b="1" dirty="0" smtClean="0"/>
              <a:t>架构</a:t>
            </a:r>
            <a:endParaRPr lang="zh-CN" altLang="en-US" b="1" dirty="0"/>
          </a:p>
        </p:txBody>
      </p:sp>
      <p:sp>
        <p:nvSpPr>
          <p:cNvPr id="16" name="Rectangle 3"/>
          <p:cNvSpPr>
            <a:spLocks noChangeArrowheads="1"/>
          </p:cNvSpPr>
          <p:nvPr/>
        </p:nvSpPr>
        <p:spPr bwMode="auto">
          <a:xfrm>
            <a:off x="1243012" y="1918446"/>
            <a:ext cx="8342947" cy="3962400"/>
          </a:xfrm>
          <a:prstGeom prst="rect">
            <a:avLst/>
          </a:prstGeom>
          <a:noFill/>
          <a:ln w="9525">
            <a:solidFill>
              <a:schemeClr val="tx2">
                <a:lumMod val="75000"/>
              </a:schemeClr>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737373"/>
              </a:solidFill>
              <a:effectLst/>
              <a:uLnTx/>
              <a:uFillTx/>
              <a:latin typeface="Segoe"/>
            </a:endParaRPr>
          </a:p>
        </p:txBody>
      </p:sp>
      <p:sp>
        <p:nvSpPr>
          <p:cNvPr id="17" name="Rectangle 4"/>
          <p:cNvSpPr>
            <a:spLocks noChangeArrowheads="1"/>
          </p:cNvSpPr>
          <p:nvPr/>
        </p:nvSpPr>
        <p:spPr bwMode="auto">
          <a:xfrm>
            <a:off x="1673225" y="5042646"/>
            <a:ext cx="7095367" cy="590550"/>
          </a:xfrm>
          <a:prstGeom prst="rect">
            <a:avLst/>
          </a:prstGeom>
          <a:gradFill rotWithShape="1">
            <a:gsLst>
              <a:gs pos="0">
                <a:srgbClr val="FFFFFF"/>
              </a:gs>
              <a:gs pos="50000">
                <a:srgbClr val="CCFFCC"/>
              </a:gs>
              <a:gs pos="100000">
                <a:srgbClr val="FFFFFF"/>
              </a:gs>
            </a:gsLst>
            <a:lin ang="18900000" scaled="1"/>
          </a:gradFill>
          <a:ln w="12700" algn="ctr">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rgbClr val="CC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hangingPunct="0"/>
            <a:r>
              <a:rPr lang="zh-CN" altLang="en-US" sz="2000" dirty="0">
                <a:solidFill>
                  <a:srgbClr val="737373"/>
                </a:solidFill>
                <a:latin typeface="黑体" pitchFamily="49" charset="-122"/>
                <a:ea typeface="黑体" pitchFamily="49" charset="-122"/>
              </a:rPr>
              <a:t>操作系统</a:t>
            </a:r>
          </a:p>
        </p:txBody>
      </p:sp>
      <p:sp>
        <p:nvSpPr>
          <p:cNvPr id="18" name="Rectangle 5"/>
          <p:cNvSpPr>
            <a:spLocks noChangeArrowheads="1"/>
          </p:cNvSpPr>
          <p:nvPr/>
        </p:nvSpPr>
        <p:spPr bwMode="auto">
          <a:xfrm>
            <a:off x="1673225" y="4201271"/>
            <a:ext cx="7095367" cy="590550"/>
          </a:xfrm>
          <a:prstGeom prst="rect">
            <a:avLst/>
          </a:prstGeom>
          <a:gradFill rotWithShape="1">
            <a:gsLst>
              <a:gs pos="0">
                <a:srgbClr val="CC99FF"/>
              </a:gs>
              <a:gs pos="100000">
                <a:srgbClr val="FFFFFF"/>
              </a:gs>
            </a:gsLst>
            <a:lin ang="0" scaled="1"/>
          </a:gradFill>
          <a:ln w="12700">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hangingPunct="0"/>
            <a:r>
              <a:rPr lang="zh-CN" altLang="en-US" sz="2000" dirty="0">
                <a:solidFill>
                  <a:srgbClr val="737373"/>
                </a:solidFill>
                <a:latin typeface="黑体" pitchFamily="49" charset="-122"/>
                <a:ea typeface="黑体" pitchFamily="49" charset="-122"/>
              </a:rPr>
              <a:t>公共语言运行时 </a:t>
            </a:r>
            <a:r>
              <a:rPr lang="en-US" sz="2000" dirty="0">
                <a:solidFill>
                  <a:srgbClr val="737373"/>
                </a:solidFill>
                <a:latin typeface="Segoe"/>
                <a:ea typeface="黑体" pitchFamily="49" charset="-122"/>
              </a:rPr>
              <a:t>(CLR)</a:t>
            </a:r>
            <a:endParaRPr lang="en-US" altLang="zh-CN" sz="2000" dirty="0">
              <a:solidFill>
                <a:srgbClr val="737373"/>
              </a:solidFill>
              <a:latin typeface="Segoe"/>
              <a:ea typeface="黑体" pitchFamily="49" charset="-122"/>
            </a:endParaRPr>
          </a:p>
        </p:txBody>
      </p:sp>
      <p:sp>
        <p:nvSpPr>
          <p:cNvPr id="19" name="Rectangle 6"/>
          <p:cNvSpPr>
            <a:spLocks noChangeArrowheads="1"/>
          </p:cNvSpPr>
          <p:nvPr/>
        </p:nvSpPr>
        <p:spPr bwMode="auto">
          <a:xfrm>
            <a:off x="1673226" y="2540746"/>
            <a:ext cx="1709094" cy="523876"/>
          </a:xfrm>
          <a:prstGeom prst="rect">
            <a:avLst/>
          </a:prstGeom>
          <a:gradFill rotWithShape="1">
            <a:gsLst>
              <a:gs pos="0">
                <a:srgbClr val="99CCFF"/>
              </a:gs>
              <a:gs pos="100000">
                <a:srgbClr val="99CCFF">
                  <a:gamma/>
                  <a:shade val="0"/>
                  <a:invGamma/>
                </a:srgbClr>
              </a:gs>
            </a:gsLst>
            <a:lin ang="0" scaled="1"/>
          </a:gradFill>
          <a:ln w="12700">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hangingPunct="0"/>
            <a:r>
              <a:rPr lang="en-US" sz="2000" dirty="0">
                <a:solidFill>
                  <a:srgbClr val="FFFFFF"/>
                </a:solidFill>
                <a:effectLst>
                  <a:outerShdw blurRad="38100" dist="38100" dir="2700000" algn="tl">
                    <a:srgbClr val="000000"/>
                  </a:outerShdw>
                </a:effectLst>
                <a:latin typeface="Segoe"/>
                <a:ea typeface="黑体" pitchFamily="49" charset="-122"/>
              </a:rPr>
              <a:t>VC++</a:t>
            </a:r>
            <a:r>
              <a:rPr lang="en-US" sz="2000" dirty="0" err="1">
                <a:solidFill>
                  <a:srgbClr val="FFFFFF"/>
                </a:solidFill>
                <a:effectLst>
                  <a:outerShdw blurRad="38100" dist="38100" dir="2700000" algn="tl">
                    <a:srgbClr val="000000"/>
                  </a:outerShdw>
                </a:effectLst>
                <a:latin typeface="Segoe"/>
                <a:ea typeface="黑体" pitchFamily="49" charset="-122"/>
              </a:rPr>
              <a:t>.Net</a:t>
            </a:r>
            <a:endParaRPr lang="en-US" sz="2000" dirty="0">
              <a:solidFill>
                <a:srgbClr val="FFFFFF"/>
              </a:solidFill>
              <a:effectLst>
                <a:outerShdw blurRad="38100" dist="38100" dir="2700000" algn="tl">
                  <a:srgbClr val="000000"/>
                </a:outerShdw>
              </a:effectLst>
              <a:latin typeface="Segoe"/>
              <a:ea typeface="黑体" pitchFamily="49" charset="-122"/>
            </a:endParaRPr>
          </a:p>
        </p:txBody>
      </p:sp>
      <p:sp>
        <p:nvSpPr>
          <p:cNvPr id="20" name="Rectangle 7"/>
          <p:cNvSpPr>
            <a:spLocks noChangeArrowheads="1"/>
          </p:cNvSpPr>
          <p:nvPr/>
        </p:nvSpPr>
        <p:spPr bwMode="auto">
          <a:xfrm>
            <a:off x="3513078" y="2540746"/>
            <a:ext cx="1015831" cy="523875"/>
          </a:xfrm>
          <a:prstGeom prst="rect">
            <a:avLst/>
          </a:prstGeom>
          <a:gradFill rotWithShape="1">
            <a:gsLst>
              <a:gs pos="0">
                <a:srgbClr val="99CCFF"/>
              </a:gs>
              <a:gs pos="100000">
                <a:srgbClr val="99CCFF">
                  <a:gamma/>
                  <a:shade val="0"/>
                  <a:invGamma/>
                </a:srgbClr>
              </a:gs>
            </a:gsLst>
            <a:lin ang="0" scaled="1"/>
          </a:gradFill>
          <a:ln w="12700" algn="ctr">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hangingPunct="0"/>
            <a:r>
              <a:rPr lang="en-US" sz="2000" dirty="0">
                <a:solidFill>
                  <a:srgbClr val="FFFFFF"/>
                </a:solidFill>
                <a:effectLst>
                  <a:outerShdw blurRad="38100" dist="38100" dir="2700000" algn="tl">
                    <a:srgbClr val="000000"/>
                  </a:outerShdw>
                </a:effectLst>
                <a:latin typeface="Segoe"/>
                <a:ea typeface="黑体" pitchFamily="49" charset="-122"/>
              </a:rPr>
              <a:t>C#</a:t>
            </a:r>
          </a:p>
        </p:txBody>
      </p:sp>
      <p:sp>
        <p:nvSpPr>
          <p:cNvPr id="21" name="Rectangle 8"/>
          <p:cNvSpPr>
            <a:spLocks noChangeArrowheads="1"/>
          </p:cNvSpPr>
          <p:nvPr/>
        </p:nvSpPr>
        <p:spPr bwMode="auto">
          <a:xfrm>
            <a:off x="4659668" y="2540745"/>
            <a:ext cx="1079561" cy="523875"/>
          </a:xfrm>
          <a:prstGeom prst="rect">
            <a:avLst/>
          </a:prstGeom>
          <a:gradFill rotWithShape="1">
            <a:gsLst>
              <a:gs pos="0">
                <a:srgbClr val="99CCFF"/>
              </a:gs>
              <a:gs pos="100000">
                <a:srgbClr val="99CCFF">
                  <a:gamma/>
                  <a:shade val="0"/>
                  <a:invGamma/>
                </a:srgbClr>
              </a:gs>
            </a:gsLst>
            <a:lin ang="0" scaled="1"/>
          </a:gradFill>
          <a:ln w="12700" algn="ctr">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hangingPunct="0"/>
            <a:r>
              <a:rPr lang="en-US" sz="2000" dirty="0" err="1">
                <a:solidFill>
                  <a:srgbClr val="FFFFFF"/>
                </a:solidFill>
                <a:effectLst>
                  <a:outerShdw blurRad="38100" dist="38100" dir="2700000" algn="tl">
                    <a:srgbClr val="000000"/>
                  </a:outerShdw>
                </a:effectLst>
                <a:latin typeface="Segoe"/>
                <a:ea typeface="黑体" pitchFamily="49" charset="-122"/>
              </a:rPr>
              <a:t>VB.Net</a:t>
            </a:r>
            <a:endParaRPr lang="en-US" sz="2000" dirty="0">
              <a:solidFill>
                <a:srgbClr val="FFFFFF"/>
              </a:solidFill>
              <a:effectLst>
                <a:outerShdw blurRad="38100" dist="38100" dir="2700000" algn="tl">
                  <a:srgbClr val="000000"/>
                </a:outerShdw>
              </a:effectLst>
              <a:latin typeface="Segoe"/>
              <a:ea typeface="黑体" pitchFamily="49" charset="-122"/>
            </a:endParaRPr>
          </a:p>
        </p:txBody>
      </p:sp>
      <p:sp>
        <p:nvSpPr>
          <p:cNvPr id="22" name="Rectangle 9"/>
          <p:cNvSpPr>
            <a:spLocks noChangeArrowheads="1"/>
          </p:cNvSpPr>
          <p:nvPr/>
        </p:nvSpPr>
        <p:spPr bwMode="auto">
          <a:xfrm>
            <a:off x="5894554" y="2542333"/>
            <a:ext cx="992656" cy="541338"/>
          </a:xfrm>
          <a:prstGeom prst="rect">
            <a:avLst/>
          </a:prstGeom>
          <a:gradFill rotWithShape="1">
            <a:gsLst>
              <a:gs pos="0">
                <a:srgbClr val="99CCFF"/>
              </a:gs>
              <a:gs pos="100000">
                <a:srgbClr val="99CCFF">
                  <a:gamma/>
                  <a:shade val="0"/>
                  <a:invGamma/>
                </a:srgbClr>
              </a:gs>
            </a:gsLst>
            <a:lin ang="0" scaled="1"/>
          </a:gradFill>
          <a:ln w="12700" algn="ctr">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hangingPunct="0"/>
            <a:r>
              <a:rPr lang="en-US" altLang="zh-CN" sz="2000" dirty="0">
                <a:solidFill>
                  <a:srgbClr val="FFFFFF"/>
                </a:solidFill>
                <a:effectLst>
                  <a:outerShdw blurRad="38100" dist="38100" dir="2700000" algn="tl">
                    <a:srgbClr val="000000"/>
                  </a:outerShdw>
                </a:effectLst>
                <a:latin typeface="Segoe"/>
                <a:ea typeface="黑体" pitchFamily="49" charset="-122"/>
              </a:rPr>
              <a:t>F</a:t>
            </a:r>
            <a:r>
              <a:rPr lang="en-US" sz="2000" dirty="0" smtClean="0">
                <a:solidFill>
                  <a:srgbClr val="FFFFFF"/>
                </a:solidFill>
                <a:effectLst>
                  <a:outerShdw blurRad="38100" dist="38100" dir="2700000" algn="tl">
                    <a:srgbClr val="000000"/>
                  </a:outerShdw>
                </a:effectLst>
                <a:latin typeface="Segoe"/>
                <a:ea typeface="黑体" pitchFamily="49" charset="-122"/>
              </a:rPr>
              <a:t>#</a:t>
            </a:r>
            <a:endParaRPr lang="en-US" sz="2000" dirty="0">
              <a:solidFill>
                <a:srgbClr val="FFFFFF"/>
              </a:solidFill>
              <a:effectLst>
                <a:outerShdw blurRad="38100" dist="38100" dir="2700000" algn="tl">
                  <a:srgbClr val="000000"/>
                </a:outerShdw>
              </a:effectLst>
              <a:latin typeface="Segoe"/>
              <a:ea typeface="黑体" pitchFamily="49" charset="-122"/>
            </a:endParaRPr>
          </a:p>
        </p:txBody>
      </p:sp>
      <p:sp>
        <p:nvSpPr>
          <p:cNvPr id="23" name="Rectangle 10"/>
          <p:cNvSpPr>
            <a:spLocks noChangeArrowheads="1"/>
          </p:cNvSpPr>
          <p:nvPr/>
        </p:nvSpPr>
        <p:spPr bwMode="auto">
          <a:xfrm>
            <a:off x="7021553" y="2569432"/>
            <a:ext cx="1784464" cy="523875"/>
          </a:xfrm>
          <a:prstGeom prst="rect">
            <a:avLst/>
          </a:prstGeom>
          <a:gradFill rotWithShape="1">
            <a:gsLst>
              <a:gs pos="0">
                <a:srgbClr val="99CCFF"/>
              </a:gs>
              <a:gs pos="100000">
                <a:srgbClr val="99CCFF">
                  <a:gamma/>
                  <a:shade val="0"/>
                  <a:invGamma/>
                </a:srgbClr>
              </a:gs>
            </a:gsLst>
            <a:lin ang="0" scaled="1"/>
          </a:gradFill>
          <a:ln w="12700" algn="ctr">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hangingPunct="0"/>
            <a:r>
              <a:rPr lang="en-US" sz="2000">
                <a:solidFill>
                  <a:srgbClr val="FFFFFF"/>
                </a:solidFill>
                <a:effectLst>
                  <a:outerShdw blurRad="38100" dist="38100" dir="2700000" algn="tl">
                    <a:srgbClr val="000000"/>
                  </a:outerShdw>
                </a:effectLst>
                <a:latin typeface="Segoe"/>
                <a:ea typeface="黑体" pitchFamily="49" charset="-122"/>
              </a:rPr>
              <a:t>…</a:t>
            </a:r>
          </a:p>
        </p:txBody>
      </p:sp>
      <p:sp>
        <p:nvSpPr>
          <p:cNvPr id="24" name="Rectangle 11"/>
          <p:cNvSpPr>
            <a:spLocks noChangeArrowheads="1"/>
          </p:cNvSpPr>
          <p:nvPr/>
        </p:nvSpPr>
        <p:spPr bwMode="auto">
          <a:xfrm>
            <a:off x="1673225" y="3347196"/>
            <a:ext cx="7095367" cy="590550"/>
          </a:xfrm>
          <a:prstGeom prst="rect">
            <a:avLst/>
          </a:prstGeom>
          <a:gradFill rotWithShape="1">
            <a:gsLst>
              <a:gs pos="0">
                <a:srgbClr val="FFCC00"/>
              </a:gs>
              <a:gs pos="100000">
                <a:srgbClr val="FFFFFF"/>
              </a:gs>
            </a:gsLst>
            <a:lin ang="2700000" scaled="1"/>
          </a:gradFill>
          <a:ln w="12700">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rgbClr val="FF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hangingPunct="0"/>
            <a:r>
              <a:rPr lang="en-US" sz="2000" dirty="0" err="1">
                <a:solidFill>
                  <a:srgbClr val="737373"/>
                </a:solidFill>
                <a:latin typeface="Segoe"/>
                <a:ea typeface="黑体" pitchFamily="49" charset="-122"/>
              </a:rPr>
              <a:t>.Net</a:t>
            </a:r>
            <a:r>
              <a:rPr lang="en-US" sz="2000" dirty="0">
                <a:solidFill>
                  <a:srgbClr val="737373"/>
                </a:solidFill>
                <a:latin typeface="Segoe"/>
                <a:ea typeface="黑体" pitchFamily="49" charset="-122"/>
              </a:rPr>
              <a:t> Framework</a:t>
            </a:r>
            <a:r>
              <a:rPr lang="en-US" sz="2000" dirty="0">
                <a:solidFill>
                  <a:srgbClr val="737373"/>
                </a:solidFill>
                <a:latin typeface="黑体" pitchFamily="49" charset="-122"/>
                <a:ea typeface="黑体" pitchFamily="49" charset="-122"/>
              </a:rPr>
              <a:t> </a:t>
            </a:r>
            <a:r>
              <a:rPr lang="zh-CN" altLang="en-US" sz="2000" dirty="0">
                <a:solidFill>
                  <a:srgbClr val="737373"/>
                </a:solidFill>
                <a:latin typeface="黑体" pitchFamily="49" charset="-122"/>
                <a:ea typeface="黑体" pitchFamily="49" charset="-122"/>
              </a:rPr>
              <a:t>类库 </a:t>
            </a:r>
            <a:r>
              <a:rPr lang="en-US" sz="2000" dirty="0">
                <a:solidFill>
                  <a:srgbClr val="737373"/>
                </a:solidFill>
                <a:latin typeface="Segoe"/>
                <a:ea typeface="黑体" pitchFamily="49" charset="-122"/>
              </a:rPr>
              <a:t>(FCL)</a:t>
            </a:r>
          </a:p>
        </p:txBody>
      </p:sp>
      <p:sp>
        <p:nvSpPr>
          <p:cNvPr id="25" name="Line 12"/>
          <p:cNvSpPr>
            <a:spLocks noChangeShapeType="1"/>
          </p:cNvSpPr>
          <p:nvPr/>
        </p:nvSpPr>
        <p:spPr bwMode="auto">
          <a:xfrm flipV="1">
            <a:off x="9222423" y="2447084"/>
            <a:ext cx="0" cy="3168650"/>
          </a:xfrm>
          <a:prstGeom prst="line">
            <a:avLst/>
          </a:prstGeom>
          <a:noFill/>
          <a:ln w="349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anchor="ctr"/>
          <a:lstStyle/>
          <a:p>
            <a:endParaRPr lang="zh-CN" altLang="en-US">
              <a:solidFill>
                <a:srgbClr val="737373"/>
              </a:solidFill>
              <a:latin typeface="Segoe"/>
            </a:endParaRPr>
          </a:p>
        </p:txBody>
      </p:sp>
    </p:spTree>
    <p:extLst>
      <p:ext uri="{BB962C8B-B14F-4D97-AF65-F5344CB8AC3E}">
        <p14:creationId xmlns:p14="http://schemas.microsoft.com/office/powerpoint/2010/main" val="106275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000" fill="hold"/>
                                        <p:tgtEl>
                                          <p:spTgt spid="16"/>
                                        </p:tgtEl>
                                        <p:attrNameLst>
                                          <p:attrName>ppt_w</p:attrName>
                                        </p:attrNameLst>
                                      </p:cBhvr>
                                      <p:tavLst>
                                        <p:tav tm="0">
                                          <p:val>
                                            <p:fltVal val="0"/>
                                          </p:val>
                                        </p:tav>
                                        <p:tav tm="100000">
                                          <p:val>
                                            <p:strVal val="#ppt_w"/>
                                          </p:val>
                                        </p:tav>
                                      </p:tavLst>
                                    </p:anim>
                                    <p:anim calcmode="lin" valueType="num">
                                      <p:cBhvr>
                                        <p:cTn id="8" dur="2000" fill="hold"/>
                                        <p:tgtEl>
                                          <p:spTgt spid="16"/>
                                        </p:tgtEl>
                                        <p:attrNameLst>
                                          <p:attrName>ppt_h</p:attrName>
                                        </p:attrNameLst>
                                      </p:cBhvr>
                                      <p:tavLst>
                                        <p:tav tm="0">
                                          <p:val>
                                            <p:fltVal val="0"/>
                                          </p:val>
                                        </p:tav>
                                        <p:tav tm="100000">
                                          <p:val>
                                            <p:strVal val="#ppt_h"/>
                                          </p:val>
                                        </p:tav>
                                      </p:tavLst>
                                    </p:anim>
                                    <p:animEffect transition="in" filter="fade">
                                      <p:cBhvr>
                                        <p:cTn id="9" dur="2000"/>
                                        <p:tgtEl>
                                          <p:spTgt spid="16"/>
                                        </p:tgtEl>
                                      </p:cBhvr>
                                    </p:animEffect>
                                  </p:childTnLst>
                                </p:cTn>
                              </p:par>
                            </p:childTnLst>
                          </p:cTn>
                        </p:par>
                        <p:par>
                          <p:cTn id="10" fill="hold">
                            <p:stCondLst>
                              <p:cond delay="2000"/>
                            </p:stCondLst>
                            <p:childTnLst>
                              <p:par>
                                <p:cTn id="11" presetID="37"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anim calcmode="lin" valueType="num">
                                      <p:cBhvr>
                                        <p:cTn id="14" dur="2000" fill="hold"/>
                                        <p:tgtEl>
                                          <p:spTgt spid="17"/>
                                        </p:tgtEl>
                                        <p:attrNameLst>
                                          <p:attrName>ppt_x</p:attrName>
                                        </p:attrNameLst>
                                      </p:cBhvr>
                                      <p:tavLst>
                                        <p:tav tm="0">
                                          <p:val>
                                            <p:strVal val="#ppt_x"/>
                                          </p:val>
                                        </p:tav>
                                        <p:tav tm="100000">
                                          <p:val>
                                            <p:strVal val="#ppt_x"/>
                                          </p:val>
                                        </p:tav>
                                      </p:tavLst>
                                    </p:anim>
                                    <p:anim calcmode="lin" valueType="num">
                                      <p:cBhvr>
                                        <p:cTn id="15" dur="1800" decel="100000" fill="hold"/>
                                        <p:tgtEl>
                                          <p:spTgt spid="17"/>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17"/>
                                        </p:tgtEl>
                                        <p:attrNameLst>
                                          <p:attrName>ppt_y</p:attrName>
                                        </p:attrNameLst>
                                      </p:cBhvr>
                                      <p:tavLst>
                                        <p:tav tm="0">
                                          <p:val>
                                            <p:strVal val="#ppt_y-.03"/>
                                          </p:val>
                                        </p:tav>
                                        <p:tav tm="100000">
                                          <p:val>
                                            <p:strVal val="#ppt_y"/>
                                          </p:val>
                                        </p:tav>
                                      </p:tavLst>
                                    </p:anim>
                                  </p:childTnLst>
                                </p:cTn>
                              </p:par>
                            </p:childTnLst>
                          </p:cTn>
                        </p:par>
                        <p:par>
                          <p:cTn id="17" fill="hold">
                            <p:stCondLst>
                              <p:cond delay="4000"/>
                            </p:stCondLst>
                            <p:childTnLst>
                              <p:par>
                                <p:cTn id="18" presetID="18" presetClass="entr" presetSubtype="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strips(downRight)">
                                      <p:cBhvr>
                                        <p:cTn id="20" dur="2000"/>
                                        <p:tgtEl>
                                          <p:spTgt spid="18"/>
                                        </p:tgtEl>
                                      </p:cBhvr>
                                    </p:animEffect>
                                  </p:childTnLst>
                                </p:cTn>
                              </p:par>
                            </p:childTnLst>
                          </p:cTn>
                        </p:par>
                        <p:par>
                          <p:cTn id="21" fill="hold">
                            <p:stCondLst>
                              <p:cond delay="6000"/>
                            </p:stCondLst>
                            <p:childTnLst>
                              <p:par>
                                <p:cTn id="22" presetID="2" presetClass="entr" presetSubtype="2"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2000" fill="hold"/>
                                        <p:tgtEl>
                                          <p:spTgt spid="24"/>
                                        </p:tgtEl>
                                        <p:attrNameLst>
                                          <p:attrName>ppt_x</p:attrName>
                                        </p:attrNameLst>
                                      </p:cBhvr>
                                      <p:tavLst>
                                        <p:tav tm="0">
                                          <p:val>
                                            <p:strVal val="1+#ppt_w/2"/>
                                          </p:val>
                                        </p:tav>
                                        <p:tav tm="100000">
                                          <p:val>
                                            <p:strVal val="#ppt_x"/>
                                          </p:val>
                                        </p:tav>
                                      </p:tavLst>
                                    </p:anim>
                                    <p:anim calcmode="lin" valueType="num">
                                      <p:cBhvr additive="base">
                                        <p:cTn id="25" dur="2000" fill="hold"/>
                                        <p:tgtEl>
                                          <p:spTgt spid="24"/>
                                        </p:tgtEl>
                                        <p:attrNameLst>
                                          <p:attrName>ppt_y</p:attrName>
                                        </p:attrNameLst>
                                      </p:cBhvr>
                                      <p:tavLst>
                                        <p:tav tm="0">
                                          <p:val>
                                            <p:strVal val="#ppt_y"/>
                                          </p:val>
                                        </p:tav>
                                        <p:tav tm="100000">
                                          <p:val>
                                            <p:strVal val="#ppt_y"/>
                                          </p:val>
                                        </p:tav>
                                      </p:tavLst>
                                    </p:anim>
                                  </p:childTnLst>
                                </p:cTn>
                              </p:par>
                            </p:childTnLst>
                          </p:cTn>
                        </p:par>
                        <p:par>
                          <p:cTn id="26" fill="hold">
                            <p:stCondLst>
                              <p:cond delay="8000"/>
                            </p:stCondLst>
                            <p:childTnLst>
                              <p:par>
                                <p:cTn id="27" presetID="7"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2000" fill="hold"/>
                                        <p:tgtEl>
                                          <p:spTgt spid="19"/>
                                        </p:tgtEl>
                                        <p:attrNameLst>
                                          <p:attrName>ppt_x</p:attrName>
                                        </p:attrNameLst>
                                      </p:cBhvr>
                                      <p:tavLst>
                                        <p:tav tm="0">
                                          <p:val>
                                            <p:strVal val="0-#ppt_w/2"/>
                                          </p:val>
                                        </p:tav>
                                        <p:tav tm="100000">
                                          <p:val>
                                            <p:strVal val="#ppt_x"/>
                                          </p:val>
                                        </p:tav>
                                      </p:tavLst>
                                    </p:anim>
                                    <p:anim calcmode="lin" valueType="num">
                                      <p:cBhvr additive="base">
                                        <p:cTn id="30" dur="20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10000"/>
                            </p:stCondLst>
                            <p:childTnLst>
                              <p:par>
                                <p:cTn id="32" presetID="7" presetClass="entr" presetSubtype="2"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2000" fill="hold"/>
                                        <p:tgtEl>
                                          <p:spTgt spid="20"/>
                                        </p:tgtEl>
                                        <p:attrNameLst>
                                          <p:attrName>ppt_x</p:attrName>
                                        </p:attrNameLst>
                                      </p:cBhvr>
                                      <p:tavLst>
                                        <p:tav tm="0">
                                          <p:val>
                                            <p:strVal val="1+#ppt_w/2"/>
                                          </p:val>
                                        </p:tav>
                                        <p:tav tm="100000">
                                          <p:val>
                                            <p:strVal val="#ppt_x"/>
                                          </p:val>
                                        </p:tav>
                                      </p:tavLst>
                                    </p:anim>
                                    <p:anim calcmode="lin" valueType="num">
                                      <p:cBhvr additive="base">
                                        <p:cTn id="35" dur="2000" fill="hold"/>
                                        <p:tgtEl>
                                          <p:spTgt spid="20"/>
                                        </p:tgtEl>
                                        <p:attrNameLst>
                                          <p:attrName>ppt_y</p:attrName>
                                        </p:attrNameLst>
                                      </p:cBhvr>
                                      <p:tavLst>
                                        <p:tav tm="0">
                                          <p:val>
                                            <p:strVal val="#ppt_y"/>
                                          </p:val>
                                        </p:tav>
                                        <p:tav tm="100000">
                                          <p:val>
                                            <p:strVal val="#ppt_y"/>
                                          </p:val>
                                        </p:tav>
                                      </p:tavLst>
                                    </p:anim>
                                  </p:childTnLst>
                                </p:cTn>
                              </p:par>
                            </p:childTnLst>
                          </p:cTn>
                        </p:par>
                        <p:par>
                          <p:cTn id="36" fill="hold">
                            <p:stCondLst>
                              <p:cond delay="12000"/>
                            </p:stCondLst>
                            <p:childTnLst>
                              <p:par>
                                <p:cTn id="37" presetID="7" presetClass="entr" presetSubtype="1"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2000" fill="hold"/>
                                        <p:tgtEl>
                                          <p:spTgt spid="21"/>
                                        </p:tgtEl>
                                        <p:attrNameLst>
                                          <p:attrName>ppt_x</p:attrName>
                                        </p:attrNameLst>
                                      </p:cBhvr>
                                      <p:tavLst>
                                        <p:tav tm="0">
                                          <p:val>
                                            <p:strVal val="#ppt_x"/>
                                          </p:val>
                                        </p:tav>
                                        <p:tav tm="100000">
                                          <p:val>
                                            <p:strVal val="#ppt_x"/>
                                          </p:val>
                                        </p:tav>
                                      </p:tavLst>
                                    </p:anim>
                                    <p:anim calcmode="lin" valueType="num">
                                      <p:cBhvr additive="base">
                                        <p:cTn id="40" dur="2000" fill="hold"/>
                                        <p:tgtEl>
                                          <p:spTgt spid="21"/>
                                        </p:tgtEl>
                                        <p:attrNameLst>
                                          <p:attrName>ppt_y</p:attrName>
                                        </p:attrNameLst>
                                      </p:cBhvr>
                                      <p:tavLst>
                                        <p:tav tm="0">
                                          <p:val>
                                            <p:strVal val="0-#ppt_h/2"/>
                                          </p:val>
                                        </p:tav>
                                        <p:tav tm="100000">
                                          <p:val>
                                            <p:strVal val="#ppt_y"/>
                                          </p:val>
                                        </p:tav>
                                      </p:tavLst>
                                    </p:anim>
                                  </p:childTnLst>
                                </p:cTn>
                              </p:par>
                            </p:childTnLst>
                          </p:cTn>
                        </p:par>
                        <p:par>
                          <p:cTn id="41" fill="hold">
                            <p:stCondLst>
                              <p:cond delay="14000"/>
                            </p:stCondLst>
                            <p:childTnLst>
                              <p:par>
                                <p:cTn id="42" presetID="7" presetClass="entr" presetSubtype="2"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2000" fill="hold"/>
                                        <p:tgtEl>
                                          <p:spTgt spid="22"/>
                                        </p:tgtEl>
                                        <p:attrNameLst>
                                          <p:attrName>ppt_x</p:attrName>
                                        </p:attrNameLst>
                                      </p:cBhvr>
                                      <p:tavLst>
                                        <p:tav tm="0">
                                          <p:val>
                                            <p:strVal val="1+#ppt_w/2"/>
                                          </p:val>
                                        </p:tav>
                                        <p:tav tm="100000">
                                          <p:val>
                                            <p:strVal val="#ppt_x"/>
                                          </p:val>
                                        </p:tav>
                                      </p:tavLst>
                                    </p:anim>
                                    <p:anim calcmode="lin" valueType="num">
                                      <p:cBhvr additive="base">
                                        <p:cTn id="45" dur="2000" fill="hold"/>
                                        <p:tgtEl>
                                          <p:spTgt spid="22"/>
                                        </p:tgtEl>
                                        <p:attrNameLst>
                                          <p:attrName>ppt_y</p:attrName>
                                        </p:attrNameLst>
                                      </p:cBhvr>
                                      <p:tavLst>
                                        <p:tav tm="0">
                                          <p:val>
                                            <p:strVal val="#ppt_y"/>
                                          </p:val>
                                        </p:tav>
                                        <p:tav tm="100000">
                                          <p:val>
                                            <p:strVal val="#ppt_y"/>
                                          </p:val>
                                        </p:tav>
                                      </p:tavLst>
                                    </p:anim>
                                  </p:childTnLst>
                                </p:cTn>
                              </p:par>
                            </p:childTnLst>
                          </p:cTn>
                        </p:par>
                        <p:par>
                          <p:cTn id="46" fill="hold">
                            <p:stCondLst>
                              <p:cond delay="16000"/>
                            </p:stCondLst>
                            <p:childTnLst>
                              <p:par>
                                <p:cTn id="47" presetID="18" presetClass="entr" presetSubtype="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strips(downRight)">
                                      <p:cBhvr>
                                        <p:cTn id="49"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747897"/>
          </a:xfrm>
        </p:spPr>
        <p:txBody>
          <a:bodyPr/>
          <a:lstStyle/>
          <a:p>
            <a:r>
              <a:rPr lang="en-US" altLang="zh-CN" b="1" dirty="0"/>
              <a:t>while &amp; do while</a:t>
            </a:r>
            <a:r>
              <a:rPr lang="zh-CN" altLang="en-US" b="1" dirty="0" smtClean="0"/>
              <a:t>（五）</a:t>
            </a:r>
            <a:endParaRPr lang="zh-CN" altLang="en-US" b="1" dirty="0"/>
          </a:p>
        </p:txBody>
      </p:sp>
      <p:sp>
        <p:nvSpPr>
          <p:cNvPr id="3" name="矩形 2"/>
          <p:cNvSpPr/>
          <p:nvPr/>
        </p:nvSpPr>
        <p:spPr>
          <a:xfrm>
            <a:off x="519112" y="1988185"/>
            <a:ext cx="10468494" cy="2917722"/>
          </a:xfrm>
          <a:prstGeom prst="rect">
            <a:avLst/>
          </a:prstGeom>
        </p:spPr>
        <p:txBody>
          <a:bodyPr wrap="square">
            <a:spAutoFit/>
          </a:bodyPr>
          <a:lstStyle/>
          <a:p>
            <a:pPr marL="457200" indent="-457200">
              <a:lnSpc>
                <a:spcPct val="90000"/>
              </a:lnSpc>
              <a:buFont typeface="Arial" panose="020B0604020202020204" pitchFamily="34" charset="0"/>
              <a:buChar char="•"/>
            </a:pPr>
            <a:r>
              <a:rPr lang="en-US" altLang="zh-CN" sz="3600" dirty="0">
                <a:solidFill>
                  <a:schemeClr val="bg1">
                    <a:lumMod val="65000"/>
                    <a:lumOff val="35000"/>
                  </a:schemeClr>
                </a:solidFill>
                <a:latin typeface="+mn-ea"/>
              </a:rPr>
              <a:t>do-while</a:t>
            </a:r>
            <a:r>
              <a:rPr lang="zh-CN" altLang="en-US" sz="3600" dirty="0">
                <a:solidFill>
                  <a:schemeClr val="bg1">
                    <a:lumMod val="65000"/>
                    <a:lumOff val="35000"/>
                  </a:schemeClr>
                </a:solidFill>
                <a:latin typeface="+mn-ea"/>
              </a:rPr>
              <a:t>与</a:t>
            </a:r>
            <a:r>
              <a:rPr lang="en-US" altLang="zh-CN" sz="3600" dirty="0">
                <a:solidFill>
                  <a:schemeClr val="bg1">
                    <a:lumMod val="65000"/>
                    <a:lumOff val="35000"/>
                  </a:schemeClr>
                </a:solidFill>
                <a:latin typeface="+mn-ea"/>
              </a:rPr>
              <a:t>while</a:t>
            </a:r>
            <a:r>
              <a:rPr lang="zh-CN" altLang="en-US" sz="3600" dirty="0">
                <a:solidFill>
                  <a:schemeClr val="bg1">
                    <a:lumMod val="65000"/>
                    <a:lumOff val="35000"/>
                  </a:schemeClr>
                </a:solidFill>
                <a:latin typeface="+mn-ea"/>
              </a:rPr>
              <a:t>的不同之处在于</a:t>
            </a:r>
            <a:r>
              <a:rPr lang="zh-CN" altLang="en-US" sz="3600" dirty="0" smtClean="0">
                <a:solidFill>
                  <a:schemeClr val="bg1">
                    <a:lumMod val="65000"/>
                    <a:lumOff val="35000"/>
                  </a:schemeClr>
                </a:solidFill>
                <a:latin typeface="+mn-ea"/>
              </a:rPr>
              <a:t>：</a:t>
            </a:r>
            <a:endParaRPr lang="en-US" altLang="zh-CN" sz="3600" dirty="0" smtClean="0">
              <a:solidFill>
                <a:schemeClr val="bg1">
                  <a:lumMod val="65000"/>
                  <a:lumOff val="35000"/>
                </a:schemeClr>
              </a:solidFill>
              <a:latin typeface="+mn-ea"/>
            </a:endParaRPr>
          </a:p>
          <a:p>
            <a:pPr marL="914382" lvl="1" indent="-457200">
              <a:lnSpc>
                <a:spcPct val="90000"/>
              </a:lnSpc>
              <a:buFont typeface="Arial" panose="020B0604020202020204" pitchFamily="34" charset="0"/>
              <a:buChar char="•"/>
            </a:pPr>
            <a:r>
              <a:rPr lang="en-US" altLang="zh-CN" sz="2800" dirty="0" smtClean="0">
                <a:solidFill>
                  <a:schemeClr val="bg1">
                    <a:lumMod val="65000"/>
                    <a:lumOff val="35000"/>
                  </a:schemeClr>
                </a:solidFill>
                <a:latin typeface="+mn-ea"/>
              </a:rPr>
              <a:t>do-while</a:t>
            </a:r>
            <a:r>
              <a:rPr lang="zh-CN" altLang="en-US" sz="2800" dirty="0">
                <a:solidFill>
                  <a:schemeClr val="bg1">
                    <a:lumMod val="65000"/>
                    <a:lumOff val="35000"/>
                  </a:schemeClr>
                </a:solidFill>
                <a:latin typeface="+mn-ea"/>
              </a:rPr>
              <a:t>它是先执行循环中的语句，然后再判断</a:t>
            </a:r>
            <a:r>
              <a:rPr lang="zh-CN" altLang="en-US" sz="2800" dirty="0" smtClean="0">
                <a:solidFill>
                  <a:schemeClr val="bg1">
                    <a:lumMod val="65000"/>
                    <a:lumOff val="35000"/>
                  </a:schemeClr>
                </a:solidFill>
                <a:latin typeface="+mn-ea"/>
              </a:rPr>
              <a:t>条件是否</a:t>
            </a:r>
            <a:r>
              <a:rPr lang="zh-CN" altLang="en-US" sz="2800" dirty="0">
                <a:solidFill>
                  <a:schemeClr val="bg1">
                    <a:lumMod val="65000"/>
                    <a:lumOff val="35000"/>
                  </a:schemeClr>
                </a:solidFill>
                <a:latin typeface="+mn-ea"/>
              </a:rPr>
              <a:t>为真，如果为真则继续循环，如果为假则终止循环。</a:t>
            </a:r>
            <a:r>
              <a:rPr lang="zh-CN" altLang="en-US" sz="2800" dirty="0" smtClean="0">
                <a:solidFill>
                  <a:schemeClr val="bg1">
                    <a:lumMod val="65000"/>
                    <a:lumOff val="35000"/>
                  </a:schemeClr>
                </a:solidFill>
                <a:latin typeface="+mn-ea"/>
              </a:rPr>
              <a:t>因</a:t>
            </a:r>
            <a:r>
              <a:rPr lang="en-US" altLang="zh-CN" sz="2800" dirty="0" smtClean="0">
                <a:solidFill>
                  <a:schemeClr val="bg1">
                    <a:lumMod val="65000"/>
                    <a:lumOff val="35000"/>
                  </a:schemeClr>
                </a:solidFill>
                <a:latin typeface="+mn-ea"/>
              </a:rPr>
              <a:t>	</a:t>
            </a:r>
            <a:r>
              <a:rPr lang="zh-CN" altLang="en-US" sz="2800" dirty="0" smtClean="0">
                <a:solidFill>
                  <a:schemeClr val="bg1">
                    <a:lumMod val="65000"/>
                    <a:lumOff val="35000"/>
                  </a:schemeClr>
                </a:solidFill>
                <a:latin typeface="+mn-ea"/>
              </a:rPr>
              <a:t>此</a:t>
            </a:r>
            <a:r>
              <a:rPr lang="zh-CN" altLang="en-US" sz="2800" dirty="0">
                <a:solidFill>
                  <a:schemeClr val="bg1">
                    <a:lumMod val="65000"/>
                    <a:lumOff val="35000"/>
                  </a:schemeClr>
                </a:solidFill>
                <a:latin typeface="+mn-ea"/>
              </a:rPr>
              <a:t>对于</a:t>
            </a:r>
            <a:r>
              <a:rPr lang="en-US" altLang="zh-CN" sz="2800" dirty="0">
                <a:solidFill>
                  <a:schemeClr val="bg1">
                    <a:lumMod val="65000"/>
                    <a:lumOff val="35000"/>
                  </a:schemeClr>
                </a:solidFill>
                <a:latin typeface="+mn-ea"/>
              </a:rPr>
              <a:t>do-while</a:t>
            </a:r>
            <a:r>
              <a:rPr lang="zh-CN" altLang="en-US" sz="2800" dirty="0">
                <a:solidFill>
                  <a:schemeClr val="bg1">
                    <a:lumMod val="65000"/>
                    <a:lumOff val="35000"/>
                  </a:schemeClr>
                </a:solidFill>
                <a:latin typeface="+mn-ea"/>
              </a:rPr>
              <a:t>语句来说至少要执行一次循环语句</a:t>
            </a:r>
            <a:r>
              <a:rPr lang="zh-CN" altLang="en-US" sz="2800" dirty="0" smtClean="0">
                <a:solidFill>
                  <a:schemeClr val="bg1">
                    <a:lumMod val="65000"/>
                    <a:lumOff val="35000"/>
                  </a:schemeClr>
                </a:solidFill>
                <a:latin typeface="+mn-ea"/>
              </a:rPr>
              <a:t>。</a:t>
            </a:r>
            <a:endParaRPr lang="en-US" altLang="zh-CN" sz="2800" dirty="0" smtClean="0">
              <a:solidFill>
                <a:schemeClr val="bg1">
                  <a:lumMod val="65000"/>
                  <a:lumOff val="35000"/>
                </a:schemeClr>
              </a:solidFill>
              <a:latin typeface="+mn-ea"/>
            </a:endParaRPr>
          </a:p>
          <a:p>
            <a:pPr marL="914382" lvl="1" indent="-457200">
              <a:lnSpc>
                <a:spcPct val="90000"/>
              </a:lnSpc>
              <a:buFont typeface="Arial" panose="020B0604020202020204" pitchFamily="34" charset="0"/>
              <a:buChar char="•"/>
            </a:pPr>
            <a:r>
              <a:rPr lang="zh-CN" altLang="en-US" sz="2800" dirty="0" smtClean="0">
                <a:solidFill>
                  <a:schemeClr val="bg1">
                    <a:lumMod val="65000"/>
                    <a:lumOff val="35000"/>
                  </a:schemeClr>
                </a:solidFill>
                <a:latin typeface="+mn-ea"/>
              </a:rPr>
              <a:t>而</a:t>
            </a:r>
            <a:r>
              <a:rPr lang="en-US" altLang="zh-CN" sz="2800" dirty="0">
                <a:solidFill>
                  <a:schemeClr val="bg1">
                    <a:lumMod val="65000"/>
                    <a:lumOff val="35000"/>
                  </a:schemeClr>
                </a:solidFill>
                <a:latin typeface="+mn-ea"/>
              </a:rPr>
              <a:t>while</a:t>
            </a:r>
            <a:r>
              <a:rPr lang="zh-CN" altLang="en-US" sz="2800" dirty="0">
                <a:solidFill>
                  <a:schemeClr val="bg1">
                    <a:lumMod val="65000"/>
                    <a:lumOff val="35000"/>
                  </a:schemeClr>
                </a:solidFill>
                <a:latin typeface="+mn-ea"/>
              </a:rPr>
              <a:t>语然是先判断条件是否为真，为真则执行</a:t>
            </a:r>
            <a:r>
              <a:rPr lang="zh-CN" altLang="en-US" sz="2800" dirty="0" smtClean="0">
                <a:solidFill>
                  <a:schemeClr val="bg1">
                    <a:lumMod val="65000"/>
                    <a:lumOff val="35000"/>
                  </a:schemeClr>
                </a:solidFill>
                <a:latin typeface="+mn-ea"/>
              </a:rPr>
              <a:t>循环语句</a:t>
            </a:r>
            <a:r>
              <a:rPr lang="zh-CN" altLang="en-US" sz="2800" dirty="0">
                <a:solidFill>
                  <a:schemeClr val="bg1">
                    <a:lumMod val="65000"/>
                    <a:lumOff val="35000"/>
                  </a:schemeClr>
                </a:solidFill>
                <a:latin typeface="+mn-ea"/>
              </a:rPr>
              <a:t>，若不为真，则终止循环。因此对于</a:t>
            </a:r>
            <a:r>
              <a:rPr lang="en-US" altLang="zh-CN" sz="2800" dirty="0">
                <a:solidFill>
                  <a:schemeClr val="bg1">
                    <a:lumMod val="65000"/>
                    <a:lumOff val="35000"/>
                  </a:schemeClr>
                </a:solidFill>
                <a:latin typeface="+mn-ea"/>
              </a:rPr>
              <a:t>while</a:t>
            </a:r>
            <a:r>
              <a:rPr lang="zh-CN" altLang="en-US" sz="2800" dirty="0">
                <a:solidFill>
                  <a:schemeClr val="bg1">
                    <a:lumMod val="65000"/>
                    <a:lumOff val="35000"/>
                  </a:schemeClr>
                </a:solidFill>
                <a:latin typeface="+mn-ea"/>
              </a:rPr>
              <a:t>语句来说</a:t>
            </a:r>
            <a:r>
              <a:rPr lang="zh-CN" altLang="en-US" sz="2800" dirty="0" smtClean="0">
                <a:solidFill>
                  <a:schemeClr val="bg1">
                    <a:lumMod val="65000"/>
                    <a:lumOff val="35000"/>
                  </a:schemeClr>
                </a:solidFill>
                <a:latin typeface="+mn-ea"/>
              </a:rPr>
              <a:t>可</a:t>
            </a:r>
            <a:r>
              <a:rPr lang="en-US" altLang="zh-CN" sz="2800" dirty="0" smtClean="0">
                <a:solidFill>
                  <a:schemeClr val="bg1">
                    <a:lumMod val="65000"/>
                    <a:lumOff val="35000"/>
                  </a:schemeClr>
                </a:solidFill>
                <a:latin typeface="+mn-ea"/>
              </a:rPr>
              <a:t>	</a:t>
            </a:r>
            <a:r>
              <a:rPr lang="zh-CN" altLang="en-US" sz="2800" dirty="0" smtClean="0">
                <a:solidFill>
                  <a:schemeClr val="bg1">
                    <a:lumMod val="65000"/>
                    <a:lumOff val="35000"/>
                  </a:schemeClr>
                </a:solidFill>
                <a:latin typeface="+mn-ea"/>
              </a:rPr>
              <a:t>能</a:t>
            </a:r>
            <a:r>
              <a:rPr lang="zh-CN" altLang="en-US" sz="2800" dirty="0">
                <a:solidFill>
                  <a:schemeClr val="bg1">
                    <a:lumMod val="65000"/>
                    <a:lumOff val="35000"/>
                  </a:schemeClr>
                </a:solidFill>
                <a:latin typeface="+mn-ea"/>
              </a:rPr>
              <a:t>一次也不会执行循环体语句。</a:t>
            </a:r>
            <a:endParaRPr lang="en-US" altLang="zh-CN" sz="2800" dirty="0">
              <a:solidFill>
                <a:schemeClr val="bg1">
                  <a:lumMod val="65000"/>
                  <a:lumOff val="35000"/>
                </a:schemeClr>
              </a:solidFill>
              <a:latin typeface="+mn-ea"/>
            </a:endParaRPr>
          </a:p>
        </p:txBody>
      </p:sp>
    </p:spTree>
    <p:extLst>
      <p:ext uri="{BB962C8B-B14F-4D97-AF65-F5344CB8AC3E}">
        <p14:creationId xmlns:p14="http://schemas.microsoft.com/office/powerpoint/2010/main" val="307290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8341" y="368085"/>
            <a:ext cx="11149013" cy="747897"/>
          </a:xfrm>
        </p:spPr>
        <p:txBody>
          <a:bodyPr/>
          <a:lstStyle/>
          <a:p>
            <a:r>
              <a:rPr lang="en-US" altLang="zh-CN" b="1" dirty="0" err="1"/>
              <a:t>breake&amp;continue</a:t>
            </a:r>
            <a:r>
              <a:rPr lang="zh-CN" altLang="en-US" b="1" dirty="0" smtClean="0"/>
              <a:t>（一）</a:t>
            </a:r>
            <a:endParaRPr lang="zh-CN" altLang="en-US" b="1" dirty="0"/>
          </a:p>
        </p:txBody>
      </p:sp>
      <p:sp>
        <p:nvSpPr>
          <p:cNvPr id="3" name="TextBox 2"/>
          <p:cNvSpPr txBox="1"/>
          <p:nvPr/>
        </p:nvSpPr>
        <p:spPr>
          <a:xfrm>
            <a:off x="398341" y="1768958"/>
            <a:ext cx="11269783" cy="3939540"/>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altLang="zh-CN" sz="3200" dirty="0">
                <a:solidFill>
                  <a:schemeClr val="bg1">
                    <a:lumMod val="65000"/>
                    <a:lumOff val="35000"/>
                  </a:schemeClr>
                </a:solidFill>
              </a:rPr>
              <a:t>break </a:t>
            </a:r>
            <a:r>
              <a:rPr lang="zh-CN" altLang="en-US" sz="3200" dirty="0">
                <a:solidFill>
                  <a:schemeClr val="bg1">
                    <a:lumMod val="65000"/>
                    <a:lumOff val="35000"/>
                  </a:schemeClr>
                </a:solidFill>
              </a:rPr>
              <a:t>语句退出直接封闭它的</a:t>
            </a:r>
            <a:r>
              <a:rPr lang="en-US" altLang="zh-CN" sz="3200" dirty="0">
                <a:solidFill>
                  <a:schemeClr val="bg1">
                    <a:lumMod val="65000"/>
                    <a:lumOff val="35000"/>
                  </a:schemeClr>
                </a:solidFill>
              </a:rPr>
              <a:t>switch</a:t>
            </a:r>
            <a:r>
              <a:rPr lang="zh-CN" altLang="en-US" sz="3200" dirty="0">
                <a:solidFill>
                  <a:schemeClr val="bg1">
                    <a:lumMod val="65000"/>
                    <a:lumOff val="35000"/>
                  </a:schemeClr>
                </a:solidFill>
              </a:rPr>
              <a:t>、</a:t>
            </a:r>
            <a:r>
              <a:rPr lang="en-US" altLang="zh-CN" sz="3200" dirty="0">
                <a:solidFill>
                  <a:schemeClr val="bg1">
                    <a:lumMod val="65000"/>
                    <a:lumOff val="35000"/>
                  </a:schemeClr>
                </a:solidFill>
              </a:rPr>
              <a:t>while</a:t>
            </a:r>
            <a:r>
              <a:rPr lang="zh-CN" altLang="en-US" sz="3200" dirty="0">
                <a:solidFill>
                  <a:schemeClr val="bg1">
                    <a:lumMod val="65000"/>
                    <a:lumOff val="35000"/>
                  </a:schemeClr>
                </a:solidFill>
              </a:rPr>
              <a:t>、</a:t>
            </a:r>
            <a:r>
              <a:rPr lang="en-US" altLang="zh-CN" sz="3200" dirty="0" smtClean="0">
                <a:solidFill>
                  <a:schemeClr val="bg1">
                    <a:lumMod val="65000"/>
                    <a:lumOff val="35000"/>
                  </a:schemeClr>
                </a:solidFill>
              </a:rPr>
              <a:t>do while</a:t>
            </a:r>
            <a:r>
              <a:rPr lang="zh-CN" altLang="en-US" sz="3200" dirty="0" smtClean="0">
                <a:solidFill>
                  <a:schemeClr val="bg1">
                    <a:lumMod val="65000"/>
                    <a:lumOff val="35000"/>
                  </a:schemeClr>
                </a:solidFill>
              </a:rPr>
              <a:t>或</a:t>
            </a:r>
            <a:r>
              <a:rPr lang="en-US" altLang="zh-CN" sz="3200" dirty="0" smtClean="0">
                <a:solidFill>
                  <a:schemeClr val="bg1">
                    <a:lumMod val="65000"/>
                    <a:lumOff val="35000"/>
                  </a:schemeClr>
                </a:solidFill>
              </a:rPr>
              <a:t>for</a:t>
            </a:r>
            <a:r>
              <a:rPr lang="zh-CN" altLang="en-US" sz="3200" dirty="0" smtClean="0">
                <a:solidFill>
                  <a:schemeClr val="bg1">
                    <a:lumMod val="65000"/>
                    <a:lumOff val="35000"/>
                  </a:schemeClr>
                </a:solidFill>
              </a:rPr>
              <a:t>语句。</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当</a:t>
            </a:r>
            <a:r>
              <a:rPr lang="zh-CN" altLang="en-US" sz="3200" dirty="0">
                <a:solidFill>
                  <a:schemeClr val="bg1">
                    <a:lumMod val="65000"/>
                    <a:lumOff val="35000"/>
                  </a:schemeClr>
                </a:solidFill>
              </a:rPr>
              <a:t>多个 </a:t>
            </a:r>
            <a:r>
              <a:rPr lang="en-US" altLang="zh-CN" sz="3200" dirty="0">
                <a:solidFill>
                  <a:schemeClr val="bg1">
                    <a:lumMod val="65000"/>
                    <a:lumOff val="35000"/>
                  </a:schemeClr>
                </a:solidFill>
              </a:rPr>
              <a:t>switch</a:t>
            </a:r>
            <a:r>
              <a:rPr lang="zh-CN" altLang="en-US" sz="3200" dirty="0">
                <a:solidFill>
                  <a:schemeClr val="bg1">
                    <a:lumMod val="65000"/>
                    <a:lumOff val="35000"/>
                  </a:schemeClr>
                </a:solidFill>
              </a:rPr>
              <a:t>、</a:t>
            </a:r>
            <a:r>
              <a:rPr lang="en-US" altLang="zh-CN" sz="3200" dirty="0">
                <a:solidFill>
                  <a:schemeClr val="bg1">
                    <a:lumMod val="65000"/>
                    <a:lumOff val="35000"/>
                  </a:schemeClr>
                </a:solidFill>
              </a:rPr>
              <a:t>while</a:t>
            </a:r>
            <a:r>
              <a:rPr lang="zh-CN" altLang="en-US" sz="3200" dirty="0">
                <a:solidFill>
                  <a:schemeClr val="bg1">
                    <a:lumMod val="65000"/>
                    <a:lumOff val="35000"/>
                  </a:schemeClr>
                </a:solidFill>
              </a:rPr>
              <a:t>、</a:t>
            </a:r>
            <a:r>
              <a:rPr lang="en-US" altLang="zh-CN" sz="3200" dirty="0" smtClean="0">
                <a:solidFill>
                  <a:schemeClr val="bg1">
                    <a:lumMod val="65000"/>
                    <a:lumOff val="35000"/>
                  </a:schemeClr>
                </a:solidFill>
              </a:rPr>
              <a:t>do while</a:t>
            </a:r>
            <a:r>
              <a:rPr lang="zh-CN" altLang="en-US" sz="3200" dirty="0" smtClean="0">
                <a:solidFill>
                  <a:schemeClr val="bg1">
                    <a:lumMod val="65000"/>
                    <a:lumOff val="35000"/>
                  </a:schemeClr>
                </a:solidFill>
              </a:rPr>
              <a:t>或</a:t>
            </a:r>
            <a:r>
              <a:rPr lang="en-US" altLang="zh-CN" sz="3200" dirty="0" smtClean="0">
                <a:solidFill>
                  <a:schemeClr val="bg1">
                    <a:lumMod val="65000"/>
                    <a:lumOff val="35000"/>
                  </a:schemeClr>
                </a:solidFill>
              </a:rPr>
              <a:t>for</a:t>
            </a:r>
            <a:r>
              <a:rPr lang="zh-CN" altLang="en-US" sz="3200" dirty="0" smtClean="0">
                <a:solidFill>
                  <a:schemeClr val="bg1">
                    <a:lumMod val="65000"/>
                    <a:lumOff val="35000"/>
                  </a:schemeClr>
                </a:solidFill>
              </a:rPr>
              <a:t>语句</a:t>
            </a:r>
            <a:r>
              <a:rPr lang="zh-CN" altLang="en-US" sz="3200" dirty="0">
                <a:solidFill>
                  <a:schemeClr val="bg1">
                    <a:lumMod val="65000"/>
                    <a:lumOff val="35000"/>
                  </a:schemeClr>
                </a:solidFill>
              </a:rPr>
              <a:t>彼此嵌套时，</a:t>
            </a:r>
            <a:r>
              <a:rPr lang="en-US" altLang="zh-CN" sz="3200" dirty="0" smtClean="0">
                <a:solidFill>
                  <a:schemeClr val="bg1">
                    <a:lumMod val="65000"/>
                    <a:lumOff val="35000"/>
                  </a:schemeClr>
                </a:solidFill>
              </a:rPr>
              <a:t>break</a:t>
            </a:r>
            <a:r>
              <a:rPr lang="zh-CN" altLang="en-US" sz="3200" dirty="0" smtClean="0">
                <a:solidFill>
                  <a:schemeClr val="bg1">
                    <a:lumMod val="65000"/>
                    <a:lumOff val="35000"/>
                  </a:schemeClr>
                </a:solidFill>
              </a:rPr>
              <a:t>语句</a:t>
            </a:r>
            <a:r>
              <a:rPr lang="zh-CN" altLang="en-US" sz="3200" dirty="0">
                <a:solidFill>
                  <a:schemeClr val="bg1">
                    <a:lumMod val="65000"/>
                    <a:lumOff val="35000"/>
                  </a:schemeClr>
                </a:solidFill>
              </a:rPr>
              <a:t>只</a:t>
            </a:r>
            <a:r>
              <a:rPr lang="zh-CN" altLang="en-US" sz="3200" dirty="0" smtClean="0">
                <a:solidFill>
                  <a:schemeClr val="bg1">
                    <a:lumMod val="65000"/>
                    <a:lumOff val="35000"/>
                  </a:schemeClr>
                </a:solidFill>
              </a:rPr>
              <a:t>应用于最里层</a:t>
            </a:r>
            <a:r>
              <a:rPr lang="zh-CN" altLang="en-US" sz="3200" dirty="0">
                <a:solidFill>
                  <a:schemeClr val="bg1">
                    <a:lumMod val="65000"/>
                    <a:lumOff val="35000"/>
                  </a:schemeClr>
                </a:solidFill>
              </a:rPr>
              <a:t>的</a:t>
            </a:r>
            <a:r>
              <a:rPr lang="zh-CN" altLang="en-US" sz="3200" dirty="0" smtClean="0">
                <a:solidFill>
                  <a:schemeClr val="bg1">
                    <a:lumMod val="65000"/>
                    <a:lumOff val="35000"/>
                  </a:schemeClr>
                </a:solidFill>
              </a:rPr>
              <a:t>语句。直接跳出当前循环。</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r>
              <a:rPr lang="en-US" altLang="zh-CN" sz="3200" dirty="0" smtClean="0">
                <a:solidFill>
                  <a:schemeClr val="bg1">
                    <a:lumMod val="65000"/>
                    <a:lumOff val="35000"/>
                  </a:schemeClr>
                </a:solidFill>
              </a:rPr>
              <a:t>continue </a:t>
            </a:r>
            <a:r>
              <a:rPr lang="zh-CN" altLang="en-US" sz="3200" dirty="0">
                <a:solidFill>
                  <a:schemeClr val="bg1">
                    <a:lumMod val="65000"/>
                    <a:lumOff val="35000"/>
                  </a:schemeClr>
                </a:solidFill>
              </a:rPr>
              <a:t>语句开始直接封闭它的 </a:t>
            </a:r>
            <a:r>
              <a:rPr lang="en-US" altLang="zh-CN" sz="3200" dirty="0">
                <a:solidFill>
                  <a:schemeClr val="bg1">
                    <a:lumMod val="65000"/>
                    <a:lumOff val="35000"/>
                  </a:schemeClr>
                </a:solidFill>
              </a:rPr>
              <a:t>while</a:t>
            </a:r>
            <a:r>
              <a:rPr lang="zh-CN" altLang="en-US" sz="3200" dirty="0">
                <a:solidFill>
                  <a:schemeClr val="bg1">
                    <a:lumMod val="65000"/>
                    <a:lumOff val="35000"/>
                  </a:schemeClr>
                </a:solidFill>
              </a:rPr>
              <a:t>、</a:t>
            </a:r>
            <a:r>
              <a:rPr lang="en-US" altLang="zh-CN" sz="3200" dirty="0" smtClean="0">
                <a:solidFill>
                  <a:schemeClr val="bg1">
                    <a:lumMod val="65000"/>
                    <a:lumOff val="35000"/>
                  </a:schemeClr>
                </a:solidFill>
              </a:rPr>
              <a:t>do while</a:t>
            </a:r>
            <a:r>
              <a:rPr lang="zh-CN" altLang="en-US" sz="3200" dirty="0" smtClean="0">
                <a:solidFill>
                  <a:schemeClr val="bg1">
                    <a:lumMod val="65000"/>
                    <a:lumOff val="35000"/>
                  </a:schemeClr>
                </a:solidFill>
              </a:rPr>
              <a:t>或</a:t>
            </a:r>
            <a:r>
              <a:rPr lang="en-US" altLang="zh-CN" sz="3200" dirty="0" smtClean="0">
                <a:solidFill>
                  <a:schemeClr val="bg1">
                    <a:lumMod val="65000"/>
                    <a:lumOff val="35000"/>
                  </a:schemeClr>
                </a:solidFill>
              </a:rPr>
              <a:t>for</a:t>
            </a:r>
            <a:r>
              <a:rPr lang="zh-CN" altLang="en-US" sz="3200" dirty="0" smtClean="0">
                <a:solidFill>
                  <a:schemeClr val="bg1">
                    <a:lumMod val="65000"/>
                    <a:lumOff val="35000"/>
                  </a:schemeClr>
                </a:solidFill>
              </a:rPr>
              <a:t>语句</a:t>
            </a:r>
            <a:r>
              <a:rPr lang="zh-CN" altLang="en-US" sz="3200" dirty="0">
                <a:solidFill>
                  <a:schemeClr val="bg1">
                    <a:lumMod val="65000"/>
                    <a:lumOff val="35000"/>
                  </a:schemeClr>
                </a:solidFill>
              </a:rPr>
              <a:t>的一次新</a:t>
            </a:r>
            <a:r>
              <a:rPr lang="zh-CN" altLang="en-US" sz="3200" dirty="0" smtClean="0">
                <a:solidFill>
                  <a:schemeClr val="bg1">
                    <a:lumMod val="65000"/>
                    <a:lumOff val="35000"/>
                  </a:schemeClr>
                </a:solidFill>
              </a:rPr>
              <a:t>迭代。进入下一次循环。</a:t>
            </a:r>
            <a:endParaRPr lang="en-US" altLang="zh-CN" sz="3200" dirty="0" smtClean="0">
              <a:solidFill>
                <a:schemeClr val="bg1">
                  <a:lumMod val="65000"/>
                  <a:lumOff val="35000"/>
                </a:schemeClr>
              </a:solidFill>
            </a:endParaRPr>
          </a:p>
          <a:p>
            <a:pPr marL="457200" indent="-457200">
              <a:buFont typeface="Arial" panose="020B0604020202020204" pitchFamily="34" charset="0"/>
              <a:buChar char="•"/>
            </a:pPr>
            <a:r>
              <a:rPr lang="zh-CN" altLang="en-US" sz="3200" dirty="0" smtClean="0">
                <a:solidFill>
                  <a:schemeClr val="bg1">
                    <a:lumMod val="65000"/>
                    <a:lumOff val="35000"/>
                  </a:schemeClr>
                </a:solidFill>
              </a:rPr>
              <a:t>当</a:t>
            </a:r>
            <a:r>
              <a:rPr lang="zh-CN" altLang="en-US" sz="3200" dirty="0">
                <a:solidFill>
                  <a:schemeClr val="bg1">
                    <a:lumMod val="65000"/>
                    <a:lumOff val="35000"/>
                  </a:schemeClr>
                </a:solidFill>
              </a:rPr>
              <a:t>多个 </a:t>
            </a:r>
            <a:r>
              <a:rPr lang="en-US" altLang="zh-CN" sz="3200" dirty="0">
                <a:solidFill>
                  <a:schemeClr val="bg1">
                    <a:lumMod val="65000"/>
                    <a:lumOff val="35000"/>
                  </a:schemeClr>
                </a:solidFill>
              </a:rPr>
              <a:t>while</a:t>
            </a:r>
            <a:r>
              <a:rPr lang="zh-CN" altLang="en-US" sz="3200" dirty="0">
                <a:solidFill>
                  <a:schemeClr val="bg1">
                    <a:lumMod val="65000"/>
                    <a:lumOff val="35000"/>
                  </a:schemeClr>
                </a:solidFill>
              </a:rPr>
              <a:t>、</a:t>
            </a:r>
            <a:r>
              <a:rPr lang="en-US" altLang="zh-CN" sz="3200" dirty="0" smtClean="0">
                <a:solidFill>
                  <a:schemeClr val="bg1">
                    <a:lumMod val="65000"/>
                    <a:lumOff val="35000"/>
                  </a:schemeClr>
                </a:solidFill>
              </a:rPr>
              <a:t>do</a:t>
            </a:r>
            <a:r>
              <a:rPr lang="zh-CN" altLang="en-US" sz="3200" dirty="0">
                <a:solidFill>
                  <a:schemeClr val="bg1">
                    <a:lumMod val="65000"/>
                    <a:lumOff val="35000"/>
                  </a:schemeClr>
                </a:solidFill>
              </a:rPr>
              <a:t> </a:t>
            </a:r>
            <a:r>
              <a:rPr lang="en-US" altLang="zh-CN" sz="3200" dirty="0" smtClean="0">
                <a:solidFill>
                  <a:schemeClr val="bg1">
                    <a:lumMod val="65000"/>
                    <a:lumOff val="35000"/>
                  </a:schemeClr>
                </a:solidFill>
              </a:rPr>
              <a:t>while</a:t>
            </a:r>
            <a:r>
              <a:rPr lang="zh-CN" altLang="en-US" sz="3200" dirty="0" smtClean="0">
                <a:solidFill>
                  <a:schemeClr val="bg1">
                    <a:lumMod val="65000"/>
                    <a:lumOff val="35000"/>
                  </a:schemeClr>
                </a:solidFill>
              </a:rPr>
              <a:t>或</a:t>
            </a:r>
            <a:r>
              <a:rPr lang="en-US" altLang="zh-CN" sz="3200" dirty="0" smtClean="0">
                <a:solidFill>
                  <a:schemeClr val="bg1">
                    <a:lumMod val="65000"/>
                    <a:lumOff val="35000"/>
                  </a:schemeClr>
                </a:solidFill>
              </a:rPr>
              <a:t>for</a:t>
            </a:r>
            <a:r>
              <a:rPr lang="zh-CN" altLang="en-US" sz="3200" dirty="0" smtClean="0">
                <a:solidFill>
                  <a:schemeClr val="bg1">
                    <a:lumMod val="65000"/>
                    <a:lumOff val="35000"/>
                  </a:schemeClr>
                </a:solidFill>
              </a:rPr>
              <a:t>语句</a:t>
            </a:r>
            <a:r>
              <a:rPr lang="zh-CN" altLang="en-US" sz="3200" dirty="0">
                <a:solidFill>
                  <a:schemeClr val="bg1">
                    <a:lumMod val="65000"/>
                    <a:lumOff val="35000"/>
                  </a:schemeClr>
                </a:solidFill>
              </a:rPr>
              <a:t>互相嵌套时，</a:t>
            </a:r>
            <a:r>
              <a:rPr lang="en-US" altLang="zh-CN" sz="3200" dirty="0" smtClean="0">
                <a:solidFill>
                  <a:schemeClr val="bg1">
                    <a:lumMod val="65000"/>
                    <a:lumOff val="35000"/>
                  </a:schemeClr>
                </a:solidFill>
              </a:rPr>
              <a:t>continue</a:t>
            </a:r>
            <a:r>
              <a:rPr lang="zh-CN" altLang="en-US" sz="3200" dirty="0" smtClean="0">
                <a:solidFill>
                  <a:schemeClr val="bg1">
                    <a:lumMod val="65000"/>
                    <a:lumOff val="35000"/>
                  </a:schemeClr>
                </a:solidFill>
              </a:rPr>
              <a:t>语句</a:t>
            </a:r>
            <a:r>
              <a:rPr lang="zh-CN" altLang="en-US" sz="3200" dirty="0">
                <a:solidFill>
                  <a:schemeClr val="bg1">
                    <a:lumMod val="65000"/>
                    <a:lumOff val="35000"/>
                  </a:schemeClr>
                </a:solidFill>
              </a:rPr>
              <a:t>只应用于</a:t>
            </a:r>
            <a:r>
              <a:rPr lang="zh-CN" altLang="en-US" sz="3200" dirty="0" smtClean="0">
                <a:solidFill>
                  <a:schemeClr val="bg1">
                    <a:lumMod val="65000"/>
                    <a:lumOff val="35000"/>
                  </a:schemeClr>
                </a:solidFill>
              </a:rPr>
              <a:t>最里层的语句。</a:t>
            </a:r>
            <a:endParaRPr lang="en-US" altLang="zh-CN" sz="3200" dirty="0" smtClean="0">
              <a:solidFill>
                <a:schemeClr val="bg1">
                  <a:lumMod val="65000"/>
                  <a:lumOff val="35000"/>
                </a:schemeClr>
              </a:solidFill>
            </a:endParaRPr>
          </a:p>
        </p:txBody>
      </p:sp>
    </p:spTree>
    <p:extLst>
      <p:ext uri="{BB962C8B-B14F-4D97-AF65-F5344CB8AC3E}">
        <p14:creationId xmlns:p14="http://schemas.microsoft.com/office/powerpoint/2010/main" val="137677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break&amp;continue</a:t>
            </a:r>
            <a:r>
              <a:rPr lang="zh-CN" altLang="en-US" b="1" dirty="0" smtClean="0"/>
              <a:t>（二）</a:t>
            </a:r>
            <a:endParaRPr lang="zh-CN" altLang="en-US" b="1" dirty="0"/>
          </a:p>
        </p:txBody>
      </p:sp>
      <p:sp>
        <p:nvSpPr>
          <p:cNvPr id="3" name="文本占位符 2"/>
          <p:cNvSpPr>
            <a:spLocks noGrp="1"/>
          </p:cNvSpPr>
          <p:nvPr>
            <p:ph type="body" sz="quarter" idx="10"/>
          </p:nvPr>
        </p:nvSpPr>
        <p:spPr/>
        <p:txBody>
          <a:bodyPr>
            <a:normAutofit fontScale="62500" lnSpcReduction="20000"/>
          </a:bodyPr>
          <a:lstStyle/>
          <a:p>
            <a:r>
              <a:rPr lang="en-US" altLang="zh-CN" dirty="0">
                <a:solidFill>
                  <a:srgbClr val="0000FF"/>
                </a:solidFill>
                <a:latin typeface="新宋体"/>
                <a:ea typeface="新宋体"/>
              </a:rPr>
              <a:t>public</a:t>
            </a:r>
            <a:r>
              <a:rPr lang="en-US" altLang="zh-CN" dirty="0">
                <a:solidFill>
                  <a:prstClr val="black"/>
                </a:solidFill>
                <a:latin typeface="新宋体"/>
                <a:ea typeface="新宋体"/>
              </a:rPr>
              <a:t> </a:t>
            </a:r>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static</a:t>
            </a:r>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Main()</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nn-NO" altLang="zh-CN" dirty="0">
                <a:solidFill>
                  <a:prstClr val="black"/>
                </a:solidFill>
                <a:latin typeface="新宋体"/>
                <a:ea typeface="新宋体"/>
              </a:rPr>
              <a:t>        </a:t>
            </a:r>
            <a:r>
              <a:rPr lang="nn-NO" altLang="zh-CN" dirty="0">
                <a:solidFill>
                  <a:srgbClr val="0000FF"/>
                </a:solidFill>
                <a:latin typeface="新宋体"/>
                <a:ea typeface="新宋体"/>
              </a:rPr>
              <a:t>for</a:t>
            </a:r>
            <a:r>
              <a:rPr lang="nn-NO" altLang="zh-CN" dirty="0">
                <a:solidFill>
                  <a:prstClr val="black"/>
                </a:solidFill>
                <a:latin typeface="新宋体"/>
                <a:ea typeface="新宋体"/>
              </a:rPr>
              <a:t> (</a:t>
            </a:r>
            <a:r>
              <a:rPr lang="nn-NO" altLang="zh-CN" dirty="0">
                <a:solidFill>
                  <a:srgbClr val="0000FF"/>
                </a:solidFill>
                <a:latin typeface="新宋体"/>
                <a:ea typeface="新宋体"/>
              </a:rPr>
              <a:t>int</a:t>
            </a:r>
            <a:r>
              <a:rPr lang="nn-NO" altLang="zh-CN" dirty="0">
                <a:solidFill>
                  <a:prstClr val="black"/>
                </a:solidFill>
                <a:latin typeface="新宋体"/>
                <a:ea typeface="新宋体"/>
              </a:rPr>
              <a:t> i = 0; i &lt; 10; i++)</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if</a:t>
            </a:r>
            <a:r>
              <a:rPr lang="en-US" altLang="zh-CN" dirty="0">
                <a:solidFill>
                  <a:prstClr val="black"/>
                </a:solidFill>
                <a:latin typeface="新宋体"/>
                <a:ea typeface="新宋体"/>
              </a:rPr>
              <a:t> (</a:t>
            </a:r>
            <a:r>
              <a:rPr lang="en-US" altLang="zh-CN" dirty="0" err="1">
                <a:solidFill>
                  <a:prstClr val="black"/>
                </a:solidFill>
                <a:latin typeface="新宋体"/>
                <a:ea typeface="新宋体"/>
              </a:rPr>
              <a:t>i</a:t>
            </a:r>
            <a:r>
              <a:rPr lang="en-US" altLang="zh-CN" dirty="0">
                <a:solidFill>
                  <a:prstClr val="black"/>
                </a:solidFill>
                <a:latin typeface="新宋体"/>
                <a:ea typeface="新宋体"/>
              </a:rPr>
              <a:t>==5</a:t>
            </a:r>
            <a:r>
              <a:rPr lang="en-US" altLang="zh-CN" dirty="0" smtClean="0">
                <a:solidFill>
                  <a:prstClr val="black"/>
                </a:solidFill>
                <a:latin typeface="新宋体"/>
                <a:ea typeface="新宋体"/>
              </a:rPr>
              <a:t>)</a:t>
            </a:r>
            <a:endParaRPr lang="en-US" altLang="zh-CN"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continue</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if</a:t>
            </a:r>
            <a:r>
              <a:rPr lang="en-US" altLang="zh-CN" dirty="0">
                <a:solidFill>
                  <a:prstClr val="black"/>
                </a:solidFill>
                <a:latin typeface="新宋体"/>
                <a:ea typeface="新宋体"/>
              </a:rPr>
              <a:t> (</a:t>
            </a:r>
            <a:r>
              <a:rPr lang="en-US" altLang="zh-CN" dirty="0" err="1">
                <a:solidFill>
                  <a:prstClr val="black"/>
                </a:solidFill>
                <a:latin typeface="新宋体"/>
                <a:ea typeface="新宋体"/>
              </a:rPr>
              <a:t>i</a:t>
            </a:r>
            <a:r>
              <a:rPr lang="en-US" altLang="zh-CN" dirty="0">
                <a:solidFill>
                  <a:prstClr val="black"/>
                </a:solidFill>
                <a:latin typeface="新宋体"/>
                <a:ea typeface="新宋体"/>
              </a:rPr>
              <a:t>==8)</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break</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2B91AF"/>
                </a:solidFill>
                <a:latin typeface="新宋体"/>
                <a:ea typeface="新宋体"/>
              </a:rPr>
              <a:t>Console</a:t>
            </a:r>
            <a:r>
              <a:rPr lang="en-US" altLang="zh-CN" dirty="0" err="1">
                <a:solidFill>
                  <a:prstClr val="black"/>
                </a:solidFill>
                <a:latin typeface="新宋体"/>
                <a:ea typeface="新宋体"/>
              </a:rPr>
              <a:t>.Write</a:t>
            </a:r>
            <a:r>
              <a:rPr lang="en-US" altLang="zh-CN" dirty="0">
                <a:solidFill>
                  <a:prstClr val="black"/>
                </a:solidFill>
                <a:latin typeface="新宋体"/>
                <a:ea typeface="新宋体"/>
              </a:rPr>
              <a:t>(</a:t>
            </a:r>
            <a:r>
              <a:rPr lang="en-US" altLang="zh-CN" dirty="0" err="1">
                <a:solidFill>
                  <a:prstClr val="black"/>
                </a:solidFill>
                <a:latin typeface="新宋体"/>
                <a:ea typeface="新宋体"/>
              </a:rPr>
              <a:t>i</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输出结果：</a:t>
            </a:r>
            <a:r>
              <a:rPr lang="en-US" altLang="zh-CN" dirty="0">
                <a:solidFill>
                  <a:srgbClr val="008000"/>
                </a:solidFill>
                <a:latin typeface="新宋体"/>
                <a:ea typeface="新宋体"/>
              </a:rPr>
              <a:t>0123467</a:t>
            </a:r>
            <a:endParaRPr lang="zh-CN" altLang="en-US"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p:txBody>
      </p:sp>
    </p:spTree>
    <p:extLst>
      <p:ext uri="{BB962C8B-B14F-4D97-AF65-F5344CB8AC3E}">
        <p14:creationId xmlns:p14="http://schemas.microsoft.com/office/powerpoint/2010/main" val="424100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return</a:t>
            </a:r>
            <a:r>
              <a:rPr lang="zh-CN" altLang="en-US" b="1" dirty="0" smtClean="0"/>
              <a:t>（一）</a:t>
            </a:r>
            <a:endParaRPr lang="zh-CN" altLang="en-US" b="1" dirty="0"/>
          </a:p>
        </p:txBody>
      </p:sp>
      <p:sp>
        <p:nvSpPr>
          <p:cNvPr id="4" name="TextBox 3"/>
          <p:cNvSpPr txBox="1"/>
          <p:nvPr/>
        </p:nvSpPr>
        <p:spPr>
          <a:xfrm>
            <a:off x="544415" y="1410830"/>
            <a:ext cx="11294657" cy="5170646"/>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altLang="zh-CN" sz="2800" dirty="0">
                <a:solidFill>
                  <a:schemeClr val="bg1">
                    <a:lumMod val="65000"/>
                    <a:lumOff val="35000"/>
                  </a:schemeClr>
                </a:solidFill>
              </a:rPr>
              <a:t>return </a:t>
            </a:r>
            <a:r>
              <a:rPr lang="zh-CN" altLang="en-US" sz="2800" dirty="0">
                <a:solidFill>
                  <a:schemeClr val="bg1">
                    <a:lumMod val="65000"/>
                    <a:lumOff val="35000"/>
                  </a:schemeClr>
                </a:solidFill>
              </a:rPr>
              <a:t>语句将控制返回到出现 </a:t>
            </a:r>
            <a:r>
              <a:rPr lang="en-US" altLang="zh-CN" sz="2800" dirty="0">
                <a:solidFill>
                  <a:schemeClr val="bg1">
                    <a:lumMod val="65000"/>
                    <a:lumOff val="35000"/>
                  </a:schemeClr>
                </a:solidFill>
              </a:rPr>
              <a:t>return </a:t>
            </a:r>
            <a:r>
              <a:rPr lang="zh-CN" altLang="en-US" sz="2800" dirty="0">
                <a:solidFill>
                  <a:schemeClr val="bg1">
                    <a:lumMod val="65000"/>
                    <a:lumOff val="35000"/>
                  </a:schemeClr>
                </a:solidFill>
              </a:rPr>
              <a:t>语句的函数成员的调用</a:t>
            </a:r>
            <a:r>
              <a:rPr lang="zh-CN" altLang="en-US" sz="2800" dirty="0" smtClean="0">
                <a:solidFill>
                  <a:schemeClr val="bg1">
                    <a:lumMod val="65000"/>
                    <a:lumOff val="35000"/>
                  </a:schemeClr>
                </a:solidFill>
              </a:rPr>
              <a:t>方。结束当前方法。跳转回到调用位置。</a:t>
            </a:r>
            <a:endParaRPr lang="en-US" altLang="zh-CN" sz="2800" dirty="0" smtClean="0">
              <a:solidFill>
                <a:schemeClr val="bg1">
                  <a:lumMod val="65000"/>
                  <a:lumOff val="35000"/>
                </a:schemeClr>
              </a:solidFill>
            </a:endParaRPr>
          </a:p>
          <a:p>
            <a:pPr marL="457200" indent="-457200">
              <a:buFont typeface="Arial" panose="020B0604020202020204" pitchFamily="34" charset="0"/>
              <a:buChar char="•"/>
            </a:pPr>
            <a:endParaRPr lang="en-US" altLang="zh-CN" sz="2800" dirty="0">
              <a:solidFill>
                <a:schemeClr val="bg1">
                  <a:lumMod val="65000"/>
                  <a:lumOff val="35000"/>
                </a:schemeClr>
              </a:solidFill>
            </a:endParaRPr>
          </a:p>
          <a:p>
            <a:pPr marL="457200" indent="-457200">
              <a:buFont typeface="Arial" panose="020B0604020202020204" pitchFamily="34" charset="0"/>
              <a:buChar char="•"/>
            </a:pPr>
            <a:r>
              <a:rPr lang="zh-CN" altLang="en-US" sz="2800" dirty="0">
                <a:solidFill>
                  <a:schemeClr val="bg1">
                    <a:lumMod val="65000"/>
                    <a:lumOff val="35000"/>
                  </a:schemeClr>
                </a:solidFill>
              </a:rPr>
              <a:t>不带表达式的</a:t>
            </a:r>
            <a:r>
              <a:rPr lang="en-US" altLang="zh-CN" sz="2800" dirty="0">
                <a:solidFill>
                  <a:schemeClr val="bg1">
                    <a:lumMod val="65000"/>
                    <a:lumOff val="35000"/>
                  </a:schemeClr>
                </a:solidFill>
              </a:rPr>
              <a:t>return</a:t>
            </a:r>
            <a:r>
              <a:rPr lang="zh-CN" altLang="en-US" sz="2800" dirty="0">
                <a:solidFill>
                  <a:schemeClr val="bg1">
                    <a:lumMod val="65000"/>
                    <a:lumOff val="35000"/>
                  </a:schemeClr>
                </a:solidFill>
              </a:rPr>
              <a:t>语句只能用在不计算值的函数成员</a:t>
            </a:r>
            <a:r>
              <a:rPr lang="zh-CN" altLang="en-US" sz="2800" dirty="0" smtClean="0">
                <a:solidFill>
                  <a:schemeClr val="bg1">
                    <a:lumMod val="65000"/>
                    <a:lumOff val="35000"/>
                  </a:schemeClr>
                </a:solidFill>
              </a:rPr>
              <a:t>中，即</a:t>
            </a:r>
            <a:r>
              <a:rPr lang="zh-CN" altLang="en-US" sz="2800" dirty="0">
                <a:solidFill>
                  <a:schemeClr val="bg1">
                    <a:lumMod val="65000"/>
                    <a:lumOff val="35000"/>
                  </a:schemeClr>
                </a:solidFill>
              </a:rPr>
              <a:t>只能用在</a:t>
            </a:r>
            <a:r>
              <a:rPr lang="zh-CN" altLang="en-US" sz="2800" dirty="0" smtClean="0">
                <a:solidFill>
                  <a:schemeClr val="bg1">
                    <a:lumMod val="65000"/>
                    <a:lumOff val="35000"/>
                  </a:schemeClr>
                </a:solidFill>
              </a:rPr>
              <a:t>返回类型</a:t>
            </a:r>
            <a:r>
              <a:rPr lang="zh-CN" altLang="en-US" sz="2800" dirty="0">
                <a:solidFill>
                  <a:schemeClr val="bg1">
                    <a:lumMod val="65000"/>
                    <a:lumOff val="35000"/>
                  </a:schemeClr>
                </a:solidFill>
              </a:rPr>
              <a:t>为</a:t>
            </a:r>
            <a:r>
              <a:rPr lang="en-US" altLang="zh-CN" sz="2800" dirty="0">
                <a:solidFill>
                  <a:schemeClr val="bg1">
                    <a:lumMod val="65000"/>
                    <a:lumOff val="35000"/>
                  </a:schemeClr>
                </a:solidFill>
              </a:rPr>
              <a:t>void</a:t>
            </a:r>
            <a:r>
              <a:rPr lang="zh-CN" altLang="en-US" sz="2800" dirty="0">
                <a:solidFill>
                  <a:schemeClr val="bg1">
                    <a:lumMod val="65000"/>
                    <a:lumOff val="35000"/>
                  </a:schemeClr>
                </a:solidFill>
              </a:rPr>
              <a:t>的方法、属性</a:t>
            </a:r>
            <a:r>
              <a:rPr lang="zh-CN" altLang="en-US" sz="2800" dirty="0" smtClean="0">
                <a:solidFill>
                  <a:schemeClr val="bg1">
                    <a:lumMod val="65000"/>
                    <a:lumOff val="35000"/>
                  </a:schemeClr>
                </a:solidFill>
              </a:rPr>
              <a:t>或索引</a:t>
            </a:r>
            <a:r>
              <a:rPr lang="zh-CN" altLang="en-US" sz="2800" dirty="0">
                <a:solidFill>
                  <a:schemeClr val="bg1">
                    <a:lumMod val="65000"/>
                    <a:lumOff val="35000"/>
                  </a:schemeClr>
                </a:solidFill>
              </a:rPr>
              <a:t>器的</a:t>
            </a:r>
            <a:r>
              <a:rPr lang="en-US" altLang="zh-CN" sz="2800" dirty="0">
                <a:solidFill>
                  <a:schemeClr val="bg1">
                    <a:lumMod val="65000"/>
                    <a:lumOff val="35000"/>
                  </a:schemeClr>
                </a:solidFill>
              </a:rPr>
              <a:t>set </a:t>
            </a:r>
            <a:r>
              <a:rPr lang="zh-CN" altLang="en-US" sz="2800" dirty="0">
                <a:solidFill>
                  <a:schemeClr val="bg1">
                    <a:lumMod val="65000"/>
                    <a:lumOff val="35000"/>
                  </a:schemeClr>
                </a:solidFill>
              </a:rPr>
              <a:t>访问器、事件的</a:t>
            </a:r>
            <a:r>
              <a:rPr lang="en-US" altLang="zh-CN" sz="2800" dirty="0">
                <a:solidFill>
                  <a:schemeClr val="bg1">
                    <a:lumMod val="65000"/>
                    <a:lumOff val="35000"/>
                  </a:schemeClr>
                </a:solidFill>
              </a:rPr>
              <a:t>add </a:t>
            </a:r>
            <a:r>
              <a:rPr lang="zh-CN" altLang="en-US" sz="2800" dirty="0">
                <a:solidFill>
                  <a:schemeClr val="bg1">
                    <a:lumMod val="65000"/>
                    <a:lumOff val="35000"/>
                  </a:schemeClr>
                </a:solidFill>
              </a:rPr>
              <a:t>和</a:t>
            </a:r>
            <a:r>
              <a:rPr lang="en-US" altLang="zh-CN" sz="2800" dirty="0">
                <a:solidFill>
                  <a:schemeClr val="bg1">
                    <a:lumMod val="65000"/>
                    <a:lumOff val="35000"/>
                  </a:schemeClr>
                </a:solidFill>
              </a:rPr>
              <a:t>remove </a:t>
            </a:r>
            <a:r>
              <a:rPr lang="zh-CN" altLang="en-US" sz="2800" dirty="0" smtClean="0">
                <a:solidFill>
                  <a:schemeClr val="bg1">
                    <a:lumMod val="65000"/>
                    <a:lumOff val="35000"/>
                  </a:schemeClr>
                </a:solidFill>
              </a:rPr>
              <a:t>访问</a:t>
            </a:r>
            <a:r>
              <a:rPr lang="zh-CN" altLang="en-US" sz="2800" dirty="0">
                <a:solidFill>
                  <a:schemeClr val="bg1">
                    <a:lumMod val="65000"/>
                    <a:lumOff val="35000"/>
                  </a:schemeClr>
                </a:solidFill>
              </a:rPr>
              <a:t>器、实例构造函数、静态构造函数或析构函数</a:t>
            </a:r>
            <a:r>
              <a:rPr lang="zh-CN" altLang="en-US" sz="2800" dirty="0" smtClean="0">
                <a:solidFill>
                  <a:schemeClr val="bg1">
                    <a:lumMod val="65000"/>
                    <a:lumOff val="35000"/>
                  </a:schemeClr>
                </a:solidFill>
              </a:rPr>
              <a:t>中。</a:t>
            </a:r>
            <a:endParaRPr lang="en-US" altLang="zh-CN" sz="2800" dirty="0" smtClean="0">
              <a:solidFill>
                <a:schemeClr val="bg1">
                  <a:lumMod val="65000"/>
                  <a:lumOff val="35000"/>
                </a:schemeClr>
              </a:solidFill>
            </a:endParaRPr>
          </a:p>
          <a:p>
            <a:pPr marL="457200" indent="-457200">
              <a:buFont typeface="Arial" panose="020B0604020202020204" pitchFamily="34" charset="0"/>
              <a:buChar char="•"/>
            </a:pPr>
            <a:endParaRPr lang="en-US" altLang="zh-CN" sz="2800" dirty="0">
              <a:solidFill>
                <a:schemeClr val="bg1">
                  <a:lumMod val="65000"/>
                  <a:lumOff val="35000"/>
                </a:schemeClr>
              </a:solidFill>
            </a:endParaRPr>
          </a:p>
          <a:p>
            <a:pPr marL="457200" indent="-457200">
              <a:buFont typeface="Arial" panose="020B0604020202020204" pitchFamily="34" charset="0"/>
              <a:buChar char="•"/>
            </a:pPr>
            <a:r>
              <a:rPr lang="zh-CN" altLang="en-US" sz="2800" dirty="0">
                <a:solidFill>
                  <a:schemeClr val="bg1">
                    <a:lumMod val="65000"/>
                    <a:lumOff val="35000"/>
                  </a:schemeClr>
                </a:solidFill>
              </a:rPr>
              <a:t>带表达式的 </a:t>
            </a:r>
            <a:r>
              <a:rPr lang="en-US" altLang="zh-CN" sz="2800" dirty="0">
                <a:solidFill>
                  <a:schemeClr val="bg1">
                    <a:lumMod val="65000"/>
                    <a:lumOff val="35000"/>
                  </a:schemeClr>
                </a:solidFill>
              </a:rPr>
              <a:t>return </a:t>
            </a:r>
            <a:r>
              <a:rPr lang="zh-CN" altLang="en-US" sz="2800" dirty="0">
                <a:solidFill>
                  <a:schemeClr val="bg1">
                    <a:lumMod val="65000"/>
                    <a:lumOff val="35000"/>
                  </a:schemeClr>
                </a:solidFill>
              </a:rPr>
              <a:t>语句只能用在计算值的函数成员中，即返回类型为非 </a:t>
            </a:r>
            <a:r>
              <a:rPr lang="en-US" altLang="zh-CN" sz="2800" dirty="0" smtClean="0">
                <a:solidFill>
                  <a:schemeClr val="bg1">
                    <a:lumMod val="65000"/>
                    <a:lumOff val="35000"/>
                  </a:schemeClr>
                </a:solidFill>
              </a:rPr>
              <a:t>void </a:t>
            </a:r>
            <a:r>
              <a:rPr lang="zh-CN" altLang="en-US" sz="2800" dirty="0">
                <a:solidFill>
                  <a:schemeClr val="bg1">
                    <a:lumMod val="65000"/>
                    <a:lumOff val="35000"/>
                  </a:schemeClr>
                </a:solidFill>
              </a:rPr>
              <a:t>的方法、属性或索引器</a:t>
            </a:r>
            <a:r>
              <a:rPr lang="zh-CN" altLang="en-US" sz="2800" dirty="0" smtClean="0">
                <a:solidFill>
                  <a:schemeClr val="bg1">
                    <a:lumMod val="65000"/>
                    <a:lumOff val="35000"/>
                  </a:schemeClr>
                </a:solidFill>
              </a:rPr>
              <a:t>的</a:t>
            </a:r>
            <a:r>
              <a:rPr lang="en-US" altLang="zh-CN" sz="2800" dirty="0" smtClean="0">
                <a:solidFill>
                  <a:schemeClr val="bg1">
                    <a:lumMod val="65000"/>
                    <a:lumOff val="35000"/>
                  </a:schemeClr>
                </a:solidFill>
              </a:rPr>
              <a:t>get </a:t>
            </a:r>
            <a:r>
              <a:rPr lang="zh-CN" altLang="en-US" sz="2800" dirty="0">
                <a:solidFill>
                  <a:schemeClr val="bg1">
                    <a:lumMod val="65000"/>
                    <a:lumOff val="35000"/>
                  </a:schemeClr>
                </a:solidFill>
              </a:rPr>
              <a:t>访问器或用户定义的运算符。必须</a:t>
            </a:r>
            <a:r>
              <a:rPr lang="zh-CN" altLang="en-US" sz="2800" dirty="0" smtClean="0">
                <a:solidFill>
                  <a:schemeClr val="bg1">
                    <a:lumMod val="65000"/>
                    <a:lumOff val="35000"/>
                  </a:schemeClr>
                </a:solidFill>
              </a:rPr>
              <a:t>存在一</a:t>
            </a:r>
            <a:r>
              <a:rPr lang="zh-CN" altLang="en-US" sz="2800" dirty="0">
                <a:solidFill>
                  <a:schemeClr val="bg1">
                    <a:lumMod val="65000"/>
                    <a:lumOff val="35000"/>
                  </a:schemeClr>
                </a:solidFill>
              </a:rPr>
              <a:t>个隐式</a:t>
            </a:r>
            <a:r>
              <a:rPr lang="zh-CN" altLang="en-US" sz="2800" dirty="0" smtClean="0">
                <a:solidFill>
                  <a:schemeClr val="bg1">
                    <a:lumMod val="65000"/>
                    <a:lumOff val="35000"/>
                  </a:schemeClr>
                </a:solidFill>
              </a:rPr>
              <a:t>转换，使得该表达式兼容于包含</a:t>
            </a:r>
            <a:r>
              <a:rPr lang="zh-CN" altLang="en-US" sz="2800" dirty="0">
                <a:solidFill>
                  <a:schemeClr val="bg1">
                    <a:lumMod val="65000"/>
                    <a:lumOff val="35000"/>
                  </a:schemeClr>
                </a:solidFill>
              </a:rPr>
              <a:t>它</a:t>
            </a:r>
            <a:r>
              <a:rPr lang="zh-CN" altLang="en-US" sz="2800" dirty="0" smtClean="0">
                <a:solidFill>
                  <a:schemeClr val="bg1">
                    <a:lumMod val="65000"/>
                    <a:lumOff val="35000"/>
                  </a:schemeClr>
                </a:solidFill>
              </a:rPr>
              <a:t>的</a:t>
            </a:r>
            <a:r>
              <a:rPr lang="zh-CN" altLang="en-US" sz="2800" dirty="0">
                <a:solidFill>
                  <a:schemeClr val="bg1">
                    <a:lumMod val="65000"/>
                    <a:lumOff val="35000"/>
                  </a:schemeClr>
                </a:solidFill>
              </a:rPr>
              <a:t>函数</a:t>
            </a:r>
            <a:r>
              <a:rPr lang="zh-CN" altLang="en-US" sz="2800" dirty="0" smtClean="0">
                <a:solidFill>
                  <a:schemeClr val="bg1">
                    <a:lumMod val="65000"/>
                    <a:lumOff val="35000"/>
                  </a:schemeClr>
                </a:solidFill>
              </a:rPr>
              <a:t>的</a:t>
            </a:r>
            <a:r>
              <a:rPr lang="zh-CN" altLang="en-US" sz="2800" dirty="0">
                <a:solidFill>
                  <a:schemeClr val="bg1">
                    <a:lumMod val="65000"/>
                    <a:lumOff val="35000"/>
                  </a:schemeClr>
                </a:solidFill>
              </a:rPr>
              <a:t>返回类型。</a:t>
            </a:r>
            <a:endParaRPr lang="en-US" altLang="zh-CN" sz="2800" dirty="0">
              <a:solidFill>
                <a:schemeClr val="bg1">
                  <a:lumMod val="65000"/>
                  <a:lumOff val="35000"/>
                </a:schemeClr>
              </a:solidFill>
            </a:endParaRPr>
          </a:p>
          <a:p>
            <a:pPr marL="457200" indent="-457200">
              <a:buFont typeface="Arial" panose="020B0604020202020204" pitchFamily="34" charset="0"/>
              <a:buChar char="•"/>
            </a:pPr>
            <a:endParaRPr lang="zh-CN" altLang="en-US" sz="2800" dirty="0" smtClean="0">
              <a:solidFill>
                <a:schemeClr val="bg1">
                  <a:lumMod val="65000"/>
                  <a:lumOff val="35000"/>
                </a:schemeClr>
              </a:solidFill>
            </a:endParaRPr>
          </a:p>
        </p:txBody>
      </p:sp>
    </p:spTree>
    <p:extLst>
      <p:ext uri="{BB962C8B-B14F-4D97-AF65-F5344CB8AC3E}">
        <p14:creationId xmlns:p14="http://schemas.microsoft.com/office/powerpoint/2010/main" val="333798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return</a:t>
            </a:r>
            <a:r>
              <a:rPr lang="zh-CN" altLang="en-US" b="1" dirty="0" smtClean="0"/>
              <a:t>（二）</a:t>
            </a:r>
            <a:endParaRPr lang="zh-CN" altLang="en-US" b="1" dirty="0"/>
          </a:p>
        </p:txBody>
      </p:sp>
      <p:sp>
        <p:nvSpPr>
          <p:cNvPr id="3" name="文本占位符 2"/>
          <p:cNvSpPr>
            <a:spLocks noGrp="1"/>
          </p:cNvSpPr>
          <p:nvPr>
            <p:ph type="body" sz="quarter" idx="10"/>
          </p:nvPr>
        </p:nvSpPr>
        <p:spPr/>
        <p:txBody>
          <a:bodyPr>
            <a:normAutofit fontScale="70000" lnSpcReduction="20000"/>
          </a:bodyPr>
          <a:lstStyle/>
          <a:p>
            <a:r>
              <a:rPr lang="en-US" altLang="zh-CN" dirty="0">
                <a:solidFill>
                  <a:srgbClr val="0000FF"/>
                </a:solidFill>
                <a:latin typeface="新宋体"/>
                <a:ea typeface="新宋体"/>
              </a:rPr>
              <a:t>public</a:t>
            </a:r>
            <a:r>
              <a:rPr lang="en-US" altLang="zh-CN" dirty="0">
                <a:solidFill>
                  <a:prstClr val="black"/>
                </a:solidFill>
                <a:latin typeface="新宋体"/>
                <a:ea typeface="新宋体"/>
              </a:rPr>
              <a:t> </a:t>
            </a:r>
            <a:r>
              <a:rPr lang="en-US" altLang="zh-CN" dirty="0">
                <a:solidFill>
                  <a:srgbClr val="0000FF"/>
                </a:solidFill>
                <a:latin typeface="新宋体"/>
                <a:ea typeface="新宋体"/>
              </a:rPr>
              <a:t>class</a:t>
            </a:r>
            <a:r>
              <a:rPr lang="en-US" altLang="zh-CN" dirty="0">
                <a:solidFill>
                  <a:prstClr val="black"/>
                </a:solidFill>
                <a:latin typeface="新宋体"/>
                <a:ea typeface="新宋体"/>
              </a:rPr>
              <a:t> </a:t>
            </a:r>
            <a:r>
              <a:rPr lang="en-US" altLang="zh-CN" dirty="0">
                <a:solidFill>
                  <a:srgbClr val="2B91AF"/>
                </a:solidFill>
                <a:latin typeface="新宋体"/>
                <a:ea typeface="新宋体"/>
              </a:rPr>
              <a:t>Test</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a:solidFill>
                  <a:srgbClr val="0000FF"/>
                </a:solidFill>
                <a:latin typeface="新宋体"/>
                <a:ea typeface="新宋体"/>
              </a:rPr>
              <a:t>void</a:t>
            </a:r>
            <a:r>
              <a:rPr lang="en-US" altLang="zh-CN" dirty="0">
                <a:solidFill>
                  <a:prstClr val="black"/>
                </a:solidFill>
                <a:latin typeface="新宋体"/>
                <a:ea typeface="新宋体"/>
              </a:rPr>
              <a:t> </a:t>
            </a:r>
            <a:r>
              <a:rPr lang="en-US" altLang="zh-CN" dirty="0" err="1">
                <a:solidFill>
                  <a:prstClr val="black"/>
                </a:solidFill>
                <a:latin typeface="新宋体"/>
                <a:ea typeface="新宋体"/>
              </a:rPr>
              <a:t>NoReturnValue</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//return</a:t>
            </a:r>
            <a:r>
              <a:rPr lang="zh-CN" altLang="en-US" dirty="0">
                <a:solidFill>
                  <a:srgbClr val="008000"/>
                </a:solidFill>
                <a:latin typeface="新宋体"/>
                <a:ea typeface="新宋体"/>
              </a:rPr>
              <a:t>后面不能写表达式</a:t>
            </a:r>
            <a:r>
              <a:rPr lang="en-US" altLang="zh-CN" dirty="0">
                <a:solidFill>
                  <a:srgbClr val="008000"/>
                </a:solidFill>
                <a:latin typeface="新宋体"/>
                <a:ea typeface="新宋体"/>
              </a:rPr>
              <a:t>,</a:t>
            </a:r>
            <a:r>
              <a:rPr lang="zh-CN" altLang="en-US" dirty="0">
                <a:solidFill>
                  <a:srgbClr val="008000"/>
                </a:solidFill>
                <a:latin typeface="新宋体"/>
                <a:ea typeface="新宋体"/>
              </a:rPr>
              <a:t>因为此方法返回类型为</a:t>
            </a:r>
            <a:r>
              <a:rPr lang="en-US" altLang="zh-CN" dirty="0">
                <a:solidFill>
                  <a:srgbClr val="008000"/>
                </a:solidFill>
                <a:latin typeface="新宋体"/>
                <a:ea typeface="新宋体"/>
              </a:rPr>
              <a:t>void</a:t>
            </a:r>
            <a:endParaRPr lang="zh-CN" altLang="en-US"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srgbClr val="008000"/>
                </a:solidFill>
                <a:latin typeface="新宋体"/>
                <a:ea typeface="新宋体"/>
              </a:rPr>
              <a:t>//</a:t>
            </a:r>
            <a:r>
              <a:rPr lang="zh-CN" altLang="en-US" dirty="0">
                <a:solidFill>
                  <a:srgbClr val="008000"/>
                </a:solidFill>
                <a:latin typeface="新宋体"/>
                <a:ea typeface="新宋体"/>
              </a:rPr>
              <a:t>返回</a:t>
            </a:r>
            <a:r>
              <a:rPr lang="en-US" altLang="zh-CN" dirty="0">
                <a:solidFill>
                  <a:srgbClr val="008000"/>
                </a:solidFill>
                <a:latin typeface="新宋体"/>
                <a:ea typeface="新宋体"/>
              </a:rPr>
              <a:t>void</a:t>
            </a:r>
            <a:r>
              <a:rPr lang="zh-CN" altLang="en-US" dirty="0">
                <a:solidFill>
                  <a:srgbClr val="008000"/>
                </a:solidFill>
                <a:latin typeface="新宋体"/>
                <a:ea typeface="新宋体"/>
              </a:rPr>
              <a:t>的方法可以不写</a:t>
            </a:r>
            <a:r>
              <a:rPr lang="en-US" altLang="zh-CN" dirty="0">
                <a:solidFill>
                  <a:srgbClr val="008000"/>
                </a:solidFill>
                <a:latin typeface="新宋体"/>
                <a:ea typeface="新宋体"/>
              </a:rPr>
              <a:t>return</a:t>
            </a:r>
            <a:r>
              <a:rPr lang="zh-CN" altLang="en-US" dirty="0">
                <a:solidFill>
                  <a:srgbClr val="008000"/>
                </a:solidFill>
                <a:latin typeface="新宋体"/>
                <a:ea typeface="新宋体"/>
              </a:rPr>
              <a:t>语句</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return</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    </a:t>
            </a:r>
            <a:r>
              <a:rPr lang="en-US" altLang="zh-CN" dirty="0" err="1">
                <a:solidFill>
                  <a:srgbClr val="0000FF"/>
                </a:solidFill>
                <a:latin typeface="新宋体"/>
                <a:ea typeface="新宋体"/>
              </a:rPr>
              <a:t>int</a:t>
            </a:r>
            <a:r>
              <a:rPr lang="en-US" altLang="zh-CN" dirty="0">
                <a:solidFill>
                  <a:prstClr val="black"/>
                </a:solidFill>
                <a:latin typeface="新宋体"/>
                <a:ea typeface="新宋体"/>
              </a:rPr>
              <a:t> </a:t>
            </a:r>
            <a:r>
              <a:rPr lang="en-US" altLang="zh-CN" dirty="0" err="1">
                <a:solidFill>
                  <a:prstClr val="black"/>
                </a:solidFill>
                <a:latin typeface="新宋体"/>
                <a:ea typeface="新宋体"/>
              </a:rPr>
              <a:t>ReturnInt</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//123</a:t>
            </a:r>
            <a:r>
              <a:rPr lang="zh-CN" altLang="en-US" dirty="0">
                <a:solidFill>
                  <a:srgbClr val="008000"/>
                </a:solidFill>
                <a:latin typeface="新宋体"/>
                <a:ea typeface="新宋体"/>
              </a:rPr>
              <a:t>为是</a:t>
            </a:r>
            <a:r>
              <a:rPr lang="en-US" altLang="zh-CN" dirty="0" err="1">
                <a:solidFill>
                  <a:srgbClr val="008000"/>
                </a:solidFill>
                <a:latin typeface="新宋体"/>
                <a:ea typeface="新宋体"/>
              </a:rPr>
              <a:t>int</a:t>
            </a:r>
            <a:r>
              <a:rPr lang="zh-CN" altLang="en-US" dirty="0">
                <a:solidFill>
                  <a:srgbClr val="008000"/>
                </a:solidFill>
                <a:latin typeface="新宋体"/>
                <a:ea typeface="新宋体"/>
              </a:rPr>
              <a:t>类型，正确的</a:t>
            </a:r>
            <a:r>
              <a:rPr lang="en-US" altLang="zh-CN" dirty="0" err="1">
                <a:solidFill>
                  <a:srgbClr val="008000"/>
                </a:solidFill>
                <a:latin typeface="新宋体"/>
                <a:ea typeface="新宋体"/>
              </a:rPr>
              <a:t>retuen</a:t>
            </a:r>
            <a:endParaRPr lang="en-US" altLang="zh-CN"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00FF"/>
                </a:solidFill>
                <a:latin typeface="新宋体"/>
                <a:ea typeface="新宋体"/>
              </a:rPr>
              <a:t>return</a:t>
            </a:r>
            <a:r>
              <a:rPr lang="en-US" altLang="zh-CN" dirty="0">
                <a:solidFill>
                  <a:prstClr val="black"/>
                </a:solidFill>
                <a:latin typeface="新宋体"/>
                <a:ea typeface="新宋体"/>
              </a:rPr>
              <a:t> 123;</a:t>
            </a:r>
          </a:p>
          <a:p>
            <a:r>
              <a:rPr lang="zh-CN" altLang="en-US" dirty="0">
                <a:solidFill>
                  <a:prstClr val="black"/>
                </a:solidFill>
                <a:latin typeface="新宋体"/>
                <a:ea typeface="新宋体"/>
              </a:rPr>
              <a:t>        </a:t>
            </a:r>
            <a:r>
              <a:rPr lang="en-US" altLang="zh-CN" dirty="0">
                <a:solidFill>
                  <a:srgbClr val="008000"/>
                </a:solidFill>
                <a:latin typeface="新宋体"/>
                <a:ea typeface="新宋体"/>
              </a:rPr>
              <a:t>//123.00</a:t>
            </a:r>
            <a:r>
              <a:rPr lang="zh-CN" altLang="en-US" dirty="0">
                <a:solidFill>
                  <a:srgbClr val="008000"/>
                </a:solidFill>
                <a:latin typeface="新宋体"/>
                <a:ea typeface="新宋体"/>
              </a:rPr>
              <a:t>为是</a:t>
            </a:r>
            <a:r>
              <a:rPr lang="en-US" altLang="zh-CN" dirty="0">
                <a:solidFill>
                  <a:srgbClr val="008000"/>
                </a:solidFill>
                <a:latin typeface="新宋体"/>
                <a:ea typeface="新宋体"/>
              </a:rPr>
              <a:t>double</a:t>
            </a:r>
            <a:r>
              <a:rPr lang="zh-CN" altLang="en-US" dirty="0">
                <a:solidFill>
                  <a:srgbClr val="008000"/>
                </a:solidFill>
                <a:latin typeface="新宋体"/>
                <a:ea typeface="新宋体"/>
              </a:rPr>
              <a:t>类型</a:t>
            </a:r>
            <a:r>
              <a:rPr lang="en-US" altLang="zh-CN" dirty="0">
                <a:solidFill>
                  <a:srgbClr val="008000"/>
                </a:solidFill>
                <a:latin typeface="新宋体"/>
                <a:ea typeface="新宋体"/>
              </a:rPr>
              <a:t>,</a:t>
            </a:r>
            <a:r>
              <a:rPr lang="zh-CN" altLang="en-US" dirty="0">
                <a:solidFill>
                  <a:srgbClr val="008000"/>
                </a:solidFill>
                <a:latin typeface="新宋体"/>
                <a:ea typeface="新宋体"/>
              </a:rPr>
              <a:t>不能隐式转换为</a:t>
            </a:r>
            <a:r>
              <a:rPr lang="en-US" altLang="zh-CN" dirty="0" err="1">
                <a:solidFill>
                  <a:srgbClr val="008000"/>
                </a:solidFill>
                <a:latin typeface="新宋体"/>
                <a:ea typeface="新宋体"/>
              </a:rPr>
              <a:t>int</a:t>
            </a:r>
            <a:r>
              <a:rPr lang="zh-CN" altLang="en-US" dirty="0">
                <a:solidFill>
                  <a:srgbClr val="008000"/>
                </a:solidFill>
                <a:latin typeface="新宋体"/>
                <a:ea typeface="新宋体"/>
              </a:rPr>
              <a:t>，错误的</a:t>
            </a:r>
            <a:r>
              <a:rPr lang="en-US" altLang="zh-CN" dirty="0">
                <a:solidFill>
                  <a:srgbClr val="008000"/>
                </a:solidFill>
                <a:latin typeface="新宋体"/>
                <a:ea typeface="新宋体"/>
              </a:rPr>
              <a:t>return</a:t>
            </a:r>
            <a:endParaRPr lang="zh-CN" altLang="en-US" dirty="0">
              <a:solidFill>
                <a:prstClr val="black"/>
              </a:solidFill>
              <a:latin typeface="新宋体"/>
              <a:ea typeface="新宋体"/>
            </a:endParaRPr>
          </a:p>
          <a:p>
            <a:r>
              <a:rPr lang="en-US" altLang="zh-CN" dirty="0">
                <a:solidFill>
                  <a:prstClr val="black"/>
                </a:solidFill>
                <a:latin typeface="新宋体"/>
                <a:ea typeface="新宋体"/>
              </a:rPr>
              <a:t>        </a:t>
            </a:r>
            <a:r>
              <a:rPr lang="en-US" altLang="zh-CN" dirty="0">
                <a:solidFill>
                  <a:srgbClr val="008000"/>
                </a:solidFill>
                <a:latin typeface="新宋体"/>
                <a:ea typeface="新宋体"/>
              </a:rPr>
              <a:t>//return 123.00;</a:t>
            </a:r>
            <a:endParaRPr lang="en-US" altLang="zh-CN" dirty="0">
              <a:solidFill>
                <a:prstClr val="black"/>
              </a:solidFill>
              <a:latin typeface="新宋体"/>
              <a:ea typeface="新宋体"/>
            </a:endParaRPr>
          </a:p>
          <a:p>
            <a:r>
              <a:rPr lang="zh-CN" altLang="en-US" dirty="0">
                <a:solidFill>
                  <a:prstClr val="black"/>
                </a:solidFill>
                <a:latin typeface="新宋体"/>
                <a:ea typeface="新宋体"/>
              </a:rPr>
              <a:t>    </a:t>
            </a:r>
            <a:r>
              <a:rPr lang="en-US" altLang="zh-CN" dirty="0">
                <a:solidFill>
                  <a:prstClr val="black"/>
                </a:solidFill>
                <a:latin typeface="新宋体"/>
                <a:ea typeface="新宋体"/>
              </a:rPr>
              <a:t>}</a:t>
            </a:r>
          </a:p>
          <a:p>
            <a:r>
              <a:rPr lang="en-US" altLang="zh-CN" dirty="0">
                <a:solidFill>
                  <a:prstClr val="black"/>
                </a:solidFill>
                <a:latin typeface="新宋体"/>
                <a:ea typeface="新宋体"/>
              </a:rPr>
              <a:t>}</a:t>
            </a:r>
          </a:p>
          <a:p>
            <a:endParaRPr lang="zh-CN" altLang="en-US" dirty="0"/>
          </a:p>
        </p:txBody>
      </p:sp>
    </p:spTree>
    <p:extLst>
      <p:ext uri="{BB962C8B-B14F-4D97-AF65-F5344CB8AC3E}">
        <p14:creationId xmlns:p14="http://schemas.microsoft.com/office/powerpoint/2010/main" val="305109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92071"/>
            <a:ext cx="11149013" cy="747897"/>
          </a:xfrm>
        </p:spPr>
        <p:txBody>
          <a:bodyPr/>
          <a:lstStyle/>
          <a:p>
            <a:r>
              <a:rPr lang="zh-CN" altLang="en-US" b="1" dirty="0" smtClean="0">
                <a:latin typeface="微软雅黑" pitchFamily="34" charset="-122"/>
                <a:ea typeface="微软雅黑" pitchFamily="34" charset="-122"/>
              </a:rPr>
              <a:t>总结</a:t>
            </a:r>
            <a:endParaRPr lang="en-US" b="1" dirty="0">
              <a:latin typeface="微软雅黑" pitchFamily="34" charset="-122"/>
              <a:ea typeface="微软雅黑" pitchFamily="34" charset="-122"/>
            </a:endParaRPr>
          </a:p>
        </p:txBody>
      </p:sp>
      <p:sp>
        <p:nvSpPr>
          <p:cNvPr id="12" name="Content Placeholder 7"/>
          <p:cNvSpPr txBox="1">
            <a:spLocks/>
          </p:cNvSpPr>
          <p:nvPr/>
        </p:nvSpPr>
        <p:spPr>
          <a:xfrm>
            <a:off x="519112" y="1587263"/>
            <a:ext cx="11568113" cy="3916391"/>
          </a:xfrm>
          <a:prstGeom prst="rect">
            <a:avLst/>
          </a:prstGeom>
        </p:spPr>
        <p:txBody>
          <a:bodyPr/>
          <a:lst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bg1">
                    <a:lumMod val="75000"/>
                    <a:lumOff val="25000"/>
                    <a:alpha val="99000"/>
                  </a:schemeClr>
                </a:solidFill>
                <a:latin typeface="+mn-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bg1">
                    <a:lumMod val="75000"/>
                    <a:lumOff val="25000"/>
                    <a:alpha val="99000"/>
                  </a:schemeClr>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bg1">
                    <a:lumMod val="75000"/>
                    <a:lumOff val="25000"/>
                    <a:alpha val="99000"/>
                  </a:schemeClr>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bg1">
                    <a:lumMod val="75000"/>
                    <a:lumOff val="25000"/>
                    <a:alpha val="99000"/>
                  </a:schemeClr>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bg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1200"/>
              </a:spcAft>
            </a:pPr>
            <a:r>
              <a:rPr lang="en-US" altLang="zh-CN" sz="2800" b="1" dirty="0" smtClean="0">
                <a:solidFill>
                  <a:schemeClr val="bg1">
                    <a:lumMod val="50000"/>
                    <a:lumOff val="50000"/>
                  </a:schemeClr>
                </a:solidFill>
                <a:latin typeface="微软雅黑" pitchFamily="34" charset="-122"/>
                <a:ea typeface="微软雅黑" pitchFamily="34" charset="-122"/>
              </a:rPr>
              <a:t>.NET</a:t>
            </a:r>
            <a:r>
              <a:rPr lang="zh-CN" altLang="en-US" sz="2800" b="1" dirty="0" smtClean="0">
                <a:solidFill>
                  <a:schemeClr val="bg1">
                    <a:lumMod val="50000"/>
                    <a:lumOff val="50000"/>
                  </a:schemeClr>
                </a:solidFill>
                <a:latin typeface="微软雅黑" pitchFamily="34" charset="-122"/>
                <a:ea typeface="微软雅黑" pitchFamily="34" charset="-122"/>
              </a:rPr>
              <a:t>基础</a:t>
            </a:r>
            <a:endParaRPr lang="en-US" altLang="zh-CN" sz="2800" dirty="0">
              <a:solidFill>
                <a:schemeClr val="bg1">
                  <a:lumMod val="50000"/>
                  <a:lumOff val="50000"/>
                </a:schemeClr>
              </a:solidFill>
              <a:latin typeface="微软雅黑" pitchFamily="34" charset="-122"/>
              <a:ea typeface="微软雅黑" pitchFamily="34" charset="-122"/>
            </a:endParaRPr>
          </a:p>
          <a:p>
            <a:pPr marL="0" indent="271463">
              <a:spcAft>
                <a:spcPts val="1200"/>
              </a:spcAft>
              <a:buNone/>
            </a:pPr>
            <a:r>
              <a:rPr lang="en-US" altLang="zh-CN" sz="2800" dirty="0" smtClean="0">
                <a:solidFill>
                  <a:schemeClr val="bg1">
                    <a:lumMod val="50000"/>
                    <a:lumOff val="50000"/>
                  </a:schemeClr>
                </a:solidFill>
                <a:latin typeface="微软雅黑" pitchFamily="34" charset="-122"/>
                <a:ea typeface="微软雅黑" pitchFamily="34" charset="-122"/>
              </a:rPr>
              <a:t>.</a:t>
            </a:r>
            <a:r>
              <a:rPr lang="en-US" altLang="zh-CN" sz="2800" dirty="0" smtClean="0">
                <a:solidFill>
                  <a:schemeClr val="bg1">
                    <a:lumMod val="50000"/>
                    <a:lumOff val="50000"/>
                  </a:schemeClr>
                </a:solidFill>
                <a:latin typeface="Segoe UI" pitchFamily="34" charset="0"/>
                <a:ea typeface="Segoe UI" pitchFamily="34" charset="0"/>
                <a:cs typeface="Segoe UI" pitchFamily="34" charset="0"/>
              </a:rPr>
              <a:t>NET </a:t>
            </a:r>
            <a:r>
              <a:rPr lang="en-US" altLang="zh-CN" sz="2800" dirty="0" err="1" smtClean="0">
                <a:solidFill>
                  <a:schemeClr val="bg1">
                    <a:lumMod val="50000"/>
                    <a:lumOff val="50000"/>
                  </a:schemeClr>
                </a:solidFill>
                <a:latin typeface="Segoe UI" pitchFamily="34" charset="0"/>
                <a:ea typeface="Segoe UI" pitchFamily="34" charset="0"/>
                <a:cs typeface="Segoe UI" pitchFamily="34" charset="0"/>
              </a:rPr>
              <a:t>FrameWork</a:t>
            </a:r>
            <a:r>
              <a:rPr lang="zh-CN" altLang="en-US" sz="2800" dirty="0" smtClean="0">
                <a:solidFill>
                  <a:schemeClr val="bg1">
                    <a:lumMod val="50000"/>
                    <a:lumOff val="50000"/>
                  </a:schemeClr>
                </a:solidFill>
                <a:latin typeface="Segoe UI" pitchFamily="34" charset="0"/>
                <a:ea typeface="微软雅黑" pitchFamily="34" charset="-122"/>
                <a:cs typeface="Segoe UI" pitchFamily="34" charset="0"/>
              </a:rPr>
              <a:t>和</a:t>
            </a:r>
            <a:r>
              <a:rPr lang="en-US" altLang="zh-CN" sz="2800" dirty="0" smtClean="0">
                <a:solidFill>
                  <a:schemeClr val="bg1">
                    <a:lumMod val="50000"/>
                    <a:lumOff val="50000"/>
                  </a:schemeClr>
                </a:solidFill>
                <a:latin typeface="Segoe UI" pitchFamily="34" charset="0"/>
                <a:ea typeface="Segoe UI" pitchFamily="34" charset="0"/>
                <a:cs typeface="Segoe UI" pitchFamily="34" charset="0"/>
              </a:rPr>
              <a:t>CLR</a:t>
            </a:r>
          </a:p>
          <a:p>
            <a:pPr>
              <a:spcAft>
                <a:spcPts val="1200"/>
              </a:spcAft>
            </a:pPr>
            <a:r>
              <a:rPr lang="zh-CN" altLang="en-US" sz="2800" b="1" dirty="0" smtClean="0">
                <a:solidFill>
                  <a:schemeClr val="bg1">
                    <a:lumMod val="50000"/>
                    <a:lumOff val="50000"/>
                  </a:schemeClr>
                </a:solidFill>
                <a:latin typeface="微软雅黑" pitchFamily="34" charset="-122"/>
                <a:ea typeface="微软雅黑" pitchFamily="34" charset="-122"/>
              </a:rPr>
              <a:t>语言基础</a:t>
            </a:r>
            <a:endParaRPr lang="en-US" altLang="zh-CN" sz="2800" dirty="0">
              <a:solidFill>
                <a:schemeClr val="bg1">
                  <a:lumMod val="50000"/>
                  <a:lumOff val="50000"/>
                </a:schemeClr>
              </a:solidFill>
              <a:latin typeface="微软雅黑" pitchFamily="34" charset="-122"/>
              <a:ea typeface="微软雅黑" pitchFamily="34" charset="-122"/>
            </a:endParaRPr>
          </a:p>
          <a:p>
            <a:pPr marL="0" indent="271463">
              <a:spcAft>
                <a:spcPts val="1200"/>
              </a:spcAft>
              <a:buNone/>
            </a:pPr>
            <a:r>
              <a:rPr lang="zh-CN" altLang="en-US" sz="2800" dirty="0" smtClean="0">
                <a:solidFill>
                  <a:schemeClr val="bg1">
                    <a:lumMod val="50000"/>
                    <a:lumOff val="50000"/>
                  </a:schemeClr>
                </a:solidFill>
                <a:latin typeface="微软雅黑" pitchFamily="34" charset="-122"/>
                <a:ea typeface="微软雅黑" pitchFamily="34" charset="-122"/>
              </a:rPr>
              <a:t>注释，标识符，关键字 ，声明</a:t>
            </a:r>
            <a:r>
              <a:rPr lang="en-US" altLang="zh-CN" sz="2800" dirty="0">
                <a:solidFill>
                  <a:schemeClr val="bg1">
                    <a:lumMod val="50000"/>
                    <a:lumOff val="50000"/>
                  </a:schemeClr>
                </a:solidFill>
                <a:latin typeface="微软雅黑" pitchFamily="34" charset="-122"/>
                <a:ea typeface="微软雅黑" pitchFamily="34" charset="-122"/>
              </a:rPr>
              <a:t>&amp;</a:t>
            </a:r>
            <a:r>
              <a:rPr lang="zh-CN" altLang="en-US" sz="2800" dirty="0" smtClean="0">
                <a:solidFill>
                  <a:schemeClr val="bg1">
                    <a:lumMod val="50000"/>
                    <a:lumOff val="50000"/>
                  </a:schemeClr>
                </a:solidFill>
                <a:latin typeface="微软雅黑" pitchFamily="34" charset="-122"/>
                <a:ea typeface="微软雅黑" pitchFamily="34" charset="-122"/>
              </a:rPr>
              <a:t>初始化， 运算符和表达式</a:t>
            </a:r>
            <a:endParaRPr lang="en-US" altLang="zh-CN" sz="2800" dirty="0" smtClean="0">
              <a:solidFill>
                <a:schemeClr val="bg1">
                  <a:lumMod val="50000"/>
                  <a:lumOff val="50000"/>
                </a:schemeClr>
              </a:solidFill>
              <a:latin typeface="微软雅黑" pitchFamily="34" charset="-122"/>
              <a:ea typeface="微软雅黑" pitchFamily="34" charset="-122"/>
            </a:endParaRPr>
          </a:p>
          <a:p>
            <a:pPr>
              <a:spcAft>
                <a:spcPts val="1200"/>
              </a:spcAft>
            </a:pPr>
            <a:r>
              <a:rPr lang="zh-CN" altLang="en-US" sz="2800" b="1" dirty="0" smtClean="0">
                <a:solidFill>
                  <a:schemeClr val="bg1">
                    <a:lumMod val="50000"/>
                    <a:lumOff val="50000"/>
                  </a:schemeClr>
                </a:solidFill>
                <a:latin typeface="微软雅黑" pitchFamily="34" charset="-122"/>
                <a:ea typeface="微软雅黑" pitchFamily="34" charset="-122"/>
              </a:rPr>
              <a:t>基本类型</a:t>
            </a:r>
            <a:endParaRPr lang="en-US" altLang="zh-CN" sz="2800" dirty="0">
              <a:solidFill>
                <a:schemeClr val="bg1">
                  <a:lumMod val="50000"/>
                  <a:lumOff val="50000"/>
                </a:schemeClr>
              </a:solidFill>
              <a:latin typeface="微软雅黑" pitchFamily="34" charset="-122"/>
              <a:ea typeface="微软雅黑" pitchFamily="34" charset="-122"/>
            </a:endParaRPr>
          </a:p>
          <a:p>
            <a:pPr marL="0" indent="271463">
              <a:spcAft>
                <a:spcPts val="1200"/>
              </a:spcAft>
              <a:buNone/>
            </a:pPr>
            <a:r>
              <a:rPr lang="zh-CN" altLang="en-US" sz="2800" dirty="0" smtClean="0">
                <a:solidFill>
                  <a:schemeClr val="bg1">
                    <a:lumMod val="50000"/>
                    <a:lumOff val="50000"/>
                  </a:schemeClr>
                </a:solidFill>
                <a:latin typeface="微软雅黑" pitchFamily="34" charset="-122"/>
                <a:ea typeface="微软雅黑" pitchFamily="34" charset="-122"/>
              </a:rPr>
              <a:t>变量 ，常量， 结构， </a:t>
            </a:r>
            <a:r>
              <a:rPr lang="zh-CN" altLang="en-US" sz="2800" dirty="0">
                <a:solidFill>
                  <a:schemeClr val="bg1">
                    <a:lumMod val="50000"/>
                    <a:lumOff val="50000"/>
                  </a:schemeClr>
                </a:solidFill>
                <a:latin typeface="微软雅黑" pitchFamily="34" charset="-122"/>
                <a:ea typeface="微软雅黑" pitchFamily="34" charset="-122"/>
              </a:rPr>
              <a:t>枚举 </a:t>
            </a:r>
            <a:r>
              <a:rPr lang="zh-CN" altLang="en-US" sz="2800" dirty="0" smtClean="0">
                <a:solidFill>
                  <a:schemeClr val="bg1">
                    <a:lumMod val="50000"/>
                    <a:lumOff val="50000"/>
                  </a:schemeClr>
                </a:solidFill>
                <a:latin typeface="微软雅黑" pitchFamily="34" charset="-122"/>
                <a:ea typeface="微软雅黑" pitchFamily="34" charset="-122"/>
              </a:rPr>
              <a:t>，数组， 字符串，委托，事件</a:t>
            </a:r>
            <a:endParaRPr lang="en-US" altLang="zh-CN" sz="2800" dirty="0" smtClean="0">
              <a:solidFill>
                <a:schemeClr val="bg1">
                  <a:lumMod val="50000"/>
                  <a:lumOff val="50000"/>
                </a:schemeClr>
              </a:solidFill>
              <a:latin typeface="微软雅黑" pitchFamily="34" charset="-122"/>
              <a:ea typeface="微软雅黑" pitchFamily="34" charset="-122"/>
            </a:endParaRPr>
          </a:p>
          <a:p>
            <a:pPr>
              <a:spcAft>
                <a:spcPts val="1200"/>
              </a:spcAft>
            </a:pPr>
            <a:r>
              <a:rPr lang="zh-CN" altLang="en-US" sz="2800" b="1" dirty="0" smtClean="0">
                <a:solidFill>
                  <a:schemeClr val="bg1">
                    <a:lumMod val="50000"/>
                    <a:lumOff val="50000"/>
                  </a:schemeClr>
                </a:solidFill>
                <a:latin typeface="微软雅黑" pitchFamily="34" charset="-122"/>
                <a:ea typeface="微软雅黑" pitchFamily="34" charset="-122"/>
              </a:rPr>
              <a:t>流程控制</a:t>
            </a:r>
            <a:endParaRPr lang="en-US" altLang="zh-CN" sz="2800" dirty="0">
              <a:solidFill>
                <a:schemeClr val="bg1">
                  <a:lumMod val="50000"/>
                  <a:lumOff val="50000"/>
                </a:schemeClr>
              </a:solidFill>
              <a:latin typeface="微软雅黑" pitchFamily="34" charset="-122"/>
              <a:ea typeface="微软雅黑" pitchFamily="34" charset="-122"/>
            </a:endParaRPr>
          </a:p>
          <a:p>
            <a:pPr marL="271463" indent="0">
              <a:spcAft>
                <a:spcPts val="1200"/>
              </a:spcAft>
              <a:buNone/>
            </a:pPr>
            <a:r>
              <a:rPr lang="en-US" altLang="zh-CN" sz="2800" dirty="0" smtClean="0">
                <a:solidFill>
                  <a:schemeClr val="bg1">
                    <a:lumMod val="50000"/>
                    <a:lumOff val="50000"/>
                  </a:schemeClr>
                </a:solidFill>
                <a:latin typeface="Segoe UI" pitchFamily="34" charset="0"/>
                <a:ea typeface="Segoe UI" pitchFamily="34" charset="0"/>
                <a:cs typeface="Segoe UI" pitchFamily="34" charset="0"/>
              </a:rPr>
              <a:t>if </a:t>
            </a:r>
            <a:r>
              <a:rPr lang="en-US" altLang="zh-CN" sz="2800" dirty="0" err="1">
                <a:solidFill>
                  <a:schemeClr val="bg1">
                    <a:lumMod val="50000"/>
                    <a:lumOff val="50000"/>
                  </a:schemeClr>
                </a:solidFill>
                <a:latin typeface="Segoe UI" pitchFamily="34" charset="0"/>
                <a:ea typeface="Segoe UI" pitchFamily="34" charset="0"/>
                <a:cs typeface="Segoe UI" pitchFamily="34" charset="0"/>
              </a:rPr>
              <a:t>else,switch</a:t>
            </a:r>
            <a:r>
              <a:rPr lang="en-US" altLang="zh-CN" sz="2800" dirty="0">
                <a:solidFill>
                  <a:schemeClr val="bg1">
                    <a:lumMod val="50000"/>
                    <a:lumOff val="50000"/>
                  </a:schemeClr>
                </a:solidFill>
                <a:latin typeface="Segoe UI" pitchFamily="34" charset="0"/>
                <a:ea typeface="Segoe UI" pitchFamily="34" charset="0"/>
                <a:cs typeface="Segoe UI" pitchFamily="34" charset="0"/>
              </a:rPr>
              <a:t> case, for, </a:t>
            </a:r>
            <a:r>
              <a:rPr lang="en-US" altLang="zh-CN" sz="2800" dirty="0" err="1" smtClean="0">
                <a:solidFill>
                  <a:schemeClr val="bg1">
                    <a:lumMod val="50000"/>
                    <a:lumOff val="50000"/>
                  </a:schemeClr>
                </a:solidFill>
                <a:latin typeface="Segoe UI" pitchFamily="34" charset="0"/>
                <a:ea typeface="Segoe UI" pitchFamily="34" charset="0"/>
                <a:cs typeface="Segoe UI" pitchFamily="34" charset="0"/>
              </a:rPr>
              <a:t>while&amp;do</a:t>
            </a:r>
            <a:r>
              <a:rPr lang="en-US" altLang="zh-CN" sz="2800" dirty="0" smtClean="0">
                <a:solidFill>
                  <a:schemeClr val="bg1">
                    <a:lumMod val="50000"/>
                    <a:lumOff val="50000"/>
                  </a:schemeClr>
                </a:solidFill>
                <a:latin typeface="Segoe UI" pitchFamily="34" charset="0"/>
                <a:ea typeface="Segoe UI" pitchFamily="34" charset="0"/>
                <a:cs typeface="Segoe UI" pitchFamily="34" charset="0"/>
              </a:rPr>
              <a:t> </a:t>
            </a:r>
            <a:r>
              <a:rPr lang="en-US" altLang="zh-CN" sz="2800" dirty="0" err="1" smtClean="0">
                <a:solidFill>
                  <a:schemeClr val="bg1">
                    <a:lumMod val="50000"/>
                    <a:lumOff val="50000"/>
                  </a:schemeClr>
                </a:solidFill>
                <a:latin typeface="Segoe UI" pitchFamily="34" charset="0"/>
                <a:ea typeface="Segoe UI" pitchFamily="34" charset="0"/>
                <a:cs typeface="Segoe UI" pitchFamily="34" charset="0"/>
              </a:rPr>
              <a:t>whlie,break&amp;continue,return</a:t>
            </a:r>
            <a:endParaRPr lang="en-US" altLang="zh-CN" sz="2800" dirty="0">
              <a:solidFill>
                <a:schemeClr val="bg1">
                  <a:lumMod val="50000"/>
                  <a:lumOff val="5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5633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461074"/>
            <a:ext cx="11149013" cy="747897"/>
          </a:xfrm>
        </p:spPr>
        <p:txBody>
          <a:bodyPr/>
          <a:lstStyle/>
          <a:p>
            <a:r>
              <a:rPr lang="zh-CN" altLang="en-US" b="1" dirty="0" smtClean="0"/>
              <a:t>资源</a:t>
            </a:r>
            <a:endParaRPr lang="zh-CN" altLang="en-US" b="1" dirty="0"/>
          </a:p>
        </p:txBody>
      </p:sp>
      <p:sp>
        <p:nvSpPr>
          <p:cNvPr id="3" name="Content Placeholder 7"/>
          <p:cNvSpPr txBox="1">
            <a:spLocks/>
          </p:cNvSpPr>
          <p:nvPr/>
        </p:nvSpPr>
        <p:spPr>
          <a:xfrm>
            <a:off x="519111" y="1752732"/>
            <a:ext cx="11149013" cy="3247893"/>
          </a:xfrm>
          <a:prstGeom prst="rect">
            <a:avLst/>
          </a:prstGeom>
        </p:spPr>
        <p:txBody>
          <a:bodyPr/>
          <a:lst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bg1">
                    <a:lumMod val="75000"/>
                    <a:lumOff val="25000"/>
                    <a:alpha val="99000"/>
                  </a:schemeClr>
                </a:solidFill>
                <a:latin typeface="+mn-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bg1">
                    <a:lumMod val="75000"/>
                    <a:lumOff val="25000"/>
                    <a:alpha val="99000"/>
                  </a:schemeClr>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bg1">
                    <a:lumMod val="75000"/>
                    <a:lumOff val="25000"/>
                    <a:alpha val="99000"/>
                  </a:schemeClr>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bg1">
                    <a:lumMod val="75000"/>
                    <a:lumOff val="25000"/>
                    <a:alpha val="99000"/>
                  </a:schemeClr>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bg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2000"/>
              </a:spcAft>
            </a:pPr>
            <a:r>
              <a:rPr lang="en-US" altLang="zh-CN" sz="2000" i="1" dirty="0">
                <a:solidFill>
                  <a:schemeClr val="bg1">
                    <a:lumMod val="65000"/>
                    <a:lumOff val="35000"/>
                  </a:schemeClr>
                </a:solidFill>
                <a:latin typeface="微软雅黑" pitchFamily="34" charset="-122"/>
                <a:ea typeface="微软雅黑" pitchFamily="34" charset="-122"/>
                <a:hlinkClick r:id="rId2"/>
              </a:rPr>
              <a:t>Visual C</a:t>
            </a:r>
            <a:r>
              <a:rPr lang="en-US" altLang="zh-CN" sz="2000" i="1" dirty="0" smtClean="0">
                <a:solidFill>
                  <a:schemeClr val="bg1">
                    <a:lumMod val="65000"/>
                    <a:lumOff val="35000"/>
                  </a:schemeClr>
                </a:solidFill>
                <a:latin typeface="微软雅黑" pitchFamily="34" charset="-122"/>
                <a:ea typeface="微软雅黑" pitchFamily="34" charset="-122"/>
                <a:hlinkClick r:id="rId2"/>
              </a:rPr>
              <a:t>#</a:t>
            </a:r>
            <a:endParaRPr lang="en-US" altLang="zh-CN" sz="2000" i="1" dirty="0" smtClean="0">
              <a:solidFill>
                <a:schemeClr val="bg1">
                  <a:lumMod val="65000"/>
                  <a:lumOff val="35000"/>
                </a:schemeClr>
              </a:solidFill>
              <a:latin typeface="微软雅黑" pitchFamily="34" charset="-122"/>
              <a:ea typeface="微软雅黑" pitchFamily="34" charset="-122"/>
            </a:endParaRPr>
          </a:p>
          <a:p>
            <a:pPr lvl="1">
              <a:spcAft>
                <a:spcPts val="2000"/>
              </a:spcAft>
            </a:pPr>
            <a:r>
              <a:rPr lang="en-US" altLang="zh-CN" sz="2000" i="1" dirty="0">
                <a:solidFill>
                  <a:schemeClr val="bg1">
                    <a:lumMod val="65000"/>
                    <a:lumOff val="35000"/>
                  </a:schemeClr>
                </a:solidFill>
                <a:latin typeface="微软雅黑" pitchFamily="34" charset="-122"/>
                <a:ea typeface="微软雅黑" pitchFamily="34" charset="-122"/>
              </a:rPr>
              <a:t>http://</a:t>
            </a:r>
            <a:r>
              <a:rPr lang="en-US" altLang="zh-CN" sz="2000" i="1" dirty="0" smtClean="0">
                <a:solidFill>
                  <a:schemeClr val="bg1">
                    <a:lumMod val="65000"/>
                    <a:lumOff val="35000"/>
                  </a:schemeClr>
                </a:solidFill>
                <a:latin typeface="微软雅黑" pitchFamily="34" charset="-122"/>
                <a:ea typeface="微软雅黑" pitchFamily="34" charset="-122"/>
              </a:rPr>
              <a:t>msdn.microsoft.com/zh-cn/library/kx37x362.aspx</a:t>
            </a:r>
          </a:p>
          <a:p>
            <a:pPr>
              <a:spcAft>
                <a:spcPts val="2000"/>
              </a:spcAft>
            </a:pPr>
            <a:r>
              <a:rPr lang="en-US" altLang="zh-CN" sz="2000" i="1" dirty="0" smtClean="0">
                <a:solidFill>
                  <a:schemeClr val="bg1">
                    <a:lumMod val="65000"/>
                    <a:lumOff val="35000"/>
                  </a:schemeClr>
                </a:solidFill>
                <a:latin typeface="微软雅黑" pitchFamily="34" charset="-122"/>
                <a:ea typeface="微软雅黑" pitchFamily="34" charset="-122"/>
                <a:hlinkClick r:id="rId3"/>
              </a:rPr>
              <a:t>《C#</a:t>
            </a:r>
            <a:r>
              <a:rPr lang="zh-CN" altLang="en-US" sz="2000" i="1" dirty="0" smtClean="0">
                <a:solidFill>
                  <a:schemeClr val="bg1">
                    <a:lumMod val="65000"/>
                    <a:lumOff val="35000"/>
                  </a:schemeClr>
                </a:solidFill>
                <a:latin typeface="微软雅黑" pitchFamily="34" charset="-122"/>
                <a:ea typeface="微软雅黑" pitchFamily="34" charset="-122"/>
                <a:hlinkClick r:id="rId3"/>
              </a:rPr>
              <a:t>高级编程</a:t>
            </a:r>
            <a:r>
              <a:rPr lang="en-US" altLang="zh-CN" sz="2000" i="1" dirty="0" smtClean="0">
                <a:solidFill>
                  <a:schemeClr val="bg1">
                    <a:lumMod val="65000"/>
                    <a:lumOff val="35000"/>
                  </a:schemeClr>
                </a:solidFill>
                <a:latin typeface="微软雅黑" pitchFamily="34" charset="-122"/>
                <a:ea typeface="微软雅黑" pitchFamily="34" charset="-122"/>
                <a:hlinkClick r:id="rId3"/>
              </a:rPr>
              <a:t>》</a:t>
            </a:r>
            <a:endParaRPr lang="en-US" altLang="zh-CN" sz="2000" i="1" dirty="0" smtClean="0">
              <a:solidFill>
                <a:schemeClr val="bg1">
                  <a:lumMod val="65000"/>
                  <a:lumOff val="35000"/>
                </a:schemeClr>
              </a:solidFill>
              <a:latin typeface="微软雅黑" pitchFamily="34" charset="-122"/>
              <a:ea typeface="微软雅黑" pitchFamily="34" charset="-122"/>
            </a:endParaRPr>
          </a:p>
          <a:p>
            <a:pPr marL="254827" lvl="1" indent="0">
              <a:spcAft>
                <a:spcPts val="2000"/>
              </a:spcAft>
              <a:buNone/>
            </a:pPr>
            <a:r>
              <a:rPr lang="en-US" altLang="zh-CN" sz="2000" i="1" dirty="0">
                <a:solidFill>
                  <a:schemeClr val="bg1">
                    <a:lumMod val="65000"/>
                    <a:lumOff val="35000"/>
                  </a:schemeClr>
                </a:solidFill>
                <a:latin typeface="微软雅黑" pitchFamily="34" charset="-122"/>
                <a:ea typeface="微软雅黑" pitchFamily="34" charset="-122"/>
              </a:rPr>
              <a:t>http://product.china-pub.com/197224</a:t>
            </a:r>
          </a:p>
          <a:p>
            <a:pPr>
              <a:spcAft>
                <a:spcPts val="2000"/>
              </a:spcAft>
            </a:pPr>
            <a:r>
              <a:rPr lang="en-US" altLang="zh-CN" sz="2000" i="1" dirty="0" smtClean="0">
                <a:solidFill>
                  <a:schemeClr val="bg1">
                    <a:lumMod val="65000"/>
                    <a:lumOff val="35000"/>
                  </a:schemeClr>
                </a:solidFill>
                <a:latin typeface="微软雅黑" pitchFamily="34" charset="-122"/>
                <a:ea typeface="微软雅黑" pitchFamily="34" charset="-122"/>
                <a:hlinkClick r:id="rId4"/>
              </a:rPr>
              <a:t>《CLR </a:t>
            </a:r>
            <a:r>
              <a:rPr lang="zh-CN" altLang="en-US" sz="2000" i="1" dirty="0" smtClean="0">
                <a:solidFill>
                  <a:schemeClr val="bg1">
                    <a:lumMod val="65000"/>
                    <a:lumOff val="35000"/>
                  </a:schemeClr>
                </a:solidFill>
                <a:latin typeface="微软雅黑" pitchFamily="34" charset="-122"/>
                <a:ea typeface="微软雅黑" pitchFamily="34" charset="-122"/>
                <a:hlinkClick r:id="rId4"/>
              </a:rPr>
              <a:t>框架设计</a:t>
            </a:r>
            <a:r>
              <a:rPr lang="en-US" altLang="zh-CN" sz="2000" i="1" dirty="0" smtClean="0">
                <a:solidFill>
                  <a:schemeClr val="bg1">
                    <a:lumMod val="65000"/>
                    <a:lumOff val="35000"/>
                  </a:schemeClr>
                </a:solidFill>
                <a:latin typeface="微软雅黑" pitchFamily="34" charset="-122"/>
                <a:ea typeface="微软雅黑" pitchFamily="34" charset="-122"/>
                <a:hlinkClick r:id="rId4"/>
              </a:rPr>
              <a:t>》</a:t>
            </a:r>
            <a:endParaRPr lang="en-US" altLang="zh-CN" sz="2000" i="1" dirty="0" smtClean="0">
              <a:solidFill>
                <a:schemeClr val="bg1">
                  <a:lumMod val="65000"/>
                  <a:lumOff val="35000"/>
                </a:schemeClr>
              </a:solidFill>
              <a:latin typeface="微软雅黑" pitchFamily="34" charset="-122"/>
              <a:ea typeface="微软雅黑" pitchFamily="34" charset="-122"/>
            </a:endParaRPr>
          </a:p>
          <a:p>
            <a:pPr marL="175045" lvl="1" indent="0">
              <a:spcAft>
                <a:spcPts val="2000"/>
              </a:spcAft>
              <a:buNone/>
            </a:pPr>
            <a:r>
              <a:rPr lang="en-US" altLang="zh-CN" sz="2000" i="1" dirty="0" smtClean="0">
                <a:solidFill>
                  <a:schemeClr val="bg1">
                    <a:lumMod val="65000"/>
                    <a:lumOff val="35000"/>
                  </a:schemeClr>
                </a:solidFill>
                <a:latin typeface="微软雅黑" pitchFamily="34" charset="-122"/>
                <a:ea typeface="微软雅黑" pitchFamily="34" charset="-122"/>
              </a:rPr>
              <a:t> http</a:t>
            </a:r>
            <a:r>
              <a:rPr lang="en-US" altLang="zh-CN" sz="2000" i="1" dirty="0">
                <a:solidFill>
                  <a:schemeClr val="bg1">
                    <a:lumMod val="65000"/>
                    <a:lumOff val="35000"/>
                  </a:schemeClr>
                </a:solidFill>
                <a:latin typeface="微软雅黑" pitchFamily="34" charset="-122"/>
                <a:ea typeface="微软雅黑" pitchFamily="34" charset="-122"/>
              </a:rPr>
              <a:t>://product.china-pub.com/28146</a:t>
            </a:r>
            <a:endParaRPr lang="en-US" altLang="zh-CN" sz="2000" i="1" dirty="0" smtClean="0">
              <a:solidFill>
                <a:schemeClr val="bg1">
                  <a:lumMod val="65000"/>
                  <a:lumOff val="35000"/>
                </a:schemeClr>
              </a:solidFill>
              <a:latin typeface="微软雅黑" pitchFamily="34" charset="-122"/>
              <a:ea typeface="微软雅黑" pitchFamily="34" charset="-122"/>
            </a:endParaRPr>
          </a:p>
          <a:p>
            <a:pPr>
              <a:spcAft>
                <a:spcPts val="2000"/>
              </a:spcAft>
            </a:pPr>
            <a:r>
              <a:rPr lang="en-US" altLang="zh-CN" sz="2000" i="1" dirty="0" smtClean="0">
                <a:solidFill>
                  <a:schemeClr val="bg1">
                    <a:lumMod val="65000"/>
                    <a:lumOff val="35000"/>
                  </a:schemeClr>
                </a:solidFill>
                <a:latin typeface="微软雅黑" pitchFamily="34" charset="-122"/>
                <a:ea typeface="微软雅黑" pitchFamily="34" charset="-122"/>
                <a:hlinkClick r:id="rId5"/>
              </a:rPr>
              <a:t>《</a:t>
            </a:r>
            <a:r>
              <a:rPr lang="zh-CN" altLang="en-US" sz="2000" i="1" dirty="0" smtClean="0">
                <a:solidFill>
                  <a:schemeClr val="bg1">
                    <a:lumMod val="65000"/>
                    <a:lumOff val="35000"/>
                  </a:schemeClr>
                </a:solidFill>
                <a:latin typeface="微软雅黑" pitchFamily="34" charset="-122"/>
                <a:ea typeface="微软雅黑" pitchFamily="34" charset="-122"/>
                <a:hlinkClick r:id="rId5"/>
              </a:rPr>
              <a:t>深入理解</a:t>
            </a:r>
            <a:r>
              <a:rPr lang="en-US" altLang="zh-CN" sz="2000" i="1" dirty="0" smtClean="0">
                <a:solidFill>
                  <a:schemeClr val="bg1">
                    <a:lumMod val="65000"/>
                    <a:lumOff val="35000"/>
                  </a:schemeClr>
                </a:solidFill>
                <a:latin typeface="微软雅黑" pitchFamily="34" charset="-122"/>
                <a:ea typeface="微软雅黑" pitchFamily="34" charset="-122"/>
                <a:hlinkClick r:id="rId5"/>
              </a:rPr>
              <a:t>C#》</a:t>
            </a:r>
            <a:endParaRPr lang="en-US" altLang="zh-CN" sz="2000" i="1" dirty="0" smtClean="0">
              <a:solidFill>
                <a:schemeClr val="bg1">
                  <a:lumMod val="65000"/>
                  <a:lumOff val="35000"/>
                </a:schemeClr>
              </a:solidFill>
              <a:latin typeface="微软雅黑" pitchFamily="34" charset="-122"/>
              <a:ea typeface="微软雅黑" pitchFamily="34" charset="-122"/>
            </a:endParaRPr>
          </a:p>
          <a:p>
            <a:pPr marL="175045" lvl="1" indent="0">
              <a:spcAft>
                <a:spcPts val="2000"/>
              </a:spcAft>
              <a:buNone/>
            </a:pPr>
            <a:r>
              <a:rPr lang="en-US" altLang="zh-CN" sz="2000" i="1" dirty="0" smtClean="0">
                <a:solidFill>
                  <a:schemeClr val="bg1">
                    <a:lumMod val="65000"/>
                    <a:lumOff val="35000"/>
                  </a:schemeClr>
                </a:solidFill>
                <a:latin typeface="微软雅黑" pitchFamily="34" charset="-122"/>
                <a:ea typeface="微软雅黑" pitchFamily="34" charset="-122"/>
              </a:rPr>
              <a:t> http</a:t>
            </a:r>
            <a:r>
              <a:rPr lang="en-US" altLang="zh-CN" sz="2000" i="1" dirty="0">
                <a:solidFill>
                  <a:schemeClr val="bg1">
                    <a:lumMod val="65000"/>
                    <a:lumOff val="35000"/>
                  </a:schemeClr>
                </a:solidFill>
                <a:latin typeface="微软雅黑" pitchFamily="34" charset="-122"/>
                <a:ea typeface="微软雅黑" pitchFamily="34" charset="-122"/>
              </a:rPr>
              <a:t>://product.china-pub.com/198866</a:t>
            </a:r>
            <a:endParaRPr lang="en-US" altLang="zh-CN" sz="2000" i="1" dirty="0" smtClean="0">
              <a:solidFill>
                <a:schemeClr val="bg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1984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 2011 Microsoft Corporation。</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保留所有权利。</a:t>
            </a:r>
            <a:r>
              <a:rPr lang="en-US" sz="700" dirty="0" err="1" smtClean="0">
                <a:gradFill>
                  <a:gsLst>
                    <a:gs pos="0">
                      <a:srgbClr val="FFFFFF"/>
                    </a:gs>
                    <a:gs pos="100000">
                      <a:srgbClr val="FFFFFF"/>
                    </a:gs>
                  </a:gsLst>
                  <a:lin ang="5400000" scaled="0"/>
                </a:gradFill>
                <a:latin typeface="Segoe UI" pitchFamily="34" charset="0"/>
                <a:ea typeface="微软雅黑" pitchFamily="34" charset="-122"/>
                <a:cs typeface="Arial" charset="0"/>
              </a:rPr>
              <a:t>Microsoft、Windows、Windows</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 Vista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及其他产品名称是或者可能是在美国和</a:t>
            </a:r>
            <a:r>
              <a:rPr lang="en-US" altLang="zh-CN"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或其他国家</a:t>
            </a:r>
            <a:r>
              <a:rPr lang="en-US" altLang="zh-CN"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地区的注册商标和</a:t>
            </a:r>
            <a:r>
              <a:rPr lang="en-US" altLang="zh-CN"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或商标。</a:t>
            </a:r>
          </a:p>
          <a:p>
            <a:pPr algn="ctr" defTabSz="914099" eaLnBrk="0" hangingPunct="0"/>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此处包含的信息仅供参考，并代表 </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Corporation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截至本演示文稿发布之日的最新观点。由于 </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必须响应不断变化的市场条件，所以不应将本文视为 </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一方的承诺，</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Corporation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也无法保证所提供信息在本文发布之后的准确性。</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对本演示文稿中包含的信息不做任何明示、暗示或法定的担保。</a:t>
            </a:r>
            <a:endParaRPr lang="en-US" sz="700" dirty="0">
              <a:gradFill>
                <a:gsLst>
                  <a:gs pos="0">
                    <a:srgbClr val="FFFFFF"/>
                  </a:gs>
                  <a:gs pos="100000">
                    <a:srgbClr val="FFFFFF"/>
                  </a:gs>
                </a:gsLst>
                <a:lin ang="5400000" scaled="0"/>
              </a:gradFill>
              <a:latin typeface="Segoe UI" pitchFamily="34" charset="0"/>
              <a:ea typeface="微软雅黑" pitchFamily="34" charset="-122"/>
              <a:cs typeface="Arial" charset="0"/>
            </a:endParaRPr>
          </a:p>
        </p:txBody>
      </p:sp>
      <p:sp>
        <p:nvSpPr>
          <p:cNvPr id="5" name="TextBox 1"/>
          <p:cNvSpPr txBox="1"/>
          <p:nvPr/>
        </p:nvSpPr>
        <p:spPr>
          <a:xfrm flipH="1">
            <a:off x="4373709" y="2544142"/>
            <a:ext cx="3752373" cy="1769715"/>
          </a:xfrm>
          <a:prstGeom prst="rect">
            <a:avLst/>
          </a:prstGeom>
          <a:noFill/>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altLang="zh-CN" sz="11500" dirty="0" smtClean="0">
                <a:gradFill>
                  <a:gsLst>
                    <a:gs pos="2917">
                      <a:schemeClr val="tx1"/>
                    </a:gs>
                    <a:gs pos="30000">
                      <a:schemeClr val="tx1"/>
                    </a:gs>
                  </a:gsLst>
                  <a:lin ang="5400000" scaled="0"/>
                </a:gradFill>
              </a:rPr>
              <a:t>Q&amp;A</a:t>
            </a:r>
            <a:endParaRPr lang="zh-CN" altLang="en-US" sz="115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200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EditPoints="1"/>
          </p:cNvSpPr>
          <p:nvPr/>
        </p:nvSpPr>
        <p:spPr bwMode="auto">
          <a:xfrm>
            <a:off x="3664591" y="3022423"/>
            <a:ext cx="4859643" cy="813154"/>
          </a:xfrm>
          <a:custGeom>
            <a:avLst/>
            <a:gdLst>
              <a:gd name="T0" fmla="*/ 347 w 2773"/>
              <a:gd name="T1" fmla="*/ 444 h 464"/>
              <a:gd name="T2" fmla="*/ 281 w 2773"/>
              <a:gd name="T3" fmla="*/ 444 h 464"/>
              <a:gd name="T4" fmla="*/ 186 w 2773"/>
              <a:gd name="T5" fmla="*/ 208 h 464"/>
              <a:gd name="T6" fmla="*/ 0 w 2773"/>
              <a:gd name="T7" fmla="*/ 444 h 464"/>
              <a:gd name="T8" fmla="*/ 271 w 2773"/>
              <a:gd name="T9" fmla="*/ 6 h 464"/>
              <a:gd name="T10" fmla="*/ 396 w 2773"/>
              <a:gd name="T11" fmla="*/ 6 h 464"/>
              <a:gd name="T12" fmla="*/ 473 w 2773"/>
              <a:gd name="T13" fmla="*/ 444 h 464"/>
              <a:gd name="T14" fmla="*/ 502 w 2773"/>
              <a:gd name="T15" fmla="*/ 443 h 464"/>
              <a:gd name="T16" fmla="*/ 693 w 2773"/>
              <a:gd name="T17" fmla="*/ 119 h 464"/>
              <a:gd name="T18" fmla="*/ 702 w 2773"/>
              <a:gd name="T19" fmla="*/ 77 h 464"/>
              <a:gd name="T20" fmla="*/ 600 w 2773"/>
              <a:gd name="T21" fmla="*/ 6 h 464"/>
              <a:gd name="T22" fmla="*/ 702 w 2773"/>
              <a:gd name="T23" fmla="*/ 77 h 464"/>
              <a:gd name="T24" fmla="*/ 869 w 2773"/>
              <a:gd name="T25" fmla="*/ 188 h 464"/>
              <a:gd name="T26" fmla="*/ 882 w 2773"/>
              <a:gd name="T27" fmla="*/ 324 h 464"/>
              <a:gd name="T28" fmla="*/ 805 w 2773"/>
              <a:gd name="T29" fmla="*/ 453 h 464"/>
              <a:gd name="T30" fmla="*/ 1024 w 2773"/>
              <a:gd name="T31" fmla="*/ 240 h 464"/>
              <a:gd name="T32" fmla="*/ 1252 w 2773"/>
              <a:gd name="T33" fmla="*/ 184 h 464"/>
              <a:gd name="T34" fmla="*/ 1569 w 2773"/>
              <a:gd name="T35" fmla="*/ 282 h 464"/>
              <a:gd name="T36" fmla="*/ 1454 w 2773"/>
              <a:gd name="T37" fmla="*/ 332 h 464"/>
              <a:gd name="T38" fmla="*/ 1725 w 2773"/>
              <a:gd name="T39" fmla="*/ 381 h 464"/>
              <a:gd name="T40" fmla="*/ 1595 w 2773"/>
              <a:gd name="T41" fmla="*/ 202 h 464"/>
              <a:gd name="T42" fmla="*/ 1904 w 2773"/>
              <a:gd name="T43" fmla="*/ 214 h 464"/>
              <a:gd name="T44" fmla="*/ 1753 w 2773"/>
              <a:gd name="T45" fmla="*/ 172 h 464"/>
              <a:gd name="T46" fmla="*/ 1893 w 2773"/>
              <a:gd name="T47" fmla="*/ 326 h 464"/>
              <a:gd name="T48" fmla="*/ 1545 w 2773"/>
              <a:gd name="T49" fmla="*/ 348 h 464"/>
              <a:gd name="T50" fmla="*/ 1230 w 2773"/>
              <a:gd name="T51" fmla="*/ 218 h 464"/>
              <a:gd name="T52" fmla="*/ 1103 w 2773"/>
              <a:gd name="T53" fmla="*/ 444 h 464"/>
              <a:gd name="T54" fmla="*/ 1064 w 2773"/>
              <a:gd name="T55" fmla="*/ 119 h 464"/>
              <a:gd name="T56" fmla="*/ 1161 w 2773"/>
              <a:gd name="T57" fmla="*/ 159 h 464"/>
              <a:gd name="T58" fmla="*/ 1271 w 2773"/>
              <a:gd name="T59" fmla="*/ 113 h 464"/>
              <a:gd name="T60" fmla="*/ 1359 w 2773"/>
              <a:gd name="T61" fmla="*/ 371 h 464"/>
              <a:gd name="T62" fmla="*/ 1359 w 2773"/>
              <a:gd name="T63" fmla="*/ 371 h 464"/>
              <a:gd name="T64" fmla="*/ 2128 w 2773"/>
              <a:gd name="T65" fmla="*/ 106 h 464"/>
              <a:gd name="T66" fmla="*/ 2057 w 2773"/>
              <a:gd name="T67" fmla="*/ 371 h 464"/>
              <a:gd name="T68" fmla="*/ 2057 w 2773"/>
              <a:gd name="T69" fmla="*/ 371 h 464"/>
              <a:gd name="T70" fmla="*/ 2610 w 2773"/>
              <a:gd name="T71" fmla="*/ 194 h 464"/>
              <a:gd name="T72" fmla="*/ 2579 w 2773"/>
              <a:gd name="T73" fmla="*/ 360 h 464"/>
              <a:gd name="T74" fmla="*/ 2612 w 2773"/>
              <a:gd name="T75" fmla="*/ 442 h 464"/>
              <a:gd name="T76" fmla="*/ 2466 w 2773"/>
              <a:gd name="T77" fmla="*/ 358 h 464"/>
              <a:gd name="T78" fmla="*/ 2437 w 2773"/>
              <a:gd name="T79" fmla="*/ 194 h 464"/>
              <a:gd name="T80" fmla="*/ 2266 w 2773"/>
              <a:gd name="T81" fmla="*/ 443 h 464"/>
              <a:gd name="T82" fmla="*/ 2261 w 2773"/>
              <a:gd name="T83" fmla="*/ 194 h 464"/>
              <a:gd name="T84" fmla="*/ 2336 w 2773"/>
              <a:gd name="T85" fmla="*/ 119 h 464"/>
              <a:gd name="T86" fmla="*/ 2508 w 2773"/>
              <a:gd name="T87" fmla="*/ 11 h 464"/>
              <a:gd name="T88" fmla="*/ 2451 w 2773"/>
              <a:gd name="T89" fmla="*/ 110 h 464"/>
              <a:gd name="T90" fmla="*/ 2518 w 2773"/>
              <a:gd name="T91" fmla="*/ 119 h 464"/>
              <a:gd name="T92" fmla="*/ 2644 w 2773"/>
              <a:gd name="T93" fmla="*/ 40 h 464"/>
              <a:gd name="T94" fmla="*/ 2682 w 2773"/>
              <a:gd name="T95" fmla="*/ 119 h 464"/>
              <a:gd name="T96" fmla="*/ 2738 w 2773"/>
              <a:gd name="T97" fmla="*/ 187 h 464"/>
              <a:gd name="T98" fmla="*/ 2738 w 2773"/>
              <a:gd name="T99" fmla="*/ 116 h 464"/>
              <a:gd name="T100" fmla="*/ 2738 w 2773"/>
              <a:gd name="T101" fmla="*/ 187 h 464"/>
              <a:gd name="T102" fmla="*/ 2707 w 2773"/>
              <a:gd name="T103" fmla="*/ 151 h 464"/>
              <a:gd name="T104" fmla="*/ 2768 w 2773"/>
              <a:gd name="T105" fmla="*/ 151 h 464"/>
              <a:gd name="T106" fmla="*/ 2743 w 2773"/>
              <a:gd name="T107" fmla="*/ 153 h 464"/>
              <a:gd name="T108" fmla="*/ 2743 w 2773"/>
              <a:gd name="T109" fmla="*/ 169 h 464"/>
              <a:gd name="T110" fmla="*/ 2730 w 2773"/>
              <a:gd name="T111" fmla="*/ 153 h 464"/>
              <a:gd name="T112" fmla="*/ 2720 w 2773"/>
              <a:gd name="T113" fmla="*/ 169 h 464"/>
              <a:gd name="T114" fmla="*/ 2743 w 2773"/>
              <a:gd name="T115" fmla="*/ 131 h 464"/>
              <a:gd name="T116" fmla="*/ 2743 w 2773"/>
              <a:gd name="T117" fmla="*/ 153 h 464"/>
              <a:gd name="T118" fmla="*/ 2734 w 2773"/>
              <a:gd name="T119" fmla="*/ 136 h 464"/>
              <a:gd name="T120" fmla="*/ 2737 w 2773"/>
              <a:gd name="T121" fmla="*/ 147 h 464"/>
              <a:gd name="T122" fmla="*/ 2742 w 2773"/>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3"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7" y="6"/>
                  <a:pt x="97" y="6"/>
                  <a:pt x="97" y="6"/>
                </a:cubicBezTo>
                <a:cubicBezTo>
                  <a:pt x="271" y="6"/>
                  <a:pt x="271" y="6"/>
                  <a:pt x="271" y="6"/>
                </a:cubicBezTo>
                <a:cubicBezTo>
                  <a:pt x="279" y="250"/>
                  <a:pt x="279" y="250"/>
                  <a:pt x="279" y="250"/>
                </a:cubicBezTo>
                <a:cubicBezTo>
                  <a:pt x="396" y="6"/>
                  <a:pt x="396" y="6"/>
                  <a:pt x="396" y="6"/>
                </a:cubicBezTo>
                <a:cubicBezTo>
                  <a:pt x="570" y="6"/>
                  <a:pt x="570" y="6"/>
                  <a:pt x="570" y="6"/>
                </a:cubicBezTo>
                <a:lnTo>
                  <a:pt x="473" y="444"/>
                </a:lnTo>
                <a:close/>
                <a:moveTo>
                  <a:pt x="621" y="444"/>
                </a:moveTo>
                <a:cubicBezTo>
                  <a:pt x="502" y="443"/>
                  <a:pt x="502" y="443"/>
                  <a:pt x="502" y="443"/>
                </a:cubicBezTo>
                <a:cubicBezTo>
                  <a:pt x="575" y="119"/>
                  <a:pt x="575" y="119"/>
                  <a:pt x="575" y="119"/>
                </a:cubicBezTo>
                <a:cubicBezTo>
                  <a:pt x="693" y="119"/>
                  <a:pt x="693" y="119"/>
                  <a:pt x="693" y="119"/>
                </a:cubicBezTo>
                <a:lnTo>
                  <a:pt x="621" y="444"/>
                </a:lnTo>
                <a:close/>
                <a:moveTo>
                  <a:pt x="702" y="77"/>
                </a:moveTo>
                <a:cubicBezTo>
                  <a:pt x="585" y="77"/>
                  <a:pt x="585" y="77"/>
                  <a:pt x="585" y="77"/>
                </a:cubicBezTo>
                <a:cubicBezTo>
                  <a:pt x="600" y="6"/>
                  <a:pt x="600" y="6"/>
                  <a:pt x="600" y="6"/>
                </a:cubicBezTo>
                <a:cubicBezTo>
                  <a:pt x="718" y="6"/>
                  <a:pt x="718" y="6"/>
                  <a:pt x="718" y="6"/>
                </a:cubicBezTo>
                <a:lnTo>
                  <a:pt x="702" y="77"/>
                </a:lnTo>
                <a:close/>
                <a:moveTo>
                  <a:pt x="902" y="240"/>
                </a:moveTo>
                <a:cubicBezTo>
                  <a:pt x="904" y="235"/>
                  <a:pt x="908" y="187"/>
                  <a:pt x="869" y="188"/>
                </a:cubicBezTo>
                <a:cubicBezTo>
                  <a:pt x="797" y="190"/>
                  <a:pt x="745" y="369"/>
                  <a:pt x="825" y="371"/>
                </a:cubicBezTo>
                <a:cubicBezTo>
                  <a:pt x="862" y="372"/>
                  <a:pt x="879" y="329"/>
                  <a:pt x="882" y="324"/>
                </a:cubicBezTo>
                <a:cubicBezTo>
                  <a:pt x="1005" y="324"/>
                  <a:pt x="1005" y="324"/>
                  <a:pt x="1005" y="324"/>
                </a:cubicBezTo>
                <a:cubicBezTo>
                  <a:pt x="1005" y="326"/>
                  <a:pt x="968" y="457"/>
                  <a:pt x="805" y="453"/>
                </a:cubicBezTo>
                <a:cubicBezTo>
                  <a:pt x="586" y="449"/>
                  <a:pt x="642" y="98"/>
                  <a:pt x="891" y="111"/>
                </a:cubicBezTo>
                <a:cubicBezTo>
                  <a:pt x="1032" y="117"/>
                  <a:pt x="1025" y="235"/>
                  <a:pt x="1024" y="240"/>
                </a:cubicBezTo>
                <a:lnTo>
                  <a:pt x="902" y="240"/>
                </a:lnTo>
                <a:close/>
                <a:moveTo>
                  <a:pt x="1252" y="184"/>
                </a:moveTo>
                <a:cubicBezTo>
                  <a:pt x="1291" y="136"/>
                  <a:pt x="1352" y="102"/>
                  <a:pt x="1431" y="106"/>
                </a:cubicBezTo>
                <a:cubicBezTo>
                  <a:pt x="1541" y="112"/>
                  <a:pt x="1587" y="193"/>
                  <a:pt x="1569" y="282"/>
                </a:cubicBezTo>
                <a:cubicBezTo>
                  <a:pt x="1567" y="291"/>
                  <a:pt x="1561" y="294"/>
                  <a:pt x="1551" y="298"/>
                </a:cubicBezTo>
                <a:cubicBezTo>
                  <a:pt x="1454" y="332"/>
                  <a:pt x="1454" y="332"/>
                  <a:pt x="1454" y="332"/>
                </a:cubicBezTo>
                <a:cubicBezTo>
                  <a:pt x="1672" y="332"/>
                  <a:pt x="1672" y="332"/>
                  <a:pt x="1672" y="332"/>
                </a:cubicBezTo>
                <a:cubicBezTo>
                  <a:pt x="1672" y="332"/>
                  <a:pt x="1655" y="382"/>
                  <a:pt x="1725" y="381"/>
                </a:cubicBezTo>
                <a:cubicBezTo>
                  <a:pt x="1773" y="381"/>
                  <a:pt x="1792" y="326"/>
                  <a:pt x="1727" y="315"/>
                </a:cubicBezTo>
                <a:cubicBezTo>
                  <a:pt x="1697" y="310"/>
                  <a:pt x="1583" y="291"/>
                  <a:pt x="1595" y="202"/>
                </a:cubicBezTo>
                <a:cubicBezTo>
                  <a:pt x="1606" y="129"/>
                  <a:pt x="1682" y="104"/>
                  <a:pt x="1765" y="105"/>
                </a:cubicBezTo>
                <a:cubicBezTo>
                  <a:pt x="1934" y="107"/>
                  <a:pt x="1902" y="207"/>
                  <a:pt x="1904" y="214"/>
                </a:cubicBezTo>
                <a:cubicBezTo>
                  <a:pt x="1791" y="214"/>
                  <a:pt x="1791" y="214"/>
                  <a:pt x="1791" y="214"/>
                </a:cubicBezTo>
                <a:cubicBezTo>
                  <a:pt x="1791" y="214"/>
                  <a:pt x="1803" y="172"/>
                  <a:pt x="1753" y="172"/>
                </a:cubicBezTo>
                <a:cubicBezTo>
                  <a:pt x="1706" y="172"/>
                  <a:pt x="1695" y="213"/>
                  <a:pt x="1748" y="225"/>
                </a:cubicBezTo>
                <a:cubicBezTo>
                  <a:pt x="1814" y="238"/>
                  <a:pt x="1888" y="242"/>
                  <a:pt x="1893" y="326"/>
                </a:cubicBezTo>
                <a:cubicBezTo>
                  <a:pt x="1894" y="350"/>
                  <a:pt x="1880" y="458"/>
                  <a:pt x="1710" y="456"/>
                </a:cubicBezTo>
                <a:cubicBezTo>
                  <a:pt x="1558" y="454"/>
                  <a:pt x="1541" y="385"/>
                  <a:pt x="1545" y="348"/>
                </a:cubicBezTo>
                <a:cubicBezTo>
                  <a:pt x="1515" y="407"/>
                  <a:pt x="1445" y="457"/>
                  <a:pt x="1352" y="454"/>
                </a:cubicBezTo>
                <a:cubicBezTo>
                  <a:pt x="1208" y="449"/>
                  <a:pt x="1178" y="318"/>
                  <a:pt x="1230" y="218"/>
                </a:cubicBezTo>
                <a:cubicBezTo>
                  <a:pt x="1204" y="219"/>
                  <a:pt x="1151" y="231"/>
                  <a:pt x="1130" y="328"/>
                </a:cubicBezTo>
                <a:cubicBezTo>
                  <a:pt x="1103" y="444"/>
                  <a:pt x="1103" y="444"/>
                  <a:pt x="1103" y="444"/>
                </a:cubicBezTo>
                <a:cubicBezTo>
                  <a:pt x="991" y="444"/>
                  <a:pt x="991" y="444"/>
                  <a:pt x="991" y="444"/>
                </a:cubicBezTo>
                <a:cubicBezTo>
                  <a:pt x="1064" y="119"/>
                  <a:pt x="1064" y="119"/>
                  <a:pt x="1064" y="119"/>
                </a:cubicBezTo>
                <a:cubicBezTo>
                  <a:pt x="1170" y="119"/>
                  <a:pt x="1170" y="119"/>
                  <a:pt x="1170" y="119"/>
                </a:cubicBezTo>
                <a:cubicBezTo>
                  <a:pt x="1161" y="159"/>
                  <a:pt x="1161" y="159"/>
                  <a:pt x="1161" y="159"/>
                </a:cubicBezTo>
                <a:cubicBezTo>
                  <a:pt x="1176" y="141"/>
                  <a:pt x="1193" y="130"/>
                  <a:pt x="1215" y="122"/>
                </a:cubicBezTo>
                <a:cubicBezTo>
                  <a:pt x="1233" y="116"/>
                  <a:pt x="1250" y="113"/>
                  <a:pt x="1271" y="113"/>
                </a:cubicBezTo>
                <a:lnTo>
                  <a:pt x="1252" y="184"/>
                </a:lnTo>
                <a:close/>
                <a:moveTo>
                  <a:pt x="1359" y="371"/>
                </a:moveTo>
                <a:cubicBezTo>
                  <a:pt x="1442" y="388"/>
                  <a:pt x="1498" y="194"/>
                  <a:pt x="1422" y="182"/>
                </a:cubicBezTo>
                <a:cubicBezTo>
                  <a:pt x="1346" y="170"/>
                  <a:pt x="1285" y="355"/>
                  <a:pt x="1359" y="371"/>
                </a:cubicBezTo>
                <a:close/>
                <a:moveTo>
                  <a:pt x="2051" y="454"/>
                </a:moveTo>
                <a:cubicBezTo>
                  <a:pt x="1813" y="445"/>
                  <a:pt x="1884" y="94"/>
                  <a:pt x="2128" y="106"/>
                </a:cubicBezTo>
                <a:cubicBezTo>
                  <a:pt x="2358" y="117"/>
                  <a:pt x="2292" y="464"/>
                  <a:pt x="2051" y="454"/>
                </a:cubicBezTo>
                <a:close/>
                <a:moveTo>
                  <a:pt x="2057" y="371"/>
                </a:moveTo>
                <a:cubicBezTo>
                  <a:pt x="2140" y="388"/>
                  <a:pt x="2196" y="194"/>
                  <a:pt x="2120" y="182"/>
                </a:cubicBezTo>
                <a:cubicBezTo>
                  <a:pt x="2044" y="170"/>
                  <a:pt x="1983" y="355"/>
                  <a:pt x="2057" y="371"/>
                </a:cubicBezTo>
                <a:close/>
                <a:moveTo>
                  <a:pt x="2666" y="194"/>
                </a:moveTo>
                <a:cubicBezTo>
                  <a:pt x="2610" y="194"/>
                  <a:pt x="2610" y="194"/>
                  <a:pt x="2610" y="194"/>
                </a:cubicBezTo>
                <a:cubicBezTo>
                  <a:pt x="2580" y="336"/>
                  <a:pt x="2580" y="336"/>
                  <a:pt x="2580" y="336"/>
                </a:cubicBezTo>
                <a:cubicBezTo>
                  <a:pt x="2578" y="344"/>
                  <a:pt x="2576" y="351"/>
                  <a:pt x="2579" y="360"/>
                </a:cubicBezTo>
                <a:cubicBezTo>
                  <a:pt x="2583" y="373"/>
                  <a:pt x="2629" y="367"/>
                  <a:pt x="2629" y="367"/>
                </a:cubicBezTo>
                <a:cubicBezTo>
                  <a:pt x="2612" y="442"/>
                  <a:pt x="2612" y="442"/>
                  <a:pt x="2612" y="442"/>
                </a:cubicBezTo>
                <a:cubicBezTo>
                  <a:pt x="2612" y="442"/>
                  <a:pt x="2518" y="453"/>
                  <a:pt x="2485" y="431"/>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7" y="119"/>
                  <a:pt x="2277" y="119"/>
                  <a:pt x="2277" y="119"/>
                </a:cubicBezTo>
                <a:cubicBezTo>
                  <a:pt x="2336" y="119"/>
                  <a:pt x="2336" y="119"/>
                  <a:pt x="2336" y="119"/>
                </a:cubicBezTo>
                <a:cubicBezTo>
                  <a:pt x="2347" y="70"/>
                  <a:pt x="2356" y="47"/>
                  <a:pt x="2381" y="28"/>
                </a:cubicBezTo>
                <a:cubicBezTo>
                  <a:pt x="2417" y="0"/>
                  <a:pt x="2508" y="11"/>
                  <a:pt x="2508" y="11"/>
                </a:cubicBezTo>
                <a:cubicBezTo>
                  <a:pt x="2496" y="72"/>
                  <a:pt x="2496" y="72"/>
                  <a:pt x="2496" y="72"/>
                </a:cubicBezTo>
                <a:cubicBezTo>
                  <a:pt x="2459" y="72"/>
                  <a:pt x="2456" y="86"/>
                  <a:pt x="2451" y="110"/>
                </a:cubicBezTo>
                <a:cubicBezTo>
                  <a:pt x="2449" y="119"/>
                  <a:pt x="2449" y="119"/>
                  <a:pt x="2449" y="119"/>
                </a:cubicBezTo>
                <a:cubicBezTo>
                  <a:pt x="2518" y="119"/>
                  <a:pt x="2518" y="119"/>
                  <a:pt x="2518" y="119"/>
                </a:cubicBezTo>
                <a:cubicBezTo>
                  <a:pt x="2536" y="40"/>
                  <a:pt x="2536" y="40"/>
                  <a:pt x="2536" y="40"/>
                </a:cubicBezTo>
                <a:cubicBezTo>
                  <a:pt x="2644" y="40"/>
                  <a:pt x="2644" y="40"/>
                  <a:pt x="2644" y="40"/>
                </a:cubicBezTo>
                <a:cubicBezTo>
                  <a:pt x="2627" y="119"/>
                  <a:pt x="2627" y="119"/>
                  <a:pt x="2627" y="119"/>
                </a:cubicBezTo>
                <a:cubicBezTo>
                  <a:pt x="2682" y="119"/>
                  <a:pt x="2682" y="119"/>
                  <a:pt x="2682" y="119"/>
                </a:cubicBezTo>
                <a:lnTo>
                  <a:pt x="2666" y="194"/>
                </a:lnTo>
                <a:close/>
                <a:moveTo>
                  <a:pt x="2738" y="187"/>
                </a:moveTo>
                <a:cubicBezTo>
                  <a:pt x="2718" y="187"/>
                  <a:pt x="2702" y="171"/>
                  <a:pt x="2702" y="151"/>
                </a:cubicBezTo>
                <a:cubicBezTo>
                  <a:pt x="2702" y="131"/>
                  <a:pt x="2718" y="116"/>
                  <a:pt x="2738" y="116"/>
                </a:cubicBezTo>
                <a:cubicBezTo>
                  <a:pt x="2757" y="116"/>
                  <a:pt x="2773" y="131"/>
                  <a:pt x="2773" y="151"/>
                </a:cubicBezTo>
                <a:cubicBezTo>
                  <a:pt x="2773" y="171"/>
                  <a:pt x="2757" y="187"/>
                  <a:pt x="2738" y="187"/>
                </a:cubicBezTo>
                <a:close/>
                <a:moveTo>
                  <a:pt x="2738" y="121"/>
                </a:moveTo>
                <a:cubicBezTo>
                  <a:pt x="2721" y="121"/>
                  <a:pt x="2707" y="134"/>
                  <a:pt x="2707" y="151"/>
                </a:cubicBezTo>
                <a:cubicBezTo>
                  <a:pt x="2707" y="168"/>
                  <a:pt x="2721" y="182"/>
                  <a:pt x="2738" y="182"/>
                </a:cubicBezTo>
                <a:cubicBezTo>
                  <a:pt x="2754" y="182"/>
                  <a:pt x="2768" y="168"/>
                  <a:pt x="2768" y="151"/>
                </a:cubicBezTo>
                <a:cubicBezTo>
                  <a:pt x="2768" y="134"/>
                  <a:pt x="2754" y="121"/>
                  <a:pt x="2738" y="121"/>
                </a:cubicBezTo>
                <a:close/>
                <a:moveTo>
                  <a:pt x="2743" y="153"/>
                </a:moveTo>
                <a:cubicBezTo>
                  <a:pt x="2750" y="169"/>
                  <a:pt x="2750" y="169"/>
                  <a:pt x="2750" y="169"/>
                </a:cubicBezTo>
                <a:cubicBezTo>
                  <a:pt x="2743" y="169"/>
                  <a:pt x="2743" y="169"/>
                  <a:pt x="2743" y="169"/>
                </a:cubicBezTo>
                <a:cubicBezTo>
                  <a:pt x="2737" y="153"/>
                  <a:pt x="2737" y="153"/>
                  <a:pt x="2737" y="153"/>
                </a:cubicBezTo>
                <a:cubicBezTo>
                  <a:pt x="2730" y="153"/>
                  <a:pt x="2730" y="153"/>
                  <a:pt x="2730" y="153"/>
                </a:cubicBezTo>
                <a:cubicBezTo>
                  <a:pt x="2726" y="169"/>
                  <a:pt x="2726" y="169"/>
                  <a:pt x="2726" y="169"/>
                </a:cubicBezTo>
                <a:cubicBezTo>
                  <a:pt x="2720" y="169"/>
                  <a:pt x="2720" y="169"/>
                  <a:pt x="2720" y="169"/>
                </a:cubicBezTo>
                <a:cubicBezTo>
                  <a:pt x="2729" y="131"/>
                  <a:pt x="2729" y="131"/>
                  <a:pt x="2729" y="131"/>
                </a:cubicBezTo>
                <a:cubicBezTo>
                  <a:pt x="2743" y="131"/>
                  <a:pt x="2743" y="131"/>
                  <a:pt x="2743" y="131"/>
                </a:cubicBezTo>
                <a:cubicBezTo>
                  <a:pt x="2752" y="131"/>
                  <a:pt x="2754" y="136"/>
                  <a:pt x="2754" y="142"/>
                </a:cubicBezTo>
                <a:cubicBezTo>
                  <a:pt x="2754" y="147"/>
                  <a:pt x="2749" y="152"/>
                  <a:pt x="2743" y="153"/>
                </a:cubicBezTo>
                <a:close/>
                <a:moveTo>
                  <a:pt x="2742" y="136"/>
                </a:moveTo>
                <a:cubicBezTo>
                  <a:pt x="2734" y="136"/>
                  <a:pt x="2734" y="136"/>
                  <a:pt x="2734" y="136"/>
                </a:cubicBezTo>
                <a:cubicBezTo>
                  <a:pt x="2731" y="147"/>
                  <a:pt x="2731" y="147"/>
                  <a:pt x="2731" y="147"/>
                </a:cubicBezTo>
                <a:cubicBezTo>
                  <a:pt x="2737" y="147"/>
                  <a:pt x="2737" y="147"/>
                  <a:pt x="2737" y="147"/>
                </a:cubicBezTo>
                <a:cubicBezTo>
                  <a:pt x="2742" y="147"/>
                  <a:pt x="2749" y="147"/>
                  <a:pt x="2749" y="141"/>
                </a:cubicBezTo>
                <a:cubicBezTo>
                  <a:pt x="2749" y="137"/>
                  <a:pt x="2746" y="136"/>
                  <a:pt x="2742" y="13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 2011 Microsoft Corporation。</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保留所有权利。</a:t>
            </a:r>
            <a:r>
              <a:rPr lang="en-US" sz="700" dirty="0" err="1" smtClean="0">
                <a:gradFill>
                  <a:gsLst>
                    <a:gs pos="0">
                      <a:srgbClr val="FFFFFF"/>
                    </a:gs>
                    <a:gs pos="100000">
                      <a:srgbClr val="FFFFFF"/>
                    </a:gs>
                  </a:gsLst>
                  <a:lin ang="5400000" scaled="0"/>
                </a:gradFill>
                <a:latin typeface="Segoe UI" pitchFamily="34" charset="0"/>
                <a:ea typeface="微软雅黑" pitchFamily="34" charset="-122"/>
                <a:cs typeface="Arial" charset="0"/>
              </a:rPr>
              <a:t>Microsoft、Windows、Windows</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 Vista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及其他产品名称是或者可能是在美国和</a:t>
            </a:r>
            <a:r>
              <a:rPr lang="en-US" altLang="zh-CN"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或其他国家</a:t>
            </a:r>
            <a:r>
              <a:rPr lang="en-US" altLang="zh-CN"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地区的注册商标和</a:t>
            </a:r>
            <a:r>
              <a:rPr lang="en-US" altLang="zh-CN"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或商标。</a:t>
            </a:r>
          </a:p>
          <a:p>
            <a:pPr algn="ctr" defTabSz="914099" eaLnBrk="0" hangingPunct="0"/>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此处包含的信息仅供参考，并代表 </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Corporation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截至本演示文稿发布之日的最新观点。由于 </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必须响应不断变化的市场条件，所以不应将本文视为 </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一方的承诺，</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Corporation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也无法保证所提供信息在本文发布之后的准确性。</a:t>
            </a:r>
            <a:r>
              <a:rPr 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MICROSOFT  </a:t>
            </a:r>
            <a:r>
              <a:rPr lang="zh-CN" altLang="en-US" sz="700" dirty="0" smtClean="0">
                <a:gradFill>
                  <a:gsLst>
                    <a:gs pos="0">
                      <a:srgbClr val="FFFFFF"/>
                    </a:gs>
                    <a:gs pos="100000">
                      <a:srgbClr val="FFFFFF"/>
                    </a:gs>
                  </a:gsLst>
                  <a:lin ang="5400000" scaled="0"/>
                </a:gradFill>
                <a:latin typeface="Segoe UI" pitchFamily="34" charset="0"/>
                <a:ea typeface="微软雅黑" pitchFamily="34" charset="-122"/>
                <a:cs typeface="Arial" charset="0"/>
              </a:rPr>
              <a:t>对本演示文稿中包含的信息不做任何明示、暗示或法定的担保。</a:t>
            </a:r>
            <a:endParaRPr lang="en-US" sz="700" dirty="0">
              <a:gradFill>
                <a:gsLst>
                  <a:gs pos="0">
                    <a:srgbClr val="FFFFFF"/>
                  </a:gs>
                  <a:gs pos="100000">
                    <a:srgbClr val="FFFFFF"/>
                  </a:gs>
                </a:gsLst>
                <a:lin ang="5400000" scaled="0"/>
              </a:gradFill>
              <a:latin typeface="Segoe UI" pitchFamily="34" charset="0"/>
              <a:ea typeface="微软雅黑" pitchFamily="34" charset="-122"/>
              <a:cs typeface="Arial" charset="0"/>
            </a:endParaRPr>
          </a:p>
        </p:txBody>
      </p:sp>
    </p:spTree>
    <p:extLst>
      <p:ext uri="{BB962C8B-B14F-4D97-AF65-F5344CB8AC3E}">
        <p14:creationId xmlns:p14="http://schemas.microsoft.com/office/powerpoint/2010/main" val="189035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92" y="602548"/>
            <a:ext cx="11149013" cy="747897"/>
          </a:xfrm>
        </p:spPr>
        <p:txBody>
          <a:bodyPr/>
          <a:lstStyle/>
          <a:p>
            <a:r>
              <a:rPr lang="en-US" altLang="zh-CN" b="1" dirty="0" smtClean="0"/>
              <a:t>CLR</a:t>
            </a:r>
            <a:r>
              <a:rPr lang="zh-CN" altLang="en-US" b="1" dirty="0" smtClean="0"/>
              <a:t>能提供什么？</a:t>
            </a:r>
            <a:endParaRPr lang="zh-CN" altLang="en-US" b="1" dirty="0"/>
          </a:p>
        </p:txBody>
      </p:sp>
      <p:sp>
        <p:nvSpPr>
          <p:cNvPr id="3" name="TextBox 2"/>
          <p:cNvSpPr txBox="1"/>
          <p:nvPr/>
        </p:nvSpPr>
        <p:spPr>
          <a:xfrm>
            <a:off x="677006" y="1647274"/>
            <a:ext cx="10810144" cy="4308872"/>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altLang="zh-CN" sz="2800" dirty="0" smtClean="0">
                <a:solidFill>
                  <a:schemeClr val="bg1">
                    <a:lumMod val="50000"/>
                    <a:lumOff val="50000"/>
                  </a:schemeClr>
                </a:solidFill>
                <a:latin typeface="+mn-ea"/>
              </a:rPr>
              <a:t>CLR</a:t>
            </a:r>
            <a:r>
              <a:rPr lang="zh-CN" altLang="en-US" sz="2800" dirty="0" smtClean="0">
                <a:solidFill>
                  <a:schemeClr val="bg1">
                    <a:lumMod val="50000"/>
                    <a:lumOff val="50000"/>
                  </a:schemeClr>
                </a:solidFill>
                <a:latin typeface="+mn-ea"/>
              </a:rPr>
              <a:t>是</a:t>
            </a:r>
            <a:r>
              <a:rPr lang="en-US" altLang="zh-CN" sz="2800" dirty="0" smtClean="0">
                <a:solidFill>
                  <a:schemeClr val="bg1">
                    <a:lumMod val="50000"/>
                    <a:lumOff val="50000"/>
                  </a:schemeClr>
                </a:solidFill>
                <a:latin typeface="+mn-ea"/>
              </a:rPr>
              <a:t>Common </a:t>
            </a:r>
            <a:r>
              <a:rPr lang="en-US" altLang="zh-CN" sz="2800" dirty="0">
                <a:solidFill>
                  <a:schemeClr val="bg1">
                    <a:lumMod val="50000"/>
                    <a:lumOff val="50000"/>
                  </a:schemeClr>
                </a:solidFill>
                <a:latin typeface="+mn-ea"/>
              </a:rPr>
              <a:t>Language </a:t>
            </a:r>
            <a:r>
              <a:rPr lang="en-US" altLang="zh-CN" sz="2800" dirty="0" smtClean="0">
                <a:solidFill>
                  <a:schemeClr val="bg1">
                    <a:lumMod val="50000"/>
                    <a:lumOff val="50000"/>
                  </a:schemeClr>
                </a:solidFill>
                <a:latin typeface="+mn-ea"/>
              </a:rPr>
              <a:t>Runtime</a:t>
            </a:r>
            <a:r>
              <a:rPr lang="zh-CN" altLang="en-US" sz="2800" dirty="0" smtClean="0">
                <a:solidFill>
                  <a:schemeClr val="bg1">
                    <a:lumMod val="50000"/>
                    <a:lumOff val="50000"/>
                  </a:schemeClr>
                </a:solidFill>
                <a:latin typeface="+mn-ea"/>
              </a:rPr>
              <a:t>的简写，中文翻译是</a:t>
            </a:r>
            <a:r>
              <a:rPr lang="zh-CN" altLang="en-US" sz="2800" dirty="0">
                <a:solidFill>
                  <a:schemeClr val="bg1">
                    <a:lumMod val="50000"/>
                    <a:lumOff val="50000"/>
                  </a:schemeClr>
                </a:solidFill>
                <a:latin typeface="+mn-ea"/>
              </a:rPr>
              <a:t>公共</a:t>
            </a:r>
            <a:r>
              <a:rPr lang="zh-CN" altLang="en-US" sz="2800" dirty="0" smtClean="0">
                <a:solidFill>
                  <a:schemeClr val="bg1">
                    <a:lumMod val="50000"/>
                    <a:lumOff val="50000"/>
                  </a:schemeClr>
                </a:solidFill>
                <a:latin typeface="+mn-ea"/>
              </a:rPr>
              <a:t>语言运行。全权负责托管代码的执行</a:t>
            </a:r>
            <a:r>
              <a:rPr lang="en-US" altLang="zh-CN" sz="2800" dirty="0" smtClean="0">
                <a:solidFill>
                  <a:schemeClr val="bg1">
                    <a:lumMod val="50000"/>
                    <a:lumOff val="50000"/>
                  </a:schemeClr>
                </a:solidFill>
                <a:latin typeface="+mn-ea"/>
              </a:rPr>
              <a:t>(</a:t>
            </a:r>
            <a:r>
              <a:rPr lang="zh-CN" altLang="en-US" sz="2800" dirty="0" smtClean="0">
                <a:solidFill>
                  <a:schemeClr val="bg1">
                    <a:lumMod val="50000"/>
                    <a:lumOff val="50000"/>
                  </a:schemeClr>
                </a:solidFill>
                <a:latin typeface="+mn-ea"/>
              </a:rPr>
              <a:t>主要有内存管理和垃圾收集</a:t>
            </a:r>
            <a:r>
              <a:rPr lang="en-US" altLang="zh-CN" sz="2800" dirty="0" smtClean="0">
                <a:solidFill>
                  <a:schemeClr val="bg1">
                    <a:lumMod val="50000"/>
                    <a:lumOff val="50000"/>
                  </a:schemeClr>
                </a:solidFill>
                <a:latin typeface="+mn-ea"/>
              </a:rPr>
              <a:t>)</a:t>
            </a:r>
            <a:r>
              <a:rPr lang="zh-CN" altLang="en-US" sz="2800" dirty="0" smtClean="0">
                <a:solidFill>
                  <a:schemeClr val="bg1">
                    <a:lumMod val="50000"/>
                    <a:lumOff val="50000"/>
                  </a:schemeClr>
                </a:solidFill>
                <a:latin typeface="+mn-ea"/>
              </a:rPr>
              <a:t>，是</a:t>
            </a:r>
            <a:r>
              <a:rPr lang="en-US" altLang="zh-CN" sz="2800" dirty="0" smtClean="0">
                <a:solidFill>
                  <a:schemeClr val="bg1">
                    <a:lumMod val="50000"/>
                    <a:lumOff val="50000"/>
                  </a:schemeClr>
                </a:solidFill>
                <a:latin typeface="+mn-ea"/>
              </a:rPr>
              <a:t>.NET</a:t>
            </a:r>
            <a:r>
              <a:rPr lang="zh-CN" altLang="en-US" sz="2800" dirty="0" smtClean="0">
                <a:solidFill>
                  <a:schemeClr val="bg1">
                    <a:lumMod val="50000"/>
                    <a:lumOff val="50000"/>
                  </a:schemeClr>
                </a:solidFill>
                <a:latin typeface="+mn-ea"/>
              </a:rPr>
              <a:t>的基石。</a:t>
            </a:r>
            <a:endParaRPr lang="en-US" altLang="zh-CN" sz="2800" dirty="0" smtClean="0">
              <a:solidFill>
                <a:schemeClr val="bg1">
                  <a:lumMod val="50000"/>
                  <a:lumOff val="50000"/>
                </a:schemeClr>
              </a:solidFill>
              <a:latin typeface="+mn-ea"/>
            </a:endParaRPr>
          </a:p>
          <a:p>
            <a:endParaRPr lang="en-US" altLang="zh-CN" sz="2800" dirty="0" smtClean="0">
              <a:solidFill>
                <a:schemeClr val="bg1">
                  <a:lumMod val="50000"/>
                  <a:lumOff val="50000"/>
                </a:schemeClr>
              </a:solidFill>
              <a:latin typeface="+mn-ea"/>
            </a:endParaRPr>
          </a:p>
          <a:p>
            <a:pPr marL="457200" indent="-457200">
              <a:buFont typeface="Arial" panose="020B0604020202020204" pitchFamily="34" charset="0"/>
              <a:buChar char="•"/>
            </a:pPr>
            <a:r>
              <a:rPr lang="en-US" altLang="zh-CN" sz="2800" dirty="0" smtClean="0">
                <a:solidFill>
                  <a:schemeClr val="bg1">
                    <a:lumMod val="50000"/>
                    <a:lumOff val="50000"/>
                  </a:schemeClr>
                </a:solidFill>
                <a:latin typeface="+mn-ea"/>
              </a:rPr>
              <a:t>CLR</a:t>
            </a:r>
            <a:r>
              <a:rPr lang="zh-CN" altLang="en-US" sz="2800" dirty="0" smtClean="0">
                <a:solidFill>
                  <a:schemeClr val="bg1">
                    <a:lumMod val="50000"/>
                    <a:lumOff val="50000"/>
                  </a:schemeClr>
                </a:solidFill>
                <a:latin typeface="+mn-ea"/>
              </a:rPr>
              <a:t>两个基础核心</a:t>
            </a:r>
            <a:r>
              <a:rPr lang="en-US" altLang="zh-CN" sz="2800" dirty="0" smtClean="0">
                <a:solidFill>
                  <a:schemeClr val="bg1">
                    <a:lumMod val="50000"/>
                    <a:lumOff val="50000"/>
                  </a:schemeClr>
                </a:solidFill>
                <a:latin typeface="+mn-ea"/>
              </a:rPr>
              <a:t>:</a:t>
            </a:r>
          </a:p>
          <a:p>
            <a:pPr marL="914382" lvl="1" indent="-457200">
              <a:buFont typeface="Arial" panose="020B0604020202020204" pitchFamily="34" charset="0"/>
              <a:buChar char="•"/>
            </a:pPr>
            <a:r>
              <a:rPr lang="zh-CN" altLang="en-US" sz="2800" dirty="0" smtClean="0">
                <a:solidFill>
                  <a:schemeClr val="bg1">
                    <a:lumMod val="50000"/>
                    <a:lumOff val="50000"/>
                  </a:schemeClr>
                </a:solidFill>
                <a:latin typeface="+mn-ea"/>
              </a:rPr>
              <a:t>元数据：依赖元数据进行内存管理和垃圾收集等</a:t>
            </a:r>
            <a:r>
              <a:rPr lang="zh-CN" altLang="en-US" sz="2800" dirty="0">
                <a:solidFill>
                  <a:schemeClr val="bg1">
                    <a:lumMod val="50000"/>
                    <a:lumOff val="50000"/>
                  </a:schemeClr>
                </a:solidFill>
                <a:latin typeface="+mn-ea"/>
              </a:rPr>
              <a:t>等</a:t>
            </a:r>
            <a:endParaRPr lang="en-US" altLang="zh-CN" sz="2800" dirty="0" smtClean="0">
              <a:solidFill>
                <a:schemeClr val="bg1">
                  <a:lumMod val="50000"/>
                  <a:lumOff val="50000"/>
                </a:schemeClr>
              </a:solidFill>
              <a:latin typeface="+mn-ea"/>
            </a:endParaRPr>
          </a:p>
          <a:p>
            <a:pPr marL="914382" lvl="1" indent="-457200">
              <a:buFont typeface="Arial" panose="020B0604020202020204" pitchFamily="34" charset="0"/>
              <a:buChar char="•"/>
            </a:pPr>
            <a:r>
              <a:rPr lang="en-US" altLang="zh-CN" sz="2800" dirty="0" smtClean="0">
                <a:solidFill>
                  <a:schemeClr val="bg1">
                    <a:lumMod val="50000"/>
                    <a:lumOff val="50000"/>
                  </a:schemeClr>
                </a:solidFill>
                <a:latin typeface="+mn-ea"/>
              </a:rPr>
              <a:t>MSIL</a:t>
            </a:r>
            <a:r>
              <a:rPr lang="zh-CN" altLang="en-US" sz="2800" dirty="0" smtClean="0">
                <a:solidFill>
                  <a:schemeClr val="bg1">
                    <a:lumMod val="50000"/>
                    <a:lumOff val="50000"/>
                  </a:schemeClr>
                </a:solidFill>
                <a:latin typeface="+mn-ea"/>
              </a:rPr>
              <a:t>中间语言：使得</a:t>
            </a:r>
            <a:r>
              <a:rPr lang="en-US" altLang="zh-CN" sz="2800" dirty="0" smtClean="0">
                <a:solidFill>
                  <a:schemeClr val="bg1">
                    <a:lumMod val="50000"/>
                    <a:lumOff val="50000"/>
                  </a:schemeClr>
                </a:solidFill>
                <a:latin typeface="+mn-ea"/>
              </a:rPr>
              <a:t>.NET</a:t>
            </a:r>
            <a:r>
              <a:rPr lang="zh-CN" altLang="en-US" sz="2800" dirty="0">
                <a:solidFill>
                  <a:schemeClr val="bg1">
                    <a:lumMod val="50000"/>
                    <a:lumOff val="50000"/>
                  </a:schemeClr>
                </a:solidFill>
                <a:latin typeface="+mn-ea"/>
              </a:rPr>
              <a:t>具有</a:t>
            </a:r>
            <a:r>
              <a:rPr lang="zh-CN" altLang="en-US" sz="2800" dirty="0" smtClean="0">
                <a:solidFill>
                  <a:schemeClr val="bg1">
                    <a:lumMod val="50000"/>
                    <a:lumOff val="50000"/>
                  </a:schemeClr>
                </a:solidFill>
                <a:latin typeface="+mn-ea"/>
              </a:rPr>
              <a:t>跨语言的集成的能力。</a:t>
            </a:r>
            <a:r>
              <a:rPr lang="en-US" altLang="zh-CN" sz="2800" dirty="0" smtClean="0">
                <a:solidFill>
                  <a:schemeClr val="bg1">
                    <a:lumMod val="50000"/>
                    <a:lumOff val="50000"/>
                  </a:schemeClr>
                </a:solidFill>
                <a:latin typeface="+mn-ea"/>
              </a:rPr>
              <a:t>CLR</a:t>
            </a:r>
            <a:r>
              <a:rPr lang="zh-CN" altLang="en-US" sz="2800" dirty="0" smtClean="0">
                <a:solidFill>
                  <a:schemeClr val="bg1">
                    <a:lumMod val="50000"/>
                    <a:lumOff val="50000"/>
                  </a:schemeClr>
                </a:solidFill>
                <a:latin typeface="+mn-ea"/>
              </a:rPr>
              <a:t>所支持的语言都由相对应的编译器编译为</a:t>
            </a:r>
            <a:r>
              <a:rPr lang="en-US" altLang="zh-CN" sz="2800" dirty="0" smtClean="0">
                <a:solidFill>
                  <a:schemeClr val="bg1">
                    <a:lumMod val="50000"/>
                    <a:lumOff val="50000"/>
                  </a:schemeClr>
                </a:solidFill>
                <a:latin typeface="+mn-ea"/>
              </a:rPr>
              <a:t>MSIL</a:t>
            </a:r>
            <a:r>
              <a:rPr lang="zh-CN" altLang="en-US" sz="2800" dirty="0" smtClean="0">
                <a:solidFill>
                  <a:schemeClr val="bg1">
                    <a:lumMod val="50000"/>
                    <a:lumOff val="50000"/>
                  </a:schemeClr>
                </a:solidFill>
                <a:latin typeface="+mn-ea"/>
              </a:rPr>
              <a:t>指令。再由</a:t>
            </a:r>
            <a:r>
              <a:rPr lang="en-US" altLang="zh-CN" sz="2800" dirty="0" smtClean="0">
                <a:solidFill>
                  <a:schemeClr val="bg1">
                    <a:lumMod val="50000"/>
                    <a:lumOff val="50000"/>
                  </a:schemeClr>
                </a:solidFill>
                <a:latin typeface="+mn-ea"/>
              </a:rPr>
              <a:t>CLR</a:t>
            </a:r>
            <a:r>
              <a:rPr lang="zh-CN" altLang="en-US" sz="2800" dirty="0" smtClean="0">
                <a:solidFill>
                  <a:schemeClr val="bg1">
                    <a:lumMod val="50000"/>
                    <a:lumOff val="50000"/>
                  </a:schemeClr>
                </a:solidFill>
                <a:latin typeface="+mn-ea"/>
              </a:rPr>
              <a:t>中的</a:t>
            </a:r>
            <a:r>
              <a:rPr lang="en-US" altLang="zh-CN" sz="2800" dirty="0" smtClean="0">
                <a:solidFill>
                  <a:schemeClr val="bg1">
                    <a:lumMod val="50000"/>
                    <a:lumOff val="50000"/>
                  </a:schemeClr>
                </a:solidFill>
                <a:latin typeface="+mn-ea"/>
              </a:rPr>
              <a:t>JIT</a:t>
            </a:r>
            <a:r>
              <a:rPr lang="zh-CN" altLang="en-US" sz="2800" dirty="0" smtClean="0">
                <a:solidFill>
                  <a:schemeClr val="bg1">
                    <a:lumMod val="50000"/>
                    <a:lumOff val="50000"/>
                  </a:schemeClr>
                </a:solidFill>
                <a:latin typeface="+mn-ea"/>
              </a:rPr>
              <a:t>组件编译</a:t>
            </a:r>
            <a:r>
              <a:rPr lang="en-US" altLang="zh-CN" sz="2800" dirty="0" smtClean="0">
                <a:solidFill>
                  <a:schemeClr val="bg1">
                    <a:lumMod val="50000"/>
                    <a:lumOff val="50000"/>
                  </a:schemeClr>
                </a:solidFill>
                <a:latin typeface="+mn-ea"/>
              </a:rPr>
              <a:t>MSIL</a:t>
            </a:r>
            <a:r>
              <a:rPr lang="zh-CN" altLang="en-US" sz="2800" dirty="0" smtClean="0">
                <a:solidFill>
                  <a:schemeClr val="bg1">
                    <a:lumMod val="50000"/>
                    <a:lumOff val="50000"/>
                  </a:schemeClr>
                </a:solidFill>
                <a:latin typeface="+mn-ea"/>
              </a:rPr>
              <a:t>为机器语言，最后由</a:t>
            </a:r>
            <a:r>
              <a:rPr lang="en-US" altLang="zh-CN" sz="2800" dirty="0" smtClean="0">
                <a:solidFill>
                  <a:schemeClr val="bg1">
                    <a:lumMod val="50000"/>
                    <a:lumOff val="50000"/>
                  </a:schemeClr>
                </a:solidFill>
                <a:latin typeface="+mn-ea"/>
              </a:rPr>
              <a:t>CLR</a:t>
            </a:r>
            <a:r>
              <a:rPr lang="zh-CN" altLang="en-US" sz="2800" dirty="0" smtClean="0">
                <a:solidFill>
                  <a:schemeClr val="bg1">
                    <a:lumMod val="50000"/>
                    <a:lumOff val="50000"/>
                  </a:schemeClr>
                </a:solidFill>
                <a:latin typeface="+mn-ea"/>
              </a:rPr>
              <a:t>托管执行。</a:t>
            </a:r>
            <a:endParaRPr lang="en-US" altLang="zh-CN" sz="2800" dirty="0" smtClean="0">
              <a:solidFill>
                <a:schemeClr val="bg1">
                  <a:lumMod val="50000"/>
                  <a:lumOff val="50000"/>
                </a:schemeClr>
              </a:solidFill>
              <a:latin typeface="+mn-ea"/>
            </a:endParaRPr>
          </a:p>
          <a:p>
            <a:endParaRPr lang="zh-CN" altLang="en-US" sz="2800" dirty="0" err="1" smtClean="0">
              <a:solidFill>
                <a:schemeClr val="bg1">
                  <a:lumMod val="50000"/>
                  <a:lumOff val="50000"/>
                </a:schemeClr>
              </a:solidFill>
              <a:latin typeface="+mn-ea"/>
            </a:endParaRPr>
          </a:p>
        </p:txBody>
      </p:sp>
    </p:spTree>
    <p:extLst>
      <p:ext uri="{BB962C8B-B14F-4D97-AF65-F5344CB8AC3E}">
        <p14:creationId xmlns:p14="http://schemas.microsoft.com/office/powerpoint/2010/main" val="19700151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5" y="228600"/>
            <a:ext cx="11149013" cy="747897"/>
          </a:xfrm>
        </p:spPr>
        <p:txBody>
          <a:bodyPr/>
          <a:lstStyle/>
          <a:p>
            <a:r>
              <a:rPr lang="en-US" altLang="zh-CN" b="1" dirty="0"/>
              <a:t>.NET Framework</a:t>
            </a:r>
            <a:endParaRPr lang="zh-CN" altLang="en-US" b="1" dirty="0"/>
          </a:p>
        </p:txBody>
      </p:sp>
      <p:sp>
        <p:nvSpPr>
          <p:cNvPr id="3" name="Text Placeholder 2"/>
          <p:cNvSpPr>
            <a:spLocks noGrp="1"/>
          </p:cNvSpPr>
          <p:nvPr>
            <p:ph type="body" sz="quarter" idx="10"/>
          </p:nvPr>
        </p:nvSpPr>
        <p:spPr>
          <a:xfrm>
            <a:off x="519116" y="1740218"/>
            <a:ext cx="11149012" cy="4433235"/>
          </a:xfrm>
        </p:spPr>
        <p:txBody>
          <a:bodyPr/>
          <a:lstStyle/>
          <a:p>
            <a:r>
              <a:rPr lang="zh-CN" altLang="en-US" sz="3200" dirty="0" smtClean="0">
                <a:solidFill>
                  <a:schemeClr val="bg1">
                    <a:lumMod val="50000"/>
                    <a:lumOff val="50000"/>
                    <a:alpha val="99000"/>
                  </a:schemeClr>
                </a:solidFill>
              </a:rPr>
              <a:t>包含</a:t>
            </a:r>
            <a:r>
              <a:rPr lang="zh-CN" altLang="en-US" sz="3200" dirty="0">
                <a:solidFill>
                  <a:schemeClr val="bg1">
                    <a:lumMod val="50000"/>
                    <a:lumOff val="50000"/>
                    <a:alpha val="99000"/>
                  </a:schemeClr>
                </a:solidFill>
              </a:rPr>
              <a:t>一个非常大的代码库，可以在客户语言</a:t>
            </a:r>
            <a:r>
              <a:rPr lang="en-US" altLang="zh-CN" sz="3200" dirty="0">
                <a:solidFill>
                  <a:schemeClr val="bg1">
                    <a:lumMod val="50000"/>
                    <a:lumOff val="50000"/>
                    <a:alpha val="99000"/>
                  </a:schemeClr>
                </a:solidFill>
              </a:rPr>
              <a:t>(</a:t>
            </a:r>
            <a:r>
              <a:rPr lang="zh-CN" altLang="en-US" sz="3200" dirty="0">
                <a:solidFill>
                  <a:schemeClr val="bg1">
                    <a:lumMod val="50000"/>
                    <a:lumOff val="50000"/>
                    <a:alpha val="99000"/>
                  </a:schemeClr>
                </a:solidFill>
              </a:rPr>
              <a:t>如</a:t>
            </a:r>
            <a:r>
              <a:rPr lang="en-US" altLang="zh-CN" sz="3200" dirty="0">
                <a:solidFill>
                  <a:schemeClr val="bg1">
                    <a:lumMod val="50000"/>
                    <a:lumOff val="50000"/>
                    <a:alpha val="99000"/>
                  </a:schemeClr>
                </a:solidFill>
              </a:rPr>
              <a:t>C#)</a:t>
            </a:r>
            <a:r>
              <a:rPr lang="zh-CN" altLang="en-US" sz="3200" dirty="0">
                <a:solidFill>
                  <a:schemeClr val="bg1">
                    <a:lumMod val="50000"/>
                    <a:lumOff val="50000"/>
                    <a:alpha val="99000"/>
                  </a:schemeClr>
                </a:solidFill>
              </a:rPr>
              <a:t>中通过面向对象的编程技术来使用这些代码．这个库分为不同的模块，可以根据需要来使用其中的各个部分．如，一个模块包含</a:t>
            </a:r>
            <a:r>
              <a:rPr lang="en-US" altLang="zh-CN" sz="3200" dirty="0">
                <a:solidFill>
                  <a:schemeClr val="bg1">
                    <a:lumMod val="50000"/>
                    <a:lumOff val="50000"/>
                    <a:alpha val="99000"/>
                  </a:schemeClr>
                </a:solidFill>
              </a:rPr>
              <a:t>windows</a:t>
            </a:r>
            <a:r>
              <a:rPr lang="zh-CN" altLang="en-US" sz="3200" dirty="0">
                <a:solidFill>
                  <a:schemeClr val="bg1">
                    <a:lumMod val="50000"/>
                    <a:lumOff val="50000"/>
                    <a:alpha val="99000"/>
                  </a:schemeClr>
                </a:solidFill>
              </a:rPr>
              <a:t>应用程序的构件，另一个模块包含</a:t>
            </a:r>
            <a:r>
              <a:rPr lang="en-US" altLang="zh-CN" sz="3200" dirty="0">
                <a:solidFill>
                  <a:schemeClr val="bg1">
                    <a:lumMod val="50000"/>
                    <a:lumOff val="50000"/>
                    <a:alpha val="99000"/>
                  </a:schemeClr>
                </a:solidFill>
              </a:rPr>
              <a:t>web</a:t>
            </a:r>
            <a:r>
              <a:rPr lang="zh-CN" altLang="en-US" sz="3200" dirty="0">
                <a:solidFill>
                  <a:schemeClr val="bg1">
                    <a:lumMod val="50000"/>
                    <a:lumOff val="50000"/>
                    <a:alpha val="99000"/>
                  </a:schemeClr>
                </a:solidFill>
              </a:rPr>
              <a:t>开发的代码块等等</a:t>
            </a:r>
            <a:r>
              <a:rPr lang="zh-CN" altLang="en-US" sz="3200" dirty="0" smtClean="0">
                <a:solidFill>
                  <a:schemeClr val="bg1">
                    <a:lumMod val="50000"/>
                    <a:lumOff val="50000"/>
                    <a:alpha val="99000"/>
                  </a:schemeClr>
                </a:solidFill>
              </a:rPr>
              <a:t>．</a:t>
            </a:r>
            <a:endParaRPr lang="en-US" altLang="zh-CN" sz="3200" dirty="0" smtClean="0">
              <a:solidFill>
                <a:schemeClr val="bg1">
                  <a:lumMod val="50000"/>
                  <a:lumOff val="50000"/>
                  <a:alpha val="99000"/>
                </a:schemeClr>
              </a:solidFill>
            </a:endParaRPr>
          </a:p>
          <a:p>
            <a:endParaRPr lang="zh-CN" altLang="en-US" sz="3200" dirty="0">
              <a:solidFill>
                <a:schemeClr val="bg1">
                  <a:lumMod val="50000"/>
                  <a:lumOff val="50000"/>
                  <a:alpha val="99000"/>
                </a:schemeClr>
              </a:solidFill>
            </a:endParaRPr>
          </a:p>
          <a:p>
            <a:r>
              <a:rPr lang="zh-CN" altLang="en-US" sz="3200" dirty="0" smtClean="0">
                <a:solidFill>
                  <a:schemeClr val="bg1">
                    <a:lumMod val="50000"/>
                    <a:lumOff val="50000"/>
                    <a:alpha val="99000"/>
                  </a:schemeClr>
                </a:solidFill>
              </a:rPr>
              <a:t>定</a:t>
            </a:r>
            <a:r>
              <a:rPr lang="zh-CN" altLang="en-US" sz="3200" dirty="0">
                <a:solidFill>
                  <a:schemeClr val="bg1">
                    <a:lumMod val="50000"/>
                    <a:lumOff val="50000"/>
                    <a:alpha val="99000"/>
                  </a:schemeClr>
                </a:solidFill>
              </a:rPr>
              <a:t>义了一些基本数据类型，以便使用</a:t>
            </a:r>
            <a:r>
              <a:rPr lang="en-US" altLang="zh-CN" sz="3200" dirty="0">
                <a:solidFill>
                  <a:schemeClr val="bg1">
                    <a:lumMod val="50000"/>
                    <a:lumOff val="50000"/>
                    <a:alpha val="99000"/>
                  </a:schemeClr>
                </a:solidFill>
              </a:rPr>
              <a:t>.NET Framework</a:t>
            </a:r>
            <a:r>
              <a:rPr lang="zh-CN" altLang="en-US" sz="3200" dirty="0">
                <a:solidFill>
                  <a:schemeClr val="bg1">
                    <a:lumMod val="50000"/>
                    <a:lumOff val="50000"/>
                    <a:alpha val="99000"/>
                  </a:schemeClr>
                </a:solidFill>
              </a:rPr>
              <a:t>在各种语言之间进行交互作用，这称为通用类型系统</a:t>
            </a:r>
            <a:r>
              <a:rPr lang="en-US" altLang="zh-CN" sz="3200" dirty="0">
                <a:solidFill>
                  <a:schemeClr val="bg1">
                    <a:lumMod val="50000"/>
                    <a:lumOff val="50000"/>
                    <a:alpha val="99000"/>
                  </a:schemeClr>
                </a:solidFill>
              </a:rPr>
              <a:t>(Common Type </a:t>
            </a:r>
            <a:r>
              <a:rPr lang="en-US" altLang="zh-CN" sz="3200" dirty="0" err="1">
                <a:solidFill>
                  <a:schemeClr val="bg1">
                    <a:lumMod val="50000"/>
                    <a:lumOff val="50000"/>
                    <a:alpha val="99000"/>
                  </a:schemeClr>
                </a:solidFill>
              </a:rPr>
              <a:t>System,CTS</a:t>
            </a:r>
            <a:r>
              <a:rPr lang="en-US" altLang="zh-CN" sz="3200" dirty="0" smtClean="0">
                <a:solidFill>
                  <a:schemeClr val="bg1">
                    <a:lumMod val="50000"/>
                    <a:lumOff val="50000"/>
                    <a:alpha val="99000"/>
                  </a:schemeClr>
                </a:solidFill>
              </a:rPr>
              <a:t>)</a:t>
            </a:r>
            <a:endParaRPr lang="en-US" altLang="zh-CN" sz="3200" dirty="0">
              <a:solidFill>
                <a:schemeClr val="bg1">
                  <a:lumMod val="50000"/>
                  <a:lumOff val="50000"/>
                  <a:alpha val="99000"/>
                </a:schemeClr>
              </a:solidFill>
            </a:endParaRPr>
          </a:p>
        </p:txBody>
      </p:sp>
    </p:spTree>
    <p:extLst>
      <p:ext uri="{BB962C8B-B14F-4D97-AF65-F5344CB8AC3E}">
        <p14:creationId xmlns:p14="http://schemas.microsoft.com/office/powerpoint/2010/main" val="107244338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自定义 1">
      <a:majorFont>
        <a:latin typeface="微软雅黑"/>
        <a:ea typeface="微软雅黑"/>
        <a:cs typeface=""/>
      </a:majorFont>
      <a:minorFont>
        <a:latin typeface="微软雅黑"/>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3C0190150543469739080BD386320E" ma:contentTypeVersion="0" ma:contentTypeDescription="Create a new document." ma:contentTypeScope="" ma:versionID="716b869050834c043fde928b4c925515">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file>

<file path=customXml/itemProps2.xml><?xml version="1.0" encoding="utf-8"?>
<ds:datastoreItem xmlns:ds="http://schemas.openxmlformats.org/officeDocument/2006/customXml" ds:itemID="{DACB8C1B-83DC-4CDC-ACE1-303E483ACBD8}"/>
</file>

<file path=customXml/itemProps3.xml><?xml version="1.0" encoding="utf-8"?>
<ds:datastoreItem xmlns:ds="http://schemas.openxmlformats.org/officeDocument/2006/customXml" ds:itemID="{758FDAC0-319D-4A54-8D8E-1D42CB1F8004}"/>
</file>

<file path=docProps/app.xml><?xml version="1.0" encoding="utf-8"?>
<Properties xmlns="http://schemas.openxmlformats.org/officeDocument/2006/extended-properties" xmlns:vt="http://schemas.openxmlformats.org/officeDocument/2006/docPropsVTypes">
  <Template>Metro_TT_Blue_16x9_02-12</Template>
  <TotalTime>4682</TotalTime>
  <Words>8142</Words>
  <Application>Microsoft Office PowerPoint</Application>
  <PresentationFormat>Custom</PresentationFormat>
  <Paragraphs>883</Paragraphs>
  <Slides>78</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78</vt:i4>
      </vt:variant>
    </vt:vector>
  </HeadingPairs>
  <TitlesOfParts>
    <vt:vector size="93" baseType="lpstr">
      <vt:lpstr>?S</vt:lpstr>
      <vt:lpstr>Segoe</vt:lpstr>
      <vt:lpstr>System</vt:lpstr>
      <vt:lpstr>黑体</vt:lpstr>
      <vt:lpstr>宋体</vt:lpstr>
      <vt:lpstr>微软雅黑</vt:lpstr>
      <vt:lpstr>新宋体</vt:lpstr>
      <vt:lpstr>Arial</vt:lpstr>
      <vt:lpstr>Calibri</vt:lpstr>
      <vt:lpstr>Consolas</vt:lpstr>
      <vt:lpstr>Segoe UI</vt:lpstr>
      <vt:lpstr>Segoe UI Light</vt:lpstr>
      <vt:lpstr>Times New Roman</vt:lpstr>
      <vt:lpstr>Wingdings</vt:lpstr>
      <vt:lpstr>Metro_TT_Blue_16x9_02-12</vt:lpstr>
      <vt:lpstr>C#基础</vt:lpstr>
      <vt:lpstr>PowerPoint Presentation</vt:lpstr>
      <vt:lpstr>PowerPoint Presentation</vt:lpstr>
      <vt:lpstr>.NET基础</vt:lpstr>
      <vt:lpstr>.NET的定义</vt:lpstr>
      <vt:lpstr>为什么选择.NET </vt:lpstr>
      <vt:lpstr>.NET架构</vt:lpstr>
      <vt:lpstr>CLR能提供什么？</vt:lpstr>
      <vt:lpstr>.NET Framework</vt:lpstr>
      <vt:lpstr>.NET程序编译运行流程</vt:lpstr>
      <vt:lpstr>语言基础</vt:lpstr>
      <vt:lpstr>简介</vt:lpstr>
      <vt:lpstr>注释（一）</vt:lpstr>
      <vt:lpstr>注释（二）</vt:lpstr>
      <vt:lpstr>Hello World 程序（一）</vt:lpstr>
      <vt:lpstr>Hello World 程序（二）</vt:lpstr>
      <vt:lpstr>标识符（一）</vt:lpstr>
      <vt:lpstr>标识符（二）</vt:lpstr>
      <vt:lpstr>关键字</vt:lpstr>
      <vt:lpstr>声明&amp;初始化</vt:lpstr>
      <vt:lpstr>运算符（一）</vt:lpstr>
      <vt:lpstr>运算符（二）</vt:lpstr>
      <vt:lpstr>表达式</vt:lpstr>
      <vt:lpstr>PowerPoint Presentation</vt:lpstr>
      <vt:lpstr>基本类型</vt:lpstr>
      <vt:lpstr>变量（一）</vt:lpstr>
      <vt:lpstr>变量（二）</vt:lpstr>
      <vt:lpstr>常量（一）</vt:lpstr>
      <vt:lpstr>常量（二）</vt:lpstr>
      <vt:lpstr>结构（一）</vt:lpstr>
      <vt:lpstr>结构（二）</vt:lpstr>
      <vt:lpstr>枚举（一）</vt:lpstr>
      <vt:lpstr>枚举（二）</vt:lpstr>
      <vt:lpstr>枚举（三）</vt:lpstr>
      <vt:lpstr>数组（一）</vt:lpstr>
      <vt:lpstr>数组（二）</vt:lpstr>
      <vt:lpstr>数组（三）</vt:lpstr>
      <vt:lpstr>字符串处理（一）</vt:lpstr>
      <vt:lpstr>字符串处理（二）</vt:lpstr>
      <vt:lpstr>字符串处理（三）</vt:lpstr>
      <vt:lpstr>字符串处理（四）</vt:lpstr>
      <vt:lpstr>委托（一）</vt:lpstr>
      <vt:lpstr>委托（二）--特性</vt:lpstr>
      <vt:lpstr>委托（三）--重要成员</vt:lpstr>
      <vt:lpstr>委托（四）-- 运算操作</vt:lpstr>
      <vt:lpstr>委托（五）</vt:lpstr>
      <vt:lpstr>事件（一）</vt:lpstr>
      <vt:lpstr>事件（二）</vt:lpstr>
      <vt:lpstr>事件（三）</vt:lpstr>
      <vt:lpstr>事件（四）</vt:lpstr>
      <vt:lpstr>流程控制</vt:lpstr>
      <vt:lpstr>三种基本流程控制</vt:lpstr>
      <vt:lpstr>If else（一）</vt:lpstr>
      <vt:lpstr>If else（二）</vt:lpstr>
      <vt:lpstr>If else（三）</vt:lpstr>
      <vt:lpstr>If else（三）</vt:lpstr>
      <vt:lpstr>Switch case（一）</vt:lpstr>
      <vt:lpstr>Switch case（二）</vt:lpstr>
      <vt:lpstr>Switch case（三）</vt:lpstr>
      <vt:lpstr>Switch case（四）</vt:lpstr>
      <vt:lpstr>for（一）</vt:lpstr>
      <vt:lpstr>for（二）</vt:lpstr>
      <vt:lpstr>for（三）</vt:lpstr>
      <vt:lpstr>foreach（一）</vt:lpstr>
      <vt:lpstr>foreach（二）</vt:lpstr>
      <vt:lpstr>while &amp; do while（一）</vt:lpstr>
      <vt:lpstr>while &amp; do while（二）</vt:lpstr>
      <vt:lpstr>while &amp; do while（三）</vt:lpstr>
      <vt:lpstr>while &amp; do while（四）</vt:lpstr>
      <vt:lpstr>while &amp; do while（五）</vt:lpstr>
      <vt:lpstr>breake&amp;continue（一）</vt:lpstr>
      <vt:lpstr>break&amp;continue（二）</vt:lpstr>
      <vt:lpstr>return（一）</vt:lpstr>
      <vt:lpstr>return（二）</vt:lpstr>
      <vt:lpstr>总结</vt:lpstr>
      <vt:lpstr>资源</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zhangmeng_2k@hotmail.com</dc:creator>
  <cp:keywords>&lt;Any Related Keywords&gt;</cp:keywords>
  <dc:description>Template: _x000d_
Formatting: _x000d_
Event Date: _x000d_
Event Location: _x000d_
Audience Type:</dc:description>
  <cp:lastModifiedBy>NianHui</cp:lastModifiedBy>
  <cp:revision>635</cp:revision>
  <dcterms:created xsi:type="dcterms:W3CDTF">2012-02-15T23:39:54Z</dcterms:created>
  <dcterms:modified xsi:type="dcterms:W3CDTF">2012-09-03T05:53:19Z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0x010100483C0190150543469739080BD386320E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