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5" r:id="rId5"/>
    <p:sldId id="258" r:id="rId6"/>
    <p:sldId id="257" r:id="rId7"/>
    <p:sldId id="285" r:id="rId8"/>
    <p:sldId id="259" r:id="rId9"/>
    <p:sldId id="288" r:id="rId10"/>
    <p:sldId id="261" r:id="rId11"/>
    <p:sldId id="260" r:id="rId12"/>
    <p:sldId id="267" r:id="rId13"/>
    <p:sldId id="270" r:id="rId14"/>
    <p:sldId id="268" r:id="rId15"/>
    <p:sldId id="297" r:id="rId16"/>
    <p:sldId id="289" r:id="rId17"/>
    <p:sldId id="269" r:id="rId18"/>
    <p:sldId id="277" r:id="rId19"/>
    <p:sldId id="278" r:id="rId20"/>
    <p:sldId id="279" r:id="rId21"/>
    <p:sldId id="262" r:id="rId22"/>
    <p:sldId id="283" r:id="rId23"/>
    <p:sldId id="298" r:id="rId24"/>
    <p:sldId id="290" r:id="rId25"/>
    <p:sldId id="263" r:id="rId26"/>
    <p:sldId id="264" r:id="rId27"/>
    <p:sldId id="265" r:id="rId28"/>
    <p:sldId id="266" r:id="rId29"/>
    <p:sldId id="273" r:id="rId30"/>
    <p:sldId id="286" r:id="rId31"/>
    <p:sldId id="299" r:id="rId32"/>
    <p:sldId id="294" r:id="rId33"/>
    <p:sldId id="274" r:id="rId34"/>
    <p:sldId id="280" r:id="rId35"/>
    <p:sldId id="300" r:id="rId36"/>
    <p:sldId id="295" r:id="rId37"/>
    <p:sldId id="291" r:id="rId38"/>
    <p:sldId id="281" r:id="rId39"/>
    <p:sldId id="296" r:id="rId40"/>
    <p:sldId id="293" r:id="rId41"/>
    <p:sldId id="301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29" autoAdjust="0"/>
    <p:restoredTop sz="94641" autoAdjust="0"/>
  </p:normalViewPr>
  <p:slideViewPr>
    <p:cSldViewPr>
      <p:cViewPr varScale="1">
        <p:scale>
          <a:sx n="107" d="100"/>
          <a:sy n="107" d="100"/>
        </p:scale>
        <p:origin x="-6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63688" y="116632"/>
          <a:ext cx="5143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CorelDRAW" r:id="rId3" imgW="951120" imgH="233640" progId="">
                  <p:embed/>
                </p:oleObj>
              </mc:Choice>
              <mc:Fallback>
                <p:oleObj name="CorelDRAW" r:id="rId3" imgW="951120" imgH="233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6632"/>
                        <a:ext cx="51435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ADCC-1C0B-4C9F-ABC8-DBDD204E48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47664" y="260648"/>
          <a:ext cx="5143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CorelDRAW" r:id="rId14" imgW="951120" imgH="233640" progId="">
                  <p:embed/>
                </p:oleObj>
              </mc:Choice>
              <mc:Fallback>
                <p:oleObj name="CorelDRAW" r:id="rId14" imgW="951120" imgH="233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0648"/>
                        <a:ext cx="51435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of.hexun.com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ank.hexun.com/yhkzx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hexun.com/spain/index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971600" y="1340768"/>
            <a:ext cx="7772400" cy="115212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zh-CN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传统金融的互联网</a:t>
            </a:r>
            <a:r>
              <a:rPr lang="zh-CN" altLang="en-US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化</a:t>
            </a:r>
            <a:endParaRPr lang="en-US" altLang="zh-CN" dirty="0" smtClean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39952" y="2852936"/>
            <a:ext cx="4528592" cy="27363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endParaRPr lang="en-US" altLang="zh-CN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互联网券商</a:t>
            </a:r>
            <a:endParaRPr lang="en-US" altLang="zh-CN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互联网保险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40573" t="17341" r="15603" b="10212"/>
          <a:stretch>
            <a:fillRect/>
          </a:stretch>
        </p:blipFill>
        <p:spPr bwMode="auto">
          <a:xfrm>
            <a:off x="467544" y="2564904"/>
            <a:ext cx="381642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11430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Ally Bank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经营特点</a:t>
            </a:r>
            <a:endParaRPr lang="zh-CN" altLang="en-US" sz="27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账户费用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个人账户开通及使用无需手续费没有最低存款门槛，而且每月前六笔转账不收手续费。</a:t>
            </a:r>
          </a:p>
          <a:p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远程存款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用户可以通过智能手机拍照、电脑扫描及免费的信件邮寄方式存款。</a:t>
            </a:r>
          </a:p>
          <a:p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较高利率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活期存款</a:t>
            </a: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15000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美元以上的用户可以获得较高利率。</a:t>
            </a:r>
          </a:p>
          <a:p>
            <a:r>
              <a:rPr lang="en-US" altLang="zh-CN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费用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用户可以在全球任意</a:t>
            </a: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取款，</a:t>
            </a: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Ally Bank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为用户报销手续费。</a:t>
            </a:r>
          </a:p>
          <a:p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客户服务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全天候服务，手机银行服务</a:t>
            </a:r>
            <a:endParaRPr lang="zh-CN" altLang="en-US" sz="30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ING Direct USA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－薄利多销的互联网银行</a:t>
            </a:r>
            <a:endParaRPr lang="zh-CN" altLang="en-US" sz="27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问题导向：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1999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年，美国前五大银行只控制了美国银行存款不到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30%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。各银行同质化竞争非常严重，产品和服务的差异化非常小。各银行都有的经营表现特征是：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繁杂费用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：账户年费、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费、信用卡费等；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留住客户的方式类似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：各种储蓄、投资和负责，产品种类尽可能多；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05273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ING Direct USA-</a:t>
            </a:r>
            <a:r>
              <a:rPr lang="zh-CN" altLang="en-US" sz="2700" dirty="0" smtClean="0">
                <a:latin typeface="华文楷体" pitchFamily="2" charset="-122"/>
                <a:ea typeface="华文楷体" pitchFamily="2" charset="-122"/>
              </a:rPr>
              <a:t>经营特点</a:t>
            </a:r>
            <a:endParaRPr lang="zh-CN" altLang="en-US" sz="27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5740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96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目标客户：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对互联网接收程度比较高的中产阶级；</a:t>
            </a:r>
            <a:endParaRPr lang="en-US" altLang="zh-CN" sz="96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96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账户费用</a:t>
            </a:r>
            <a:r>
              <a:rPr lang="zh-CN" altLang="en-US" sz="96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无账户费用，无最低余额要求，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*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24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小时服务；</a:t>
            </a:r>
            <a:endParaRPr lang="en-US" altLang="zh-CN" sz="96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96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薄利多销：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更高的存款利率和更低的贷款利率；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96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较低坏账率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：挑选高质量的用户放贷可降低坏账率和风险；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96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无营业网点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：不设营业网点，运营支出大幅降低；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96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客户体验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：在不同城市开设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家咖啡馆，增强客户体验，加强与客户沟通。一方面使潜在客户相信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ING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是一家合法经营且真实存在的银行；另一方面可以成为客户活动的基础，许多客户的交流和银行的宣传活动都在咖啡馆进行；</a:t>
            </a:r>
            <a:endParaRPr lang="en-US" altLang="zh-CN" sz="96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96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客户社区：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在诸多社交媒体上构建客户社区，增强客户黏性和银行的亲和力。</a:t>
            </a:r>
            <a:endParaRPr lang="en-US" altLang="zh-CN" sz="96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zh-CN" altLang="en-US" dirty="0" smtClean="0"/>
          </a:p>
          <a:p>
            <a:pPr algn="just">
              <a:lnSpc>
                <a:spcPct val="120000"/>
              </a:lnSpc>
              <a:spcAft>
                <a:spcPts val="600"/>
              </a:spcAft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270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BofI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独立经营的互联网银行</a:t>
            </a:r>
            <a:endParaRPr lang="zh-CN" altLang="en-US" sz="27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全称</a:t>
            </a:r>
            <a:r>
              <a:rPr lang="en-US" altLang="zh-CN" sz="5100" dirty="0" err="1" smtClean="0">
                <a:latin typeface="华文楷体" pitchFamily="2" charset="-122"/>
                <a:ea typeface="华文楷体" pitchFamily="2" charset="-122"/>
              </a:rPr>
              <a:t>BofI</a:t>
            </a:r>
            <a:r>
              <a:rPr lang="en-US" altLang="zh-CN" sz="5100" dirty="0" smtClean="0">
                <a:latin typeface="华文楷体" pitchFamily="2" charset="-122"/>
                <a:ea typeface="华文楷体" pitchFamily="2" charset="-122"/>
              </a:rPr>
              <a:t> Holding.  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全球最早的互联网银行之一；</a:t>
            </a:r>
            <a:endParaRPr lang="en-US" altLang="zh-CN" sz="5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5100" dirty="0" smtClean="0">
                <a:latin typeface="华文楷体" pitchFamily="2" charset="-122"/>
                <a:ea typeface="华文楷体" pitchFamily="2" charset="-122"/>
              </a:rPr>
              <a:t>1999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年成立，</a:t>
            </a:r>
            <a:r>
              <a:rPr lang="en-US" altLang="zh-CN" sz="5100" dirty="0" smtClean="0">
                <a:latin typeface="华文楷体" pitchFamily="2" charset="-122"/>
                <a:ea typeface="华文楷体" pitchFamily="2" charset="-122"/>
              </a:rPr>
              <a:t>2005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年在纳斯达克上市，经营业绩出色；</a:t>
            </a:r>
            <a:endParaRPr lang="en-US" altLang="zh-CN" sz="5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51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服务全面便捷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：客户通过手机银行</a:t>
            </a:r>
            <a:r>
              <a:rPr lang="en-US" altLang="zh-CN" sz="5100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客户端可以查询账户余额、查看交易历史、定位</a:t>
            </a:r>
            <a:r>
              <a:rPr lang="en-US" altLang="zh-CN" sz="5100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及联系客户等；</a:t>
            </a:r>
            <a:endParaRPr lang="en-US" altLang="zh-CN" sz="5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51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业务创新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：客户在任何地方将支票扫描便可将资金转移至账户、可以用手机发送短信实现账户之间的资金转移等；</a:t>
            </a:r>
            <a:endParaRPr lang="en-US" altLang="zh-CN" sz="5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51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营销特点：</a:t>
            </a:r>
            <a:r>
              <a:rPr lang="en-US" altLang="zh-CN" sz="5100" dirty="0">
                <a:latin typeface="华文楷体" pitchFamily="2" charset="-122"/>
                <a:ea typeface="华文楷体" pitchFamily="2" charset="-122"/>
              </a:rPr>
              <a:t>O2O</a:t>
            </a:r>
            <a:r>
              <a:rPr lang="zh-CN" altLang="en-US" sz="5100" dirty="0">
                <a:latin typeface="华文楷体" pitchFamily="2" charset="-122"/>
                <a:ea typeface="华文楷体" pitchFamily="2" charset="-122"/>
              </a:rPr>
              <a:t>的模式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5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51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目标客户：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多个。对费用和利率敏感的客户、不同年龄段的技术人群；</a:t>
            </a:r>
            <a:endParaRPr lang="en-US" altLang="zh-CN" sz="5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51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合作伙伴多：</a:t>
            </a:r>
            <a:r>
              <a:rPr lang="zh-CN" altLang="en-US" sz="5100" dirty="0">
                <a:latin typeface="华文楷体" pitchFamily="2" charset="-122"/>
                <a:ea typeface="华文楷体" pitchFamily="2" charset="-122"/>
              </a:rPr>
              <a:t>传统金融机构、环保组织、全美邮政联盟、全美枪支拥有者协会等；</a:t>
            </a:r>
            <a:endParaRPr lang="en-US" altLang="zh-CN" sz="5100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600"/>
              </a:spcAft>
              <a:buNone/>
            </a:pP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922114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24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BofI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独立经营的互联网银行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透支保护：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符合条件的客户可以选择参加透支保护计划，包括文明透支、信用额度透支及连接账户透支等；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存款业务：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建立企业存款推广团队，专门通过全国性的协会推广对公业务；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贷款业务：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提供家庭抵押贷款、汽车等消费贷款；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息差收入和业界平均差不多；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人少、办公与设备少；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8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2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2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220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BofI</a:t>
            </a:r>
            <a:r>
              <a:rPr lang="en-US" altLang="zh-CN" sz="22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2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独立经营的互联网银行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无营业网点，成本有效控制，毛利率高出业界平均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3—4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倍；</a:t>
            </a:r>
            <a:endParaRPr lang="en-US" altLang="zh-CN" sz="3000" dirty="0">
              <a:latin typeface="华文楷体" pitchFamily="2" charset="-122"/>
              <a:ea typeface="华文楷体" pitchFamily="2" charset="-122"/>
            </a:endParaRPr>
          </a:p>
          <a:p>
            <a:pPr lvl="0"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成本收入比高于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94%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的同行，财务状况非常好；</a:t>
            </a:r>
            <a:endParaRPr lang="en-US" altLang="zh-CN" sz="3000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帐户结构简单；</a:t>
            </a:r>
            <a:endParaRPr lang="en-US" altLang="zh-CN" sz="30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业务类型：网上贷款申请、呼叫中心销售、会员制仓储卖场、第三方代理，和独立的抵押贷款公司和经纪人做批发业务；</a:t>
            </a:r>
            <a:endParaRPr lang="en-US" altLang="zh-CN" sz="30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2013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年、</a:t>
            </a: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2014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年股价涨了近</a:t>
            </a: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倍，说明美国对</a:t>
            </a:r>
            <a:r>
              <a:rPr lang="zh-CN" altLang="en-US" sz="3000" u="sng" dirty="0" smtClean="0">
                <a:latin typeface="华文楷体" pitchFamily="2" charset="-122"/>
                <a:ea typeface="华文楷体" pitchFamily="2" charset="-122"/>
                <a:hlinkClick r:id="rId2"/>
              </a:rPr>
              <a:t>互联网金融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的认识也刚开始，国内互联网金融发展几乎和国际同步；</a:t>
            </a:r>
            <a:endParaRPr lang="en-US" altLang="zh-CN" sz="3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zh-CN" altLang="en-US" sz="2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zh-CN" altLang="en-US" sz="14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0801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案例：微众银行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基本信息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2014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日获准开业，腾讯公司旗下民营银行；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中国首家互联网银行；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无营业网点，无营业柜台，无需财产担保，通过人脸识别技术和大数据信用评级发放贷款；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腾讯、百业源、立业为主发起人；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腾讯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30%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股份，最大股东；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／案例：</a:t>
            </a:r>
            <a:r>
              <a:rPr lang="zh-CN" altLang="en-US" sz="2200" dirty="0" smtClean="0"/>
              <a:t>微众银行</a:t>
            </a:r>
            <a:r>
              <a:rPr lang="en-US" altLang="zh-CN" sz="2200" dirty="0" smtClean="0"/>
              <a:t>-</a:t>
            </a:r>
            <a:r>
              <a:rPr lang="zh-CN" altLang="en-US" sz="2200" dirty="0" smtClean="0"/>
              <a:t>主要业务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CN" sz="51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(1)</a:t>
            </a:r>
            <a:r>
              <a:rPr lang="zh-CN" altLang="en-US" sz="51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消费金融： 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“微粒贷”</a:t>
            </a:r>
            <a:endParaRPr lang="en-US" altLang="zh-CN" sz="5100" b="1" dirty="0" smtClean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国内首款从申请、审批到放款全流程互联网线上运营的贷款产品，具有普惠、便捷的独特亮点；</a:t>
            </a:r>
            <a:endParaRPr lang="en-US" altLang="zh-CN" sz="4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依托腾讯两大社交平台</a:t>
            </a:r>
            <a:r>
              <a:rPr lang="en-US" altLang="zh-CN" sz="4400" dirty="0" smtClean="0">
                <a:latin typeface="华文楷体" pitchFamily="2" charset="-122"/>
                <a:ea typeface="华文楷体" pitchFamily="2" charset="-122"/>
              </a:rPr>
              <a:t>—</a:t>
            </a: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手机</a:t>
            </a:r>
            <a:r>
              <a:rPr lang="en-US" altLang="zh-CN" sz="4400" dirty="0" smtClean="0">
                <a:latin typeface="华文楷体" pitchFamily="2" charset="-122"/>
                <a:ea typeface="华文楷体" pitchFamily="2" charset="-122"/>
              </a:rPr>
              <a:t>QQ</a:t>
            </a: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和微信，无担保、无抵押、无需申请；客户只需姓名、身份证和电话号码就可以获得信用额度；</a:t>
            </a:r>
            <a:endParaRPr lang="en-US" altLang="zh-CN" sz="4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4400" dirty="0" smtClean="0">
                <a:latin typeface="华文楷体" pitchFamily="2" charset="-122"/>
                <a:ea typeface="华文楷体" pitchFamily="2" charset="-122"/>
              </a:rPr>
              <a:t>500</a:t>
            </a: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元</a:t>
            </a:r>
            <a:r>
              <a:rPr lang="en-US" altLang="zh-CN" sz="4400" dirty="0" smtClean="0">
                <a:latin typeface="华文楷体" pitchFamily="2" charset="-122"/>
                <a:ea typeface="华文楷体" pitchFamily="2" charset="-122"/>
              </a:rPr>
              <a:t>~20</a:t>
            </a: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万元额度设置，可满足普罗大众的小额消费和经营需求；</a:t>
            </a:r>
            <a:endParaRPr lang="en-US" altLang="zh-CN" sz="4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循环授信、随借随还；</a:t>
            </a:r>
            <a:r>
              <a:rPr lang="en-US" altLang="zh-CN" sz="44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分钟到达客户指定账户；</a:t>
            </a:r>
            <a:endParaRPr lang="en-US" altLang="zh-CN" sz="4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提供</a:t>
            </a:r>
            <a:r>
              <a:rPr lang="en-US" altLang="zh-CN" sz="4400" dirty="0" smtClean="0">
                <a:latin typeface="华文楷体" pitchFamily="2" charset="-122"/>
                <a:ea typeface="华文楷体" pitchFamily="2" charset="-122"/>
              </a:rPr>
              <a:t>7*24</a:t>
            </a: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小时服务；</a:t>
            </a:r>
            <a:endParaRPr lang="en-US" altLang="zh-CN" sz="4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用互联网技术触达海量用户，将极其便捷的银行服务延伸至传统银行难以覆盖的中低收入客群；</a:t>
            </a:r>
            <a:endParaRPr lang="en-US" altLang="zh-CN" sz="4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微众银行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200" dirty="0" smtClean="0"/>
              <a:t>主要业务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71338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(2)</a:t>
            </a: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大众理财</a:t>
            </a:r>
            <a:endParaRPr lang="en-US" altLang="zh-CN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2015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15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日，正式推出首款独立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APP;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依靠专业团队把控风险和质量甄选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联合优质可靠的行业伙伴，为用户优选金融产品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支持实时提现，实现资金调度高效便捷，帮助用户轻松管理财富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操作门槛低，持续优化用户使用体验；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案例：微众银行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200" dirty="0" smtClean="0"/>
              <a:t>主要业务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1125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CN" sz="45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(3)</a:t>
            </a:r>
            <a:r>
              <a:rPr lang="zh-CN" altLang="en-US" sz="45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平台金融</a:t>
            </a:r>
            <a:endParaRPr lang="en-US" altLang="zh-CN" sz="4500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与物流平台“汇通天下”、线上装修平台“土巴兔”、二手车电商平台 “优信二手车”等国内知名互联网平台联合开发产品；</a:t>
            </a:r>
            <a:endParaRPr lang="en-US" altLang="zh-CN" sz="4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将微众银行的金融产品应用至有数据、有用户的互联网企业中；</a:t>
            </a:r>
            <a:endParaRPr lang="en-US" altLang="zh-CN" sz="4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将互联网金融带来的普惠利好垂直渗透至普罗大众的衣食住行；</a:t>
            </a:r>
            <a:endParaRPr lang="en-US" altLang="zh-CN" sz="4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实现资源有效整合和优势互补，达成合作共赢的崭新模型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传统金融的互联网</a:t>
            </a:r>
            <a:r>
              <a:rPr lang="zh-CN" altLang="en-US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化的种类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40573" t="17341" r="15603" b="10212"/>
          <a:stretch>
            <a:fillRect/>
          </a:stretch>
        </p:blipFill>
        <p:spPr bwMode="auto">
          <a:xfrm>
            <a:off x="2381755" y="1600200"/>
            <a:ext cx="43804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也被称作数字银行（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Digital Bank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）或移动银行，是在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的基础上纵深发展而来；这些银行普遍没有独立的银行牌照，而是选择与传统银行合作来开展业务；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一种新型银行</a:t>
            </a:r>
            <a:r>
              <a:rPr lang="en-US" altLang="zh-CN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基于移动手机应用（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）远程实现银行服务、金融与科技（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Fintech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）结合，提高用户体验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的主要特点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4726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金融科技企业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合作银行模式；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无实体柜台网点，完全基于移动手机端，远程提供所有银行服务；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开户、销户简易：身份证件或者驾照照片，填写几项个人基本信息，系统后台审批通过后即完成远程开户或销户；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无最低存款要求；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无银行牌照，借助合作银行的牌照，客户可以享受存款保险保障；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金融科技企业借助传统银行长期建立的品牌、客户基础和社会公信力，获得客户信任；　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的主要特点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传统银行与金融科技企业合作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，扩展传统银行业务空间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申请银行牌照在世界各国都面临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严格监管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，对企业的资本金、流动性、风险控制、资本充足率、不良贷款率、拨备覆盖率等指标均有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明确规定；</a:t>
            </a:r>
            <a:endParaRPr lang="en-US" altLang="zh-CN" sz="2400" dirty="0" smtClean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初创型金融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科技企业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要获得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银行牌照，需要投资的资金成本以及未来面临的监管太大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，与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传统银行合作实现优势互补，成为一种普遍的运营模式；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7×24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小时客服服务，手机</a:t>
            </a:r>
            <a:r>
              <a:rPr lang="en-US" altLang="zh-CN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、电话随时可以联系客服解决客户诉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求；</a:t>
            </a:r>
            <a:endParaRPr lang="zh-CN" altLang="en-US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的主要特点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支票拍照即可存款：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客户手动填好支票金额等信息，并全名签名，点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主页里“存入支票” ，自动显示刚才支票存入的金额；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33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sz="33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取款免费：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有智能搜索附近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功能，自动生成由近到远的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列表；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合作超市收银</a:t>
            </a: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台实现现金存取：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Digital Bank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与大型超市合作，客户在超市收银台处刷</a:t>
            </a:r>
            <a:r>
              <a:rPr lang="zh-CN" altLang="en-US" u="sng" dirty="0" smtClean="0">
                <a:latin typeface="华文楷体" pitchFamily="2" charset="-122"/>
                <a:ea typeface="华文楷体" pitchFamily="2" charset="-122"/>
                <a:hlinkClick r:id="rId2"/>
              </a:rPr>
              <a:t>银行卡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（或者扫码器扫描手机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条形码；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手机免费转账；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实时记录每笔消费：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消费进行归类（按交通、通讯、食品、服装等大项，进行归类分析），智能理财和预算（部分数字银行有此功能）。</a:t>
            </a:r>
          </a:p>
          <a:p>
            <a:pPr>
              <a:lnSpc>
                <a:spcPct val="120000"/>
              </a:lnSpc>
              <a:spcAft>
                <a:spcPts val="600"/>
              </a:spcAft>
              <a:buNone/>
            </a:pP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807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／案例：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Atom</a:t>
            </a:r>
            <a:endParaRPr lang="zh-CN" altLang="en-US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3365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完全基于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的“指尖”银行；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英国首家移动银行，业务都完全基于手机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实现；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2015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月获得英格兰银行颁发的银行牌照；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业务包括银行账户开户、办理活期账户、办理抵押贷款、贷款后续服务以及移动支付等；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2015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年，西班牙银行集团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BBVA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以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4500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万英镑的价格购买了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Atom 29.5%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的股权。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／案例：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Atom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特点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目标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客户：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18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～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34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岁已经养成熟练使用手机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习惯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的英国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居民；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存款保险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：享受英国</a:t>
            </a:r>
            <a:r>
              <a:rPr lang="en-US" altLang="zh-CN" sz="2100" dirty="0">
                <a:latin typeface="华文楷体" pitchFamily="2" charset="-122"/>
                <a:ea typeface="华文楷体" pitchFamily="2" charset="-122"/>
              </a:rPr>
              <a:t>FSCS(Financial Services Compensation Scheme</a:t>
            </a:r>
            <a:r>
              <a:rPr lang="zh-CN" altLang="en-US" sz="2100" dirty="0">
                <a:latin typeface="华文楷体" pitchFamily="2" charset="-122"/>
                <a:ea typeface="华文楷体" pitchFamily="2" charset="-122"/>
              </a:rPr>
              <a:t>，即金融服务补偿</a:t>
            </a:r>
            <a:r>
              <a:rPr lang="zh-CN" altLang="en-US" sz="2100" dirty="0" smtClean="0">
                <a:latin typeface="华文楷体" pitchFamily="2" charset="-122"/>
                <a:ea typeface="华文楷体" pitchFamily="2" charset="-122"/>
              </a:rPr>
              <a:t>计划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提供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的最高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75000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英镑的存款保险赔偿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个性化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体验：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Atom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用户都拥有专属标志，用户可以在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中修改自己的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atom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账户名称、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系统的字体、颜色、银行名称，为用户带来个性化体验；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 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Atom-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业务特色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抵押贷款融资业务；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与英国著名的金融软件企业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Iress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合作；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构建标准化、风险可控、效率化的软件系统；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提供完全基于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的抵押贷款融资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Atom--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未来业务规划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54659" t="67052" r="21382" b="19268"/>
          <a:stretch>
            <a:fillRect/>
          </a:stretch>
        </p:blipFill>
        <p:spPr bwMode="auto">
          <a:xfrm>
            <a:off x="755576" y="2276872"/>
            <a:ext cx="727280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／案例：</a:t>
            </a:r>
            <a:r>
              <a:rPr lang="en-US" altLang="zh-CN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Moven</a:t>
            </a:r>
            <a:endParaRPr lang="zh-CN" altLang="en-US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4100" dirty="0" smtClean="0">
                <a:latin typeface="华文楷体" pitchFamily="2" charset="-122"/>
                <a:ea typeface="华文楷体" pitchFamily="2" charset="-122"/>
              </a:rPr>
              <a:t>2011</a:t>
            </a:r>
            <a:r>
              <a:rPr lang="zh-CN" altLang="en-US" sz="4100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41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4100" dirty="0" smtClean="0">
                <a:latin typeface="华文楷体" pitchFamily="2" charset="-122"/>
                <a:ea typeface="华文楷体" pitchFamily="2" charset="-122"/>
              </a:rPr>
              <a:t>月在美国创立，专门从事手机移动金融业务的银行服务商；</a:t>
            </a:r>
            <a:endParaRPr lang="en-US" altLang="zh-CN" sz="4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100" dirty="0" smtClean="0">
                <a:latin typeface="华文楷体" pitchFamily="2" charset="-122"/>
                <a:ea typeface="华文楷体" pitchFamily="2" charset="-122"/>
              </a:rPr>
              <a:t>本身没有银行牌照；</a:t>
            </a:r>
            <a:endParaRPr lang="en-US" altLang="zh-CN" sz="4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100" dirty="0" smtClean="0">
                <a:latin typeface="华文楷体" pitchFamily="2" charset="-122"/>
                <a:ea typeface="华文楷体" pitchFamily="2" charset="-122"/>
              </a:rPr>
              <a:t>应用</a:t>
            </a:r>
            <a:r>
              <a:rPr lang="en-US" altLang="zh-CN" sz="4100" dirty="0" smtClean="0">
                <a:latin typeface="华文楷体" pitchFamily="2" charset="-122"/>
                <a:ea typeface="华文楷体" pitchFamily="2" charset="-122"/>
              </a:rPr>
              <a:t>CRED </a:t>
            </a:r>
            <a:r>
              <a:rPr lang="zh-CN" altLang="en-US" sz="4100" dirty="0" smtClean="0">
                <a:latin typeface="华文楷体" pitchFamily="2" charset="-122"/>
                <a:ea typeface="华文楷体" pitchFamily="2" charset="-122"/>
              </a:rPr>
              <a:t>信用分数与大数据，引导用户健康消费；</a:t>
            </a:r>
            <a:endParaRPr lang="en-US" altLang="zh-CN" sz="4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100" dirty="0" smtClean="0">
                <a:latin typeface="华文楷体" pitchFamily="2" charset="-122"/>
                <a:ea typeface="华文楷体" pitchFamily="2" charset="-122"/>
              </a:rPr>
              <a:t>以金融科技企业的模式进行运营；</a:t>
            </a:r>
            <a:endParaRPr lang="en-US" altLang="zh-CN" sz="4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100" dirty="0" smtClean="0">
                <a:latin typeface="华文楷体" pitchFamily="2" charset="-122"/>
                <a:ea typeface="华文楷体" pitchFamily="2" charset="-122"/>
              </a:rPr>
              <a:t>合作美国传统银行</a:t>
            </a:r>
            <a:r>
              <a:rPr lang="en-US" altLang="zh-CN" sz="4100" dirty="0" smtClean="0">
                <a:latin typeface="华文楷体" pitchFamily="2" charset="-122"/>
                <a:ea typeface="华文楷体" pitchFamily="2" charset="-122"/>
              </a:rPr>
              <a:t>CBW Bank</a:t>
            </a:r>
            <a:r>
              <a:rPr lang="zh-CN" altLang="en-US" sz="4100" dirty="0" smtClean="0">
                <a:latin typeface="华文楷体" pitchFamily="2" charset="-122"/>
                <a:ea typeface="华文楷体" pitchFamily="2" charset="-122"/>
              </a:rPr>
              <a:t>为其管理存款；</a:t>
            </a:r>
            <a:endParaRPr lang="en-US" altLang="zh-CN" sz="4100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100" dirty="0" smtClean="0">
                <a:latin typeface="华文楷体" pitchFamily="2" charset="-122"/>
                <a:ea typeface="华文楷体" pitchFamily="2" charset="-122"/>
              </a:rPr>
              <a:t>在全球拥有注册用户</a:t>
            </a:r>
            <a:r>
              <a:rPr lang="en-US" altLang="zh-CN" sz="4100" dirty="0" smtClean="0">
                <a:latin typeface="华文楷体" pitchFamily="2" charset="-122"/>
                <a:ea typeface="华文楷体" pitchFamily="2" charset="-122"/>
              </a:rPr>
              <a:t>50</a:t>
            </a:r>
            <a:r>
              <a:rPr lang="zh-CN" altLang="en-US" sz="4100" dirty="0" smtClean="0">
                <a:latin typeface="华文楷体" pitchFamily="2" charset="-122"/>
                <a:ea typeface="华文楷体" pitchFamily="2" charset="-122"/>
              </a:rPr>
              <a:t>万人。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543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／案例：</a:t>
            </a:r>
            <a:r>
              <a:rPr lang="en-US" altLang="zh-CN" sz="180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Moven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服务内容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496944" cy="438194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1200" dirty="0" smtClean="0">
                <a:latin typeface="华文楷体" pitchFamily="2" charset="-122"/>
                <a:ea typeface="华文楷体" pitchFamily="2" charset="-122"/>
              </a:rPr>
              <a:t>智能财务管理功能</a:t>
            </a:r>
            <a:r>
              <a:rPr lang="en-US" altLang="zh-CN" sz="11200" dirty="0" err="1" smtClean="0">
                <a:latin typeface="华文楷体" pitchFamily="2" charset="-122"/>
                <a:ea typeface="华文楷体" pitchFamily="2" charset="-122"/>
              </a:rPr>
              <a:t>MoneyPulse</a:t>
            </a:r>
            <a:r>
              <a:rPr lang="zh-CN" altLang="en-US" sz="11200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1200" dirty="0" err="1" smtClean="0">
                <a:latin typeface="华文楷体" pitchFamily="2" charset="-122"/>
                <a:ea typeface="华文楷体" pitchFamily="2" charset="-122"/>
              </a:rPr>
              <a:t>MoneyPath</a:t>
            </a:r>
            <a:r>
              <a:rPr lang="zh-CN" altLang="en-US" sz="11200" dirty="0" smtClean="0">
                <a:latin typeface="华文楷体" pitchFamily="2" charset="-122"/>
                <a:ea typeface="华文楷体" pitchFamily="2" charset="-122"/>
              </a:rPr>
              <a:t>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1200" dirty="0" smtClean="0">
                <a:latin typeface="华文楷体" pitchFamily="2" charset="-122"/>
                <a:ea typeface="华文楷体" pitchFamily="2" charset="-122"/>
              </a:rPr>
              <a:t>测试客户信用分数，主要基于：财务健康程度、社交程度、客户价值；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1200" dirty="0">
                <a:latin typeface="华文楷体" pitchFamily="2" charset="-122"/>
                <a:ea typeface="华文楷体" pitchFamily="2" charset="-122"/>
              </a:rPr>
              <a:t>测试财务个性；</a:t>
            </a:r>
            <a:endParaRPr lang="zh-CN" altLang="en-US" sz="112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1200" dirty="0" smtClean="0">
                <a:latin typeface="华文楷体" pitchFamily="2" charset="-122"/>
                <a:ea typeface="华文楷体" pitchFamily="2" charset="-122"/>
              </a:rPr>
              <a:t>非接触式支付功能；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1200" dirty="0" smtClean="0">
                <a:latin typeface="华文楷体" pitchFamily="2" charset="-122"/>
                <a:ea typeface="华文楷体" pitchFamily="2" charset="-122"/>
              </a:rPr>
              <a:t>朋友间转账功能；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1200" dirty="0" smtClean="0">
                <a:latin typeface="华文楷体" pitchFamily="2" charset="-122"/>
                <a:ea typeface="华文楷体" pitchFamily="2" charset="-122"/>
              </a:rPr>
              <a:t>异常消费实时提醒功能；</a:t>
            </a:r>
            <a:r>
              <a:rPr lang="zh-CN" altLang="en-US" sz="11200" b="1" dirty="0" smtClean="0">
                <a:latin typeface="华文楷体" pitchFamily="2" charset="-122"/>
                <a:ea typeface="华文楷体" pitchFamily="2" charset="-122"/>
              </a:rPr>
              <a:t>　　</a:t>
            </a:r>
            <a:endParaRPr lang="zh-CN" altLang="en-US" sz="112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zh-CN" altLang="en-US" sz="8000" b="1" dirty="0" smtClean="0">
                <a:latin typeface="华文楷体" pitchFamily="2" charset="-122"/>
                <a:ea typeface="华文楷体" pitchFamily="2" charset="-122"/>
              </a:rPr>
              <a:t>　　</a:t>
            </a:r>
            <a:r>
              <a:rPr lang="zh-CN" altLang="en-US" sz="8000" dirty="0" smtClean="0">
                <a:latin typeface="华文楷体" pitchFamily="2" charset="-122"/>
                <a:ea typeface="华文楷体" pitchFamily="2" charset="-122"/>
              </a:rPr>
              <a:t>　　</a:t>
            </a:r>
          </a:p>
          <a:p>
            <a:pPr>
              <a:buNone/>
            </a:pPr>
            <a:r>
              <a:rPr lang="zh-CN" altLang="en-US" sz="8000" dirty="0" smtClean="0">
                <a:latin typeface="华文楷体" pitchFamily="2" charset="-122"/>
                <a:ea typeface="华文楷体" pitchFamily="2" charset="-122"/>
              </a:rPr>
              <a:t>　　</a:t>
            </a:r>
          </a:p>
          <a:p>
            <a:pPr>
              <a:buNone/>
            </a:pPr>
            <a:endParaRPr lang="zh-CN" altLang="en-US" sz="80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6984776" cy="1143000"/>
          </a:xfrm>
        </p:spPr>
        <p:txBody>
          <a:bodyPr/>
          <a:lstStyle/>
          <a:p>
            <a:r>
              <a:rPr lang="en-US" altLang="zh-CN" dirty="0" smtClean="0"/>
              <a:t>Model1--</a:t>
            </a:r>
            <a:r>
              <a:rPr lang="zh-CN" altLang="en-US" dirty="0" smtClean="0"/>
              <a:t>互联网银行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endParaRPr lang="zh-CN" altLang="en-US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／案例：</a:t>
            </a:r>
            <a:r>
              <a:rPr lang="en-US" altLang="zh-CN" sz="18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Moven</a:t>
            </a:r>
            <a:r>
              <a:rPr lang="zh-CN" altLang="en-US" sz="1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服务内容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直接存款功能，各项收入、社会福利可关联</a:t>
            </a:r>
            <a:r>
              <a:rPr lang="en-US" altLang="zh-CN" sz="2800" dirty="0" err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Movenbank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账户；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支票存款功能；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账单支付功能；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CRED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积分奖励功能，并不在于分数本身，而是在于通过</a:t>
            </a:r>
            <a:r>
              <a:rPr lang="en-US" altLang="zh-CN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CRED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分数的上升或下降，来引导客户形成良好的消费习惯、建立广泛的社交圈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层；</a:t>
            </a:r>
            <a:endParaRPr lang="en-US" altLang="zh-CN" sz="2800" dirty="0" smtClean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提现免费：客户在美国境内与之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合作的</a:t>
            </a:r>
            <a:r>
              <a:rPr lang="en-US" altLang="zh-CN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上提现免费；</a:t>
            </a:r>
            <a:endParaRPr lang="zh-CN" altLang="en-US" sz="28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9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978"/>
            <a:ext cx="8229600" cy="74572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1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140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Moven</a:t>
            </a:r>
            <a:r>
              <a:rPr lang="zh-CN" altLang="en-US" sz="1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功能举例</a:t>
            </a:r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None/>
            </a:pPr>
            <a:r>
              <a:rPr lang="zh-CN" altLang="en-US" sz="50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客户通过增加社交广度或提高社交质量，提高</a:t>
            </a:r>
            <a:r>
              <a:rPr lang="en-US" altLang="zh-CN" sz="50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CRED</a:t>
            </a:r>
            <a:r>
              <a:rPr lang="zh-CN" altLang="en-US" sz="50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分数：</a:t>
            </a:r>
            <a:endParaRPr lang="en-US" altLang="zh-CN" sz="5000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如</a:t>
            </a:r>
            <a:r>
              <a:rPr lang="en-US" altLang="zh-CN" sz="6000" dirty="0" err="1" smtClean="0">
                <a:latin typeface="华文楷体" pitchFamily="2" charset="-122"/>
                <a:ea typeface="华文楷体" pitchFamily="2" charset="-122"/>
              </a:rPr>
              <a:t>Facebook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好友数增加，可以显著提高</a:t>
            </a:r>
            <a:r>
              <a:rPr lang="en-US" altLang="zh-CN" sz="6000" dirty="0" smtClean="0">
                <a:latin typeface="华文楷体" pitchFamily="2" charset="-122"/>
                <a:ea typeface="华文楷体" pitchFamily="2" charset="-122"/>
              </a:rPr>
              <a:t>CRED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数据；</a:t>
            </a:r>
            <a:endParaRPr lang="en-US" altLang="zh-CN" sz="60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向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好友推荐</a:t>
            </a:r>
            <a:r>
              <a:rPr lang="en-US" altLang="zh-CN" sz="6000" dirty="0" err="1" smtClean="0">
                <a:latin typeface="华文楷体" pitchFamily="2" charset="-122"/>
                <a:ea typeface="华文楷体" pitchFamily="2" charset="-122"/>
              </a:rPr>
              <a:t>Movenbank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若推荐使得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朋友注册</a:t>
            </a:r>
            <a:r>
              <a:rPr lang="en-US" altLang="zh-CN" sz="6000" dirty="0" err="1" smtClean="0">
                <a:latin typeface="华文楷体" pitchFamily="2" charset="-122"/>
                <a:ea typeface="华文楷体" pitchFamily="2" charset="-122"/>
              </a:rPr>
              <a:t>Movenbank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账号，那么参与推荐的客户</a:t>
            </a:r>
            <a:r>
              <a:rPr lang="en-US" altLang="zh-CN" sz="6000" dirty="0" smtClean="0">
                <a:latin typeface="华文楷体" pitchFamily="2" charset="-122"/>
                <a:ea typeface="华文楷体" pitchFamily="2" charset="-122"/>
              </a:rPr>
              <a:t>CRE D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分数会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相应增加；</a:t>
            </a:r>
            <a:endParaRPr lang="en-US" altLang="zh-CN" sz="60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健康的消费行为可提高客户</a:t>
            </a:r>
            <a:r>
              <a:rPr lang="en-US" altLang="zh-CN" sz="6000" dirty="0" smtClean="0">
                <a:latin typeface="华文楷体" pitchFamily="2" charset="-122"/>
                <a:ea typeface="华文楷体" pitchFamily="2" charset="-122"/>
              </a:rPr>
              <a:t>CRED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分数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，完成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既定的储蓄计划、按时偿还账单、向慈善机构捐款等行为都会得到</a:t>
            </a:r>
            <a:r>
              <a:rPr lang="en-US" altLang="zh-CN" sz="6000" dirty="0" smtClean="0">
                <a:latin typeface="华文楷体" pitchFamily="2" charset="-122"/>
                <a:ea typeface="华文楷体" pitchFamily="2" charset="-122"/>
              </a:rPr>
              <a:t>CRED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积分奖励；</a:t>
            </a:r>
            <a:endParaRPr lang="en-US" altLang="zh-CN" sz="60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6000" dirty="0" smtClean="0">
                <a:latin typeface="华文楷体" pitchFamily="2" charset="-122"/>
                <a:ea typeface="华文楷体" pitchFamily="2" charset="-122"/>
              </a:rPr>
              <a:t>CRED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分数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与每月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管理费、存款利率、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服务手续费挂钩，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高分</a:t>
            </a:r>
            <a:r>
              <a:rPr lang="zh-CN" altLang="en-US" sz="6000" dirty="0">
                <a:latin typeface="华文楷体" pitchFamily="2" charset="-122"/>
                <a:ea typeface="华文楷体" pitchFamily="2" charset="-122"/>
              </a:rPr>
              <a:t>者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可以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优先体验</a:t>
            </a:r>
            <a:r>
              <a:rPr lang="en-US" altLang="zh-CN" sz="6000" dirty="0" err="1" smtClean="0">
                <a:latin typeface="华文楷体" pitchFamily="2" charset="-122"/>
                <a:ea typeface="华文楷体" pitchFamily="2" charset="-122"/>
              </a:rPr>
              <a:t>Movenbank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最新推出的产品或服务；</a:t>
            </a:r>
            <a:endParaRPr lang="en-US" altLang="zh-CN" sz="60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这三个考量的改善，都能够拉高</a:t>
            </a:r>
            <a:r>
              <a:rPr lang="en-US" altLang="zh-CN" sz="6000" dirty="0" smtClean="0">
                <a:latin typeface="华文楷体" pitchFamily="2" charset="-122"/>
                <a:ea typeface="华文楷体" pitchFamily="2" charset="-122"/>
              </a:rPr>
              <a:t>CRED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分数，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高分意味着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享受</a:t>
            </a:r>
            <a:r>
              <a:rPr lang="en-US" altLang="zh-CN" sz="6000" dirty="0" err="1" smtClean="0">
                <a:latin typeface="华文楷体" pitchFamily="2" charset="-122"/>
                <a:ea typeface="华文楷体" pitchFamily="2" charset="-122"/>
              </a:rPr>
              <a:t>Movenbank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各项手续费用更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大折扣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或减免，这一传导机制会引导客户养成健康的消费和资金管理习惯、积极正面的社交态度，从而赢得更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高</a:t>
            </a:r>
            <a:r>
              <a:rPr lang="en-US" altLang="zh-CN" sz="6000" dirty="0" smtClean="0">
                <a:latin typeface="华文楷体" pitchFamily="2" charset="-122"/>
                <a:ea typeface="华文楷体" pitchFamily="2" charset="-122"/>
              </a:rPr>
              <a:t>CRED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分数，享受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更低廉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</a:rPr>
              <a:t>的服务价格，形成一个正循环。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／案例：</a:t>
            </a:r>
            <a:r>
              <a:rPr lang="en-US" altLang="zh-CN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Moven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59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目标客户定位：</a:t>
            </a:r>
            <a:endParaRPr lang="en-US" altLang="zh-CN" sz="5900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     倾向于手机移动端提供“一站式”便捷金融服务、智能理财、社交等创新服务的人群；</a:t>
            </a:r>
            <a:endParaRPr lang="en-US" altLang="zh-CN" sz="59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CN" sz="59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5900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尤其是需要</a:t>
            </a:r>
            <a:r>
              <a:rPr lang="en-US" altLang="zh-CN" sz="5900" dirty="0" err="1" smtClean="0">
                <a:latin typeface="华文楷体" pitchFamily="2" charset="-122"/>
                <a:ea typeface="华文楷体" pitchFamily="2" charset="-122"/>
              </a:rPr>
              <a:t>Moven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为其提供个人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定制预算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与储蓄计划、养成良好储蓄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习惯、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认可</a:t>
            </a:r>
            <a:r>
              <a:rPr lang="en-US" altLang="zh-CN" sz="5900" dirty="0" smtClean="0">
                <a:latin typeface="华文楷体" pitchFamily="2" charset="-122"/>
                <a:ea typeface="华文楷体" pitchFamily="2" charset="-122"/>
              </a:rPr>
              <a:t>CRED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信用分数与收费服务的人群；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从</a:t>
            </a:r>
            <a:r>
              <a:rPr lang="en-US" altLang="zh-CN" sz="5900" dirty="0" smtClean="0">
                <a:latin typeface="华文楷体" pitchFamily="2" charset="-122"/>
                <a:ea typeface="华文楷体" pitchFamily="2" charset="-122"/>
              </a:rPr>
              <a:t>2011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59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月创立至今，经过</a:t>
            </a:r>
            <a:r>
              <a:rPr lang="en-US" altLang="zh-CN" sz="59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轮融资共计</a:t>
            </a:r>
            <a:r>
              <a:rPr lang="en-US" altLang="zh-CN" sz="5900" dirty="0" smtClean="0">
                <a:latin typeface="华文楷体" pitchFamily="2" charset="-122"/>
                <a:ea typeface="华文楷体" pitchFamily="2" charset="-122"/>
              </a:rPr>
              <a:t>2441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万美元，参与投资</a:t>
            </a:r>
            <a:r>
              <a:rPr lang="en-US" altLang="zh-CN" sz="5900" dirty="0" err="1" smtClean="0">
                <a:latin typeface="华文楷体" pitchFamily="2" charset="-122"/>
                <a:ea typeface="华文楷体" pitchFamily="2" charset="-122"/>
              </a:rPr>
              <a:t>Moven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的机构包括</a:t>
            </a:r>
            <a:r>
              <a:rPr lang="en-US" altLang="zh-CN" sz="5900" dirty="0" err="1" smtClean="0">
                <a:latin typeface="华文楷体" pitchFamily="2" charset="-122"/>
                <a:ea typeface="华文楷体" pitchFamily="2" charset="-122"/>
              </a:rPr>
              <a:t>Anthemis</a:t>
            </a:r>
            <a:r>
              <a:rPr lang="en-US" altLang="zh-CN" sz="5900" dirty="0" smtClean="0">
                <a:latin typeface="华文楷体" pitchFamily="2" charset="-122"/>
                <a:ea typeface="华文楷体" pitchFamily="2" charset="-122"/>
              </a:rPr>
              <a:t> Group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5900" dirty="0" smtClean="0">
                <a:latin typeface="华文楷体" pitchFamily="2" charset="-122"/>
                <a:ea typeface="华文楷体" pitchFamily="2" charset="-122"/>
              </a:rPr>
              <a:t>Raptor Ventures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等</a:t>
            </a:r>
            <a:r>
              <a:rPr lang="en-US" altLang="zh-CN" sz="5900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5900" dirty="0" smtClean="0">
                <a:latin typeface="华文楷体" pitchFamily="2" charset="-122"/>
                <a:ea typeface="华文楷体" pitchFamily="2" charset="-122"/>
              </a:rPr>
              <a:t>家硅谷知名的投资机构。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1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1800" b="1" dirty="0" smtClean="0"/>
              <a:t>Simple Bank</a:t>
            </a:r>
            <a:r>
              <a:rPr lang="zh-CN" altLang="en-US" sz="1800" b="1" dirty="0" smtClean="0"/>
              <a:t>：掌上智能理财管家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5"/>
            <a:ext cx="8712968" cy="55433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美国最成功数字银行，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2009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年由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Josh Reich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Shamir </a:t>
            </a:r>
            <a:r>
              <a:rPr lang="en-US" altLang="zh-CN" sz="3800" dirty="0" err="1" smtClean="0">
                <a:latin typeface="华文楷体" pitchFamily="2" charset="-122"/>
                <a:ea typeface="华文楷体" pitchFamily="2" charset="-122"/>
              </a:rPr>
              <a:t>Karkal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3800" dirty="0" err="1" smtClean="0">
                <a:latin typeface="华文楷体" pitchFamily="2" charset="-122"/>
                <a:ea typeface="华文楷体" pitchFamily="2" charset="-122"/>
              </a:rPr>
              <a:t>AlexPayne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三位创始人联合创立于纽约布鲁克林；</a:t>
            </a:r>
            <a:endParaRPr lang="en-US" altLang="zh-CN" sz="3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基于手机移动端提供金融综合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服务，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目前已从纽约迁至美国俄勒冈州波特兰市办公；</a:t>
            </a:r>
            <a:endParaRPr lang="en-US" altLang="zh-CN" sz="3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截至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2013 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年，客户已超过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万人，客户增长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330%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，目前员工仅为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92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人，典型的新型“轻资产”互联网银行；</a:t>
            </a:r>
            <a:endParaRPr lang="en-US" altLang="zh-CN" sz="3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2014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月，被</a:t>
            </a:r>
            <a:r>
              <a:rPr lang="zh-CN" altLang="en-US" sz="3800" u="sng" dirty="0" smtClean="0">
                <a:latin typeface="华文楷体" pitchFamily="2" charset="-122"/>
                <a:ea typeface="华文楷体" pitchFamily="2" charset="-122"/>
                <a:hlinkClick r:id="rId2"/>
              </a:rPr>
              <a:t>西班牙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银行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BBVA 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通过其美国分公司</a:t>
            </a:r>
            <a:r>
              <a:rPr lang="en-US" altLang="zh-CN" sz="3800" dirty="0" smtClean="0">
                <a:latin typeface="华文楷体" pitchFamily="2" charset="-122"/>
                <a:ea typeface="华文楷体" pitchFamily="2" charset="-122"/>
              </a:rPr>
              <a:t>BBVA Compass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收购，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仍独立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开展数字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银行业务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1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1800" b="1" dirty="0">
                <a:solidFill>
                  <a:prstClr val="black"/>
                </a:solidFill>
              </a:rPr>
              <a:t>Simple Bank</a:t>
            </a:r>
            <a:r>
              <a:rPr lang="zh-CN" altLang="en-US" sz="1800" b="1" dirty="0">
                <a:solidFill>
                  <a:prstClr val="black"/>
                </a:solidFill>
              </a:rPr>
              <a:t>：掌上智能理财管家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Simple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没有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任何物理柜台网点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，没有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银行牌照，是作为金融服务提供商负责平台运营，联合美国合众银行</a:t>
            </a:r>
            <a:r>
              <a:rPr lang="en-US" altLang="zh-CN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(The Bancorp Bank)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托管其客户存款；</a:t>
            </a:r>
            <a:endParaRPr lang="en-US" altLang="zh-CN" sz="28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Simple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基于客户存款产生的息差收入，按一定比例向合作银行收取提成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收入；</a:t>
            </a:r>
            <a:endParaRPr lang="en-US" altLang="zh-CN" sz="2800" dirty="0" smtClean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和绝大多数数字银行（</a:t>
            </a:r>
            <a:r>
              <a:rPr lang="en-US" altLang="zh-CN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Digital Bank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）一样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，提供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的基础服务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涵盖客户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日常的基础金融和银行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需求；</a:t>
            </a:r>
            <a:endParaRPr lang="zh-CN" altLang="en-US" sz="28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免费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Simple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借记卡（</a:t>
            </a:r>
            <a:r>
              <a:rPr lang="en-US" altLang="zh-CN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VISA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）、存款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享受</a:t>
            </a:r>
            <a:r>
              <a:rPr lang="en-US" altLang="zh-CN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FDIC</a:t>
            </a:r>
            <a:r>
              <a:rPr lang="zh-CN" altLang="en-US" sz="28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保险保障；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36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1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1800" b="1" dirty="0" smtClean="0"/>
              <a:t>Simple Bank</a:t>
            </a:r>
            <a:r>
              <a:rPr lang="zh-CN" altLang="en-US" sz="1800" b="1" dirty="0" smtClean="0"/>
              <a:t>：掌上智能理财管家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实时人工电话客服，短信客服，客户也可以向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Simple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发短信咨询，手机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里很快会回复客户相关疑问；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全美最多的免费取款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，共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55000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台，且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为客户搜索附近最近的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列表；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通过邮箱地址或手机号码转账给收款人，实时到账且免费；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Simple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账户与客户其他银行账户转账，免费；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免费邮寄支票簿。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1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1800" b="1" dirty="0" smtClean="0"/>
              <a:t>Simple Bank</a:t>
            </a:r>
            <a:r>
              <a:rPr lang="zh-CN" altLang="en-US" sz="1800" b="1" dirty="0" smtClean="0"/>
              <a:t>：掌上智能理财管家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Simple</a:t>
            </a: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最大的亮点：智能理财</a:t>
            </a:r>
          </a:p>
          <a:p>
            <a:pPr>
              <a:buFont typeface="Wingdings" pitchFamily="2" charset="2"/>
              <a:buChar char="ü"/>
            </a:pPr>
            <a:r>
              <a:rPr lang="en-US" altLang="zh-CN" b="1" dirty="0" smtClean="0"/>
              <a:t>Simple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完善的智能理财功能潜移默化地帮助客户建立合理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储蓄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消费意识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和科学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理财习惯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；一旦客户喜欢并且习惯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Simple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提倡的这种消费和储蓄理念，会逐渐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对其产生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使用黏性，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这成为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Simple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与合作银行收取息差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提成的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个重要议价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筹码；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Simple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智能理财最大的特色是设置消费计划并智能生成储蓄计划；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Simple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的智能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理财让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客户预先设置未来的消费计划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，后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根据消费计划、预期购买时间、目前客户的收入情况，智能生成一个实现这笔消费的储蓄计划，从而客户可以合理支配剩余的可用资金。</a:t>
            </a:r>
          </a:p>
          <a:p>
            <a:pPr>
              <a:buNone/>
            </a:pP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087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2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2000" b="1" dirty="0" smtClean="0"/>
              <a:t>Number26</a:t>
            </a:r>
            <a:r>
              <a:rPr lang="zh-CN" altLang="en-US" sz="2000" b="1" dirty="0" smtClean="0"/>
              <a:t>欧洲最新锐的数字银行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9600" dirty="0">
                <a:latin typeface="华文楷体" pitchFamily="2" charset="-122"/>
                <a:ea typeface="华文楷体" pitchFamily="2" charset="-122"/>
              </a:rPr>
              <a:t>欧洲目前发展最为成熟的数字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银行，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2013 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年创立于德国柏林，依托手机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提供金融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服务；</a:t>
            </a:r>
            <a:endParaRPr lang="en-US" altLang="zh-CN" sz="96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现有员工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30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人，截至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2015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年客户数量超过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8500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多人，另外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15000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人在排队等待注册被审核通过；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本身没有银行牌照</a:t>
            </a:r>
            <a:r>
              <a:rPr lang="zh-CN" altLang="en-US" sz="9600" dirty="0">
                <a:latin typeface="华文楷体" pitchFamily="2" charset="-122"/>
                <a:ea typeface="华文楷体" pitchFamily="2" charset="-122"/>
              </a:rPr>
              <a:t>，负责数字银行的平台运营，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zh-CN" altLang="en-US" sz="9600" dirty="0">
                <a:latin typeface="华文楷体" pitchFamily="2" charset="-122"/>
                <a:ea typeface="华文楷体" pitchFamily="2" charset="-122"/>
              </a:rPr>
              <a:t>拥有银行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牌照的德国传统银行</a:t>
            </a:r>
            <a:r>
              <a:rPr lang="en-US" altLang="zh-CN" sz="9600" dirty="0" err="1" smtClean="0">
                <a:latin typeface="华文楷体" pitchFamily="2" charset="-122"/>
                <a:ea typeface="华文楷体" pitchFamily="2" charset="-122"/>
              </a:rPr>
              <a:t>Wirecard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合作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9600" dirty="0" err="1" smtClean="0">
                <a:latin typeface="华文楷体" pitchFamily="2" charset="-122"/>
                <a:ea typeface="华文楷体" pitchFamily="2" charset="-122"/>
              </a:rPr>
              <a:t>Wirecard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负责保管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客户的存款，存至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账户的客户存款享受德国存款保险基金 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(German Deposit Protection Fund)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提供的存款保险保障；</a:t>
            </a:r>
            <a:endParaRPr lang="en-US" altLang="zh-CN" sz="96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合作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双方基于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客户存款产生的息差收入，由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Number26 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向</a:t>
            </a:r>
            <a:r>
              <a:rPr lang="en-US" altLang="zh-CN" sz="9600" dirty="0" err="1" smtClean="0">
                <a:latin typeface="华文楷体" pitchFamily="2" charset="-122"/>
                <a:ea typeface="华文楷体" pitchFamily="2" charset="-122"/>
              </a:rPr>
              <a:t>Wirecard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银行收取一定的提成。　　</a:t>
            </a:r>
            <a:r>
              <a:rPr lang="zh-CN" altLang="en-US" sz="8000" b="1" dirty="0" smtClean="0">
                <a:latin typeface="华文楷体" pitchFamily="2" charset="-122"/>
                <a:ea typeface="华文楷体" pitchFamily="2" charset="-122"/>
              </a:rPr>
              <a:t>　</a:t>
            </a:r>
            <a:endParaRPr lang="zh-CN" altLang="en-US" sz="80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9543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1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1800" b="1" dirty="0" smtClean="0"/>
              <a:t>Number26</a:t>
            </a:r>
            <a:r>
              <a:rPr lang="zh-CN" altLang="en-US" sz="1800" b="1" dirty="0" smtClean="0"/>
              <a:t>欧洲最新锐的数字银行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54461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8600" b="1" dirty="0" smtClean="0">
                <a:latin typeface="华文楷体" pitchFamily="2" charset="-122"/>
                <a:ea typeface="华文楷体" pitchFamily="2" charset="-122"/>
              </a:rPr>
              <a:t>　</a:t>
            </a:r>
            <a:r>
              <a:rPr lang="zh-CN" altLang="en-US" sz="96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基础业务和服务领域：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开户后，客户可以免费获得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借记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卡</a:t>
            </a:r>
            <a:r>
              <a:rPr lang="en-US" altLang="zh-CN" sz="9600" dirty="0" err="1">
                <a:latin typeface="华文楷体" pitchFamily="2" charset="-122"/>
                <a:ea typeface="华文楷体" pitchFamily="2" charset="-122"/>
              </a:rPr>
              <a:t>Mastercard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在德国境内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6000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多家商户刷卡消费，享受全球所有带有</a:t>
            </a:r>
            <a:r>
              <a:rPr lang="en-US" altLang="zh-CN" sz="9600" dirty="0" err="1" smtClean="0">
                <a:latin typeface="华文楷体" pitchFamily="2" charset="-122"/>
                <a:ea typeface="华文楷体" pitchFamily="2" charset="-122"/>
              </a:rPr>
              <a:t>Mastercard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标志的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机免费取现服务；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同时提供手机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和电脑网页版本的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服务，手机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功能更为全面；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客户所有消费交易、收入明细，</a:t>
            </a:r>
            <a:r>
              <a:rPr lang="en-US" altLang="zh-CN" sz="9600" dirty="0" smtClean="0"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会实时通过短信发送至客户手机；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自动对所有消费进行归类，计算各项消费占比（按交通、通讯、食品、服装等大项，进行归类分析）；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客户的手机联系人之间实时转账：输入对方邮箱、手机号码，即可在朋友间转账汇款；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9600" dirty="0" smtClean="0">
                <a:latin typeface="华文楷体" pitchFamily="2" charset="-122"/>
                <a:ea typeface="华文楷体" pitchFamily="2" charset="-122"/>
              </a:rPr>
              <a:t>强大的安全系统作为保障。　　</a:t>
            </a:r>
          </a:p>
          <a:p>
            <a:pPr>
              <a:buNone/>
            </a:pPr>
            <a:endParaRPr lang="zh-CN" altLang="en-US" sz="9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8235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1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1800" b="1" dirty="0" smtClean="0"/>
              <a:t>Number26</a:t>
            </a:r>
            <a:r>
              <a:rPr lang="zh-CN" altLang="en-US" sz="1800" b="1" dirty="0" smtClean="0"/>
              <a:t>欧洲最新锐的数字银行</a:t>
            </a:r>
            <a:endParaRPr lang="zh-CN" altLang="en-US" sz="18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61662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None/>
            </a:pPr>
            <a:r>
              <a:rPr lang="zh-CN" altLang="en-US" sz="70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业务亮点</a:t>
            </a:r>
            <a:r>
              <a:rPr lang="zh-CN" altLang="en-US" sz="7000" dirty="0" smtClean="0">
                <a:latin typeface="华文楷体" pitchFamily="2" charset="-122"/>
                <a:ea typeface="华文楷体" pitchFamily="2" charset="-122"/>
              </a:rPr>
              <a:t>　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时刻彰显创新的特质：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2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指纹识别技术：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记录客户指纹，提高账户信息、资金、交易安全性和保密性；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3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随时开启或关闭交易功能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4200" dirty="0" smtClean="0"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客户可以自行设置开启或者关闭网络在线支付功能，最大限度满足客户需求，保障交易安全；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43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3D Touch</a:t>
            </a:r>
            <a:r>
              <a:rPr lang="zh-CN" altLang="en-US" sz="43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与苹果合作在</a:t>
            </a:r>
            <a:r>
              <a:rPr lang="en-US" altLang="zh-CN" sz="4200" dirty="0" err="1" smtClean="0">
                <a:latin typeface="华文楷体" pitchFamily="2" charset="-122"/>
                <a:ea typeface="华文楷体" pitchFamily="2" charset="-122"/>
              </a:rPr>
              <a:t>iPhone</a:t>
            </a:r>
            <a:r>
              <a:rPr lang="en-US" altLang="zh-CN" sz="4200" dirty="0" smtClean="0">
                <a:latin typeface="华文楷体" pitchFamily="2" charset="-122"/>
                <a:ea typeface="华文楷体" pitchFamily="2" charset="-122"/>
              </a:rPr>
              <a:t> 6S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手机上引入立体触屏（</a:t>
            </a:r>
            <a:r>
              <a:rPr lang="en-US" altLang="zh-CN" sz="4200" dirty="0" smtClean="0">
                <a:latin typeface="华文楷体" pitchFamily="2" charset="-122"/>
                <a:ea typeface="华文楷体" pitchFamily="2" charset="-122"/>
              </a:rPr>
              <a:t>3D Touch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）功能；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3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智能扫码存取款：</a:t>
            </a:r>
            <a:r>
              <a:rPr lang="en-US" altLang="zh-CN" sz="4200" dirty="0" smtClean="0">
                <a:latin typeface="华文楷体" pitchFamily="2" charset="-122"/>
                <a:ea typeface="华文楷体" pitchFamily="2" charset="-122"/>
              </a:rPr>
              <a:t>Number 26 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特有的</a:t>
            </a:r>
            <a:r>
              <a:rPr lang="en-US" altLang="zh-CN" sz="4200" dirty="0" smtClean="0">
                <a:latin typeface="华文楷体" pitchFamily="2" charset="-122"/>
                <a:ea typeface="华文楷体" pitchFamily="2" charset="-122"/>
              </a:rPr>
              <a:t>Cash26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功能，与德国各大超级卖场、药店合作；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43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全球刷卡，免收货币兑换费：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客户持</a:t>
            </a:r>
            <a:r>
              <a:rPr lang="en-US" altLang="zh-CN" sz="4200" dirty="0" smtClean="0"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4200" dirty="0" smtClean="0">
                <a:latin typeface="华文楷体" pitchFamily="2" charset="-122"/>
                <a:ea typeface="华文楷体" pitchFamily="2" charset="-122"/>
              </a:rPr>
              <a:t>借记卡在全球所有国家和地区刷卡消费，都不收取货币兑换手续费；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互联网银行全球分布情况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16253" t="27949" r="15482" b="11561"/>
          <a:stretch>
            <a:fillRect/>
          </a:stretch>
        </p:blipFill>
        <p:spPr bwMode="auto">
          <a:xfrm>
            <a:off x="899592" y="1484784"/>
            <a:ext cx="792088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2.0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1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1800" b="1" dirty="0">
                <a:solidFill>
                  <a:prstClr val="black"/>
                </a:solidFill>
              </a:rPr>
              <a:t>Number26</a:t>
            </a:r>
            <a:r>
              <a:rPr lang="zh-CN" altLang="en-US" sz="1800" b="1" dirty="0">
                <a:solidFill>
                  <a:prstClr val="black"/>
                </a:solidFill>
              </a:rPr>
              <a:t>欧洲最新锐的数字银行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zh-CN" altLang="en-US" sz="26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承诺开户</a:t>
            </a:r>
            <a:r>
              <a:rPr lang="en-US" altLang="zh-CN" sz="26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6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分钟完成</a:t>
            </a:r>
            <a:r>
              <a:rPr lang="zh-CN" altLang="en-US" sz="26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600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首先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，手机上下载</a:t>
            </a:r>
            <a:r>
              <a:rPr lang="en-US" altLang="zh-CN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，点击注册后会收到一个邀请验证码，输入后进入信息填写页面，客户输入电子邮箱地址、设置密码、个人基本信息等即可点击提交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第二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步，</a:t>
            </a:r>
            <a:r>
              <a:rPr lang="en-US" altLang="zh-CN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收到客户信息后，会向客户发起视频电话，视频电话中客户只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须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出示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个人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护照的相应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页，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工作人员对客户本人和护照页进行截图拍照即可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第三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步，一切信息审核通过，客户就会收到相应通知，就可以在</a:t>
            </a:r>
            <a:r>
              <a:rPr lang="en-US" altLang="zh-CN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上</a:t>
            </a:r>
            <a:r>
              <a:rPr lang="zh-CN" altLang="en-US" sz="240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开户，收到</a:t>
            </a:r>
            <a:r>
              <a:rPr lang="en-US" altLang="zh-CN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Number26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借记卡（</a:t>
            </a:r>
            <a:r>
              <a:rPr lang="en-US" altLang="zh-CN" sz="2400" dirty="0" err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Mastercard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）后就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可以开卡正式使用。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47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1.0-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概念</a:t>
            </a:r>
            <a:endParaRPr lang="zh-CN" altLang="en-US" sz="28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1.0: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又称直营银行（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Direct Bank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），指不通过传统柜台和营业网点，是通过信件、电话、邮件和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，及后来通过互联网或移动终端提供服务的银行模式。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1.0-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主要特点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低成本高息揽存：无营业网点，所需资产和人员少；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独立法人资格，独立经营，不是大银行的独立部门； 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存款保险公司为存款提供保险；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效率高、简单，推送的金融产品个性化弱；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目标人群是对利率比较敏感、自己愿意上网挑选判断的人群；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母公司多为金融集团：大部分直营银行是依托母公司建立的子公司；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快捷、高效，基于互联网运作。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11430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Ally Bank</a:t>
            </a:r>
            <a:endParaRPr lang="zh-CN" altLang="en-US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Ally Bank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Ally Financial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的全资子公司；</a:t>
            </a:r>
            <a:endParaRPr lang="en-US" altLang="zh-CN" sz="3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总资产</a:t>
            </a: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947.96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亿美元；</a:t>
            </a:r>
            <a:endParaRPr lang="en-US" altLang="zh-CN" sz="3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现在拥有</a:t>
            </a: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100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万左右的储蓄账户；</a:t>
            </a:r>
            <a:endParaRPr lang="en-US" altLang="zh-CN" sz="3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每年新开户增长达</a:t>
            </a: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30%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3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约有</a:t>
            </a:r>
            <a:r>
              <a:rPr lang="en-US" altLang="zh-CN" sz="3000" dirty="0" smtClean="0">
                <a:latin typeface="华文楷体" pitchFamily="2" charset="-122"/>
                <a:ea typeface="华文楷体" pitchFamily="2" charset="-122"/>
              </a:rPr>
              <a:t>1000</a:t>
            </a:r>
            <a:r>
              <a:rPr lang="zh-CN" altLang="en-US" sz="3000" dirty="0" smtClean="0">
                <a:latin typeface="华文楷体" pitchFamily="2" charset="-122"/>
                <a:ea typeface="华文楷体" pitchFamily="2" charset="-122"/>
              </a:rPr>
              <a:t>名员工。</a:t>
            </a:r>
            <a:endParaRPr lang="zh-CN" altLang="en-US" sz="30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Ally Bank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前身是美国通用汽车金融公司；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次贷危机之后更名为“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Ally bank”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，成为一家纯粹的互联网银行；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Ally bank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对互联网银行长期发展有影响的做法是专业放贷；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目标客户：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购车人和经销商，联系着美国上万家汽车经销商，这些经销商的流动资金贷款，客户贷款都由它来提供；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“高息揽存，专业放贷” 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互联网银行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案例：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Ally Bank</a:t>
            </a:r>
            <a:r>
              <a:rPr lang="zh-CN" altLang="en-US" sz="2700" dirty="0" smtClean="0"/>
              <a:t>业务模式</a:t>
            </a:r>
            <a:endParaRPr lang="zh-CN" altLang="en-US" sz="27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20588" t="51942" r="52203" b="15992"/>
          <a:stretch>
            <a:fillRect/>
          </a:stretch>
        </p:blipFill>
        <p:spPr bwMode="auto">
          <a:xfrm>
            <a:off x="1547664" y="2204864"/>
            <a:ext cx="6552728" cy="36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3341</Words>
  <Application>Microsoft Office PowerPoint</Application>
  <PresentationFormat>全屏显示(4:3)</PresentationFormat>
  <Paragraphs>218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Office 主题</vt:lpstr>
      <vt:lpstr>自定义设计方案</vt:lpstr>
      <vt:lpstr>CorelDRAW</vt:lpstr>
      <vt:lpstr>传统金融的互联网化</vt:lpstr>
      <vt:lpstr>传统金融的互联网化的种类</vt:lpstr>
      <vt:lpstr>Model1--互联网银行</vt:lpstr>
      <vt:lpstr>互联网银行全球分布情况</vt:lpstr>
      <vt:lpstr>互联网银行1.0-概念</vt:lpstr>
      <vt:lpstr>互联网银行1.0-主要特点</vt:lpstr>
      <vt:lpstr>互联网银行1.0／案例：Ally Bank</vt:lpstr>
      <vt:lpstr>互联网银行1.0／案例：Ally Bank</vt:lpstr>
      <vt:lpstr>互联网银行1.0／案例：Ally Bank业务模式</vt:lpstr>
      <vt:lpstr>互联网银行1.0／案例：Ally Bank经营特点</vt:lpstr>
      <vt:lpstr>互联网银行1.0／案例：ING Direct USA－薄利多销的互联网银行</vt:lpstr>
      <vt:lpstr>互联网银行1.0／案例：ING Direct USA-经营特点</vt:lpstr>
      <vt:lpstr>互联网银行1.0／案例：BofI-独立经营的互联网银行</vt:lpstr>
      <vt:lpstr>互联网银行1.0／案例：BofI-独立经营的互联网银行</vt:lpstr>
      <vt:lpstr>互联网银行1.0／案例:BofI-独立经营的互联网银行</vt:lpstr>
      <vt:lpstr>互联网银行1.0／案例：微众银行-基本信息</vt:lpstr>
      <vt:lpstr>互联网银行1.0／案例：微众银行-主要业务</vt:lpstr>
      <vt:lpstr>互联网银行1.0／案例：微众银行-主要业务</vt:lpstr>
      <vt:lpstr>互联网银行1.0／案例：微众银行-主要业务</vt:lpstr>
      <vt:lpstr>互联网银行2.0</vt:lpstr>
      <vt:lpstr>互联网银行2.0的主要特点</vt:lpstr>
      <vt:lpstr>互联网银行2.0的主要特点</vt:lpstr>
      <vt:lpstr>互联网银行2.0的主要特点</vt:lpstr>
      <vt:lpstr>互联网银行2.0／案例：Atom</vt:lpstr>
      <vt:lpstr>互联网银行2.0／案例：Atom特点</vt:lpstr>
      <vt:lpstr>互联网银行2.0／案例： Atom-业务特色</vt:lpstr>
      <vt:lpstr>互联网银行2.0／案例：Atom--未来业务规划</vt:lpstr>
      <vt:lpstr>互联网银行2.0／案例：Moven</vt:lpstr>
      <vt:lpstr>互联网银行2.0／案例：Moven服务内容</vt:lpstr>
      <vt:lpstr>互联网银行2.0／案例：Moven服务内容</vt:lpstr>
      <vt:lpstr>互联网银行2.0／案例：Moven功能举例</vt:lpstr>
      <vt:lpstr>互联网银行2.0／案例：Moven</vt:lpstr>
      <vt:lpstr>互联网银行2.0／案例：Simple Bank：掌上智能理财管家</vt:lpstr>
      <vt:lpstr>互联网银行2.0／案例：Simple Bank：掌上智能理财管家</vt:lpstr>
      <vt:lpstr>互联网银行2.0／案例：Simple Bank：掌上智能理财管家</vt:lpstr>
      <vt:lpstr>互联网银行2.0／案例：Simple Bank：掌上智能理财管家</vt:lpstr>
      <vt:lpstr>互联网银行2.0／案例：Number26欧洲最新锐的数字银行</vt:lpstr>
      <vt:lpstr>互联网银行2.0／案例：Number26欧洲最新锐的数字银行</vt:lpstr>
      <vt:lpstr>互联网银行2.0／案例：Number26欧洲最新锐的数字银行</vt:lpstr>
      <vt:lpstr>互联网银行2.0／案例：Number26欧洲最新锐的数字银行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zhouping</cp:lastModifiedBy>
  <cp:revision>213</cp:revision>
  <dcterms:created xsi:type="dcterms:W3CDTF">2017-07-20T14:39:50Z</dcterms:created>
  <dcterms:modified xsi:type="dcterms:W3CDTF">2018-09-25T03:20:03Z</dcterms:modified>
</cp:coreProperties>
</file>