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73" r:id="rId4"/>
    <p:sldId id="274" r:id="rId5"/>
    <p:sldId id="275" r:id="rId6"/>
    <p:sldId id="276" r:id="rId7"/>
    <p:sldId id="258" r:id="rId8"/>
    <p:sldId id="277" r:id="rId9"/>
    <p:sldId id="257" r:id="rId10"/>
    <p:sldId id="278" r:id="rId11"/>
    <p:sldId id="279" r:id="rId12"/>
    <p:sldId id="280" r:id="rId13"/>
    <p:sldId id="281" r:id="rId14"/>
    <p:sldId id="282" r:id="rId15"/>
    <p:sldId id="259" r:id="rId16"/>
    <p:sldId id="261" r:id="rId17"/>
    <p:sldId id="260" r:id="rId18"/>
    <p:sldId id="267" r:id="rId19"/>
    <p:sldId id="283" r:id="rId20"/>
    <p:sldId id="272" r:id="rId21"/>
    <p:sldId id="270" r:id="rId22"/>
    <p:sldId id="284" r:id="rId23"/>
    <p:sldId id="285" r:id="rId24"/>
    <p:sldId id="286" r:id="rId25"/>
    <p:sldId id="287" r:id="rId26"/>
    <p:sldId id="288" r:id="rId27"/>
    <p:sldId id="268" r:id="rId28"/>
    <p:sldId id="269" r:id="rId29"/>
    <p:sldId id="262" r:id="rId30"/>
    <p:sldId id="263" r:id="rId31"/>
    <p:sldId id="264" r:id="rId32"/>
    <p:sldId id="265" r:id="rId33"/>
    <p:sldId id="289" r:id="rId34"/>
    <p:sldId id="290" r:id="rId35"/>
    <p:sldId id="291" r:id="rId36"/>
    <p:sldId id="292" r:id="rId37"/>
    <p:sldId id="266"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86" autoAdjust="0"/>
    <p:restoredTop sz="94635" autoAdjust="0"/>
  </p:normalViewPr>
  <p:slideViewPr>
    <p:cSldViewPr>
      <p:cViewPr varScale="1">
        <p:scale>
          <a:sx n="103" d="100"/>
          <a:sy n="103" d="100"/>
        </p:scale>
        <p:origin x="72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7B7A7-D77B-4997-A26D-7C71CC8CE6AC}" type="datetimeFigureOut">
              <a:rPr lang="zh-CN" altLang="en-US" smtClean="0"/>
              <a:t>2017/11/19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9FCA6-E70D-4740-A804-5F441D557A37}" type="slidenum">
              <a:rPr lang="zh-CN" altLang="en-US" smtClean="0"/>
              <a:t>‹#›</a:t>
            </a:fld>
            <a:endParaRPr lang="zh-CN" altLang="en-US"/>
          </a:p>
        </p:txBody>
      </p:sp>
    </p:spTree>
    <p:extLst>
      <p:ext uri="{BB962C8B-B14F-4D97-AF65-F5344CB8AC3E}">
        <p14:creationId xmlns:p14="http://schemas.microsoft.com/office/powerpoint/2010/main" val="25290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79FCA6-E70D-4740-A804-5F441D557A37}" type="slidenum">
              <a:rPr lang="zh-CN" altLang="en-US" smtClean="0"/>
              <a:t>35</a:t>
            </a:fld>
            <a:endParaRPr lang="zh-CN" altLang="en-US"/>
          </a:p>
        </p:txBody>
      </p:sp>
    </p:spTree>
    <p:extLst>
      <p:ext uri="{BB962C8B-B14F-4D97-AF65-F5344CB8AC3E}">
        <p14:creationId xmlns:p14="http://schemas.microsoft.com/office/powerpoint/2010/main" val="1315800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graphicFrame>
        <p:nvGraphicFramePr>
          <p:cNvPr id="2050" name="Object 2"/>
          <p:cNvGraphicFramePr>
            <a:graphicFrameLocks noChangeAspect="1"/>
          </p:cNvGraphicFramePr>
          <p:nvPr/>
        </p:nvGraphicFramePr>
        <p:xfrm>
          <a:off x="1763688" y="116632"/>
          <a:ext cx="5143500" cy="1257300"/>
        </p:xfrm>
        <a:graphic>
          <a:graphicData uri="http://schemas.openxmlformats.org/presentationml/2006/ole">
            <mc:AlternateContent xmlns:mc="http://schemas.openxmlformats.org/markup-compatibility/2006">
              <mc:Choice xmlns:v="urn:schemas-microsoft-com:vml" Requires="v">
                <p:oleObj spid="_x0000_s2154" name="CorelDRAW" r:id="rId3" imgW="951120" imgH="233640" progId="">
                  <p:embed/>
                </p:oleObj>
              </mc:Choice>
              <mc:Fallback>
                <p:oleObj name="CorelDRAW" r:id="rId3" imgW="951120" imgH="233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16632"/>
                        <a:ext cx="514350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BB1ADCC-1C0B-4C9F-ABC8-DBDD204E4836}" type="datetimeFigureOut">
              <a:rPr lang="zh-CN" altLang="en-US" smtClean="0"/>
              <a:pPr/>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BB1ADCC-1C0B-4C9F-ABC8-DBDD204E4836}" type="datetimeFigureOut">
              <a:rPr lang="zh-CN" altLang="en-US" smtClean="0"/>
              <a:pPr/>
              <a:t>2017/11/19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BB1ADCC-1C0B-4C9F-ABC8-DBDD204E4836}" type="datetimeFigureOut">
              <a:rPr lang="zh-CN" altLang="en-US" smtClean="0"/>
              <a:pPr/>
              <a:t>2017/11/19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B1ADCC-1C0B-4C9F-ABC8-DBDD204E4836}" type="datetimeFigureOut">
              <a:rPr lang="zh-CN" altLang="en-US" smtClean="0"/>
              <a:pPr/>
              <a:t>2017/11/19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B1ADCC-1C0B-4C9F-ABC8-DBDD204E4836}" type="datetimeFigureOut">
              <a:rPr lang="zh-CN" altLang="en-US" smtClean="0"/>
              <a:pPr/>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B1ADCC-1C0B-4C9F-ABC8-DBDD204E4836}" type="datetimeFigureOut">
              <a:rPr lang="zh-CN" altLang="en-US" smtClean="0"/>
              <a:pPr/>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5E9EFF"/>
            </a:gs>
            <a:gs pos="39999">
              <a:srgbClr val="85C2FF"/>
            </a:gs>
            <a:gs pos="70000">
              <a:srgbClr val="C4D6EB"/>
            </a:gs>
            <a:gs pos="100000">
              <a:srgbClr val="FFEBF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1ADCC-1C0B-4C9F-ABC8-DBDD204E4836}" type="datetimeFigureOut">
              <a:rPr lang="zh-CN" altLang="en-US" smtClean="0"/>
              <a:pPr/>
              <a:t>2017/11/19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CE72-3216-4E80-855E-018B2D989FD6}" type="slidenum">
              <a:rPr lang="zh-CN" altLang="en-US" smtClean="0"/>
              <a:pPr/>
              <a:t>‹#›</a:t>
            </a:fld>
            <a:endParaRPr lang="zh-CN" altLang="en-US"/>
          </a:p>
        </p:txBody>
      </p:sp>
      <p:graphicFrame>
        <p:nvGraphicFramePr>
          <p:cNvPr id="1026" name="Object 2"/>
          <p:cNvGraphicFramePr>
            <a:graphicFrameLocks noChangeAspect="1"/>
          </p:cNvGraphicFramePr>
          <p:nvPr/>
        </p:nvGraphicFramePr>
        <p:xfrm>
          <a:off x="1547664" y="260648"/>
          <a:ext cx="5143500" cy="1257300"/>
        </p:xfrm>
        <a:graphic>
          <a:graphicData uri="http://schemas.openxmlformats.org/presentationml/2006/ole">
            <mc:AlternateContent xmlns:mc="http://schemas.openxmlformats.org/markup-compatibility/2006">
              <mc:Choice xmlns:v="urn:schemas-microsoft-com:vml" Requires="v">
                <p:oleObj spid="_x0000_s1130" name="CorelDRAW" r:id="rId14" imgW="951120" imgH="233640" progId="">
                  <p:embed/>
                </p:oleObj>
              </mc:Choice>
              <mc:Fallback>
                <p:oleObj name="CorelDRAW" r:id="rId14" imgW="951120" imgH="233640" progId="">
                  <p:embed/>
                  <p:pic>
                    <p:nvPicPr>
                      <p:cNvPr id="0"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7664" y="260648"/>
                        <a:ext cx="514350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331640" y="1772816"/>
            <a:ext cx="7124328" cy="1470025"/>
          </a:xfrm>
        </p:spPr>
        <p:txBody>
          <a:bodyPr/>
          <a:lstStyle/>
          <a:p>
            <a:r>
              <a:rPr lang="en-US" altLang="zh-CN" dirty="0"/>
              <a:t>Model7--</a:t>
            </a:r>
            <a:r>
              <a:rPr lang="zh-CN" altLang="en-US" dirty="0"/>
              <a:t>互联网消费金融</a:t>
            </a:r>
          </a:p>
        </p:txBody>
      </p:sp>
      <p:sp>
        <p:nvSpPr>
          <p:cNvPr id="3" name="副标题 2"/>
          <p:cNvSpPr>
            <a:spLocks noGrp="1"/>
          </p:cNvSpPr>
          <p:nvPr>
            <p:ph type="subTitle" idx="1"/>
          </p:nvPr>
        </p:nvSpPr>
        <p:spPr/>
        <p:txBody>
          <a:bodyPr>
            <a:normAutofit/>
          </a:bodyPr>
          <a:lstStyle/>
          <a:p>
            <a:pPr algn="l">
              <a:buFont typeface="Wingdings" pitchFamily="2" charset="2"/>
              <a:buChar char="u"/>
            </a:pPr>
            <a:r>
              <a:rPr lang="zh-CN" altLang="en-US" dirty="0">
                <a:solidFill>
                  <a:srgbClr val="FF0000"/>
                </a:solidFill>
                <a:latin typeface="华文楷体" pitchFamily="2" charset="-122"/>
                <a:ea typeface="华文楷体" pitchFamily="2" charset="-122"/>
              </a:rPr>
              <a:t>发薪日贷款的互联网化</a:t>
            </a:r>
          </a:p>
          <a:p>
            <a:pPr algn="l">
              <a:buFont typeface="Wingdings" pitchFamily="2" charset="2"/>
              <a:buChar char="u"/>
            </a:pPr>
            <a:r>
              <a:rPr lang="zh-CN" altLang="en-US" dirty="0">
                <a:solidFill>
                  <a:srgbClr val="FF0000"/>
                </a:solidFill>
                <a:latin typeface="华文楷体" pitchFamily="2" charset="-122"/>
                <a:ea typeface="华文楷体" pitchFamily="2" charset="-122"/>
              </a:rPr>
              <a:t>分期付款信用消费贷款公司</a:t>
            </a:r>
          </a:p>
          <a:p>
            <a:pPr algn="l">
              <a:buFont typeface="Wingdings" pitchFamily="2" charset="2"/>
              <a:buChar char="u"/>
            </a:pPr>
            <a:r>
              <a:rPr lang="zh-CN" altLang="en-US" dirty="0">
                <a:solidFill>
                  <a:srgbClr val="FF0000"/>
                </a:solidFill>
                <a:latin typeface="华文楷体" pitchFamily="2" charset="-122"/>
                <a:ea typeface="华文楷体" pitchFamily="2" charset="-122"/>
              </a:rPr>
              <a:t>新型消费贷款公司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4BD83-91CB-4E0F-9BF3-E2019D1322B8}"/>
              </a:ext>
            </a:extLst>
          </p:cNvPr>
          <p:cNvSpPr>
            <a:spLocks noGrp="1"/>
          </p:cNvSpPr>
          <p:nvPr>
            <p:ph type="title"/>
          </p:nvPr>
        </p:nvSpPr>
        <p:spPr/>
        <p:txBody>
          <a:bodyPr>
            <a:normAutofit fontScale="90000"/>
          </a:bodyPr>
          <a:lstStyle/>
          <a:p>
            <a:r>
              <a:rPr lang="zh-CN" altLang="en-US" sz="3600" dirty="0">
                <a:solidFill>
                  <a:srgbClr val="FF0000"/>
                </a:solidFill>
                <a:latin typeface="华文楷体" pitchFamily="2" charset="-122"/>
                <a:ea typeface="华文楷体" pitchFamily="2" charset="-122"/>
              </a:rPr>
              <a:t>互联网消费金融</a:t>
            </a:r>
            <a:r>
              <a:rPr lang="en-US" altLang="zh-CN" sz="3600" dirty="0">
                <a:solidFill>
                  <a:srgbClr val="FF0000"/>
                </a:solidFill>
                <a:latin typeface="华文楷体" pitchFamily="2" charset="-122"/>
                <a:ea typeface="华文楷体" pitchFamily="2" charset="-122"/>
              </a:rPr>
              <a:t>/</a:t>
            </a:r>
            <a:r>
              <a:rPr lang="zh-CN" altLang="en-US" sz="3600" dirty="0">
                <a:solidFill>
                  <a:srgbClr val="FF0000"/>
                </a:solidFill>
                <a:latin typeface="华文楷体" pitchFamily="2" charset="-122"/>
                <a:ea typeface="华文楷体" pitchFamily="2" charset="-122"/>
              </a:rPr>
              <a:t>发薪日贷款的互联网化</a:t>
            </a:r>
            <a:r>
              <a:rPr lang="en-US" altLang="zh-CN" sz="3600" dirty="0">
                <a:solidFill>
                  <a:srgbClr val="FF0000"/>
                </a:solidFill>
                <a:latin typeface="华文楷体" pitchFamily="2" charset="-122"/>
                <a:ea typeface="华文楷体" pitchFamily="2" charset="-122"/>
              </a:rPr>
              <a:t>1.0</a:t>
            </a:r>
            <a:r>
              <a:rPr lang="zh-CN" altLang="en-US" sz="3600" dirty="0">
                <a:solidFill>
                  <a:srgbClr val="FF0000"/>
                </a:solidFill>
                <a:latin typeface="华文楷体" pitchFamily="2" charset="-122"/>
                <a:ea typeface="华文楷体" pitchFamily="2" charset="-122"/>
              </a:rPr>
              <a:t>案例</a:t>
            </a:r>
            <a:r>
              <a:rPr lang="en-US" altLang="zh-CN" sz="2000" dirty="0" err="1">
                <a:solidFill>
                  <a:srgbClr val="FF0000"/>
                </a:solidFill>
                <a:latin typeface="华文楷体" pitchFamily="2" charset="-122"/>
                <a:ea typeface="华文楷体" pitchFamily="2" charset="-122"/>
              </a:rPr>
              <a:t>LendUp</a:t>
            </a:r>
            <a:r>
              <a:rPr lang="en-US" altLang="zh-CN" sz="2000" dirty="0">
                <a:solidFill>
                  <a:srgbClr val="FF0000"/>
                </a:solidFill>
                <a:latin typeface="华文楷体" pitchFamily="2" charset="-122"/>
                <a:ea typeface="华文楷体" pitchFamily="2" charset="-122"/>
              </a:rPr>
              <a:t>:</a:t>
            </a:r>
            <a:r>
              <a:rPr lang="zh-CN" altLang="en-US" sz="2000" dirty="0">
                <a:solidFill>
                  <a:srgbClr val="FF0000"/>
                </a:solidFill>
                <a:latin typeface="华文楷体" pitchFamily="2" charset="-122"/>
                <a:ea typeface="华文楷体" pitchFamily="2" charset="-122"/>
              </a:rPr>
              <a:t>提供学习还款模式的发薪日贷款</a:t>
            </a:r>
            <a:endParaRPr lang="zh-CN" altLang="en-US" dirty="0"/>
          </a:p>
        </p:txBody>
      </p:sp>
      <p:sp>
        <p:nvSpPr>
          <p:cNvPr id="3" name="内容占位符 2">
            <a:extLst>
              <a:ext uri="{FF2B5EF4-FFF2-40B4-BE49-F238E27FC236}">
                <a16:creationId xmlns:a16="http://schemas.microsoft.com/office/drawing/2014/main" id="{5F661222-1306-46CF-8C1A-BCCC3F1F1364}"/>
              </a:ext>
            </a:extLst>
          </p:cNvPr>
          <p:cNvSpPr>
            <a:spLocks noGrp="1"/>
          </p:cNvSpPr>
          <p:nvPr>
            <p:ph idx="1"/>
          </p:nvPr>
        </p:nvSpPr>
        <p:spPr>
          <a:xfrm>
            <a:off x="457200" y="1600200"/>
            <a:ext cx="8229600" cy="5213176"/>
          </a:xfrm>
        </p:spPr>
        <p:txBody>
          <a:bodyPr>
            <a:normAutofit lnSpcReduction="10000"/>
          </a:bodyPr>
          <a:lstStyle/>
          <a:p>
            <a:pPr>
              <a:lnSpc>
                <a:spcPct val="150000"/>
              </a:lnSpc>
              <a:spcBef>
                <a:spcPts val="600"/>
              </a:spcBef>
              <a:spcAft>
                <a:spcPts val="600"/>
              </a:spcAft>
              <a:buFont typeface="Wingdings" panose="05000000000000000000" pitchFamily="2" charset="2"/>
              <a:buChar char="Ø"/>
            </a:pPr>
            <a:r>
              <a:rPr lang="zh-CN" altLang="en-US" sz="3000" dirty="0">
                <a:latin typeface="华文楷体" pitchFamily="2" charset="-122"/>
                <a:ea typeface="华文楷体" pitchFamily="2" charset="-122"/>
              </a:rPr>
              <a:t>目标客户：中等收入群体</a:t>
            </a:r>
            <a:endParaRPr lang="en-US" altLang="zh-CN" sz="30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en-US" altLang="zh-CN" sz="3000" dirty="0">
                <a:latin typeface="华文楷体" pitchFamily="2" charset="-122"/>
                <a:ea typeface="华文楷体" pitchFamily="2" charset="-122"/>
              </a:rPr>
              <a:t>2012</a:t>
            </a:r>
            <a:r>
              <a:rPr lang="zh-CN" altLang="en-US" sz="3000" dirty="0">
                <a:latin typeface="华文楷体" pitchFamily="2" charset="-122"/>
                <a:ea typeface="华文楷体" pitchFamily="2" charset="-122"/>
              </a:rPr>
              <a:t>年由</a:t>
            </a:r>
            <a:r>
              <a:rPr lang="en-US" altLang="zh-CN" sz="3000" dirty="0">
                <a:latin typeface="华文楷体" pitchFamily="2" charset="-122"/>
                <a:ea typeface="华文楷体" pitchFamily="2" charset="-122"/>
              </a:rPr>
              <a:t>Y Combinator</a:t>
            </a:r>
            <a:r>
              <a:rPr lang="zh-CN" altLang="en-US" sz="3000" dirty="0">
                <a:latin typeface="华文楷体" pitchFamily="2" charset="-122"/>
                <a:ea typeface="华文楷体" pitchFamily="2" charset="-122"/>
              </a:rPr>
              <a:t>成功孵化</a:t>
            </a:r>
            <a:endParaRPr lang="en-US" altLang="zh-CN" sz="30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3000" dirty="0">
                <a:latin typeface="华文楷体" pitchFamily="2" charset="-122"/>
                <a:ea typeface="华文楷体" pitchFamily="2" charset="-122"/>
              </a:rPr>
              <a:t>贷款要求：</a:t>
            </a:r>
            <a:r>
              <a:rPr lang="en-US" altLang="zh-CN" sz="3000" dirty="0">
                <a:latin typeface="华文楷体" pitchFamily="2" charset="-122"/>
                <a:ea typeface="华文楷体" pitchFamily="2" charset="-122"/>
              </a:rPr>
              <a:t>1000</a:t>
            </a:r>
            <a:r>
              <a:rPr lang="zh-CN" altLang="en-US" sz="3000" dirty="0">
                <a:latin typeface="华文楷体" pitchFamily="2" charset="-122"/>
                <a:ea typeface="华文楷体" pitchFamily="2" charset="-122"/>
              </a:rPr>
              <a:t>美元以内、期限</a:t>
            </a:r>
            <a:r>
              <a:rPr lang="en-US" altLang="zh-CN" sz="3000" dirty="0">
                <a:latin typeface="华文楷体" pitchFamily="2" charset="-122"/>
                <a:ea typeface="华文楷体" pitchFamily="2" charset="-122"/>
              </a:rPr>
              <a:t>7-30</a:t>
            </a:r>
            <a:r>
              <a:rPr lang="zh-CN" altLang="en-US" sz="3000" dirty="0">
                <a:latin typeface="华文楷体" pitchFamily="2" charset="-122"/>
                <a:ea typeface="华文楷体" pitchFamily="2" charset="-122"/>
              </a:rPr>
              <a:t>天不等的短期贷款，年利率</a:t>
            </a:r>
            <a:r>
              <a:rPr lang="en-US" altLang="zh-CN" sz="3000" dirty="0">
                <a:latin typeface="华文楷体" pitchFamily="2" charset="-122"/>
                <a:ea typeface="华文楷体" pitchFamily="2" charset="-122"/>
              </a:rPr>
              <a:t>200%-750%</a:t>
            </a:r>
            <a:r>
              <a:rPr lang="zh-CN" altLang="en-US" sz="3000" dirty="0">
                <a:latin typeface="华文楷体" pitchFamily="2" charset="-122"/>
                <a:ea typeface="华文楷体" pitchFamily="2" charset="-122"/>
              </a:rPr>
              <a:t>；</a:t>
            </a:r>
            <a:endParaRPr lang="en-US" altLang="zh-CN" sz="30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3000" dirty="0">
                <a:latin typeface="华文楷体" pitchFamily="2" charset="-122"/>
                <a:ea typeface="华文楷体" pitchFamily="2" charset="-122"/>
              </a:rPr>
              <a:t>随着用户正常还款记录的累计，</a:t>
            </a:r>
            <a:r>
              <a:rPr lang="en-US" altLang="zh-CN" sz="3000" dirty="0" err="1">
                <a:latin typeface="华文楷体" pitchFamily="2" charset="-122"/>
                <a:ea typeface="华文楷体" pitchFamily="2" charset="-122"/>
              </a:rPr>
              <a:t>LengUp</a:t>
            </a:r>
            <a:r>
              <a:rPr lang="zh-CN" altLang="en-US" sz="3000" dirty="0">
                <a:latin typeface="华文楷体" pitchFamily="2" charset="-122"/>
                <a:ea typeface="华文楷体" pitchFamily="2" charset="-122"/>
              </a:rPr>
              <a:t>会逐渐降低用户的贷款利率；</a:t>
            </a:r>
            <a:endParaRPr lang="en-US" altLang="zh-CN" sz="30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3000" dirty="0">
                <a:latin typeface="华文楷体" pitchFamily="2" charset="-122"/>
                <a:ea typeface="华文楷体" pitchFamily="2" charset="-122"/>
              </a:rPr>
              <a:t>目前（</a:t>
            </a:r>
            <a:r>
              <a:rPr lang="en-US" altLang="zh-CN" sz="3000" dirty="0">
                <a:latin typeface="华文楷体" pitchFamily="2" charset="-122"/>
                <a:ea typeface="华文楷体" pitchFamily="2" charset="-122"/>
              </a:rPr>
              <a:t>2016</a:t>
            </a:r>
            <a:r>
              <a:rPr lang="zh-CN" altLang="en-US" sz="3000" dirty="0">
                <a:latin typeface="华文楷体" pitchFamily="2" charset="-122"/>
                <a:ea typeface="华文楷体" pitchFamily="2" charset="-122"/>
              </a:rPr>
              <a:t>年低）贷款规模已达</a:t>
            </a:r>
            <a:r>
              <a:rPr lang="en-US" altLang="zh-CN" sz="3000" dirty="0">
                <a:latin typeface="华文楷体" pitchFamily="2" charset="-122"/>
                <a:ea typeface="华文楷体" pitchFamily="2" charset="-122"/>
              </a:rPr>
              <a:t>35</a:t>
            </a:r>
            <a:r>
              <a:rPr lang="zh-CN" altLang="en-US" sz="3000" dirty="0">
                <a:latin typeface="华文楷体" pitchFamily="2" charset="-122"/>
                <a:ea typeface="华文楷体" pitchFamily="2" charset="-122"/>
              </a:rPr>
              <a:t>亿美元</a:t>
            </a:r>
          </a:p>
        </p:txBody>
      </p:sp>
    </p:spTree>
    <p:extLst>
      <p:ext uri="{BB962C8B-B14F-4D97-AF65-F5344CB8AC3E}">
        <p14:creationId xmlns:p14="http://schemas.microsoft.com/office/powerpoint/2010/main" val="10472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4FD9F7-0CB0-4109-ACD9-F0E59D8C2357}"/>
              </a:ext>
            </a:extLst>
          </p:cNvPr>
          <p:cNvSpPr>
            <a:spLocks noGrp="1"/>
          </p:cNvSpPr>
          <p:nvPr>
            <p:ph type="title"/>
          </p:nvPr>
        </p:nvSpPr>
        <p:spPr>
          <a:xfrm>
            <a:off x="323528" y="160337"/>
            <a:ext cx="8229600" cy="1143000"/>
          </a:xfrm>
        </p:spPr>
        <p:txBody>
          <a:bodyPr/>
          <a:lstStyle/>
          <a:p>
            <a:r>
              <a:rPr lang="zh-CN" altLang="en-US" sz="3200" dirty="0">
                <a:solidFill>
                  <a:srgbClr val="FF0000"/>
                </a:solidFill>
                <a:latin typeface="华文楷体" pitchFamily="2" charset="-122"/>
                <a:ea typeface="华文楷体" pitchFamily="2" charset="-122"/>
              </a:rPr>
              <a:t>互联网消费金融</a:t>
            </a:r>
            <a:r>
              <a:rPr lang="en-US" altLang="zh-CN" sz="3200" dirty="0">
                <a:solidFill>
                  <a:srgbClr val="FF0000"/>
                </a:solidFill>
                <a:latin typeface="华文楷体" pitchFamily="2" charset="-122"/>
                <a:ea typeface="华文楷体" pitchFamily="2" charset="-122"/>
              </a:rPr>
              <a:t>/</a:t>
            </a:r>
            <a:r>
              <a:rPr lang="zh-CN" altLang="en-US" sz="3200" dirty="0">
                <a:solidFill>
                  <a:srgbClr val="FF0000"/>
                </a:solidFill>
                <a:latin typeface="华文楷体" pitchFamily="2" charset="-122"/>
                <a:ea typeface="华文楷体" pitchFamily="2" charset="-122"/>
              </a:rPr>
              <a:t>发薪日贷款的互联网化</a:t>
            </a:r>
            <a:r>
              <a:rPr lang="en-US" altLang="zh-CN" sz="3200" dirty="0">
                <a:solidFill>
                  <a:srgbClr val="FF0000"/>
                </a:solidFill>
                <a:latin typeface="华文楷体" pitchFamily="2" charset="-122"/>
                <a:ea typeface="华文楷体" pitchFamily="2" charset="-122"/>
              </a:rPr>
              <a:t>1.0</a:t>
            </a:r>
            <a:r>
              <a:rPr lang="zh-CN" altLang="en-US" sz="3200" dirty="0">
                <a:solidFill>
                  <a:srgbClr val="FF0000"/>
                </a:solidFill>
                <a:latin typeface="华文楷体" pitchFamily="2" charset="-122"/>
                <a:ea typeface="华文楷体" pitchFamily="2" charset="-122"/>
              </a:rPr>
              <a:t>案例</a:t>
            </a:r>
            <a:r>
              <a:rPr lang="en-US" altLang="zh-CN" sz="1800" dirty="0" err="1">
                <a:solidFill>
                  <a:srgbClr val="FF0000"/>
                </a:solidFill>
                <a:latin typeface="华文楷体" pitchFamily="2" charset="-122"/>
                <a:ea typeface="华文楷体" pitchFamily="2" charset="-122"/>
              </a:rPr>
              <a:t>LendUp</a:t>
            </a:r>
            <a:r>
              <a:rPr lang="en-US" altLang="zh-CN" sz="1800" dirty="0">
                <a:solidFill>
                  <a:srgbClr val="FF0000"/>
                </a:solidFill>
                <a:latin typeface="华文楷体" pitchFamily="2" charset="-122"/>
                <a:ea typeface="华文楷体" pitchFamily="2" charset="-122"/>
              </a:rPr>
              <a:t>:</a:t>
            </a:r>
            <a:r>
              <a:rPr lang="zh-CN" altLang="en-US" sz="1800" dirty="0">
                <a:solidFill>
                  <a:srgbClr val="FF0000"/>
                </a:solidFill>
                <a:latin typeface="华文楷体" pitchFamily="2" charset="-122"/>
                <a:ea typeface="华文楷体" pitchFamily="2" charset="-122"/>
              </a:rPr>
              <a:t>提供学习还款模式的发薪日贷款</a:t>
            </a:r>
            <a:endParaRPr lang="zh-CN" altLang="en-US" dirty="0"/>
          </a:p>
        </p:txBody>
      </p:sp>
      <p:sp>
        <p:nvSpPr>
          <p:cNvPr id="3" name="内容占位符 2">
            <a:extLst>
              <a:ext uri="{FF2B5EF4-FFF2-40B4-BE49-F238E27FC236}">
                <a16:creationId xmlns:a16="http://schemas.microsoft.com/office/drawing/2014/main" id="{916C026C-6C5F-429F-B26A-CB357C47C02A}"/>
              </a:ext>
            </a:extLst>
          </p:cNvPr>
          <p:cNvSpPr>
            <a:spLocks noGrp="1"/>
          </p:cNvSpPr>
          <p:nvPr>
            <p:ph idx="1"/>
          </p:nvPr>
        </p:nvSpPr>
        <p:spPr>
          <a:xfrm>
            <a:off x="179512" y="1412776"/>
            <a:ext cx="8507288" cy="5284887"/>
          </a:xfrm>
        </p:spPr>
        <p:txBody>
          <a:bodyPr>
            <a:normAutofit fontScale="92500" lnSpcReduction="10000"/>
          </a:bodyPr>
          <a:lstStyle/>
          <a:p>
            <a:pPr marL="0" indent="0">
              <a:buNone/>
            </a:pPr>
            <a:r>
              <a:rPr lang="zh-CN" altLang="en-US" sz="3000" b="1" dirty="0">
                <a:solidFill>
                  <a:srgbClr val="7030A0"/>
                </a:solidFill>
                <a:latin typeface="华文楷体" pitchFamily="2" charset="-122"/>
                <a:ea typeface="华文楷体" pitchFamily="2" charset="-122"/>
              </a:rPr>
              <a:t>贷款流程：</a:t>
            </a:r>
            <a:r>
              <a:rPr lang="zh-CN" altLang="en-US" sz="3000" dirty="0">
                <a:latin typeface="华文楷体" pitchFamily="2" charset="-122"/>
                <a:ea typeface="华文楷体" pitchFamily="2" charset="-122"/>
              </a:rPr>
              <a:t>在线申请   审核申请   放款与还款；</a:t>
            </a:r>
            <a:endParaRPr lang="en-US" altLang="zh-CN" sz="3000" dirty="0">
              <a:latin typeface="华文楷体" pitchFamily="2" charset="-122"/>
              <a:ea typeface="华文楷体" pitchFamily="2" charset="-122"/>
            </a:endParaRPr>
          </a:p>
          <a:p>
            <a:pPr marL="0" indent="0">
              <a:buNone/>
            </a:pPr>
            <a:r>
              <a:rPr lang="zh-CN" altLang="en-US" sz="3600" b="1" dirty="0">
                <a:solidFill>
                  <a:srgbClr val="7030A0"/>
                </a:solidFill>
                <a:latin typeface="华文楷体" pitchFamily="2" charset="-122"/>
                <a:ea typeface="华文楷体" pitchFamily="2" charset="-122"/>
              </a:rPr>
              <a:t>特色：</a:t>
            </a:r>
            <a:endParaRPr lang="en-US" altLang="zh-CN" sz="3600" b="1" dirty="0">
              <a:solidFill>
                <a:srgbClr val="7030A0"/>
              </a:solidFill>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3000" dirty="0">
                <a:latin typeface="华文楷体" pitchFamily="2" charset="-122"/>
                <a:ea typeface="华文楷体" pitchFamily="2" charset="-122"/>
              </a:rPr>
              <a:t>还款学习模式；</a:t>
            </a:r>
            <a:endParaRPr lang="en-US" altLang="zh-CN" sz="30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en-US" altLang="zh-CN" sz="3000" dirty="0" err="1">
                <a:latin typeface="华文楷体" pitchFamily="2" charset="-122"/>
                <a:ea typeface="华文楷体" pitchFamily="2" charset="-122"/>
              </a:rPr>
              <a:t>LendUp</a:t>
            </a:r>
            <a:r>
              <a:rPr lang="zh-CN" altLang="en-US" sz="3000" dirty="0">
                <a:latin typeface="华文楷体" pitchFamily="2" charset="-122"/>
                <a:ea typeface="华文楷体" pitchFamily="2" charset="-122"/>
              </a:rPr>
              <a:t>设计了</a:t>
            </a:r>
            <a:r>
              <a:rPr lang="en-US" altLang="zh-CN" sz="3000" dirty="0" err="1">
                <a:latin typeface="华文楷体" pitchFamily="2" charset="-122"/>
                <a:ea typeface="华文楷体" pitchFamily="2" charset="-122"/>
              </a:rPr>
              <a:t>LendUp</a:t>
            </a:r>
            <a:r>
              <a:rPr lang="zh-CN" altLang="en-US" sz="3000" dirty="0">
                <a:latin typeface="华文楷体" pitchFamily="2" charset="-122"/>
                <a:ea typeface="华文楷体" pitchFamily="2" charset="-122"/>
              </a:rPr>
              <a:t>阶梯（</a:t>
            </a:r>
            <a:r>
              <a:rPr lang="en-US" altLang="zh-CN" sz="3000" dirty="0">
                <a:latin typeface="华文楷体" pitchFamily="2" charset="-122"/>
                <a:ea typeface="华文楷体" pitchFamily="2" charset="-122"/>
              </a:rPr>
              <a:t>Lend Up Ladder);</a:t>
            </a:r>
          </a:p>
          <a:p>
            <a:pPr>
              <a:lnSpc>
                <a:spcPct val="150000"/>
              </a:lnSpc>
              <a:spcBef>
                <a:spcPts val="600"/>
              </a:spcBef>
              <a:spcAft>
                <a:spcPts val="600"/>
              </a:spcAft>
              <a:buFont typeface="Wingdings" panose="05000000000000000000" pitchFamily="2" charset="2"/>
              <a:buChar char="Ø"/>
            </a:pPr>
            <a:r>
              <a:rPr lang="zh-CN" altLang="en-US" sz="3000" dirty="0">
                <a:latin typeface="华文楷体" pitchFamily="2" charset="-122"/>
                <a:ea typeface="华文楷体" pitchFamily="2" charset="-122"/>
              </a:rPr>
              <a:t>阶梯是根据用户积分不同分为白银、黄金、铂金和优质四个级别；</a:t>
            </a:r>
            <a:endParaRPr lang="en-US" altLang="zh-CN" sz="30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3000" dirty="0">
                <a:latin typeface="华文楷体" pitchFamily="2" charset="-122"/>
                <a:ea typeface="华文楷体" pitchFamily="2" charset="-122"/>
              </a:rPr>
              <a:t>用户通过按时还款、课程学习和邀请好友三种方式获取一定积分</a:t>
            </a:r>
            <a:r>
              <a:rPr lang="en-US" altLang="zh-CN" sz="3000" dirty="0">
                <a:latin typeface="华文楷体" pitchFamily="2" charset="-122"/>
                <a:ea typeface="华文楷体" pitchFamily="2" charset="-122"/>
              </a:rPr>
              <a:t>;</a:t>
            </a:r>
          </a:p>
          <a:p>
            <a:pPr marL="0" indent="0">
              <a:buNone/>
            </a:pPr>
            <a:endParaRPr lang="en-US" altLang="zh-CN" dirty="0"/>
          </a:p>
          <a:p>
            <a:pPr marL="0" indent="0">
              <a:buNone/>
            </a:pPr>
            <a:endParaRPr lang="zh-CN" altLang="en-US" dirty="0"/>
          </a:p>
        </p:txBody>
      </p:sp>
      <p:cxnSp>
        <p:nvCxnSpPr>
          <p:cNvPr id="5" name="直接箭头连接符 4">
            <a:extLst>
              <a:ext uri="{FF2B5EF4-FFF2-40B4-BE49-F238E27FC236}">
                <a16:creationId xmlns:a16="http://schemas.microsoft.com/office/drawing/2014/main" id="{A90CA319-2BA7-45E6-9AE2-0639B4380FF0}"/>
              </a:ext>
            </a:extLst>
          </p:cNvPr>
          <p:cNvCxnSpPr/>
          <p:nvPr/>
        </p:nvCxnSpPr>
        <p:spPr>
          <a:xfrm>
            <a:off x="3491880" y="1628800"/>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CFD71A92-F9C5-4668-AD62-74417EBFEFAC}"/>
              </a:ext>
            </a:extLst>
          </p:cNvPr>
          <p:cNvCxnSpPr/>
          <p:nvPr/>
        </p:nvCxnSpPr>
        <p:spPr>
          <a:xfrm>
            <a:off x="5148064" y="1700808"/>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926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166B7-D25A-4D01-92EC-4F41659D879C}"/>
              </a:ext>
            </a:extLst>
          </p:cNvPr>
          <p:cNvSpPr>
            <a:spLocks noGrp="1"/>
          </p:cNvSpPr>
          <p:nvPr>
            <p:ph type="title"/>
          </p:nvPr>
        </p:nvSpPr>
        <p:spPr>
          <a:xfrm>
            <a:off x="323528" y="0"/>
            <a:ext cx="8229600" cy="1143000"/>
          </a:xfrm>
        </p:spPr>
        <p:txBody>
          <a:bodyPr/>
          <a:lstStyle/>
          <a:p>
            <a:r>
              <a:rPr lang="zh-CN" altLang="en-US" sz="3200" dirty="0">
                <a:solidFill>
                  <a:srgbClr val="FF0000"/>
                </a:solidFill>
                <a:latin typeface="华文楷体" pitchFamily="2" charset="-122"/>
                <a:ea typeface="华文楷体" pitchFamily="2" charset="-122"/>
              </a:rPr>
              <a:t>互联网消费金融</a:t>
            </a:r>
            <a:r>
              <a:rPr lang="en-US" altLang="zh-CN" sz="3200" dirty="0">
                <a:solidFill>
                  <a:srgbClr val="FF0000"/>
                </a:solidFill>
                <a:latin typeface="华文楷体" pitchFamily="2" charset="-122"/>
                <a:ea typeface="华文楷体" pitchFamily="2" charset="-122"/>
              </a:rPr>
              <a:t>/</a:t>
            </a:r>
            <a:r>
              <a:rPr lang="zh-CN" altLang="en-US" sz="3200" dirty="0">
                <a:solidFill>
                  <a:srgbClr val="FF0000"/>
                </a:solidFill>
                <a:latin typeface="华文楷体" pitchFamily="2" charset="-122"/>
                <a:ea typeface="华文楷体" pitchFamily="2" charset="-122"/>
              </a:rPr>
              <a:t>发薪日贷款的互联网化</a:t>
            </a:r>
            <a:r>
              <a:rPr lang="en-US" altLang="zh-CN" sz="3200" dirty="0">
                <a:solidFill>
                  <a:srgbClr val="FF0000"/>
                </a:solidFill>
                <a:latin typeface="华文楷体" pitchFamily="2" charset="-122"/>
                <a:ea typeface="华文楷体" pitchFamily="2" charset="-122"/>
              </a:rPr>
              <a:t>1.0</a:t>
            </a:r>
            <a:r>
              <a:rPr lang="zh-CN" altLang="en-US" sz="3200" dirty="0">
                <a:solidFill>
                  <a:srgbClr val="FF0000"/>
                </a:solidFill>
                <a:latin typeface="华文楷体" pitchFamily="2" charset="-122"/>
                <a:ea typeface="华文楷体" pitchFamily="2" charset="-122"/>
              </a:rPr>
              <a:t>案例</a:t>
            </a:r>
            <a:r>
              <a:rPr lang="en-US" altLang="zh-CN" sz="1800" dirty="0" err="1">
                <a:solidFill>
                  <a:srgbClr val="FF0000"/>
                </a:solidFill>
                <a:latin typeface="华文楷体" pitchFamily="2" charset="-122"/>
                <a:ea typeface="华文楷体" pitchFamily="2" charset="-122"/>
              </a:rPr>
              <a:t>LendUp</a:t>
            </a:r>
            <a:r>
              <a:rPr lang="en-US" altLang="zh-CN" sz="1800" dirty="0">
                <a:solidFill>
                  <a:srgbClr val="FF0000"/>
                </a:solidFill>
                <a:latin typeface="华文楷体" pitchFamily="2" charset="-122"/>
                <a:ea typeface="华文楷体" pitchFamily="2" charset="-122"/>
              </a:rPr>
              <a:t>:</a:t>
            </a:r>
            <a:r>
              <a:rPr lang="zh-CN" altLang="en-US" sz="1800" dirty="0">
                <a:solidFill>
                  <a:srgbClr val="FF0000"/>
                </a:solidFill>
                <a:latin typeface="华文楷体" pitchFamily="2" charset="-122"/>
                <a:ea typeface="华文楷体" pitchFamily="2" charset="-122"/>
              </a:rPr>
              <a:t>提供学习还款模式的发薪日贷款</a:t>
            </a:r>
            <a:endParaRPr lang="zh-CN" altLang="en-US" dirty="0"/>
          </a:p>
        </p:txBody>
      </p:sp>
      <p:sp>
        <p:nvSpPr>
          <p:cNvPr id="3" name="内容占位符 2">
            <a:extLst>
              <a:ext uri="{FF2B5EF4-FFF2-40B4-BE49-F238E27FC236}">
                <a16:creationId xmlns:a16="http://schemas.microsoft.com/office/drawing/2014/main" id="{15C6F1AA-A37F-4959-A406-5C15EE22B1FC}"/>
              </a:ext>
            </a:extLst>
          </p:cNvPr>
          <p:cNvSpPr>
            <a:spLocks noGrp="1"/>
          </p:cNvSpPr>
          <p:nvPr>
            <p:ph idx="1"/>
          </p:nvPr>
        </p:nvSpPr>
        <p:spPr>
          <a:xfrm>
            <a:off x="457200" y="1143000"/>
            <a:ext cx="8229600" cy="4983163"/>
          </a:xfrm>
        </p:spPr>
        <p:txBody>
          <a:bodyPr/>
          <a:lstStyle/>
          <a:p>
            <a:pPr marL="0" indent="0">
              <a:buNone/>
            </a:pPr>
            <a:r>
              <a:rPr lang="zh-CN" altLang="en-US" b="1" dirty="0">
                <a:solidFill>
                  <a:srgbClr val="7030A0"/>
                </a:solidFill>
                <a:latin typeface="华文楷体" pitchFamily="2" charset="-122"/>
                <a:ea typeface="华文楷体" pitchFamily="2" charset="-122"/>
              </a:rPr>
              <a:t>特色</a:t>
            </a:r>
            <a:r>
              <a:rPr lang="en-US" altLang="zh-CN" b="1" dirty="0">
                <a:solidFill>
                  <a:srgbClr val="7030A0"/>
                </a:solidFill>
                <a:latin typeface="华文楷体" pitchFamily="2" charset="-122"/>
                <a:ea typeface="华文楷体" pitchFamily="2" charset="-122"/>
              </a:rPr>
              <a:t>(</a:t>
            </a:r>
            <a:r>
              <a:rPr lang="zh-CN" altLang="en-US" b="1" dirty="0">
                <a:solidFill>
                  <a:srgbClr val="7030A0"/>
                </a:solidFill>
                <a:latin typeface="华文楷体" pitchFamily="2" charset="-122"/>
                <a:ea typeface="华文楷体" pitchFamily="2" charset="-122"/>
              </a:rPr>
              <a:t>续）：</a:t>
            </a:r>
            <a:endParaRPr lang="en-US" altLang="zh-CN" b="1" dirty="0">
              <a:solidFill>
                <a:srgbClr val="7030A0"/>
              </a:solidFill>
              <a:latin typeface="华文楷体" pitchFamily="2" charset="-122"/>
              <a:ea typeface="华文楷体" pitchFamily="2" charset="-122"/>
            </a:endParaRPr>
          </a:p>
          <a:p>
            <a:pPr>
              <a:buFont typeface="Wingdings" panose="05000000000000000000" pitchFamily="2" charset="2"/>
              <a:buChar char="Ø"/>
            </a:pPr>
            <a:r>
              <a:rPr lang="zh-CN" altLang="en-US" sz="2800" dirty="0">
                <a:latin typeface="华文楷体" pitchFamily="2" charset="-122"/>
                <a:ea typeface="华文楷体" pitchFamily="2" charset="-122"/>
              </a:rPr>
              <a:t>随着积分的增加，用户可以攀登到</a:t>
            </a:r>
            <a:r>
              <a:rPr lang="en-US" altLang="zh-CN" sz="2800" dirty="0" err="1">
                <a:latin typeface="华文楷体" pitchFamily="2" charset="-122"/>
                <a:ea typeface="华文楷体" pitchFamily="2" charset="-122"/>
              </a:rPr>
              <a:t>LengUp</a:t>
            </a:r>
            <a:r>
              <a:rPr lang="zh-CN" altLang="en-US" sz="2800" dirty="0">
                <a:latin typeface="华文楷体" pitchFamily="2" charset="-122"/>
                <a:ea typeface="华文楷体" pitchFamily="2" charset="-122"/>
              </a:rPr>
              <a:t>阶梯的更高级别；</a:t>
            </a:r>
            <a:endParaRPr lang="en-US" altLang="zh-CN" sz="2800" dirty="0">
              <a:latin typeface="华文楷体" pitchFamily="2" charset="-122"/>
              <a:ea typeface="华文楷体" pitchFamily="2" charset="-122"/>
            </a:endParaRPr>
          </a:p>
          <a:p>
            <a:pPr>
              <a:buFont typeface="Wingdings" panose="05000000000000000000" pitchFamily="2" charset="2"/>
              <a:buChar char="Ø"/>
            </a:pPr>
            <a:r>
              <a:rPr lang="zh-CN" altLang="en-US" sz="2800" dirty="0">
                <a:latin typeface="华文楷体" pitchFamily="2" charset="-122"/>
                <a:ea typeface="华文楷体" pitchFamily="2" charset="-122"/>
              </a:rPr>
              <a:t>层级越高的借款人可以享受更低的贷款利率，同时增加用户的个人信用分数；</a:t>
            </a:r>
            <a:endParaRPr lang="en-US" altLang="zh-CN" sz="2800" dirty="0">
              <a:latin typeface="华文楷体" pitchFamily="2" charset="-122"/>
              <a:ea typeface="华文楷体" pitchFamily="2" charset="-122"/>
            </a:endParaRPr>
          </a:p>
          <a:p>
            <a:pPr marL="0" indent="0">
              <a:buNone/>
            </a:pPr>
            <a:endParaRPr lang="zh-CN" altLang="en-US" dirty="0"/>
          </a:p>
        </p:txBody>
      </p:sp>
      <p:grpSp>
        <p:nvGrpSpPr>
          <p:cNvPr id="31" name="组合 30">
            <a:extLst>
              <a:ext uri="{FF2B5EF4-FFF2-40B4-BE49-F238E27FC236}">
                <a16:creationId xmlns:a16="http://schemas.microsoft.com/office/drawing/2014/main" id="{706A6B1F-542F-4493-9153-5E9FEC84182D}"/>
              </a:ext>
            </a:extLst>
          </p:cNvPr>
          <p:cNvGrpSpPr/>
          <p:nvPr/>
        </p:nvGrpSpPr>
        <p:grpSpPr>
          <a:xfrm>
            <a:off x="6588224" y="3634581"/>
            <a:ext cx="504056" cy="2553147"/>
            <a:chOff x="6372200" y="3573016"/>
            <a:chExt cx="504056" cy="2553147"/>
          </a:xfrm>
        </p:grpSpPr>
        <p:cxnSp>
          <p:nvCxnSpPr>
            <p:cNvPr id="5" name="直接连接符 4">
              <a:extLst>
                <a:ext uri="{FF2B5EF4-FFF2-40B4-BE49-F238E27FC236}">
                  <a16:creationId xmlns:a16="http://schemas.microsoft.com/office/drawing/2014/main" id="{F392C75D-E924-4526-9FB8-48CEDDFD223E}"/>
                </a:ext>
              </a:extLst>
            </p:cNvPr>
            <p:cNvCxnSpPr/>
            <p:nvPr/>
          </p:nvCxnSpPr>
          <p:spPr>
            <a:xfrm>
              <a:off x="6372200" y="3573016"/>
              <a:ext cx="72008" cy="2520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AB666AD-2135-415B-B861-9C13154B44CD}"/>
                </a:ext>
              </a:extLst>
            </p:cNvPr>
            <p:cNvCxnSpPr/>
            <p:nvPr/>
          </p:nvCxnSpPr>
          <p:spPr>
            <a:xfrm>
              <a:off x="6804248" y="3573016"/>
              <a:ext cx="72008" cy="25531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DB52C2E-4A4A-4D47-8A26-505E49F87FBD}"/>
                </a:ext>
              </a:extLst>
            </p:cNvPr>
            <p:cNvCxnSpPr/>
            <p:nvPr/>
          </p:nvCxnSpPr>
          <p:spPr>
            <a:xfrm>
              <a:off x="6372200" y="3717032"/>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64F3D84-EE2C-4AEC-9E61-A0F8E5E73719}"/>
                </a:ext>
              </a:extLst>
            </p:cNvPr>
            <p:cNvCxnSpPr/>
            <p:nvPr/>
          </p:nvCxnSpPr>
          <p:spPr>
            <a:xfrm>
              <a:off x="6372200" y="3933056"/>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3FE97DC-D37C-439E-8524-1C0776022431}"/>
                </a:ext>
              </a:extLst>
            </p:cNvPr>
            <p:cNvCxnSpPr/>
            <p:nvPr/>
          </p:nvCxnSpPr>
          <p:spPr>
            <a:xfrm>
              <a:off x="6372200" y="4149080"/>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C88B370-186A-4FE0-81AD-9F92FA2A743E}"/>
                </a:ext>
              </a:extLst>
            </p:cNvPr>
            <p:cNvCxnSpPr/>
            <p:nvPr/>
          </p:nvCxnSpPr>
          <p:spPr>
            <a:xfrm>
              <a:off x="6372200" y="4365104"/>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AE7622B-06EE-4F9E-9774-8074C5C1F483}"/>
                </a:ext>
              </a:extLst>
            </p:cNvPr>
            <p:cNvCxnSpPr>
              <a:cxnSpLocks/>
            </p:cNvCxnSpPr>
            <p:nvPr/>
          </p:nvCxnSpPr>
          <p:spPr>
            <a:xfrm>
              <a:off x="6372200" y="4581128"/>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E0A4A54-7E72-430C-87F9-B10E940A954C}"/>
                </a:ext>
              </a:extLst>
            </p:cNvPr>
            <p:cNvCxnSpPr/>
            <p:nvPr/>
          </p:nvCxnSpPr>
          <p:spPr>
            <a:xfrm>
              <a:off x="6372200" y="4869160"/>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A2143A6-692A-4E27-BA9B-645A26F15503}"/>
                </a:ext>
              </a:extLst>
            </p:cNvPr>
            <p:cNvCxnSpPr/>
            <p:nvPr/>
          </p:nvCxnSpPr>
          <p:spPr>
            <a:xfrm>
              <a:off x="6444208" y="5085184"/>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B263A0C-2DE4-4612-BB36-24CFFFE2BCF7}"/>
                </a:ext>
              </a:extLst>
            </p:cNvPr>
            <p:cNvCxnSpPr/>
            <p:nvPr/>
          </p:nvCxnSpPr>
          <p:spPr>
            <a:xfrm>
              <a:off x="6444208" y="5301208"/>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D297ABF-E8F4-4FB6-8E1B-04E7FBD8451C}"/>
                </a:ext>
              </a:extLst>
            </p:cNvPr>
            <p:cNvCxnSpPr/>
            <p:nvPr/>
          </p:nvCxnSpPr>
          <p:spPr>
            <a:xfrm>
              <a:off x="6444208" y="5517232"/>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69300BD-9353-4377-B11F-48D367683396}"/>
                </a:ext>
              </a:extLst>
            </p:cNvPr>
            <p:cNvCxnSpPr/>
            <p:nvPr/>
          </p:nvCxnSpPr>
          <p:spPr>
            <a:xfrm>
              <a:off x="6444208" y="5733256"/>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F13FFE9-60B6-4310-B1E9-9F7CBB6C04A2}"/>
                </a:ext>
              </a:extLst>
            </p:cNvPr>
            <p:cNvCxnSpPr/>
            <p:nvPr/>
          </p:nvCxnSpPr>
          <p:spPr>
            <a:xfrm>
              <a:off x="6444208" y="5949280"/>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组合 43">
            <a:extLst>
              <a:ext uri="{FF2B5EF4-FFF2-40B4-BE49-F238E27FC236}">
                <a16:creationId xmlns:a16="http://schemas.microsoft.com/office/drawing/2014/main" id="{72879C4E-524E-4249-BDFB-224CAA73C08F}"/>
              </a:ext>
            </a:extLst>
          </p:cNvPr>
          <p:cNvGrpSpPr/>
          <p:nvPr/>
        </p:nvGrpSpPr>
        <p:grpSpPr>
          <a:xfrm>
            <a:off x="2130422" y="3760642"/>
            <a:ext cx="4248472" cy="2409131"/>
            <a:chOff x="1979712" y="3778597"/>
            <a:chExt cx="4248472" cy="2409131"/>
          </a:xfrm>
        </p:grpSpPr>
        <p:cxnSp>
          <p:nvCxnSpPr>
            <p:cNvPr id="33" name="直接连接符 32">
              <a:extLst>
                <a:ext uri="{FF2B5EF4-FFF2-40B4-BE49-F238E27FC236}">
                  <a16:creationId xmlns:a16="http://schemas.microsoft.com/office/drawing/2014/main" id="{6D527146-50BA-423E-A216-C34D8CF1A220}"/>
                </a:ext>
              </a:extLst>
            </p:cNvPr>
            <p:cNvCxnSpPr/>
            <p:nvPr/>
          </p:nvCxnSpPr>
          <p:spPr>
            <a:xfrm>
              <a:off x="1979712" y="6187728"/>
              <a:ext cx="1080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1AF25BB6-911E-48B1-A2E6-0169269CBFDB}"/>
                </a:ext>
              </a:extLst>
            </p:cNvPr>
            <p:cNvCxnSpPr/>
            <p:nvPr/>
          </p:nvCxnSpPr>
          <p:spPr>
            <a:xfrm flipV="1">
              <a:off x="3059832" y="5794821"/>
              <a:ext cx="432048" cy="392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BCF7696A-4E4E-49AF-A39E-DC7F4DB3D170}"/>
                </a:ext>
              </a:extLst>
            </p:cNvPr>
            <p:cNvCxnSpPr/>
            <p:nvPr/>
          </p:nvCxnSpPr>
          <p:spPr>
            <a:xfrm>
              <a:off x="3491880" y="5794821"/>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C998588-4429-4E92-BA5B-4A4E80C871D2}"/>
                </a:ext>
              </a:extLst>
            </p:cNvPr>
            <p:cNvCxnSpPr/>
            <p:nvPr/>
          </p:nvCxnSpPr>
          <p:spPr>
            <a:xfrm flipV="1">
              <a:off x="3995936" y="4725144"/>
              <a:ext cx="1008112" cy="10696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CFC8C4A-94F9-44F9-B82B-76EE9EFFF7DD}"/>
                </a:ext>
              </a:extLst>
            </p:cNvPr>
            <p:cNvCxnSpPr/>
            <p:nvPr/>
          </p:nvCxnSpPr>
          <p:spPr>
            <a:xfrm>
              <a:off x="4993704" y="4725144"/>
              <a:ext cx="5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C0772005-09E1-42EB-B0EB-BAC13D8734A4}"/>
                </a:ext>
              </a:extLst>
            </p:cNvPr>
            <p:cNvCxnSpPr/>
            <p:nvPr/>
          </p:nvCxnSpPr>
          <p:spPr>
            <a:xfrm flipV="1">
              <a:off x="5508104" y="3778597"/>
              <a:ext cx="720080" cy="946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组合 72">
            <a:extLst>
              <a:ext uri="{FF2B5EF4-FFF2-40B4-BE49-F238E27FC236}">
                <a16:creationId xmlns:a16="http://schemas.microsoft.com/office/drawing/2014/main" id="{897FA646-57B2-404D-BF30-D1FBB878D140}"/>
              </a:ext>
            </a:extLst>
          </p:cNvPr>
          <p:cNvGrpSpPr/>
          <p:nvPr/>
        </p:nvGrpSpPr>
        <p:grpSpPr>
          <a:xfrm>
            <a:off x="3257703" y="3994621"/>
            <a:ext cx="3240360" cy="2160240"/>
            <a:chOff x="3257703" y="3994621"/>
            <a:chExt cx="3240360" cy="2160240"/>
          </a:xfrm>
        </p:grpSpPr>
        <p:cxnSp>
          <p:nvCxnSpPr>
            <p:cNvPr id="46" name="直接连接符 45">
              <a:extLst>
                <a:ext uri="{FF2B5EF4-FFF2-40B4-BE49-F238E27FC236}">
                  <a16:creationId xmlns:a16="http://schemas.microsoft.com/office/drawing/2014/main" id="{EE0AA700-2EA1-48CB-9605-B1ED05D0448A}"/>
                </a:ext>
              </a:extLst>
            </p:cNvPr>
            <p:cNvCxnSpPr>
              <a:cxnSpLocks/>
            </p:cNvCxnSpPr>
            <p:nvPr/>
          </p:nvCxnSpPr>
          <p:spPr>
            <a:xfrm>
              <a:off x="3257703" y="6154861"/>
              <a:ext cx="32403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1425F190-E5FC-47B7-BB59-2EF4EF2713D3}"/>
                </a:ext>
              </a:extLst>
            </p:cNvPr>
            <p:cNvCxnSpPr>
              <a:cxnSpLocks/>
            </p:cNvCxnSpPr>
            <p:nvPr/>
          </p:nvCxnSpPr>
          <p:spPr>
            <a:xfrm flipV="1">
              <a:off x="3426566" y="5986756"/>
              <a:ext cx="2969366" cy="16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C456AE64-864F-45DE-B4D1-E53021BB639E}"/>
                </a:ext>
              </a:extLst>
            </p:cNvPr>
            <p:cNvCxnSpPr/>
            <p:nvPr/>
          </p:nvCxnSpPr>
          <p:spPr>
            <a:xfrm>
              <a:off x="3531231" y="5877272"/>
              <a:ext cx="2880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1A925660-2B3D-4387-A5F2-EBE64F2ED734}"/>
                </a:ext>
              </a:extLst>
            </p:cNvPr>
            <p:cNvCxnSpPr/>
            <p:nvPr/>
          </p:nvCxnSpPr>
          <p:spPr>
            <a:xfrm>
              <a:off x="4211960" y="5661248"/>
              <a:ext cx="21995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1D509EAA-53DB-4050-A4EF-B54E7C77DAB2}"/>
                </a:ext>
              </a:extLst>
            </p:cNvPr>
            <p:cNvCxnSpPr/>
            <p:nvPr/>
          </p:nvCxnSpPr>
          <p:spPr>
            <a:xfrm>
              <a:off x="4438328" y="5445224"/>
              <a:ext cx="19405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DAFF906B-C2FC-439C-8744-ABAE7EA7D152}"/>
                </a:ext>
              </a:extLst>
            </p:cNvPr>
            <p:cNvCxnSpPr/>
            <p:nvPr/>
          </p:nvCxnSpPr>
          <p:spPr>
            <a:xfrm>
              <a:off x="4650702" y="5242027"/>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4988523A-A04F-492F-BB90-90EE9438E21D}"/>
                </a:ext>
              </a:extLst>
            </p:cNvPr>
            <p:cNvCxnSpPr/>
            <p:nvPr/>
          </p:nvCxnSpPr>
          <p:spPr>
            <a:xfrm>
              <a:off x="4896036" y="5013176"/>
              <a:ext cx="1482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176CDC78-40BC-41CB-8ACE-3280A4803318}"/>
                </a:ext>
              </a:extLst>
            </p:cNvPr>
            <p:cNvCxnSpPr/>
            <p:nvPr/>
          </p:nvCxnSpPr>
          <p:spPr>
            <a:xfrm>
              <a:off x="5076056" y="4797152"/>
              <a:ext cx="13028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33529AB2-5210-4865-A2B0-6DDD43624D10}"/>
                </a:ext>
              </a:extLst>
            </p:cNvPr>
            <p:cNvCxnSpPr/>
            <p:nvPr/>
          </p:nvCxnSpPr>
          <p:spPr>
            <a:xfrm>
              <a:off x="5758104" y="4633160"/>
              <a:ext cx="582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AC23E8F-AC7F-4DC6-ABF5-79FA5DE9E406}"/>
                </a:ext>
              </a:extLst>
            </p:cNvPr>
            <p:cNvCxnSpPr/>
            <p:nvPr/>
          </p:nvCxnSpPr>
          <p:spPr>
            <a:xfrm>
              <a:off x="5869463" y="4421297"/>
              <a:ext cx="471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B787630F-7BD9-4A41-8635-2195351B62D7}"/>
                </a:ext>
              </a:extLst>
            </p:cNvPr>
            <p:cNvCxnSpPr/>
            <p:nvPr/>
          </p:nvCxnSpPr>
          <p:spPr>
            <a:xfrm>
              <a:off x="6018854" y="4210645"/>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65142595-1189-4AFA-A2E9-A2E9D9A6228C}"/>
                </a:ext>
              </a:extLst>
            </p:cNvPr>
            <p:cNvCxnSpPr>
              <a:cxnSpLocks/>
            </p:cNvCxnSpPr>
            <p:nvPr/>
          </p:nvCxnSpPr>
          <p:spPr>
            <a:xfrm>
              <a:off x="6198874" y="3994621"/>
              <a:ext cx="18002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206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6C529-B976-4AC1-9758-6FF23C75481D}"/>
              </a:ext>
            </a:extLst>
          </p:cNvPr>
          <p:cNvSpPr>
            <a:spLocks noGrp="1"/>
          </p:cNvSpPr>
          <p:nvPr>
            <p:ph type="title"/>
          </p:nvPr>
        </p:nvSpPr>
        <p:spPr>
          <a:xfrm>
            <a:off x="428599" y="44624"/>
            <a:ext cx="8229600" cy="1143000"/>
          </a:xfrm>
        </p:spPr>
        <p:txBody>
          <a:bodyPr/>
          <a:lstStyle/>
          <a:p>
            <a:r>
              <a:rPr lang="zh-CN" altLang="en-US" sz="3200" dirty="0">
                <a:solidFill>
                  <a:srgbClr val="FF0000"/>
                </a:solidFill>
                <a:latin typeface="华文楷体" pitchFamily="2" charset="-122"/>
                <a:ea typeface="华文楷体" pitchFamily="2" charset="-122"/>
              </a:rPr>
              <a:t>互联网消费金融</a:t>
            </a:r>
            <a:r>
              <a:rPr lang="en-US" altLang="zh-CN" sz="3200" dirty="0">
                <a:solidFill>
                  <a:srgbClr val="FF0000"/>
                </a:solidFill>
                <a:latin typeface="华文楷体" pitchFamily="2" charset="-122"/>
                <a:ea typeface="华文楷体" pitchFamily="2" charset="-122"/>
              </a:rPr>
              <a:t>/</a:t>
            </a:r>
            <a:r>
              <a:rPr lang="zh-CN" altLang="en-US" sz="3200" dirty="0">
                <a:solidFill>
                  <a:srgbClr val="FF0000"/>
                </a:solidFill>
                <a:latin typeface="华文楷体" pitchFamily="2" charset="-122"/>
                <a:ea typeface="华文楷体" pitchFamily="2" charset="-122"/>
              </a:rPr>
              <a:t>发薪日贷款的互联网化</a:t>
            </a:r>
            <a:r>
              <a:rPr lang="en-US" altLang="zh-CN" sz="3200" dirty="0">
                <a:solidFill>
                  <a:srgbClr val="FF0000"/>
                </a:solidFill>
                <a:latin typeface="华文楷体" pitchFamily="2" charset="-122"/>
                <a:ea typeface="华文楷体" pitchFamily="2" charset="-122"/>
              </a:rPr>
              <a:t>1.0</a:t>
            </a:r>
            <a:r>
              <a:rPr lang="zh-CN" altLang="en-US" sz="3200" dirty="0">
                <a:solidFill>
                  <a:srgbClr val="FF0000"/>
                </a:solidFill>
                <a:latin typeface="华文楷体" pitchFamily="2" charset="-122"/>
                <a:ea typeface="华文楷体" pitchFamily="2" charset="-122"/>
              </a:rPr>
              <a:t>案例</a:t>
            </a:r>
            <a:r>
              <a:rPr lang="en-US" altLang="zh-CN" sz="1800" dirty="0" err="1">
                <a:solidFill>
                  <a:srgbClr val="FF0000"/>
                </a:solidFill>
                <a:latin typeface="华文楷体" pitchFamily="2" charset="-122"/>
                <a:ea typeface="华文楷体" pitchFamily="2" charset="-122"/>
              </a:rPr>
              <a:t>LendUp</a:t>
            </a:r>
            <a:r>
              <a:rPr lang="en-US" altLang="zh-CN" sz="1800" dirty="0">
                <a:solidFill>
                  <a:srgbClr val="FF0000"/>
                </a:solidFill>
                <a:latin typeface="华文楷体" pitchFamily="2" charset="-122"/>
                <a:ea typeface="华文楷体" pitchFamily="2" charset="-122"/>
              </a:rPr>
              <a:t>:</a:t>
            </a:r>
            <a:r>
              <a:rPr lang="zh-CN" altLang="en-US" sz="1800" dirty="0">
                <a:solidFill>
                  <a:srgbClr val="FF0000"/>
                </a:solidFill>
                <a:latin typeface="华文楷体" pitchFamily="2" charset="-122"/>
                <a:ea typeface="华文楷体" pitchFamily="2" charset="-122"/>
              </a:rPr>
              <a:t>提供学习还款模式的发薪日贷款</a:t>
            </a:r>
            <a:endParaRPr lang="zh-CN" altLang="en-US" dirty="0"/>
          </a:p>
        </p:txBody>
      </p:sp>
      <p:sp>
        <p:nvSpPr>
          <p:cNvPr id="3" name="内容占位符 2">
            <a:extLst>
              <a:ext uri="{FF2B5EF4-FFF2-40B4-BE49-F238E27FC236}">
                <a16:creationId xmlns:a16="http://schemas.microsoft.com/office/drawing/2014/main" id="{ADF33DAD-5E82-4F54-B3F0-9E7DCC11F347}"/>
              </a:ext>
            </a:extLst>
          </p:cNvPr>
          <p:cNvSpPr>
            <a:spLocks noGrp="1"/>
          </p:cNvSpPr>
          <p:nvPr>
            <p:ph idx="1"/>
          </p:nvPr>
        </p:nvSpPr>
        <p:spPr>
          <a:xfrm>
            <a:off x="457200" y="1268760"/>
            <a:ext cx="8229600" cy="4857403"/>
          </a:xfrm>
        </p:spPr>
        <p:txBody>
          <a:bodyPr/>
          <a:lstStyle/>
          <a:p>
            <a:pPr marL="0" indent="0">
              <a:buNone/>
            </a:pPr>
            <a:r>
              <a:rPr lang="zh-CN" altLang="en-US" b="1" dirty="0">
                <a:solidFill>
                  <a:srgbClr val="7030A0"/>
                </a:solidFill>
                <a:latin typeface="华文楷体" pitchFamily="2" charset="-122"/>
                <a:ea typeface="华文楷体" pitchFamily="2" charset="-122"/>
              </a:rPr>
              <a:t>特色</a:t>
            </a:r>
            <a:r>
              <a:rPr lang="en-US" altLang="zh-CN" b="1" dirty="0">
                <a:solidFill>
                  <a:srgbClr val="7030A0"/>
                </a:solidFill>
                <a:latin typeface="华文楷体" pitchFamily="2" charset="-122"/>
                <a:ea typeface="华文楷体" pitchFamily="2" charset="-122"/>
              </a:rPr>
              <a:t>(</a:t>
            </a:r>
            <a:r>
              <a:rPr lang="zh-CN" altLang="en-US" b="1" dirty="0">
                <a:solidFill>
                  <a:srgbClr val="7030A0"/>
                </a:solidFill>
                <a:latin typeface="华文楷体" pitchFamily="2" charset="-122"/>
                <a:ea typeface="华文楷体" pitchFamily="2" charset="-122"/>
              </a:rPr>
              <a:t>续）</a:t>
            </a:r>
            <a:endParaRPr lang="en-US" altLang="zh-CN" b="1" dirty="0">
              <a:solidFill>
                <a:srgbClr val="7030A0"/>
              </a:solidFill>
              <a:latin typeface="华文楷体" pitchFamily="2" charset="-122"/>
              <a:ea typeface="华文楷体" pitchFamily="2" charset="-122"/>
            </a:endParaRPr>
          </a:p>
          <a:p>
            <a:pPr marL="0" indent="0">
              <a:buNone/>
            </a:pPr>
            <a:r>
              <a:rPr lang="zh-CN" altLang="en-US" b="1" dirty="0">
                <a:solidFill>
                  <a:srgbClr val="7030A0"/>
                </a:solidFill>
                <a:latin typeface="华文楷体" pitchFamily="2" charset="-122"/>
                <a:ea typeface="华文楷体" pitchFamily="2" charset="-122"/>
              </a:rPr>
              <a:t>增加积分的方式：</a:t>
            </a:r>
            <a:endParaRPr lang="en-US" altLang="zh-CN" b="1" dirty="0">
              <a:solidFill>
                <a:srgbClr val="7030A0"/>
              </a:solidFill>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3600" dirty="0">
                <a:latin typeface="华文楷体" pitchFamily="2" charset="-122"/>
                <a:ea typeface="华文楷体" pitchFamily="2" charset="-122"/>
              </a:rPr>
              <a:t>按时还款是最简单的积分方式；</a:t>
            </a:r>
            <a:endParaRPr lang="en-US" altLang="zh-CN" sz="36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3600" dirty="0">
                <a:latin typeface="华文楷体" pitchFamily="2" charset="-122"/>
                <a:ea typeface="华文楷体" pitchFamily="2" charset="-122"/>
              </a:rPr>
              <a:t>进行课程学习最高能增加</a:t>
            </a:r>
            <a:r>
              <a:rPr lang="en-US" altLang="zh-CN" sz="3600" dirty="0">
                <a:latin typeface="华文楷体" pitchFamily="2" charset="-122"/>
                <a:ea typeface="华文楷体" pitchFamily="2" charset="-122"/>
              </a:rPr>
              <a:t>1000</a:t>
            </a:r>
            <a:r>
              <a:rPr lang="zh-CN" altLang="en-US" sz="3600" dirty="0">
                <a:latin typeface="华文楷体" pitchFamily="2" charset="-122"/>
                <a:ea typeface="华文楷体" pitchFamily="2" charset="-122"/>
              </a:rPr>
              <a:t>点积分；</a:t>
            </a:r>
            <a:endParaRPr lang="en-US" altLang="zh-CN" sz="36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3600" dirty="0">
                <a:latin typeface="华文楷体" pitchFamily="2" charset="-122"/>
                <a:ea typeface="华文楷体" pitchFamily="2" charset="-122"/>
              </a:rPr>
              <a:t>推荐朋友使用</a:t>
            </a:r>
            <a:r>
              <a:rPr lang="en-US" altLang="zh-CN" sz="3600" dirty="0" err="1">
                <a:latin typeface="华文楷体" pitchFamily="2" charset="-122"/>
                <a:ea typeface="华文楷体" pitchFamily="2" charset="-122"/>
              </a:rPr>
              <a:t>LengUp</a:t>
            </a:r>
            <a:r>
              <a:rPr lang="zh-CN" altLang="en-US" sz="3600" dirty="0">
                <a:latin typeface="华文楷体" pitchFamily="2" charset="-122"/>
                <a:ea typeface="华文楷体" pitchFamily="2" charset="-122"/>
              </a:rPr>
              <a:t>，每人都能享受</a:t>
            </a:r>
            <a:r>
              <a:rPr lang="en-US" altLang="zh-CN" sz="3600" dirty="0">
                <a:latin typeface="华文楷体" pitchFamily="2" charset="-122"/>
                <a:ea typeface="华文楷体" pitchFamily="2" charset="-122"/>
              </a:rPr>
              <a:t>500</a:t>
            </a:r>
            <a:r>
              <a:rPr lang="zh-CN" altLang="en-US" sz="3600" dirty="0">
                <a:latin typeface="华文楷体" pitchFamily="2" charset="-122"/>
                <a:ea typeface="华文楷体" pitchFamily="2" charset="-122"/>
              </a:rPr>
              <a:t>点积分</a:t>
            </a:r>
          </a:p>
        </p:txBody>
      </p:sp>
    </p:spTree>
    <p:extLst>
      <p:ext uri="{BB962C8B-B14F-4D97-AF65-F5344CB8AC3E}">
        <p14:creationId xmlns:p14="http://schemas.microsoft.com/office/powerpoint/2010/main" val="178212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435280" cy="1143000"/>
          </a:xfrm>
        </p:spPr>
        <p:txBody>
          <a:bodyPr>
            <a:noAutofit/>
          </a:bodyPr>
          <a:lstStyle/>
          <a:p>
            <a:r>
              <a:rPr lang="zh-CN" altLang="en-US" dirty="0">
                <a:solidFill>
                  <a:srgbClr val="FF0000"/>
                </a:solidFill>
                <a:latin typeface="华文楷体" pitchFamily="2" charset="-122"/>
                <a:ea typeface="华文楷体" pitchFamily="2" charset="-122"/>
              </a:rPr>
              <a:t>互联网消费金融</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发薪日贷款的互联网化</a:t>
            </a:r>
            <a:r>
              <a:rPr lang="en-US" altLang="zh-CN" dirty="0">
                <a:solidFill>
                  <a:srgbClr val="FF0000"/>
                </a:solidFill>
                <a:latin typeface="华文楷体" pitchFamily="2" charset="-122"/>
                <a:ea typeface="华文楷体" pitchFamily="2" charset="-122"/>
              </a:rPr>
              <a:t>2.0</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a:xfrm>
            <a:off x="251520" y="1844824"/>
            <a:ext cx="8229600" cy="4525963"/>
          </a:xfrm>
        </p:spPr>
        <p:txBody>
          <a:bodyPr/>
          <a:lstStyle/>
          <a:p>
            <a:pPr>
              <a:buNone/>
            </a:pPr>
            <a:r>
              <a:rPr lang="zh-CN" altLang="en-US" dirty="0">
                <a:solidFill>
                  <a:srgbClr val="7030A0"/>
                </a:solidFill>
                <a:latin typeface="华文楷体" pitchFamily="2" charset="-122"/>
                <a:ea typeface="华文楷体" pitchFamily="2" charset="-122"/>
              </a:rPr>
              <a:t>发薪日贷款互联网化</a:t>
            </a:r>
            <a:r>
              <a:rPr lang="en-US" altLang="zh-CN" dirty="0">
                <a:solidFill>
                  <a:srgbClr val="7030A0"/>
                </a:solidFill>
                <a:latin typeface="华文楷体" pitchFamily="2" charset="-122"/>
                <a:ea typeface="华文楷体" pitchFamily="2" charset="-122"/>
              </a:rPr>
              <a:t>2.0</a:t>
            </a:r>
          </a:p>
          <a:p>
            <a:pPr>
              <a:lnSpc>
                <a:spcPct val="150000"/>
              </a:lnSpc>
              <a:buFont typeface="Wingdings" panose="05000000000000000000" pitchFamily="2" charset="2"/>
              <a:buChar char="Ø"/>
            </a:pPr>
            <a:r>
              <a:rPr lang="zh-CN" altLang="en-US" dirty="0">
                <a:latin typeface="华文楷体" pitchFamily="2" charset="-122"/>
                <a:ea typeface="华文楷体" pitchFamily="2" charset="-122"/>
              </a:rPr>
              <a:t>   由于发薪日贷款互联网化</a:t>
            </a:r>
            <a:r>
              <a:rPr lang="en-US" altLang="zh-CN" dirty="0">
                <a:latin typeface="华文楷体" pitchFamily="2" charset="-122"/>
                <a:ea typeface="华文楷体" pitchFamily="2" charset="-122"/>
              </a:rPr>
              <a:t>1.0</a:t>
            </a:r>
            <a:r>
              <a:rPr lang="zh-CN" altLang="en-US" dirty="0">
                <a:latin typeface="华文楷体" pitchFamily="2" charset="-122"/>
                <a:ea typeface="华文楷体" pitchFamily="2" charset="-122"/>
              </a:rPr>
              <a:t>的高利率问题引起了社会的广泛关注；</a:t>
            </a:r>
            <a:endParaRPr lang="en-US" altLang="zh-CN" dirty="0">
              <a:latin typeface="华文楷体" pitchFamily="2" charset="-122"/>
              <a:ea typeface="华文楷体" pitchFamily="2" charset="-122"/>
            </a:endParaRPr>
          </a:p>
          <a:p>
            <a:pPr>
              <a:lnSpc>
                <a:spcPct val="150000"/>
              </a:lnSpc>
              <a:buFont typeface="Wingdings" panose="05000000000000000000" pitchFamily="2" charset="2"/>
              <a:buChar char="Ø"/>
            </a:pPr>
            <a:r>
              <a:rPr lang="zh-CN" altLang="en-US" dirty="0">
                <a:latin typeface="华文楷体" pitchFamily="2" charset="-122"/>
                <a:ea typeface="华文楷体" pitchFamily="2" charset="-122"/>
              </a:rPr>
              <a:t>一些互联网发薪日贷款公司针对雇员推出“与雇员公司进行合作”的贷款方案以改善这个问题。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latin typeface="华文楷体" pitchFamily="2" charset="-122"/>
                <a:ea typeface="华文楷体" pitchFamily="2" charset="-122"/>
              </a:rPr>
              <a:t>互联网消费金融贷款</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发薪日贷款的互联网化</a:t>
            </a:r>
            <a:r>
              <a:rPr lang="en-US" altLang="zh-CN" dirty="0">
                <a:solidFill>
                  <a:srgbClr val="FF0000"/>
                </a:solidFill>
                <a:latin typeface="华文楷体" pitchFamily="2" charset="-122"/>
                <a:ea typeface="华文楷体" pitchFamily="2" charset="-122"/>
              </a:rPr>
              <a:t>2.0</a:t>
            </a:r>
            <a:endParaRPr lang="zh-CN" altLang="en-US" sz="2800" dirty="0"/>
          </a:p>
        </p:txBody>
      </p:sp>
      <p:sp>
        <p:nvSpPr>
          <p:cNvPr id="5" name="内容占位符 4"/>
          <p:cNvSpPr>
            <a:spLocks noGrp="1"/>
          </p:cNvSpPr>
          <p:nvPr>
            <p:ph idx="1"/>
          </p:nvPr>
        </p:nvSpPr>
        <p:spPr>
          <a:xfrm>
            <a:off x="457200" y="1988840"/>
            <a:ext cx="8229600" cy="4137323"/>
          </a:xfrm>
        </p:spPr>
        <p:txBody>
          <a:bodyPr/>
          <a:lstStyle/>
          <a:p>
            <a:pPr>
              <a:buNone/>
            </a:pPr>
            <a:r>
              <a:rPr lang="zh-CN" altLang="en-US" dirty="0">
                <a:solidFill>
                  <a:srgbClr val="7030A0"/>
                </a:solidFill>
                <a:latin typeface="华文楷体" pitchFamily="2" charset="-122"/>
                <a:ea typeface="华文楷体" pitchFamily="2" charset="-122"/>
              </a:rPr>
              <a:t>发薪日贷款互联网化</a:t>
            </a:r>
            <a:r>
              <a:rPr lang="en-US" altLang="zh-CN" dirty="0">
                <a:solidFill>
                  <a:srgbClr val="7030A0"/>
                </a:solidFill>
                <a:latin typeface="华文楷体" pitchFamily="2" charset="-122"/>
                <a:ea typeface="华文楷体" pitchFamily="2" charset="-122"/>
              </a:rPr>
              <a:t>2.0</a:t>
            </a:r>
            <a:r>
              <a:rPr lang="zh-CN" altLang="en-US" dirty="0">
                <a:solidFill>
                  <a:srgbClr val="7030A0"/>
                </a:solidFill>
                <a:latin typeface="华文楷体" pitchFamily="2" charset="-122"/>
                <a:ea typeface="华文楷体" pitchFamily="2" charset="-122"/>
              </a:rPr>
              <a:t>的优势：</a:t>
            </a:r>
          </a:p>
          <a:p>
            <a:pPr>
              <a:lnSpc>
                <a:spcPct val="150000"/>
              </a:lnSpc>
              <a:spcAft>
                <a:spcPts val="600"/>
              </a:spcAft>
              <a:buFont typeface="Wingdings" panose="05000000000000000000" pitchFamily="2" charset="2"/>
              <a:buChar char="Ø"/>
            </a:pPr>
            <a:r>
              <a:rPr lang="zh-CN" altLang="en-US" dirty="0">
                <a:latin typeface="华文楷体" pitchFamily="2" charset="-122"/>
                <a:ea typeface="华文楷体" pitchFamily="2" charset="-122"/>
              </a:rPr>
              <a:t>核准借款人工作信息，降低贷款坏账率</a:t>
            </a:r>
            <a:r>
              <a:rPr lang="en-US" altLang="zh-CN" dirty="0">
                <a:latin typeface="华文楷体" pitchFamily="2" charset="-122"/>
                <a:ea typeface="华文楷体" pitchFamily="2" charset="-122"/>
              </a:rPr>
              <a:t>;</a:t>
            </a:r>
            <a:endParaRPr lang="zh-CN" altLang="en-US" dirty="0">
              <a:latin typeface="华文楷体" pitchFamily="2" charset="-122"/>
              <a:ea typeface="华文楷体" pitchFamily="2" charset="-122"/>
            </a:endParaRPr>
          </a:p>
          <a:p>
            <a:pPr>
              <a:lnSpc>
                <a:spcPct val="150000"/>
              </a:lnSpc>
              <a:spcAft>
                <a:spcPts val="600"/>
              </a:spcAft>
              <a:buFont typeface="Wingdings" panose="05000000000000000000" pitchFamily="2" charset="2"/>
              <a:buChar char="Ø"/>
            </a:pP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降低发薪日贷款利息</a:t>
            </a:r>
            <a:r>
              <a:rPr lang="en-US" altLang="zh-CN" dirty="0">
                <a:latin typeface="华文楷体" pitchFamily="2" charset="-122"/>
                <a:ea typeface="华文楷体" pitchFamily="2" charset="-122"/>
              </a:rPr>
              <a:t>;</a:t>
            </a:r>
            <a:endParaRPr lang="zh-CN" altLang="en-US" dirty="0">
              <a:latin typeface="华文楷体" pitchFamily="2" charset="-122"/>
              <a:ea typeface="华文楷体" pitchFamily="2" charset="-122"/>
            </a:endParaRPr>
          </a:p>
          <a:p>
            <a:pPr>
              <a:lnSpc>
                <a:spcPct val="150000"/>
              </a:lnSpc>
              <a:spcAft>
                <a:spcPts val="600"/>
              </a:spcAft>
              <a:buFont typeface="Wingdings" panose="05000000000000000000" pitchFamily="2" charset="2"/>
              <a:buChar char="Ø"/>
            </a:pPr>
            <a:r>
              <a:rPr lang="zh-CN" altLang="en-US" dirty="0">
                <a:latin typeface="华文楷体" pitchFamily="2" charset="-122"/>
                <a:ea typeface="华文楷体" pitchFamily="2" charset="-122"/>
              </a:rPr>
              <a:t>提供员工福利、增加员工忠诚度</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7362"/>
            <a:ext cx="8229600" cy="1143000"/>
          </a:xfrm>
        </p:spPr>
        <p:txBody>
          <a:bodyPr>
            <a:noAutofit/>
          </a:bodyPr>
          <a:lstStyle/>
          <a:p>
            <a:r>
              <a:rPr lang="zh-CN" altLang="en-US" sz="2000" dirty="0">
                <a:solidFill>
                  <a:srgbClr val="FF0000"/>
                </a:solidFill>
                <a:latin typeface="华文楷体" pitchFamily="2" charset="-122"/>
                <a:ea typeface="华文楷体" pitchFamily="2" charset="-122"/>
              </a:rPr>
              <a:t>互联网消费金融</a:t>
            </a:r>
            <a:r>
              <a:rPr lang="en-US" altLang="zh-CN" sz="2000" dirty="0">
                <a:solidFill>
                  <a:srgbClr val="FF0000"/>
                </a:solidFill>
                <a:latin typeface="华文楷体" pitchFamily="2" charset="-122"/>
                <a:ea typeface="华文楷体" pitchFamily="2" charset="-122"/>
              </a:rPr>
              <a:t>/</a:t>
            </a:r>
            <a:r>
              <a:rPr lang="zh-CN" altLang="en-US" sz="3600" dirty="0">
                <a:solidFill>
                  <a:srgbClr val="FF0000"/>
                </a:solidFill>
                <a:latin typeface="华文楷体" pitchFamily="2" charset="-122"/>
                <a:ea typeface="华文楷体" pitchFamily="2" charset="-122"/>
              </a:rPr>
              <a:t>发薪日贷款的互联网化</a:t>
            </a:r>
            <a:r>
              <a:rPr lang="en-US" altLang="zh-CN" sz="3600" dirty="0">
                <a:solidFill>
                  <a:srgbClr val="FF0000"/>
                </a:solidFill>
                <a:latin typeface="华文楷体" pitchFamily="2" charset="-122"/>
                <a:ea typeface="华文楷体" pitchFamily="2" charset="-122"/>
              </a:rPr>
              <a:t>2.0</a:t>
            </a:r>
            <a:r>
              <a:rPr lang="zh-CN" altLang="en-US" sz="3600" dirty="0">
                <a:solidFill>
                  <a:srgbClr val="FF0000"/>
                </a:solidFill>
                <a:latin typeface="华文楷体" pitchFamily="2" charset="-122"/>
                <a:ea typeface="华文楷体" pitchFamily="2" charset="-122"/>
              </a:rPr>
              <a:t>／案例：</a:t>
            </a:r>
            <a:r>
              <a:rPr lang="en-US" altLang="zh-CN" sz="2800" dirty="0" err="1">
                <a:solidFill>
                  <a:srgbClr val="FF0000"/>
                </a:solidFill>
                <a:latin typeface="华文楷体" pitchFamily="2" charset="-122"/>
                <a:ea typeface="华文楷体" pitchFamily="2" charset="-122"/>
              </a:rPr>
              <a:t>SimpleFi</a:t>
            </a:r>
            <a:endParaRPr lang="zh-CN" altLang="en-US" sz="2800"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a:xfrm>
            <a:off x="179512" y="1600200"/>
            <a:ext cx="8856984" cy="5141168"/>
          </a:xfrm>
        </p:spPr>
        <p:txBody>
          <a:bodyPr>
            <a:normAutofit fontScale="92500"/>
          </a:bodyPr>
          <a:lstStyle/>
          <a:p>
            <a:pPr>
              <a:buNone/>
            </a:pPr>
            <a:r>
              <a:rPr lang="en-US" altLang="zh-CN" dirty="0">
                <a:latin typeface="华文楷体" pitchFamily="2" charset="-122"/>
                <a:ea typeface="华文楷体" pitchFamily="2" charset="-122"/>
              </a:rPr>
              <a:t>                         </a:t>
            </a:r>
            <a:r>
              <a:rPr lang="en-US" altLang="zh-CN" dirty="0" err="1">
                <a:solidFill>
                  <a:srgbClr val="7030A0"/>
                </a:solidFill>
                <a:latin typeface="华文楷体" pitchFamily="2" charset="-122"/>
                <a:ea typeface="华文楷体" pitchFamily="2" charset="-122"/>
              </a:rPr>
              <a:t>SimpleFi</a:t>
            </a:r>
            <a:r>
              <a:rPr lang="zh-CN" altLang="en-US" dirty="0">
                <a:solidFill>
                  <a:srgbClr val="7030A0"/>
                </a:solidFill>
                <a:latin typeface="华文楷体" pitchFamily="2" charset="-122"/>
                <a:ea typeface="华文楷体" pitchFamily="2" charset="-122"/>
              </a:rPr>
              <a:t>－针对雇员的高利贷</a:t>
            </a:r>
            <a:endParaRPr lang="en-US" altLang="zh-CN" dirty="0">
              <a:solidFill>
                <a:srgbClr val="7030A0"/>
              </a:solidFill>
              <a:latin typeface="华文楷体" pitchFamily="2" charset="-122"/>
              <a:ea typeface="华文楷体" pitchFamily="2" charset="-122"/>
            </a:endParaRPr>
          </a:p>
          <a:p>
            <a:pPr>
              <a:lnSpc>
                <a:spcPct val="150000"/>
              </a:lnSpc>
              <a:spcAft>
                <a:spcPts val="600"/>
              </a:spcAft>
              <a:buFont typeface="Wingdings" panose="05000000000000000000" pitchFamily="2" charset="2"/>
              <a:buChar char="Ø"/>
            </a:pPr>
            <a:r>
              <a:rPr lang="en-US" altLang="zh-CN" sz="2800" dirty="0">
                <a:latin typeface="华文楷体" pitchFamily="2" charset="-122"/>
                <a:ea typeface="华文楷体" pitchFamily="2" charset="-122"/>
              </a:rPr>
              <a:t>2012</a:t>
            </a:r>
            <a:r>
              <a:rPr lang="zh-CN" altLang="en-US" sz="2800" dirty="0">
                <a:latin typeface="华文楷体" pitchFamily="2" charset="-122"/>
                <a:ea typeface="华文楷体" pitchFamily="2" charset="-122"/>
              </a:rPr>
              <a:t>年在美国加州成立的一家发薪日贷款公司；</a:t>
            </a:r>
            <a:endParaRPr lang="en-US" altLang="zh-CN" sz="2800" dirty="0">
              <a:latin typeface="华文楷体" pitchFamily="2" charset="-122"/>
              <a:ea typeface="华文楷体" pitchFamily="2" charset="-122"/>
            </a:endParaRPr>
          </a:p>
          <a:p>
            <a:pPr>
              <a:lnSpc>
                <a:spcPct val="150000"/>
              </a:lnSpc>
              <a:spcAft>
                <a:spcPts val="600"/>
              </a:spcAft>
              <a:buFont typeface="Wingdings" panose="05000000000000000000" pitchFamily="2" charset="2"/>
              <a:buChar char="Ø"/>
            </a:pPr>
            <a:r>
              <a:rPr lang="zh-CN" altLang="en-US" sz="2800" dirty="0">
                <a:latin typeface="华文楷体" pitchFamily="2" charset="-122"/>
                <a:ea typeface="华文楷体" pitchFamily="2" charset="-122"/>
              </a:rPr>
              <a:t>以“人人金融机会平等”为理念，提供雇员贷款、学生贷款和金融教育等服务，其中雇员贷款是其特色业务之一。</a:t>
            </a:r>
            <a:endParaRPr lang="en-US" altLang="zh-CN" sz="2800" dirty="0">
              <a:latin typeface="华文楷体" pitchFamily="2" charset="-122"/>
              <a:ea typeface="华文楷体" pitchFamily="2" charset="-122"/>
            </a:endParaRPr>
          </a:p>
          <a:p>
            <a:pPr>
              <a:lnSpc>
                <a:spcPct val="150000"/>
              </a:lnSpc>
              <a:spcAft>
                <a:spcPts val="600"/>
              </a:spcAft>
              <a:buFont typeface="Wingdings" panose="05000000000000000000" pitchFamily="2" charset="2"/>
              <a:buChar char="Ø"/>
            </a:pPr>
            <a:r>
              <a:rPr lang="zh-CN" altLang="en-US" sz="3000" dirty="0">
                <a:latin typeface="华文楷体" pitchFamily="2" charset="-122"/>
                <a:ea typeface="华文楷体" pitchFamily="2" charset="-122"/>
              </a:rPr>
              <a:t>雇员企业需要和</a:t>
            </a:r>
            <a:r>
              <a:rPr lang="en-US" altLang="zh-CN" sz="3000" dirty="0" err="1">
                <a:latin typeface="华文楷体" pitchFamily="2" charset="-122"/>
                <a:ea typeface="华文楷体" pitchFamily="2" charset="-122"/>
              </a:rPr>
              <a:t>SimpleFi</a:t>
            </a:r>
            <a:r>
              <a:rPr lang="zh-CN" altLang="en-US" sz="3000" dirty="0">
                <a:latin typeface="华文楷体" pitchFamily="2" charset="-122"/>
                <a:ea typeface="华文楷体" pitchFamily="2" charset="-122"/>
              </a:rPr>
              <a:t>合作建立雇员贷款项目，</a:t>
            </a:r>
          </a:p>
          <a:p>
            <a:pPr>
              <a:lnSpc>
                <a:spcPct val="150000"/>
              </a:lnSpc>
              <a:spcAft>
                <a:spcPts val="600"/>
              </a:spcAft>
              <a:buNone/>
            </a:pPr>
            <a:r>
              <a:rPr lang="en-US" altLang="zh-CN" sz="3000" dirty="0" err="1">
                <a:latin typeface="华文楷体" pitchFamily="2" charset="-122"/>
                <a:ea typeface="华文楷体" pitchFamily="2" charset="-122"/>
              </a:rPr>
              <a:t>SimpleFi</a:t>
            </a:r>
            <a:r>
              <a:rPr lang="zh-CN" altLang="en-US" sz="3000" dirty="0">
                <a:latin typeface="华文楷体" pitchFamily="2" charset="-122"/>
                <a:ea typeface="华文楷体" pitchFamily="2" charset="-122"/>
              </a:rPr>
              <a:t>与签约企业进行信息共享；</a:t>
            </a:r>
            <a:endParaRPr lang="en-US" altLang="zh-CN" sz="3000" dirty="0">
              <a:latin typeface="华文楷体" pitchFamily="2" charset="-122"/>
              <a:ea typeface="华文楷体" pitchFamily="2" charset="-122"/>
            </a:endParaRPr>
          </a:p>
          <a:p>
            <a:pPr>
              <a:lnSpc>
                <a:spcPct val="150000"/>
              </a:lnSpc>
              <a:spcAft>
                <a:spcPts val="600"/>
              </a:spcAft>
              <a:buFont typeface="Wingdings" panose="05000000000000000000" pitchFamily="2" charset="2"/>
              <a:buChar char="Ø"/>
            </a:pPr>
            <a:r>
              <a:rPr lang="zh-CN" altLang="en-US" sz="3000" dirty="0">
                <a:latin typeface="华文楷体" pitchFamily="2" charset="-122"/>
                <a:ea typeface="华文楷体" pitchFamily="2" charset="-122"/>
              </a:rPr>
              <a:t>雇员借款时，只需通过企业邮箱注册并申请。</a:t>
            </a:r>
          </a:p>
        </p:txBody>
      </p:sp>
      <p:pic>
        <p:nvPicPr>
          <p:cNvPr id="4" name="图片 3"/>
          <p:cNvPicPr/>
          <p:nvPr/>
        </p:nvPicPr>
        <p:blipFill>
          <a:blip r:embed="rId2" cstate="print"/>
          <a:srcRect l="24079" t="30250" r="52685" b="60694"/>
          <a:stretch>
            <a:fillRect/>
          </a:stretch>
        </p:blipFill>
        <p:spPr bwMode="auto">
          <a:xfrm>
            <a:off x="1187624" y="1556792"/>
            <a:ext cx="1225550" cy="50405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400" dirty="0">
                <a:solidFill>
                  <a:srgbClr val="FF0000"/>
                </a:solidFill>
                <a:latin typeface="华文楷体" pitchFamily="2" charset="-122"/>
                <a:ea typeface="华文楷体" pitchFamily="2" charset="-122"/>
              </a:rPr>
              <a:t>互联网消费金融贷款</a:t>
            </a:r>
            <a:r>
              <a:rPr lang="en-US" altLang="zh-CN" sz="2400"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发薪日贷款的互联网化</a:t>
            </a:r>
            <a:r>
              <a:rPr lang="en-US" altLang="zh-CN" dirty="0">
                <a:solidFill>
                  <a:srgbClr val="FF0000"/>
                </a:solidFill>
                <a:latin typeface="华文楷体" pitchFamily="2" charset="-122"/>
                <a:ea typeface="华文楷体" pitchFamily="2" charset="-122"/>
              </a:rPr>
              <a:t>2.0</a:t>
            </a:r>
            <a:r>
              <a:rPr lang="zh-CN" altLang="en-US" dirty="0">
                <a:solidFill>
                  <a:srgbClr val="FF0000"/>
                </a:solidFill>
                <a:latin typeface="华文楷体" pitchFamily="2" charset="-122"/>
                <a:ea typeface="华文楷体" pitchFamily="2" charset="-122"/>
              </a:rPr>
              <a:t>／案例：</a:t>
            </a:r>
            <a:r>
              <a:rPr lang="en-US" altLang="zh-CN" dirty="0" err="1">
                <a:solidFill>
                  <a:srgbClr val="FF0000"/>
                </a:solidFill>
                <a:latin typeface="华文楷体" pitchFamily="2" charset="-122"/>
                <a:ea typeface="华文楷体" pitchFamily="2" charset="-122"/>
              </a:rPr>
              <a:t>SimpleFi</a:t>
            </a:r>
            <a:endParaRPr lang="zh-CN" altLang="en-US" sz="3600"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a:xfrm>
            <a:off x="179512" y="2060848"/>
            <a:ext cx="8856984" cy="4065315"/>
          </a:xfrm>
        </p:spPr>
        <p:txBody>
          <a:bodyPr>
            <a:normAutofit/>
          </a:bodyPr>
          <a:lstStyle/>
          <a:p>
            <a:pPr>
              <a:lnSpc>
                <a:spcPct val="15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贷款额度：</a:t>
            </a:r>
            <a:r>
              <a:rPr lang="zh-CN" altLang="en-US" dirty="0">
                <a:latin typeface="华文楷体" pitchFamily="2" charset="-122"/>
                <a:ea typeface="华文楷体" pitchFamily="2" charset="-122"/>
              </a:rPr>
              <a:t>不超过</a:t>
            </a:r>
            <a:r>
              <a:rPr lang="en-US" altLang="zh-CN" dirty="0">
                <a:latin typeface="华文楷体" pitchFamily="2" charset="-122"/>
                <a:ea typeface="华文楷体" pitchFamily="2" charset="-122"/>
              </a:rPr>
              <a:t>10000</a:t>
            </a:r>
            <a:r>
              <a:rPr lang="zh-CN" altLang="en-US" dirty="0">
                <a:latin typeface="华文楷体" pitchFamily="2" charset="-122"/>
                <a:ea typeface="华文楷体" pitchFamily="2" charset="-122"/>
              </a:rPr>
              <a:t>美元；</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贷款期限：</a:t>
            </a:r>
            <a:r>
              <a:rPr lang="zh-CN" altLang="en-US" dirty="0">
                <a:latin typeface="华文楷体" pitchFamily="2" charset="-122"/>
                <a:ea typeface="华文楷体" pitchFamily="2" charset="-122"/>
              </a:rPr>
              <a:t>不超过</a:t>
            </a:r>
            <a:r>
              <a:rPr lang="en-US" altLang="zh-CN" dirty="0">
                <a:latin typeface="华文楷体" pitchFamily="2" charset="-122"/>
                <a:ea typeface="华文楷体" pitchFamily="2" charset="-122"/>
              </a:rPr>
              <a:t>30</a:t>
            </a:r>
            <a:r>
              <a:rPr lang="zh-CN" altLang="en-US" dirty="0">
                <a:latin typeface="华文楷体" pitchFamily="2" charset="-122"/>
                <a:ea typeface="华文楷体" pitchFamily="2" charset="-122"/>
              </a:rPr>
              <a:t>天（每</a:t>
            </a:r>
            <a:r>
              <a:rPr lang="en-US" altLang="zh-CN" dirty="0">
                <a:latin typeface="华文楷体" pitchFamily="2" charset="-122"/>
                <a:ea typeface="华文楷体" pitchFamily="2" charset="-122"/>
              </a:rPr>
              <a:t>30</a:t>
            </a:r>
            <a:r>
              <a:rPr lang="zh-CN" altLang="en-US" dirty="0">
                <a:latin typeface="华文楷体" pitchFamily="2" charset="-122"/>
                <a:ea typeface="华文楷体" pitchFamily="2" charset="-122"/>
              </a:rPr>
              <a:t>天可续借一次）；</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贷款利率</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0%~9%</a:t>
            </a:r>
            <a:r>
              <a:rPr lang="zh-CN" altLang="en-US" dirty="0">
                <a:latin typeface="华文楷体" pitchFamily="2" charset="-122"/>
                <a:ea typeface="华文楷体" pitchFamily="2" charset="-122"/>
              </a:rPr>
              <a:t>；</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还款方式：</a:t>
            </a:r>
            <a:r>
              <a:rPr lang="zh-CN" altLang="en-US" dirty="0">
                <a:latin typeface="华文楷体" pitchFamily="2" charset="-122"/>
                <a:ea typeface="华文楷体" pitchFamily="2" charset="-122"/>
              </a:rPr>
              <a:t>通过雇员工资卡自动扣除</a:t>
            </a:r>
          </a:p>
          <a:p>
            <a:pPr>
              <a:spcAft>
                <a:spcPts val="600"/>
              </a:spcAft>
              <a:buFont typeface="Wingdings" panose="05000000000000000000" pitchFamily="2" charset="2"/>
              <a:buChar char="Ø"/>
            </a:pPr>
            <a:endParaRPr lang="zh-CN" altLang="en-US" dirty="0">
              <a:latin typeface="华文楷体" pitchFamily="2" charset="-122"/>
              <a:ea typeface="华文楷体" pitchFamily="2" charset="-122"/>
            </a:endParaRPr>
          </a:p>
          <a:p>
            <a:pPr>
              <a:spcAft>
                <a:spcPts val="600"/>
              </a:spcAft>
              <a:buFont typeface="Wingdings" panose="05000000000000000000" pitchFamily="2" charset="2"/>
              <a:buChar char="Ø"/>
            </a:pPr>
            <a:endParaRPr lang="zh-CN" altLang="en-US" dirty="0">
              <a:latin typeface="华文楷体" pitchFamily="2" charset="-122"/>
              <a:ea typeface="华文楷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CE6DA-DDE3-4331-BEFE-64A53B26E108}"/>
              </a:ext>
            </a:extLst>
          </p:cNvPr>
          <p:cNvSpPr>
            <a:spLocks noGrp="1"/>
          </p:cNvSpPr>
          <p:nvPr>
            <p:ph type="title"/>
          </p:nvPr>
        </p:nvSpPr>
        <p:spPr>
          <a:xfrm>
            <a:off x="179512" y="44624"/>
            <a:ext cx="8513779" cy="1143000"/>
          </a:xfrm>
        </p:spPr>
        <p:txBody>
          <a:bodyPr>
            <a:normAutofit/>
          </a:bodyPr>
          <a:lstStyle/>
          <a:p>
            <a:r>
              <a:rPr lang="zh-CN" altLang="en-US" sz="2200" dirty="0">
                <a:solidFill>
                  <a:srgbClr val="FF0000"/>
                </a:solidFill>
                <a:latin typeface="华文楷体" pitchFamily="2" charset="-122"/>
                <a:ea typeface="华文楷体" pitchFamily="2" charset="-122"/>
              </a:rPr>
              <a:t>互联网消费金融</a:t>
            </a:r>
            <a:r>
              <a:rPr lang="en-US" altLang="zh-CN" sz="2200" dirty="0">
                <a:solidFill>
                  <a:srgbClr val="FF0000"/>
                </a:solidFill>
                <a:latin typeface="华文楷体" pitchFamily="2" charset="-122"/>
                <a:ea typeface="华文楷体" pitchFamily="2" charset="-122"/>
              </a:rPr>
              <a:t>/</a:t>
            </a:r>
            <a:r>
              <a:rPr lang="zh-CN" altLang="en-US" sz="4000" dirty="0">
                <a:solidFill>
                  <a:srgbClr val="FF0000"/>
                </a:solidFill>
                <a:latin typeface="华文楷体" pitchFamily="2" charset="-122"/>
                <a:ea typeface="华文楷体" pitchFamily="2" charset="-122"/>
              </a:rPr>
              <a:t>发薪日贷款</a:t>
            </a:r>
            <a:r>
              <a:rPr lang="en-US" altLang="zh-CN" sz="4000" dirty="0">
                <a:solidFill>
                  <a:srgbClr val="FF0000"/>
                </a:solidFill>
                <a:latin typeface="华文楷体" pitchFamily="2" charset="-122"/>
                <a:ea typeface="华文楷体" pitchFamily="2" charset="-122"/>
              </a:rPr>
              <a:t>-</a:t>
            </a:r>
            <a:r>
              <a:rPr lang="zh-CN" altLang="en-US" sz="2000" dirty="0">
                <a:solidFill>
                  <a:srgbClr val="FF0000"/>
                </a:solidFill>
                <a:latin typeface="华文楷体" pitchFamily="2" charset="-122"/>
                <a:ea typeface="华文楷体" pitchFamily="2" charset="-122"/>
              </a:rPr>
              <a:t>美国对发薪日贷款的监管</a:t>
            </a:r>
            <a:endParaRPr lang="zh-CN" altLang="en-US" sz="2000" dirty="0"/>
          </a:p>
        </p:txBody>
      </p:sp>
      <p:sp>
        <p:nvSpPr>
          <p:cNvPr id="3" name="内容占位符 2">
            <a:extLst>
              <a:ext uri="{FF2B5EF4-FFF2-40B4-BE49-F238E27FC236}">
                <a16:creationId xmlns:a16="http://schemas.microsoft.com/office/drawing/2014/main" id="{C1173C78-9EEE-407D-8EEA-2962A8FDE2CF}"/>
              </a:ext>
            </a:extLst>
          </p:cNvPr>
          <p:cNvSpPr>
            <a:spLocks noGrp="1"/>
          </p:cNvSpPr>
          <p:nvPr>
            <p:ph idx="1"/>
          </p:nvPr>
        </p:nvSpPr>
        <p:spPr>
          <a:xfrm>
            <a:off x="457200" y="1844824"/>
            <a:ext cx="8229600" cy="4281339"/>
          </a:xfrm>
        </p:spPr>
        <p:txBody>
          <a:bodyPr/>
          <a:lstStyle/>
          <a:p>
            <a:pPr>
              <a:lnSpc>
                <a:spcPct val="15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监管机构：</a:t>
            </a:r>
            <a:r>
              <a:rPr lang="zh-CN" altLang="en-US" dirty="0">
                <a:latin typeface="华文楷体" pitchFamily="2" charset="-122"/>
                <a:ea typeface="华文楷体" pitchFamily="2" charset="-122"/>
              </a:rPr>
              <a:t>各州政府。发薪日贷款机构通常只需在州政府注册成立，由州政府监管；</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监管方式：</a:t>
            </a:r>
            <a:r>
              <a:rPr lang="zh-CN" altLang="en-US" dirty="0">
                <a:latin typeface="华文楷体" pitchFamily="2" charset="-122"/>
                <a:ea typeface="华文楷体" pitchFamily="2" charset="-122"/>
              </a:rPr>
              <a:t>限制利率，转型分期贷款；</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en-US" altLang="zh-CN" dirty="0">
                <a:solidFill>
                  <a:srgbClr val="7030A0"/>
                </a:solidFill>
                <a:latin typeface="华文楷体" pitchFamily="2" charset="-122"/>
                <a:ea typeface="华文楷体" pitchFamily="2" charset="-122"/>
              </a:rPr>
              <a:t>CFPB</a:t>
            </a:r>
            <a:r>
              <a:rPr lang="zh-CN" altLang="en-US" dirty="0">
                <a:solidFill>
                  <a:srgbClr val="7030A0"/>
                </a:solidFill>
                <a:latin typeface="华文楷体" pitchFamily="2" charset="-122"/>
                <a:ea typeface="华文楷体" pitchFamily="2" charset="-122"/>
              </a:rPr>
              <a:t>出台政策建议：</a:t>
            </a:r>
            <a:r>
              <a:rPr lang="zh-CN" altLang="en-US" dirty="0">
                <a:latin typeface="华文楷体" pitchFamily="2" charset="-122"/>
                <a:ea typeface="华文楷体" pitchFamily="2" charset="-122"/>
              </a:rPr>
              <a:t>强调还款能力确认；</a:t>
            </a:r>
            <a:endParaRPr lang="en-US" altLang="zh-CN" dirty="0">
              <a:latin typeface="华文楷体" pitchFamily="2" charset="-122"/>
              <a:ea typeface="华文楷体" pitchFamily="2" charset="-122"/>
            </a:endParaRPr>
          </a:p>
          <a:p>
            <a:pPr marL="0" indent="0">
              <a:buNone/>
            </a:pPr>
            <a:endParaRPr lang="zh-CN" altLang="en-US" dirty="0"/>
          </a:p>
        </p:txBody>
      </p:sp>
    </p:spTree>
    <p:extLst>
      <p:ext uri="{BB962C8B-B14F-4D97-AF65-F5344CB8AC3E}">
        <p14:creationId xmlns:p14="http://schemas.microsoft.com/office/powerpoint/2010/main" val="392626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solidFill>
                  <a:srgbClr val="FF0000"/>
                </a:solidFill>
                <a:latin typeface="华文楷体" pitchFamily="2" charset="-122"/>
                <a:ea typeface="华文楷体" pitchFamily="2" charset="-122"/>
              </a:rPr>
              <a:t>互联网消费金融</a:t>
            </a:r>
            <a:r>
              <a:rPr lang="en-US" altLang="zh-CN" sz="2400"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分期付款信用消费贷款</a:t>
            </a:r>
            <a:endParaRPr lang="zh-CN" altLang="en-US" sz="3200" dirty="0"/>
          </a:p>
        </p:txBody>
      </p:sp>
      <p:sp>
        <p:nvSpPr>
          <p:cNvPr id="3" name="内容占位符 2"/>
          <p:cNvSpPr>
            <a:spLocks noGrp="1"/>
          </p:cNvSpPr>
          <p:nvPr>
            <p:ph idx="1"/>
          </p:nvPr>
        </p:nvSpPr>
        <p:spPr>
          <a:xfrm>
            <a:off x="457200" y="1600200"/>
            <a:ext cx="8229600" cy="5357192"/>
          </a:xfrm>
        </p:spPr>
        <p:txBody>
          <a:bodyPr>
            <a:normAutofit fontScale="92500"/>
          </a:bodyPr>
          <a:lstStyle/>
          <a:p>
            <a:pPr>
              <a:buNone/>
            </a:pPr>
            <a:r>
              <a:rPr lang="zh-CN" altLang="en-US" dirty="0">
                <a:solidFill>
                  <a:srgbClr val="7030A0"/>
                </a:solidFill>
                <a:latin typeface="华文楷体" pitchFamily="2" charset="-122"/>
                <a:ea typeface="华文楷体" pitchFamily="2" charset="-122"/>
              </a:rPr>
              <a:t>分期付款信用消费贷款公司</a:t>
            </a:r>
            <a:endParaRPr lang="en-US" altLang="zh-CN" dirty="0">
              <a:solidFill>
                <a:srgbClr val="7030A0"/>
              </a:solidFill>
              <a:latin typeface="华文楷体" pitchFamily="2" charset="-122"/>
              <a:ea typeface="华文楷体" pitchFamily="2" charset="-122"/>
            </a:endParaRPr>
          </a:p>
          <a:p>
            <a:pPr>
              <a:lnSpc>
                <a:spcPct val="150000"/>
              </a:lnSpc>
              <a:spcAft>
                <a:spcPts val="600"/>
              </a:spcAft>
              <a:buFont typeface="Wingdings" panose="05000000000000000000" pitchFamily="2" charset="2"/>
              <a:buChar char="Ø"/>
            </a:pPr>
            <a:r>
              <a:rPr lang="zh-CN" altLang="en-US" dirty="0">
                <a:latin typeface="华文楷体" pitchFamily="2" charset="-122"/>
                <a:ea typeface="华文楷体" pitchFamily="2" charset="-122"/>
              </a:rPr>
              <a:t>互联网深入渗透人们的生活，消费金融与互联网进一步结合，金融与场景密不可分；</a:t>
            </a:r>
            <a:endParaRPr lang="en-US" altLang="zh-CN" dirty="0">
              <a:latin typeface="华文楷体" pitchFamily="2" charset="-122"/>
              <a:ea typeface="华文楷体" pitchFamily="2" charset="-122"/>
            </a:endParaRPr>
          </a:p>
          <a:p>
            <a:pPr>
              <a:lnSpc>
                <a:spcPct val="150000"/>
              </a:lnSpc>
              <a:spcAft>
                <a:spcPts val="600"/>
              </a:spcAft>
              <a:buFont typeface="Wingdings" panose="05000000000000000000" pitchFamily="2" charset="2"/>
              <a:buChar char="Ø"/>
            </a:pPr>
            <a:r>
              <a:rPr lang="zh-CN" altLang="en-US" dirty="0">
                <a:latin typeface="华文楷体" pitchFamily="2" charset="-122"/>
                <a:ea typeface="华文楷体" pitchFamily="2" charset="-122"/>
              </a:rPr>
              <a:t>整合场景、数据和征信模型的分期付款信用消费公司应运而生；</a:t>
            </a:r>
            <a:endParaRPr lang="en-US" altLang="zh-CN" dirty="0">
              <a:latin typeface="华文楷体" pitchFamily="2" charset="-122"/>
              <a:ea typeface="华文楷体" pitchFamily="2" charset="-122"/>
            </a:endParaRPr>
          </a:p>
          <a:p>
            <a:pPr>
              <a:lnSpc>
                <a:spcPct val="150000"/>
              </a:lnSpc>
              <a:spcAft>
                <a:spcPts val="600"/>
              </a:spcAft>
              <a:buFont typeface="Wingdings" panose="05000000000000000000" pitchFamily="2" charset="2"/>
              <a:buChar char="Ø"/>
            </a:pPr>
            <a:r>
              <a:rPr lang="zh-CN" altLang="en-US" dirty="0">
                <a:latin typeface="华文楷体" pitchFamily="2" charset="-122"/>
                <a:ea typeface="华文楷体" pitchFamily="2" charset="-122"/>
              </a:rPr>
              <a:t>两种模式的消费信贷：综合型消费</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支付平台的消费贷款；垂直型消费平台的消费贷款。</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0EEBB-5F56-4E8A-A219-D1F51D46CC75}"/>
              </a:ext>
            </a:extLst>
          </p:cNvPr>
          <p:cNvSpPr>
            <a:spLocks noGrp="1"/>
          </p:cNvSpPr>
          <p:nvPr>
            <p:ph type="title"/>
          </p:nvPr>
        </p:nvSpPr>
        <p:spPr>
          <a:xfrm>
            <a:off x="457200" y="18052"/>
            <a:ext cx="8229600" cy="1143000"/>
          </a:xfrm>
        </p:spPr>
        <p:txBody>
          <a:bodyPr/>
          <a:lstStyle/>
          <a:p>
            <a:r>
              <a:rPr lang="zh-CN" altLang="en-US" sz="4000" dirty="0">
                <a:solidFill>
                  <a:srgbClr val="FF0000"/>
                </a:solidFill>
                <a:latin typeface="华文楷体" pitchFamily="2" charset="-122"/>
                <a:ea typeface="华文楷体" pitchFamily="2" charset="-122"/>
              </a:rPr>
              <a:t>消费金融的全球发展</a:t>
            </a:r>
            <a:endParaRPr lang="zh-CN" altLang="en-US" dirty="0"/>
          </a:p>
        </p:txBody>
      </p:sp>
      <p:sp>
        <p:nvSpPr>
          <p:cNvPr id="3" name="内容占位符 2">
            <a:extLst>
              <a:ext uri="{FF2B5EF4-FFF2-40B4-BE49-F238E27FC236}">
                <a16:creationId xmlns:a16="http://schemas.microsoft.com/office/drawing/2014/main" id="{B6A3ED60-04F2-412C-BD2A-5AC385801AA9}"/>
              </a:ext>
            </a:extLst>
          </p:cNvPr>
          <p:cNvSpPr>
            <a:spLocks noGrp="1"/>
          </p:cNvSpPr>
          <p:nvPr>
            <p:ph idx="1"/>
          </p:nvPr>
        </p:nvSpPr>
        <p:spPr>
          <a:xfrm>
            <a:off x="179512" y="1161052"/>
            <a:ext cx="8784976" cy="5292284"/>
          </a:xfrm>
        </p:spPr>
        <p:txBody>
          <a:bodyPr>
            <a:normAutofit/>
          </a:bodyPr>
          <a:lstStyle/>
          <a:p>
            <a:pPr marL="0" indent="0">
              <a:lnSpc>
                <a:spcPct val="150000"/>
              </a:lnSpc>
              <a:spcBef>
                <a:spcPts val="600"/>
              </a:spcBef>
              <a:spcAft>
                <a:spcPts val="600"/>
              </a:spcAft>
              <a:buNone/>
            </a:pPr>
            <a:r>
              <a:rPr lang="zh-CN" altLang="en-US" sz="3000" b="1" dirty="0">
                <a:solidFill>
                  <a:srgbClr val="7030A0"/>
                </a:solidFill>
                <a:latin typeface="华文楷体" pitchFamily="2" charset="-122"/>
                <a:ea typeface="华文楷体" pitchFamily="2" charset="-122"/>
              </a:rPr>
              <a:t>消费金融：</a:t>
            </a:r>
            <a:r>
              <a:rPr lang="zh-CN" altLang="en-US" sz="3000" dirty="0">
                <a:latin typeface="华文楷体" pitchFamily="2" charset="-122"/>
                <a:ea typeface="华文楷体" pitchFamily="2" charset="-122"/>
              </a:rPr>
              <a:t>金融机构向消费者提供包括消费贷款在内的金融产品和金融服务。</a:t>
            </a:r>
            <a:endParaRPr lang="en-US" altLang="zh-CN" sz="3000" dirty="0">
              <a:latin typeface="华文楷体" pitchFamily="2" charset="-122"/>
              <a:ea typeface="华文楷体" pitchFamily="2" charset="-122"/>
            </a:endParaRPr>
          </a:p>
          <a:p>
            <a:pPr marL="0" indent="0">
              <a:lnSpc>
                <a:spcPct val="150000"/>
              </a:lnSpc>
              <a:spcBef>
                <a:spcPts val="600"/>
              </a:spcBef>
              <a:spcAft>
                <a:spcPts val="600"/>
              </a:spcAft>
              <a:buNone/>
            </a:pPr>
            <a:r>
              <a:rPr lang="zh-CN" altLang="en-US" sz="3000" b="1" dirty="0">
                <a:solidFill>
                  <a:srgbClr val="7030A0"/>
                </a:solidFill>
                <a:latin typeface="华文楷体" pitchFamily="2" charset="-122"/>
                <a:ea typeface="华文楷体" pitchFamily="2" charset="-122"/>
              </a:rPr>
              <a:t>狭义的消费信贷包括：</a:t>
            </a:r>
            <a:r>
              <a:rPr lang="zh-CN" altLang="en-US" sz="3000" dirty="0">
                <a:latin typeface="华文楷体" pitchFamily="2" charset="-122"/>
                <a:ea typeface="华文楷体" pitchFamily="2" charset="-122"/>
              </a:rPr>
              <a:t>汽车贷款、耐用品消费贷款、学生助学贷款、个人信贷额度、无抵押个人信贷、个人资金周转贷款、房屋修缮贷款等。</a:t>
            </a:r>
            <a:endParaRPr lang="en-US" altLang="zh-CN" sz="3000" dirty="0">
              <a:latin typeface="华文楷体" pitchFamily="2" charset="-122"/>
              <a:ea typeface="华文楷体" pitchFamily="2" charset="-122"/>
            </a:endParaRPr>
          </a:p>
        </p:txBody>
      </p:sp>
    </p:spTree>
    <p:extLst>
      <p:ext uri="{BB962C8B-B14F-4D97-AF65-F5344CB8AC3E}">
        <p14:creationId xmlns:p14="http://schemas.microsoft.com/office/powerpoint/2010/main" val="616209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normAutofit/>
          </a:bodyPr>
          <a:lstStyle/>
          <a:p>
            <a:r>
              <a:rPr lang="zh-CN" altLang="en-US" sz="2400" dirty="0">
                <a:solidFill>
                  <a:srgbClr val="FF0000"/>
                </a:solidFill>
                <a:latin typeface="华文楷体" pitchFamily="2" charset="-122"/>
                <a:ea typeface="华文楷体" pitchFamily="2" charset="-122"/>
              </a:rPr>
              <a:t>互联网消费金融</a:t>
            </a:r>
            <a:r>
              <a:rPr lang="en-US" altLang="zh-CN" sz="2400"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分期付款信用消费贷款</a:t>
            </a:r>
            <a:endParaRPr lang="zh-CN" altLang="en-US" sz="2800" dirty="0"/>
          </a:p>
        </p:txBody>
      </p:sp>
      <p:sp>
        <p:nvSpPr>
          <p:cNvPr id="3" name="内容占位符 2"/>
          <p:cNvSpPr>
            <a:spLocks noGrp="1"/>
          </p:cNvSpPr>
          <p:nvPr>
            <p:ph idx="1"/>
          </p:nvPr>
        </p:nvSpPr>
        <p:spPr>
          <a:xfrm>
            <a:off x="467544" y="980728"/>
            <a:ext cx="8229600" cy="5544616"/>
          </a:xfrm>
        </p:spPr>
        <p:txBody>
          <a:bodyPr>
            <a:normAutofit/>
          </a:bodyPr>
          <a:lstStyle/>
          <a:p>
            <a:pPr>
              <a:buNone/>
            </a:pPr>
            <a:endParaRPr lang="en-US" altLang="zh-CN" b="1" dirty="0">
              <a:solidFill>
                <a:srgbClr val="7030A0"/>
              </a:solidFill>
            </a:endParaRPr>
          </a:p>
          <a:p>
            <a:pPr>
              <a:lnSpc>
                <a:spcPct val="150000"/>
              </a:lnSpc>
              <a:buNone/>
            </a:pPr>
            <a:r>
              <a:rPr lang="zh-CN" altLang="en-US" sz="2800" dirty="0">
                <a:solidFill>
                  <a:srgbClr val="7030A0"/>
                </a:solidFill>
                <a:latin typeface="华文楷体" pitchFamily="2" charset="-122"/>
                <a:ea typeface="华文楷体" pitchFamily="2" charset="-122"/>
              </a:rPr>
              <a:t>（</a:t>
            </a:r>
            <a:r>
              <a:rPr lang="en-US" altLang="zh-CN" sz="2800" dirty="0">
                <a:solidFill>
                  <a:srgbClr val="7030A0"/>
                </a:solidFill>
                <a:latin typeface="华文楷体" pitchFamily="2" charset="-122"/>
                <a:ea typeface="华文楷体" pitchFamily="2" charset="-122"/>
              </a:rPr>
              <a:t>1</a:t>
            </a:r>
            <a:r>
              <a:rPr lang="zh-CN" altLang="en-US" sz="2800" dirty="0">
                <a:solidFill>
                  <a:srgbClr val="7030A0"/>
                </a:solidFill>
                <a:latin typeface="华文楷体" pitchFamily="2" charset="-122"/>
                <a:ea typeface="华文楷体" pitchFamily="2" charset="-122"/>
              </a:rPr>
              <a:t>）综合型消费</a:t>
            </a:r>
            <a:r>
              <a:rPr lang="en-US" altLang="zh-CN" sz="2800" dirty="0">
                <a:solidFill>
                  <a:srgbClr val="7030A0"/>
                </a:solidFill>
                <a:latin typeface="华文楷体" pitchFamily="2" charset="-122"/>
                <a:ea typeface="华文楷体" pitchFamily="2" charset="-122"/>
              </a:rPr>
              <a:t>/</a:t>
            </a:r>
            <a:r>
              <a:rPr lang="zh-CN" altLang="en-US" sz="2800" dirty="0">
                <a:solidFill>
                  <a:srgbClr val="7030A0"/>
                </a:solidFill>
                <a:latin typeface="华文楷体" pitchFamily="2" charset="-122"/>
                <a:ea typeface="华文楷体" pitchFamily="2" charset="-122"/>
              </a:rPr>
              <a:t>支付平台的消费贷款</a:t>
            </a:r>
            <a:endParaRPr lang="en-US" altLang="zh-CN" sz="2800" dirty="0">
              <a:solidFill>
                <a:srgbClr val="7030A0"/>
              </a:solidFill>
              <a:latin typeface="华文楷体" pitchFamily="2" charset="-122"/>
              <a:ea typeface="华文楷体" pitchFamily="2" charset="-122"/>
            </a:endParaRPr>
          </a:p>
          <a:p>
            <a:pPr>
              <a:lnSpc>
                <a:spcPct val="150000"/>
              </a:lnSpc>
              <a:buNone/>
            </a:pPr>
            <a:r>
              <a:rPr lang="zh-CN" altLang="en-US" sz="2800" dirty="0">
                <a:latin typeface="华文楷体" pitchFamily="2" charset="-122"/>
                <a:ea typeface="华文楷体" pitchFamily="2" charset="-122"/>
              </a:rPr>
              <a:t>作为消费入口，电商平台、支付平台等综合型平台基于消费应用以分期付款的方式向消费者提供信用消费。</a:t>
            </a:r>
            <a:endParaRPr lang="zh-CN" altLang="en-US" dirty="0">
              <a:latin typeface="华文楷体" pitchFamily="2" charset="-122"/>
              <a:ea typeface="华文楷体" pitchFamily="2" charset="-122"/>
            </a:endParaRPr>
          </a:p>
          <a:p>
            <a:pPr>
              <a:lnSpc>
                <a:spcPct val="150000"/>
              </a:lnSpc>
              <a:buNone/>
            </a:pPr>
            <a:r>
              <a:rPr lang="zh-CN" altLang="en-US" sz="2800" dirty="0">
                <a:solidFill>
                  <a:srgbClr val="7030A0"/>
                </a:solidFill>
                <a:latin typeface="华文楷体" pitchFamily="2" charset="-122"/>
                <a:ea typeface="华文楷体" pitchFamily="2" charset="-122"/>
              </a:rPr>
              <a:t>（</a:t>
            </a:r>
            <a:r>
              <a:rPr lang="en-US" altLang="zh-CN" sz="2800" dirty="0">
                <a:solidFill>
                  <a:srgbClr val="7030A0"/>
                </a:solidFill>
                <a:latin typeface="华文楷体" pitchFamily="2" charset="-122"/>
                <a:ea typeface="华文楷体" pitchFamily="2" charset="-122"/>
              </a:rPr>
              <a:t>2</a:t>
            </a:r>
            <a:r>
              <a:rPr lang="zh-CN" altLang="en-US" sz="2800" dirty="0">
                <a:solidFill>
                  <a:srgbClr val="7030A0"/>
                </a:solidFill>
                <a:latin typeface="华文楷体" pitchFamily="2" charset="-122"/>
                <a:ea typeface="华文楷体" pitchFamily="2" charset="-122"/>
              </a:rPr>
              <a:t>）垂直型消费平台的消费贷款</a:t>
            </a:r>
          </a:p>
          <a:p>
            <a:pPr>
              <a:lnSpc>
                <a:spcPct val="160000"/>
              </a:lnSpc>
              <a:buNone/>
            </a:pPr>
            <a:r>
              <a:rPr lang="zh-CN" altLang="en-US" sz="2800" dirty="0">
                <a:latin typeface="华文楷体" pitchFamily="2" charset="-122"/>
                <a:ea typeface="华文楷体" pitchFamily="2" charset="-122"/>
              </a:rPr>
              <a:t>垂直型消费平台有可能针对特殊人群，也有可能针对特殊消费内容。</a:t>
            </a:r>
            <a:endParaRPr lang="en-US" altLang="zh-CN" sz="2800" dirty="0">
              <a:latin typeface="华文楷体" pitchFamily="2" charset="-122"/>
              <a:ea typeface="华文楷体" pitchFamily="2" charset="-122"/>
            </a:endParaRPr>
          </a:p>
          <a:p>
            <a:pPr>
              <a:buNone/>
            </a:pPr>
            <a:endParaRPr lang="zh-CN" altLang="en-US" dirty="0">
              <a:solidFill>
                <a:srgbClr val="7030A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1EE31-FAE4-4750-BF31-5552C8E2CBFF}"/>
              </a:ext>
            </a:extLst>
          </p:cNvPr>
          <p:cNvSpPr>
            <a:spLocks noGrp="1"/>
          </p:cNvSpPr>
          <p:nvPr>
            <p:ph type="title"/>
          </p:nvPr>
        </p:nvSpPr>
        <p:spPr>
          <a:xfrm>
            <a:off x="251520" y="0"/>
            <a:ext cx="8229600" cy="1143000"/>
          </a:xfrm>
        </p:spPr>
        <p:txBody>
          <a:bodyPr>
            <a:normAutofit fontScale="90000"/>
          </a:bodyPr>
          <a:lstStyle/>
          <a:p>
            <a:r>
              <a:rPr lang="zh-CN" altLang="en-US" sz="1800" dirty="0">
                <a:solidFill>
                  <a:srgbClr val="FF0000"/>
                </a:solidFill>
                <a:latin typeface="华文楷体" pitchFamily="2" charset="-122"/>
                <a:ea typeface="华文楷体" pitchFamily="2" charset="-122"/>
              </a:rPr>
              <a:t>互联网消费金融</a:t>
            </a:r>
            <a:r>
              <a:rPr lang="en-US" altLang="zh-CN" sz="1800" dirty="0">
                <a:solidFill>
                  <a:srgbClr val="FF0000"/>
                </a:solidFill>
                <a:latin typeface="华文楷体" pitchFamily="2" charset="-122"/>
                <a:ea typeface="华文楷体" pitchFamily="2" charset="-122"/>
              </a:rPr>
              <a:t>/</a:t>
            </a:r>
            <a:r>
              <a:rPr lang="zh-CN" altLang="en-US" sz="1800" dirty="0">
                <a:solidFill>
                  <a:srgbClr val="FF0000"/>
                </a:solidFill>
                <a:latin typeface="华文楷体" pitchFamily="2" charset="-122"/>
                <a:ea typeface="华文楷体" pitchFamily="2" charset="-122"/>
              </a:rPr>
              <a:t>分期付款信用消费贷款公司</a:t>
            </a:r>
            <a:r>
              <a:rPr lang="en-US" altLang="zh-CN" sz="1800" dirty="0">
                <a:solidFill>
                  <a:srgbClr val="FF0000"/>
                </a:solidFill>
                <a:latin typeface="华文楷体" pitchFamily="2" charset="-122"/>
                <a:ea typeface="华文楷体" pitchFamily="2" charset="-122"/>
              </a:rPr>
              <a:t>/</a:t>
            </a:r>
            <a:r>
              <a:rPr lang="zh-CN" altLang="en-US" sz="3600" dirty="0">
                <a:solidFill>
                  <a:srgbClr val="FF0000"/>
                </a:solidFill>
                <a:latin typeface="华文楷体" pitchFamily="2" charset="-122"/>
                <a:ea typeface="华文楷体" pitchFamily="2" charset="-122"/>
              </a:rPr>
              <a:t>综合型消费平台的消费贷款／</a:t>
            </a:r>
            <a:r>
              <a:rPr lang="zh-CN" altLang="en-US" sz="1800" dirty="0">
                <a:solidFill>
                  <a:srgbClr val="FF0000"/>
                </a:solidFill>
                <a:latin typeface="华文楷体" pitchFamily="2" charset="-122"/>
                <a:ea typeface="华文楷体" pitchFamily="2" charset="-122"/>
              </a:rPr>
              <a:t>案例：</a:t>
            </a:r>
            <a:r>
              <a:rPr lang="en-US" altLang="zh-CN" sz="1800" dirty="0">
                <a:solidFill>
                  <a:srgbClr val="FF0000"/>
                </a:solidFill>
                <a:latin typeface="华文楷体" pitchFamily="2" charset="-122"/>
                <a:ea typeface="华文楷体" pitchFamily="2" charset="-122"/>
              </a:rPr>
              <a:t>PayPal Credit</a:t>
            </a:r>
            <a:endParaRPr lang="zh-CN" altLang="en-US" dirty="0"/>
          </a:p>
        </p:txBody>
      </p:sp>
      <p:sp>
        <p:nvSpPr>
          <p:cNvPr id="3" name="内容占位符 2">
            <a:extLst>
              <a:ext uri="{FF2B5EF4-FFF2-40B4-BE49-F238E27FC236}">
                <a16:creationId xmlns:a16="http://schemas.microsoft.com/office/drawing/2014/main" id="{E7A36378-D16A-44EC-8101-75EFF49AE356}"/>
              </a:ext>
            </a:extLst>
          </p:cNvPr>
          <p:cNvSpPr>
            <a:spLocks noGrp="1"/>
          </p:cNvSpPr>
          <p:nvPr>
            <p:ph idx="1"/>
          </p:nvPr>
        </p:nvSpPr>
        <p:spPr>
          <a:xfrm>
            <a:off x="107504" y="1121499"/>
            <a:ext cx="8229600" cy="5616624"/>
          </a:xfrm>
        </p:spPr>
        <p:txBody>
          <a:bodyPr>
            <a:noAutofit/>
          </a:bodyPr>
          <a:lstStyle/>
          <a:p>
            <a:pPr marL="0" indent="0">
              <a:lnSpc>
                <a:spcPct val="120000"/>
              </a:lnSpc>
              <a:spcBef>
                <a:spcPts val="600"/>
              </a:spcBef>
              <a:spcAft>
                <a:spcPts val="600"/>
              </a:spcAft>
              <a:buNone/>
            </a:pPr>
            <a:r>
              <a:rPr lang="en-US" altLang="zh-CN" sz="2400" dirty="0">
                <a:solidFill>
                  <a:srgbClr val="7030A0"/>
                </a:solidFill>
                <a:latin typeface="华文楷体" pitchFamily="2" charset="-122"/>
                <a:ea typeface="华文楷体" pitchFamily="2" charset="-122"/>
              </a:rPr>
              <a:t>PayPal Credit</a:t>
            </a:r>
            <a:r>
              <a:rPr lang="zh-CN" altLang="en-US" sz="2400" dirty="0">
                <a:solidFill>
                  <a:srgbClr val="7030A0"/>
                </a:solidFill>
                <a:latin typeface="华文楷体" pitchFamily="2" charset="-122"/>
                <a:ea typeface="华文楷体" pitchFamily="2" charset="-122"/>
              </a:rPr>
              <a:t>：基于支付平台的消费贷款</a:t>
            </a:r>
            <a:endParaRPr lang="en-US" altLang="zh-CN" sz="2400" dirty="0">
              <a:solidFill>
                <a:srgbClr val="7030A0"/>
              </a:solidFill>
              <a:latin typeface="华文楷体" pitchFamily="2" charset="-122"/>
              <a:ea typeface="华文楷体" pitchFamily="2" charset="-122"/>
            </a:endParaRPr>
          </a:p>
          <a:p>
            <a:pPr>
              <a:lnSpc>
                <a:spcPct val="120000"/>
              </a:lnSpc>
              <a:spcBef>
                <a:spcPts val="600"/>
              </a:spcBef>
              <a:spcAft>
                <a:spcPts val="600"/>
              </a:spcAft>
              <a:buFont typeface="Wingdings" panose="05000000000000000000" pitchFamily="2" charset="2"/>
              <a:buChar char="Ø"/>
            </a:pPr>
            <a:r>
              <a:rPr lang="zh-CN" altLang="en-US" sz="2400" dirty="0">
                <a:solidFill>
                  <a:srgbClr val="7030A0"/>
                </a:solidFill>
                <a:latin typeface="华文楷体" pitchFamily="2" charset="-122"/>
                <a:ea typeface="华文楷体" pitchFamily="2" charset="-122"/>
              </a:rPr>
              <a:t>提供平台：</a:t>
            </a:r>
            <a:r>
              <a:rPr lang="en-US" altLang="zh-CN" sz="2400" dirty="0">
                <a:solidFill>
                  <a:srgbClr val="7030A0"/>
                </a:solidFill>
                <a:latin typeface="华文楷体" pitchFamily="2" charset="-122"/>
                <a:ea typeface="华文楷体" pitchFamily="2" charset="-122"/>
              </a:rPr>
              <a:t> </a:t>
            </a:r>
            <a:r>
              <a:rPr lang="en-US" altLang="zh-CN" sz="2400" dirty="0">
                <a:latin typeface="华文楷体" pitchFamily="2" charset="-122"/>
                <a:ea typeface="华文楷体" pitchFamily="2" charset="-122"/>
              </a:rPr>
              <a:t>PayPal Credit</a:t>
            </a:r>
          </a:p>
          <a:p>
            <a:pPr>
              <a:lnSpc>
                <a:spcPct val="120000"/>
              </a:lnSpc>
              <a:spcBef>
                <a:spcPts val="600"/>
              </a:spcBef>
              <a:spcAft>
                <a:spcPts val="600"/>
              </a:spcAft>
              <a:buFont typeface="Wingdings" panose="05000000000000000000" pitchFamily="2" charset="2"/>
              <a:buChar char="Ø"/>
            </a:pPr>
            <a:r>
              <a:rPr lang="zh-CN" altLang="en-US" sz="2400" dirty="0">
                <a:solidFill>
                  <a:srgbClr val="7030A0"/>
                </a:solidFill>
                <a:latin typeface="华文楷体" pitchFamily="2" charset="-122"/>
                <a:ea typeface="华文楷体" pitchFamily="2" charset="-122"/>
              </a:rPr>
              <a:t>推出时间</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2008</a:t>
            </a:r>
            <a:r>
              <a:rPr lang="zh-CN" altLang="en-US" sz="2400" dirty="0">
                <a:latin typeface="华文楷体" pitchFamily="2" charset="-122"/>
                <a:ea typeface="华文楷体" pitchFamily="2" charset="-122"/>
              </a:rPr>
              <a:t>年；</a:t>
            </a:r>
            <a:endParaRPr lang="en-US" altLang="zh-CN" sz="2400" dirty="0">
              <a:latin typeface="华文楷体" pitchFamily="2" charset="-122"/>
              <a:ea typeface="华文楷体" pitchFamily="2" charset="-122"/>
            </a:endParaRPr>
          </a:p>
          <a:p>
            <a:pPr>
              <a:lnSpc>
                <a:spcPct val="120000"/>
              </a:lnSpc>
              <a:spcBef>
                <a:spcPts val="600"/>
              </a:spcBef>
              <a:spcAft>
                <a:spcPts val="600"/>
              </a:spcAft>
              <a:buFont typeface="Wingdings" panose="05000000000000000000" pitchFamily="2" charset="2"/>
              <a:buChar char="Ø"/>
            </a:pPr>
            <a:r>
              <a:rPr lang="zh-CN" altLang="en-US" sz="2400" dirty="0">
                <a:solidFill>
                  <a:srgbClr val="7030A0"/>
                </a:solidFill>
                <a:latin typeface="华文楷体" pitchFamily="2" charset="-122"/>
                <a:ea typeface="华文楷体" pitchFamily="2" charset="-122"/>
              </a:rPr>
              <a:t>资金来源</a:t>
            </a:r>
            <a:r>
              <a:rPr lang="zh-CN" altLang="en-US" sz="2400" dirty="0">
                <a:latin typeface="华文楷体" pitchFamily="2" charset="-122"/>
                <a:ea typeface="华文楷体" pitchFamily="2" charset="-122"/>
              </a:rPr>
              <a:t>：</a:t>
            </a:r>
            <a:r>
              <a:rPr lang="en-US" altLang="zh-CN" sz="2400" dirty="0" err="1">
                <a:latin typeface="华文楷体" pitchFamily="2" charset="-122"/>
                <a:ea typeface="华文楷体" pitchFamily="2" charset="-122"/>
              </a:rPr>
              <a:t>Comenity</a:t>
            </a:r>
            <a:r>
              <a:rPr lang="en-US" altLang="zh-CN" sz="2400" dirty="0">
                <a:latin typeface="华文楷体" pitchFamily="2" charset="-122"/>
                <a:ea typeface="华文楷体" pitchFamily="2" charset="-122"/>
              </a:rPr>
              <a:t> </a:t>
            </a:r>
            <a:r>
              <a:rPr lang="en-US" altLang="zh-CN" sz="2400" dirty="0" err="1">
                <a:latin typeface="华文楷体" pitchFamily="2" charset="-122"/>
                <a:ea typeface="华文楷体" pitchFamily="2" charset="-122"/>
              </a:rPr>
              <a:t>Captial</a:t>
            </a:r>
            <a:r>
              <a:rPr lang="en-US" altLang="zh-CN" sz="2400" dirty="0">
                <a:latin typeface="华文楷体" pitchFamily="2" charset="-122"/>
                <a:ea typeface="华文楷体" pitchFamily="2" charset="-122"/>
              </a:rPr>
              <a:t> Bank;</a:t>
            </a:r>
          </a:p>
          <a:p>
            <a:pPr>
              <a:lnSpc>
                <a:spcPct val="120000"/>
              </a:lnSpc>
              <a:spcBef>
                <a:spcPts val="600"/>
              </a:spcBef>
              <a:spcAft>
                <a:spcPts val="600"/>
              </a:spcAft>
              <a:buFont typeface="Wingdings" panose="05000000000000000000" pitchFamily="2" charset="2"/>
              <a:buChar char="Ø"/>
            </a:pPr>
            <a:r>
              <a:rPr lang="zh-CN" altLang="en-US" sz="2400" dirty="0">
                <a:solidFill>
                  <a:srgbClr val="7030A0"/>
                </a:solidFill>
                <a:latin typeface="华文楷体" pitchFamily="2" charset="-122"/>
                <a:ea typeface="华文楷体" pitchFamily="2" charset="-122"/>
              </a:rPr>
              <a:t>面向人群</a:t>
            </a:r>
            <a:r>
              <a:rPr lang="zh-CN" altLang="en-US" sz="2400" dirty="0">
                <a:latin typeface="华文楷体" pitchFamily="2" charset="-122"/>
                <a:ea typeface="华文楷体" pitchFamily="2" charset="-122"/>
              </a:rPr>
              <a:t>：使用</a:t>
            </a:r>
            <a:r>
              <a:rPr lang="en-US" altLang="zh-CN" sz="2400" dirty="0">
                <a:latin typeface="华文楷体" pitchFamily="2" charset="-122"/>
                <a:ea typeface="华文楷体" pitchFamily="2" charset="-122"/>
              </a:rPr>
              <a:t>PayPal</a:t>
            </a:r>
            <a:r>
              <a:rPr lang="zh-CN" altLang="en-US" sz="2400" dirty="0">
                <a:latin typeface="华文楷体" pitchFamily="2" charset="-122"/>
                <a:ea typeface="华文楷体" pitchFamily="2" charset="-122"/>
              </a:rPr>
              <a:t>支付购物的消费者</a:t>
            </a:r>
            <a:r>
              <a:rPr lang="en-US" altLang="zh-CN" sz="2400" dirty="0">
                <a:latin typeface="华文楷体" pitchFamily="2" charset="-122"/>
                <a:ea typeface="华文楷体" pitchFamily="2" charset="-122"/>
              </a:rPr>
              <a:t>;</a:t>
            </a:r>
          </a:p>
          <a:p>
            <a:pPr>
              <a:lnSpc>
                <a:spcPct val="120000"/>
              </a:lnSpc>
              <a:spcBef>
                <a:spcPts val="600"/>
              </a:spcBef>
              <a:spcAft>
                <a:spcPts val="600"/>
              </a:spcAft>
              <a:buFont typeface="Wingdings" panose="05000000000000000000" pitchFamily="2" charset="2"/>
              <a:buChar char="Ø"/>
            </a:pPr>
            <a:r>
              <a:rPr lang="zh-CN" altLang="en-US" sz="2400" dirty="0">
                <a:solidFill>
                  <a:srgbClr val="7030A0"/>
                </a:solidFill>
                <a:latin typeface="华文楷体" pitchFamily="2" charset="-122"/>
                <a:ea typeface="华文楷体" pitchFamily="2" charset="-122"/>
              </a:rPr>
              <a:t>风控数据：</a:t>
            </a:r>
            <a:r>
              <a:rPr lang="zh-CN" altLang="en-US" sz="2400" dirty="0">
                <a:latin typeface="华文楷体" pitchFamily="2" charset="-122"/>
                <a:ea typeface="华文楷体" pitchFamily="2" charset="-122"/>
              </a:rPr>
              <a:t>个人信息，购物信息；</a:t>
            </a:r>
            <a:endParaRPr lang="en-US" altLang="zh-CN" sz="2400" dirty="0">
              <a:latin typeface="华文楷体" pitchFamily="2" charset="-122"/>
              <a:ea typeface="华文楷体" pitchFamily="2" charset="-122"/>
            </a:endParaRPr>
          </a:p>
          <a:p>
            <a:pPr>
              <a:lnSpc>
                <a:spcPct val="120000"/>
              </a:lnSpc>
              <a:spcBef>
                <a:spcPts val="600"/>
              </a:spcBef>
              <a:spcAft>
                <a:spcPts val="600"/>
              </a:spcAft>
              <a:buFont typeface="Wingdings" panose="05000000000000000000" pitchFamily="2" charset="2"/>
              <a:buChar char="Ø"/>
            </a:pPr>
            <a:r>
              <a:rPr lang="zh-CN" altLang="en-US" sz="2400" dirty="0">
                <a:solidFill>
                  <a:srgbClr val="7030A0"/>
                </a:solidFill>
                <a:latin typeface="华文楷体" pitchFamily="2" charset="-122"/>
                <a:ea typeface="华文楷体" pitchFamily="2" charset="-122"/>
              </a:rPr>
              <a:t>贷款利率：</a:t>
            </a:r>
            <a:r>
              <a:rPr lang="zh-CN" altLang="en-US" sz="2400" dirty="0">
                <a:latin typeface="华文楷体" pitchFamily="2" charset="-122"/>
                <a:ea typeface="华文楷体" pitchFamily="2" charset="-122"/>
              </a:rPr>
              <a:t>逾期收</a:t>
            </a:r>
            <a:r>
              <a:rPr lang="en-US" altLang="zh-CN" sz="2400" dirty="0">
                <a:latin typeface="华文楷体" pitchFamily="2" charset="-122"/>
                <a:ea typeface="华文楷体" pitchFamily="2" charset="-122"/>
              </a:rPr>
              <a:t>19.9%</a:t>
            </a:r>
            <a:r>
              <a:rPr lang="zh-CN" altLang="en-US" sz="2400" dirty="0">
                <a:latin typeface="华文楷体" pitchFamily="2" charset="-122"/>
                <a:ea typeface="华文楷体" pitchFamily="2" charset="-122"/>
              </a:rPr>
              <a:t>；</a:t>
            </a:r>
            <a:endParaRPr lang="en-US" altLang="zh-CN" sz="2400" dirty="0">
              <a:latin typeface="华文楷体" pitchFamily="2" charset="-122"/>
              <a:ea typeface="华文楷体" pitchFamily="2" charset="-122"/>
            </a:endParaRPr>
          </a:p>
          <a:p>
            <a:pPr>
              <a:lnSpc>
                <a:spcPct val="120000"/>
              </a:lnSpc>
              <a:spcBef>
                <a:spcPts val="600"/>
              </a:spcBef>
              <a:spcAft>
                <a:spcPts val="600"/>
              </a:spcAft>
              <a:buFont typeface="Wingdings" panose="05000000000000000000" pitchFamily="2" charset="2"/>
              <a:buChar char="Ø"/>
            </a:pPr>
            <a:r>
              <a:rPr lang="zh-CN" altLang="en-US" sz="2400" dirty="0">
                <a:solidFill>
                  <a:srgbClr val="7030A0"/>
                </a:solidFill>
                <a:latin typeface="华文楷体" pitchFamily="2" charset="-122"/>
                <a:ea typeface="华文楷体" pitchFamily="2" charset="-122"/>
              </a:rPr>
              <a:t>授信额度</a:t>
            </a:r>
            <a:r>
              <a:rPr lang="zh-CN" altLang="en-US" sz="2400" dirty="0"/>
              <a:t>；</a:t>
            </a:r>
            <a:r>
              <a:rPr lang="zh-CN" altLang="en-US" sz="2400" dirty="0">
                <a:latin typeface="华文楷体" pitchFamily="2" charset="-122"/>
                <a:ea typeface="华文楷体" pitchFamily="2" charset="-122"/>
              </a:rPr>
              <a:t>不低于</a:t>
            </a:r>
            <a:r>
              <a:rPr lang="en-US" altLang="zh-CN" sz="2400" dirty="0">
                <a:latin typeface="华文楷体" pitchFamily="2" charset="-122"/>
                <a:ea typeface="华文楷体" pitchFamily="2" charset="-122"/>
              </a:rPr>
              <a:t>250</a:t>
            </a:r>
            <a:r>
              <a:rPr lang="zh-CN" altLang="en-US" sz="2400" dirty="0">
                <a:latin typeface="华文楷体" pitchFamily="2" charset="-122"/>
                <a:ea typeface="华文楷体" pitchFamily="2" charset="-122"/>
              </a:rPr>
              <a:t>美元；</a:t>
            </a:r>
            <a:endParaRPr lang="en-US" altLang="zh-CN" sz="2400" dirty="0">
              <a:latin typeface="华文楷体" pitchFamily="2" charset="-122"/>
              <a:ea typeface="华文楷体" pitchFamily="2" charset="-122"/>
            </a:endParaRPr>
          </a:p>
          <a:p>
            <a:pPr>
              <a:lnSpc>
                <a:spcPct val="120000"/>
              </a:lnSpc>
              <a:spcBef>
                <a:spcPts val="600"/>
              </a:spcBef>
              <a:spcAft>
                <a:spcPts val="600"/>
              </a:spcAft>
              <a:buFont typeface="Wingdings" panose="05000000000000000000" pitchFamily="2" charset="2"/>
              <a:buChar char="Ø"/>
            </a:pPr>
            <a:r>
              <a:rPr lang="zh-CN" altLang="en-US" sz="2400" dirty="0">
                <a:solidFill>
                  <a:srgbClr val="7030A0"/>
                </a:solidFill>
                <a:latin typeface="华文楷体" pitchFamily="2" charset="-122"/>
                <a:ea typeface="华文楷体" pitchFamily="2" charset="-122"/>
              </a:rPr>
              <a:t>贷款周期：</a:t>
            </a:r>
            <a:r>
              <a:rPr lang="en-US" altLang="zh-CN" sz="2400" dirty="0">
                <a:latin typeface="华文楷体" pitchFamily="2" charset="-122"/>
                <a:ea typeface="华文楷体" pitchFamily="2" charset="-122"/>
              </a:rPr>
              <a:t>6-18</a:t>
            </a:r>
            <a:r>
              <a:rPr lang="zh-CN" altLang="en-US" sz="2400" dirty="0">
                <a:latin typeface="华文楷体" pitchFamily="2" charset="-122"/>
                <a:ea typeface="华文楷体" pitchFamily="2" charset="-122"/>
              </a:rPr>
              <a:t>个月；</a:t>
            </a:r>
            <a:endParaRPr lang="en-US" altLang="zh-CN" sz="2400" dirty="0">
              <a:latin typeface="华文楷体" pitchFamily="2" charset="-122"/>
              <a:ea typeface="华文楷体" pitchFamily="2" charset="-122"/>
            </a:endParaRPr>
          </a:p>
          <a:p>
            <a:pPr>
              <a:lnSpc>
                <a:spcPct val="120000"/>
              </a:lnSpc>
              <a:spcBef>
                <a:spcPts val="600"/>
              </a:spcBef>
              <a:spcAft>
                <a:spcPts val="600"/>
              </a:spcAft>
              <a:buFont typeface="Wingdings" panose="05000000000000000000" pitchFamily="2" charset="2"/>
              <a:buChar char="Ø"/>
            </a:pPr>
            <a:r>
              <a:rPr lang="zh-CN" altLang="en-US" sz="2400" dirty="0">
                <a:solidFill>
                  <a:srgbClr val="7030A0"/>
                </a:solidFill>
                <a:latin typeface="华文楷体" pitchFamily="2" charset="-122"/>
                <a:ea typeface="华文楷体" pitchFamily="2" charset="-122"/>
              </a:rPr>
              <a:t>还款方式：</a:t>
            </a:r>
            <a:r>
              <a:rPr lang="en-US" altLang="zh-CN" sz="2400" dirty="0">
                <a:latin typeface="华文楷体" pitchFamily="2" charset="-122"/>
                <a:ea typeface="华文楷体" pitchFamily="2" charset="-122"/>
              </a:rPr>
              <a:t>6</a:t>
            </a:r>
            <a:r>
              <a:rPr lang="zh-CN" altLang="en-US" sz="2400" dirty="0">
                <a:latin typeface="华文楷体" pitchFamily="2" charset="-122"/>
                <a:ea typeface="华文楷体" pitchFamily="2" charset="-122"/>
              </a:rPr>
              <a:t>个月免息偿还</a:t>
            </a:r>
          </a:p>
        </p:txBody>
      </p:sp>
    </p:spTree>
    <p:extLst>
      <p:ext uri="{BB962C8B-B14F-4D97-AF65-F5344CB8AC3E}">
        <p14:creationId xmlns:p14="http://schemas.microsoft.com/office/powerpoint/2010/main" val="4149837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E4D37-406D-4C31-8106-D5E67E32746C}"/>
              </a:ext>
            </a:extLst>
          </p:cNvPr>
          <p:cNvSpPr>
            <a:spLocks noGrp="1"/>
          </p:cNvSpPr>
          <p:nvPr>
            <p:ph type="title"/>
          </p:nvPr>
        </p:nvSpPr>
        <p:spPr>
          <a:xfrm>
            <a:off x="323528" y="0"/>
            <a:ext cx="8229600" cy="1143000"/>
          </a:xfrm>
        </p:spPr>
        <p:txBody>
          <a:bodyPr/>
          <a:lstStyle/>
          <a:p>
            <a:r>
              <a:rPr lang="zh-CN" altLang="en-US" sz="1600" dirty="0">
                <a:solidFill>
                  <a:srgbClr val="FF0000"/>
                </a:solidFill>
                <a:latin typeface="华文楷体" pitchFamily="2" charset="-122"/>
                <a:ea typeface="华文楷体" pitchFamily="2" charset="-122"/>
              </a:rPr>
              <a:t>互联网消费金融</a:t>
            </a:r>
            <a:r>
              <a:rPr lang="en-US" altLang="zh-CN" sz="1600" dirty="0">
                <a:solidFill>
                  <a:srgbClr val="FF0000"/>
                </a:solidFill>
                <a:latin typeface="华文楷体" pitchFamily="2" charset="-122"/>
                <a:ea typeface="华文楷体" pitchFamily="2" charset="-122"/>
              </a:rPr>
              <a:t>/</a:t>
            </a:r>
            <a:r>
              <a:rPr lang="zh-CN" altLang="en-US" sz="1600" dirty="0">
                <a:solidFill>
                  <a:srgbClr val="FF0000"/>
                </a:solidFill>
                <a:latin typeface="华文楷体" pitchFamily="2" charset="-122"/>
                <a:ea typeface="华文楷体" pitchFamily="2" charset="-122"/>
              </a:rPr>
              <a:t>分期付款信用消费贷款公司</a:t>
            </a:r>
            <a:r>
              <a:rPr lang="en-US" altLang="zh-CN" sz="1600" dirty="0">
                <a:solidFill>
                  <a:srgbClr val="FF0000"/>
                </a:solidFill>
                <a:latin typeface="华文楷体" pitchFamily="2" charset="-122"/>
                <a:ea typeface="华文楷体" pitchFamily="2" charset="-122"/>
              </a:rPr>
              <a:t>/</a:t>
            </a:r>
            <a:r>
              <a:rPr lang="zh-CN" altLang="en-US" sz="3200" dirty="0">
                <a:solidFill>
                  <a:srgbClr val="FF0000"/>
                </a:solidFill>
                <a:latin typeface="华文楷体" pitchFamily="2" charset="-122"/>
                <a:ea typeface="华文楷体" pitchFamily="2" charset="-122"/>
              </a:rPr>
              <a:t>综合型消费平台的消费贷款／</a:t>
            </a:r>
            <a:r>
              <a:rPr lang="zh-CN" altLang="en-US" sz="1600" dirty="0">
                <a:solidFill>
                  <a:srgbClr val="FF0000"/>
                </a:solidFill>
                <a:latin typeface="华文楷体" pitchFamily="2" charset="-122"/>
                <a:ea typeface="华文楷体" pitchFamily="2" charset="-122"/>
              </a:rPr>
              <a:t>案例：</a:t>
            </a:r>
            <a:r>
              <a:rPr lang="en-US" altLang="zh-CN" sz="1600" dirty="0">
                <a:solidFill>
                  <a:srgbClr val="FF0000"/>
                </a:solidFill>
                <a:latin typeface="华文楷体" pitchFamily="2" charset="-122"/>
                <a:ea typeface="华文楷体" pitchFamily="2" charset="-122"/>
              </a:rPr>
              <a:t>PayPal Credit</a:t>
            </a:r>
            <a:endParaRPr lang="zh-CN" altLang="en-US" dirty="0"/>
          </a:p>
        </p:txBody>
      </p:sp>
      <p:sp>
        <p:nvSpPr>
          <p:cNvPr id="3" name="内容占位符 2">
            <a:extLst>
              <a:ext uri="{FF2B5EF4-FFF2-40B4-BE49-F238E27FC236}">
                <a16:creationId xmlns:a16="http://schemas.microsoft.com/office/drawing/2014/main" id="{DF5A2EB7-3447-4CCA-81ED-8A9A289E9259}"/>
              </a:ext>
            </a:extLst>
          </p:cNvPr>
          <p:cNvSpPr>
            <a:spLocks noGrp="1"/>
          </p:cNvSpPr>
          <p:nvPr>
            <p:ph idx="1"/>
          </p:nvPr>
        </p:nvSpPr>
        <p:spPr>
          <a:xfrm>
            <a:off x="251520" y="1268760"/>
            <a:ext cx="8229600" cy="5256584"/>
          </a:xfrm>
        </p:spPr>
        <p:txBody>
          <a:bodyPr>
            <a:normAutofit/>
          </a:bodyPr>
          <a:lstStyle/>
          <a:p>
            <a:pPr marL="0" indent="0">
              <a:buNone/>
            </a:pPr>
            <a:r>
              <a:rPr lang="en-US" altLang="zh-CN" dirty="0">
                <a:solidFill>
                  <a:srgbClr val="7030A0"/>
                </a:solidFill>
                <a:latin typeface="华文楷体" pitchFamily="2" charset="-122"/>
                <a:ea typeface="华文楷体" pitchFamily="2" charset="-122"/>
              </a:rPr>
              <a:t>PayPal Credit</a:t>
            </a:r>
            <a:r>
              <a:rPr lang="zh-CN" altLang="en-US" dirty="0">
                <a:solidFill>
                  <a:srgbClr val="7030A0"/>
                </a:solidFill>
                <a:latin typeface="华文楷体" pitchFamily="2" charset="-122"/>
                <a:ea typeface="华文楷体" pitchFamily="2" charset="-122"/>
              </a:rPr>
              <a:t>简介：</a:t>
            </a:r>
            <a:endParaRPr lang="en-US" altLang="zh-CN" dirty="0">
              <a:solidFill>
                <a:srgbClr val="7030A0"/>
              </a:solidFill>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800" dirty="0">
                <a:latin typeface="华文楷体" pitchFamily="2" charset="-122"/>
                <a:ea typeface="华文楷体" pitchFamily="2" charset="-122"/>
              </a:rPr>
              <a:t>前身是</a:t>
            </a:r>
            <a:r>
              <a:rPr lang="en-US" altLang="zh-CN" sz="2800" dirty="0">
                <a:latin typeface="华文楷体" pitchFamily="2" charset="-122"/>
                <a:ea typeface="华文楷体" pitchFamily="2" charset="-122"/>
              </a:rPr>
              <a:t>Bill Me Later</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en-US" altLang="zh-CN" sz="2800" dirty="0">
                <a:latin typeface="华文楷体" pitchFamily="2" charset="-122"/>
                <a:ea typeface="华文楷体" pitchFamily="2" charset="-122"/>
              </a:rPr>
              <a:t>2000</a:t>
            </a:r>
            <a:r>
              <a:rPr lang="zh-CN" altLang="en-US" sz="2800" dirty="0">
                <a:latin typeface="华文楷体" pitchFamily="2" charset="-122"/>
                <a:ea typeface="华文楷体" pitchFamily="2" charset="-122"/>
              </a:rPr>
              <a:t>年成立于美国的支付公司；</a:t>
            </a:r>
            <a:endParaRPr lang="en-US" altLang="zh-CN" sz="28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800" dirty="0">
                <a:latin typeface="华文楷体" pitchFamily="2" charset="-122"/>
                <a:ea typeface="华文楷体" pitchFamily="2" charset="-122"/>
              </a:rPr>
              <a:t>为用户提供延期付款等服务；</a:t>
            </a:r>
            <a:endParaRPr lang="en-US" altLang="zh-CN" sz="28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en-US" altLang="zh-CN" sz="2800" dirty="0">
                <a:latin typeface="华文楷体" pitchFamily="2" charset="-122"/>
                <a:ea typeface="华文楷体" pitchFamily="2" charset="-122"/>
              </a:rPr>
              <a:t>2008</a:t>
            </a:r>
            <a:r>
              <a:rPr lang="zh-CN" altLang="en-US" sz="2800" dirty="0">
                <a:latin typeface="华文楷体" pitchFamily="2" charset="-122"/>
                <a:ea typeface="华文楷体" pitchFamily="2" charset="-122"/>
              </a:rPr>
              <a:t>年</a:t>
            </a:r>
            <a:r>
              <a:rPr lang="en-US" altLang="zh-CN" sz="2800" dirty="0">
                <a:latin typeface="华文楷体" pitchFamily="2" charset="-122"/>
                <a:ea typeface="华文楷体" pitchFamily="2" charset="-122"/>
              </a:rPr>
              <a:t>eBay</a:t>
            </a:r>
            <a:r>
              <a:rPr lang="zh-CN" altLang="en-US" sz="2800" dirty="0">
                <a:latin typeface="华文楷体" pitchFamily="2" charset="-122"/>
                <a:ea typeface="华文楷体" pitchFamily="2" charset="-122"/>
              </a:rPr>
              <a:t>公司收购</a:t>
            </a:r>
            <a:r>
              <a:rPr lang="en-US" altLang="zh-CN" sz="2800" dirty="0">
                <a:latin typeface="华文楷体" pitchFamily="2" charset="-122"/>
                <a:ea typeface="华文楷体" pitchFamily="2" charset="-122"/>
              </a:rPr>
              <a:t>Bill Me Later</a:t>
            </a:r>
            <a:r>
              <a:rPr lang="zh-CN" altLang="en-US" sz="2800" dirty="0">
                <a:latin typeface="华文楷体" pitchFamily="2" charset="-122"/>
                <a:ea typeface="华文楷体" pitchFamily="2" charset="-122"/>
              </a:rPr>
              <a:t>，进而与其旗下的</a:t>
            </a:r>
            <a:r>
              <a:rPr lang="en-US" altLang="zh-CN" sz="2800" dirty="0">
                <a:latin typeface="华文楷体" pitchFamily="2" charset="-122"/>
                <a:ea typeface="华文楷体" pitchFamily="2" charset="-122"/>
              </a:rPr>
              <a:t>PayPal</a:t>
            </a:r>
            <a:r>
              <a:rPr lang="zh-CN" altLang="en-US" sz="2800" dirty="0">
                <a:latin typeface="华文楷体" pitchFamily="2" charset="-122"/>
                <a:ea typeface="华文楷体" pitchFamily="2" charset="-122"/>
              </a:rPr>
              <a:t>支付渠道进行整合，推出</a:t>
            </a:r>
            <a:r>
              <a:rPr lang="en-US" altLang="zh-CN" sz="2800" dirty="0">
                <a:latin typeface="华文楷体" pitchFamily="2" charset="-122"/>
                <a:ea typeface="华文楷体" pitchFamily="2" charset="-122"/>
              </a:rPr>
              <a:t>PayPal Credit</a:t>
            </a:r>
            <a:r>
              <a:rPr lang="zh-CN" altLang="en-US" sz="2800" dirty="0">
                <a:latin typeface="华文楷体" pitchFamily="2" charset="-122"/>
                <a:ea typeface="华文楷体" pitchFamily="2" charset="-122"/>
              </a:rPr>
              <a:t>，为使用支付的消费者提供分期贷款服务</a:t>
            </a:r>
          </a:p>
        </p:txBody>
      </p:sp>
    </p:spTree>
    <p:extLst>
      <p:ext uri="{BB962C8B-B14F-4D97-AF65-F5344CB8AC3E}">
        <p14:creationId xmlns:p14="http://schemas.microsoft.com/office/powerpoint/2010/main" val="29842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12DCF-AD84-4A2D-A5B9-3D8DACA4802C}"/>
              </a:ext>
            </a:extLst>
          </p:cNvPr>
          <p:cNvSpPr>
            <a:spLocks noGrp="1"/>
          </p:cNvSpPr>
          <p:nvPr>
            <p:ph type="title"/>
          </p:nvPr>
        </p:nvSpPr>
        <p:spPr>
          <a:xfrm>
            <a:off x="452128" y="160337"/>
            <a:ext cx="8229600" cy="1143000"/>
          </a:xfrm>
        </p:spPr>
        <p:txBody>
          <a:bodyPr>
            <a:normAutofit/>
          </a:bodyPr>
          <a:lstStyle/>
          <a:p>
            <a:r>
              <a:rPr lang="zh-CN" altLang="en-US" sz="1600" dirty="0">
                <a:solidFill>
                  <a:srgbClr val="FF0000"/>
                </a:solidFill>
                <a:latin typeface="华文楷体" pitchFamily="2" charset="-122"/>
                <a:ea typeface="华文楷体" pitchFamily="2" charset="-122"/>
              </a:rPr>
              <a:t>互联网消费金融</a:t>
            </a:r>
            <a:r>
              <a:rPr lang="en-US" altLang="zh-CN" sz="1600" dirty="0">
                <a:solidFill>
                  <a:srgbClr val="FF0000"/>
                </a:solidFill>
                <a:latin typeface="华文楷体" pitchFamily="2" charset="-122"/>
                <a:ea typeface="华文楷体" pitchFamily="2" charset="-122"/>
              </a:rPr>
              <a:t>/</a:t>
            </a:r>
            <a:r>
              <a:rPr lang="zh-CN" altLang="en-US" sz="1600" dirty="0">
                <a:solidFill>
                  <a:srgbClr val="FF0000"/>
                </a:solidFill>
                <a:latin typeface="华文楷体" pitchFamily="2" charset="-122"/>
                <a:ea typeface="华文楷体" pitchFamily="2" charset="-122"/>
              </a:rPr>
              <a:t>分期付款信用消费贷款公司</a:t>
            </a:r>
            <a:r>
              <a:rPr lang="en-US" altLang="zh-CN" sz="1600" dirty="0">
                <a:solidFill>
                  <a:srgbClr val="FF0000"/>
                </a:solidFill>
                <a:latin typeface="华文楷体" pitchFamily="2" charset="-122"/>
                <a:ea typeface="华文楷体" pitchFamily="2" charset="-122"/>
              </a:rPr>
              <a:t>/</a:t>
            </a:r>
            <a:r>
              <a:rPr lang="zh-CN" altLang="en-US" sz="3200" dirty="0">
                <a:solidFill>
                  <a:srgbClr val="FF0000"/>
                </a:solidFill>
                <a:latin typeface="华文楷体" pitchFamily="2" charset="-122"/>
                <a:ea typeface="华文楷体" pitchFamily="2" charset="-122"/>
              </a:rPr>
              <a:t>综合型消费平台的消费贷款／</a:t>
            </a:r>
            <a:r>
              <a:rPr lang="zh-CN" altLang="en-US" sz="1600" dirty="0">
                <a:solidFill>
                  <a:srgbClr val="FF0000"/>
                </a:solidFill>
                <a:latin typeface="华文楷体" pitchFamily="2" charset="-122"/>
                <a:ea typeface="华文楷体" pitchFamily="2" charset="-122"/>
              </a:rPr>
              <a:t>案例：</a:t>
            </a:r>
            <a:r>
              <a:rPr lang="en-US" altLang="zh-CN" sz="1600" dirty="0">
                <a:solidFill>
                  <a:srgbClr val="FF0000"/>
                </a:solidFill>
                <a:latin typeface="华文楷体" pitchFamily="2" charset="-122"/>
                <a:ea typeface="华文楷体" pitchFamily="2" charset="-122"/>
              </a:rPr>
              <a:t>Affirm</a:t>
            </a:r>
            <a:r>
              <a:rPr lang="zh-CN" altLang="en-US" sz="1600" dirty="0">
                <a:solidFill>
                  <a:srgbClr val="FF0000"/>
                </a:solidFill>
                <a:latin typeface="华文楷体" pitchFamily="2" charset="-122"/>
                <a:ea typeface="华文楷体" pitchFamily="2" charset="-122"/>
              </a:rPr>
              <a:t>基于电商场景的消费金融平台</a:t>
            </a:r>
          </a:p>
        </p:txBody>
      </p:sp>
      <p:sp>
        <p:nvSpPr>
          <p:cNvPr id="3" name="内容占位符 2">
            <a:extLst>
              <a:ext uri="{FF2B5EF4-FFF2-40B4-BE49-F238E27FC236}">
                <a16:creationId xmlns:a16="http://schemas.microsoft.com/office/drawing/2014/main" id="{307989CB-0465-4B0E-8C7B-EC77BEA3F229}"/>
              </a:ext>
            </a:extLst>
          </p:cNvPr>
          <p:cNvSpPr>
            <a:spLocks noGrp="1"/>
          </p:cNvSpPr>
          <p:nvPr>
            <p:ph idx="1"/>
          </p:nvPr>
        </p:nvSpPr>
        <p:spPr>
          <a:xfrm>
            <a:off x="457200" y="1600200"/>
            <a:ext cx="8229600" cy="5097463"/>
          </a:xfrm>
        </p:spPr>
        <p:txBody>
          <a:bodyPr>
            <a:normAutofit fontScale="85000" lnSpcReduction="20000"/>
          </a:bodyPr>
          <a:lstStyle/>
          <a:p>
            <a:pPr>
              <a:lnSpc>
                <a:spcPct val="12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提供平台：</a:t>
            </a:r>
            <a:r>
              <a:rPr lang="en-US" altLang="zh-CN" dirty="0">
                <a:solidFill>
                  <a:srgbClr val="7030A0"/>
                </a:solidFill>
                <a:latin typeface="华文楷体" pitchFamily="2" charset="-122"/>
                <a:ea typeface="华文楷体" pitchFamily="2" charset="-122"/>
              </a:rPr>
              <a:t> </a:t>
            </a:r>
            <a:r>
              <a:rPr lang="en-US" altLang="zh-CN" dirty="0">
                <a:latin typeface="华文楷体" pitchFamily="2" charset="-122"/>
                <a:ea typeface="华文楷体" pitchFamily="2" charset="-122"/>
              </a:rPr>
              <a:t>Affirm</a:t>
            </a:r>
          </a:p>
          <a:p>
            <a:pPr>
              <a:lnSpc>
                <a:spcPct val="12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推出时间</a:t>
            </a:r>
            <a:r>
              <a:rPr lang="zh-CN" altLang="en-US" dirty="0">
                <a:latin typeface="华文楷体" pitchFamily="2" charset="-122"/>
                <a:ea typeface="华文楷体" pitchFamily="2" charset="-122"/>
              </a:rPr>
              <a:t>：</a:t>
            </a:r>
            <a:r>
              <a:rPr lang="en-US" altLang="zh-CN" dirty="0">
                <a:latin typeface="华文楷体" pitchFamily="2" charset="-122"/>
                <a:ea typeface="华文楷体" pitchFamily="2" charset="-122"/>
              </a:rPr>
              <a:t>2013</a:t>
            </a:r>
            <a:r>
              <a:rPr lang="zh-CN" altLang="en-US" dirty="0">
                <a:latin typeface="华文楷体" pitchFamily="2" charset="-122"/>
                <a:ea typeface="华文楷体" pitchFamily="2" charset="-122"/>
              </a:rPr>
              <a:t>年；</a:t>
            </a:r>
            <a:endParaRPr lang="en-US" altLang="zh-CN" dirty="0">
              <a:latin typeface="华文楷体" pitchFamily="2" charset="-122"/>
              <a:ea typeface="华文楷体" pitchFamily="2" charset="-122"/>
            </a:endParaRPr>
          </a:p>
          <a:p>
            <a:pPr>
              <a:lnSpc>
                <a:spcPct val="12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资金来源</a:t>
            </a:r>
            <a:r>
              <a:rPr lang="zh-CN" altLang="en-US" dirty="0">
                <a:latin typeface="华文楷体" pitchFamily="2" charset="-122"/>
                <a:ea typeface="华文楷体" pitchFamily="2" charset="-122"/>
              </a:rPr>
              <a:t>：</a:t>
            </a:r>
            <a:r>
              <a:rPr lang="en-US" altLang="zh-CN" dirty="0" err="1">
                <a:latin typeface="华文楷体" pitchFamily="2" charset="-122"/>
                <a:ea typeface="华文楷体" pitchFamily="2" charset="-122"/>
              </a:rPr>
              <a:t>Comenity</a:t>
            </a:r>
            <a:r>
              <a:rPr lang="en-US" altLang="zh-CN" dirty="0">
                <a:latin typeface="华文楷体" pitchFamily="2" charset="-122"/>
                <a:ea typeface="华文楷体" pitchFamily="2" charset="-122"/>
              </a:rPr>
              <a:t> </a:t>
            </a:r>
            <a:r>
              <a:rPr lang="en-US" altLang="zh-CN" dirty="0" err="1">
                <a:latin typeface="华文楷体" pitchFamily="2" charset="-122"/>
                <a:ea typeface="华文楷体" pitchFamily="2" charset="-122"/>
              </a:rPr>
              <a:t>Captial</a:t>
            </a:r>
            <a:r>
              <a:rPr lang="en-US" altLang="zh-CN" dirty="0">
                <a:latin typeface="华文楷体" pitchFamily="2" charset="-122"/>
                <a:ea typeface="华文楷体" pitchFamily="2" charset="-122"/>
              </a:rPr>
              <a:t> Bank;</a:t>
            </a:r>
          </a:p>
          <a:p>
            <a:pPr>
              <a:lnSpc>
                <a:spcPct val="12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面向人群</a:t>
            </a:r>
            <a:r>
              <a:rPr lang="zh-CN" altLang="en-US" dirty="0">
                <a:latin typeface="华文楷体" pitchFamily="2" charset="-122"/>
                <a:ea typeface="华文楷体" pitchFamily="2" charset="-122"/>
              </a:rPr>
              <a:t>：使用</a:t>
            </a:r>
            <a:r>
              <a:rPr lang="en-US" altLang="zh-CN" dirty="0">
                <a:latin typeface="华文楷体" pitchFamily="2" charset="-122"/>
                <a:ea typeface="华文楷体" pitchFamily="2" charset="-122"/>
              </a:rPr>
              <a:t>PayPal</a:t>
            </a:r>
            <a:r>
              <a:rPr lang="zh-CN" altLang="en-US" dirty="0">
                <a:latin typeface="华文楷体" pitchFamily="2" charset="-122"/>
                <a:ea typeface="华文楷体" pitchFamily="2" charset="-122"/>
              </a:rPr>
              <a:t>支付购物的消费者</a:t>
            </a:r>
            <a:r>
              <a:rPr lang="en-US" altLang="zh-CN" dirty="0">
                <a:latin typeface="华文楷体" pitchFamily="2" charset="-122"/>
                <a:ea typeface="华文楷体" pitchFamily="2" charset="-122"/>
              </a:rPr>
              <a:t>;</a:t>
            </a:r>
          </a:p>
          <a:p>
            <a:pPr>
              <a:lnSpc>
                <a:spcPct val="12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风控数据：</a:t>
            </a:r>
            <a:r>
              <a:rPr lang="zh-CN" altLang="en-US" dirty="0">
                <a:latin typeface="华文楷体" pitchFamily="2" charset="-122"/>
                <a:ea typeface="华文楷体" pitchFamily="2" charset="-122"/>
              </a:rPr>
              <a:t>个人信息，购物信息；</a:t>
            </a:r>
            <a:endParaRPr lang="en-US" altLang="zh-CN" dirty="0">
              <a:latin typeface="华文楷体" pitchFamily="2" charset="-122"/>
              <a:ea typeface="华文楷体" pitchFamily="2" charset="-122"/>
            </a:endParaRPr>
          </a:p>
          <a:p>
            <a:pPr>
              <a:lnSpc>
                <a:spcPct val="12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贷款利率：</a:t>
            </a:r>
            <a:r>
              <a:rPr lang="zh-CN" altLang="en-US" dirty="0">
                <a:latin typeface="华文楷体" pitchFamily="2" charset="-122"/>
                <a:ea typeface="华文楷体" pitchFamily="2" charset="-122"/>
              </a:rPr>
              <a:t>逾期收</a:t>
            </a:r>
            <a:r>
              <a:rPr lang="en-US" altLang="zh-CN" dirty="0">
                <a:latin typeface="华文楷体" pitchFamily="2" charset="-122"/>
                <a:ea typeface="华文楷体" pitchFamily="2" charset="-122"/>
              </a:rPr>
              <a:t>19.9%</a:t>
            </a:r>
            <a:r>
              <a:rPr lang="zh-CN" altLang="en-US" dirty="0">
                <a:latin typeface="华文楷体" pitchFamily="2" charset="-122"/>
                <a:ea typeface="华文楷体" pitchFamily="2" charset="-122"/>
              </a:rPr>
              <a:t>；</a:t>
            </a:r>
            <a:endParaRPr lang="en-US" altLang="zh-CN" dirty="0">
              <a:latin typeface="华文楷体" pitchFamily="2" charset="-122"/>
              <a:ea typeface="华文楷体" pitchFamily="2" charset="-122"/>
            </a:endParaRPr>
          </a:p>
          <a:p>
            <a:pPr>
              <a:lnSpc>
                <a:spcPct val="12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授信额度</a:t>
            </a:r>
            <a:r>
              <a:rPr lang="zh-CN" altLang="en-US" dirty="0"/>
              <a:t>；</a:t>
            </a:r>
            <a:r>
              <a:rPr lang="zh-CN" altLang="en-US" dirty="0">
                <a:latin typeface="华文楷体" pitchFamily="2" charset="-122"/>
                <a:ea typeface="华文楷体" pitchFamily="2" charset="-122"/>
              </a:rPr>
              <a:t>不低于</a:t>
            </a:r>
            <a:r>
              <a:rPr lang="en-US" altLang="zh-CN" dirty="0">
                <a:latin typeface="华文楷体" pitchFamily="2" charset="-122"/>
                <a:ea typeface="华文楷体" pitchFamily="2" charset="-122"/>
              </a:rPr>
              <a:t>250</a:t>
            </a:r>
            <a:r>
              <a:rPr lang="zh-CN" altLang="en-US" dirty="0">
                <a:latin typeface="华文楷体" pitchFamily="2" charset="-122"/>
                <a:ea typeface="华文楷体" pitchFamily="2" charset="-122"/>
              </a:rPr>
              <a:t>美元；</a:t>
            </a:r>
            <a:endParaRPr lang="en-US" altLang="zh-CN" dirty="0">
              <a:latin typeface="华文楷体" pitchFamily="2" charset="-122"/>
              <a:ea typeface="华文楷体" pitchFamily="2" charset="-122"/>
            </a:endParaRPr>
          </a:p>
          <a:p>
            <a:pPr>
              <a:lnSpc>
                <a:spcPct val="12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贷款周期：</a:t>
            </a:r>
            <a:r>
              <a:rPr lang="en-US" altLang="zh-CN" dirty="0">
                <a:latin typeface="华文楷体" pitchFamily="2" charset="-122"/>
                <a:ea typeface="华文楷体" pitchFamily="2" charset="-122"/>
              </a:rPr>
              <a:t>6-18</a:t>
            </a:r>
            <a:r>
              <a:rPr lang="zh-CN" altLang="en-US" dirty="0">
                <a:latin typeface="华文楷体" pitchFamily="2" charset="-122"/>
                <a:ea typeface="华文楷体" pitchFamily="2" charset="-122"/>
              </a:rPr>
              <a:t>个月；</a:t>
            </a:r>
            <a:endParaRPr lang="en-US" altLang="zh-CN" dirty="0">
              <a:latin typeface="华文楷体" pitchFamily="2" charset="-122"/>
              <a:ea typeface="华文楷体" pitchFamily="2" charset="-122"/>
            </a:endParaRPr>
          </a:p>
          <a:p>
            <a:pPr>
              <a:lnSpc>
                <a:spcPct val="12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还款方式：</a:t>
            </a:r>
            <a:r>
              <a:rPr lang="en-US" altLang="zh-CN" dirty="0">
                <a:latin typeface="华文楷体" pitchFamily="2" charset="-122"/>
                <a:ea typeface="华文楷体" pitchFamily="2" charset="-122"/>
              </a:rPr>
              <a:t>6</a:t>
            </a:r>
            <a:r>
              <a:rPr lang="zh-CN" altLang="en-US" dirty="0">
                <a:latin typeface="华文楷体" pitchFamily="2" charset="-122"/>
                <a:ea typeface="华文楷体" pitchFamily="2" charset="-122"/>
              </a:rPr>
              <a:t>个月免息偿还</a:t>
            </a:r>
          </a:p>
          <a:p>
            <a:pPr marL="0" indent="0">
              <a:buNone/>
            </a:pPr>
            <a:endParaRPr lang="zh-CN" altLang="en-US" dirty="0"/>
          </a:p>
        </p:txBody>
      </p:sp>
    </p:spTree>
    <p:extLst>
      <p:ext uri="{BB962C8B-B14F-4D97-AF65-F5344CB8AC3E}">
        <p14:creationId xmlns:p14="http://schemas.microsoft.com/office/powerpoint/2010/main" val="3744146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5B1F4-BAC2-4832-AC0D-6D40C2783A0F}"/>
              </a:ext>
            </a:extLst>
          </p:cNvPr>
          <p:cNvSpPr>
            <a:spLocks noGrp="1"/>
          </p:cNvSpPr>
          <p:nvPr>
            <p:ph type="title"/>
          </p:nvPr>
        </p:nvSpPr>
        <p:spPr>
          <a:xfrm>
            <a:off x="323528" y="0"/>
            <a:ext cx="8229600" cy="1303337"/>
          </a:xfrm>
        </p:spPr>
        <p:txBody>
          <a:bodyPr/>
          <a:lstStyle/>
          <a:p>
            <a:r>
              <a:rPr lang="zh-CN" altLang="en-US" sz="1600" dirty="0">
                <a:solidFill>
                  <a:srgbClr val="FF0000"/>
                </a:solidFill>
                <a:latin typeface="华文楷体" pitchFamily="2" charset="-122"/>
                <a:ea typeface="华文楷体" pitchFamily="2" charset="-122"/>
              </a:rPr>
              <a:t>互联网消费金融贷款</a:t>
            </a:r>
            <a:r>
              <a:rPr lang="en-US" altLang="zh-CN" sz="1600" dirty="0">
                <a:solidFill>
                  <a:srgbClr val="FF0000"/>
                </a:solidFill>
                <a:latin typeface="华文楷体" pitchFamily="2" charset="-122"/>
                <a:ea typeface="华文楷体" pitchFamily="2" charset="-122"/>
              </a:rPr>
              <a:t>/</a:t>
            </a:r>
            <a:r>
              <a:rPr lang="zh-CN" altLang="en-US" sz="1600" dirty="0">
                <a:solidFill>
                  <a:srgbClr val="FF0000"/>
                </a:solidFill>
                <a:latin typeface="华文楷体" pitchFamily="2" charset="-122"/>
                <a:ea typeface="华文楷体" pitchFamily="2" charset="-122"/>
              </a:rPr>
              <a:t>分期付款信用消费贷款公司</a:t>
            </a:r>
            <a:r>
              <a:rPr lang="en-US" altLang="zh-CN" sz="1600" dirty="0">
                <a:solidFill>
                  <a:srgbClr val="FF0000"/>
                </a:solidFill>
                <a:latin typeface="华文楷体" pitchFamily="2" charset="-122"/>
                <a:ea typeface="华文楷体" pitchFamily="2" charset="-122"/>
              </a:rPr>
              <a:t>/</a:t>
            </a:r>
            <a:r>
              <a:rPr lang="zh-CN" altLang="en-US" sz="3200" dirty="0">
                <a:solidFill>
                  <a:srgbClr val="FF0000"/>
                </a:solidFill>
                <a:latin typeface="华文楷体" pitchFamily="2" charset="-122"/>
                <a:ea typeface="华文楷体" pitchFamily="2" charset="-122"/>
              </a:rPr>
              <a:t>综合型消费平台的消费贷款／</a:t>
            </a:r>
            <a:r>
              <a:rPr lang="zh-CN" altLang="en-US" sz="1600" dirty="0">
                <a:solidFill>
                  <a:srgbClr val="FF0000"/>
                </a:solidFill>
                <a:latin typeface="华文楷体" pitchFamily="2" charset="-122"/>
                <a:ea typeface="华文楷体" pitchFamily="2" charset="-122"/>
              </a:rPr>
              <a:t>案例：</a:t>
            </a:r>
            <a:r>
              <a:rPr lang="en-US" altLang="zh-CN" sz="1600" dirty="0">
                <a:solidFill>
                  <a:srgbClr val="FF0000"/>
                </a:solidFill>
                <a:latin typeface="华文楷体" pitchFamily="2" charset="-122"/>
                <a:ea typeface="华文楷体" pitchFamily="2" charset="-122"/>
              </a:rPr>
              <a:t>Affirm</a:t>
            </a:r>
            <a:r>
              <a:rPr lang="zh-CN" altLang="en-US" sz="1600" dirty="0">
                <a:solidFill>
                  <a:srgbClr val="FF0000"/>
                </a:solidFill>
                <a:latin typeface="华文楷体" pitchFamily="2" charset="-122"/>
                <a:ea typeface="华文楷体" pitchFamily="2" charset="-122"/>
              </a:rPr>
              <a:t>基于电商场景的消费金融平台</a:t>
            </a:r>
            <a:endParaRPr lang="zh-CN" altLang="en-US" dirty="0"/>
          </a:p>
        </p:txBody>
      </p:sp>
      <p:sp>
        <p:nvSpPr>
          <p:cNvPr id="3" name="内容占位符 2">
            <a:extLst>
              <a:ext uri="{FF2B5EF4-FFF2-40B4-BE49-F238E27FC236}">
                <a16:creationId xmlns:a16="http://schemas.microsoft.com/office/drawing/2014/main" id="{EF131442-6784-4D41-8BD4-D7BBF573E410}"/>
              </a:ext>
            </a:extLst>
          </p:cNvPr>
          <p:cNvSpPr>
            <a:spLocks noGrp="1"/>
          </p:cNvSpPr>
          <p:nvPr>
            <p:ph idx="1"/>
          </p:nvPr>
        </p:nvSpPr>
        <p:spPr/>
        <p:txBody>
          <a:bodyPr>
            <a:normAutofit fontScale="85000" lnSpcReduction="10000"/>
          </a:bodyPr>
          <a:lstStyle/>
          <a:p>
            <a:pPr marL="0" indent="0">
              <a:buNone/>
            </a:pPr>
            <a:r>
              <a:rPr lang="en-US" altLang="zh-CN" dirty="0">
                <a:solidFill>
                  <a:srgbClr val="7030A0"/>
                </a:solidFill>
                <a:latin typeface="华文楷体" pitchFamily="2" charset="-122"/>
                <a:ea typeface="华文楷体" pitchFamily="2" charset="-122"/>
              </a:rPr>
              <a:t>Affirm</a:t>
            </a:r>
            <a:r>
              <a:rPr lang="zh-CN" altLang="en-US" dirty="0">
                <a:solidFill>
                  <a:srgbClr val="7030A0"/>
                </a:solidFill>
                <a:latin typeface="华文楷体" pitchFamily="2" charset="-122"/>
                <a:ea typeface="华文楷体" pitchFamily="2" charset="-122"/>
              </a:rPr>
              <a:t>简介：</a:t>
            </a:r>
            <a:endParaRPr lang="en-US" altLang="zh-CN" dirty="0">
              <a:solidFill>
                <a:srgbClr val="7030A0"/>
              </a:solidFill>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由</a:t>
            </a:r>
            <a:r>
              <a:rPr lang="en-US" altLang="zh-CN" dirty="0">
                <a:latin typeface="华文楷体" pitchFamily="2" charset="-122"/>
                <a:ea typeface="华文楷体" pitchFamily="2" charset="-122"/>
              </a:rPr>
              <a:t>PayPal</a:t>
            </a:r>
            <a:r>
              <a:rPr lang="zh-CN" altLang="en-US" dirty="0">
                <a:latin typeface="华文楷体" pitchFamily="2" charset="-122"/>
                <a:ea typeface="华文楷体" pitchFamily="2" charset="-122"/>
              </a:rPr>
              <a:t>联合创始人创立的一家消费金融公司；</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en-US" altLang="zh-CN" dirty="0">
                <a:latin typeface="华文楷体" pitchFamily="2" charset="-122"/>
                <a:ea typeface="华文楷体" pitchFamily="2" charset="-122"/>
              </a:rPr>
              <a:t>2013</a:t>
            </a:r>
            <a:r>
              <a:rPr lang="zh-CN" altLang="en-US" dirty="0">
                <a:latin typeface="华文楷体" pitchFamily="2" charset="-122"/>
                <a:ea typeface="华文楷体" pitchFamily="2" charset="-122"/>
              </a:rPr>
              <a:t>年成立于美国旧金山；</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与商家合作为消费者提供贷款等服务；</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en-US" altLang="zh-CN" dirty="0">
                <a:latin typeface="华文楷体" pitchFamily="2" charset="-122"/>
                <a:ea typeface="华文楷体" pitchFamily="2" charset="-122"/>
              </a:rPr>
              <a:t>2016</a:t>
            </a:r>
            <a:r>
              <a:rPr lang="zh-CN" altLang="en-US" dirty="0">
                <a:latin typeface="华文楷体" pitchFamily="2" charset="-122"/>
                <a:ea typeface="华文楷体" pitchFamily="2" charset="-122"/>
              </a:rPr>
              <a:t>年</a:t>
            </a:r>
            <a:r>
              <a:rPr lang="en-US" altLang="zh-CN" dirty="0">
                <a:latin typeface="华文楷体" pitchFamily="2" charset="-122"/>
                <a:ea typeface="华文楷体" pitchFamily="2" charset="-122"/>
              </a:rPr>
              <a:t>4</a:t>
            </a:r>
            <a:r>
              <a:rPr lang="zh-CN" altLang="en-US" dirty="0">
                <a:latin typeface="华文楷体" pitchFamily="2" charset="-122"/>
                <a:ea typeface="华文楷体" pitchFamily="2" charset="-122"/>
              </a:rPr>
              <a:t>月，得到摩根斯坦利</a:t>
            </a:r>
            <a:r>
              <a:rPr lang="en-US" altLang="zh-CN" dirty="0">
                <a:latin typeface="华文楷体" pitchFamily="2" charset="-122"/>
                <a:ea typeface="华文楷体" pitchFamily="2" charset="-122"/>
              </a:rPr>
              <a:t>1</a:t>
            </a:r>
            <a:r>
              <a:rPr lang="zh-CN" altLang="en-US" dirty="0">
                <a:latin typeface="华文楷体" pitchFamily="2" charset="-122"/>
                <a:ea typeface="华文楷体" pitchFamily="2" charset="-122"/>
              </a:rPr>
              <a:t>亿美元的贷款便利</a:t>
            </a:r>
            <a:r>
              <a:rPr lang="en-US" altLang="zh-CN" dirty="0">
                <a:latin typeface="华文楷体" pitchFamily="2" charset="-122"/>
                <a:ea typeface="华文楷体" pitchFamily="2" charset="-122"/>
              </a:rPr>
              <a:t>(lending facility) </a:t>
            </a:r>
            <a:r>
              <a:rPr lang="zh-CN" altLang="en-US" dirty="0">
                <a:latin typeface="华文楷体" pitchFamily="2" charset="-122"/>
                <a:ea typeface="华文楷体" pitchFamily="2" charset="-122"/>
              </a:rPr>
              <a:t>，进而进一步来发展其在线借贷业务</a:t>
            </a:r>
          </a:p>
          <a:p>
            <a:pPr marL="0" indent="0">
              <a:buNone/>
            </a:pPr>
            <a:endParaRPr lang="en-US" altLang="zh-CN" dirty="0">
              <a:solidFill>
                <a:srgbClr val="7030A0"/>
              </a:solidFill>
              <a:latin typeface="华文楷体" pitchFamily="2" charset="-122"/>
              <a:ea typeface="华文楷体" pitchFamily="2" charset="-122"/>
            </a:endParaRPr>
          </a:p>
          <a:p>
            <a:pPr marL="0" indent="0">
              <a:buNone/>
            </a:pPr>
            <a:endParaRPr lang="zh-CN" altLang="en-US" dirty="0"/>
          </a:p>
        </p:txBody>
      </p:sp>
    </p:spTree>
    <p:extLst>
      <p:ext uri="{BB962C8B-B14F-4D97-AF65-F5344CB8AC3E}">
        <p14:creationId xmlns:p14="http://schemas.microsoft.com/office/powerpoint/2010/main" val="1062916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A61B9-CE7E-4B08-B265-F1BF37F47DA6}"/>
              </a:ext>
            </a:extLst>
          </p:cNvPr>
          <p:cNvSpPr>
            <a:spLocks noGrp="1"/>
          </p:cNvSpPr>
          <p:nvPr>
            <p:ph type="title"/>
          </p:nvPr>
        </p:nvSpPr>
        <p:spPr>
          <a:xfrm>
            <a:off x="457200" y="116632"/>
            <a:ext cx="8229600" cy="1143000"/>
          </a:xfrm>
        </p:spPr>
        <p:txBody>
          <a:bodyPr/>
          <a:lstStyle/>
          <a:p>
            <a:r>
              <a:rPr lang="zh-CN" altLang="en-US" sz="1600" dirty="0">
                <a:solidFill>
                  <a:srgbClr val="FF0000"/>
                </a:solidFill>
                <a:latin typeface="华文楷体" pitchFamily="2" charset="-122"/>
                <a:ea typeface="华文楷体" pitchFamily="2" charset="-122"/>
              </a:rPr>
              <a:t>互联网消费金融</a:t>
            </a:r>
            <a:r>
              <a:rPr lang="en-US" altLang="zh-CN" sz="1600" dirty="0">
                <a:solidFill>
                  <a:srgbClr val="FF0000"/>
                </a:solidFill>
                <a:latin typeface="华文楷体" pitchFamily="2" charset="-122"/>
                <a:ea typeface="华文楷体" pitchFamily="2" charset="-122"/>
              </a:rPr>
              <a:t>/</a:t>
            </a:r>
            <a:r>
              <a:rPr lang="zh-CN" altLang="en-US" sz="1600" dirty="0">
                <a:solidFill>
                  <a:srgbClr val="FF0000"/>
                </a:solidFill>
                <a:latin typeface="华文楷体" pitchFamily="2" charset="-122"/>
                <a:ea typeface="华文楷体" pitchFamily="2" charset="-122"/>
              </a:rPr>
              <a:t>分期付款信用消费贷款公司</a:t>
            </a:r>
            <a:r>
              <a:rPr lang="en-US" altLang="zh-CN" sz="1600" dirty="0">
                <a:solidFill>
                  <a:srgbClr val="FF0000"/>
                </a:solidFill>
                <a:latin typeface="华文楷体" pitchFamily="2" charset="-122"/>
                <a:ea typeface="华文楷体" pitchFamily="2" charset="-122"/>
              </a:rPr>
              <a:t>/</a:t>
            </a:r>
            <a:r>
              <a:rPr lang="zh-CN" altLang="en-US" sz="3200" dirty="0">
                <a:solidFill>
                  <a:srgbClr val="FF0000"/>
                </a:solidFill>
                <a:latin typeface="华文楷体" pitchFamily="2" charset="-122"/>
                <a:ea typeface="华文楷体" pitchFamily="2" charset="-122"/>
              </a:rPr>
              <a:t>综合型消费平台的消费贷款／</a:t>
            </a:r>
            <a:r>
              <a:rPr lang="zh-CN" altLang="en-US" sz="1600" dirty="0">
                <a:solidFill>
                  <a:srgbClr val="FF0000"/>
                </a:solidFill>
                <a:latin typeface="华文楷体" pitchFamily="2" charset="-122"/>
                <a:ea typeface="华文楷体" pitchFamily="2" charset="-122"/>
              </a:rPr>
              <a:t>案例：</a:t>
            </a:r>
            <a:r>
              <a:rPr lang="en-US" altLang="zh-CN" sz="1600" dirty="0">
                <a:solidFill>
                  <a:srgbClr val="FF0000"/>
                </a:solidFill>
                <a:latin typeface="华文楷体" pitchFamily="2" charset="-122"/>
                <a:ea typeface="华文楷体" pitchFamily="2" charset="-122"/>
              </a:rPr>
              <a:t>Affirm</a:t>
            </a:r>
            <a:r>
              <a:rPr lang="zh-CN" altLang="en-US" sz="1600" dirty="0">
                <a:solidFill>
                  <a:srgbClr val="FF0000"/>
                </a:solidFill>
                <a:latin typeface="华文楷体" pitchFamily="2" charset="-122"/>
                <a:ea typeface="华文楷体" pitchFamily="2" charset="-122"/>
              </a:rPr>
              <a:t>基于电商场景的消费金融平台</a:t>
            </a:r>
            <a:endParaRPr lang="zh-CN" altLang="en-US" dirty="0"/>
          </a:p>
        </p:txBody>
      </p:sp>
      <p:sp>
        <p:nvSpPr>
          <p:cNvPr id="3" name="内容占位符 2">
            <a:extLst>
              <a:ext uri="{FF2B5EF4-FFF2-40B4-BE49-F238E27FC236}">
                <a16:creationId xmlns:a16="http://schemas.microsoft.com/office/drawing/2014/main" id="{7BE82393-B190-4F16-B367-804242C96F65}"/>
              </a:ext>
            </a:extLst>
          </p:cNvPr>
          <p:cNvSpPr>
            <a:spLocks noGrp="1"/>
          </p:cNvSpPr>
          <p:nvPr>
            <p:ph idx="1"/>
          </p:nvPr>
        </p:nvSpPr>
        <p:spPr/>
        <p:txBody>
          <a:bodyPr/>
          <a:lstStyle/>
          <a:p>
            <a:pPr marL="0" indent="0">
              <a:lnSpc>
                <a:spcPct val="90000"/>
              </a:lnSpc>
              <a:buNone/>
            </a:pPr>
            <a:r>
              <a:rPr lang="zh-CN" altLang="en-US" sz="2700" dirty="0">
                <a:solidFill>
                  <a:srgbClr val="7030A0"/>
                </a:solidFill>
                <a:latin typeface="华文楷体" pitchFamily="2" charset="-122"/>
                <a:ea typeface="华文楷体" pitchFamily="2" charset="-122"/>
              </a:rPr>
              <a:t>操作流程：</a:t>
            </a:r>
          </a:p>
        </p:txBody>
      </p:sp>
      <p:sp>
        <p:nvSpPr>
          <p:cNvPr id="4" name="矩形 3">
            <a:extLst>
              <a:ext uri="{FF2B5EF4-FFF2-40B4-BE49-F238E27FC236}">
                <a16:creationId xmlns:a16="http://schemas.microsoft.com/office/drawing/2014/main" id="{6ED4A9E6-AE63-4A43-BFCB-6DD74F6DA4BE}"/>
              </a:ext>
            </a:extLst>
          </p:cNvPr>
          <p:cNvSpPr/>
          <p:nvPr/>
        </p:nvSpPr>
        <p:spPr>
          <a:xfrm>
            <a:off x="2411760" y="2292479"/>
            <a:ext cx="3863479" cy="4465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消费者利用</a:t>
            </a:r>
            <a:r>
              <a:rPr lang="en-US" altLang="zh-CN" dirty="0">
                <a:solidFill>
                  <a:schemeClr val="tx1"/>
                </a:solidFill>
                <a:latin typeface="华文楷体" pitchFamily="2" charset="-122"/>
                <a:ea typeface="华文楷体" pitchFamily="2" charset="-122"/>
              </a:rPr>
              <a:t>Affirm</a:t>
            </a:r>
            <a:r>
              <a:rPr lang="zh-CN" altLang="en-US" dirty="0"/>
              <a:t>进行结账</a:t>
            </a:r>
          </a:p>
        </p:txBody>
      </p:sp>
      <p:sp>
        <p:nvSpPr>
          <p:cNvPr id="6" name="矩形 5">
            <a:extLst>
              <a:ext uri="{FF2B5EF4-FFF2-40B4-BE49-F238E27FC236}">
                <a16:creationId xmlns:a16="http://schemas.microsoft.com/office/drawing/2014/main" id="{6C600351-2D8A-4B33-ADFF-0D4325833525}"/>
              </a:ext>
            </a:extLst>
          </p:cNvPr>
          <p:cNvSpPr/>
          <p:nvPr/>
        </p:nvSpPr>
        <p:spPr>
          <a:xfrm>
            <a:off x="2411760" y="3511744"/>
            <a:ext cx="3878690" cy="446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商家确认并处理订单</a:t>
            </a:r>
          </a:p>
        </p:txBody>
      </p:sp>
      <p:sp>
        <p:nvSpPr>
          <p:cNvPr id="7" name="矩形 6">
            <a:extLst>
              <a:ext uri="{FF2B5EF4-FFF2-40B4-BE49-F238E27FC236}">
                <a16:creationId xmlns:a16="http://schemas.microsoft.com/office/drawing/2014/main" id="{D446DECD-7429-4CBF-B984-2B199942B79D}"/>
              </a:ext>
            </a:extLst>
          </p:cNvPr>
          <p:cNvSpPr/>
          <p:nvPr/>
        </p:nvSpPr>
        <p:spPr>
          <a:xfrm>
            <a:off x="2503443" y="4825377"/>
            <a:ext cx="3878692" cy="400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tx1"/>
                </a:solidFill>
                <a:latin typeface="华文楷体" pitchFamily="2" charset="-122"/>
                <a:ea typeface="华文楷体" pitchFamily="2" charset="-122"/>
              </a:rPr>
              <a:t>Affirm</a:t>
            </a:r>
            <a:r>
              <a:rPr lang="zh-CN" altLang="en-US" dirty="0"/>
              <a:t>与商家进行交易结算</a:t>
            </a:r>
          </a:p>
        </p:txBody>
      </p:sp>
      <p:sp>
        <p:nvSpPr>
          <p:cNvPr id="8" name="矩形 7">
            <a:extLst>
              <a:ext uri="{FF2B5EF4-FFF2-40B4-BE49-F238E27FC236}">
                <a16:creationId xmlns:a16="http://schemas.microsoft.com/office/drawing/2014/main" id="{6FB1B199-4279-4CA5-BC8C-D63A93021974}"/>
              </a:ext>
            </a:extLst>
          </p:cNvPr>
          <p:cNvSpPr/>
          <p:nvPr/>
        </p:nvSpPr>
        <p:spPr>
          <a:xfrm>
            <a:off x="2498574" y="5980542"/>
            <a:ext cx="3888430" cy="384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tx1"/>
                </a:solidFill>
                <a:latin typeface="华文楷体" pitchFamily="2" charset="-122"/>
                <a:ea typeface="华文楷体" pitchFamily="2" charset="-122"/>
              </a:rPr>
              <a:t>Affirm</a:t>
            </a:r>
            <a:r>
              <a:rPr lang="zh-CN" altLang="en-US" dirty="0">
                <a:solidFill>
                  <a:schemeClr val="tx1"/>
                </a:solidFill>
                <a:latin typeface="华文楷体" pitchFamily="2" charset="-122"/>
                <a:ea typeface="华文楷体" pitchFamily="2" charset="-122"/>
              </a:rPr>
              <a:t>直接为消费者提供贷款服务</a:t>
            </a:r>
            <a:endParaRPr lang="zh-CN" altLang="en-US" dirty="0"/>
          </a:p>
        </p:txBody>
      </p:sp>
      <p:cxnSp>
        <p:nvCxnSpPr>
          <p:cNvPr id="10" name="直接箭头连接符 9">
            <a:extLst>
              <a:ext uri="{FF2B5EF4-FFF2-40B4-BE49-F238E27FC236}">
                <a16:creationId xmlns:a16="http://schemas.microsoft.com/office/drawing/2014/main" id="{138EBDB6-604A-4804-9D1D-A5F3E5C1EFF6}"/>
              </a:ext>
            </a:extLst>
          </p:cNvPr>
          <p:cNvCxnSpPr>
            <a:cxnSpLocks/>
            <a:endCxn id="6" idx="0"/>
          </p:cNvCxnSpPr>
          <p:nvPr/>
        </p:nvCxnSpPr>
        <p:spPr>
          <a:xfrm>
            <a:off x="4351105" y="2755365"/>
            <a:ext cx="0" cy="7563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DABFFAF9-B58D-4DD7-A701-D5F0EAF82EC0}"/>
              </a:ext>
            </a:extLst>
          </p:cNvPr>
          <p:cNvCxnSpPr>
            <a:cxnSpLocks/>
            <a:endCxn id="7" idx="0"/>
          </p:cNvCxnSpPr>
          <p:nvPr/>
        </p:nvCxnSpPr>
        <p:spPr>
          <a:xfrm>
            <a:off x="4442789" y="3958244"/>
            <a:ext cx="0" cy="86713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A9BB30CD-FFEA-46A7-BA24-F15468BED537}"/>
              </a:ext>
            </a:extLst>
          </p:cNvPr>
          <p:cNvCxnSpPr>
            <a:cxnSpLocks/>
            <a:endCxn id="8" idx="0"/>
          </p:cNvCxnSpPr>
          <p:nvPr/>
        </p:nvCxnSpPr>
        <p:spPr>
          <a:xfrm>
            <a:off x="4423113" y="5237320"/>
            <a:ext cx="19676" cy="74322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3941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665"/>
            <a:ext cx="9144000" cy="1503040"/>
          </a:xfrm>
        </p:spPr>
        <p:txBody>
          <a:bodyPr>
            <a:normAutofit/>
          </a:bodyPr>
          <a:lstStyle/>
          <a:p>
            <a:r>
              <a:rPr lang="zh-CN" altLang="en-US" sz="1800" dirty="0">
                <a:solidFill>
                  <a:srgbClr val="FF0000"/>
                </a:solidFill>
                <a:latin typeface="华文楷体" pitchFamily="2" charset="-122"/>
                <a:ea typeface="华文楷体" pitchFamily="2" charset="-122"/>
              </a:rPr>
              <a:t>互联网消费金融</a:t>
            </a:r>
            <a:r>
              <a:rPr lang="en-US" altLang="zh-CN" sz="1800" dirty="0">
                <a:solidFill>
                  <a:srgbClr val="FF0000"/>
                </a:solidFill>
                <a:latin typeface="华文楷体" pitchFamily="2" charset="-122"/>
                <a:ea typeface="华文楷体" pitchFamily="2" charset="-122"/>
              </a:rPr>
              <a:t>/</a:t>
            </a:r>
            <a:r>
              <a:rPr lang="zh-CN" altLang="en-US" sz="1800" dirty="0">
                <a:solidFill>
                  <a:srgbClr val="FF0000"/>
                </a:solidFill>
                <a:latin typeface="华文楷体" pitchFamily="2" charset="-122"/>
                <a:ea typeface="华文楷体" pitchFamily="2" charset="-122"/>
              </a:rPr>
              <a:t>分期付款信用消费贷款公司</a:t>
            </a:r>
            <a:r>
              <a:rPr lang="en-US" altLang="zh-CN" sz="1800" dirty="0">
                <a:solidFill>
                  <a:srgbClr val="FF0000"/>
                </a:solidFill>
                <a:latin typeface="华文楷体" pitchFamily="2" charset="-122"/>
                <a:ea typeface="华文楷体" pitchFamily="2" charset="-122"/>
              </a:rPr>
              <a:t>/</a:t>
            </a:r>
            <a:r>
              <a:rPr lang="zh-CN" altLang="en-US" sz="3200" dirty="0">
                <a:solidFill>
                  <a:srgbClr val="FF0000"/>
                </a:solidFill>
                <a:latin typeface="华文楷体" pitchFamily="2" charset="-122"/>
                <a:ea typeface="华文楷体" pitchFamily="2" charset="-122"/>
              </a:rPr>
              <a:t>垂直型消费平台的消费贷款／</a:t>
            </a:r>
            <a:r>
              <a:rPr lang="zh-CN" altLang="en-US" sz="1800" dirty="0">
                <a:solidFill>
                  <a:srgbClr val="FF0000"/>
                </a:solidFill>
                <a:latin typeface="华文楷体" pitchFamily="2" charset="-122"/>
                <a:ea typeface="华文楷体" pitchFamily="2" charset="-122"/>
              </a:rPr>
              <a:t>案例：分期乐</a:t>
            </a:r>
          </a:p>
        </p:txBody>
      </p:sp>
      <p:sp>
        <p:nvSpPr>
          <p:cNvPr id="3" name="内容占位符 2"/>
          <p:cNvSpPr>
            <a:spLocks noGrp="1"/>
          </p:cNvSpPr>
          <p:nvPr>
            <p:ph idx="1"/>
          </p:nvPr>
        </p:nvSpPr>
        <p:spPr>
          <a:xfrm>
            <a:off x="395536" y="1844824"/>
            <a:ext cx="8229600" cy="4641379"/>
          </a:xfrm>
        </p:spPr>
        <p:txBody>
          <a:bodyPr/>
          <a:lstStyle/>
          <a:p>
            <a:pPr>
              <a:buNone/>
            </a:pPr>
            <a:r>
              <a:rPr lang="zh-CN" altLang="en-US" dirty="0">
                <a:solidFill>
                  <a:srgbClr val="7030A0"/>
                </a:solidFill>
                <a:latin typeface="华文楷体" pitchFamily="2" charset="-122"/>
                <a:ea typeface="华文楷体" pitchFamily="2" charset="-122"/>
              </a:rPr>
              <a:t>                     分期乐</a:t>
            </a:r>
            <a:r>
              <a:rPr lang="en-US" altLang="zh-CN" dirty="0">
                <a:solidFill>
                  <a:srgbClr val="7030A0"/>
                </a:solidFill>
                <a:latin typeface="华文楷体" pitchFamily="2" charset="-122"/>
                <a:ea typeface="华文楷体" pitchFamily="2" charset="-122"/>
              </a:rPr>
              <a:t>—</a:t>
            </a:r>
            <a:r>
              <a:rPr lang="zh-CN" altLang="en-US" dirty="0">
                <a:solidFill>
                  <a:srgbClr val="7030A0"/>
                </a:solidFill>
                <a:latin typeface="华文楷体" pitchFamily="2" charset="-122"/>
                <a:ea typeface="华文楷体" pitchFamily="2" charset="-122"/>
              </a:rPr>
              <a:t>针对大学生的消费贷款</a:t>
            </a:r>
          </a:p>
          <a:p>
            <a:pPr algn="just">
              <a:buNone/>
            </a:pPr>
            <a:r>
              <a:rPr lang="zh-CN" altLang="en-US" dirty="0">
                <a:latin typeface="华文楷体" pitchFamily="2" charset="-122"/>
                <a:ea typeface="华文楷体" pitchFamily="2" charset="-122"/>
              </a:rPr>
              <a:t>        分期</a:t>
            </a:r>
            <a:endParaRPr lang="en-US" altLang="zh-CN" dirty="0">
              <a:latin typeface="华文楷体" pitchFamily="2" charset="-122"/>
              <a:ea typeface="华文楷体" pitchFamily="2" charset="-122"/>
            </a:endParaRPr>
          </a:p>
          <a:p>
            <a:pPr algn="just">
              <a:lnSpc>
                <a:spcPct val="150000"/>
              </a:lnSpc>
              <a:spcBef>
                <a:spcPts val="600"/>
              </a:spcBef>
              <a:spcAft>
                <a:spcPts val="600"/>
              </a:spcAft>
              <a:buFont typeface="Wingdings" panose="05000000000000000000" pitchFamily="2" charset="2"/>
              <a:buChar char="Ø"/>
            </a:pPr>
            <a:r>
              <a:rPr lang="en-US" altLang="zh-CN" dirty="0">
                <a:latin typeface="华文楷体" pitchFamily="2" charset="-122"/>
                <a:ea typeface="华文楷体" pitchFamily="2" charset="-122"/>
              </a:rPr>
              <a:t>2013</a:t>
            </a:r>
            <a:r>
              <a:rPr lang="zh-CN" altLang="en-US" dirty="0">
                <a:latin typeface="华文楷体" pitchFamily="2" charset="-122"/>
                <a:ea typeface="华文楷体" pitchFamily="2" charset="-122"/>
              </a:rPr>
              <a:t>年成立，专注于年轻人提供互联网消费金融服务；</a:t>
            </a:r>
            <a:endParaRPr lang="en-US" altLang="zh-CN" dirty="0">
              <a:latin typeface="华文楷体" pitchFamily="2" charset="-122"/>
              <a:ea typeface="华文楷体" pitchFamily="2" charset="-122"/>
            </a:endParaRPr>
          </a:p>
          <a:p>
            <a:pPr algn="just">
              <a:lnSpc>
                <a:spcPct val="150000"/>
              </a:lnSpc>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目前，分期乐主要在其自建电商平台上为大学生提供分期消费贷款。</a:t>
            </a:r>
          </a:p>
        </p:txBody>
      </p:sp>
      <p:pic>
        <p:nvPicPr>
          <p:cNvPr id="4" name="图片 3"/>
          <p:cNvPicPr/>
          <p:nvPr/>
        </p:nvPicPr>
        <p:blipFill>
          <a:blip r:embed="rId2" cstate="print"/>
          <a:srcRect l="16253" t="18305" r="69059" b="68015"/>
          <a:stretch>
            <a:fillRect/>
          </a:stretch>
        </p:blipFill>
        <p:spPr bwMode="auto">
          <a:xfrm>
            <a:off x="683568" y="1988840"/>
            <a:ext cx="1512168" cy="93610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0263" y="0"/>
            <a:ext cx="8229600" cy="1143000"/>
          </a:xfrm>
        </p:spPr>
        <p:txBody>
          <a:bodyPr>
            <a:normAutofit fontScale="90000"/>
          </a:bodyPr>
          <a:lstStyle/>
          <a:p>
            <a:r>
              <a:rPr lang="zh-CN" altLang="en-US" sz="1600" dirty="0">
                <a:solidFill>
                  <a:srgbClr val="FF0000"/>
                </a:solidFill>
                <a:latin typeface="华文楷体" pitchFamily="2" charset="-122"/>
                <a:ea typeface="华文楷体" pitchFamily="2" charset="-122"/>
              </a:rPr>
              <a:t>互联网消费金融</a:t>
            </a:r>
            <a:r>
              <a:rPr lang="en-US" altLang="zh-CN" sz="1600" dirty="0">
                <a:solidFill>
                  <a:srgbClr val="FF0000"/>
                </a:solidFill>
                <a:latin typeface="华文楷体" pitchFamily="2" charset="-122"/>
                <a:ea typeface="华文楷体" pitchFamily="2" charset="-122"/>
              </a:rPr>
              <a:t>/</a:t>
            </a:r>
            <a:r>
              <a:rPr lang="zh-CN" altLang="en-US" sz="3600" dirty="0">
                <a:solidFill>
                  <a:srgbClr val="FF0000"/>
                </a:solidFill>
                <a:latin typeface="华文楷体" pitchFamily="2" charset="-122"/>
                <a:ea typeface="华文楷体" pitchFamily="2" charset="-122"/>
              </a:rPr>
              <a:t>分期付款信用消费贷款公司</a:t>
            </a:r>
            <a:r>
              <a:rPr lang="en-US" altLang="zh-CN" sz="3600" dirty="0">
                <a:solidFill>
                  <a:srgbClr val="FF0000"/>
                </a:solidFill>
                <a:latin typeface="华文楷体" pitchFamily="2" charset="-122"/>
                <a:ea typeface="华文楷体" pitchFamily="2" charset="-122"/>
              </a:rPr>
              <a:t>/</a:t>
            </a:r>
            <a:r>
              <a:rPr lang="zh-CN" altLang="en-US" sz="3600" dirty="0">
                <a:solidFill>
                  <a:srgbClr val="FF0000"/>
                </a:solidFill>
                <a:latin typeface="华文楷体" pitchFamily="2" charset="-122"/>
                <a:ea typeface="华文楷体" pitchFamily="2" charset="-122"/>
              </a:rPr>
              <a:t>垂直型消费平台的消费贷款／案例：分期乐</a:t>
            </a:r>
          </a:p>
        </p:txBody>
      </p:sp>
      <p:sp>
        <p:nvSpPr>
          <p:cNvPr id="3" name="内容占位符 2"/>
          <p:cNvSpPr>
            <a:spLocks noGrp="1"/>
          </p:cNvSpPr>
          <p:nvPr>
            <p:ph idx="1"/>
          </p:nvPr>
        </p:nvSpPr>
        <p:spPr>
          <a:xfrm>
            <a:off x="457200" y="1268760"/>
            <a:ext cx="8229600" cy="5112568"/>
          </a:xfrm>
        </p:spPr>
        <p:txBody>
          <a:bodyPr/>
          <a:lstStyle/>
          <a:p>
            <a:pPr>
              <a:buNone/>
            </a:pPr>
            <a:r>
              <a:rPr lang="zh-CN" altLang="en-US" dirty="0">
                <a:solidFill>
                  <a:srgbClr val="7030A0"/>
                </a:solidFill>
                <a:latin typeface="华文楷体" pitchFamily="2" charset="-122"/>
                <a:ea typeface="华文楷体" pitchFamily="2" charset="-122"/>
              </a:rPr>
              <a:t>分期乐情况介绍</a:t>
            </a:r>
            <a:endParaRPr lang="en-US" altLang="zh-CN" dirty="0">
              <a:solidFill>
                <a:srgbClr val="7030A0"/>
              </a:solidFill>
              <a:latin typeface="华文楷体" pitchFamily="2" charset="-122"/>
              <a:ea typeface="华文楷体" pitchFamily="2" charset="-122"/>
            </a:endParaRPr>
          </a:p>
          <a:p>
            <a:pPr>
              <a:buNone/>
            </a:pPr>
            <a:endParaRPr lang="zh-CN" altLang="en-US" dirty="0">
              <a:solidFill>
                <a:srgbClr val="7030A0"/>
              </a:solidFill>
              <a:latin typeface="华文楷体" pitchFamily="2" charset="-122"/>
              <a:ea typeface="华文楷体" pitchFamily="2" charset="-122"/>
            </a:endParaRPr>
          </a:p>
        </p:txBody>
      </p:sp>
      <p:pic>
        <p:nvPicPr>
          <p:cNvPr id="5" name="图片 4"/>
          <p:cNvPicPr/>
          <p:nvPr/>
        </p:nvPicPr>
        <p:blipFill>
          <a:blip r:embed="rId2" cstate="print"/>
          <a:srcRect l="16374" t="41811" r="47508" b="8285"/>
          <a:stretch>
            <a:fillRect/>
          </a:stretch>
        </p:blipFill>
        <p:spPr bwMode="auto">
          <a:xfrm>
            <a:off x="395536" y="2060848"/>
            <a:ext cx="8208912" cy="511256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1300" dirty="0">
                <a:solidFill>
                  <a:srgbClr val="FF0000"/>
                </a:solidFill>
                <a:latin typeface="华文楷体" pitchFamily="2" charset="-122"/>
                <a:ea typeface="华文楷体" pitchFamily="2" charset="-122"/>
              </a:rPr>
              <a:t>互联网消费金融</a:t>
            </a:r>
            <a:r>
              <a:rPr lang="en-US" altLang="zh-CN" sz="1300" dirty="0">
                <a:solidFill>
                  <a:srgbClr val="FF0000"/>
                </a:solidFill>
                <a:latin typeface="华文楷体" pitchFamily="2" charset="-122"/>
                <a:ea typeface="华文楷体" pitchFamily="2" charset="-122"/>
              </a:rPr>
              <a:t>/</a:t>
            </a:r>
            <a:r>
              <a:rPr lang="zh-CN" altLang="en-US" sz="3600" dirty="0">
                <a:solidFill>
                  <a:srgbClr val="FF0000"/>
                </a:solidFill>
                <a:latin typeface="华文楷体" pitchFamily="2" charset="-122"/>
                <a:ea typeface="华文楷体" pitchFamily="2" charset="-122"/>
              </a:rPr>
              <a:t>分期付款信用消费贷款公司</a:t>
            </a:r>
            <a:r>
              <a:rPr lang="en-US" altLang="zh-CN" sz="3600" dirty="0">
                <a:solidFill>
                  <a:srgbClr val="FF0000"/>
                </a:solidFill>
                <a:latin typeface="华文楷体" pitchFamily="2" charset="-122"/>
                <a:ea typeface="华文楷体" pitchFamily="2" charset="-122"/>
              </a:rPr>
              <a:t>/</a:t>
            </a:r>
            <a:r>
              <a:rPr lang="zh-CN" altLang="en-US" sz="3600" dirty="0">
                <a:solidFill>
                  <a:srgbClr val="FF0000"/>
                </a:solidFill>
                <a:latin typeface="华文楷体" pitchFamily="2" charset="-122"/>
                <a:ea typeface="华文楷体" pitchFamily="2" charset="-122"/>
              </a:rPr>
              <a:t>垂直型消费平台的消费贷款／案例：分期乐</a:t>
            </a:r>
          </a:p>
        </p:txBody>
      </p:sp>
      <p:sp>
        <p:nvSpPr>
          <p:cNvPr id="3" name="内容占位符 2"/>
          <p:cNvSpPr>
            <a:spLocks noGrp="1"/>
          </p:cNvSpPr>
          <p:nvPr>
            <p:ph idx="1"/>
          </p:nvPr>
        </p:nvSpPr>
        <p:spPr/>
        <p:txBody>
          <a:bodyPr/>
          <a:lstStyle/>
          <a:p>
            <a:pPr algn="just">
              <a:lnSpc>
                <a:spcPct val="150000"/>
              </a:lnSpc>
              <a:buNone/>
            </a:pPr>
            <a:r>
              <a:rPr lang="zh-CN" altLang="en-US" dirty="0">
                <a:solidFill>
                  <a:srgbClr val="7030A0"/>
                </a:solidFill>
                <a:latin typeface="华文楷体" pitchFamily="2" charset="-122"/>
                <a:ea typeface="华文楷体" pitchFamily="2" charset="-122"/>
              </a:rPr>
              <a:t>分期乐经营模式</a:t>
            </a:r>
            <a:endParaRPr lang="en-US" altLang="zh-CN" dirty="0">
              <a:solidFill>
                <a:srgbClr val="7030A0"/>
              </a:solidFill>
              <a:latin typeface="华文楷体" pitchFamily="2" charset="-122"/>
              <a:ea typeface="华文楷体" pitchFamily="2" charset="-122"/>
            </a:endParaRPr>
          </a:p>
          <a:p>
            <a:pPr algn="just">
              <a:lnSpc>
                <a:spcPct val="150000"/>
              </a:lnSpc>
              <a:buNone/>
            </a:pPr>
            <a:endParaRPr lang="zh-CN" altLang="en-US" dirty="0">
              <a:solidFill>
                <a:srgbClr val="7030A0"/>
              </a:solidFill>
              <a:latin typeface="华文楷体" pitchFamily="2" charset="-122"/>
              <a:ea typeface="华文楷体" pitchFamily="2" charset="-122"/>
            </a:endParaRPr>
          </a:p>
        </p:txBody>
      </p:sp>
      <p:pic>
        <p:nvPicPr>
          <p:cNvPr id="4" name="图片 3"/>
          <p:cNvPicPr/>
          <p:nvPr/>
        </p:nvPicPr>
        <p:blipFill>
          <a:blip r:embed="rId2" cstate="print"/>
          <a:srcRect l="59957" t="43738" r="16085" b="11368"/>
          <a:stretch>
            <a:fillRect/>
          </a:stretch>
        </p:blipFill>
        <p:spPr bwMode="auto">
          <a:xfrm>
            <a:off x="761053" y="2406898"/>
            <a:ext cx="7931224" cy="445110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8721"/>
            <a:ext cx="8686800" cy="1143000"/>
          </a:xfrm>
        </p:spPr>
        <p:txBody>
          <a:bodyPr>
            <a:normAutofit/>
          </a:bodyPr>
          <a:lstStyle/>
          <a:p>
            <a:r>
              <a:rPr lang="zh-CN" altLang="en-US" sz="2700" dirty="0">
                <a:solidFill>
                  <a:srgbClr val="FF0000"/>
                </a:solidFill>
                <a:latin typeface="华文楷体" pitchFamily="2" charset="-122"/>
                <a:ea typeface="华文楷体" pitchFamily="2" charset="-122"/>
              </a:rPr>
              <a:t>互联网消费金融</a:t>
            </a:r>
            <a:r>
              <a:rPr lang="en-US" altLang="zh-CN" sz="2700"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新型消费贷款公司</a:t>
            </a:r>
          </a:p>
        </p:txBody>
      </p:sp>
      <p:sp>
        <p:nvSpPr>
          <p:cNvPr id="3" name="内容占位符 2"/>
          <p:cNvSpPr>
            <a:spLocks noGrp="1"/>
          </p:cNvSpPr>
          <p:nvPr>
            <p:ph idx="1"/>
          </p:nvPr>
        </p:nvSpPr>
        <p:spPr>
          <a:xfrm>
            <a:off x="467544" y="1052736"/>
            <a:ext cx="8445624" cy="5184576"/>
          </a:xfrm>
        </p:spPr>
        <p:txBody>
          <a:bodyPr>
            <a:noAutofit/>
          </a:bodyPr>
          <a:lstStyle/>
          <a:p>
            <a:pPr>
              <a:lnSpc>
                <a:spcPct val="150000"/>
              </a:lnSpc>
              <a:buFont typeface="Wingdings" panose="05000000000000000000" pitchFamily="2" charset="2"/>
              <a:buChar char="Ø"/>
            </a:pPr>
            <a:r>
              <a:rPr lang="zh-CN" altLang="en-US" sz="2800" dirty="0">
                <a:latin typeface="华文楷体" pitchFamily="2" charset="-122"/>
                <a:ea typeface="华文楷体" pitchFamily="2" charset="-122"/>
              </a:rPr>
              <a:t>新消费贷网络科技公司希望革新传统风控评分系统，扩大覆盖群体，挖掘低信用群体的消费信贷蓝海；</a:t>
            </a:r>
            <a:endParaRPr lang="en-US" altLang="zh-CN" sz="2800" dirty="0">
              <a:latin typeface="华文楷体" pitchFamily="2" charset="-122"/>
              <a:ea typeface="华文楷体" pitchFamily="2" charset="-122"/>
            </a:endParaRPr>
          </a:p>
          <a:p>
            <a:pPr>
              <a:lnSpc>
                <a:spcPct val="150000"/>
              </a:lnSpc>
              <a:buFont typeface="Wingdings" panose="05000000000000000000" pitchFamily="2" charset="2"/>
              <a:buChar char="Ø"/>
            </a:pPr>
            <a:r>
              <a:rPr lang="zh-CN" altLang="en-US" sz="2800" dirty="0">
                <a:latin typeface="华文楷体" pitchFamily="2" charset="-122"/>
                <a:ea typeface="华文楷体" pitchFamily="2" charset="-122"/>
              </a:rPr>
              <a:t>目标客户：</a:t>
            </a:r>
            <a:r>
              <a:rPr lang="en-US" altLang="zh-CN" sz="2800" dirty="0">
                <a:latin typeface="华文楷体" pitchFamily="2" charset="-122"/>
                <a:ea typeface="华文楷体" pitchFamily="2" charset="-122"/>
              </a:rPr>
              <a:t>FICO</a:t>
            </a:r>
            <a:r>
              <a:rPr lang="zh-CN" altLang="en-US" sz="2800" dirty="0">
                <a:latin typeface="华文楷体" pitchFamily="2" charset="-122"/>
                <a:ea typeface="华文楷体" pitchFamily="2" charset="-122"/>
              </a:rPr>
              <a:t>分数较低或者信用记录缺失等没有过得到传统金融体系服务的群体；</a:t>
            </a:r>
            <a:endParaRPr lang="en-US" altLang="zh-CN" sz="2800" dirty="0">
              <a:latin typeface="华文楷体" pitchFamily="2" charset="-122"/>
              <a:ea typeface="华文楷体" pitchFamily="2" charset="-122"/>
            </a:endParaRPr>
          </a:p>
          <a:p>
            <a:pPr>
              <a:lnSpc>
                <a:spcPct val="150000"/>
              </a:lnSpc>
              <a:buFont typeface="Wingdings" panose="05000000000000000000" pitchFamily="2" charset="2"/>
              <a:buChar char="Ø"/>
            </a:pPr>
            <a:r>
              <a:rPr lang="zh-CN" altLang="en-US" sz="2800" dirty="0">
                <a:latin typeface="华文楷体" pitchFamily="2" charset="-122"/>
                <a:ea typeface="华文楷体" pitchFamily="2" charset="-122"/>
              </a:rPr>
              <a:t>将征信数据拓展到行为数据、社交数据、购买记录等方面；</a:t>
            </a:r>
            <a:endParaRPr lang="en-US" altLang="zh-CN" sz="2800" dirty="0">
              <a:latin typeface="华文楷体" pitchFamily="2" charset="-122"/>
              <a:ea typeface="华文楷体" pitchFamily="2" charset="-122"/>
            </a:endParaRPr>
          </a:p>
          <a:p>
            <a:pPr>
              <a:lnSpc>
                <a:spcPct val="150000"/>
              </a:lnSpc>
              <a:buFont typeface="Wingdings" panose="05000000000000000000" pitchFamily="2" charset="2"/>
              <a:buChar char="Ø"/>
            </a:pPr>
            <a:r>
              <a:rPr lang="zh-CN" altLang="en-US" sz="2800" dirty="0">
                <a:latin typeface="华文楷体" pitchFamily="2" charset="-122"/>
                <a:ea typeface="华文楷体" pitchFamily="2" charset="-122"/>
              </a:rPr>
              <a:t>将互联网消费金融带入全新的领域。</a:t>
            </a:r>
          </a:p>
          <a:p>
            <a:pPr>
              <a:lnSpc>
                <a:spcPct val="150000"/>
              </a:lnSpc>
              <a:buFont typeface="Wingdings" panose="05000000000000000000" pitchFamily="2" charset="2"/>
              <a:buChar char="Ø"/>
            </a:pPr>
            <a:endParaRPr lang="zh-CN" altLang="en-US" sz="2800" dirty="0">
              <a:latin typeface="华文楷体" pitchFamily="2" charset="-122"/>
              <a:ea typeface="华文楷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5BCE8-A750-483F-A1ED-75F15662BD04}"/>
              </a:ext>
            </a:extLst>
          </p:cNvPr>
          <p:cNvSpPr>
            <a:spLocks noGrp="1"/>
          </p:cNvSpPr>
          <p:nvPr>
            <p:ph type="title"/>
          </p:nvPr>
        </p:nvSpPr>
        <p:spPr>
          <a:xfrm>
            <a:off x="486409" y="160337"/>
            <a:ext cx="8229600" cy="1143000"/>
          </a:xfrm>
        </p:spPr>
        <p:txBody>
          <a:bodyPr/>
          <a:lstStyle/>
          <a:p>
            <a:r>
              <a:rPr lang="zh-CN" altLang="en-US" sz="4000" dirty="0">
                <a:solidFill>
                  <a:srgbClr val="FF0000"/>
                </a:solidFill>
                <a:latin typeface="华文楷体" pitchFamily="2" charset="-122"/>
                <a:ea typeface="华文楷体" pitchFamily="2" charset="-122"/>
              </a:rPr>
              <a:t>消费金融的全球发展</a:t>
            </a:r>
            <a:endParaRPr lang="zh-CN" altLang="en-US" dirty="0"/>
          </a:p>
        </p:txBody>
      </p:sp>
      <p:sp>
        <p:nvSpPr>
          <p:cNvPr id="3" name="内容占位符 2">
            <a:extLst>
              <a:ext uri="{FF2B5EF4-FFF2-40B4-BE49-F238E27FC236}">
                <a16:creationId xmlns:a16="http://schemas.microsoft.com/office/drawing/2014/main" id="{AEE54356-A7E4-4761-9F52-4FA3604C5ACB}"/>
              </a:ext>
            </a:extLst>
          </p:cNvPr>
          <p:cNvSpPr>
            <a:spLocks noGrp="1"/>
          </p:cNvSpPr>
          <p:nvPr>
            <p:ph idx="1"/>
          </p:nvPr>
        </p:nvSpPr>
        <p:spPr>
          <a:xfrm>
            <a:off x="457200" y="1303337"/>
            <a:ext cx="8229600" cy="5077991"/>
          </a:xfrm>
        </p:spPr>
        <p:txBody>
          <a:bodyPr>
            <a:normAutofit fontScale="92500"/>
          </a:bodyPr>
          <a:lstStyle/>
          <a:p>
            <a:pPr>
              <a:lnSpc>
                <a:spcPct val="150000"/>
              </a:lnSpc>
              <a:spcBef>
                <a:spcPts val="600"/>
              </a:spcBef>
              <a:spcAft>
                <a:spcPts val="600"/>
              </a:spcAft>
              <a:buFont typeface="Wingdings" panose="05000000000000000000" pitchFamily="2" charset="2"/>
              <a:buChar char="Ø"/>
            </a:pPr>
            <a:r>
              <a:rPr lang="en-US" altLang="zh-CN" dirty="0">
                <a:latin typeface="华文楷体" pitchFamily="2" charset="-122"/>
                <a:ea typeface="华文楷体" pitchFamily="2" charset="-122"/>
              </a:rPr>
              <a:t>20</a:t>
            </a:r>
            <a:r>
              <a:rPr lang="zh-CN" altLang="en-US" dirty="0">
                <a:latin typeface="华文楷体" pitchFamily="2" charset="-122"/>
                <a:ea typeface="华文楷体" pitchFamily="2" charset="-122"/>
              </a:rPr>
              <a:t>世纪</a:t>
            </a:r>
            <a:r>
              <a:rPr lang="en-US" altLang="zh-CN" dirty="0">
                <a:latin typeface="华文楷体" pitchFamily="2" charset="-122"/>
                <a:ea typeface="华文楷体" pitchFamily="2" charset="-122"/>
              </a:rPr>
              <a:t>20</a:t>
            </a:r>
            <a:r>
              <a:rPr lang="zh-CN" altLang="en-US" dirty="0">
                <a:latin typeface="华文楷体" pitchFamily="2" charset="-122"/>
                <a:ea typeface="华文楷体" pitchFamily="2" charset="-122"/>
              </a:rPr>
              <a:t>年代开始，美国消费金融服务已经兴起，通过分期付款的模式购买耐用消费品；</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en-US" altLang="zh-CN" dirty="0">
                <a:latin typeface="华文楷体" pitchFamily="2" charset="-122"/>
                <a:ea typeface="华文楷体" pitchFamily="2" charset="-122"/>
              </a:rPr>
              <a:t> 20</a:t>
            </a:r>
            <a:r>
              <a:rPr lang="zh-CN" altLang="en-US" dirty="0">
                <a:latin typeface="华文楷体" pitchFamily="2" charset="-122"/>
                <a:ea typeface="华文楷体" pitchFamily="2" charset="-122"/>
              </a:rPr>
              <a:t>世纪</a:t>
            </a:r>
            <a:r>
              <a:rPr lang="en-US" altLang="zh-CN" dirty="0">
                <a:latin typeface="华文楷体" pitchFamily="2" charset="-122"/>
                <a:ea typeface="华文楷体" pitchFamily="2" charset="-122"/>
              </a:rPr>
              <a:t>70</a:t>
            </a:r>
            <a:r>
              <a:rPr lang="zh-CN" altLang="en-US" dirty="0">
                <a:latin typeface="华文楷体" pitchFamily="2" charset="-122"/>
                <a:ea typeface="华文楷体" pitchFamily="2" charset="-122"/>
              </a:rPr>
              <a:t>年代以后，社会信用体系和个人信贷法律体系逐步完善，消费金融产品更加流行；</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同时，在其他国家也开始迅速发展。</a:t>
            </a:r>
          </a:p>
          <a:p>
            <a:pPr marL="0" indent="0">
              <a:buNone/>
            </a:pPr>
            <a:endParaRPr lang="zh-CN" altLang="en-US" dirty="0"/>
          </a:p>
        </p:txBody>
      </p:sp>
    </p:spTree>
    <p:extLst>
      <p:ext uri="{BB962C8B-B14F-4D97-AF65-F5344CB8AC3E}">
        <p14:creationId xmlns:p14="http://schemas.microsoft.com/office/powerpoint/2010/main" val="3146541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700" dirty="0">
                <a:solidFill>
                  <a:srgbClr val="FF0000"/>
                </a:solidFill>
                <a:latin typeface="华文楷体" pitchFamily="2" charset="-122"/>
                <a:ea typeface="华文楷体" pitchFamily="2" charset="-122"/>
              </a:rPr>
              <a:t>互联网消费金融</a:t>
            </a:r>
            <a:r>
              <a:rPr lang="en-US" altLang="zh-CN" sz="3600" dirty="0">
                <a:solidFill>
                  <a:srgbClr val="FF0000"/>
                </a:solidFill>
                <a:latin typeface="华文楷体" pitchFamily="2" charset="-122"/>
                <a:ea typeface="华文楷体" pitchFamily="2" charset="-122"/>
              </a:rPr>
              <a:t>/</a:t>
            </a:r>
            <a:r>
              <a:rPr lang="zh-CN" altLang="en-US" sz="3600" dirty="0">
                <a:solidFill>
                  <a:srgbClr val="FF0000"/>
                </a:solidFill>
                <a:latin typeface="华文楷体" pitchFamily="2" charset="-122"/>
                <a:ea typeface="华文楷体" pitchFamily="2" charset="-122"/>
              </a:rPr>
              <a:t>新型消费贷款公司／案例：</a:t>
            </a:r>
            <a:r>
              <a:rPr lang="en-US" altLang="zh-CN" sz="1800" dirty="0">
                <a:solidFill>
                  <a:srgbClr val="FF0000"/>
                </a:solidFill>
                <a:latin typeface="华文楷体" pitchFamily="2" charset="-122"/>
                <a:ea typeface="华文楷体" pitchFamily="2" charset="-122"/>
              </a:rPr>
              <a:t>Zest finance</a:t>
            </a:r>
            <a:endParaRPr lang="zh-CN" altLang="en-US" sz="1800" dirty="0"/>
          </a:p>
        </p:txBody>
      </p:sp>
      <p:sp>
        <p:nvSpPr>
          <p:cNvPr id="3" name="内容占位符 2"/>
          <p:cNvSpPr>
            <a:spLocks noGrp="1"/>
          </p:cNvSpPr>
          <p:nvPr>
            <p:ph idx="1"/>
          </p:nvPr>
        </p:nvSpPr>
        <p:spPr>
          <a:xfrm>
            <a:off x="457200" y="1417638"/>
            <a:ext cx="8229600" cy="5165724"/>
          </a:xfrm>
        </p:spPr>
        <p:txBody>
          <a:bodyPr>
            <a:normAutofit fontScale="85000" lnSpcReduction="20000"/>
          </a:bodyPr>
          <a:lstStyle/>
          <a:p>
            <a:pPr>
              <a:buNone/>
            </a:pPr>
            <a:r>
              <a:rPr lang="en-US" altLang="zh-CN" dirty="0"/>
              <a:t>             </a:t>
            </a:r>
            <a:r>
              <a:rPr lang="en-US" altLang="zh-CN" dirty="0">
                <a:solidFill>
                  <a:srgbClr val="7030A0"/>
                </a:solidFill>
                <a:latin typeface="华文楷体" pitchFamily="2" charset="-122"/>
                <a:ea typeface="华文楷体" pitchFamily="2" charset="-122"/>
              </a:rPr>
              <a:t>Zest finance</a:t>
            </a:r>
            <a:r>
              <a:rPr lang="zh-CN" altLang="en-US" dirty="0">
                <a:solidFill>
                  <a:srgbClr val="7030A0"/>
                </a:solidFill>
                <a:latin typeface="华文楷体" pitchFamily="2" charset="-122"/>
                <a:ea typeface="华文楷体" pitchFamily="2" charset="-122"/>
              </a:rPr>
              <a:t>－利用大数据和机器学习</a:t>
            </a:r>
            <a:endParaRPr lang="en-US" altLang="zh-CN" dirty="0">
              <a:solidFill>
                <a:srgbClr val="7030A0"/>
              </a:solidFill>
              <a:latin typeface="华文楷体" pitchFamily="2" charset="-122"/>
              <a:ea typeface="华文楷体" pitchFamily="2" charset="-122"/>
            </a:endParaRPr>
          </a:p>
          <a:p>
            <a:pPr>
              <a:lnSpc>
                <a:spcPct val="160000"/>
              </a:lnSpc>
              <a:buFont typeface="Wingdings" panose="05000000000000000000" pitchFamily="2" charset="2"/>
              <a:buChar char="Ø"/>
            </a:pPr>
            <a:r>
              <a:rPr lang="en-US" altLang="zh-CN" dirty="0">
                <a:latin typeface="华文楷体" pitchFamily="2" charset="-122"/>
                <a:ea typeface="华文楷体" pitchFamily="2" charset="-122"/>
              </a:rPr>
              <a:t>Zest finance</a:t>
            </a:r>
            <a:r>
              <a:rPr lang="zh-CN" altLang="en-US" dirty="0">
                <a:latin typeface="华文楷体" pitchFamily="2" charset="-122"/>
                <a:ea typeface="华文楷体" pitchFamily="2" charset="-122"/>
              </a:rPr>
              <a:t>原名</a:t>
            </a:r>
            <a:r>
              <a:rPr lang="en-US" altLang="zh-CN" dirty="0" err="1">
                <a:latin typeface="华文楷体" pitchFamily="2" charset="-122"/>
                <a:ea typeface="华文楷体" pitchFamily="2" charset="-122"/>
              </a:rPr>
              <a:t>ZestCash</a:t>
            </a:r>
            <a:r>
              <a:rPr lang="en-US" altLang="zh-CN" dirty="0">
                <a:latin typeface="华文楷体" pitchFamily="2" charset="-122"/>
                <a:ea typeface="华文楷体" pitchFamily="2" charset="-122"/>
              </a:rPr>
              <a:t>;</a:t>
            </a:r>
          </a:p>
          <a:p>
            <a:pPr>
              <a:lnSpc>
                <a:spcPct val="160000"/>
              </a:lnSpc>
              <a:buFont typeface="Wingdings" panose="05000000000000000000" pitchFamily="2" charset="2"/>
              <a:buChar char="Ø"/>
            </a:pPr>
            <a:r>
              <a:rPr lang="en-US" altLang="zh-CN" dirty="0">
                <a:latin typeface="华文楷体" pitchFamily="2" charset="-122"/>
                <a:ea typeface="华文楷体" pitchFamily="2" charset="-122"/>
              </a:rPr>
              <a:t>2009</a:t>
            </a:r>
            <a:r>
              <a:rPr lang="zh-CN" altLang="en-US" dirty="0">
                <a:latin typeface="华文楷体" pitchFamily="2" charset="-122"/>
                <a:ea typeface="华文楷体" pitchFamily="2" charset="-122"/>
              </a:rPr>
              <a:t>年</a:t>
            </a:r>
            <a:r>
              <a:rPr lang="en-US" altLang="zh-CN" dirty="0">
                <a:latin typeface="华文楷体" pitchFamily="2" charset="-122"/>
                <a:ea typeface="华文楷体" pitchFamily="2" charset="-122"/>
              </a:rPr>
              <a:t>9</a:t>
            </a:r>
            <a:r>
              <a:rPr lang="zh-CN" altLang="en-US" dirty="0">
                <a:latin typeface="华文楷体" pitchFamily="2" charset="-122"/>
                <a:ea typeface="华文楷体" pitchFamily="2" charset="-122"/>
              </a:rPr>
              <a:t>月成立于美国洛杉矶</a:t>
            </a:r>
            <a:r>
              <a:rPr lang="en-US" altLang="zh-CN" dirty="0">
                <a:latin typeface="华文楷体" pitchFamily="2" charset="-122"/>
                <a:ea typeface="华文楷体" pitchFamily="2" charset="-122"/>
              </a:rPr>
              <a:t>;</a:t>
            </a:r>
          </a:p>
          <a:p>
            <a:pPr>
              <a:lnSpc>
                <a:spcPct val="160000"/>
              </a:lnSpc>
              <a:buFont typeface="Wingdings" panose="05000000000000000000" pitchFamily="2" charset="2"/>
              <a:buChar char="Ø"/>
            </a:pPr>
            <a:r>
              <a:rPr lang="zh-CN" altLang="en-US" dirty="0">
                <a:latin typeface="华文楷体" pitchFamily="2" charset="-122"/>
                <a:ea typeface="华文楷体" pitchFamily="2" charset="-122"/>
              </a:rPr>
              <a:t>主要面向弱势群体提供消费贷款服务，贷款对象的</a:t>
            </a:r>
            <a:r>
              <a:rPr lang="en-US" altLang="zh-CN" dirty="0">
                <a:latin typeface="华文楷体" pitchFamily="2" charset="-122"/>
                <a:ea typeface="华文楷体" pitchFamily="2" charset="-122"/>
              </a:rPr>
              <a:t>FICO</a:t>
            </a:r>
            <a:r>
              <a:rPr lang="zh-CN" altLang="en-US" dirty="0">
                <a:latin typeface="华文楷体" pitchFamily="2" charset="-122"/>
                <a:ea typeface="华文楷体" pitchFamily="2" charset="-122"/>
              </a:rPr>
              <a:t>评分低于</a:t>
            </a:r>
            <a:r>
              <a:rPr lang="en-US" altLang="zh-CN" dirty="0">
                <a:latin typeface="华文楷体" pitchFamily="2" charset="-122"/>
                <a:ea typeface="华文楷体" pitchFamily="2" charset="-122"/>
              </a:rPr>
              <a:t>500</a:t>
            </a:r>
            <a:r>
              <a:rPr lang="zh-CN" altLang="en-US" dirty="0">
                <a:latin typeface="华文楷体" pitchFamily="2" charset="-122"/>
                <a:ea typeface="华文楷体" pitchFamily="2" charset="-122"/>
              </a:rPr>
              <a:t>分，甚至信用缺失</a:t>
            </a:r>
            <a:r>
              <a:rPr lang="en-US" altLang="zh-CN" dirty="0">
                <a:latin typeface="华文楷体" pitchFamily="2" charset="-122"/>
                <a:ea typeface="华文楷体" pitchFamily="2" charset="-122"/>
              </a:rPr>
              <a:t>;</a:t>
            </a:r>
          </a:p>
          <a:p>
            <a:pPr>
              <a:lnSpc>
                <a:spcPct val="160000"/>
              </a:lnSpc>
              <a:buFont typeface="Wingdings" panose="05000000000000000000" pitchFamily="2" charset="2"/>
              <a:buChar char="Ø"/>
            </a:pPr>
            <a:r>
              <a:rPr lang="zh-CN" altLang="en-US" dirty="0">
                <a:latin typeface="华文楷体" pitchFamily="2" charset="-122"/>
                <a:ea typeface="华文楷体" pitchFamily="2" charset="-122"/>
              </a:rPr>
              <a:t>优势在于其强大的数据挖掘能力</a:t>
            </a:r>
            <a:r>
              <a:rPr lang="en-US" altLang="zh-CN" dirty="0">
                <a:latin typeface="华文楷体" pitchFamily="2" charset="-122"/>
                <a:ea typeface="华文楷体" pitchFamily="2" charset="-122"/>
              </a:rPr>
              <a:t>;</a:t>
            </a:r>
          </a:p>
          <a:p>
            <a:pPr>
              <a:lnSpc>
                <a:spcPct val="160000"/>
              </a:lnSpc>
              <a:buFont typeface="Wingdings" panose="05000000000000000000" pitchFamily="2" charset="2"/>
              <a:buChar char="Ø"/>
            </a:pPr>
            <a:r>
              <a:rPr lang="zh-CN" altLang="en-US" dirty="0">
                <a:latin typeface="华文楷体" pitchFamily="2" charset="-122"/>
                <a:ea typeface="华文楷体" pitchFamily="2" charset="-122"/>
              </a:rPr>
              <a:t>通过多维数据的集合学习与信用评估模型加强对弱势群里的描述，得到信用评分。</a:t>
            </a:r>
          </a:p>
          <a:p>
            <a:pPr>
              <a:lnSpc>
                <a:spcPct val="160000"/>
              </a:lnSpc>
              <a:buFont typeface="Wingdings" panose="05000000000000000000" pitchFamily="2" charset="2"/>
              <a:buChar char="Ø"/>
            </a:pPr>
            <a:endParaRPr lang="en-US" altLang="zh-CN" dirty="0">
              <a:latin typeface="华文楷体" pitchFamily="2" charset="-122"/>
              <a:ea typeface="华文楷体" pitchFamily="2" charset="-122"/>
            </a:endParaRPr>
          </a:p>
          <a:p>
            <a:pPr>
              <a:lnSpc>
                <a:spcPct val="160000"/>
              </a:lnSpc>
              <a:buFont typeface="Wingdings" panose="05000000000000000000" pitchFamily="2" charset="2"/>
              <a:buChar char="Ø"/>
            </a:pPr>
            <a:endParaRPr lang="en-US" altLang="zh-CN" dirty="0">
              <a:latin typeface="华文楷体" pitchFamily="2" charset="-122"/>
              <a:ea typeface="华文楷体" pitchFamily="2" charset="-122"/>
            </a:endParaRPr>
          </a:p>
          <a:p>
            <a:pPr>
              <a:lnSpc>
                <a:spcPct val="160000"/>
              </a:lnSpc>
              <a:buFont typeface="Wingdings" panose="05000000000000000000" pitchFamily="2" charset="2"/>
              <a:buChar char="Ø"/>
            </a:pPr>
            <a:endParaRPr lang="en-US" altLang="zh-CN" dirty="0">
              <a:latin typeface="华文楷体" pitchFamily="2" charset="-122"/>
              <a:ea typeface="华文楷体" pitchFamily="2" charset="-122"/>
            </a:endParaRPr>
          </a:p>
          <a:p>
            <a:pPr>
              <a:lnSpc>
                <a:spcPct val="160000"/>
              </a:lnSpc>
              <a:buFont typeface="Wingdings" panose="05000000000000000000" pitchFamily="2" charset="2"/>
              <a:buChar char="Ø"/>
            </a:pPr>
            <a:endParaRPr lang="zh-CN" altLang="en-US" dirty="0">
              <a:latin typeface="华文楷体" pitchFamily="2" charset="-122"/>
              <a:ea typeface="华文楷体" pitchFamily="2" charset="-122"/>
            </a:endParaRPr>
          </a:p>
          <a:p>
            <a:pPr>
              <a:lnSpc>
                <a:spcPct val="160000"/>
              </a:lnSpc>
              <a:buFont typeface="Wingdings" panose="05000000000000000000" pitchFamily="2" charset="2"/>
              <a:buChar char="Ø"/>
            </a:pPr>
            <a:endParaRPr lang="en-US" altLang="zh-CN" dirty="0">
              <a:latin typeface="华文楷体" pitchFamily="2" charset="-122"/>
              <a:ea typeface="华文楷体" pitchFamily="2" charset="-122"/>
            </a:endParaRPr>
          </a:p>
          <a:p>
            <a:pPr>
              <a:lnSpc>
                <a:spcPct val="160000"/>
              </a:lnSpc>
              <a:buFont typeface="Wingdings" panose="05000000000000000000" pitchFamily="2" charset="2"/>
              <a:buChar char="Ø"/>
            </a:pPr>
            <a:endParaRPr lang="en-US" altLang="zh-CN" dirty="0">
              <a:latin typeface="华文楷体" pitchFamily="2" charset="-122"/>
              <a:ea typeface="华文楷体" pitchFamily="2" charset="-122"/>
            </a:endParaRPr>
          </a:p>
        </p:txBody>
      </p:sp>
      <p:pic>
        <p:nvPicPr>
          <p:cNvPr id="4" name="图片 3"/>
          <p:cNvPicPr/>
          <p:nvPr/>
        </p:nvPicPr>
        <p:blipFill>
          <a:blip r:embed="rId2" cstate="print"/>
          <a:srcRect l="15772" t="16185" r="67614" b="71676"/>
          <a:stretch>
            <a:fillRect/>
          </a:stretch>
        </p:blipFill>
        <p:spPr bwMode="auto">
          <a:xfrm>
            <a:off x="457200" y="1268760"/>
            <a:ext cx="1092324" cy="616074"/>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642" y="61662"/>
            <a:ext cx="8229600" cy="1143000"/>
          </a:xfrm>
        </p:spPr>
        <p:txBody>
          <a:bodyPr>
            <a:normAutofit/>
          </a:bodyPr>
          <a:lstStyle/>
          <a:p>
            <a:r>
              <a:rPr lang="zh-CN" altLang="en-US" sz="1800" dirty="0">
                <a:solidFill>
                  <a:srgbClr val="FF0000"/>
                </a:solidFill>
                <a:latin typeface="华文楷体" pitchFamily="2" charset="-122"/>
                <a:ea typeface="华文楷体" pitchFamily="2" charset="-122"/>
              </a:rPr>
              <a:t>互联网消费金融</a:t>
            </a:r>
            <a:r>
              <a:rPr lang="en-US" altLang="zh-CN" sz="3600" dirty="0">
                <a:solidFill>
                  <a:srgbClr val="FF0000"/>
                </a:solidFill>
                <a:latin typeface="华文楷体" pitchFamily="2" charset="-122"/>
                <a:ea typeface="华文楷体" pitchFamily="2" charset="-122"/>
              </a:rPr>
              <a:t>/</a:t>
            </a:r>
            <a:r>
              <a:rPr lang="zh-CN" altLang="en-US" sz="3600" dirty="0">
                <a:solidFill>
                  <a:srgbClr val="FF0000"/>
                </a:solidFill>
                <a:latin typeface="华文楷体" pitchFamily="2" charset="-122"/>
                <a:ea typeface="华文楷体" pitchFamily="2" charset="-122"/>
              </a:rPr>
              <a:t>新型消费贷款公司／案例：</a:t>
            </a:r>
            <a:r>
              <a:rPr lang="en-US" altLang="zh-CN" sz="2200" dirty="0">
                <a:solidFill>
                  <a:srgbClr val="FF0000"/>
                </a:solidFill>
                <a:latin typeface="华文楷体" pitchFamily="2" charset="-122"/>
                <a:ea typeface="华文楷体" pitchFamily="2" charset="-122"/>
              </a:rPr>
              <a:t>Zest finance</a:t>
            </a:r>
            <a:endParaRPr lang="zh-CN" altLang="en-US" sz="2200" dirty="0">
              <a:latin typeface="华文楷体" pitchFamily="2" charset="-122"/>
              <a:ea typeface="华文楷体" pitchFamily="2" charset="-122"/>
            </a:endParaRPr>
          </a:p>
        </p:txBody>
      </p:sp>
      <p:sp>
        <p:nvSpPr>
          <p:cNvPr id="3" name="内容占位符 2"/>
          <p:cNvSpPr>
            <a:spLocks noGrp="1"/>
          </p:cNvSpPr>
          <p:nvPr>
            <p:ph idx="1"/>
          </p:nvPr>
        </p:nvSpPr>
        <p:spPr>
          <a:xfrm>
            <a:off x="457200" y="1124744"/>
            <a:ext cx="8229600" cy="5544616"/>
          </a:xfrm>
        </p:spPr>
        <p:txBody>
          <a:bodyPr/>
          <a:lstStyle/>
          <a:p>
            <a:pPr>
              <a:lnSpc>
                <a:spcPct val="150000"/>
              </a:lnSpc>
              <a:buNone/>
            </a:pPr>
            <a:r>
              <a:rPr lang="en-US" altLang="zh-CN" sz="2000" dirty="0">
                <a:solidFill>
                  <a:srgbClr val="7030A0"/>
                </a:solidFill>
                <a:latin typeface="华文楷体" pitchFamily="2" charset="-122"/>
                <a:ea typeface="华文楷体" pitchFamily="2" charset="-122"/>
              </a:rPr>
              <a:t>Zest finance</a:t>
            </a:r>
            <a:r>
              <a:rPr lang="zh-CN" altLang="en-US" sz="2000" dirty="0">
                <a:solidFill>
                  <a:srgbClr val="7030A0"/>
                </a:solidFill>
                <a:latin typeface="华文楷体" pitchFamily="2" charset="-122"/>
                <a:ea typeface="华文楷体" pitchFamily="2" charset="-122"/>
              </a:rPr>
              <a:t>的基于大数据搜集和机器学习进行贷款评估的步骤</a:t>
            </a:r>
            <a:endParaRPr lang="en-US" altLang="zh-CN" sz="2000" dirty="0">
              <a:solidFill>
                <a:srgbClr val="7030A0"/>
              </a:solidFill>
              <a:latin typeface="华文楷体" pitchFamily="2" charset="-122"/>
              <a:ea typeface="华文楷体" pitchFamily="2" charset="-122"/>
            </a:endParaRPr>
          </a:p>
          <a:p>
            <a:pPr>
              <a:lnSpc>
                <a:spcPct val="150000"/>
              </a:lnSpc>
              <a:buNone/>
            </a:pPr>
            <a:endParaRPr lang="zh-CN" altLang="en-US" dirty="0">
              <a:latin typeface="华文楷体" pitchFamily="2" charset="-122"/>
              <a:ea typeface="华文楷体" pitchFamily="2" charset="-122"/>
            </a:endParaRPr>
          </a:p>
        </p:txBody>
      </p:sp>
      <p:pic>
        <p:nvPicPr>
          <p:cNvPr id="4" name="图片 3"/>
          <p:cNvPicPr/>
          <p:nvPr/>
        </p:nvPicPr>
        <p:blipFill>
          <a:blip r:embed="rId2" cstate="print"/>
          <a:srcRect l="16494" t="47592" r="16725" b="10597"/>
          <a:stretch>
            <a:fillRect/>
          </a:stretch>
        </p:blipFill>
        <p:spPr bwMode="auto">
          <a:xfrm>
            <a:off x="179512" y="1844824"/>
            <a:ext cx="8640960" cy="482453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3B55D-BDBF-412A-8E5C-E7BB797C6D11}"/>
              </a:ext>
            </a:extLst>
          </p:cNvPr>
          <p:cNvSpPr>
            <a:spLocks noGrp="1"/>
          </p:cNvSpPr>
          <p:nvPr>
            <p:ph type="title"/>
          </p:nvPr>
        </p:nvSpPr>
        <p:spPr>
          <a:xfrm>
            <a:off x="395536" y="0"/>
            <a:ext cx="8229600" cy="1143000"/>
          </a:xfrm>
        </p:spPr>
        <p:txBody>
          <a:bodyPr/>
          <a:lstStyle/>
          <a:p>
            <a:r>
              <a:rPr lang="zh-CN" altLang="en-US" sz="1800" dirty="0">
                <a:solidFill>
                  <a:srgbClr val="FF0000"/>
                </a:solidFill>
                <a:latin typeface="华文楷体" pitchFamily="2" charset="-122"/>
                <a:ea typeface="华文楷体" pitchFamily="2" charset="-122"/>
              </a:rPr>
              <a:t>互联网消费金融</a:t>
            </a:r>
            <a:r>
              <a:rPr lang="en-US" altLang="zh-CN" sz="3600" dirty="0">
                <a:solidFill>
                  <a:srgbClr val="FF0000"/>
                </a:solidFill>
                <a:latin typeface="华文楷体" pitchFamily="2" charset="-122"/>
                <a:ea typeface="华文楷体" pitchFamily="2" charset="-122"/>
              </a:rPr>
              <a:t>/</a:t>
            </a:r>
            <a:r>
              <a:rPr lang="zh-CN" altLang="en-US" sz="3600" dirty="0">
                <a:solidFill>
                  <a:srgbClr val="FF0000"/>
                </a:solidFill>
                <a:latin typeface="华文楷体" pitchFamily="2" charset="-122"/>
                <a:ea typeface="华文楷体" pitchFamily="2" charset="-122"/>
              </a:rPr>
              <a:t>新型消费贷款公司／案例：</a:t>
            </a:r>
            <a:r>
              <a:rPr lang="en-US" altLang="zh-CN" sz="2200" dirty="0">
                <a:solidFill>
                  <a:srgbClr val="FF0000"/>
                </a:solidFill>
                <a:latin typeface="华文楷体" pitchFamily="2" charset="-122"/>
                <a:ea typeface="华文楷体" pitchFamily="2" charset="-122"/>
              </a:rPr>
              <a:t>Zest finance</a:t>
            </a:r>
            <a:endParaRPr lang="zh-CN" altLang="en-US" dirty="0"/>
          </a:p>
        </p:txBody>
      </p:sp>
      <p:sp>
        <p:nvSpPr>
          <p:cNvPr id="3" name="内容占位符 2">
            <a:extLst>
              <a:ext uri="{FF2B5EF4-FFF2-40B4-BE49-F238E27FC236}">
                <a16:creationId xmlns:a16="http://schemas.microsoft.com/office/drawing/2014/main" id="{6BED93CC-469C-49C1-8546-DE0C31A0A451}"/>
              </a:ext>
            </a:extLst>
          </p:cNvPr>
          <p:cNvSpPr>
            <a:spLocks noGrp="1"/>
          </p:cNvSpPr>
          <p:nvPr>
            <p:ph idx="1"/>
          </p:nvPr>
        </p:nvSpPr>
        <p:spPr>
          <a:xfrm>
            <a:off x="179512" y="1143000"/>
            <a:ext cx="8507288" cy="4983163"/>
          </a:xfrm>
        </p:spPr>
        <p:txBody>
          <a:bodyPr/>
          <a:lstStyle/>
          <a:p>
            <a:pPr marL="0" indent="0">
              <a:buNone/>
            </a:pPr>
            <a:r>
              <a:rPr lang="en-US" altLang="zh-CN" dirty="0">
                <a:solidFill>
                  <a:srgbClr val="7030A0"/>
                </a:solidFill>
                <a:latin typeface="华文楷体" pitchFamily="2" charset="-122"/>
                <a:ea typeface="华文楷体" pitchFamily="2" charset="-122"/>
              </a:rPr>
              <a:t>Zest finance</a:t>
            </a:r>
            <a:r>
              <a:rPr lang="zh-CN" altLang="en-US" dirty="0">
                <a:solidFill>
                  <a:srgbClr val="7030A0"/>
                </a:solidFill>
                <a:latin typeface="华文楷体" pitchFamily="2" charset="-122"/>
                <a:ea typeface="华文楷体" pitchFamily="2" charset="-122"/>
              </a:rPr>
              <a:t>成功输出风控技术：</a:t>
            </a:r>
            <a:endParaRPr lang="en-US" altLang="zh-CN" dirty="0">
              <a:solidFill>
                <a:srgbClr val="7030A0"/>
              </a:solidFill>
              <a:latin typeface="华文楷体" pitchFamily="2" charset="-122"/>
              <a:ea typeface="华文楷体" pitchFamily="2" charset="-122"/>
            </a:endParaRPr>
          </a:p>
          <a:p>
            <a:pPr marL="0" indent="0">
              <a:lnSpc>
                <a:spcPct val="150000"/>
              </a:lnSpc>
              <a:spcBef>
                <a:spcPts val="600"/>
              </a:spcBef>
              <a:spcAft>
                <a:spcPts val="600"/>
              </a:spcAft>
              <a:buNone/>
            </a:pPr>
            <a:r>
              <a:rPr lang="en-US" altLang="zh-CN" sz="3600" dirty="0">
                <a:latin typeface="华文楷体" pitchFamily="2" charset="-122"/>
                <a:ea typeface="华文楷体" pitchFamily="2" charset="-122"/>
              </a:rPr>
              <a:t>(1)</a:t>
            </a:r>
            <a:r>
              <a:rPr lang="zh-CN" altLang="en-US" sz="3600" dirty="0">
                <a:latin typeface="华文楷体" pitchFamily="2" charset="-122"/>
                <a:ea typeface="华文楷体" pitchFamily="2" charset="-122"/>
              </a:rPr>
              <a:t>向发薪日贷款项目提供风控技术；</a:t>
            </a:r>
            <a:endParaRPr lang="en-US" altLang="zh-CN" sz="3600" dirty="0">
              <a:latin typeface="华文楷体" pitchFamily="2" charset="-122"/>
              <a:ea typeface="华文楷体" pitchFamily="2" charset="-122"/>
            </a:endParaRPr>
          </a:p>
          <a:p>
            <a:pPr marL="0" indent="0">
              <a:lnSpc>
                <a:spcPct val="150000"/>
              </a:lnSpc>
              <a:spcBef>
                <a:spcPts val="600"/>
              </a:spcBef>
              <a:spcAft>
                <a:spcPts val="600"/>
              </a:spcAft>
              <a:buNone/>
            </a:pPr>
            <a:r>
              <a:rPr lang="en-US" altLang="zh-CN" sz="3600" dirty="0">
                <a:latin typeface="华文楷体" pitchFamily="2" charset="-122"/>
                <a:ea typeface="华文楷体" pitchFamily="2" charset="-122"/>
              </a:rPr>
              <a:t>(2)</a:t>
            </a:r>
            <a:r>
              <a:rPr lang="zh-CN" altLang="en-US" sz="3600" dirty="0">
                <a:latin typeface="华文楷体" pitchFamily="2" charset="-122"/>
                <a:ea typeface="华文楷体" pitchFamily="2" charset="-122"/>
              </a:rPr>
              <a:t>向中产阶级贷款项目提供风控技术；</a:t>
            </a:r>
            <a:endParaRPr lang="en-US" altLang="zh-CN" sz="3600" dirty="0">
              <a:latin typeface="华文楷体" pitchFamily="2" charset="-122"/>
              <a:ea typeface="华文楷体" pitchFamily="2" charset="-122"/>
            </a:endParaRPr>
          </a:p>
          <a:p>
            <a:pPr marL="0" indent="0">
              <a:lnSpc>
                <a:spcPct val="150000"/>
              </a:lnSpc>
              <a:spcBef>
                <a:spcPts val="600"/>
              </a:spcBef>
              <a:spcAft>
                <a:spcPts val="600"/>
              </a:spcAft>
              <a:buNone/>
            </a:pPr>
            <a:r>
              <a:rPr lang="en-US" altLang="zh-CN" sz="3600" dirty="0">
                <a:latin typeface="华文楷体" pitchFamily="2" charset="-122"/>
                <a:ea typeface="华文楷体" pitchFamily="2" charset="-122"/>
              </a:rPr>
              <a:t>(3)</a:t>
            </a:r>
            <a:r>
              <a:rPr lang="zh-CN" altLang="en-US" sz="3600" dirty="0">
                <a:latin typeface="华文楷体" pitchFamily="2" charset="-122"/>
                <a:ea typeface="华文楷体" pitchFamily="2" charset="-122"/>
              </a:rPr>
              <a:t>与京东金融合资成立</a:t>
            </a:r>
            <a:r>
              <a:rPr lang="en-US" altLang="zh-CN" sz="3600" dirty="0" err="1">
                <a:latin typeface="华文楷体" pitchFamily="2" charset="-122"/>
                <a:ea typeface="华文楷体" pitchFamily="2" charset="-122"/>
              </a:rPr>
              <a:t>ZRobot</a:t>
            </a:r>
            <a:r>
              <a:rPr lang="zh-CN" altLang="en-US" sz="3600" dirty="0">
                <a:latin typeface="华文楷体" pitchFamily="2" charset="-122"/>
                <a:ea typeface="华文楷体" pitchFamily="2" charset="-122"/>
              </a:rPr>
              <a:t>金融科技公司</a:t>
            </a:r>
          </a:p>
        </p:txBody>
      </p:sp>
    </p:spTree>
    <p:extLst>
      <p:ext uri="{BB962C8B-B14F-4D97-AF65-F5344CB8AC3E}">
        <p14:creationId xmlns:p14="http://schemas.microsoft.com/office/powerpoint/2010/main" val="3921070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4858-220F-430D-8461-98E76274A68C}"/>
              </a:ext>
            </a:extLst>
          </p:cNvPr>
          <p:cNvSpPr>
            <a:spLocks noGrp="1"/>
          </p:cNvSpPr>
          <p:nvPr>
            <p:ph type="title"/>
          </p:nvPr>
        </p:nvSpPr>
        <p:spPr>
          <a:xfrm>
            <a:off x="457200" y="0"/>
            <a:ext cx="8229600" cy="1143000"/>
          </a:xfrm>
        </p:spPr>
        <p:txBody>
          <a:bodyPr>
            <a:normAutofit/>
          </a:bodyPr>
          <a:lstStyle/>
          <a:p>
            <a:r>
              <a:rPr lang="zh-CN" altLang="en-US" sz="1800" dirty="0">
                <a:solidFill>
                  <a:srgbClr val="FF0000"/>
                </a:solidFill>
                <a:latin typeface="华文楷体" pitchFamily="2" charset="-122"/>
                <a:ea typeface="华文楷体" pitchFamily="2" charset="-122"/>
              </a:rPr>
              <a:t>互联网消费金融</a:t>
            </a:r>
            <a:r>
              <a:rPr lang="en-US" altLang="zh-CN" sz="3600" dirty="0">
                <a:solidFill>
                  <a:srgbClr val="FF0000"/>
                </a:solidFill>
                <a:latin typeface="华文楷体" pitchFamily="2" charset="-122"/>
                <a:ea typeface="华文楷体" pitchFamily="2" charset="-122"/>
              </a:rPr>
              <a:t>/</a:t>
            </a:r>
            <a:r>
              <a:rPr lang="zh-CN" altLang="en-US" sz="3600" dirty="0">
                <a:solidFill>
                  <a:srgbClr val="FF0000"/>
                </a:solidFill>
                <a:latin typeface="华文楷体" pitchFamily="2" charset="-122"/>
                <a:ea typeface="华文楷体" pitchFamily="2" charset="-122"/>
              </a:rPr>
              <a:t>新型消费贷款公司／案例：</a:t>
            </a:r>
            <a:r>
              <a:rPr lang="en-US" altLang="zh-CN" sz="2200" dirty="0" err="1">
                <a:solidFill>
                  <a:srgbClr val="FF0000"/>
                </a:solidFill>
                <a:latin typeface="华文楷体" pitchFamily="2" charset="-122"/>
                <a:ea typeface="华文楷体" pitchFamily="2" charset="-122"/>
              </a:rPr>
              <a:t>Grouplend</a:t>
            </a:r>
            <a:r>
              <a:rPr lang="en-US" altLang="zh-CN" sz="2200" dirty="0">
                <a:solidFill>
                  <a:srgbClr val="FF0000"/>
                </a:solidFill>
                <a:latin typeface="华文楷体" pitchFamily="2" charset="-122"/>
                <a:ea typeface="华文楷体" pitchFamily="2" charset="-122"/>
              </a:rPr>
              <a:t> </a:t>
            </a:r>
            <a:r>
              <a:rPr lang="zh-CN" altLang="en-US" sz="2200" dirty="0">
                <a:solidFill>
                  <a:srgbClr val="FF0000"/>
                </a:solidFill>
                <a:latin typeface="华文楷体" pitchFamily="2" charset="-122"/>
                <a:ea typeface="华文楷体" pitchFamily="2" charset="-122"/>
              </a:rPr>
              <a:t>利用社交数据</a:t>
            </a:r>
            <a:endParaRPr lang="zh-CN" altLang="en-US" sz="2200" dirty="0"/>
          </a:p>
        </p:txBody>
      </p:sp>
      <p:sp>
        <p:nvSpPr>
          <p:cNvPr id="3" name="内容占位符 2">
            <a:extLst>
              <a:ext uri="{FF2B5EF4-FFF2-40B4-BE49-F238E27FC236}">
                <a16:creationId xmlns:a16="http://schemas.microsoft.com/office/drawing/2014/main" id="{3DFE62A0-1CA0-46FD-B940-1985BE028F89}"/>
              </a:ext>
            </a:extLst>
          </p:cNvPr>
          <p:cNvSpPr>
            <a:spLocks noGrp="1"/>
          </p:cNvSpPr>
          <p:nvPr>
            <p:ph idx="1"/>
          </p:nvPr>
        </p:nvSpPr>
        <p:spPr>
          <a:xfrm>
            <a:off x="457200" y="1412776"/>
            <a:ext cx="8229600" cy="5256584"/>
          </a:xfrm>
        </p:spPr>
        <p:txBody>
          <a:bodyPr>
            <a:normAutofit/>
          </a:bodyPr>
          <a:lstStyle/>
          <a:p>
            <a:pPr>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贷款服务提供者</a:t>
            </a:r>
            <a:r>
              <a:rPr lang="zh-CN" altLang="en-US" dirty="0"/>
              <a:t>：</a:t>
            </a:r>
            <a:r>
              <a:rPr lang="en-US" altLang="zh-CN" dirty="0" err="1"/>
              <a:t>Grouglend</a:t>
            </a:r>
            <a:r>
              <a:rPr lang="en-US" altLang="zh-CN" dirty="0"/>
              <a:t>;</a:t>
            </a:r>
          </a:p>
          <a:p>
            <a:pPr>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成立时间</a:t>
            </a:r>
            <a:r>
              <a:rPr lang="zh-CN" altLang="en-US" dirty="0"/>
              <a:t>：</a:t>
            </a:r>
            <a:r>
              <a:rPr lang="en-US" altLang="zh-CN" sz="3600" dirty="0">
                <a:latin typeface="华文楷体" panose="02010600040101010101" pitchFamily="2" charset="-122"/>
                <a:ea typeface="华文楷体" panose="02010600040101010101" pitchFamily="2" charset="-122"/>
              </a:rPr>
              <a:t>2014</a:t>
            </a:r>
            <a:r>
              <a:rPr lang="zh-CN" altLang="en-US" sz="3600" dirty="0">
                <a:latin typeface="华文楷体" panose="02010600040101010101" pitchFamily="2" charset="-122"/>
                <a:ea typeface="华文楷体" panose="02010600040101010101" pitchFamily="2" charset="-122"/>
              </a:rPr>
              <a:t>年</a:t>
            </a:r>
            <a:r>
              <a:rPr lang="en-US" altLang="zh-CN" sz="3600" dirty="0">
                <a:latin typeface="华文楷体" panose="02010600040101010101" pitchFamily="2" charset="-122"/>
                <a:ea typeface="华文楷体" panose="02010600040101010101" pitchFamily="2" charset="-122"/>
              </a:rPr>
              <a:t>12</a:t>
            </a:r>
            <a:r>
              <a:rPr lang="zh-CN" altLang="en-US" sz="3600" dirty="0">
                <a:latin typeface="华文楷体" panose="02010600040101010101" pitchFamily="2" charset="-122"/>
                <a:ea typeface="华文楷体" panose="02010600040101010101" pitchFamily="2" charset="-122"/>
              </a:rPr>
              <a:t>月；</a:t>
            </a:r>
            <a:endParaRPr lang="en-US" altLang="zh-CN" sz="3600" dirty="0">
              <a:latin typeface="华文楷体" panose="02010600040101010101" pitchFamily="2" charset="-122"/>
              <a:ea typeface="华文楷体" panose="02010600040101010101" pitchFamily="2" charset="-122"/>
            </a:endParaRPr>
          </a:p>
          <a:p>
            <a:pPr>
              <a:spcBef>
                <a:spcPts val="600"/>
              </a:spcBef>
              <a:spcAft>
                <a:spcPts val="600"/>
              </a:spcAft>
              <a:buFont typeface="Wingdings" panose="05000000000000000000" pitchFamily="2" charset="2"/>
              <a:buChar char="Ø"/>
            </a:pPr>
            <a:r>
              <a:rPr lang="zh-CN" altLang="en-US" dirty="0">
                <a:solidFill>
                  <a:srgbClr val="7030A0"/>
                </a:solidFill>
                <a:latin typeface="华文楷体" panose="02010600040101010101" pitchFamily="2" charset="-122"/>
                <a:ea typeface="华文楷体" panose="02010600040101010101" pitchFamily="2" charset="-122"/>
              </a:rPr>
              <a:t>目标客户：</a:t>
            </a:r>
            <a:r>
              <a:rPr lang="zh-CN" altLang="en-US" dirty="0">
                <a:latin typeface="华文楷体" panose="02010600040101010101" pitchFamily="2" charset="-122"/>
                <a:ea typeface="华文楷体" panose="02010600040101010101" pitchFamily="2" charset="-122"/>
              </a:rPr>
              <a:t>加拿大中产阶级；</a:t>
            </a:r>
            <a:endParaRPr lang="en-US" altLang="zh-CN" dirty="0">
              <a:latin typeface="华文楷体" panose="02010600040101010101" pitchFamily="2" charset="-122"/>
              <a:ea typeface="华文楷体" panose="02010600040101010101" pitchFamily="2" charset="-122"/>
            </a:endParaRPr>
          </a:p>
          <a:p>
            <a:pPr>
              <a:spcBef>
                <a:spcPts val="600"/>
              </a:spcBef>
              <a:spcAft>
                <a:spcPts val="600"/>
              </a:spcAft>
              <a:buFont typeface="Wingdings" panose="05000000000000000000" pitchFamily="2" charset="2"/>
              <a:buChar char="Ø"/>
            </a:pPr>
            <a:r>
              <a:rPr lang="zh-CN" altLang="en-US" dirty="0">
                <a:solidFill>
                  <a:srgbClr val="7030A0"/>
                </a:solidFill>
                <a:latin typeface="华文楷体" panose="02010600040101010101" pitchFamily="2" charset="-122"/>
                <a:ea typeface="华文楷体" panose="02010600040101010101" pitchFamily="2" charset="-122"/>
              </a:rPr>
              <a:t>资金来源</a:t>
            </a:r>
            <a:r>
              <a:rPr lang="zh-CN" altLang="en-US" dirty="0">
                <a:latin typeface="华文楷体" panose="02010600040101010101" pitchFamily="2" charset="-122"/>
                <a:ea typeface="华文楷体" panose="02010600040101010101" pitchFamily="2" charset="-122"/>
              </a:rPr>
              <a:t>：卖给不同的</a:t>
            </a:r>
            <a:r>
              <a:rPr lang="en-US" altLang="zh-CN" dirty="0">
                <a:latin typeface="华文楷体" panose="02010600040101010101" pitchFamily="2" charset="-122"/>
                <a:ea typeface="华文楷体" panose="02010600040101010101" pitchFamily="2" charset="-122"/>
              </a:rPr>
              <a:t>P2P</a:t>
            </a:r>
            <a:r>
              <a:rPr lang="zh-CN" altLang="en-US" dirty="0">
                <a:latin typeface="华文楷体" panose="02010600040101010101" pitchFamily="2" charset="-122"/>
                <a:ea typeface="华文楷体" panose="02010600040101010101" pitchFamily="2" charset="-122"/>
              </a:rPr>
              <a:t>平台；</a:t>
            </a:r>
            <a:endParaRPr lang="en-US" altLang="zh-CN" dirty="0">
              <a:latin typeface="华文楷体" panose="02010600040101010101" pitchFamily="2" charset="-122"/>
              <a:ea typeface="华文楷体" panose="02010600040101010101" pitchFamily="2" charset="-122"/>
            </a:endParaRPr>
          </a:p>
          <a:p>
            <a:pPr>
              <a:spcBef>
                <a:spcPts val="600"/>
              </a:spcBef>
              <a:spcAft>
                <a:spcPts val="600"/>
              </a:spcAft>
              <a:buFont typeface="Wingdings" panose="05000000000000000000" pitchFamily="2" charset="2"/>
              <a:buChar char="Ø"/>
            </a:pPr>
            <a:r>
              <a:rPr lang="zh-CN" altLang="en-US" dirty="0">
                <a:solidFill>
                  <a:srgbClr val="7030A0"/>
                </a:solidFill>
                <a:latin typeface="华文楷体" panose="02010600040101010101" pitchFamily="2" charset="-122"/>
                <a:ea typeface="华文楷体" panose="02010600040101010101" pitchFamily="2" charset="-122"/>
              </a:rPr>
              <a:t>风控基础数据来源</a:t>
            </a:r>
            <a:r>
              <a:rPr lang="zh-CN" altLang="en-US" dirty="0">
                <a:latin typeface="华文楷体" panose="02010600040101010101" pitchFamily="2" charset="-122"/>
                <a:ea typeface="华文楷体" panose="02010600040101010101" pitchFamily="2" charset="-122"/>
              </a:rPr>
              <a:t>：大数据；</a:t>
            </a:r>
            <a:endParaRPr lang="en-US" altLang="zh-CN" dirty="0">
              <a:latin typeface="华文楷体" panose="02010600040101010101" pitchFamily="2" charset="-122"/>
              <a:ea typeface="华文楷体" panose="02010600040101010101" pitchFamily="2" charset="-122"/>
            </a:endParaRPr>
          </a:p>
          <a:p>
            <a:pPr>
              <a:spcBef>
                <a:spcPts val="600"/>
              </a:spcBef>
              <a:spcAft>
                <a:spcPts val="600"/>
              </a:spcAft>
              <a:buFont typeface="Wingdings" panose="05000000000000000000" pitchFamily="2" charset="2"/>
              <a:buChar char="Ø"/>
            </a:pPr>
            <a:r>
              <a:rPr lang="zh-CN" altLang="en-US" dirty="0">
                <a:solidFill>
                  <a:srgbClr val="7030A0"/>
                </a:solidFill>
                <a:latin typeface="华文楷体" panose="02010600040101010101" pitchFamily="2" charset="-122"/>
                <a:ea typeface="华文楷体" panose="02010600040101010101" pitchFamily="2" charset="-122"/>
              </a:rPr>
              <a:t>贷款利率</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6.3%-17.5%</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a:spcBef>
                <a:spcPts val="600"/>
              </a:spcBef>
              <a:spcAft>
                <a:spcPts val="600"/>
              </a:spcAft>
              <a:buFont typeface="Wingdings" panose="05000000000000000000" pitchFamily="2" charset="2"/>
              <a:buChar char="Ø"/>
            </a:pPr>
            <a:r>
              <a:rPr lang="zh-CN" altLang="en-US" dirty="0">
                <a:solidFill>
                  <a:srgbClr val="7030A0"/>
                </a:solidFill>
                <a:latin typeface="华文楷体" panose="02010600040101010101" pitchFamily="2" charset="-122"/>
                <a:ea typeface="华文楷体" panose="02010600040101010101" pitchFamily="2" charset="-122"/>
              </a:rPr>
              <a:t>贷款额度</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1000-30000</a:t>
            </a:r>
            <a:r>
              <a:rPr lang="zh-CN" altLang="en-US" dirty="0">
                <a:latin typeface="华文楷体" panose="02010600040101010101" pitchFamily="2" charset="-122"/>
                <a:ea typeface="华文楷体" panose="02010600040101010101" pitchFamily="2" charset="-122"/>
              </a:rPr>
              <a:t>加币；</a:t>
            </a:r>
            <a:endParaRPr lang="en-US" altLang="zh-CN" dirty="0">
              <a:latin typeface="华文楷体" panose="02010600040101010101" pitchFamily="2" charset="-122"/>
              <a:ea typeface="华文楷体" panose="02010600040101010101" pitchFamily="2" charset="-122"/>
            </a:endParaRPr>
          </a:p>
          <a:p>
            <a:pPr>
              <a:spcBef>
                <a:spcPts val="600"/>
              </a:spcBef>
              <a:spcAft>
                <a:spcPts val="600"/>
              </a:spcAft>
              <a:buFont typeface="Wingdings" panose="05000000000000000000" pitchFamily="2" charset="2"/>
              <a:buChar char="Ø"/>
            </a:pPr>
            <a:r>
              <a:rPr lang="zh-CN" altLang="en-US" dirty="0">
                <a:solidFill>
                  <a:srgbClr val="7030A0"/>
                </a:solidFill>
                <a:latin typeface="华文楷体" panose="02010600040101010101" pitchFamily="2" charset="-122"/>
                <a:ea typeface="华文楷体" panose="02010600040101010101" pitchFamily="2" charset="-122"/>
              </a:rPr>
              <a:t>贷款周期</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年；</a:t>
            </a:r>
            <a:endParaRPr lang="en-US" altLang="zh-CN"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dirty="0"/>
          </a:p>
          <a:p>
            <a:pPr marL="0" indent="0">
              <a:buNone/>
            </a:pPr>
            <a:endParaRPr lang="zh-CN" altLang="en-US" dirty="0"/>
          </a:p>
        </p:txBody>
      </p:sp>
    </p:spTree>
    <p:extLst>
      <p:ext uri="{BB962C8B-B14F-4D97-AF65-F5344CB8AC3E}">
        <p14:creationId xmlns:p14="http://schemas.microsoft.com/office/powerpoint/2010/main" val="2053013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808E-4C00-43D7-A22E-5BDC272870CA}"/>
              </a:ext>
            </a:extLst>
          </p:cNvPr>
          <p:cNvSpPr>
            <a:spLocks noGrp="1"/>
          </p:cNvSpPr>
          <p:nvPr>
            <p:ph type="title"/>
          </p:nvPr>
        </p:nvSpPr>
        <p:spPr>
          <a:xfrm>
            <a:off x="457200" y="0"/>
            <a:ext cx="8229600" cy="1143000"/>
          </a:xfrm>
        </p:spPr>
        <p:txBody>
          <a:bodyPr/>
          <a:lstStyle/>
          <a:p>
            <a:r>
              <a:rPr lang="zh-CN" altLang="en-US" sz="1800" dirty="0">
                <a:solidFill>
                  <a:srgbClr val="FF0000"/>
                </a:solidFill>
                <a:latin typeface="华文楷体" pitchFamily="2" charset="-122"/>
                <a:ea typeface="华文楷体" pitchFamily="2" charset="-122"/>
              </a:rPr>
              <a:t>互联网消费金融</a:t>
            </a:r>
            <a:r>
              <a:rPr lang="en-US" altLang="zh-CN" sz="3600" dirty="0">
                <a:solidFill>
                  <a:srgbClr val="FF0000"/>
                </a:solidFill>
                <a:latin typeface="华文楷体" pitchFamily="2" charset="-122"/>
                <a:ea typeface="华文楷体" pitchFamily="2" charset="-122"/>
              </a:rPr>
              <a:t>/</a:t>
            </a:r>
            <a:r>
              <a:rPr lang="zh-CN" altLang="en-US" sz="3600" dirty="0">
                <a:solidFill>
                  <a:srgbClr val="FF0000"/>
                </a:solidFill>
                <a:latin typeface="华文楷体" pitchFamily="2" charset="-122"/>
                <a:ea typeface="华文楷体" pitchFamily="2" charset="-122"/>
              </a:rPr>
              <a:t>新型消费贷款公司／案例：</a:t>
            </a:r>
            <a:r>
              <a:rPr lang="en-US" altLang="zh-CN" sz="2200" dirty="0" err="1">
                <a:solidFill>
                  <a:srgbClr val="FF0000"/>
                </a:solidFill>
                <a:latin typeface="华文楷体" pitchFamily="2" charset="-122"/>
                <a:ea typeface="华文楷体" pitchFamily="2" charset="-122"/>
              </a:rPr>
              <a:t>Grouplend</a:t>
            </a:r>
            <a:r>
              <a:rPr lang="en-US" altLang="zh-CN" sz="2200" dirty="0">
                <a:solidFill>
                  <a:srgbClr val="FF0000"/>
                </a:solidFill>
                <a:latin typeface="华文楷体" pitchFamily="2" charset="-122"/>
                <a:ea typeface="华文楷体" pitchFamily="2" charset="-122"/>
              </a:rPr>
              <a:t> </a:t>
            </a:r>
            <a:r>
              <a:rPr lang="zh-CN" altLang="en-US" sz="2200" dirty="0">
                <a:solidFill>
                  <a:srgbClr val="FF0000"/>
                </a:solidFill>
                <a:latin typeface="华文楷体" pitchFamily="2" charset="-122"/>
                <a:ea typeface="华文楷体" pitchFamily="2" charset="-122"/>
              </a:rPr>
              <a:t>利用社交数据</a:t>
            </a:r>
            <a:endParaRPr lang="zh-CN" altLang="en-US" dirty="0"/>
          </a:p>
        </p:txBody>
      </p:sp>
      <p:sp>
        <p:nvSpPr>
          <p:cNvPr id="3" name="内容占位符 2">
            <a:extLst>
              <a:ext uri="{FF2B5EF4-FFF2-40B4-BE49-F238E27FC236}">
                <a16:creationId xmlns:a16="http://schemas.microsoft.com/office/drawing/2014/main" id="{7D8FB800-BCAE-4980-9519-146DBA01E504}"/>
              </a:ext>
            </a:extLst>
          </p:cNvPr>
          <p:cNvSpPr>
            <a:spLocks noGrp="1"/>
          </p:cNvSpPr>
          <p:nvPr>
            <p:ph idx="1"/>
          </p:nvPr>
        </p:nvSpPr>
        <p:spPr>
          <a:xfrm>
            <a:off x="457200" y="1268760"/>
            <a:ext cx="8229600" cy="4857403"/>
          </a:xfrm>
        </p:spPr>
        <p:txBody>
          <a:bodyPr/>
          <a:lstStyle/>
          <a:p>
            <a:pPr>
              <a:buFont typeface="Wingdings" panose="05000000000000000000" pitchFamily="2" charset="2"/>
              <a:buChar char="Ø"/>
            </a:pPr>
            <a:r>
              <a:rPr lang="zh-CN" altLang="en-US" dirty="0">
                <a:solidFill>
                  <a:srgbClr val="7030A0"/>
                </a:solidFill>
                <a:latin typeface="华文楷体" panose="02010600040101010101" pitchFamily="2" charset="-122"/>
                <a:ea typeface="华文楷体" panose="02010600040101010101" pitchFamily="2" charset="-122"/>
              </a:rPr>
              <a:t>批贷周期：</a:t>
            </a:r>
            <a:r>
              <a:rPr lang="zh-CN" altLang="en-US" dirty="0">
                <a:latin typeface="华文楷体" panose="02010600040101010101" pitchFamily="2" charset="-122"/>
                <a:ea typeface="华文楷体" panose="02010600040101010101" pitchFamily="2" charset="-122"/>
              </a:rPr>
              <a:t>下一日；</a:t>
            </a:r>
            <a:endParaRPr lang="en-US" altLang="zh-CN"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dirty="0">
                <a:solidFill>
                  <a:srgbClr val="7030A0"/>
                </a:solidFill>
                <a:latin typeface="华文楷体" panose="02010600040101010101" pitchFamily="2" charset="-122"/>
                <a:ea typeface="华文楷体" panose="02010600040101010101" pitchFamily="2" charset="-122"/>
              </a:rPr>
              <a:t>还款方式：</a:t>
            </a:r>
            <a:r>
              <a:rPr lang="zh-CN" altLang="en-US" dirty="0">
                <a:latin typeface="华文楷体" panose="02010600040101010101" pitchFamily="2" charset="-122"/>
                <a:ea typeface="华文楷体" panose="02010600040101010101" pitchFamily="2" charset="-122"/>
              </a:rPr>
              <a:t>网银汇款；</a:t>
            </a:r>
            <a:endParaRPr lang="en-US" altLang="zh-CN"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dirty="0">
                <a:solidFill>
                  <a:srgbClr val="7030A0"/>
                </a:solidFill>
                <a:latin typeface="华文楷体" panose="02010600040101010101" pitchFamily="2" charset="-122"/>
                <a:ea typeface="华文楷体" panose="02010600040101010101" pitchFamily="2" charset="-122"/>
              </a:rPr>
              <a:t>放贷规模</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亿客户；</a:t>
            </a:r>
          </a:p>
        </p:txBody>
      </p:sp>
    </p:spTree>
    <p:extLst>
      <p:ext uri="{BB962C8B-B14F-4D97-AF65-F5344CB8AC3E}">
        <p14:creationId xmlns:p14="http://schemas.microsoft.com/office/powerpoint/2010/main" val="2416083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88169-28A1-44DA-8406-CDF32736D8C8}"/>
              </a:ext>
            </a:extLst>
          </p:cNvPr>
          <p:cNvSpPr>
            <a:spLocks noGrp="1"/>
          </p:cNvSpPr>
          <p:nvPr>
            <p:ph type="title"/>
          </p:nvPr>
        </p:nvSpPr>
        <p:spPr>
          <a:xfrm>
            <a:off x="433467" y="8721"/>
            <a:ext cx="8229600" cy="1143000"/>
          </a:xfrm>
        </p:spPr>
        <p:txBody>
          <a:bodyPr/>
          <a:lstStyle/>
          <a:p>
            <a:r>
              <a:rPr lang="zh-CN" altLang="en-US" sz="1800" dirty="0">
                <a:solidFill>
                  <a:srgbClr val="FF0000"/>
                </a:solidFill>
                <a:latin typeface="华文楷体" pitchFamily="2" charset="-122"/>
                <a:ea typeface="华文楷体" pitchFamily="2" charset="-122"/>
              </a:rPr>
              <a:t>互联网消费金融</a:t>
            </a:r>
            <a:r>
              <a:rPr lang="en-US" altLang="zh-CN" sz="3600" dirty="0">
                <a:solidFill>
                  <a:srgbClr val="FF0000"/>
                </a:solidFill>
                <a:latin typeface="华文楷体" pitchFamily="2" charset="-122"/>
                <a:ea typeface="华文楷体" pitchFamily="2" charset="-122"/>
              </a:rPr>
              <a:t>/</a:t>
            </a:r>
            <a:r>
              <a:rPr lang="zh-CN" altLang="en-US" sz="3600" dirty="0">
                <a:solidFill>
                  <a:srgbClr val="FF0000"/>
                </a:solidFill>
                <a:latin typeface="华文楷体" pitchFamily="2" charset="-122"/>
                <a:ea typeface="华文楷体" pitchFamily="2" charset="-122"/>
              </a:rPr>
              <a:t>新型消费贷款公司／案例：</a:t>
            </a:r>
            <a:r>
              <a:rPr lang="en-US" altLang="zh-CN" sz="2200" dirty="0" err="1">
                <a:solidFill>
                  <a:srgbClr val="FF0000"/>
                </a:solidFill>
                <a:latin typeface="华文楷体" pitchFamily="2" charset="-122"/>
                <a:ea typeface="华文楷体" pitchFamily="2" charset="-122"/>
              </a:rPr>
              <a:t>Grouplend</a:t>
            </a:r>
            <a:r>
              <a:rPr lang="en-US" altLang="zh-CN" sz="2200" dirty="0">
                <a:solidFill>
                  <a:srgbClr val="FF0000"/>
                </a:solidFill>
                <a:latin typeface="华文楷体" pitchFamily="2" charset="-122"/>
                <a:ea typeface="华文楷体" pitchFamily="2" charset="-122"/>
              </a:rPr>
              <a:t> </a:t>
            </a:r>
            <a:r>
              <a:rPr lang="zh-CN" altLang="en-US" sz="2200" dirty="0">
                <a:solidFill>
                  <a:srgbClr val="FF0000"/>
                </a:solidFill>
                <a:latin typeface="华文楷体" pitchFamily="2" charset="-122"/>
                <a:ea typeface="华文楷体" pitchFamily="2" charset="-122"/>
              </a:rPr>
              <a:t>利用社交数据</a:t>
            </a:r>
            <a:endParaRPr lang="zh-CN" altLang="en-US" dirty="0"/>
          </a:p>
        </p:txBody>
      </p:sp>
      <p:sp>
        <p:nvSpPr>
          <p:cNvPr id="3" name="内容占位符 2">
            <a:extLst>
              <a:ext uri="{FF2B5EF4-FFF2-40B4-BE49-F238E27FC236}">
                <a16:creationId xmlns:a16="http://schemas.microsoft.com/office/drawing/2014/main" id="{91E0E463-8D45-4A09-868F-1FD323F08AE8}"/>
              </a:ext>
            </a:extLst>
          </p:cNvPr>
          <p:cNvSpPr>
            <a:spLocks noGrp="1"/>
          </p:cNvSpPr>
          <p:nvPr>
            <p:ph idx="1"/>
          </p:nvPr>
        </p:nvSpPr>
        <p:spPr>
          <a:xfrm>
            <a:off x="457200" y="1196752"/>
            <a:ext cx="8229600" cy="4929411"/>
          </a:xfrm>
        </p:spPr>
        <p:txBody>
          <a:bodyPr/>
          <a:lstStyle/>
          <a:p>
            <a:pPr marL="0" indent="0">
              <a:buNone/>
            </a:pPr>
            <a:endParaRPr lang="zh-CN" altLang="en-US" dirty="0"/>
          </a:p>
        </p:txBody>
      </p:sp>
      <p:sp>
        <p:nvSpPr>
          <p:cNvPr id="4" name="矩形 3">
            <a:extLst>
              <a:ext uri="{FF2B5EF4-FFF2-40B4-BE49-F238E27FC236}">
                <a16:creationId xmlns:a16="http://schemas.microsoft.com/office/drawing/2014/main" id="{2607108A-A8EA-46E3-9AD6-081A6DAC067C}"/>
              </a:ext>
            </a:extLst>
          </p:cNvPr>
          <p:cNvSpPr/>
          <p:nvPr/>
        </p:nvSpPr>
        <p:spPr>
          <a:xfrm>
            <a:off x="1259632" y="1979744"/>
            <a:ext cx="2265090"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目标用户占加拿大</a:t>
            </a:r>
            <a:r>
              <a:rPr lang="en-US" altLang="zh-CN" dirty="0"/>
              <a:t>65%</a:t>
            </a:r>
            <a:r>
              <a:rPr lang="zh-CN" altLang="en-US" dirty="0"/>
              <a:t>的中产阶级</a:t>
            </a:r>
          </a:p>
        </p:txBody>
      </p:sp>
      <p:sp>
        <p:nvSpPr>
          <p:cNvPr id="5" name="矩形 4">
            <a:extLst>
              <a:ext uri="{FF2B5EF4-FFF2-40B4-BE49-F238E27FC236}">
                <a16:creationId xmlns:a16="http://schemas.microsoft.com/office/drawing/2014/main" id="{145093F6-ADD6-47AC-8EB5-A731385B05E9}"/>
              </a:ext>
            </a:extLst>
          </p:cNvPr>
          <p:cNvSpPr/>
          <p:nvPr/>
        </p:nvSpPr>
        <p:spPr>
          <a:xfrm>
            <a:off x="5380213" y="1772816"/>
            <a:ext cx="2072107" cy="1082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关注最近的银行交易记录情况</a:t>
            </a:r>
          </a:p>
        </p:txBody>
      </p:sp>
      <p:sp>
        <p:nvSpPr>
          <p:cNvPr id="6" name="矩形 5">
            <a:extLst>
              <a:ext uri="{FF2B5EF4-FFF2-40B4-BE49-F238E27FC236}">
                <a16:creationId xmlns:a16="http://schemas.microsoft.com/office/drawing/2014/main" id="{1B03C980-7E02-4D60-A9A9-17B0E339BDCD}"/>
              </a:ext>
            </a:extLst>
          </p:cNvPr>
          <p:cNvSpPr/>
          <p:nvPr/>
        </p:nvSpPr>
        <p:spPr>
          <a:xfrm>
            <a:off x="1259632" y="3913936"/>
            <a:ext cx="2340920" cy="1233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申请者自愿分享</a:t>
            </a:r>
            <a:r>
              <a:rPr lang="en-US" altLang="zh-CN" sz="1600" dirty="0" err="1"/>
              <a:t>facebook,Twitter</a:t>
            </a:r>
            <a:r>
              <a:rPr lang="zh-CN" altLang="en-US" sz="1600" dirty="0"/>
              <a:t>和其他网站数据，对潜在借款者有了更全面的了解</a:t>
            </a:r>
          </a:p>
        </p:txBody>
      </p:sp>
      <p:sp>
        <p:nvSpPr>
          <p:cNvPr id="7" name="矩形 6">
            <a:extLst>
              <a:ext uri="{FF2B5EF4-FFF2-40B4-BE49-F238E27FC236}">
                <a16:creationId xmlns:a16="http://schemas.microsoft.com/office/drawing/2014/main" id="{A60C668A-597E-45F0-99D8-7EB2340F60EE}"/>
              </a:ext>
            </a:extLst>
          </p:cNvPr>
          <p:cNvSpPr/>
          <p:nvPr/>
        </p:nvSpPr>
        <p:spPr>
          <a:xfrm>
            <a:off x="5536197" y="4175248"/>
            <a:ext cx="2216123"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随着申请人数增加，借款利率更低</a:t>
            </a:r>
          </a:p>
        </p:txBody>
      </p:sp>
      <p:sp>
        <p:nvSpPr>
          <p:cNvPr id="9" name="不完整圆 8">
            <a:extLst>
              <a:ext uri="{FF2B5EF4-FFF2-40B4-BE49-F238E27FC236}">
                <a16:creationId xmlns:a16="http://schemas.microsoft.com/office/drawing/2014/main" id="{F356F376-223A-487D-806B-9BE1E8ADC6FF}"/>
              </a:ext>
            </a:extLst>
          </p:cNvPr>
          <p:cNvSpPr/>
          <p:nvPr/>
        </p:nvSpPr>
        <p:spPr>
          <a:xfrm rot="7315026">
            <a:off x="3593991" y="2182886"/>
            <a:ext cx="1733977" cy="2562444"/>
          </a:xfrm>
          <a:prstGeom prst="pie">
            <a:avLst>
              <a:gd name="adj1" fmla="val 3416497"/>
              <a:gd name="adj2" fmla="val 89938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不完整圆 9">
            <a:extLst>
              <a:ext uri="{FF2B5EF4-FFF2-40B4-BE49-F238E27FC236}">
                <a16:creationId xmlns:a16="http://schemas.microsoft.com/office/drawing/2014/main" id="{5D36B408-E895-4FC8-B3F2-4955796D1CBD}"/>
              </a:ext>
            </a:extLst>
          </p:cNvPr>
          <p:cNvSpPr/>
          <p:nvPr/>
        </p:nvSpPr>
        <p:spPr>
          <a:xfrm rot="14367926">
            <a:off x="3821535" y="2193657"/>
            <a:ext cx="1733977" cy="2562444"/>
          </a:xfrm>
          <a:prstGeom prst="pie">
            <a:avLst>
              <a:gd name="adj1" fmla="val 1976991"/>
              <a:gd name="adj2" fmla="val 72681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不完整圆 10">
            <a:extLst>
              <a:ext uri="{FF2B5EF4-FFF2-40B4-BE49-F238E27FC236}">
                <a16:creationId xmlns:a16="http://schemas.microsoft.com/office/drawing/2014/main" id="{3F8B5FA1-234E-4E14-9241-DDD95F2DAAC1}"/>
              </a:ext>
            </a:extLst>
          </p:cNvPr>
          <p:cNvSpPr/>
          <p:nvPr/>
        </p:nvSpPr>
        <p:spPr>
          <a:xfrm rot="2326966">
            <a:off x="3631906" y="2348588"/>
            <a:ext cx="1733977" cy="2562444"/>
          </a:xfrm>
          <a:prstGeom prst="pie">
            <a:avLst>
              <a:gd name="adj1" fmla="val 3197016"/>
              <a:gd name="adj2" fmla="val 86248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不完整圆 11">
            <a:extLst>
              <a:ext uri="{FF2B5EF4-FFF2-40B4-BE49-F238E27FC236}">
                <a16:creationId xmlns:a16="http://schemas.microsoft.com/office/drawing/2014/main" id="{2AC72E1E-0E60-4045-AF5B-BACCD6708CA8}"/>
              </a:ext>
            </a:extLst>
          </p:cNvPr>
          <p:cNvSpPr/>
          <p:nvPr/>
        </p:nvSpPr>
        <p:spPr>
          <a:xfrm rot="17959850">
            <a:off x="3756238" y="2302031"/>
            <a:ext cx="1891606" cy="2679488"/>
          </a:xfrm>
          <a:prstGeom prst="pie">
            <a:avLst>
              <a:gd name="adj1" fmla="val 3416497"/>
              <a:gd name="adj2" fmla="val 9084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id="{0C67FE03-9B88-4060-BC30-6558BCB9A41A}"/>
              </a:ext>
            </a:extLst>
          </p:cNvPr>
          <p:cNvSpPr txBox="1"/>
          <p:nvPr/>
        </p:nvSpPr>
        <p:spPr>
          <a:xfrm>
            <a:off x="3266930" y="2899700"/>
            <a:ext cx="1308112" cy="369332"/>
          </a:xfrm>
          <a:prstGeom prst="rect">
            <a:avLst/>
          </a:prstGeom>
          <a:noFill/>
        </p:spPr>
        <p:txBody>
          <a:bodyPr wrap="square" rtlCol="0">
            <a:spAutoFit/>
          </a:bodyPr>
          <a:lstStyle/>
          <a:p>
            <a:r>
              <a:rPr lang="zh-CN" altLang="en-US" dirty="0"/>
              <a:t>审核严格</a:t>
            </a:r>
          </a:p>
        </p:txBody>
      </p:sp>
      <p:sp>
        <p:nvSpPr>
          <p:cNvPr id="14" name="文本框 13">
            <a:extLst>
              <a:ext uri="{FF2B5EF4-FFF2-40B4-BE49-F238E27FC236}">
                <a16:creationId xmlns:a16="http://schemas.microsoft.com/office/drawing/2014/main" id="{297ED052-684D-4FBA-8EA1-1AB162CFE425}"/>
              </a:ext>
            </a:extLst>
          </p:cNvPr>
          <p:cNvSpPr txBox="1"/>
          <p:nvPr/>
        </p:nvSpPr>
        <p:spPr>
          <a:xfrm>
            <a:off x="4643712" y="2761200"/>
            <a:ext cx="1473002" cy="646331"/>
          </a:xfrm>
          <a:prstGeom prst="rect">
            <a:avLst/>
          </a:prstGeom>
          <a:noFill/>
        </p:spPr>
        <p:txBody>
          <a:bodyPr wrap="square" rtlCol="0">
            <a:spAutoFit/>
          </a:bodyPr>
          <a:lstStyle/>
          <a:p>
            <a:r>
              <a:rPr lang="zh-CN" altLang="en-US" dirty="0"/>
              <a:t>结合传统金融机构数据</a:t>
            </a:r>
          </a:p>
        </p:txBody>
      </p:sp>
      <p:sp>
        <p:nvSpPr>
          <p:cNvPr id="15" name="文本框 14">
            <a:extLst>
              <a:ext uri="{FF2B5EF4-FFF2-40B4-BE49-F238E27FC236}">
                <a16:creationId xmlns:a16="http://schemas.microsoft.com/office/drawing/2014/main" id="{5A24856D-13F3-43DD-8677-6E07C5F964D6}"/>
              </a:ext>
            </a:extLst>
          </p:cNvPr>
          <p:cNvSpPr txBox="1"/>
          <p:nvPr/>
        </p:nvSpPr>
        <p:spPr>
          <a:xfrm>
            <a:off x="3413736" y="3961623"/>
            <a:ext cx="1308112" cy="369332"/>
          </a:xfrm>
          <a:prstGeom prst="rect">
            <a:avLst/>
          </a:prstGeom>
          <a:noFill/>
        </p:spPr>
        <p:txBody>
          <a:bodyPr wrap="square" rtlCol="0">
            <a:spAutoFit/>
          </a:bodyPr>
          <a:lstStyle/>
          <a:p>
            <a:r>
              <a:rPr lang="zh-CN" altLang="en-US" dirty="0"/>
              <a:t>社交信息</a:t>
            </a:r>
          </a:p>
        </p:txBody>
      </p:sp>
      <p:sp>
        <p:nvSpPr>
          <p:cNvPr id="16" name="文本框 15">
            <a:extLst>
              <a:ext uri="{FF2B5EF4-FFF2-40B4-BE49-F238E27FC236}">
                <a16:creationId xmlns:a16="http://schemas.microsoft.com/office/drawing/2014/main" id="{BA3B619E-8BC2-4BB9-949A-1BEEC0F4DD58}"/>
              </a:ext>
            </a:extLst>
          </p:cNvPr>
          <p:cNvSpPr txBox="1"/>
          <p:nvPr/>
        </p:nvSpPr>
        <p:spPr>
          <a:xfrm>
            <a:off x="4734607" y="3876225"/>
            <a:ext cx="1308112" cy="369332"/>
          </a:xfrm>
          <a:prstGeom prst="rect">
            <a:avLst/>
          </a:prstGeom>
          <a:noFill/>
        </p:spPr>
        <p:txBody>
          <a:bodyPr wrap="square" rtlCol="0">
            <a:spAutoFit/>
          </a:bodyPr>
          <a:lstStyle/>
          <a:p>
            <a:r>
              <a:rPr lang="zh-CN" altLang="en-US" dirty="0"/>
              <a:t>机器学习</a:t>
            </a:r>
          </a:p>
        </p:txBody>
      </p:sp>
      <p:sp>
        <p:nvSpPr>
          <p:cNvPr id="17" name="文本框 16">
            <a:extLst>
              <a:ext uri="{FF2B5EF4-FFF2-40B4-BE49-F238E27FC236}">
                <a16:creationId xmlns:a16="http://schemas.microsoft.com/office/drawing/2014/main" id="{1C89225B-C5FD-4546-864E-AC1687CBAD88}"/>
              </a:ext>
            </a:extLst>
          </p:cNvPr>
          <p:cNvSpPr txBox="1"/>
          <p:nvPr/>
        </p:nvSpPr>
        <p:spPr>
          <a:xfrm>
            <a:off x="291209" y="1212271"/>
            <a:ext cx="8339539" cy="461665"/>
          </a:xfrm>
          <a:prstGeom prst="rect">
            <a:avLst/>
          </a:prstGeom>
          <a:noFill/>
        </p:spPr>
        <p:txBody>
          <a:bodyPr wrap="square" rtlCol="0">
            <a:spAutoFit/>
          </a:bodyPr>
          <a:lstStyle/>
          <a:p>
            <a:r>
              <a:rPr lang="en-US" altLang="zh-CN" sz="2400" dirty="0" err="1">
                <a:solidFill>
                  <a:srgbClr val="7030A0"/>
                </a:solidFill>
              </a:rPr>
              <a:t>Grouplend</a:t>
            </a:r>
            <a:r>
              <a:rPr lang="zh-CN" altLang="en-US" sz="2400" dirty="0">
                <a:solidFill>
                  <a:srgbClr val="7030A0"/>
                </a:solidFill>
              </a:rPr>
              <a:t> 将社交信息加入风控数据，形成完善的风控流程</a:t>
            </a:r>
          </a:p>
        </p:txBody>
      </p:sp>
    </p:spTree>
    <p:extLst>
      <p:ext uri="{BB962C8B-B14F-4D97-AF65-F5344CB8AC3E}">
        <p14:creationId xmlns:p14="http://schemas.microsoft.com/office/powerpoint/2010/main" val="4089390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0000"/>
                </a:solidFill>
                <a:latin typeface="华文楷体" pitchFamily="2" charset="-122"/>
                <a:ea typeface="华文楷体" pitchFamily="2" charset="-122"/>
              </a:rPr>
              <a:t>互联网消费金融贷款</a:t>
            </a:r>
            <a:r>
              <a:rPr lang="en-US" altLang="zh-CN" dirty="0">
                <a:solidFill>
                  <a:srgbClr val="FF0000"/>
                </a:solidFill>
                <a:latin typeface="华文楷体" pitchFamily="2" charset="-122"/>
                <a:ea typeface="华文楷体" pitchFamily="2" charset="-122"/>
              </a:rPr>
              <a:t>-</a:t>
            </a:r>
            <a:r>
              <a:rPr lang="zh-CN" altLang="en-US" sz="3200" dirty="0"/>
              <a:t>更多案例参见</a:t>
            </a:r>
            <a:endParaRPr lang="zh-CN" altLang="en-US" sz="3200" dirty="0">
              <a:latin typeface="华文楷体" pitchFamily="2" charset="-122"/>
              <a:ea typeface="华文楷体" pitchFamily="2" charset="-122"/>
            </a:endParaRPr>
          </a:p>
        </p:txBody>
      </p:sp>
      <p:sp>
        <p:nvSpPr>
          <p:cNvPr id="5" name="内容占位符 4"/>
          <p:cNvSpPr>
            <a:spLocks noGrp="1"/>
          </p:cNvSpPr>
          <p:nvPr>
            <p:ph idx="1"/>
          </p:nvPr>
        </p:nvSpPr>
        <p:spPr/>
        <p:txBody>
          <a:bodyPr>
            <a:normAutofit fontScale="55000" lnSpcReduction="20000"/>
          </a:bodyPr>
          <a:lstStyle/>
          <a:p>
            <a:pPr>
              <a:lnSpc>
                <a:spcPct val="170000"/>
              </a:lnSpc>
              <a:buNone/>
            </a:pPr>
            <a:r>
              <a:rPr lang="en-US" altLang="zh-CN" dirty="0">
                <a:latin typeface="华文楷体" pitchFamily="2" charset="-122"/>
                <a:ea typeface="华文楷体" pitchFamily="2" charset="-122"/>
              </a:rPr>
              <a:t>Wonga——</a:t>
            </a:r>
            <a:r>
              <a:rPr lang="zh-CN" altLang="en-US" dirty="0">
                <a:latin typeface="华文楷体" pitchFamily="2" charset="-122"/>
                <a:ea typeface="华文楷体" pitchFamily="2" charset="-122"/>
              </a:rPr>
              <a:t>发薪日贷款的典型平台</a:t>
            </a:r>
          </a:p>
          <a:p>
            <a:pPr>
              <a:lnSpc>
                <a:spcPct val="170000"/>
              </a:lnSpc>
              <a:buNone/>
            </a:pPr>
            <a:r>
              <a:rPr lang="en-US" altLang="zh-CN" dirty="0" err="1">
                <a:latin typeface="华文楷体" pitchFamily="2" charset="-122"/>
                <a:ea typeface="华文楷体" pitchFamily="2" charset="-122"/>
              </a:rPr>
              <a:t>LendUp</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提供学习还款模式的发薪日贷款</a:t>
            </a:r>
          </a:p>
          <a:p>
            <a:pPr>
              <a:lnSpc>
                <a:spcPct val="170000"/>
              </a:lnSpc>
              <a:buNone/>
            </a:pPr>
            <a:r>
              <a:rPr lang="en-US" altLang="zh-CN" dirty="0" err="1">
                <a:latin typeface="华文楷体" pitchFamily="2" charset="-122"/>
                <a:ea typeface="华文楷体" pitchFamily="2" charset="-122"/>
              </a:rPr>
              <a:t>SimpleFi</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针对雇员的互联网发薪日贷款公司</a:t>
            </a:r>
          </a:p>
          <a:p>
            <a:pPr>
              <a:lnSpc>
                <a:spcPct val="170000"/>
              </a:lnSpc>
              <a:buNone/>
            </a:pPr>
            <a:r>
              <a:rPr lang="zh-CN" altLang="en-US" dirty="0">
                <a:latin typeface="华文楷体" pitchFamily="2" charset="-122"/>
                <a:ea typeface="华文楷体" pitchFamily="2" charset="-122"/>
              </a:rPr>
              <a:t>来分期</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针对中国白领的消费贷款</a:t>
            </a:r>
          </a:p>
          <a:p>
            <a:pPr>
              <a:lnSpc>
                <a:spcPct val="170000"/>
              </a:lnSpc>
              <a:buNone/>
            </a:pPr>
            <a:r>
              <a:rPr lang="zh-CN" altLang="en-US" dirty="0">
                <a:latin typeface="华文楷体" pitchFamily="2" charset="-122"/>
                <a:ea typeface="华文楷体" pitchFamily="2" charset="-122"/>
              </a:rPr>
              <a:t>京东白条</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基于电商平台的消费贷款</a:t>
            </a:r>
          </a:p>
          <a:p>
            <a:pPr>
              <a:lnSpc>
                <a:spcPct val="170000"/>
              </a:lnSpc>
              <a:buNone/>
            </a:pPr>
            <a:r>
              <a:rPr lang="en-US" altLang="zh-CN" dirty="0">
                <a:latin typeface="华文楷体" pitchFamily="2" charset="-122"/>
                <a:ea typeface="华文楷体" pitchFamily="2" charset="-122"/>
              </a:rPr>
              <a:t>PayPal Credit——</a:t>
            </a:r>
            <a:r>
              <a:rPr lang="zh-CN" altLang="en-US" dirty="0">
                <a:latin typeface="华文楷体" pitchFamily="2" charset="-122"/>
                <a:ea typeface="华文楷体" pitchFamily="2" charset="-122"/>
              </a:rPr>
              <a:t>基于支付平台的消费贷款</a:t>
            </a:r>
          </a:p>
          <a:p>
            <a:pPr>
              <a:lnSpc>
                <a:spcPct val="170000"/>
              </a:lnSpc>
              <a:buNone/>
            </a:pPr>
            <a:r>
              <a:rPr lang="zh-CN" altLang="en-US" dirty="0">
                <a:latin typeface="华文楷体" pitchFamily="2" charset="-122"/>
                <a:ea typeface="华文楷体" pitchFamily="2" charset="-122"/>
              </a:rPr>
              <a:t>分期乐</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针对大学生群体的消费贷款</a:t>
            </a:r>
          </a:p>
          <a:p>
            <a:pPr>
              <a:lnSpc>
                <a:spcPct val="170000"/>
              </a:lnSpc>
              <a:buNone/>
            </a:pPr>
            <a:r>
              <a:rPr lang="en-US" altLang="zh-CN" dirty="0" err="1">
                <a:latin typeface="华文楷体" pitchFamily="2" charset="-122"/>
                <a:ea typeface="华文楷体" pitchFamily="2" charset="-122"/>
              </a:rPr>
              <a:t>ZestFinance</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利用大数据和机器学习</a:t>
            </a:r>
          </a:p>
          <a:p>
            <a:pPr>
              <a:lnSpc>
                <a:spcPct val="170000"/>
              </a:lnSpc>
              <a:buNone/>
            </a:pPr>
            <a:r>
              <a:rPr lang="en-US" altLang="zh-CN" dirty="0" err="1">
                <a:latin typeface="华文楷体" pitchFamily="2" charset="-122"/>
                <a:ea typeface="华文楷体" pitchFamily="2" charset="-122"/>
              </a:rPr>
              <a:t>Grouplend</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利用社交数据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DBA2F-C6B3-4273-874D-DB1CE2AB9A0F}"/>
              </a:ext>
            </a:extLst>
          </p:cNvPr>
          <p:cNvSpPr>
            <a:spLocks noGrp="1"/>
          </p:cNvSpPr>
          <p:nvPr>
            <p:ph type="title"/>
          </p:nvPr>
        </p:nvSpPr>
        <p:spPr>
          <a:xfrm>
            <a:off x="457200" y="44624"/>
            <a:ext cx="8229600" cy="1143000"/>
          </a:xfrm>
        </p:spPr>
        <p:txBody>
          <a:bodyPr/>
          <a:lstStyle/>
          <a:p>
            <a:r>
              <a:rPr lang="zh-CN" altLang="en-US" dirty="0">
                <a:solidFill>
                  <a:srgbClr val="FF0000"/>
                </a:solidFill>
                <a:latin typeface="华文楷体" pitchFamily="2" charset="-122"/>
                <a:ea typeface="华文楷体" pitchFamily="2" charset="-122"/>
              </a:rPr>
              <a:t>消费金融的全球发展</a:t>
            </a:r>
            <a:endParaRPr lang="zh-CN" altLang="en-US" dirty="0"/>
          </a:p>
        </p:txBody>
      </p:sp>
      <p:sp>
        <p:nvSpPr>
          <p:cNvPr id="3" name="内容占位符 2">
            <a:extLst>
              <a:ext uri="{FF2B5EF4-FFF2-40B4-BE49-F238E27FC236}">
                <a16:creationId xmlns:a16="http://schemas.microsoft.com/office/drawing/2014/main" id="{64CEDA5E-9073-43FF-8331-639E5F4727AC}"/>
              </a:ext>
            </a:extLst>
          </p:cNvPr>
          <p:cNvSpPr>
            <a:spLocks noGrp="1"/>
          </p:cNvSpPr>
          <p:nvPr>
            <p:ph idx="1"/>
          </p:nvPr>
        </p:nvSpPr>
        <p:spPr>
          <a:xfrm>
            <a:off x="457200" y="1340768"/>
            <a:ext cx="8229600" cy="5256584"/>
          </a:xfrm>
        </p:spPr>
        <p:txBody>
          <a:bodyPr>
            <a:normAutofit fontScale="92500" lnSpcReduction="20000"/>
          </a:bodyPr>
          <a:lstStyle/>
          <a:p>
            <a:pPr>
              <a:lnSpc>
                <a:spcPct val="15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美国：</a:t>
            </a:r>
            <a:r>
              <a:rPr lang="zh-CN" altLang="en-US" dirty="0">
                <a:latin typeface="华文楷体" pitchFamily="2" charset="-122"/>
                <a:ea typeface="华文楷体" pitchFamily="2" charset="-122"/>
              </a:rPr>
              <a:t>消费金融市场（不含房贷）的规模居世界首位；</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欧洲地区：</a:t>
            </a:r>
            <a:r>
              <a:rPr lang="zh-CN" altLang="en-US" dirty="0">
                <a:latin typeface="华文楷体" pitchFamily="2" charset="-122"/>
                <a:ea typeface="华文楷体" pitchFamily="2" charset="-122"/>
              </a:rPr>
              <a:t>消费金融全球第二大市场，在欧盟成员中，英国消费信贷债务增长速度和债务消费额处于领先地位；</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dirty="0">
                <a:solidFill>
                  <a:srgbClr val="7030A0"/>
                </a:solidFill>
                <a:latin typeface="华文楷体" pitchFamily="2" charset="-122"/>
                <a:ea typeface="华文楷体" pitchFamily="2" charset="-122"/>
              </a:rPr>
              <a:t>亚洲地区：</a:t>
            </a:r>
            <a:r>
              <a:rPr lang="en-US" altLang="zh-CN" dirty="0">
                <a:latin typeface="华文楷体" pitchFamily="2" charset="-122"/>
                <a:ea typeface="华文楷体" pitchFamily="2" charset="-122"/>
              </a:rPr>
              <a:t>20</a:t>
            </a:r>
            <a:r>
              <a:rPr lang="zh-CN" altLang="en-US" dirty="0">
                <a:latin typeface="华文楷体" pitchFamily="2" charset="-122"/>
                <a:ea typeface="华文楷体" pitchFamily="2" charset="-122"/>
              </a:rPr>
              <a:t>世纪</a:t>
            </a:r>
            <a:r>
              <a:rPr lang="en-US" altLang="zh-CN" dirty="0">
                <a:latin typeface="华文楷体" pitchFamily="2" charset="-122"/>
                <a:ea typeface="华文楷体" pitchFamily="2" charset="-122"/>
              </a:rPr>
              <a:t>60</a:t>
            </a:r>
            <a:r>
              <a:rPr lang="zh-CN" altLang="en-US" dirty="0">
                <a:latin typeface="华文楷体" pitchFamily="2" charset="-122"/>
                <a:ea typeface="华文楷体" pitchFamily="2" charset="-122"/>
              </a:rPr>
              <a:t>年代，日本在亚洲最早推出消费信贷业务；</a:t>
            </a:r>
            <a:r>
              <a:rPr lang="en-US" altLang="zh-CN" dirty="0">
                <a:latin typeface="华文楷体" pitchFamily="2" charset="-122"/>
                <a:ea typeface="华文楷体" pitchFamily="2" charset="-122"/>
              </a:rPr>
              <a:t> 20</a:t>
            </a:r>
            <a:r>
              <a:rPr lang="zh-CN" altLang="en-US" dirty="0">
                <a:latin typeface="华文楷体" pitchFamily="2" charset="-122"/>
                <a:ea typeface="华文楷体" pitchFamily="2" charset="-122"/>
              </a:rPr>
              <a:t>世纪</a:t>
            </a:r>
            <a:r>
              <a:rPr lang="en-US" altLang="zh-CN" dirty="0">
                <a:latin typeface="华文楷体" pitchFamily="2" charset="-122"/>
                <a:ea typeface="华文楷体" pitchFamily="2" charset="-122"/>
              </a:rPr>
              <a:t>80</a:t>
            </a:r>
            <a:r>
              <a:rPr lang="zh-CN" altLang="en-US" dirty="0">
                <a:latin typeface="华文楷体" pitchFamily="2" charset="-122"/>
                <a:ea typeface="华文楷体" pitchFamily="2" charset="-122"/>
              </a:rPr>
              <a:t>年代，消费信贷在韩国开始萌芽；中国消费信贷近年发展迅速；</a:t>
            </a:r>
            <a:endParaRPr lang="en-US" altLang="zh-CN" dirty="0">
              <a:latin typeface="华文楷体" pitchFamily="2" charset="-122"/>
              <a:ea typeface="华文楷体" pitchFamily="2" charset="-122"/>
            </a:endParaRPr>
          </a:p>
          <a:p>
            <a:pPr marL="0" indent="0">
              <a:buNone/>
            </a:pPr>
            <a:endParaRPr lang="zh-CN" altLang="en-US" dirty="0"/>
          </a:p>
        </p:txBody>
      </p:sp>
    </p:spTree>
    <p:extLst>
      <p:ext uri="{BB962C8B-B14F-4D97-AF65-F5344CB8AC3E}">
        <p14:creationId xmlns:p14="http://schemas.microsoft.com/office/powerpoint/2010/main" val="153527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BE55D-E857-44CC-8A22-3BA38B8B2CE4}"/>
              </a:ext>
            </a:extLst>
          </p:cNvPr>
          <p:cNvSpPr>
            <a:spLocks noGrp="1"/>
          </p:cNvSpPr>
          <p:nvPr>
            <p:ph type="title"/>
          </p:nvPr>
        </p:nvSpPr>
        <p:spPr>
          <a:xfrm>
            <a:off x="457200" y="160337"/>
            <a:ext cx="8229600" cy="1143000"/>
          </a:xfrm>
        </p:spPr>
        <p:txBody>
          <a:bodyPr/>
          <a:lstStyle/>
          <a:p>
            <a:r>
              <a:rPr lang="zh-CN" altLang="en-US" dirty="0">
                <a:solidFill>
                  <a:srgbClr val="FF0000"/>
                </a:solidFill>
                <a:latin typeface="华文楷体" pitchFamily="2" charset="-122"/>
                <a:ea typeface="华文楷体" pitchFamily="2" charset="-122"/>
              </a:rPr>
              <a:t>消费金融的全球发展与分类</a:t>
            </a:r>
            <a:endParaRPr lang="zh-CN" altLang="en-US" dirty="0"/>
          </a:p>
        </p:txBody>
      </p:sp>
      <p:sp>
        <p:nvSpPr>
          <p:cNvPr id="3" name="内容占位符 2">
            <a:extLst>
              <a:ext uri="{FF2B5EF4-FFF2-40B4-BE49-F238E27FC236}">
                <a16:creationId xmlns:a16="http://schemas.microsoft.com/office/drawing/2014/main" id="{F1BCE59D-307A-437B-881A-5381FBEE1CDB}"/>
              </a:ext>
            </a:extLst>
          </p:cNvPr>
          <p:cNvSpPr>
            <a:spLocks noGrp="1"/>
          </p:cNvSpPr>
          <p:nvPr>
            <p:ph idx="1"/>
          </p:nvPr>
        </p:nvSpPr>
        <p:spPr>
          <a:xfrm>
            <a:off x="457200" y="1196752"/>
            <a:ext cx="8229600" cy="5328592"/>
          </a:xfrm>
        </p:spPr>
        <p:txBody>
          <a:bodyPr>
            <a:normAutofit lnSpcReduction="10000"/>
          </a:bodyPr>
          <a:lstStyle/>
          <a:p>
            <a:pPr marL="0" indent="0">
              <a:lnSpc>
                <a:spcPct val="150000"/>
              </a:lnSpc>
              <a:spcBef>
                <a:spcPts val="600"/>
              </a:spcBef>
              <a:spcAft>
                <a:spcPts val="600"/>
              </a:spcAft>
              <a:buNone/>
            </a:pPr>
            <a:r>
              <a:rPr lang="zh-CN" altLang="en-US" sz="3000" dirty="0">
                <a:latin typeface="华文楷体" pitchFamily="2" charset="-122"/>
                <a:ea typeface="华文楷体" pitchFamily="2" charset="-122"/>
              </a:rPr>
              <a:t>除了美国、欧洲和亚洲外，在拉丁美洲、非洲等欠发达地区，主要表现形式依然是线下消费，互联网消费金融仍不成规模；</a:t>
            </a:r>
            <a:endParaRPr lang="en-US" altLang="zh-CN" sz="3000" dirty="0">
              <a:latin typeface="华文楷体" pitchFamily="2" charset="-122"/>
              <a:ea typeface="华文楷体" pitchFamily="2" charset="-122"/>
            </a:endParaRPr>
          </a:p>
          <a:p>
            <a:pPr marL="0" indent="0">
              <a:lnSpc>
                <a:spcPct val="150000"/>
              </a:lnSpc>
              <a:spcBef>
                <a:spcPts val="600"/>
              </a:spcBef>
              <a:spcAft>
                <a:spcPts val="600"/>
              </a:spcAft>
              <a:buNone/>
            </a:pPr>
            <a:r>
              <a:rPr lang="zh-CN" altLang="en-US" sz="3000" dirty="0">
                <a:latin typeface="华文楷体" pitchFamily="2" charset="-122"/>
                <a:ea typeface="华文楷体" pitchFamily="2" charset="-122"/>
              </a:rPr>
              <a:t>从全球范围来看，互联网消费金融分为以下三类：</a:t>
            </a:r>
            <a:endParaRPr lang="en-US" altLang="zh-CN" sz="30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3000" dirty="0">
                <a:solidFill>
                  <a:srgbClr val="7030A0"/>
                </a:solidFill>
                <a:latin typeface="华文楷体" pitchFamily="2" charset="-122"/>
                <a:ea typeface="华文楷体" pitchFamily="2" charset="-122"/>
              </a:rPr>
              <a:t>发薪日贷款的互联网化</a:t>
            </a:r>
            <a:r>
              <a:rPr lang="en-US" altLang="zh-CN" sz="3000" dirty="0">
                <a:solidFill>
                  <a:srgbClr val="7030A0"/>
                </a:solidFill>
                <a:latin typeface="华文楷体" pitchFamily="2" charset="-122"/>
                <a:ea typeface="华文楷体" pitchFamily="2" charset="-122"/>
              </a:rPr>
              <a:t>;</a:t>
            </a:r>
          </a:p>
          <a:p>
            <a:pPr>
              <a:lnSpc>
                <a:spcPct val="150000"/>
              </a:lnSpc>
              <a:spcBef>
                <a:spcPts val="600"/>
              </a:spcBef>
              <a:spcAft>
                <a:spcPts val="600"/>
              </a:spcAft>
              <a:buFont typeface="Wingdings" panose="05000000000000000000" pitchFamily="2" charset="2"/>
              <a:buChar char="Ø"/>
            </a:pPr>
            <a:r>
              <a:rPr lang="zh-CN" altLang="en-US" sz="3000" dirty="0">
                <a:solidFill>
                  <a:srgbClr val="7030A0"/>
                </a:solidFill>
                <a:latin typeface="华文楷体" pitchFamily="2" charset="-122"/>
                <a:ea typeface="华文楷体" pitchFamily="2" charset="-122"/>
              </a:rPr>
              <a:t>分期付款信用消费贷款公司</a:t>
            </a:r>
            <a:r>
              <a:rPr lang="en-US" altLang="zh-CN" sz="3000" dirty="0">
                <a:solidFill>
                  <a:srgbClr val="7030A0"/>
                </a:solidFill>
                <a:latin typeface="华文楷体" pitchFamily="2" charset="-122"/>
                <a:ea typeface="华文楷体" pitchFamily="2" charset="-122"/>
              </a:rPr>
              <a:t>;</a:t>
            </a:r>
          </a:p>
          <a:p>
            <a:pPr>
              <a:lnSpc>
                <a:spcPct val="150000"/>
              </a:lnSpc>
              <a:spcBef>
                <a:spcPts val="600"/>
              </a:spcBef>
              <a:spcAft>
                <a:spcPts val="600"/>
              </a:spcAft>
              <a:buFont typeface="Wingdings" panose="05000000000000000000" pitchFamily="2" charset="2"/>
              <a:buChar char="Ø"/>
            </a:pPr>
            <a:r>
              <a:rPr lang="zh-CN" altLang="en-US" sz="3000" dirty="0">
                <a:solidFill>
                  <a:srgbClr val="7030A0"/>
                </a:solidFill>
                <a:latin typeface="华文楷体" pitchFamily="2" charset="-122"/>
                <a:ea typeface="华文楷体" pitchFamily="2" charset="-122"/>
              </a:rPr>
              <a:t>新型消费贷款公司</a:t>
            </a:r>
            <a:r>
              <a:rPr lang="en-US" altLang="zh-CN" sz="3000" dirty="0">
                <a:solidFill>
                  <a:srgbClr val="7030A0"/>
                </a:solidFill>
                <a:latin typeface="华文楷体" pitchFamily="2" charset="-122"/>
                <a:ea typeface="华文楷体" pitchFamily="2" charset="-122"/>
              </a:rPr>
              <a:t>;</a:t>
            </a:r>
            <a:endParaRPr lang="zh-CN" altLang="en-US" sz="3000" dirty="0">
              <a:solidFill>
                <a:srgbClr val="7030A0"/>
              </a:solidFill>
              <a:latin typeface="华文楷体" pitchFamily="2" charset="-122"/>
              <a:ea typeface="华文楷体" pitchFamily="2" charset="-122"/>
            </a:endParaRPr>
          </a:p>
          <a:p>
            <a:pPr>
              <a:buFont typeface="Wingdings" panose="05000000000000000000" pitchFamily="2" charset="2"/>
              <a:buChar char="Ø"/>
            </a:pPr>
            <a:endParaRPr lang="zh-CN" altLang="en-US" sz="3000" dirty="0">
              <a:latin typeface="华文楷体" pitchFamily="2" charset="-122"/>
              <a:ea typeface="华文楷体" pitchFamily="2" charset="-122"/>
            </a:endParaRPr>
          </a:p>
          <a:p>
            <a:pPr>
              <a:buFont typeface="Wingdings" panose="05000000000000000000" pitchFamily="2" charset="2"/>
              <a:buChar char="Ø"/>
            </a:pPr>
            <a:endParaRPr lang="zh-CN" altLang="en-US" sz="3000" dirty="0">
              <a:latin typeface="华文楷体" pitchFamily="2" charset="-122"/>
              <a:ea typeface="华文楷体" pitchFamily="2" charset="-122"/>
            </a:endParaRPr>
          </a:p>
          <a:p>
            <a:pPr marL="0" indent="0">
              <a:buNone/>
            </a:pPr>
            <a:endParaRPr lang="zh-CN" altLang="en-US" dirty="0"/>
          </a:p>
        </p:txBody>
      </p:sp>
    </p:spTree>
    <p:extLst>
      <p:ext uri="{BB962C8B-B14F-4D97-AF65-F5344CB8AC3E}">
        <p14:creationId xmlns:p14="http://schemas.microsoft.com/office/powerpoint/2010/main" val="175343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noAutofit/>
          </a:bodyPr>
          <a:lstStyle/>
          <a:p>
            <a:r>
              <a:rPr lang="zh-CN" altLang="en-US" sz="4000" dirty="0">
                <a:solidFill>
                  <a:srgbClr val="FF0000"/>
                </a:solidFill>
                <a:latin typeface="华文楷体" pitchFamily="2" charset="-122"/>
                <a:ea typeface="华文楷体" pitchFamily="2" charset="-122"/>
              </a:rPr>
              <a:t>互联网消费金融</a:t>
            </a:r>
            <a:r>
              <a:rPr lang="en-US" altLang="zh-CN" sz="4000" dirty="0">
                <a:solidFill>
                  <a:srgbClr val="FF0000"/>
                </a:solidFill>
                <a:latin typeface="华文楷体" pitchFamily="2" charset="-122"/>
                <a:ea typeface="华文楷体" pitchFamily="2" charset="-122"/>
              </a:rPr>
              <a:t>/</a:t>
            </a:r>
            <a:r>
              <a:rPr lang="zh-CN" altLang="en-US" sz="4000" dirty="0">
                <a:solidFill>
                  <a:srgbClr val="FF0000"/>
                </a:solidFill>
                <a:latin typeface="华文楷体" pitchFamily="2" charset="-122"/>
                <a:ea typeface="华文楷体" pitchFamily="2" charset="-122"/>
              </a:rPr>
              <a:t>发薪日贷款</a:t>
            </a:r>
          </a:p>
        </p:txBody>
      </p:sp>
      <p:sp>
        <p:nvSpPr>
          <p:cNvPr id="5" name="内容占位符 4"/>
          <p:cNvSpPr>
            <a:spLocks noGrp="1"/>
          </p:cNvSpPr>
          <p:nvPr>
            <p:ph idx="1"/>
          </p:nvPr>
        </p:nvSpPr>
        <p:spPr>
          <a:xfrm>
            <a:off x="251520" y="1268760"/>
            <a:ext cx="8435280" cy="5328592"/>
          </a:xfrm>
        </p:spPr>
        <p:txBody>
          <a:bodyPr>
            <a:normAutofit fontScale="92500" lnSpcReduction="20000"/>
          </a:bodyPr>
          <a:lstStyle/>
          <a:p>
            <a:pPr>
              <a:buNone/>
            </a:pPr>
            <a:r>
              <a:rPr lang="zh-CN" altLang="en-US" dirty="0">
                <a:solidFill>
                  <a:srgbClr val="7030A0"/>
                </a:solidFill>
                <a:latin typeface="华文楷体" pitchFamily="2" charset="-122"/>
                <a:ea typeface="华文楷体" pitchFamily="2" charset="-122"/>
              </a:rPr>
              <a:t>发薪日贷款（</a:t>
            </a:r>
            <a:r>
              <a:rPr lang="en-US" altLang="zh-CN" dirty="0">
                <a:solidFill>
                  <a:srgbClr val="7030A0"/>
                </a:solidFill>
                <a:latin typeface="华文楷体" pitchFamily="2" charset="-122"/>
                <a:ea typeface="华文楷体" pitchFamily="2" charset="-122"/>
              </a:rPr>
              <a:t>Payday Loan</a:t>
            </a:r>
            <a:r>
              <a:rPr lang="zh-CN" altLang="en-US" dirty="0">
                <a:solidFill>
                  <a:srgbClr val="7030A0"/>
                </a:solidFill>
                <a:latin typeface="华文楷体" pitchFamily="2" charset="-122"/>
                <a:ea typeface="华文楷体" pitchFamily="2" charset="-122"/>
              </a:rPr>
              <a:t>）的互联网化</a:t>
            </a:r>
            <a:r>
              <a:rPr lang="en-US" altLang="zh-CN" dirty="0">
                <a:solidFill>
                  <a:srgbClr val="7030A0"/>
                </a:solidFill>
                <a:latin typeface="华文楷体" pitchFamily="2" charset="-122"/>
                <a:ea typeface="华文楷体" pitchFamily="2" charset="-122"/>
              </a:rPr>
              <a:t>:</a:t>
            </a:r>
          </a:p>
          <a:p>
            <a:pPr algn="just">
              <a:lnSpc>
                <a:spcPct val="150000"/>
              </a:lnSpc>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通俗而言就是借款人承诺在自己发薪水后即偿还的贷款；</a:t>
            </a:r>
            <a:endParaRPr lang="en-US" altLang="zh-CN" dirty="0">
              <a:latin typeface="华文楷体" pitchFamily="2" charset="-122"/>
              <a:ea typeface="华文楷体" pitchFamily="2" charset="-122"/>
            </a:endParaRPr>
          </a:p>
          <a:p>
            <a:pPr algn="just">
              <a:lnSpc>
                <a:spcPct val="150000"/>
              </a:lnSpc>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具有小额、短期、高息的特征；</a:t>
            </a:r>
            <a:endParaRPr lang="en-US" altLang="zh-CN" dirty="0">
              <a:latin typeface="华文楷体" pitchFamily="2" charset="-122"/>
              <a:ea typeface="华文楷体" pitchFamily="2" charset="-122"/>
            </a:endParaRPr>
          </a:p>
          <a:p>
            <a:pPr algn="just">
              <a:lnSpc>
                <a:spcPct val="150000"/>
              </a:lnSpc>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互联网化发薪日贷款有助于金融资源的有效配置；</a:t>
            </a:r>
            <a:endParaRPr lang="en-US" altLang="zh-CN" dirty="0">
              <a:latin typeface="华文楷体" pitchFamily="2" charset="-122"/>
              <a:ea typeface="华文楷体" pitchFamily="2" charset="-122"/>
            </a:endParaRPr>
          </a:p>
          <a:p>
            <a:pPr algn="just">
              <a:lnSpc>
                <a:spcPct val="150000"/>
              </a:lnSpc>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减少客户等待的时间成本并潜在降低利率成本；</a:t>
            </a:r>
            <a:endParaRPr lang="en-US" altLang="zh-CN" dirty="0">
              <a:latin typeface="华文楷体" pitchFamily="2" charset="-122"/>
              <a:ea typeface="华文楷体" pitchFamily="2" charset="-122"/>
            </a:endParaRPr>
          </a:p>
          <a:p>
            <a:pPr algn="just">
              <a:lnSpc>
                <a:spcPct val="150000"/>
              </a:lnSpc>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主要服务对象是社会弱势群体。</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A345C-53B6-4E79-A908-A7E08DEF0812}"/>
              </a:ext>
            </a:extLst>
          </p:cNvPr>
          <p:cNvSpPr>
            <a:spLocks noGrp="1"/>
          </p:cNvSpPr>
          <p:nvPr>
            <p:ph type="title"/>
          </p:nvPr>
        </p:nvSpPr>
        <p:spPr>
          <a:xfrm>
            <a:off x="457200" y="44624"/>
            <a:ext cx="8229600" cy="792088"/>
          </a:xfrm>
        </p:spPr>
        <p:txBody>
          <a:bodyPr/>
          <a:lstStyle/>
          <a:p>
            <a:r>
              <a:rPr lang="zh-CN" altLang="en-US" sz="4000" dirty="0">
                <a:solidFill>
                  <a:srgbClr val="FF0000"/>
                </a:solidFill>
                <a:latin typeface="华文楷体" pitchFamily="2" charset="-122"/>
                <a:ea typeface="华文楷体" pitchFamily="2" charset="-122"/>
              </a:rPr>
              <a:t>互联网消费金融</a:t>
            </a:r>
            <a:r>
              <a:rPr lang="en-US" altLang="zh-CN" sz="4000" dirty="0">
                <a:solidFill>
                  <a:srgbClr val="FF0000"/>
                </a:solidFill>
                <a:latin typeface="华文楷体" pitchFamily="2" charset="-122"/>
                <a:ea typeface="华文楷体" pitchFamily="2" charset="-122"/>
              </a:rPr>
              <a:t>/</a:t>
            </a:r>
            <a:r>
              <a:rPr lang="zh-CN" altLang="en-US" sz="4000" dirty="0">
                <a:solidFill>
                  <a:srgbClr val="FF0000"/>
                </a:solidFill>
                <a:latin typeface="华文楷体" pitchFamily="2" charset="-122"/>
                <a:ea typeface="华文楷体" pitchFamily="2" charset="-122"/>
              </a:rPr>
              <a:t>发薪日贷款</a:t>
            </a:r>
            <a:endParaRPr lang="zh-CN" altLang="en-US" dirty="0"/>
          </a:p>
        </p:txBody>
      </p:sp>
      <p:graphicFrame>
        <p:nvGraphicFramePr>
          <p:cNvPr id="4" name="内容占位符 3">
            <a:extLst>
              <a:ext uri="{FF2B5EF4-FFF2-40B4-BE49-F238E27FC236}">
                <a16:creationId xmlns:a16="http://schemas.microsoft.com/office/drawing/2014/main" id="{58BDC387-C6EE-4683-B18B-D17F64E627ED}"/>
              </a:ext>
            </a:extLst>
          </p:cNvPr>
          <p:cNvGraphicFramePr>
            <a:graphicFrameLocks noGrp="1"/>
          </p:cNvGraphicFramePr>
          <p:nvPr>
            <p:ph idx="1"/>
            <p:extLst>
              <p:ext uri="{D42A27DB-BD31-4B8C-83A1-F6EECF244321}">
                <p14:modId xmlns:p14="http://schemas.microsoft.com/office/powerpoint/2010/main" val="214116069"/>
              </p:ext>
            </p:extLst>
          </p:nvPr>
        </p:nvGraphicFramePr>
        <p:xfrm>
          <a:off x="457200" y="980728"/>
          <a:ext cx="8229600" cy="6048720"/>
        </p:xfrm>
        <a:graphic>
          <a:graphicData uri="http://schemas.openxmlformats.org/drawingml/2006/table">
            <a:tbl>
              <a:tblPr firstRow="1" bandRow="1">
                <a:tableStyleId>{5C22544A-7EE6-4342-B048-85BDC9FD1C3A}</a:tableStyleId>
              </a:tblPr>
              <a:tblGrid>
                <a:gridCol w="1234480">
                  <a:extLst>
                    <a:ext uri="{9D8B030D-6E8A-4147-A177-3AD203B41FA5}">
                      <a16:colId xmlns:a16="http://schemas.microsoft.com/office/drawing/2014/main" val="767442500"/>
                    </a:ext>
                  </a:extLst>
                </a:gridCol>
                <a:gridCol w="2808312">
                  <a:extLst>
                    <a:ext uri="{9D8B030D-6E8A-4147-A177-3AD203B41FA5}">
                      <a16:colId xmlns:a16="http://schemas.microsoft.com/office/drawing/2014/main" val="4031442431"/>
                    </a:ext>
                  </a:extLst>
                </a:gridCol>
                <a:gridCol w="360040">
                  <a:extLst>
                    <a:ext uri="{9D8B030D-6E8A-4147-A177-3AD203B41FA5}">
                      <a16:colId xmlns:a16="http://schemas.microsoft.com/office/drawing/2014/main" val="341730849"/>
                    </a:ext>
                  </a:extLst>
                </a:gridCol>
                <a:gridCol w="3826768">
                  <a:extLst>
                    <a:ext uri="{9D8B030D-6E8A-4147-A177-3AD203B41FA5}">
                      <a16:colId xmlns:a16="http://schemas.microsoft.com/office/drawing/2014/main" val="2724885570"/>
                    </a:ext>
                  </a:extLst>
                </a:gridCol>
              </a:tblGrid>
              <a:tr h="383962">
                <a:tc gridSpan="4">
                  <a:txBody>
                    <a:bodyPr/>
                    <a:lstStyle/>
                    <a:p>
                      <a:pPr algn="ctr"/>
                      <a:r>
                        <a:rPr lang="zh-CN" altLang="en-US" dirty="0"/>
                        <a:t>传统发薪日贷款与互联网发薪日贷款比较</a:t>
                      </a:r>
                    </a:p>
                  </a:txBody>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extLst>
                  <a:ext uri="{0D108BD9-81ED-4DB2-BD59-A6C34878D82A}">
                    <a16:rowId xmlns:a16="http://schemas.microsoft.com/office/drawing/2014/main" val="621286605"/>
                  </a:ext>
                </a:extLst>
              </a:tr>
              <a:tr h="383962">
                <a:tc>
                  <a:txBody>
                    <a:bodyPr/>
                    <a:lstStyle/>
                    <a:p>
                      <a:endParaRPr lang="zh-CN" altLang="en-US"/>
                    </a:p>
                  </a:txBody>
                  <a:tcPr/>
                </a:tc>
                <a:tc>
                  <a:txBody>
                    <a:bodyPr/>
                    <a:lstStyle/>
                    <a:p>
                      <a:r>
                        <a:rPr lang="zh-CN" altLang="en-US" sz="1600" kern="1200" dirty="0">
                          <a:solidFill>
                            <a:schemeClr val="tx1"/>
                          </a:solidFill>
                          <a:latin typeface="华文楷体" pitchFamily="2" charset="-122"/>
                          <a:ea typeface="华文楷体" pitchFamily="2" charset="-122"/>
                          <a:cs typeface="+mn-cs"/>
                        </a:rPr>
                        <a:t>传统发薪日贷款</a:t>
                      </a:r>
                    </a:p>
                  </a:txBody>
                  <a:tcPr/>
                </a:tc>
                <a:tc gridSpan="2">
                  <a:txBody>
                    <a:bodyPr/>
                    <a:lstStyle/>
                    <a:p>
                      <a:r>
                        <a:rPr lang="zh-CN" altLang="en-US" sz="1600" kern="1200">
                          <a:solidFill>
                            <a:schemeClr val="tx1"/>
                          </a:solidFill>
                          <a:latin typeface="华文楷体" pitchFamily="2" charset="-122"/>
                          <a:ea typeface="华文楷体" pitchFamily="2" charset="-122"/>
                          <a:cs typeface="+mn-cs"/>
                        </a:rPr>
                        <a:t>互联网发薪日贷款</a:t>
                      </a:r>
                      <a:endParaRPr lang="zh-CN" altLang="en-US" sz="1600" kern="1200" dirty="0">
                        <a:solidFill>
                          <a:schemeClr val="tx1"/>
                        </a:solidFill>
                        <a:latin typeface="华文楷体" pitchFamily="2" charset="-122"/>
                        <a:ea typeface="华文楷体" pitchFamily="2" charset="-122"/>
                        <a:cs typeface="+mn-cs"/>
                      </a:endParaRPr>
                    </a:p>
                  </a:txBody>
                  <a:tcPr/>
                </a:tc>
                <a:tc hMerge="1">
                  <a:txBody>
                    <a:bodyPr/>
                    <a:lstStyle/>
                    <a:p>
                      <a:r>
                        <a:rPr lang="zh-CN" altLang="en-US" dirty="0"/>
                        <a:t>互联网发薪日贷款</a:t>
                      </a:r>
                    </a:p>
                  </a:txBody>
                  <a:tcPr/>
                </a:tc>
                <a:extLst>
                  <a:ext uri="{0D108BD9-81ED-4DB2-BD59-A6C34878D82A}">
                    <a16:rowId xmlns:a16="http://schemas.microsoft.com/office/drawing/2014/main" val="4099411108"/>
                  </a:ext>
                </a:extLst>
              </a:tr>
              <a:tr h="599612">
                <a:tc>
                  <a:txBody>
                    <a:bodyPr/>
                    <a:lstStyle/>
                    <a:p>
                      <a:r>
                        <a:rPr lang="zh-CN" altLang="en-US" sz="1800" b="1" kern="1200" dirty="0">
                          <a:solidFill>
                            <a:schemeClr val="tx1"/>
                          </a:solidFill>
                          <a:latin typeface="华文楷体" pitchFamily="2" charset="-122"/>
                          <a:ea typeface="华文楷体" pitchFamily="2" charset="-122"/>
                          <a:cs typeface="+mn-cs"/>
                        </a:rPr>
                        <a:t>贷款额度</a:t>
                      </a:r>
                    </a:p>
                  </a:txBody>
                  <a:tcPr/>
                </a:tc>
                <a:tc>
                  <a:txBody>
                    <a:bodyPr/>
                    <a:lstStyle/>
                    <a:p>
                      <a:r>
                        <a:rPr lang="en-US" altLang="zh-CN" sz="1600" kern="1200" dirty="0">
                          <a:solidFill>
                            <a:schemeClr val="tx1"/>
                          </a:solidFill>
                          <a:latin typeface="华文楷体" pitchFamily="2" charset="-122"/>
                          <a:ea typeface="华文楷体" pitchFamily="2" charset="-122"/>
                          <a:cs typeface="+mn-cs"/>
                        </a:rPr>
                        <a:t>300-1000</a:t>
                      </a:r>
                      <a:r>
                        <a:rPr lang="zh-CN" altLang="en-US" sz="1600" kern="1200" dirty="0">
                          <a:solidFill>
                            <a:schemeClr val="tx1"/>
                          </a:solidFill>
                          <a:latin typeface="华文楷体" pitchFamily="2" charset="-122"/>
                          <a:ea typeface="华文楷体" pitchFamily="2" charset="-122"/>
                          <a:cs typeface="+mn-cs"/>
                        </a:rPr>
                        <a:t>美元，中位数</a:t>
                      </a:r>
                      <a:r>
                        <a:rPr lang="en-US" altLang="zh-CN" sz="1600" kern="1200" dirty="0">
                          <a:solidFill>
                            <a:schemeClr val="tx1"/>
                          </a:solidFill>
                          <a:latin typeface="华文楷体" pitchFamily="2" charset="-122"/>
                          <a:ea typeface="华文楷体" pitchFamily="2" charset="-122"/>
                          <a:cs typeface="+mn-cs"/>
                        </a:rPr>
                        <a:t>350</a:t>
                      </a:r>
                      <a:r>
                        <a:rPr lang="zh-CN" altLang="en-US" sz="1600" kern="1200" dirty="0">
                          <a:solidFill>
                            <a:schemeClr val="tx1"/>
                          </a:solidFill>
                          <a:latin typeface="华文楷体" pitchFamily="2" charset="-122"/>
                          <a:ea typeface="华文楷体" pitchFamily="2" charset="-122"/>
                          <a:cs typeface="+mn-cs"/>
                        </a:rPr>
                        <a:t>美元</a:t>
                      </a:r>
                    </a:p>
                  </a:txBody>
                  <a:tcPr/>
                </a:tc>
                <a:tc gridSpan="2">
                  <a:txBody>
                    <a:bodyPr/>
                    <a:lstStyle/>
                    <a:p>
                      <a:r>
                        <a:rPr lang="en-US" altLang="zh-CN" sz="1600" kern="1200">
                          <a:solidFill>
                            <a:schemeClr val="tx1"/>
                          </a:solidFill>
                          <a:latin typeface="华文楷体" pitchFamily="2" charset="-122"/>
                          <a:ea typeface="华文楷体" pitchFamily="2" charset="-122"/>
                          <a:cs typeface="+mn-cs"/>
                        </a:rPr>
                        <a:t>1000</a:t>
                      </a:r>
                      <a:r>
                        <a:rPr lang="zh-CN" altLang="en-US" sz="1600" kern="1200">
                          <a:solidFill>
                            <a:schemeClr val="tx1"/>
                          </a:solidFill>
                          <a:latin typeface="华文楷体" pitchFamily="2" charset="-122"/>
                          <a:ea typeface="华文楷体" pitchFamily="2" charset="-122"/>
                          <a:cs typeface="+mn-cs"/>
                        </a:rPr>
                        <a:t>美元以内</a:t>
                      </a:r>
                      <a:endParaRPr lang="zh-CN" altLang="en-US" sz="1600" kern="1200" dirty="0">
                        <a:solidFill>
                          <a:schemeClr val="tx1"/>
                        </a:solidFill>
                        <a:latin typeface="华文楷体" pitchFamily="2" charset="-122"/>
                        <a:ea typeface="华文楷体" pitchFamily="2" charset="-122"/>
                        <a:cs typeface="+mn-cs"/>
                      </a:endParaRPr>
                    </a:p>
                  </a:txBody>
                  <a:tcPr/>
                </a:tc>
                <a:tc hMerge="1">
                  <a:txBody>
                    <a:bodyPr/>
                    <a:lstStyle/>
                    <a:p>
                      <a:r>
                        <a:rPr lang="en-US" altLang="zh-CN" dirty="0"/>
                        <a:t>1000</a:t>
                      </a:r>
                      <a:r>
                        <a:rPr lang="zh-CN" altLang="en-US" dirty="0"/>
                        <a:t>美元以内</a:t>
                      </a:r>
                    </a:p>
                  </a:txBody>
                  <a:tcPr/>
                </a:tc>
                <a:extLst>
                  <a:ext uri="{0D108BD9-81ED-4DB2-BD59-A6C34878D82A}">
                    <a16:rowId xmlns:a16="http://schemas.microsoft.com/office/drawing/2014/main" val="2451539025"/>
                  </a:ext>
                </a:extLst>
              </a:tr>
              <a:tr h="383962">
                <a:tc>
                  <a:txBody>
                    <a:bodyPr/>
                    <a:lstStyle/>
                    <a:p>
                      <a:r>
                        <a:rPr lang="zh-CN" altLang="en-US" sz="1800" b="1" kern="1200" dirty="0">
                          <a:solidFill>
                            <a:schemeClr val="tx1"/>
                          </a:solidFill>
                          <a:latin typeface="华文楷体" pitchFamily="2" charset="-122"/>
                          <a:ea typeface="华文楷体" pitchFamily="2" charset="-122"/>
                          <a:cs typeface="+mn-cs"/>
                        </a:rPr>
                        <a:t>贷款期限</a:t>
                      </a:r>
                    </a:p>
                  </a:txBody>
                  <a:tcPr/>
                </a:tc>
                <a:tc>
                  <a:txBody>
                    <a:bodyPr/>
                    <a:lstStyle/>
                    <a:p>
                      <a:r>
                        <a:rPr lang="en-US" altLang="zh-CN" sz="1600" kern="1200" dirty="0">
                          <a:solidFill>
                            <a:schemeClr val="tx1"/>
                          </a:solidFill>
                          <a:latin typeface="华文楷体" pitchFamily="2" charset="-122"/>
                          <a:ea typeface="华文楷体" pitchFamily="2" charset="-122"/>
                          <a:cs typeface="+mn-cs"/>
                        </a:rPr>
                        <a:t>14</a:t>
                      </a:r>
                      <a:r>
                        <a:rPr lang="zh-CN" altLang="en-US" sz="1600" kern="1200" dirty="0">
                          <a:solidFill>
                            <a:schemeClr val="tx1"/>
                          </a:solidFill>
                          <a:latin typeface="华文楷体" pitchFamily="2" charset="-122"/>
                          <a:ea typeface="华文楷体" pitchFamily="2" charset="-122"/>
                          <a:cs typeface="+mn-cs"/>
                        </a:rPr>
                        <a:t>天或</a:t>
                      </a:r>
                      <a:r>
                        <a:rPr lang="en-US" altLang="zh-CN" sz="1600" kern="1200" dirty="0">
                          <a:solidFill>
                            <a:schemeClr val="tx1"/>
                          </a:solidFill>
                          <a:latin typeface="华文楷体" pitchFamily="2" charset="-122"/>
                          <a:ea typeface="华文楷体" pitchFamily="2" charset="-122"/>
                          <a:cs typeface="+mn-cs"/>
                        </a:rPr>
                        <a:t>30</a:t>
                      </a:r>
                      <a:r>
                        <a:rPr lang="zh-CN" altLang="en-US" sz="1600" kern="1200" dirty="0">
                          <a:solidFill>
                            <a:schemeClr val="tx1"/>
                          </a:solidFill>
                          <a:latin typeface="华文楷体" pitchFamily="2" charset="-122"/>
                          <a:ea typeface="华文楷体" pitchFamily="2" charset="-122"/>
                          <a:cs typeface="+mn-cs"/>
                        </a:rPr>
                        <a:t>天</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a:solidFill>
                            <a:schemeClr val="tx1"/>
                          </a:solidFill>
                          <a:latin typeface="华文楷体" pitchFamily="2" charset="-122"/>
                          <a:ea typeface="华文楷体" pitchFamily="2" charset="-122"/>
                          <a:cs typeface="+mn-cs"/>
                        </a:rPr>
                        <a:t>14</a:t>
                      </a:r>
                      <a:r>
                        <a:rPr lang="zh-CN" altLang="en-US" sz="1600" kern="1200">
                          <a:solidFill>
                            <a:schemeClr val="tx1"/>
                          </a:solidFill>
                          <a:latin typeface="华文楷体" pitchFamily="2" charset="-122"/>
                          <a:ea typeface="华文楷体" pitchFamily="2" charset="-122"/>
                          <a:cs typeface="+mn-cs"/>
                        </a:rPr>
                        <a:t>天或</a:t>
                      </a:r>
                      <a:r>
                        <a:rPr lang="en-US" altLang="zh-CN" sz="1600" kern="1200">
                          <a:solidFill>
                            <a:schemeClr val="tx1"/>
                          </a:solidFill>
                          <a:latin typeface="华文楷体" pitchFamily="2" charset="-122"/>
                          <a:ea typeface="华文楷体" pitchFamily="2" charset="-122"/>
                          <a:cs typeface="+mn-cs"/>
                        </a:rPr>
                        <a:t>30</a:t>
                      </a:r>
                      <a:r>
                        <a:rPr lang="zh-CN" altLang="en-US" sz="1600" kern="1200">
                          <a:solidFill>
                            <a:schemeClr val="tx1"/>
                          </a:solidFill>
                          <a:latin typeface="华文楷体" pitchFamily="2" charset="-122"/>
                          <a:ea typeface="华文楷体" pitchFamily="2" charset="-122"/>
                          <a:cs typeface="+mn-cs"/>
                        </a:rPr>
                        <a:t>天</a:t>
                      </a:r>
                      <a:endParaRPr lang="zh-CN" altLang="en-US" sz="1600" kern="1200" dirty="0">
                        <a:solidFill>
                          <a:schemeClr val="tx1"/>
                        </a:solidFill>
                        <a:latin typeface="华文楷体" pitchFamily="2" charset="-122"/>
                        <a:ea typeface="华文楷体" pitchFamily="2" charset="-122"/>
                        <a:cs typeface="+mn-cs"/>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14</a:t>
                      </a:r>
                      <a:r>
                        <a:rPr lang="zh-CN" altLang="en-US" dirty="0"/>
                        <a:t>天或</a:t>
                      </a:r>
                      <a:r>
                        <a:rPr lang="en-US" altLang="zh-CN" dirty="0"/>
                        <a:t>30</a:t>
                      </a:r>
                      <a:r>
                        <a:rPr lang="zh-CN" altLang="en-US" dirty="0"/>
                        <a:t>天</a:t>
                      </a:r>
                    </a:p>
                    <a:p>
                      <a:endParaRPr lang="zh-CN" altLang="en-US" dirty="0"/>
                    </a:p>
                  </a:txBody>
                  <a:tcPr/>
                </a:tc>
                <a:extLst>
                  <a:ext uri="{0D108BD9-81ED-4DB2-BD59-A6C34878D82A}">
                    <a16:rowId xmlns:a16="http://schemas.microsoft.com/office/drawing/2014/main" val="667646508"/>
                  </a:ext>
                </a:extLst>
              </a:tr>
              <a:tr h="599612">
                <a:tc>
                  <a:txBody>
                    <a:bodyPr/>
                    <a:lstStyle/>
                    <a:p>
                      <a:r>
                        <a:rPr lang="zh-CN" altLang="en-US" sz="1800" b="1" kern="1200" dirty="0">
                          <a:solidFill>
                            <a:schemeClr val="tx1"/>
                          </a:solidFill>
                          <a:latin typeface="华文楷体" pitchFamily="2" charset="-122"/>
                          <a:ea typeface="华文楷体" pitchFamily="2" charset="-122"/>
                          <a:cs typeface="+mn-cs"/>
                        </a:rPr>
                        <a:t>贷款利率</a:t>
                      </a:r>
                    </a:p>
                  </a:txBody>
                  <a:tcPr/>
                </a:tc>
                <a:tc>
                  <a:txBody>
                    <a:bodyPr/>
                    <a:lstStyle/>
                    <a:p>
                      <a:r>
                        <a:rPr lang="zh-CN" altLang="en-US" sz="1600" kern="1200" dirty="0">
                          <a:solidFill>
                            <a:schemeClr val="tx1"/>
                          </a:solidFill>
                          <a:latin typeface="华文楷体" pitchFamily="2" charset="-122"/>
                          <a:ea typeface="华文楷体" pitchFamily="2" charset="-122"/>
                          <a:cs typeface="+mn-cs"/>
                        </a:rPr>
                        <a:t>通常借款期限内为</a:t>
                      </a:r>
                      <a:r>
                        <a:rPr lang="en-US" altLang="zh-CN" sz="1600" kern="1200" dirty="0">
                          <a:solidFill>
                            <a:schemeClr val="tx1"/>
                          </a:solidFill>
                          <a:latin typeface="华文楷体" pitchFamily="2" charset="-122"/>
                          <a:ea typeface="华文楷体" pitchFamily="2" charset="-122"/>
                          <a:cs typeface="+mn-cs"/>
                        </a:rPr>
                        <a:t>15%</a:t>
                      </a:r>
                      <a:r>
                        <a:rPr lang="zh-CN" altLang="en-US" sz="1600" kern="1200" dirty="0">
                          <a:solidFill>
                            <a:schemeClr val="tx1"/>
                          </a:solidFill>
                          <a:latin typeface="华文楷体" pitchFamily="2" charset="-122"/>
                          <a:ea typeface="华文楷体" pitchFamily="2" charset="-122"/>
                          <a:cs typeface="+mn-cs"/>
                        </a:rPr>
                        <a:t>，年利率</a:t>
                      </a:r>
                      <a:r>
                        <a:rPr lang="en-US" altLang="zh-CN" sz="1600" kern="1200" dirty="0">
                          <a:solidFill>
                            <a:schemeClr val="tx1"/>
                          </a:solidFill>
                          <a:latin typeface="华文楷体" pitchFamily="2" charset="-122"/>
                          <a:ea typeface="华文楷体" pitchFamily="2" charset="-122"/>
                          <a:cs typeface="+mn-cs"/>
                        </a:rPr>
                        <a:t>180%-360%</a:t>
                      </a:r>
                      <a:endParaRPr lang="zh-CN" altLang="en-US" sz="1600" kern="1200" dirty="0">
                        <a:solidFill>
                          <a:schemeClr val="tx1"/>
                        </a:solidFill>
                        <a:latin typeface="华文楷体" pitchFamily="2" charset="-122"/>
                        <a:ea typeface="华文楷体" pitchFamily="2" charset="-122"/>
                        <a:cs typeface="+mn-cs"/>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tx1"/>
                          </a:solidFill>
                          <a:latin typeface="华文楷体" pitchFamily="2" charset="-122"/>
                          <a:ea typeface="华文楷体" pitchFamily="2" charset="-122"/>
                          <a:cs typeface="+mn-cs"/>
                        </a:rPr>
                        <a:t>通常借款期限内为</a:t>
                      </a:r>
                      <a:r>
                        <a:rPr lang="en-US" altLang="zh-CN" sz="1600" kern="1200" dirty="0">
                          <a:solidFill>
                            <a:schemeClr val="tx1"/>
                          </a:solidFill>
                          <a:latin typeface="华文楷体" pitchFamily="2" charset="-122"/>
                          <a:ea typeface="华文楷体" pitchFamily="2" charset="-122"/>
                          <a:cs typeface="+mn-cs"/>
                        </a:rPr>
                        <a:t>30%</a:t>
                      </a:r>
                      <a:r>
                        <a:rPr lang="zh-CN" altLang="en-US" sz="1600" kern="1200" dirty="0">
                          <a:solidFill>
                            <a:schemeClr val="tx1"/>
                          </a:solidFill>
                          <a:latin typeface="华文楷体" pitchFamily="2" charset="-122"/>
                          <a:ea typeface="华文楷体" pitchFamily="2" charset="-122"/>
                          <a:cs typeface="+mn-cs"/>
                        </a:rPr>
                        <a:t>，年利率</a:t>
                      </a:r>
                      <a:r>
                        <a:rPr lang="en-US" altLang="zh-CN" sz="1600" kern="1200" dirty="0">
                          <a:solidFill>
                            <a:schemeClr val="tx1"/>
                          </a:solidFill>
                          <a:latin typeface="华文楷体" pitchFamily="2" charset="-122"/>
                          <a:ea typeface="华文楷体" pitchFamily="2" charset="-122"/>
                          <a:cs typeface="+mn-cs"/>
                        </a:rPr>
                        <a:t>360%-720%</a:t>
                      </a:r>
                      <a:endParaRPr lang="zh-CN" altLang="en-US" sz="1600" kern="1200" dirty="0">
                        <a:solidFill>
                          <a:schemeClr val="tx1"/>
                        </a:solidFill>
                        <a:latin typeface="华文楷体" pitchFamily="2" charset="-122"/>
                        <a:ea typeface="华文楷体" pitchFamily="2" charset="-122"/>
                        <a:cs typeface="+mn-cs"/>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通常借款期限内为</a:t>
                      </a:r>
                      <a:r>
                        <a:rPr lang="en-US" altLang="zh-CN" dirty="0"/>
                        <a:t>30%</a:t>
                      </a:r>
                      <a:r>
                        <a:rPr lang="zh-CN" altLang="en-US" dirty="0"/>
                        <a:t>，年利率</a:t>
                      </a:r>
                      <a:r>
                        <a:rPr lang="en-US" altLang="zh-CN" dirty="0"/>
                        <a:t>360%-720%</a:t>
                      </a:r>
                      <a:endParaRPr lang="zh-CN" altLang="en-US" dirty="0"/>
                    </a:p>
                    <a:p>
                      <a:endParaRPr lang="zh-CN" altLang="en-US" dirty="0"/>
                    </a:p>
                  </a:txBody>
                  <a:tcPr/>
                </a:tc>
                <a:extLst>
                  <a:ext uri="{0D108BD9-81ED-4DB2-BD59-A6C34878D82A}">
                    <a16:rowId xmlns:a16="http://schemas.microsoft.com/office/drawing/2014/main" val="1839447566"/>
                  </a:ext>
                </a:extLst>
              </a:tr>
              <a:tr h="599612">
                <a:tc>
                  <a:txBody>
                    <a:bodyPr/>
                    <a:lstStyle/>
                    <a:p>
                      <a:r>
                        <a:rPr lang="zh-CN" altLang="en-US" sz="1800" b="1" kern="1200" dirty="0">
                          <a:solidFill>
                            <a:schemeClr val="tx1"/>
                          </a:solidFill>
                          <a:latin typeface="华文楷体" pitchFamily="2" charset="-122"/>
                          <a:ea typeface="华文楷体" pitchFamily="2" charset="-122"/>
                          <a:cs typeface="+mn-cs"/>
                        </a:rPr>
                        <a:t>获客方式</a:t>
                      </a:r>
                    </a:p>
                  </a:txBody>
                  <a:tcPr/>
                </a:tc>
                <a:tc>
                  <a:txBody>
                    <a:bodyPr/>
                    <a:lstStyle/>
                    <a:p>
                      <a:r>
                        <a:rPr lang="zh-CN" altLang="en-US" sz="1600" kern="1200" dirty="0">
                          <a:solidFill>
                            <a:schemeClr val="tx1"/>
                          </a:solidFill>
                          <a:latin typeface="华文楷体" pitchFamily="2" charset="-122"/>
                          <a:ea typeface="华文楷体" pitchFamily="2" charset="-122"/>
                          <a:cs typeface="+mn-cs"/>
                        </a:rPr>
                        <a:t>通过线下门店获客</a:t>
                      </a:r>
                    </a:p>
                  </a:txBody>
                  <a:tcPr/>
                </a:tc>
                <a:tc gridSpan="2">
                  <a:txBody>
                    <a:bodyPr/>
                    <a:lstStyle/>
                    <a:p>
                      <a:r>
                        <a:rPr lang="zh-CN" altLang="en-US" sz="1600" kern="1200" dirty="0">
                          <a:solidFill>
                            <a:schemeClr val="tx1"/>
                          </a:solidFill>
                          <a:latin typeface="华文楷体" pitchFamily="2" charset="-122"/>
                          <a:ea typeface="华文楷体" pitchFamily="2" charset="-122"/>
                          <a:cs typeface="+mn-cs"/>
                        </a:rPr>
                        <a:t>通过线上搜索引擎等流量平台获客，新增一个借款账户的成本在</a:t>
                      </a:r>
                      <a:r>
                        <a:rPr lang="en-US" altLang="zh-CN" sz="1600" kern="1200" dirty="0">
                          <a:solidFill>
                            <a:schemeClr val="tx1"/>
                          </a:solidFill>
                          <a:latin typeface="华文楷体" pitchFamily="2" charset="-122"/>
                          <a:ea typeface="华文楷体" pitchFamily="2" charset="-122"/>
                          <a:cs typeface="+mn-cs"/>
                        </a:rPr>
                        <a:t>150-200</a:t>
                      </a:r>
                      <a:r>
                        <a:rPr lang="zh-CN" altLang="en-US" sz="1600" kern="1200" dirty="0">
                          <a:solidFill>
                            <a:schemeClr val="tx1"/>
                          </a:solidFill>
                          <a:latin typeface="华文楷体" pitchFamily="2" charset="-122"/>
                          <a:ea typeface="华文楷体" pitchFamily="2" charset="-122"/>
                          <a:cs typeface="+mn-cs"/>
                        </a:rPr>
                        <a:t>美元</a:t>
                      </a:r>
                    </a:p>
                  </a:txBody>
                  <a:tcPr/>
                </a:tc>
                <a:tc hMerge="1">
                  <a:txBody>
                    <a:bodyPr/>
                    <a:lstStyle/>
                    <a:p>
                      <a:r>
                        <a:rPr lang="zh-CN" altLang="en-US" dirty="0"/>
                        <a:t>通过线上搜索引擎等流量平台获客，新增一个借款账户的成本在</a:t>
                      </a:r>
                      <a:r>
                        <a:rPr lang="en-US" altLang="zh-CN" dirty="0"/>
                        <a:t>150-200</a:t>
                      </a:r>
                      <a:r>
                        <a:rPr lang="zh-CN" altLang="en-US" dirty="0"/>
                        <a:t>美元</a:t>
                      </a:r>
                    </a:p>
                  </a:txBody>
                  <a:tcPr/>
                </a:tc>
                <a:extLst>
                  <a:ext uri="{0D108BD9-81ED-4DB2-BD59-A6C34878D82A}">
                    <a16:rowId xmlns:a16="http://schemas.microsoft.com/office/drawing/2014/main" val="1643606227"/>
                  </a:ext>
                </a:extLst>
              </a:tr>
              <a:tr h="1357018">
                <a:tc>
                  <a:txBody>
                    <a:bodyPr/>
                    <a:lstStyle/>
                    <a:p>
                      <a:r>
                        <a:rPr lang="zh-CN" altLang="en-US" sz="1800" b="1" kern="1200" dirty="0">
                          <a:solidFill>
                            <a:schemeClr val="tx1"/>
                          </a:solidFill>
                          <a:latin typeface="华文楷体" pitchFamily="2" charset="-122"/>
                          <a:ea typeface="华文楷体" pitchFamily="2" charset="-122"/>
                          <a:cs typeface="+mn-cs"/>
                        </a:rPr>
                        <a:t>风险审核</a:t>
                      </a:r>
                    </a:p>
                  </a:txBody>
                  <a:tcPr/>
                </a:tc>
                <a:tc gridSpan="3">
                  <a:txBody>
                    <a:bodyPr/>
                    <a:lstStyle/>
                    <a:p>
                      <a:pPr marL="285750" indent="-285750">
                        <a:buFont typeface="Wingdings" panose="05000000000000000000" pitchFamily="2" charset="2"/>
                        <a:buChar char="Ø"/>
                      </a:pPr>
                      <a:r>
                        <a:rPr lang="zh-CN" altLang="en-US" sz="1600" kern="1200" dirty="0">
                          <a:solidFill>
                            <a:schemeClr val="tx1"/>
                          </a:solidFill>
                          <a:latin typeface="华文楷体" pitchFamily="2" charset="-122"/>
                          <a:ea typeface="华文楷体" pitchFamily="2" charset="-122"/>
                          <a:cs typeface="+mn-cs"/>
                        </a:rPr>
                        <a:t>线下</a:t>
                      </a:r>
                      <a:r>
                        <a:rPr lang="en-US" altLang="zh-CN" sz="1600" kern="1200" dirty="0">
                          <a:solidFill>
                            <a:schemeClr val="tx1"/>
                          </a:solidFill>
                          <a:latin typeface="华文楷体" pitchFamily="2" charset="-122"/>
                          <a:ea typeface="华文楷体" pitchFamily="2" charset="-122"/>
                          <a:cs typeface="+mn-cs"/>
                        </a:rPr>
                        <a:t>/</a:t>
                      </a:r>
                      <a:r>
                        <a:rPr lang="zh-CN" altLang="en-US" sz="1600" kern="1200" dirty="0">
                          <a:solidFill>
                            <a:schemeClr val="tx1"/>
                          </a:solidFill>
                          <a:latin typeface="华文楷体" pitchFamily="2" charset="-122"/>
                          <a:ea typeface="华文楷体" pitchFamily="2" charset="-122"/>
                          <a:cs typeface="+mn-cs"/>
                        </a:rPr>
                        <a:t>线上核实借款人的身份信息、银行或储蓄账户信息以及收入证明</a:t>
                      </a:r>
                      <a:endParaRPr lang="en-US" altLang="zh-CN" sz="1600" kern="1200" dirty="0">
                        <a:solidFill>
                          <a:schemeClr val="tx1"/>
                        </a:solidFill>
                        <a:latin typeface="华文楷体" pitchFamily="2" charset="-122"/>
                        <a:ea typeface="华文楷体" pitchFamily="2" charset="-122"/>
                        <a:cs typeface="+mn-cs"/>
                      </a:endParaRPr>
                    </a:p>
                    <a:p>
                      <a:pPr marL="285750" indent="-285750">
                        <a:buFont typeface="Wingdings" panose="05000000000000000000" pitchFamily="2" charset="2"/>
                        <a:buChar char="Ø"/>
                      </a:pPr>
                      <a:r>
                        <a:rPr lang="zh-CN" altLang="en-US" sz="1600" kern="1200" dirty="0">
                          <a:solidFill>
                            <a:schemeClr val="tx1"/>
                          </a:solidFill>
                          <a:latin typeface="华文楷体" pitchFamily="2" charset="-122"/>
                          <a:ea typeface="华文楷体" pitchFamily="2" charset="-122"/>
                          <a:cs typeface="+mn-cs"/>
                        </a:rPr>
                        <a:t>通常不要求借款人的信用记录，但是也会和征信机构合作，对借款人进行反欺诈审核</a:t>
                      </a:r>
                      <a:endParaRPr lang="en-US" altLang="zh-CN" sz="1600" kern="1200" dirty="0">
                        <a:solidFill>
                          <a:schemeClr val="tx1"/>
                        </a:solidFill>
                        <a:latin typeface="华文楷体" pitchFamily="2" charset="-122"/>
                        <a:ea typeface="华文楷体" pitchFamily="2" charset="-122"/>
                        <a:cs typeface="+mn-cs"/>
                      </a:endParaRPr>
                    </a:p>
                    <a:p>
                      <a:pPr marL="285750" indent="-285750">
                        <a:buFont typeface="Wingdings" panose="05000000000000000000" pitchFamily="2" charset="2"/>
                        <a:buChar char="Ø"/>
                      </a:pPr>
                      <a:r>
                        <a:rPr lang="zh-CN" altLang="en-US" sz="1600" kern="1200" dirty="0">
                          <a:solidFill>
                            <a:schemeClr val="tx1"/>
                          </a:solidFill>
                          <a:latin typeface="华文楷体" pitchFamily="2" charset="-122"/>
                          <a:ea typeface="华文楷体" pitchFamily="2" charset="-122"/>
                          <a:cs typeface="+mn-cs"/>
                        </a:rPr>
                        <a:t>为了规避利用虚假身份贷款或者还款能力有限的贷款，发薪日贷款通常对第一次贷款的用户设置一定限制</a:t>
                      </a:r>
                    </a:p>
                  </a:txBody>
                  <a:tcPr/>
                </a:tc>
                <a:tc hMerge="1">
                  <a:txBody>
                    <a:bodyPr/>
                    <a:lstStyle/>
                    <a:p>
                      <a:endParaRPr lang="zh-CN" altLang="en-US"/>
                    </a:p>
                  </a:txBody>
                  <a:tcPr/>
                </a:tc>
                <a:tc hMerge="1">
                  <a:txBody>
                    <a:bodyPr/>
                    <a:lstStyle/>
                    <a:p>
                      <a:endParaRPr lang="zh-CN" altLang="en-US" dirty="0"/>
                    </a:p>
                  </a:txBody>
                  <a:tcPr/>
                </a:tc>
                <a:extLst>
                  <a:ext uri="{0D108BD9-81ED-4DB2-BD59-A6C34878D82A}">
                    <a16:rowId xmlns:a16="http://schemas.microsoft.com/office/drawing/2014/main" val="1813093434"/>
                  </a:ext>
                </a:extLst>
              </a:tr>
              <a:tr h="383962">
                <a:tc>
                  <a:txBody>
                    <a:bodyPr/>
                    <a:lstStyle/>
                    <a:p>
                      <a:r>
                        <a:rPr lang="zh-CN" altLang="en-US" sz="1800" b="1" kern="1200" dirty="0">
                          <a:solidFill>
                            <a:schemeClr val="tx1"/>
                          </a:solidFill>
                          <a:latin typeface="华文楷体" pitchFamily="2" charset="-122"/>
                          <a:ea typeface="华文楷体" pitchFamily="2" charset="-122"/>
                          <a:cs typeface="+mn-cs"/>
                        </a:rPr>
                        <a:t>放款</a:t>
                      </a:r>
                      <a:r>
                        <a:rPr lang="en-US" altLang="zh-CN" sz="1800" b="1" kern="1200" dirty="0">
                          <a:solidFill>
                            <a:schemeClr val="tx1"/>
                          </a:solidFill>
                          <a:latin typeface="华文楷体" pitchFamily="2" charset="-122"/>
                          <a:ea typeface="华文楷体" pitchFamily="2" charset="-122"/>
                          <a:cs typeface="+mn-cs"/>
                        </a:rPr>
                        <a:t>/</a:t>
                      </a:r>
                      <a:r>
                        <a:rPr lang="zh-CN" altLang="en-US" sz="1800" b="1" kern="1200" dirty="0">
                          <a:solidFill>
                            <a:schemeClr val="tx1"/>
                          </a:solidFill>
                          <a:latin typeface="华文楷体" pitchFamily="2" charset="-122"/>
                          <a:ea typeface="华文楷体" pitchFamily="2" charset="-122"/>
                          <a:cs typeface="+mn-cs"/>
                        </a:rPr>
                        <a:t>贷款</a:t>
                      </a:r>
                    </a:p>
                  </a:txBody>
                  <a:tcPr/>
                </a:tc>
                <a:tc gridSpan="2">
                  <a:txBody>
                    <a:bodyPr/>
                    <a:lstStyle/>
                    <a:p>
                      <a:r>
                        <a:rPr lang="zh-CN" altLang="en-US" sz="1600" kern="1200" dirty="0">
                          <a:solidFill>
                            <a:schemeClr val="tx1"/>
                          </a:solidFill>
                          <a:latin typeface="华文楷体" pitchFamily="2" charset="-122"/>
                          <a:ea typeface="华文楷体" pitchFamily="2" charset="-122"/>
                          <a:cs typeface="+mn-cs"/>
                        </a:rPr>
                        <a:t>现金放款，支票还款</a:t>
                      </a:r>
                    </a:p>
                  </a:txBody>
                  <a:tcPr/>
                </a:tc>
                <a:tc hMerge="1">
                  <a:txBody>
                    <a:bodyPr/>
                    <a:lstStyle/>
                    <a:p>
                      <a:endParaRPr lang="zh-CN" altLang="en-US"/>
                    </a:p>
                  </a:txBody>
                  <a:tcPr/>
                </a:tc>
                <a:tc>
                  <a:txBody>
                    <a:bodyPr/>
                    <a:lstStyle/>
                    <a:p>
                      <a:r>
                        <a:rPr lang="zh-CN" altLang="en-US" sz="1600" kern="1200" dirty="0">
                          <a:solidFill>
                            <a:schemeClr val="tx1"/>
                          </a:solidFill>
                          <a:latin typeface="华文楷体" pitchFamily="2" charset="-122"/>
                          <a:ea typeface="华文楷体" pitchFamily="2" charset="-122"/>
                          <a:cs typeface="+mn-cs"/>
                        </a:rPr>
                        <a:t>自动账户管理</a:t>
                      </a:r>
                    </a:p>
                  </a:txBody>
                  <a:tcPr/>
                </a:tc>
                <a:extLst>
                  <a:ext uri="{0D108BD9-81ED-4DB2-BD59-A6C34878D82A}">
                    <a16:rowId xmlns:a16="http://schemas.microsoft.com/office/drawing/2014/main" val="333726971"/>
                  </a:ext>
                </a:extLst>
              </a:tr>
              <a:tr h="1357018">
                <a:tc>
                  <a:txBody>
                    <a:bodyPr/>
                    <a:lstStyle/>
                    <a:p>
                      <a:r>
                        <a:rPr lang="zh-CN" altLang="en-US" sz="1800" b="1" kern="1200" dirty="0">
                          <a:solidFill>
                            <a:schemeClr val="tx1"/>
                          </a:solidFill>
                          <a:latin typeface="华文楷体" pitchFamily="2" charset="-122"/>
                          <a:ea typeface="华文楷体" pitchFamily="2" charset="-122"/>
                          <a:cs typeface="+mn-cs"/>
                        </a:rPr>
                        <a:t>方式</a:t>
                      </a:r>
                    </a:p>
                  </a:txBody>
                  <a:tcPr/>
                </a:tc>
                <a:tc gridSpan="2">
                  <a:txBody>
                    <a:bodyPr/>
                    <a:lstStyle/>
                    <a:p>
                      <a:r>
                        <a:rPr lang="zh-CN" altLang="en-US" sz="1600" kern="1200" dirty="0">
                          <a:solidFill>
                            <a:schemeClr val="tx1"/>
                          </a:solidFill>
                          <a:latin typeface="华文楷体" pitchFamily="2" charset="-122"/>
                          <a:ea typeface="华文楷体" pitchFamily="2" charset="-122"/>
                          <a:cs typeface="+mn-cs"/>
                        </a:rPr>
                        <a:t>直接支付现金给借款人，借款人开具一张金额为本金加利息的远期支票，到期之后，机构鼓励借款人以现金还款，赎回支票</a:t>
                      </a:r>
                    </a:p>
                  </a:txBody>
                  <a:tcPr/>
                </a:tc>
                <a:tc hMerge="1">
                  <a:txBody>
                    <a:bodyPr/>
                    <a:lstStyle/>
                    <a:p>
                      <a:endParaRPr lang="zh-CN" altLang="en-US"/>
                    </a:p>
                  </a:txBody>
                  <a:tcPr/>
                </a:tc>
                <a:tc>
                  <a:txBody>
                    <a:bodyPr/>
                    <a:lstStyle/>
                    <a:p>
                      <a:r>
                        <a:rPr lang="zh-CN" altLang="en-US" sz="1600" kern="1200" dirty="0">
                          <a:solidFill>
                            <a:schemeClr val="tx1"/>
                          </a:solidFill>
                          <a:latin typeface="华文楷体" pitchFamily="2" charset="-122"/>
                          <a:ea typeface="华文楷体" pitchFamily="2" charset="-122"/>
                          <a:cs typeface="+mn-cs"/>
                        </a:rPr>
                        <a:t>贷款机构将资金直接打到借款人的账户中，到期借款人授权银行账户进行自动还款。如果借款人不同意授权，机构将要求借款人等待更久的审核或者制定更高的利率</a:t>
                      </a:r>
                    </a:p>
                  </a:txBody>
                  <a:tcPr/>
                </a:tc>
                <a:extLst>
                  <a:ext uri="{0D108BD9-81ED-4DB2-BD59-A6C34878D82A}">
                    <a16:rowId xmlns:a16="http://schemas.microsoft.com/office/drawing/2014/main" val="2926789045"/>
                  </a:ext>
                </a:extLst>
              </a:tr>
            </a:tbl>
          </a:graphicData>
        </a:graphic>
      </p:graphicFrame>
    </p:spTree>
    <p:extLst>
      <p:ext uri="{BB962C8B-B14F-4D97-AF65-F5344CB8AC3E}">
        <p14:creationId xmlns:p14="http://schemas.microsoft.com/office/powerpoint/2010/main" val="251342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latin typeface="华文楷体" pitchFamily="2" charset="-122"/>
                <a:ea typeface="华文楷体" pitchFamily="2" charset="-122"/>
              </a:rPr>
              <a:t>互联网消费金融</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发薪日贷款的互联网化</a:t>
            </a:r>
            <a:r>
              <a:rPr lang="en-US" altLang="zh-CN" dirty="0">
                <a:solidFill>
                  <a:srgbClr val="FF0000"/>
                </a:solidFill>
                <a:latin typeface="华文楷体" pitchFamily="2" charset="-122"/>
                <a:ea typeface="华文楷体" pitchFamily="2" charset="-122"/>
              </a:rPr>
              <a:t>1.0</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p:txBody>
          <a:bodyPr/>
          <a:lstStyle/>
          <a:p>
            <a:pPr algn="just">
              <a:lnSpc>
                <a:spcPct val="150000"/>
              </a:lnSpc>
              <a:spcBef>
                <a:spcPts val="600"/>
              </a:spcBef>
              <a:buNone/>
            </a:pPr>
            <a:r>
              <a:rPr lang="zh-CN" altLang="en-US" dirty="0">
                <a:solidFill>
                  <a:srgbClr val="7030A0"/>
                </a:solidFill>
                <a:latin typeface="华文楷体" pitchFamily="2" charset="-122"/>
                <a:ea typeface="华文楷体" pitchFamily="2" charset="-122"/>
              </a:rPr>
              <a:t>发薪日贷款的互联网化</a:t>
            </a:r>
            <a:r>
              <a:rPr lang="en-US" altLang="zh-CN" dirty="0">
                <a:latin typeface="华文楷体" pitchFamily="2" charset="-122"/>
                <a:ea typeface="华文楷体" pitchFamily="2" charset="-122"/>
              </a:rPr>
              <a:t>1.0</a:t>
            </a:r>
            <a:endParaRPr lang="en-US" altLang="zh-CN" dirty="0">
              <a:solidFill>
                <a:srgbClr val="7030A0"/>
              </a:solidFill>
              <a:latin typeface="华文楷体" pitchFamily="2" charset="-122"/>
              <a:ea typeface="华文楷体" pitchFamily="2" charset="-122"/>
            </a:endParaRPr>
          </a:p>
          <a:p>
            <a:pPr algn="just">
              <a:lnSpc>
                <a:spcPct val="150000"/>
              </a:lnSpc>
              <a:spcBef>
                <a:spcPts val="600"/>
              </a:spcBef>
              <a:buNone/>
            </a:pPr>
            <a:r>
              <a:rPr lang="zh-CN" altLang="en-US" dirty="0">
                <a:latin typeface="华文楷体" pitchFamily="2" charset="-122"/>
                <a:ea typeface="华文楷体" pitchFamily="2" charset="-122"/>
              </a:rPr>
              <a:t>发薪日贷款互联网化的最初形式表现为传统发薪日贷款的简单线上化。</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16C94-24E1-4222-A5E1-C706FF7C12EA}"/>
              </a:ext>
            </a:extLst>
          </p:cNvPr>
          <p:cNvSpPr>
            <a:spLocks noGrp="1"/>
          </p:cNvSpPr>
          <p:nvPr>
            <p:ph type="title"/>
          </p:nvPr>
        </p:nvSpPr>
        <p:spPr/>
        <p:txBody>
          <a:bodyPr>
            <a:normAutofit fontScale="90000"/>
          </a:bodyPr>
          <a:lstStyle/>
          <a:p>
            <a:r>
              <a:rPr lang="zh-CN" altLang="en-US" sz="4000" dirty="0">
                <a:solidFill>
                  <a:srgbClr val="FF0000"/>
                </a:solidFill>
                <a:latin typeface="华文楷体" pitchFamily="2" charset="-122"/>
                <a:ea typeface="华文楷体" pitchFamily="2" charset="-122"/>
              </a:rPr>
              <a:t>互联网消费金融</a:t>
            </a:r>
            <a:r>
              <a:rPr lang="en-US" altLang="zh-CN" sz="4000" dirty="0">
                <a:solidFill>
                  <a:srgbClr val="FF0000"/>
                </a:solidFill>
                <a:latin typeface="华文楷体" pitchFamily="2" charset="-122"/>
                <a:ea typeface="华文楷体" pitchFamily="2" charset="-122"/>
              </a:rPr>
              <a:t>/</a:t>
            </a:r>
            <a:r>
              <a:rPr lang="zh-CN" altLang="en-US" sz="4000" dirty="0">
                <a:solidFill>
                  <a:srgbClr val="FF0000"/>
                </a:solidFill>
                <a:latin typeface="华文楷体" pitchFamily="2" charset="-122"/>
                <a:ea typeface="华文楷体" pitchFamily="2" charset="-122"/>
              </a:rPr>
              <a:t>发薪日贷款的互联网化</a:t>
            </a:r>
            <a:r>
              <a:rPr lang="en-US" altLang="zh-CN" sz="4000" dirty="0">
                <a:solidFill>
                  <a:srgbClr val="FF0000"/>
                </a:solidFill>
                <a:latin typeface="华文楷体" pitchFamily="2" charset="-122"/>
                <a:ea typeface="华文楷体" pitchFamily="2" charset="-122"/>
              </a:rPr>
              <a:t>1.0</a:t>
            </a:r>
            <a:r>
              <a:rPr lang="zh-CN" altLang="en-US" sz="4000" dirty="0">
                <a:solidFill>
                  <a:srgbClr val="FF0000"/>
                </a:solidFill>
                <a:latin typeface="华文楷体" pitchFamily="2" charset="-122"/>
                <a:ea typeface="华文楷体" pitchFamily="2" charset="-122"/>
              </a:rPr>
              <a:t>案例</a:t>
            </a:r>
            <a:r>
              <a:rPr lang="en-US" altLang="zh-CN" sz="2200" dirty="0">
                <a:solidFill>
                  <a:srgbClr val="FF0000"/>
                </a:solidFill>
                <a:latin typeface="华文楷体" pitchFamily="2" charset="-122"/>
                <a:ea typeface="华文楷体" pitchFamily="2" charset="-122"/>
              </a:rPr>
              <a:t>Wonga:</a:t>
            </a:r>
            <a:r>
              <a:rPr lang="zh-CN" altLang="en-US" sz="2200" dirty="0">
                <a:solidFill>
                  <a:srgbClr val="FF0000"/>
                </a:solidFill>
                <a:latin typeface="华文楷体" pitchFamily="2" charset="-122"/>
                <a:ea typeface="华文楷体" pitchFamily="2" charset="-122"/>
              </a:rPr>
              <a:t>发薪日贷款的典型平台</a:t>
            </a:r>
            <a:endParaRPr lang="zh-CN" altLang="en-US" sz="2200" dirty="0"/>
          </a:p>
        </p:txBody>
      </p:sp>
      <p:sp>
        <p:nvSpPr>
          <p:cNvPr id="3" name="内容占位符 2">
            <a:extLst>
              <a:ext uri="{FF2B5EF4-FFF2-40B4-BE49-F238E27FC236}">
                <a16:creationId xmlns:a16="http://schemas.microsoft.com/office/drawing/2014/main" id="{CF67EEC2-E45E-4394-9641-184C16D3AFAF}"/>
              </a:ext>
            </a:extLst>
          </p:cNvPr>
          <p:cNvSpPr>
            <a:spLocks noGrp="1"/>
          </p:cNvSpPr>
          <p:nvPr>
            <p:ph idx="1"/>
          </p:nvPr>
        </p:nvSpPr>
        <p:spPr>
          <a:xfrm>
            <a:off x="457200" y="1600200"/>
            <a:ext cx="8229600" cy="5069160"/>
          </a:xfrm>
        </p:spPr>
        <p:txBody>
          <a:bodyPr>
            <a:normAutofit fontScale="92500" lnSpcReduction="20000"/>
          </a:bodyPr>
          <a:lstStyle/>
          <a:p>
            <a:pPr>
              <a:lnSpc>
                <a:spcPct val="150000"/>
              </a:lnSpc>
              <a:spcBef>
                <a:spcPts val="600"/>
              </a:spcBef>
              <a:spcAft>
                <a:spcPts val="600"/>
              </a:spcAft>
              <a:buFont typeface="Wingdings" panose="05000000000000000000" pitchFamily="2" charset="2"/>
              <a:buChar char="Ø"/>
            </a:pPr>
            <a:r>
              <a:rPr lang="en-US" altLang="zh-CN" dirty="0">
                <a:latin typeface="华文楷体" pitchFamily="2" charset="-122"/>
                <a:ea typeface="华文楷体" pitchFamily="2" charset="-122"/>
              </a:rPr>
              <a:t>Wonga</a:t>
            </a:r>
            <a:r>
              <a:rPr lang="zh-CN" altLang="en-US" dirty="0">
                <a:latin typeface="华文楷体" pitchFamily="2" charset="-122"/>
                <a:ea typeface="华文楷体" pitchFamily="2" charset="-122"/>
              </a:rPr>
              <a:t>是英国的一家发薪日贷款线上平台；</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目标客户：</a:t>
            </a:r>
            <a:r>
              <a:rPr lang="en-US" altLang="zh-CN" dirty="0">
                <a:latin typeface="华文楷体" pitchFamily="2" charset="-122"/>
                <a:ea typeface="华文楷体" pitchFamily="2" charset="-122"/>
              </a:rPr>
              <a:t>18</a:t>
            </a:r>
            <a:r>
              <a:rPr lang="zh-CN" altLang="en-US" dirty="0">
                <a:latin typeface="华文楷体" pitchFamily="2" charset="-122"/>
                <a:ea typeface="华文楷体" pitchFamily="2" charset="-122"/>
              </a:rPr>
              <a:t>岁以上、拥有银行账户、持有手机账户的英国居民；</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提供短期现金贷款和分期贷款；</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申请流程简单：登陆网站  进入借款流程  </a:t>
            </a:r>
            <a:r>
              <a:rPr lang="en-US" altLang="zh-CN" dirty="0">
                <a:latin typeface="华文楷体" pitchFamily="2" charset="-122"/>
                <a:ea typeface="华文楷体" pitchFamily="2" charset="-122"/>
              </a:rPr>
              <a:t>24</a:t>
            </a:r>
            <a:r>
              <a:rPr lang="zh-CN" altLang="en-US" dirty="0">
                <a:latin typeface="华文楷体" pitchFamily="2" charset="-122"/>
                <a:ea typeface="华文楷体" pitchFamily="2" charset="-122"/>
              </a:rPr>
              <a:t>小时内根据用户信息做出贷款决定  到期后，</a:t>
            </a:r>
            <a:r>
              <a:rPr lang="en-US" altLang="zh-CN" dirty="0">
                <a:latin typeface="华文楷体" pitchFamily="2" charset="-122"/>
                <a:ea typeface="华文楷体" pitchFamily="2" charset="-122"/>
              </a:rPr>
              <a:t>Wonga</a:t>
            </a:r>
            <a:r>
              <a:rPr lang="zh-CN" altLang="en-US" dirty="0">
                <a:latin typeface="华文楷体" pitchFamily="2" charset="-122"/>
                <a:ea typeface="华文楷体" pitchFamily="2" charset="-122"/>
              </a:rPr>
              <a:t>自动扣除本金和利息</a:t>
            </a:r>
            <a:endParaRPr lang="en-US" altLang="zh-CN" dirty="0">
              <a:latin typeface="华文楷体" pitchFamily="2" charset="-122"/>
              <a:ea typeface="华文楷体" pitchFamily="2" charset="-122"/>
            </a:endParaRPr>
          </a:p>
          <a:p>
            <a:pPr marL="0" indent="0">
              <a:buNone/>
            </a:pPr>
            <a:endParaRPr lang="zh-CN" altLang="en-US" dirty="0"/>
          </a:p>
        </p:txBody>
      </p:sp>
      <p:cxnSp>
        <p:nvCxnSpPr>
          <p:cNvPr id="5" name="直接箭头连接符 4">
            <a:extLst>
              <a:ext uri="{FF2B5EF4-FFF2-40B4-BE49-F238E27FC236}">
                <a16:creationId xmlns:a16="http://schemas.microsoft.com/office/drawing/2014/main" id="{6FBEE748-656F-486D-8D15-E1DFB0A0F1F8}"/>
              </a:ext>
            </a:extLst>
          </p:cNvPr>
          <p:cNvCxnSpPr/>
          <p:nvPr/>
        </p:nvCxnSpPr>
        <p:spPr>
          <a:xfrm>
            <a:off x="5076056" y="4797152"/>
            <a:ext cx="288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B25648FA-59FB-4928-87F5-7AD725B1C39D}"/>
              </a:ext>
            </a:extLst>
          </p:cNvPr>
          <p:cNvCxnSpPr/>
          <p:nvPr/>
        </p:nvCxnSpPr>
        <p:spPr>
          <a:xfrm>
            <a:off x="6228184" y="5373216"/>
            <a:ext cx="216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576A1F5-22B6-42F2-91EC-E39D0ADF97D6}"/>
              </a:ext>
            </a:extLst>
          </p:cNvPr>
          <p:cNvCxnSpPr/>
          <p:nvPr/>
        </p:nvCxnSpPr>
        <p:spPr>
          <a:xfrm>
            <a:off x="7452320" y="4797152"/>
            <a:ext cx="360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744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2606</Words>
  <Application>Microsoft Office PowerPoint</Application>
  <PresentationFormat>全屏显示(4:3)</PresentationFormat>
  <Paragraphs>227</Paragraphs>
  <Slides>36</Slides>
  <Notes>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36</vt:i4>
      </vt:variant>
    </vt:vector>
  </HeadingPairs>
  <TitlesOfParts>
    <vt:vector size="45" baseType="lpstr">
      <vt:lpstr>等线</vt:lpstr>
      <vt:lpstr>华文楷体</vt:lpstr>
      <vt:lpstr>宋体</vt:lpstr>
      <vt:lpstr>Arial</vt:lpstr>
      <vt:lpstr>Calibri</vt:lpstr>
      <vt:lpstr>Wingdings</vt:lpstr>
      <vt:lpstr>Office 主题</vt:lpstr>
      <vt:lpstr>自定义设计方案</vt:lpstr>
      <vt:lpstr>CorelDRAW</vt:lpstr>
      <vt:lpstr>Model7--互联网消费金融</vt:lpstr>
      <vt:lpstr>消费金融的全球发展</vt:lpstr>
      <vt:lpstr>消费金融的全球发展</vt:lpstr>
      <vt:lpstr>消费金融的全球发展</vt:lpstr>
      <vt:lpstr>消费金融的全球发展与分类</vt:lpstr>
      <vt:lpstr>互联网消费金融/发薪日贷款</vt:lpstr>
      <vt:lpstr>互联网消费金融/发薪日贷款</vt:lpstr>
      <vt:lpstr>互联网消费金融/发薪日贷款的互联网化1.0</vt:lpstr>
      <vt:lpstr>互联网消费金融/发薪日贷款的互联网化1.0案例Wonga:发薪日贷款的典型平台</vt:lpstr>
      <vt:lpstr>互联网消费金融/发薪日贷款的互联网化1.0案例LendUp:提供学习还款模式的发薪日贷款</vt:lpstr>
      <vt:lpstr>互联网消费金融/发薪日贷款的互联网化1.0案例LendUp:提供学习还款模式的发薪日贷款</vt:lpstr>
      <vt:lpstr>互联网消费金融/发薪日贷款的互联网化1.0案例LendUp:提供学习还款模式的发薪日贷款</vt:lpstr>
      <vt:lpstr>互联网消费金融/发薪日贷款的互联网化1.0案例LendUp:提供学习还款模式的发薪日贷款</vt:lpstr>
      <vt:lpstr>互联网消费金融/发薪日贷款的互联网化2.0</vt:lpstr>
      <vt:lpstr>互联网消费金融贷款/发薪日贷款的互联网化2.0</vt:lpstr>
      <vt:lpstr>互联网消费金融/发薪日贷款的互联网化2.0／案例：SimpleFi</vt:lpstr>
      <vt:lpstr>互联网消费金融贷款/发薪日贷款的互联网化2.0／案例：SimpleFi</vt:lpstr>
      <vt:lpstr>互联网消费金融/发薪日贷款-美国对发薪日贷款的监管</vt:lpstr>
      <vt:lpstr>互联网消费金融/分期付款信用消费贷款</vt:lpstr>
      <vt:lpstr>互联网消费金融/分期付款信用消费贷款</vt:lpstr>
      <vt:lpstr>互联网消费金融/分期付款信用消费贷款公司/综合型消费平台的消费贷款／案例：PayPal Credit</vt:lpstr>
      <vt:lpstr>互联网消费金融/分期付款信用消费贷款公司/综合型消费平台的消费贷款／案例：PayPal Credit</vt:lpstr>
      <vt:lpstr>互联网消费金融/分期付款信用消费贷款公司/综合型消费平台的消费贷款／案例：Affirm基于电商场景的消费金融平台</vt:lpstr>
      <vt:lpstr>互联网消费金融贷款/分期付款信用消费贷款公司/综合型消费平台的消费贷款／案例：Affirm基于电商场景的消费金融平台</vt:lpstr>
      <vt:lpstr>互联网消费金融/分期付款信用消费贷款公司/综合型消费平台的消费贷款／案例：Affirm基于电商场景的消费金融平台</vt:lpstr>
      <vt:lpstr>互联网消费金融/分期付款信用消费贷款公司/垂直型消费平台的消费贷款／案例：分期乐</vt:lpstr>
      <vt:lpstr>互联网消费金融/分期付款信用消费贷款公司/垂直型消费平台的消费贷款／案例：分期乐</vt:lpstr>
      <vt:lpstr>互联网消费金融/分期付款信用消费贷款公司/垂直型消费平台的消费贷款／案例：分期乐</vt:lpstr>
      <vt:lpstr>互联网消费金融/新型消费贷款公司</vt:lpstr>
      <vt:lpstr>互联网消费金融/新型消费贷款公司／案例：Zest finance</vt:lpstr>
      <vt:lpstr>互联网消费金融/新型消费贷款公司／案例：Zest finance</vt:lpstr>
      <vt:lpstr>互联网消费金融/新型消费贷款公司／案例：Zest finance</vt:lpstr>
      <vt:lpstr>互联网消费金融/新型消费贷款公司／案例：Grouplend 利用社交数据</vt:lpstr>
      <vt:lpstr>互联网消费金融/新型消费贷款公司／案例：Grouplend 利用社交数据</vt:lpstr>
      <vt:lpstr>互联网消费金融/新型消费贷款公司／案例：Grouplend 利用社交数据</vt:lpstr>
      <vt:lpstr>互联网消费金融贷款-更多案例参见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zp</cp:lastModifiedBy>
  <cp:revision>138</cp:revision>
  <dcterms:created xsi:type="dcterms:W3CDTF">2017-07-20T14:39:50Z</dcterms:created>
  <dcterms:modified xsi:type="dcterms:W3CDTF">2017-11-19T13:47:57Z</dcterms:modified>
</cp:coreProperties>
</file>