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75" r:id="rId5"/>
    <p:sldId id="279" r:id="rId6"/>
    <p:sldId id="282" r:id="rId7"/>
    <p:sldId id="284" r:id="rId8"/>
    <p:sldId id="283" r:id="rId9"/>
    <p:sldId id="285" r:id="rId10"/>
    <p:sldId id="281" r:id="rId11"/>
    <p:sldId id="257" r:id="rId12"/>
    <p:sldId id="286" r:id="rId13"/>
    <p:sldId id="287" r:id="rId14"/>
    <p:sldId id="288" r:id="rId15"/>
    <p:sldId id="289" r:id="rId16"/>
    <p:sldId id="259" r:id="rId17"/>
    <p:sldId id="261" r:id="rId18"/>
    <p:sldId id="260" r:id="rId19"/>
    <p:sldId id="267" r:id="rId20"/>
    <p:sldId id="272" r:id="rId21"/>
    <p:sldId id="276" r:id="rId22"/>
    <p:sldId id="290" r:id="rId23"/>
    <p:sldId id="270" r:id="rId24"/>
    <p:sldId id="268" r:id="rId25"/>
    <p:sldId id="269" r:id="rId26"/>
    <p:sldId id="262" r:id="rId27"/>
    <p:sldId id="263" r:id="rId28"/>
    <p:sldId id="264" r:id="rId29"/>
    <p:sldId id="265" r:id="rId30"/>
    <p:sldId id="266" r:id="rId31"/>
    <p:sldId id="273" r:id="rId32"/>
    <p:sldId id="274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94635" autoAdjust="0"/>
  </p:normalViewPr>
  <p:slideViewPr>
    <p:cSldViewPr>
      <p:cViewPr varScale="1">
        <p:scale>
          <a:sx n="104" d="100"/>
          <a:sy n="104" d="100"/>
        </p:scale>
        <p:origin x="14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763688" y="116632"/>
          <a:ext cx="5143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CorelDRAW" r:id="rId3" imgW="951120" imgH="233640" progId="">
                  <p:embed/>
                </p:oleObj>
              </mc:Choice>
              <mc:Fallback>
                <p:oleObj name="CorelDRAW" r:id="rId3" imgW="951120" imgH="233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16632"/>
                        <a:ext cx="51435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1ADCC-1C0B-4C9F-ABC8-DBDD204E4836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47664" y="260648"/>
          <a:ext cx="5143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CorelDRAW" r:id="rId14" imgW="951120" imgH="233640" progId="">
                  <p:embed/>
                </p:oleObj>
              </mc:Choice>
              <mc:Fallback>
                <p:oleObj name="CorelDRAW" r:id="rId14" imgW="951120" imgH="233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60648"/>
                        <a:ext cx="51435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/>
              <a:t>Model  3--</a:t>
            </a:r>
            <a:r>
              <a:rPr lang="zh-CN" altLang="en-US" dirty="0"/>
              <a:t>互联网保险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783160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传统保险公司互联网化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互联网保险经纪与代理</a:t>
            </a:r>
          </a:p>
          <a:p>
            <a:pPr marL="0" lvl="3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zh-CN" altLang="en-US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互联网保险公司</a:t>
            </a:r>
            <a:endParaRPr lang="en-US" altLang="zh-CN" sz="32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0" lvl="3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zh-CN" altLang="en-US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互联网保险服务公司</a:t>
            </a:r>
            <a:endParaRPr lang="en-US" altLang="zh-CN" sz="32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0" lvl="3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</a:pPr>
            <a:endParaRPr lang="en-US" altLang="zh-CN" sz="32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0" lvl="3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</a:pPr>
            <a:endParaRPr lang="zh-CN" altLang="en-US" sz="32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89048" y="188640"/>
            <a:ext cx="9433048" cy="11430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传统保险公司互联网化 </a:t>
            </a:r>
            <a:r>
              <a:rPr lang="en-US" altLang="zh-CN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</a:t>
            </a:r>
            <a:r>
              <a:rPr lang="en-US" altLang="zh-CN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联合健康集团</a:t>
            </a:r>
            <a:r>
              <a:rPr lang="en-US" altLang="zh-CN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200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UnitedHealthGroup</a:t>
            </a:r>
            <a:r>
              <a:rPr lang="en-US" altLang="zh-CN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“移动化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社交化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增值化”综合性发展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31640"/>
            <a:ext cx="8568952" cy="52657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简介：</a:t>
            </a:r>
            <a:r>
              <a:rPr lang="zh-CN" altLang="en-US" sz="2800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健康保险业务与医疗健康业务形成闭合</a:t>
            </a:r>
            <a:endParaRPr lang="en-US" altLang="zh-CN" sz="2800" dirty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成立于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1974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年，总部位于美国明尼苏达州，共有员工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75000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名。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是一家多元化的健康和福利公司；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致力于提高所服务的人民和他们的社区的总体健康和福利，增强卫生系统的效能；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2017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日，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财富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美国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强排行榜中排名第六。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6B04E-F794-4A2A-9676-028625BC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传统保险公司互联网化 </a:t>
            </a:r>
            <a:r>
              <a:rPr lang="en-US" altLang="zh-CN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</a:t>
            </a:r>
            <a:r>
              <a:rPr lang="en-US" altLang="zh-CN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联合健康集团</a:t>
            </a:r>
            <a:r>
              <a:rPr lang="en-US" altLang="zh-CN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200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UnitedHealthGroup</a:t>
            </a:r>
            <a:r>
              <a:rPr lang="en-US" altLang="zh-CN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“移动化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社交化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增值化”综合性发展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5565C-C716-438E-AF87-20C5DF75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5172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产品创新：</a:t>
            </a:r>
            <a:endParaRPr lang="en-US" altLang="zh-CN" dirty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提出创新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Mobile-Health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健康险，通过可穿戴设备实时采集投保人的数据，对客户的日常数据进行监测；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采集饮食、生活作息、运动频率、运动强度等健康指标并进行分析，用于用户额外福利或保费减免，实现差别化定价；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与心脏监测设备生产商</a:t>
            </a:r>
            <a:r>
              <a:rPr lang="en-US" altLang="zh-CN" sz="3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CardioNet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合作，购买大批心脏监测设备，为使用该设备的用户提供高报销比例的优惠；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为旗下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7000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万名医保用户提供可穿戴的心脏监测设备。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zh-CN" altLang="en-US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336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4BC8D-AD75-42D5-BBA6-0426FC8D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99" y="116632"/>
            <a:ext cx="8229600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传统保险公司互联网化 </a:t>
            </a:r>
            <a:r>
              <a:rPr lang="en-US" altLang="zh-CN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</a:t>
            </a:r>
            <a:r>
              <a:rPr lang="en-US" altLang="zh-CN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联合健康集团</a:t>
            </a:r>
            <a:r>
              <a:rPr lang="en-US" altLang="zh-CN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200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UnitedHealthGroup</a:t>
            </a:r>
            <a:r>
              <a:rPr lang="en-US" altLang="zh-CN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“移动化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社交化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增值化”综合性发展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A4BCB-12D3-4FF8-BED5-B7500EA0B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zh-CN" altLang="en-US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渠道创新：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网络销售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产品展示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：官网的产品介绍覆盖其各类保险产品介绍及折扣优惠等信息；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产品的价格质量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：将客户群体细分后针对不同群体提供不同特性的个性化产品，满足用户的不同需求；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产品的购买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：线上报价保险产品支持用户通过线上支付的渠道直接在官网购买。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3000" dirty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endParaRPr lang="zh-CN" altLang="en-US" sz="3000" dirty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65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C56B4-56F0-4830-B572-1D6D788B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传统保险公司互联网化 </a:t>
            </a:r>
            <a:r>
              <a:rPr lang="en-US" altLang="zh-CN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</a:t>
            </a:r>
            <a:r>
              <a:rPr lang="en-US" altLang="zh-CN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联合健康集团</a:t>
            </a:r>
            <a:r>
              <a:rPr lang="en-US" altLang="zh-CN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200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UnitedHealthGroup</a:t>
            </a:r>
            <a:r>
              <a:rPr lang="en-US" altLang="zh-CN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“移动化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社交化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增值化”综合性发展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692C5-191C-478D-88B0-2B03EEC35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59632"/>
            <a:ext cx="8579296" cy="55983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服务创新：</a:t>
            </a:r>
            <a:endParaRPr lang="en-US" altLang="zh-CN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服务移动化。推出免费的</a:t>
            </a:r>
            <a:r>
              <a:rPr lang="en-US" altLang="zh-CN" sz="3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HealthMe</a:t>
            </a:r>
            <a:r>
              <a:rPr lang="zh-CN" altLang="en-US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移动应用程序，帮助客户探索和比较健康医疗和保险方案，找到附近的医疗保险提供者，了解所需费用，帮助所有消费者做出更明智的决定；</a:t>
            </a:r>
            <a:endParaRPr lang="en-US" altLang="zh-CN" sz="3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服务增值化。为用户提供线上医疗花费估算器，结合用户参与的项目、保险费用、减免额度及自费金额等数据计算病人需要支付的医疗费用，帮助用户实现自主控制费用支出；</a:t>
            </a:r>
            <a:endParaRPr lang="en-US" altLang="zh-CN" sz="3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服务社交化。联合健康保险公司和美国退休人员协会合作，推出</a:t>
            </a:r>
            <a:r>
              <a:rPr lang="en-US" altLang="zh-CN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Longevity Network</a:t>
            </a:r>
            <a:r>
              <a:rPr lang="zh-CN" altLang="en-US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长寿网络平台，发表关于健康医疗产品创新想法意见的平台，旨在鼓励卫生医疗保健创新和帮助投资者开拓</a:t>
            </a:r>
            <a:r>
              <a:rPr lang="en-US" altLang="zh-CN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r>
              <a:rPr lang="zh-CN" altLang="en-US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岁及以上人群市场。鼓励保险相关人员、创业人员、投资者和消费者在该平台上分享信息和想法。通过参与者的多样化，推动健康医疗服务的创新。</a:t>
            </a:r>
            <a:endParaRPr lang="en-US" altLang="zh-CN" sz="3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76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728C3-41C6-4400-81D3-6911F105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传统保险公司互联网化 </a:t>
            </a:r>
            <a:r>
              <a:rPr lang="en-US" altLang="zh-CN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</a:t>
            </a:r>
            <a:r>
              <a:rPr lang="en-US" altLang="zh-CN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联合健康集团</a:t>
            </a:r>
            <a:r>
              <a:rPr lang="en-US" altLang="zh-CN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200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UnitedHealthGroup</a:t>
            </a:r>
            <a:r>
              <a:rPr lang="en-US" altLang="zh-CN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“移动化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社交化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增值化”综合性发展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CD286-6256-4615-9514-2FBD45B3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互联网思维从保险产品延伸至公司转型：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形成了一个以健康保险、健康管理、系统服务和药品管理的多元化盈利格局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5CED237-C62E-49B9-BE57-03A2C0432C61}"/>
              </a:ext>
            </a:extLst>
          </p:cNvPr>
          <p:cNvCxnSpPr>
            <a:cxnSpLocks/>
          </p:cNvCxnSpPr>
          <p:nvPr/>
        </p:nvCxnSpPr>
        <p:spPr>
          <a:xfrm>
            <a:off x="5007387" y="3560887"/>
            <a:ext cx="351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D703E71-3DA6-410B-B396-910724D666A3}"/>
              </a:ext>
            </a:extLst>
          </p:cNvPr>
          <p:cNvCxnSpPr>
            <a:cxnSpLocks/>
          </p:cNvCxnSpPr>
          <p:nvPr/>
        </p:nvCxnSpPr>
        <p:spPr>
          <a:xfrm>
            <a:off x="2253909" y="3406456"/>
            <a:ext cx="20555" cy="296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D37F304-1147-49F7-958E-7E915DA6F2C2}"/>
              </a:ext>
            </a:extLst>
          </p:cNvPr>
          <p:cNvGrpSpPr/>
          <p:nvPr/>
        </p:nvGrpSpPr>
        <p:grpSpPr>
          <a:xfrm>
            <a:off x="384060" y="2286000"/>
            <a:ext cx="8461682" cy="4204721"/>
            <a:chOff x="388816" y="1710059"/>
            <a:chExt cx="8461682" cy="42047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84420F5-B3BC-4FB7-ACA4-2FA16B2DDC99}"/>
                </a:ext>
              </a:extLst>
            </p:cNvPr>
            <p:cNvSpPr txBox="1"/>
            <p:nvPr/>
          </p:nvSpPr>
          <p:spPr>
            <a:xfrm>
              <a:off x="3344504" y="1710059"/>
              <a:ext cx="216024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联合健康集团</a:t>
              </a:r>
              <a:r>
                <a:rPr lang="en-US" altLang="zh-CN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(UnitedHealth Group)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59E222-73D6-41A0-BE1D-9F699B1D1AF4}"/>
                </a:ext>
              </a:extLst>
            </p:cNvPr>
            <p:cNvSpPr txBox="1"/>
            <p:nvPr/>
          </p:nvSpPr>
          <p:spPr>
            <a:xfrm>
              <a:off x="4640648" y="3869470"/>
              <a:ext cx="1728192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华文楷体" pitchFamily="2" charset="-122"/>
                  <a:ea typeface="华文楷体" pitchFamily="2" charset="-122"/>
                  <a:cs typeface="+mj-cs"/>
                </a:rPr>
                <a:t>医疗健康信息服务</a:t>
              </a:r>
              <a:r>
                <a:rPr lang="en-US" altLang="zh-CN" dirty="0">
                  <a:latin typeface="华文楷体" pitchFamily="2" charset="-122"/>
                  <a:ea typeface="华文楷体" pitchFamily="2" charset="-122"/>
                  <a:cs typeface="+mj-cs"/>
                </a:rPr>
                <a:t>Optum</a:t>
              </a:r>
              <a:endParaRPr lang="zh-CN" altLang="en-US" dirty="0">
                <a:latin typeface="华文楷体" pitchFamily="2" charset="-122"/>
                <a:ea typeface="华文楷体" pitchFamily="2" charset="-122"/>
                <a:cs typeface="+mj-cs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F894F73-B291-462E-8AC6-13FE904B2988}"/>
                </a:ext>
              </a:extLst>
            </p:cNvPr>
            <p:cNvSpPr txBox="1"/>
            <p:nvPr/>
          </p:nvSpPr>
          <p:spPr>
            <a:xfrm>
              <a:off x="2526756" y="3869471"/>
              <a:ext cx="189786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华文楷体" pitchFamily="2" charset="-122"/>
                  <a:ea typeface="华文楷体" pitchFamily="2" charset="-122"/>
                  <a:cs typeface="+mj-cs"/>
                </a:rPr>
                <a:t>健康保险业务</a:t>
              </a:r>
              <a:r>
                <a:rPr lang="en-US" altLang="zh-CN" dirty="0">
                  <a:latin typeface="华文楷体" pitchFamily="2" charset="-122"/>
                  <a:ea typeface="华文楷体" pitchFamily="2" charset="-122"/>
                  <a:cs typeface="+mj-cs"/>
                </a:rPr>
                <a:t>UnitedHealthcare</a:t>
              </a:r>
              <a:endParaRPr lang="zh-CN" altLang="en-US" dirty="0">
                <a:latin typeface="华文楷体" pitchFamily="2" charset="-122"/>
                <a:ea typeface="华文楷体" pitchFamily="2" charset="-122"/>
                <a:cs typeface="+mj-cs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E7913AF-623F-4F63-ACAE-298A20C32D75}"/>
                </a:ext>
              </a:extLst>
            </p:cNvPr>
            <p:cNvSpPr txBox="1"/>
            <p:nvPr/>
          </p:nvSpPr>
          <p:spPr>
            <a:xfrm>
              <a:off x="7012395" y="2810620"/>
              <a:ext cx="16715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楷体" pitchFamily="2" charset="-122"/>
                  <a:ea typeface="华文楷体" pitchFamily="2" charset="-122"/>
                  <a:cs typeface="+mj-cs"/>
                </a:rPr>
                <a:t>健康管理</a:t>
              </a:r>
              <a:r>
                <a:rPr lang="en-US" altLang="zh-CN" dirty="0" err="1">
                  <a:latin typeface="华文楷体" pitchFamily="2" charset="-122"/>
                  <a:ea typeface="华文楷体" pitchFamily="2" charset="-122"/>
                  <a:cs typeface="+mj-cs"/>
                </a:rPr>
                <a:t>OptumHealth</a:t>
              </a:r>
              <a:endParaRPr lang="zh-CN" altLang="en-US" dirty="0">
                <a:latin typeface="华文楷体" pitchFamily="2" charset="-122"/>
                <a:ea typeface="华文楷体" pitchFamily="2" charset="-122"/>
                <a:cs typeface="+mj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D2CDD7F-7AE6-4778-8841-94B020A6F910}"/>
                </a:ext>
              </a:extLst>
            </p:cNvPr>
            <p:cNvSpPr txBox="1"/>
            <p:nvPr/>
          </p:nvSpPr>
          <p:spPr>
            <a:xfrm>
              <a:off x="7014294" y="3822062"/>
              <a:ext cx="1836204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楷体" pitchFamily="2" charset="-122"/>
                  <a:ea typeface="华文楷体" pitchFamily="2" charset="-122"/>
                  <a:cs typeface="+mj-cs"/>
                </a:rPr>
                <a:t>健康信息技术服务</a:t>
              </a:r>
              <a:r>
                <a:rPr lang="en-US" altLang="zh-CN" dirty="0" err="1">
                  <a:latin typeface="华文楷体" pitchFamily="2" charset="-122"/>
                  <a:ea typeface="华文楷体" pitchFamily="2" charset="-122"/>
                  <a:cs typeface="+mj-cs"/>
                </a:rPr>
                <a:t>OptumInsight</a:t>
              </a:r>
              <a:endParaRPr lang="zh-CN" altLang="en-US" dirty="0">
                <a:latin typeface="华文楷体" pitchFamily="2" charset="-122"/>
                <a:ea typeface="华文楷体" pitchFamily="2" charset="-122"/>
                <a:cs typeface="+mj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0BD87CF-8409-4E58-931A-180F454A3596}"/>
                </a:ext>
              </a:extLst>
            </p:cNvPr>
            <p:cNvSpPr txBox="1"/>
            <p:nvPr/>
          </p:nvSpPr>
          <p:spPr>
            <a:xfrm>
              <a:off x="7066839" y="4833504"/>
              <a:ext cx="16715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楷体" pitchFamily="2" charset="-122"/>
                  <a:ea typeface="华文楷体" pitchFamily="2" charset="-122"/>
                  <a:cs typeface="+mj-cs"/>
                </a:rPr>
                <a:t>药品福利管理</a:t>
              </a:r>
              <a:r>
                <a:rPr lang="en-US" altLang="zh-CN" dirty="0" err="1">
                  <a:latin typeface="华文楷体" pitchFamily="2" charset="-122"/>
                  <a:ea typeface="华文楷体" pitchFamily="2" charset="-122"/>
                  <a:cs typeface="+mj-cs"/>
                </a:rPr>
                <a:t>OptumRx</a:t>
              </a:r>
              <a:endParaRPr lang="zh-CN" altLang="en-US" dirty="0">
                <a:latin typeface="华文楷体" pitchFamily="2" charset="-122"/>
                <a:ea typeface="华文楷体" pitchFamily="2" charset="-122"/>
                <a:cs typeface="+mj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58F976D-4BDA-45AC-A7C8-ACCF75CF412B}"/>
                </a:ext>
              </a:extLst>
            </p:cNvPr>
            <p:cNvSpPr txBox="1"/>
            <p:nvPr/>
          </p:nvSpPr>
          <p:spPr>
            <a:xfrm>
              <a:off x="426501" y="2444470"/>
              <a:ext cx="131146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楷体" pitchFamily="2" charset="-122"/>
                  <a:ea typeface="华文楷体" pitchFamily="2" charset="-122"/>
                  <a:cs typeface="+mj-cs"/>
                </a:rPr>
                <a:t>雇主和个人业务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050C275-2663-404D-85BE-7FB9B87B8E6F}"/>
                </a:ext>
              </a:extLst>
            </p:cNvPr>
            <p:cNvSpPr txBox="1"/>
            <p:nvPr/>
          </p:nvSpPr>
          <p:spPr>
            <a:xfrm>
              <a:off x="388816" y="3400190"/>
              <a:ext cx="16715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楷体" pitchFamily="2" charset="-122"/>
                  <a:ea typeface="华文楷体" pitchFamily="2" charset="-122"/>
                  <a:cs typeface="+mj-cs"/>
                </a:rPr>
                <a:t>养老和</a:t>
              </a:r>
              <a:r>
                <a:rPr lang="en-US" altLang="zh-CN" dirty="0">
                  <a:latin typeface="华文楷体" pitchFamily="2" charset="-122"/>
                  <a:ea typeface="华文楷体" pitchFamily="2" charset="-122"/>
                  <a:cs typeface="+mj-cs"/>
                </a:rPr>
                <a:t>65</a:t>
              </a:r>
              <a:r>
                <a:rPr lang="zh-CN" altLang="en-US" dirty="0">
                  <a:latin typeface="华文楷体" pitchFamily="2" charset="-122"/>
                  <a:ea typeface="华文楷体" pitchFamily="2" charset="-122"/>
                  <a:cs typeface="+mj-cs"/>
                </a:rPr>
                <a:t>岁以上老人业务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132A75-43EC-467A-BB49-3D466E760DFD}"/>
                </a:ext>
              </a:extLst>
            </p:cNvPr>
            <p:cNvSpPr txBox="1"/>
            <p:nvPr/>
          </p:nvSpPr>
          <p:spPr>
            <a:xfrm>
              <a:off x="388816" y="4457947"/>
              <a:ext cx="16715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楷体" pitchFamily="2" charset="-122"/>
                  <a:ea typeface="华文楷体" pitchFamily="2" charset="-122"/>
                  <a:cs typeface="+mj-cs"/>
                </a:rPr>
                <a:t>社会和国家救助业务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47AACCA-CD41-473B-B449-937F2C002E67}"/>
                </a:ext>
              </a:extLst>
            </p:cNvPr>
            <p:cNvSpPr txBox="1"/>
            <p:nvPr/>
          </p:nvSpPr>
          <p:spPr>
            <a:xfrm>
              <a:off x="405661" y="5545448"/>
              <a:ext cx="16715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楷体" pitchFamily="2" charset="-122"/>
                  <a:ea typeface="华文楷体" pitchFamily="2" charset="-122"/>
                  <a:cs typeface="+mj-cs"/>
                </a:rPr>
                <a:t>全球业务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2FDEDE8-1B4A-4DBA-BC3B-7FED7DDF74EE}"/>
                </a:ext>
              </a:extLst>
            </p:cNvPr>
            <p:cNvCxnSpPr>
              <a:cxnSpLocks/>
            </p:cNvCxnSpPr>
            <p:nvPr/>
          </p:nvCxnSpPr>
          <p:spPr>
            <a:xfrm>
              <a:off x="4424624" y="2347139"/>
              <a:ext cx="0" cy="641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FF2B561-2409-434A-AF1B-336AC351FF7C}"/>
                </a:ext>
              </a:extLst>
            </p:cNvPr>
            <p:cNvCxnSpPr>
              <a:cxnSpLocks/>
            </p:cNvCxnSpPr>
            <p:nvPr/>
          </p:nvCxnSpPr>
          <p:spPr>
            <a:xfrm>
              <a:off x="3475690" y="2988764"/>
              <a:ext cx="15364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49C7AE2-0DE6-4F3B-8396-5B56C29DD56E}"/>
                </a:ext>
              </a:extLst>
            </p:cNvPr>
            <p:cNvCxnSpPr/>
            <p:nvPr/>
          </p:nvCxnSpPr>
          <p:spPr>
            <a:xfrm>
              <a:off x="3475690" y="2988764"/>
              <a:ext cx="0" cy="880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41B08E1-A0DF-4FD7-A622-14107D2EE0AE}"/>
                </a:ext>
              </a:extLst>
            </p:cNvPr>
            <p:cNvCxnSpPr/>
            <p:nvPr/>
          </p:nvCxnSpPr>
          <p:spPr>
            <a:xfrm>
              <a:off x="5364088" y="2988764"/>
              <a:ext cx="0" cy="8902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E30B103-6A1D-4844-933D-601FC72BC65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6368840" y="4192636"/>
              <a:ext cx="6514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DCC3853-A8F7-4C8A-8BC0-2BA87A04C931}"/>
                </a:ext>
              </a:extLst>
            </p:cNvPr>
            <p:cNvCxnSpPr>
              <a:cxnSpLocks/>
            </p:cNvCxnSpPr>
            <p:nvPr/>
          </p:nvCxnSpPr>
          <p:spPr>
            <a:xfrm>
              <a:off x="6588224" y="3097750"/>
              <a:ext cx="0" cy="2058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E0F0317-DED4-401D-A03B-C619121279BD}"/>
                </a:ext>
              </a:extLst>
            </p:cNvPr>
            <p:cNvCxnSpPr>
              <a:cxnSpLocks/>
            </p:cNvCxnSpPr>
            <p:nvPr/>
          </p:nvCxnSpPr>
          <p:spPr>
            <a:xfrm>
              <a:off x="6568504" y="5159399"/>
              <a:ext cx="51090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AB65CE6-2B14-48BF-8AB0-48972671A8FC}"/>
                </a:ext>
              </a:extLst>
            </p:cNvPr>
            <p:cNvCxnSpPr>
              <a:cxnSpLocks/>
            </p:cNvCxnSpPr>
            <p:nvPr/>
          </p:nvCxnSpPr>
          <p:spPr>
            <a:xfrm>
              <a:off x="6588224" y="3104579"/>
              <a:ext cx="4270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952D9313-11AC-431E-8A86-131F00DA1C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7744" y="4192635"/>
              <a:ext cx="259012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4595AC2-ABAE-4D84-9ABD-65E3058FCB93}"/>
                </a:ext>
              </a:extLst>
            </p:cNvPr>
            <p:cNvCxnSpPr>
              <a:cxnSpLocks/>
            </p:cNvCxnSpPr>
            <p:nvPr/>
          </p:nvCxnSpPr>
          <p:spPr>
            <a:xfrm>
              <a:off x="1737961" y="2767635"/>
              <a:ext cx="4886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C0567AD-3DAC-471E-B94D-82801F344BF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060316" y="3723355"/>
              <a:ext cx="17659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50DF104-31B5-4BD6-BDCA-904E441164B0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2060316" y="4781112"/>
              <a:ext cx="18687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868BB7D-5725-4E5A-914D-0A7EEA437E3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2077161" y="5730114"/>
              <a:ext cx="1905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62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5796"/>
            <a:ext cx="8435280" cy="114300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互联网保险经纪与代理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48796"/>
            <a:ext cx="8784976" cy="516052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呈现出互联网线上化发展趋势，发展现状特点有：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提供比价销售服务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提供多险种产品价格对比，然后进行销售；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市场更加细分：专营某细分领域险种，如旅游险、健康险，专营细分客户市场，如中小企业等；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提供客户定制销售：根据客户需求为其定制符合需求的保险；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P2P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保险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其他创新模式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互联网保险经纪与代理</a:t>
            </a:r>
            <a:r>
              <a:rPr lang="en-US" altLang="zh-CN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 ：</a:t>
            </a:r>
            <a:r>
              <a:rPr lang="en-US" altLang="zh-CN" sz="1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Bought By Many</a:t>
            </a:r>
            <a:endParaRPr lang="zh-CN" altLang="en-US" sz="18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/>
              <a:t>                          </a:t>
            </a:r>
            <a:r>
              <a:rPr lang="en-US" altLang="zh-CN" dirty="0">
                <a:solidFill>
                  <a:srgbClr val="7030A0"/>
                </a:solidFill>
              </a:rPr>
              <a:t>Bought By Many:</a:t>
            </a:r>
            <a:r>
              <a:rPr lang="zh-CN" altLang="en-US" dirty="0">
                <a:solidFill>
                  <a:srgbClr val="7030A0"/>
                </a:solidFill>
              </a:rPr>
              <a:t>客户定制销售</a:t>
            </a:r>
            <a:endParaRPr lang="en-US" altLang="zh-CN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Bought By Many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是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2011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年在英国成立的一家在线保险经纪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代理平台。该公司针对小众特殊需求的客户提供保险经纪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代理服务，通过平台将相同需求的客户聚集成一个团体，并代表该团体与保险公司协商订制保险产品并获取购买优惠。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 l="19022" t="25048" r="60390" b="64740"/>
          <a:stretch>
            <a:fillRect/>
          </a:stretch>
        </p:blipFill>
        <p:spPr bwMode="auto">
          <a:xfrm>
            <a:off x="683568" y="1412776"/>
            <a:ext cx="208823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Bought By Many</a:t>
            </a:r>
            <a:r>
              <a:rPr lang="zh-CN" altLang="en-US" dirty="0">
                <a:solidFill>
                  <a:srgbClr val="FF0000"/>
                </a:solidFill>
              </a:rPr>
              <a:t>的定制保险举例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巴哥犬保险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：由于巴哥犬皱褶较多，藏纳污物和细菌，鼻子短，眼睛突出，易造成伤害，脊椎结构特点，易发生椎间盘脱出症，而保费高昂。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糖料病人旅游险：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因为糖尿病人已有的身体状况，保险公司认为糖尿病人外出旅游，相较普通人出险概率高，因此保费高昂。</a:t>
            </a:r>
            <a:endParaRPr lang="zh-CN" altLang="en-US" sz="30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Bought By Many</a:t>
            </a:r>
            <a:r>
              <a:rPr lang="zh-CN" altLang="en-US" dirty="0">
                <a:solidFill>
                  <a:srgbClr val="FF0000"/>
                </a:solidFill>
              </a:rPr>
              <a:t>定制保险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sz="2700" dirty="0"/>
              <a:t>投保步骤</a:t>
            </a:r>
            <a:endParaRPr lang="zh-CN" altLang="en-US" sz="27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/>
          <a:srcRect l="17939" t="71098" r="18000" b="18497"/>
          <a:stretch>
            <a:fillRect/>
          </a:stretch>
        </p:blipFill>
        <p:spPr bwMode="auto">
          <a:xfrm>
            <a:off x="457200" y="2204865"/>
            <a:ext cx="8229600" cy="2076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互联网保险／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互联网保险公司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是一种全新线上保险公司商业模式，发展特征有：</a:t>
            </a: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产品设计体现互联网特征</a:t>
            </a: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销售线上化并结合大数据实现精准营销</a:t>
            </a: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售后服务和承保理赔线上化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保险科技四个环节：产品设计   定价承保   生态分销    理赔服务           价值链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887EFD5-A67E-42FF-B1A7-0D0D20D1AFE1}"/>
              </a:ext>
            </a:extLst>
          </p:cNvPr>
          <p:cNvCxnSpPr/>
          <p:nvPr/>
        </p:nvCxnSpPr>
        <p:spPr>
          <a:xfrm>
            <a:off x="6156176" y="5013176"/>
            <a:ext cx="432048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1A42FCF-8B05-4A6B-B5FD-4CF121A3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445224"/>
            <a:ext cx="493819" cy="115834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2C4DD7F-D096-4950-A8D8-DCCA5AA3A562}"/>
              </a:ext>
            </a:extLst>
          </p:cNvPr>
          <p:cNvCxnSpPr/>
          <p:nvPr/>
        </p:nvCxnSpPr>
        <p:spPr>
          <a:xfrm>
            <a:off x="2555776" y="5503141"/>
            <a:ext cx="432048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5BCBA9-4B1D-432A-91C8-A064C8897461}"/>
              </a:ext>
            </a:extLst>
          </p:cNvPr>
          <p:cNvCxnSpPr/>
          <p:nvPr/>
        </p:nvCxnSpPr>
        <p:spPr>
          <a:xfrm>
            <a:off x="4739959" y="5543352"/>
            <a:ext cx="432048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AF1C77F-9EE4-43E8-B034-8ACD29323232}"/>
              </a:ext>
            </a:extLst>
          </p:cNvPr>
          <p:cNvSpPr txBox="1"/>
          <p:nvPr/>
        </p:nvSpPr>
        <p:spPr>
          <a:xfrm>
            <a:off x="4361917" y="5650092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业务逻辑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传统保险公司互联网化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algn="just">
              <a:buNone/>
            </a:pPr>
            <a:r>
              <a:rPr lang="zh-CN" altLang="en-US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体现在传统保险产品、渠道以及服务三个方面的互联网化。</a:t>
            </a: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 l="18541" t="39306" r="16205" b="11946"/>
          <a:stretch>
            <a:fillRect/>
          </a:stretch>
        </p:blipFill>
        <p:spPr bwMode="auto">
          <a:xfrm>
            <a:off x="539552" y="2420888"/>
            <a:ext cx="799288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互联网保险／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互联网保险公司／案例</a:t>
            </a:r>
            <a:r>
              <a:rPr lang="en-US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en-US" altLang="zh-CN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Oscar</a:t>
            </a:r>
            <a:r>
              <a:rPr lang="zh-CN" altLang="en-US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创新型科技个人健康保险公司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  总部在纽约，创建时踩着的大风是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患者保护与平价医疗法案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Patient Protection and Affordable Care Act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，俗称“奥巴马医改”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美国商业医疗保险和健康保险的特征是种类多、繁复，特别是企业给员工购买的保险，在美国还出现过整合保险业务的创新服务。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53B2F-A9D5-4F4D-90AE-CB78940B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互联网保险／</a:t>
            </a:r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互联网保险公司／案例</a:t>
            </a:r>
            <a:r>
              <a:rPr lang="en-US" altLang="zh-CN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en-US" altLang="zh-CN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Oscar</a:t>
            </a:r>
            <a:r>
              <a:rPr lang="zh-CN" altLang="en-US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创新型科技个人健康保险公司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C68DB-CA63-4C01-9D34-69E402675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3500" dirty="0">
                <a:latin typeface="华文楷体" pitchFamily="2" charset="-122"/>
                <a:ea typeface="华文楷体" pitchFamily="2" charset="-122"/>
              </a:rPr>
              <a:t>Oscar</a:t>
            </a:r>
            <a:r>
              <a:rPr lang="zh-CN" altLang="en-US" sz="3500" dirty="0">
                <a:latin typeface="华文楷体" pitchFamily="2" charset="-122"/>
                <a:ea typeface="华文楷体" pitchFamily="2" charset="-122"/>
              </a:rPr>
              <a:t>将保险和健康管理服务彻底简化，自动整合就医历史并跟踪诊疗方案，所有资料都可以从手机端调取；</a:t>
            </a:r>
            <a:endParaRPr lang="en-US" altLang="zh-CN" sz="3500" dirty="0"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3500" dirty="0">
                <a:latin typeface="华文楷体" pitchFamily="2" charset="-122"/>
                <a:ea typeface="华文楷体" pitchFamily="2" charset="-122"/>
              </a:rPr>
              <a:t>所有计划内人员都可以无限次免费在线问诊，其自然语言处理系统还能根据病人描述的症状自动匹配医生做答，医生保证在一小时内回复；</a:t>
            </a:r>
            <a:endParaRPr lang="en-US" altLang="zh-CN" sz="3500" dirty="0"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3500" dirty="0">
                <a:latin typeface="华文楷体" pitchFamily="2" charset="-122"/>
                <a:ea typeface="华文楷体" pitchFamily="2" charset="-122"/>
              </a:rPr>
              <a:t>所有计划还免费提供疫苗注射、过敏检测、节育措施、健身房会员等疾病预防措施。</a:t>
            </a:r>
          </a:p>
        </p:txBody>
      </p:sp>
    </p:spTree>
    <p:extLst>
      <p:ext uri="{BB962C8B-B14F-4D97-AF65-F5344CB8AC3E}">
        <p14:creationId xmlns:p14="http://schemas.microsoft.com/office/powerpoint/2010/main" val="1863274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98072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互联网保险／</a:t>
            </a:r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互联网保险公司／案例 ：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众安保险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71338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dirty="0"/>
              <a:t>                    </a:t>
            </a:r>
            <a:r>
              <a:rPr lang="zh-CN" altLang="en-US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众安保险－中国首家互联网保险公司</a:t>
            </a:r>
            <a:endParaRPr lang="en-US" altLang="zh-CN" dirty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    2013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月，中国首家互联网保险公司－众安保险在上海注册成立，由阿里巴巴、腾讯、平安、携程等联合发起。众安保险的业务流程实现全程在线，全国均不设任何分支机构，完全通过互联网进行承保和理赔服务。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b="1" dirty="0">
              <a:solidFill>
                <a:srgbClr val="7030A0"/>
              </a:solidFill>
            </a:endParaRPr>
          </a:p>
          <a:p>
            <a:pPr algn="just">
              <a:buNone/>
            </a:pP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l="17337" t="18690" r="59668" b="69557"/>
          <a:stretch>
            <a:fillRect/>
          </a:stretch>
        </p:blipFill>
        <p:spPr bwMode="auto">
          <a:xfrm>
            <a:off x="467544" y="1124744"/>
            <a:ext cx="157289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互联网保险／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互联网保险公司／案例 ：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众安保险</a:t>
            </a:r>
            <a:endParaRPr lang="zh-CN" altLang="en-US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/>
          <a:srcRect l="38165" t="29865" r="12463" b="43738"/>
          <a:stretch>
            <a:fillRect/>
          </a:stretch>
        </p:blipFill>
        <p:spPr bwMode="auto">
          <a:xfrm>
            <a:off x="899592" y="2132856"/>
            <a:ext cx="741682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互联网保险／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互联网保险公司／案例 ：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众安保险</a:t>
            </a:r>
            <a:endParaRPr lang="zh-CN" altLang="en-US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/>
          <a:srcRect l="13725" t="54528" r="12232" b="8671"/>
          <a:stretch>
            <a:fillRect/>
          </a:stretch>
        </p:blipFill>
        <p:spPr bwMode="auto">
          <a:xfrm>
            <a:off x="457200" y="2060848"/>
            <a:ext cx="8229600" cy="352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互联网保险／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互联网保险公司／案例 ：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众安保险</a:t>
            </a:r>
            <a:endParaRPr lang="zh-CN" altLang="en-US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众安保险创新型产品，基于互联网经济中参与者的保险需求而产生的全新保险。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众安目前出售的创新型保险产品可大致分为以下五大方面：互联网电商、互联网理财、互联网支付、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O2O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应用，以及其他碎片化保险产品。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互联网保险／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互联网保险公司／案例 ：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众安保险</a:t>
            </a:r>
            <a:endParaRPr lang="zh-CN" altLang="en-US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/>
          <a:srcRect l="14568" t="34682" r="13316" b="37765"/>
          <a:stretch>
            <a:fillRect/>
          </a:stretch>
        </p:blipFill>
        <p:spPr bwMode="auto">
          <a:xfrm>
            <a:off x="395536" y="1700808"/>
            <a:ext cx="822960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95536" y="4149080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企业可主动提出自己的保险需求，与众安合作，共同商议解决方案，目前包括：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物流货运、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3C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数码、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O2O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到家、食品餐饮、移动医疗、民宿短租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互联网保险／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互联网保险服务公司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zh-CN" altLang="en-US" sz="2800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随着大数据和人工智能的快速发展，市场上涌现出了一些互联网服务公司，可分为两类：</a:t>
            </a:r>
            <a:endParaRPr lang="en-US" altLang="zh-CN" sz="2800" dirty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通过大数据和人工智能等技术为保险公司提供相应的数据分析服务，以节省保险公司的运营成本，并提升其运营效率；</a:t>
            </a:r>
            <a:endParaRPr lang="en-US" altLang="zh-CN" sz="28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基于投保人的需求，通过与保险公司合作，以方便用户投保、核保和理赔，同时还能为保险公司带来更多的客户资源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互联网保险／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互联网保险服务公司</a:t>
            </a:r>
            <a:r>
              <a:rPr lang="zh-CN" altLang="en-US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 ：</a:t>
            </a:r>
            <a:r>
              <a:rPr lang="en-US" altLang="zh-CN" sz="1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Snapsheet:</a:t>
            </a:r>
            <a:r>
              <a:rPr lang="zh-CN" altLang="en-US" sz="1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提供自主车险理赔以及维修比价的保险服务公司</a:t>
            </a:r>
            <a:endParaRPr lang="zh-CN" altLang="en-US" sz="3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3600" dirty="0">
                <a:latin typeface="华文楷体" pitchFamily="2" charset="-122"/>
                <a:ea typeface="华文楷体" pitchFamily="2" charset="-122"/>
              </a:rPr>
              <a:t>是一家帮助人们使用照片即时向汽车保险公司提出索赔的公司</a:t>
            </a:r>
            <a:r>
              <a:rPr lang="en-US" altLang="zh-CN" sz="3600" dirty="0">
                <a:latin typeface="华文楷体" pitchFamily="2" charset="-122"/>
                <a:ea typeface="华文楷体" pitchFamily="2" charset="-122"/>
              </a:rPr>
              <a:t>;</a:t>
            </a:r>
            <a:endParaRPr lang="zh-CN" altLang="en-US" sz="36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3600" dirty="0">
                <a:latin typeface="华文楷体" pitchFamily="2" charset="-122"/>
                <a:ea typeface="华文楷体" pitchFamily="2" charset="-122"/>
              </a:rPr>
              <a:t>致力于为用户提供当地汽车店的报价以及汽车维修预算，其虚拟保险索赔交易平台优化了汽车维修的评估过程，提高了从提交现场照片到费用估算以及修理和理赔等环节的效率</a:t>
            </a:r>
            <a:r>
              <a:rPr lang="en-US" altLang="zh-CN" sz="3600" dirty="0"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3600" dirty="0">
                <a:latin typeface="华文楷体" pitchFamily="2" charset="-122"/>
                <a:ea typeface="华文楷体" pitchFamily="2" charset="-122"/>
              </a:rPr>
              <a:t>将利用融资资金来强化技术、拓展营销、扩大销售团队，并发展其可定制的虚拟汽车索赔平台</a:t>
            </a:r>
            <a:endParaRPr lang="en-US" altLang="zh-CN" sz="36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互联网保险／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互联网保险服务公司</a:t>
            </a:r>
            <a:r>
              <a:rPr lang="zh-CN" altLang="en-US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 ：</a:t>
            </a:r>
            <a:r>
              <a:rPr lang="en-US" altLang="zh-CN" sz="27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GNS Healthcare:</a:t>
            </a:r>
            <a:r>
              <a:rPr lang="zh-CN" altLang="en-US" sz="27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专注于医疗行业的大数据分析公司</a:t>
            </a:r>
            <a:endParaRPr lang="zh-CN" altLang="en-US" sz="27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P117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传统保险公司互联网化 </a:t>
            </a:r>
            <a:r>
              <a:rPr lang="en-US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7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</a:t>
            </a:r>
            <a:r>
              <a:rPr lang="en-US" altLang="zh-CN" sz="27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:State Farm:</a:t>
            </a:r>
            <a:r>
              <a:rPr lang="zh-CN" altLang="en-US" sz="27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推行</a:t>
            </a:r>
            <a:r>
              <a:rPr lang="en-US" altLang="zh-CN" sz="27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UBI</a:t>
            </a:r>
            <a:r>
              <a:rPr lang="zh-CN" altLang="en-US" sz="27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车险降低承保赔付率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pPr indent="0">
              <a:spcAft>
                <a:spcPts val="600"/>
              </a:spcAft>
              <a:buNone/>
            </a:pPr>
            <a:r>
              <a:rPr lang="en-US" altLang="zh-CN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State Farm</a:t>
            </a:r>
            <a:r>
              <a:rPr lang="zh-CN" altLang="en-US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保险公司简介：</a:t>
            </a:r>
            <a:endParaRPr lang="en-US" altLang="zh-CN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1922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从一个小小的汽车互助保险公司发展成为现在财富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强排名第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全球最大的金融机构之一；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多样化的优质服务；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个人车险一直是其主营业务；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投保覆盖全美超过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1/5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车辆；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互联网保险／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互联网保险服务公司</a:t>
            </a:r>
            <a:r>
              <a:rPr lang="zh-CN" altLang="en-US" sz="5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 ：</a:t>
            </a:r>
            <a:r>
              <a:rPr lang="en-US" altLang="zh-CN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Sheet Technology</a:t>
            </a:r>
            <a:r>
              <a:rPr lang="zh-CN" altLang="en-US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检测网络保险中欺诈者的大数据平台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/>
              <a:t>P119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互联网保险／互联网保险服务公司</a:t>
            </a:r>
            <a:r>
              <a:rPr lang="zh-CN" altLang="en-US" sz="27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 ：</a:t>
            </a:r>
            <a:r>
              <a:rPr lang="en-US" altLang="zh-CN" sz="2700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WorldCover</a:t>
            </a:r>
            <a:r>
              <a:rPr lang="zh-CN" altLang="en-US" sz="27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直接架接投保人和风险投资人的</a:t>
            </a:r>
            <a:r>
              <a:rPr lang="en-US" altLang="zh-CN" sz="27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P2P</a:t>
            </a:r>
            <a:r>
              <a:rPr lang="zh-CN" altLang="en-US" sz="27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保险</a:t>
            </a:r>
            <a:r>
              <a:rPr lang="zh-CN" altLang="en-US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平台</a:t>
            </a:r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/>
              <a:t>P121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63083-F094-475B-AECF-0F836A78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1266"/>
            <a:ext cx="8229600" cy="11430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传统保险公司互联网化 </a:t>
            </a:r>
            <a:r>
              <a:rPr lang="en-US" altLang="zh-CN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:State Farm: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推行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UBI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车险降低承保赔付率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7A7EE-336D-4326-B129-6D7D4FAB8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40768"/>
            <a:ext cx="8784976" cy="55172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46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产品创新：</a:t>
            </a:r>
            <a:r>
              <a:rPr lang="en-US" altLang="zh-CN" sz="2600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UBI:  Usage Based Insurance/User Behavior  Insurance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差异化保费评估减免。使用车载设备或通过手机传感器长期监控、追踪记录驾驶员行驶行为习惯，收集如超速、夜间行驶、转弯速度、急刹车等数据进行分析，相应地给予不同折扣的保费减免，实现差异化定价；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年起，公司与车联网厂商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Hughes Telematics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合作开展基于驾驶数据的保费折扣模式，取名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DriveSafe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&amp; Save (DSS)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，正式进军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UBI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市场，随后将该模式推广到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余个州；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DSS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基础上，为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岁以下的年轻人推出一款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Steer Clear –Driver Discount Program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安全教育课程，用户完成教程和任务后可获得不超过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15%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的安全驾驶折扣；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84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62B86-79E0-4375-B5FE-BCE398DC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传统保险公司互联网化 </a:t>
            </a:r>
            <a:r>
              <a:rPr lang="en-US" altLang="zh-CN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:State Farm: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推行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UBI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车险降低承保赔付率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1D349-C16E-4A30-B353-E2E8CC0F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9632"/>
            <a:ext cx="8229600" cy="5265712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产品创新：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UBI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车险采集人、车、地三维数据分析，细化风险到个人，清楚了解每个客户的风险状况，据此区别定价，有效控制风险，改变用户驾驶习惯，减轻保险赔付成本；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为个人提供更为合理的定价模式，鼓励用户改变驾驶习惯，实现保费减免；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UBI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车险优势使得其在全球蓬勃发展；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影响全球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60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家（到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2015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月）保险公司运营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UBI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9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C9A78-383F-440B-8135-33ED9CBC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2128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传统保险公司互联网化 </a:t>
            </a:r>
            <a:r>
              <a:rPr lang="en-US" altLang="zh-CN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:State Farm: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推行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UBI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车险降低承保赔付率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C7D73-24B8-4052-A107-2D5D459BD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196752"/>
            <a:ext cx="8856984" cy="49294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产品创新：</a:t>
            </a:r>
            <a:r>
              <a:rPr lang="en-US" altLang="zh-CN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UBI</a:t>
            </a:r>
            <a:r>
              <a:rPr lang="zh-CN" altLang="en-US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400" b="1" dirty="0" err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DriveSafe</a:t>
            </a:r>
            <a:r>
              <a:rPr lang="en-US" altLang="zh-CN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&amp; Save (DSS)</a:t>
            </a:r>
            <a:r>
              <a:rPr lang="zh-CN" altLang="en-US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运营流程</a:t>
            </a: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0C06EF-8098-4B2A-8DF6-66D8B14F25B7}"/>
              </a:ext>
            </a:extLst>
          </p:cNvPr>
          <p:cNvSpPr txBox="1"/>
          <p:nvPr/>
        </p:nvSpPr>
        <p:spPr>
          <a:xfrm>
            <a:off x="683568" y="1700072"/>
            <a:ext cx="676875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设备安装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确认设备是否有自带的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Onstar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SYNC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若没有可以使用汽车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OBD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接口外接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In-Drive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设备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也可以下载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DSS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手机端应用收集数据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88E6BF-89A3-4EFB-A0B0-ED50EF0F3DA9}"/>
              </a:ext>
            </a:extLst>
          </p:cNvPr>
          <p:cNvSpPr txBox="1"/>
          <p:nvPr/>
        </p:nvSpPr>
        <p:spPr>
          <a:xfrm>
            <a:off x="755576" y="3854188"/>
            <a:ext cx="6768752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加入</a:t>
            </a:r>
            <a:r>
              <a:rPr lang="en-US" altLang="zh-CN" b="1" dirty="0">
                <a:solidFill>
                  <a:srgbClr val="7030A0"/>
                </a:solidFill>
              </a:rPr>
              <a:t>DSS</a:t>
            </a:r>
            <a:r>
              <a:rPr lang="zh-CN" altLang="en-US" b="1" dirty="0">
                <a:solidFill>
                  <a:srgbClr val="7030A0"/>
                </a:solidFill>
              </a:rPr>
              <a:t>项目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登录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State Farm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账户加入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DSS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直接联系代理人加入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DSS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E7284F-E079-48F3-B544-B4FD1A0B1C8F}"/>
              </a:ext>
            </a:extLst>
          </p:cNvPr>
          <p:cNvSpPr txBox="1"/>
          <p:nvPr/>
        </p:nvSpPr>
        <p:spPr>
          <a:xfrm>
            <a:off x="755576" y="5361974"/>
            <a:ext cx="699512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享受折扣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投保初期，用户将自动获得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5%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的初始保费减免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此后，每隔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State Farm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将根据用户的驾驶里程及数据，重新评估保费折扣，最高可达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50%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8EEA381-3D16-474B-820D-340A41C3F38F}"/>
              </a:ext>
            </a:extLst>
          </p:cNvPr>
          <p:cNvCxnSpPr>
            <a:stCxn id="4" idx="2"/>
          </p:cNvCxnSpPr>
          <p:nvPr/>
        </p:nvCxnSpPr>
        <p:spPr>
          <a:xfrm>
            <a:off x="4067944" y="3454398"/>
            <a:ext cx="0" cy="3997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3699E8D-681E-4744-919B-4E9C44CF275A}"/>
              </a:ext>
            </a:extLst>
          </p:cNvPr>
          <p:cNvCxnSpPr>
            <a:stCxn id="6" idx="2"/>
          </p:cNvCxnSpPr>
          <p:nvPr/>
        </p:nvCxnSpPr>
        <p:spPr>
          <a:xfrm>
            <a:off x="4139952" y="4962184"/>
            <a:ext cx="0" cy="3997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34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A93CF-3934-447F-B4F1-1CE0B97E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传统保险公司互联网化 </a:t>
            </a:r>
            <a:r>
              <a:rPr lang="en-US" altLang="zh-CN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:State Farm: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推行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UBI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车险降低承保赔付率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38667-E2B4-4CB5-9DE7-487A3F5C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渠道创新：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网络销售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State Farm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在产品展示和购买商与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Internet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充分结合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产品展示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：官网的产品介绍覆盖其各类保险产品介绍及折扣优惠等信息；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产品报价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：车险及房屋险用户可以在线上获得保险报价，寿险、健康险等任需联系线下代理人获取报价；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产品购买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：线上报价保险产品支持用户通过线上支付的渠道直接在官网购买。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spcAft>
                <a:spcPts val="600"/>
              </a:spcAft>
              <a:buNone/>
            </a:pP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54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B8706-72EC-4ECB-88E0-E62BAA8A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传统保险公司互联网化 </a:t>
            </a:r>
            <a:r>
              <a:rPr lang="en-US" altLang="zh-CN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:State Farm: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推行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UBI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车险降低承保赔付率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2DBC1-5F9C-4E1D-A6D0-7D5285F8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700808"/>
            <a:ext cx="8579296" cy="44253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服务创新：</a:t>
            </a:r>
            <a:endParaRPr lang="en-US" altLang="zh-CN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提供多样化的移动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Pocket Agent,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CarCapture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Steer Clear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等），满足用户不同需求，提供增值服务；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通过社交平台与用户保持良好互动。如在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YouTube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上发布不同产品内容与客户展开讨论；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保持客户黏性。创新产品的推出，购买途径的便捷以及多项增值服务的提供，增加对客户的吸引力；</a:t>
            </a:r>
          </a:p>
        </p:txBody>
      </p:sp>
    </p:spTree>
    <p:extLst>
      <p:ext uri="{BB962C8B-B14F-4D97-AF65-F5344CB8AC3E}">
        <p14:creationId xmlns:p14="http://schemas.microsoft.com/office/powerpoint/2010/main" val="366745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4EEFB-7DBD-48C0-AC6E-C63DF937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传统保险公司互联网化 </a:t>
            </a:r>
            <a:r>
              <a:rPr lang="en-US" altLang="zh-CN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案例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:State Farm: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推行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UBI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车险降低承保赔付率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26049-DB3A-4B5E-840F-34451385E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结论：</a:t>
            </a:r>
            <a:endParaRPr lang="en-US" altLang="zh-CN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受益于与车联网厂商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Hughes Telematics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合作推出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UBI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产品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DriveSafe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&amp; Save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公司净利润稳步上升。随着规模效应凸显，公司承保费用率呈逐年下降趋势，承保赔付率持续下降；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2014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年，公司赔付率相较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DSS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实行之初的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年降低了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6.4%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，并有持续下降的趋势。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承保赔付率降低带来公司净利润稳步上升，近三年净利润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CAGR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达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24.5%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59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2441</Words>
  <Application>Microsoft Office PowerPoint</Application>
  <PresentationFormat>全屏显示(4:3)</PresentationFormat>
  <Paragraphs>146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华文楷体</vt:lpstr>
      <vt:lpstr>宋体</vt:lpstr>
      <vt:lpstr>Arial</vt:lpstr>
      <vt:lpstr>Calibri</vt:lpstr>
      <vt:lpstr>Times New Roman</vt:lpstr>
      <vt:lpstr>Wingdings</vt:lpstr>
      <vt:lpstr>Office 主题</vt:lpstr>
      <vt:lpstr>自定义设计方案</vt:lpstr>
      <vt:lpstr>CorelDRAW</vt:lpstr>
      <vt:lpstr>Model  3--互联网保险</vt:lpstr>
      <vt:lpstr>传统保险公司互联网化</vt:lpstr>
      <vt:lpstr>传统保险公司互联网化 /案例:State Farm:推行UBI车险降低承保赔付率</vt:lpstr>
      <vt:lpstr>传统保险公司互联网化 /案例:State Farm:推行UBI车险降低承保赔付率</vt:lpstr>
      <vt:lpstr>传统保险公司互联网化 /案例:State Farm:推行UBI车险降低承保赔付率</vt:lpstr>
      <vt:lpstr>传统保险公司互联网化 /案例:State Farm:推行UBI车险降低承保赔付率</vt:lpstr>
      <vt:lpstr>传统保险公司互联网化 /案例:State Farm:推行UBI车险降低承保赔付率</vt:lpstr>
      <vt:lpstr>传统保险公司互联网化 /案例:State Farm:推行UBI车险降低承保赔付率</vt:lpstr>
      <vt:lpstr>传统保险公司互联网化 /案例:State Farm:推行UBI车险降低承保赔付率</vt:lpstr>
      <vt:lpstr>传统保险公司互联网化 /案例:联合健康集团(UnitedHealthGroup)“移动化+社交化+增值化”综合性发展</vt:lpstr>
      <vt:lpstr>传统保险公司互联网化 /案例:联合健康集团(UnitedHealthGroup)“移动化+社交化+增值化”综合性发展</vt:lpstr>
      <vt:lpstr>传统保险公司互联网化 /案例:联合健康集团(UnitedHealthGroup)“移动化+社交化+增值化”综合性发展</vt:lpstr>
      <vt:lpstr>传统保险公司互联网化 /案例:联合健康集团(UnitedHealthGroup)“移动化+社交化+增值化”综合性发展</vt:lpstr>
      <vt:lpstr>传统保险公司互联网化 /案例:联合健康集团(UnitedHealthGroup)“移动化+社交化+增值化”综合性发展</vt:lpstr>
      <vt:lpstr>互联网保险经纪与代理</vt:lpstr>
      <vt:lpstr>互联网保险经纪与代理/案例 ：Bought By Many</vt:lpstr>
      <vt:lpstr>Bought By Many的定制保险举例</vt:lpstr>
      <vt:lpstr>Bought By Many定制保险:投保步骤</vt:lpstr>
      <vt:lpstr>互联网保险／互联网保险公司</vt:lpstr>
      <vt:lpstr>互联网保险／互联网保险公司／案例:Oscar创新型科技个人健康保险公司</vt:lpstr>
      <vt:lpstr>互联网保险／互联网保险公司／案例:Oscar创新型科技个人健康保险公司</vt:lpstr>
      <vt:lpstr>互联网保险／互联网保险公司／案例 ：众安保险</vt:lpstr>
      <vt:lpstr>互联网保险／互联网保险公司／案例 ：众安保险</vt:lpstr>
      <vt:lpstr>互联网保险／互联网保险公司／案例 ：众安保险</vt:lpstr>
      <vt:lpstr>互联网保险／互联网保险公司／案例 ：众安保险</vt:lpstr>
      <vt:lpstr>互联网保险／互联网保险公司／案例 ：众安保险</vt:lpstr>
      <vt:lpstr>互联网保险／互联网保险服务公司</vt:lpstr>
      <vt:lpstr>互联网保险／互联网保险服务公司案例 ：Snapsheet:提供自主车险理赔以及维修比价的保险服务公司</vt:lpstr>
      <vt:lpstr>互联网保险／互联网保险服务公司案例 ：GNS Healthcare:专注于医疗行业的大数据分析公司</vt:lpstr>
      <vt:lpstr>互联网保险／互联网保险服务公司案例 ：Sheet Technology检测网络保险中欺诈者的大数据平台</vt:lpstr>
      <vt:lpstr>互联网保险／互联网保险服务公司案例 ：WorldCover直接架接投保人和风险投资人的P2P保险平台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zp</cp:lastModifiedBy>
  <cp:revision>129</cp:revision>
  <dcterms:created xsi:type="dcterms:W3CDTF">2017-07-20T14:39:50Z</dcterms:created>
  <dcterms:modified xsi:type="dcterms:W3CDTF">2017-10-29T14:35:26Z</dcterms:modified>
</cp:coreProperties>
</file>