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1" r:id="rId6"/>
    <p:sldId id="260" r:id="rId7"/>
    <p:sldId id="267" r:id="rId8"/>
    <p:sldId id="272" r:id="rId9"/>
    <p:sldId id="270" r:id="rId10"/>
    <p:sldId id="268" r:id="rId11"/>
    <p:sldId id="269" r:id="rId12"/>
    <p:sldId id="262" r:id="rId13"/>
    <p:sldId id="263" r:id="rId14"/>
    <p:sldId id="264" r:id="rId15"/>
    <p:sldId id="265" r:id="rId16"/>
    <p:sldId id="266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94635" autoAdjust="0"/>
  </p:normalViewPr>
  <p:slideViewPr>
    <p:cSldViewPr>
      <p:cViewPr varScale="1">
        <p:scale>
          <a:sx n="104" d="100"/>
          <a:sy n="104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63688" y="116632"/>
          <a:ext cx="514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orelDRAW" r:id="rId3" imgW="951120" imgH="233640" progId="">
                  <p:embed/>
                </p:oleObj>
              </mc:Choice>
              <mc:Fallback>
                <p:oleObj name="CorelDRAW" r:id="rId3" imgW="951120" imgH="23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6632"/>
                        <a:ext cx="5143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ADCC-1C0B-4C9F-ABC8-DBDD204E4836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CE72-3216-4E80-855E-018B2D989F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47664" y="260648"/>
          <a:ext cx="514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orelDRAW" r:id="rId14" imgW="951120" imgH="233640" progId="">
                  <p:embed/>
                </p:oleObj>
              </mc:Choice>
              <mc:Fallback>
                <p:oleObj name="CorelDRAW" r:id="rId14" imgW="951120" imgH="23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0648"/>
                        <a:ext cx="5143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n-US" altLang="zh-CN" dirty="0"/>
              <a:t>Model5--</a:t>
            </a:r>
            <a:r>
              <a:rPr lang="zh-CN" altLang="en-US" dirty="0"/>
              <a:t>互联网资产管理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27858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被动型智能理财平台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主动型组合投资平台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资产管理平台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账户智能管理平台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16632"/>
            <a:ext cx="8686800" cy="1143000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主动型组合投资平台／案例：</a:t>
            </a:r>
            <a:r>
              <a:rPr lang="en-US" altLang="zh-CN" sz="28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Covestor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管理资产规模：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31,360,231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美元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投资组合标的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：股票或基金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最低投资额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10000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美元，具体视各个投资组合要求而定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收费结构：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平台收取跟投人托管资金的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0.3%-1.5%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（最低收取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12.5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美元，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Covestor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只保留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0.25%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，其余归跟投人）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</a:t>
            </a:r>
            <a:r>
              <a:rPr lang="zh-CN" altLang="en-US" sz="2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／主动型组合投资平台／案例：</a:t>
            </a:r>
            <a:r>
              <a:rPr lang="en-US" altLang="zh-CN" sz="24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Covestor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60197" t="22543" r="11304" b="11946"/>
          <a:stretch>
            <a:fillRect/>
          </a:stretch>
        </p:blipFill>
        <p:spPr bwMode="auto">
          <a:xfrm>
            <a:off x="1475656" y="1268760"/>
            <a:ext cx="612068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资产管理平台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988840"/>
            <a:ext cx="8229600" cy="38058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O2O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资产管理平台，通常指提供线上的免费资产诊断服务和线下的收费人工咨询服务。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 通过线上服务引流、线下服务盈利。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资产管理平台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97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/>
              <a:t>O2O</a:t>
            </a:r>
            <a:r>
              <a:rPr lang="zh-CN" altLang="en-US" dirty="0"/>
              <a:t>资产管理平台一般运营模式：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35998" t="43353" r="34118" b="12139"/>
          <a:stretch>
            <a:fillRect/>
          </a:stretch>
        </p:blipFill>
        <p:spPr bwMode="auto">
          <a:xfrm>
            <a:off x="1475656" y="2348880"/>
            <a:ext cx="58326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资产管理平台</a:t>
            </a:r>
            <a:r>
              <a:rPr lang="zh-CN" altLang="en-US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／案例：</a:t>
            </a:r>
            <a:r>
              <a:rPr lang="en-US" altLang="zh-CN" sz="2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Personal Capital</a:t>
            </a:r>
            <a:endParaRPr lang="zh-CN" altLang="en-US" sz="2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/>
              <a:t>                    </a:t>
            </a:r>
            <a:r>
              <a:rPr lang="en-US" altLang="zh-CN" dirty="0">
                <a:solidFill>
                  <a:srgbClr val="7030A0"/>
                </a:solidFill>
              </a:rPr>
              <a:t>Personal Capital—</a:t>
            </a:r>
            <a:r>
              <a:rPr lang="zh-CN" altLang="en-US" dirty="0">
                <a:solidFill>
                  <a:srgbClr val="7030A0"/>
                </a:solidFill>
              </a:rPr>
              <a:t>线上与线下相结合的资产管理平台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Personal Capital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成立于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2009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年，是美国一家提供在线财务分析和财务咨询的个人理财平台，目标客户是可投资资产在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10-200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万美元之间的大众服务阶层。其主要业务包括线上免费服务与线下收费的人工服务。通过线下资产管理顾问服务收取费用来盈利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13123" t="23892" r="66771" b="67823"/>
          <a:stretch>
            <a:fillRect/>
          </a:stretch>
        </p:blipFill>
        <p:spPr bwMode="auto">
          <a:xfrm>
            <a:off x="539552" y="1700808"/>
            <a:ext cx="142049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资产管理平台／案例：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Personal Capital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 线上免费的资产状况跟踪服务：收支分析、养老金分析、投资账户分析、费用分析；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 线下收费的人工资产管理服务：通过远程视频或去其位于三藩市和丹佛市的实体办公室约见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Personal Capital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的投资顾问。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资产管理平台／案例：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Personal Capital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线下人工收费结构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48399" t="48169" r="12232" b="25819"/>
          <a:stretch>
            <a:fillRect/>
          </a:stretch>
        </p:blipFill>
        <p:spPr bwMode="auto">
          <a:xfrm>
            <a:off x="1475656" y="2564904"/>
            <a:ext cx="59766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互联网资产管理／账户智能管理平台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账户智能管理平台，是指面向投资机构或独立投资顾问提供平台，帮助他们智能化管理客户。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  通过为投资顾问提供各类智能化管理服务，如客户账户聚合管理、投资组合算法、税收优化、自动生成报告等，使得投资顾问能够规模化扩展用户。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互联网资产管理／账户智能管理平台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账户智能管理平台提供的服务</a:t>
            </a:r>
            <a:r>
              <a:rPr lang="en-US" altLang="zh-CN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28052" t="42967" r="16916" b="14644"/>
          <a:stretch>
            <a:fillRect/>
          </a:stretch>
        </p:blipFill>
        <p:spPr bwMode="auto">
          <a:xfrm>
            <a:off x="1403648" y="2348880"/>
            <a:ext cx="604867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</a:t>
            </a:r>
            <a:r>
              <a:rPr lang="en-US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更多案例参见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Wealthfront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－智能理财平台的典型代表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FutureAdvisor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－基于财务规划方案的智能理财平台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WiseBanyan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－“零收费”的智能理财平台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Schwab Intelligent Portfolio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－券商成立的智能理财平台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MarketRiders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－收取固定订阅费的智能理财平台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Covestor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－提供投资组合的投资管理服务平台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Folio Investing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－帮助投资者构建投资组合的平台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Personal Capital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－线上与线下相结合的资产管理平台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Vanguard Personal Advisor Service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－智能投资与人工投顾结合的资产管理平台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Smart 401K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－从事退休金管理的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O2O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投资顾问公司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Trizic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－面向投资顾问的账户智能管理平台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latin typeface="华文楷体" pitchFamily="2" charset="-122"/>
                <a:ea typeface="华文楷体" pitchFamily="2" charset="-122"/>
              </a:rPr>
              <a:t>Jemstep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Advisor Pro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－提供基金排序功能的账户智能管理平台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Motif Advisor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－券商成立的账户智能管理平台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被动型智能理财平台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被动型智能理财平台，又称为智能投资平台（</a:t>
            </a:r>
            <a:r>
              <a:rPr lang="en-US" altLang="zh-CN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Robot Advisor</a:t>
            </a: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），是指通过计算机算法向投资者推荐由</a:t>
            </a:r>
            <a:r>
              <a:rPr lang="en-US" altLang="zh-CN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ETF(</a:t>
            </a:r>
            <a:r>
              <a:rPr lang="zh-CN" altLang="en-US" sz="1100" dirty="0"/>
              <a:t>交易所交易基金</a:t>
            </a:r>
            <a:r>
              <a:rPr lang="zh-CN" altLang="en-US" dirty="0"/>
              <a:t>（</a:t>
            </a:r>
            <a:r>
              <a:rPr lang="en-US" altLang="zh-CN" dirty="0"/>
              <a:t>Exchange Traded Funds</a:t>
            </a:r>
            <a:r>
              <a:rPr lang="en-US" altLang="zh-CN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构成的投资组合。</a:t>
            </a:r>
            <a:endParaRPr lang="en-US" altLang="zh-CN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buNone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被动型智能理财平台的一般特点：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低门槛</a:t>
            </a: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低费率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易操作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高透明</a:t>
            </a:r>
            <a:endParaRPr lang="zh-CN" altLang="en-US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35280" cy="1143000"/>
          </a:xfrm>
        </p:spPr>
        <p:txBody>
          <a:bodyPr>
            <a:no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被动型智能理财平台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7030A0"/>
                </a:solidFill>
              </a:rPr>
              <a:t>被动型智能理财平台的一般流程：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l="17216" t="35645" r="49646" b="12524"/>
          <a:stretch>
            <a:fillRect/>
          </a:stretch>
        </p:blipFill>
        <p:spPr bwMode="auto">
          <a:xfrm>
            <a:off x="1403648" y="2276872"/>
            <a:ext cx="590465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被动型智能理财平台／案例：</a:t>
            </a:r>
            <a:r>
              <a:rPr lang="en-US" altLang="zh-CN" sz="40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Wealthfront</a:t>
            </a:r>
            <a:endParaRPr lang="zh-CN" altLang="en-US" sz="4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               </a:t>
            </a:r>
            <a:r>
              <a:rPr lang="en-US" altLang="zh-CN" dirty="0" err="1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Wealthfront</a:t>
            </a:r>
            <a:r>
              <a:rPr lang="en-US" altLang="zh-CN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智能理财平台的典型代表</a:t>
            </a:r>
            <a:endParaRPr lang="en-US" altLang="zh-CN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Wealthfront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根据算法自动为用户推荐资产组合，同时可提供资金托管服务并自动进行后续调仓。在此基础上还提供其它服务，包括税收损失收割（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Tax- loss Harvesting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）和单只股票分散计划（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Single- Stock 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iversification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Service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l="17698" t="23699" r="64122" b="67245"/>
          <a:stretch>
            <a:fillRect/>
          </a:stretch>
        </p:blipFill>
        <p:spPr bwMode="auto">
          <a:xfrm>
            <a:off x="251520" y="1600200"/>
            <a:ext cx="1318890" cy="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被动型智能理财平台／案例：</a:t>
            </a:r>
            <a:r>
              <a:rPr lang="en-US" altLang="zh-CN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Wealthfront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基本信息：</a:t>
            </a:r>
            <a:endParaRPr lang="en-US" altLang="zh-CN" sz="3000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zh-CN" altLang="en-US" sz="30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成立时间：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2011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年</a:t>
            </a:r>
          </a:p>
          <a:p>
            <a:pPr>
              <a:buNone/>
            </a:pPr>
            <a:r>
              <a:rPr lang="zh-CN" altLang="en-US" sz="30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目标用户：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硅谷的“科技新贵”</a:t>
            </a:r>
          </a:p>
          <a:p>
            <a:pPr>
              <a:buNone/>
            </a:pPr>
            <a:r>
              <a:rPr lang="zh-CN" altLang="en-US" sz="30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总账户数：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42,338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月）</a:t>
            </a:r>
          </a:p>
          <a:p>
            <a:pPr>
              <a:buNone/>
            </a:pPr>
            <a:r>
              <a:rPr lang="zh-CN" altLang="en-US" sz="30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管理资产规模：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2,612,809,400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美元（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月）</a:t>
            </a:r>
          </a:p>
          <a:p>
            <a:pPr>
              <a:buNone/>
            </a:pPr>
            <a:r>
              <a:rPr lang="zh-CN" altLang="en-US" sz="30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投资组合组成：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ETF</a:t>
            </a:r>
          </a:p>
          <a:p>
            <a:pPr>
              <a:buNone/>
            </a:pPr>
            <a:r>
              <a:rPr lang="zh-CN" altLang="en-US" sz="3000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最低投资门槛：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500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美元；</a:t>
            </a:r>
            <a:r>
              <a:rPr lang="en-US" altLang="zh-CN" sz="3000" dirty="0">
                <a:latin typeface="华文楷体" pitchFamily="2" charset="-122"/>
                <a:ea typeface="华文楷体" pitchFamily="2" charset="-122"/>
              </a:rPr>
              <a:t>10000</a:t>
            </a:r>
            <a:r>
              <a:rPr lang="zh-CN" altLang="en-US" sz="3000" dirty="0">
                <a:latin typeface="华文楷体" pitchFamily="2" charset="-122"/>
                <a:ea typeface="华文楷体" pitchFamily="2" charset="-122"/>
              </a:rPr>
              <a:t>美元（提供税收收割服务）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被动型智能理财平台／案例：</a:t>
            </a:r>
            <a:r>
              <a:rPr lang="en-US" altLang="zh-CN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Wealthfront</a:t>
            </a:r>
            <a:endParaRPr lang="zh-CN" altLang="en-US" sz="3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收费结构：</a:t>
            </a:r>
            <a:endParaRPr lang="en-US" altLang="zh-CN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zh-CN" altLang="en-US" dirty="0"/>
              <a:t>根据资产规模收取资产管理费</a:t>
            </a:r>
          </a:p>
          <a:p>
            <a:r>
              <a:rPr lang="zh-CN" altLang="en-US" dirty="0"/>
              <a:t>资产管理费</a:t>
            </a:r>
          </a:p>
          <a:p>
            <a:pPr>
              <a:buNone/>
            </a:pPr>
            <a:r>
              <a:rPr lang="en-US" altLang="zh-CN" dirty="0"/>
              <a:t>      10000</a:t>
            </a:r>
            <a:r>
              <a:rPr lang="zh-CN" altLang="en-US" dirty="0"/>
              <a:t>美元以下部分：免费；</a:t>
            </a:r>
          </a:p>
          <a:p>
            <a:pPr>
              <a:buNone/>
            </a:pPr>
            <a:r>
              <a:rPr lang="en-US" altLang="zh-CN" dirty="0"/>
              <a:t>       10000</a:t>
            </a:r>
            <a:r>
              <a:rPr lang="zh-CN" altLang="en-US" dirty="0"/>
              <a:t>美元以上部分：</a:t>
            </a:r>
            <a:r>
              <a:rPr lang="en-US" altLang="zh-CN" dirty="0"/>
              <a:t>0.25%/</a:t>
            </a:r>
            <a:r>
              <a:rPr lang="zh-CN" altLang="en-US" dirty="0"/>
              <a:t>年</a:t>
            </a:r>
          </a:p>
          <a:p>
            <a:r>
              <a:rPr lang="en-US" altLang="zh-CN" dirty="0"/>
              <a:t>ETF</a:t>
            </a:r>
            <a:r>
              <a:rPr lang="zh-CN" altLang="en-US" dirty="0"/>
              <a:t>运营费（归属</a:t>
            </a:r>
            <a:r>
              <a:rPr lang="en-US" altLang="zh-CN" dirty="0"/>
              <a:t>ETF</a:t>
            </a:r>
            <a:r>
              <a:rPr lang="zh-CN" altLang="en-US" dirty="0"/>
              <a:t>所属基金公司）</a:t>
            </a:r>
          </a:p>
          <a:p>
            <a:pPr>
              <a:buNone/>
            </a:pPr>
            <a:r>
              <a:rPr lang="zh-CN" altLang="en-US" dirty="0"/>
              <a:t>        平均费率约为</a:t>
            </a:r>
            <a:r>
              <a:rPr lang="en-US" altLang="zh-CN" dirty="0"/>
              <a:t>0.12%/</a:t>
            </a:r>
            <a:r>
              <a:rPr lang="zh-CN" altLang="en-US" dirty="0"/>
              <a:t>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730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被动型智能理财平台／案例：</a:t>
            </a:r>
            <a:r>
              <a:rPr lang="en-US" altLang="zh-CN" sz="24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Wealthfront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algn="ctr">
              <a:buNone/>
            </a:pPr>
            <a:r>
              <a:rPr lang="zh-CN" altLang="en-US" dirty="0">
                <a:solidFill>
                  <a:srgbClr val="7030A0"/>
                </a:solidFill>
              </a:rPr>
              <a:t>核心业务</a:t>
            </a:r>
            <a:endParaRPr lang="en-US" altLang="zh-CN" dirty="0">
              <a:solidFill>
                <a:srgbClr val="7030A0"/>
              </a:solidFill>
            </a:endParaRPr>
          </a:p>
          <a:p>
            <a:pPr algn="ctr">
              <a:buNone/>
            </a:pP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 cstate="print"/>
          <a:srcRect l="34072" t="22929" r="31736" b="12524"/>
          <a:stretch>
            <a:fillRect/>
          </a:stretch>
        </p:blipFill>
        <p:spPr bwMode="auto">
          <a:xfrm>
            <a:off x="683568" y="1700808"/>
            <a:ext cx="777686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主动型组合投资平台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b="1" dirty="0">
              <a:solidFill>
                <a:srgbClr val="7030A0"/>
              </a:solidFill>
            </a:endParaRPr>
          </a:p>
          <a:p>
            <a:endParaRPr lang="en-US" altLang="zh-CN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 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主动型组合投资，是指由围绕某一主题构建投资组合以获取超额收益的投资方式，投资标的为股票、基金或ＥＴＦ。</a:t>
            </a:r>
          </a:p>
          <a:p>
            <a:pPr algn="just">
              <a:buNone/>
            </a:pP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45624" cy="1143000"/>
          </a:xfrm>
        </p:spPr>
        <p:txBody>
          <a:bodyPr>
            <a:norm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互联网资产管理／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主动型组合投资平台／案例：</a:t>
            </a:r>
            <a:r>
              <a:rPr lang="en-US" altLang="zh-CN" sz="20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Covestor</a:t>
            </a:r>
            <a:endParaRPr lang="zh-CN" altLang="en-US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/>
              <a:t>                 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Covestor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跟投模式的主动型组合投资平台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Covestor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是一家在线投资管理服务平台，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2006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年成立，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2008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年在美国证券交易委员会（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）注册提供投资咨询服务。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其特色在于由专业投资经理提供投资组合、投资者选择跟投。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年被美国在线券商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Interactive Brokers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收购。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l="14809" t="20424" r="68697" b="69364"/>
          <a:stretch>
            <a:fillRect/>
          </a:stretch>
        </p:blipFill>
        <p:spPr bwMode="auto">
          <a:xfrm>
            <a:off x="755576" y="1556792"/>
            <a:ext cx="108597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980</Words>
  <Application>Microsoft Office PowerPoint</Application>
  <PresentationFormat>全屏显示(4:3)</PresentationFormat>
  <Paragraphs>84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华文楷体</vt:lpstr>
      <vt:lpstr>宋体</vt:lpstr>
      <vt:lpstr>Arial</vt:lpstr>
      <vt:lpstr>Calibri</vt:lpstr>
      <vt:lpstr>Wingdings</vt:lpstr>
      <vt:lpstr>Office 主题</vt:lpstr>
      <vt:lpstr>自定义设计方案</vt:lpstr>
      <vt:lpstr>CorelDRAW</vt:lpstr>
      <vt:lpstr>Model5--互联网资产管理</vt:lpstr>
      <vt:lpstr>互联网资产管理／被动型智能理财平台</vt:lpstr>
      <vt:lpstr>互联网资产管理／被动型智能理财平台</vt:lpstr>
      <vt:lpstr>互联网资产管理／被动型智能理财平台／案例：Wealthfront</vt:lpstr>
      <vt:lpstr>互联网资产管理／被动型智能理财平台／案例：Wealthfront</vt:lpstr>
      <vt:lpstr>互联网资产管理／被动型智能理财平台／案例：Wealthfront</vt:lpstr>
      <vt:lpstr>互联网资产管理／被动型智能理财平台／案例：Wealthfront</vt:lpstr>
      <vt:lpstr>互联网资产管理／主动型组合投资平台</vt:lpstr>
      <vt:lpstr>互联网资产管理／主动型组合投资平台／案例：Covestor</vt:lpstr>
      <vt:lpstr>互联网资产管理／主动型组合投资平台／案例：Covestor</vt:lpstr>
      <vt:lpstr>互联网资产管理／主动型组合投资平台／案例：Covestor</vt:lpstr>
      <vt:lpstr>互联网资产管理／O2O资产管理平台</vt:lpstr>
      <vt:lpstr>互联网资产管理／O2O资产管理平台</vt:lpstr>
      <vt:lpstr>互联网资产管理／O2O资产管理平台／案例：Personal Capital</vt:lpstr>
      <vt:lpstr>互联网资产管理／O2O资产管理平台／案例：Personal Capital</vt:lpstr>
      <vt:lpstr>互联网资产管理／O2O资产管理平台／案例：Personal Capital</vt:lpstr>
      <vt:lpstr>互联网资产管理／账户智能管理平台</vt:lpstr>
      <vt:lpstr>互联网资产管理／账户智能管理平台</vt:lpstr>
      <vt:lpstr>互联网资产管理/更多案例参见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zp</cp:lastModifiedBy>
  <cp:revision>66</cp:revision>
  <dcterms:created xsi:type="dcterms:W3CDTF">2017-07-20T14:39:50Z</dcterms:created>
  <dcterms:modified xsi:type="dcterms:W3CDTF">2017-11-12T12:26:10Z</dcterms:modified>
</cp:coreProperties>
</file>