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75" r:id="rId4"/>
    <p:sldId id="276" r:id="rId5"/>
    <p:sldId id="279" r:id="rId6"/>
    <p:sldId id="277" r:id="rId7"/>
    <p:sldId id="257" r:id="rId8"/>
    <p:sldId id="259" r:id="rId9"/>
    <p:sldId id="280" r:id="rId10"/>
    <p:sldId id="281" r:id="rId11"/>
    <p:sldId id="282" r:id="rId12"/>
    <p:sldId id="283" r:id="rId13"/>
    <p:sldId id="284" r:id="rId14"/>
    <p:sldId id="285" r:id="rId15"/>
    <p:sldId id="261" r:id="rId16"/>
    <p:sldId id="260" r:id="rId17"/>
    <p:sldId id="267" r:id="rId18"/>
    <p:sldId id="272" r:id="rId19"/>
    <p:sldId id="270" r:id="rId20"/>
    <p:sldId id="268" r:id="rId21"/>
    <p:sldId id="269" r:id="rId22"/>
    <p:sldId id="262" r:id="rId23"/>
    <p:sldId id="263" r:id="rId24"/>
    <p:sldId id="286" r:id="rId25"/>
    <p:sldId id="287" r:id="rId26"/>
    <p:sldId id="264" r:id="rId27"/>
    <p:sldId id="265"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06" autoAdjust="0"/>
    <p:restoredTop sz="94635" autoAdjust="0"/>
  </p:normalViewPr>
  <p:slideViewPr>
    <p:cSldViewPr>
      <p:cViewPr varScale="1">
        <p:scale>
          <a:sx n="103" d="100"/>
          <a:sy n="103" d="100"/>
        </p:scale>
        <p:origin x="1452" y="114"/>
      </p:cViewPr>
      <p:guideLst>
        <p:guide orient="horz" pos="4320"/>
        <p:guide pos="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4FF48-36E5-41D4-97F7-7EAE1C34C2B3}" type="datetimeFigureOut">
              <a:rPr lang="zh-CN" altLang="en-US" smtClean="0"/>
              <a:t>2017/12/3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E325F7-C0CC-4E16-9371-344D043B84B4}" type="slidenum">
              <a:rPr lang="zh-CN" altLang="en-US" smtClean="0"/>
              <a:t>‹#›</a:t>
            </a:fld>
            <a:endParaRPr lang="zh-CN" altLang="en-US"/>
          </a:p>
        </p:txBody>
      </p:sp>
    </p:spTree>
    <p:extLst>
      <p:ext uri="{BB962C8B-B14F-4D97-AF65-F5344CB8AC3E}">
        <p14:creationId xmlns:p14="http://schemas.microsoft.com/office/powerpoint/2010/main" val="3152432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E325F7-C0CC-4E16-9371-344D043B84B4}" type="slidenum">
              <a:rPr lang="zh-CN" altLang="en-US" smtClean="0"/>
              <a:t>5</a:t>
            </a:fld>
            <a:endParaRPr lang="zh-CN" altLang="en-US"/>
          </a:p>
        </p:txBody>
      </p:sp>
    </p:spTree>
    <p:extLst>
      <p:ext uri="{BB962C8B-B14F-4D97-AF65-F5344CB8AC3E}">
        <p14:creationId xmlns:p14="http://schemas.microsoft.com/office/powerpoint/2010/main" val="1142930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graphicFrame>
        <p:nvGraphicFramePr>
          <p:cNvPr id="2050" name="Object 2"/>
          <p:cNvGraphicFramePr>
            <a:graphicFrameLocks noChangeAspect="1"/>
          </p:cNvGraphicFramePr>
          <p:nvPr/>
        </p:nvGraphicFramePr>
        <p:xfrm>
          <a:off x="1763688" y="116632"/>
          <a:ext cx="5143500" cy="1257300"/>
        </p:xfrm>
        <a:graphic>
          <a:graphicData uri="http://schemas.openxmlformats.org/presentationml/2006/ole">
            <mc:AlternateContent xmlns:mc="http://schemas.openxmlformats.org/markup-compatibility/2006">
              <mc:Choice xmlns:v="urn:schemas-microsoft-com:vml" Requires="v">
                <p:oleObj spid="_x0000_s2110" name="CorelDRAW" r:id="rId3" imgW="951120" imgH="233640" progId="">
                  <p:embed/>
                </p:oleObj>
              </mc:Choice>
              <mc:Fallback>
                <p:oleObj name="CorelDRAW" r:id="rId3" imgW="951120" imgH="233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16632"/>
                        <a:ext cx="5143500"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BB1ADCC-1C0B-4C9F-ABC8-DBDD204E4836}" type="datetimeFigureOut">
              <a:rPr lang="zh-CN" altLang="en-US" smtClean="0"/>
              <a:pPr/>
              <a:t>2017/12/3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BB1ADCC-1C0B-4C9F-ABC8-DBDD204E4836}" type="datetimeFigureOut">
              <a:rPr lang="zh-CN" altLang="en-US" smtClean="0"/>
              <a:pPr/>
              <a:t>2017/12/3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BB1ADCC-1C0B-4C9F-ABC8-DBDD204E4836}" type="datetimeFigureOut">
              <a:rPr lang="zh-CN" altLang="en-US" smtClean="0"/>
              <a:pPr/>
              <a:t>2017/12/3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B1ADCC-1C0B-4C9F-ABC8-DBDD204E4836}" type="datetimeFigureOut">
              <a:rPr lang="zh-CN" altLang="en-US" smtClean="0"/>
              <a:pPr/>
              <a:t>2017/12/3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B1ADCC-1C0B-4C9F-ABC8-DBDD204E4836}" type="datetimeFigureOut">
              <a:rPr lang="zh-CN" altLang="en-US" smtClean="0"/>
              <a:pPr/>
              <a:t>2017/12/3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B1ADCC-1C0B-4C9F-ABC8-DBDD204E4836}" type="datetimeFigureOut">
              <a:rPr lang="zh-CN" altLang="en-US" smtClean="0"/>
              <a:pPr/>
              <a:t>2017/12/3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BB1ADCC-1C0B-4C9F-ABC8-DBDD204E4836}" type="datetimeFigureOut">
              <a:rPr lang="zh-CN" altLang="en-US" smtClean="0"/>
              <a:pPr/>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F2CE72-3216-4E80-855E-018B2D989FD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5E9EFF"/>
            </a:gs>
            <a:gs pos="39999">
              <a:srgbClr val="85C2FF"/>
            </a:gs>
            <a:gs pos="70000">
              <a:srgbClr val="C4D6EB"/>
            </a:gs>
            <a:gs pos="100000">
              <a:srgbClr val="FFEBFA"/>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1ADCC-1C0B-4C9F-ABC8-DBDD204E4836}" type="datetimeFigureOut">
              <a:rPr lang="zh-CN" altLang="en-US" smtClean="0"/>
              <a:pPr/>
              <a:t>2017/12/3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2CE72-3216-4E80-855E-018B2D989FD6}" type="slidenum">
              <a:rPr lang="zh-CN" altLang="en-US" smtClean="0"/>
              <a:pPr/>
              <a:t>‹#›</a:t>
            </a:fld>
            <a:endParaRPr lang="zh-CN" altLang="en-US"/>
          </a:p>
        </p:txBody>
      </p:sp>
      <p:graphicFrame>
        <p:nvGraphicFramePr>
          <p:cNvPr id="1026" name="Object 2"/>
          <p:cNvGraphicFramePr>
            <a:graphicFrameLocks noChangeAspect="1"/>
          </p:cNvGraphicFramePr>
          <p:nvPr/>
        </p:nvGraphicFramePr>
        <p:xfrm>
          <a:off x="1547664" y="260648"/>
          <a:ext cx="5143500" cy="1257300"/>
        </p:xfrm>
        <a:graphic>
          <a:graphicData uri="http://schemas.openxmlformats.org/presentationml/2006/ole">
            <mc:AlternateContent xmlns:mc="http://schemas.openxmlformats.org/markup-compatibility/2006">
              <mc:Choice xmlns:v="urn:schemas-microsoft-com:vml" Requires="v">
                <p:oleObj spid="_x0000_s1086" name="CorelDRAW" r:id="rId14" imgW="951120" imgH="233640" progId="">
                  <p:embed/>
                </p:oleObj>
              </mc:Choice>
              <mc:Fallback>
                <p:oleObj name="CorelDRAW" r:id="rId14" imgW="951120" imgH="233640" progId="">
                  <p:embed/>
                  <p:pic>
                    <p:nvPicPr>
                      <p:cNvPr id="0"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7664" y="260648"/>
                        <a:ext cx="5143500"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611560" y="1556792"/>
            <a:ext cx="7772400" cy="1470025"/>
          </a:xfrm>
        </p:spPr>
        <p:txBody>
          <a:bodyPr/>
          <a:lstStyle/>
          <a:p>
            <a:r>
              <a:rPr lang="en-US" altLang="zh-CN" dirty="0">
                <a:solidFill>
                  <a:srgbClr val="FF0000"/>
                </a:solidFill>
                <a:latin typeface="华文行楷" pitchFamily="2" charset="-122"/>
                <a:ea typeface="华文行楷" pitchFamily="2" charset="-122"/>
              </a:rPr>
              <a:t>Class 3 </a:t>
            </a:r>
            <a:r>
              <a:rPr lang="zh-CN" altLang="en-US" dirty="0">
                <a:solidFill>
                  <a:srgbClr val="FF0000"/>
                </a:solidFill>
                <a:latin typeface="华文行楷" pitchFamily="2" charset="-122"/>
                <a:ea typeface="华文行楷" pitchFamily="2" charset="-122"/>
              </a:rPr>
              <a:t>全新的互联网金融模式</a:t>
            </a:r>
          </a:p>
        </p:txBody>
      </p:sp>
      <p:sp>
        <p:nvSpPr>
          <p:cNvPr id="3" name="副标题 2"/>
          <p:cNvSpPr>
            <a:spLocks noGrp="1"/>
          </p:cNvSpPr>
          <p:nvPr>
            <p:ph type="subTitle" idx="1"/>
          </p:nvPr>
        </p:nvSpPr>
        <p:spPr/>
        <p:txBody>
          <a:bodyPr/>
          <a:lstStyle/>
          <a:p>
            <a:pPr algn="l">
              <a:spcBef>
                <a:spcPts val="600"/>
              </a:spcBef>
              <a:spcAft>
                <a:spcPts val="600"/>
              </a:spcAft>
              <a:buFont typeface="Wingdings" pitchFamily="2" charset="2"/>
              <a:buChar char="u"/>
            </a:pPr>
            <a:r>
              <a:rPr lang="en-US" altLang="zh-CN" dirty="0">
                <a:solidFill>
                  <a:srgbClr val="7030A0"/>
                </a:solidFill>
                <a:latin typeface="华文楷体" pitchFamily="2" charset="-122"/>
                <a:ea typeface="华文楷体" pitchFamily="2" charset="-122"/>
              </a:rPr>
              <a:t>P2P</a:t>
            </a:r>
            <a:r>
              <a:rPr lang="zh-CN" altLang="en-US" dirty="0">
                <a:solidFill>
                  <a:srgbClr val="7030A0"/>
                </a:solidFill>
                <a:latin typeface="华文楷体" pitchFamily="2" charset="-122"/>
                <a:ea typeface="华文楷体" pitchFamily="2" charset="-122"/>
              </a:rPr>
              <a:t>网络借贷</a:t>
            </a:r>
            <a:endParaRPr lang="en-US" altLang="zh-CN" dirty="0">
              <a:solidFill>
                <a:srgbClr val="7030A0"/>
              </a:solidFill>
              <a:latin typeface="华文楷体" pitchFamily="2" charset="-122"/>
              <a:ea typeface="华文楷体" pitchFamily="2" charset="-122"/>
            </a:endParaRPr>
          </a:p>
          <a:p>
            <a:pPr algn="l">
              <a:spcBef>
                <a:spcPts val="600"/>
              </a:spcBef>
              <a:spcAft>
                <a:spcPts val="600"/>
              </a:spcAft>
              <a:buFont typeface="Wingdings" pitchFamily="2" charset="2"/>
              <a:buChar char="u"/>
            </a:pPr>
            <a:r>
              <a:rPr lang="zh-CN" altLang="en-US" dirty="0">
                <a:solidFill>
                  <a:srgbClr val="7030A0"/>
                </a:solidFill>
                <a:latin typeface="华文楷体" pitchFamily="2" charset="-122"/>
                <a:ea typeface="华文楷体" pitchFamily="2" charset="-122"/>
              </a:rPr>
              <a:t>众筹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6B0AB-0561-4623-8D5A-44C5E8825278}"/>
              </a:ext>
            </a:extLst>
          </p:cNvPr>
          <p:cNvSpPr>
            <a:spLocks noGrp="1"/>
          </p:cNvSpPr>
          <p:nvPr>
            <p:ph type="title"/>
          </p:nvPr>
        </p:nvSpPr>
        <p:spPr>
          <a:xfrm>
            <a:off x="457200" y="8721"/>
            <a:ext cx="8229600" cy="1143000"/>
          </a:xfrm>
        </p:spPr>
        <p:txBody>
          <a:bodyPr/>
          <a:lstStyle/>
          <a:p>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全球</a:t>
            </a:r>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行业兴起和发展</a:t>
            </a:r>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借贷的兴起：</a:t>
            </a:r>
            <a:r>
              <a:rPr lang="en-US" altLang="zh-CN" sz="2400" dirty="0">
                <a:solidFill>
                  <a:srgbClr val="FF0000"/>
                </a:solidFill>
                <a:latin typeface="华文楷体" pitchFamily="2" charset="-122"/>
                <a:ea typeface="华文楷体" pitchFamily="2" charset="-122"/>
              </a:rPr>
              <a:t>2005—2010</a:t>
            </a:r>
            <a:r>
              <a:rPr lang="zh-CN" altLang="en-US" sz="2400" dirty="0">
                <a:solidFill>
                  <a:srgbClr val="FF0000"/>
                </a:solidFill>
                <a:latin typeface="华文楷体" pitchFamily="2" charset="-122"/>
                <a:ea typeface="华文楷体" pitchFamily="2" charset="-122"/>
              </a:rPr>
              <a:t>案例</a:t>
            </a:r>
            <a:r>
              <a:rPr lang="en-US" altLang="zh-CN" sz="3200" dirty="0" err="1">
                <a:solidFill>
                  <a:srgbClr val="FF0000"/>
                </a:solidFill>
                <a:latin typeface="华文楷体" pitchFamily="2" charset="-122"/>
                <a:ea typeface="华文楷体" pitchFamily="2" charset="-122"/>
              </a:rPr>
              <a:t>Zopa</a:t>
            </a:r>
            <a:r>
              <a:rPr lang="en-US" altLang="zh-CN" sz="3200" dirty="0">
                <a:solidFill>
                  <a:srgbClr val="FF0000"/>
                </a:solidFill>
                <a:latin typeface="华文楷体" pitchFamily="2" charset="-122"/>
                <a:ea typeface="华文楷体" pitchFamily="2" charset="-122"/>
              </a:rPr>
              <a:t> -</a:t>
            </a:r>
            <a:r>
              <a:rPr lang="zh-CN" altLang="en-US" sz="3200" dirty="0">
                <a:solidFill>
                  <a:srgbClr val="FF0000"/>
                </a:solidFill>
                <a:latin typeface="华文楷体" pitchFamily="2" charset="-122"/>
                <a:ea typeface="华文楷体" pitchFamily="2" charset="-122"/>
              </a:rPr>
              <a:t>全球首家</a:t>
            </a:r>
            <a:r>
              <a:rPr lang="en-US" altLang="zh-CN" sz="3200" dirty="0">
                <a:solidFill>
                  <a:srgbClr val="FF0000"/>
                </a:solidFill>
                <a:latin typeface="华文楷体" pitchFamily="2" charset="-122"/>
                <a:ea typeface="华文楷体" pitchFamily="2" charset="-122"/>
              </a:rPr>
              <a:t>P2P</a:t>
            </a:r>
            <a:r>
              <a:rPr lang="zh-CN" altLang="en-US" sz="3200" dirty="0">
                <a:solidFill>
                  <a:srgbClr val="FF0000"/>
                </a:solidFill>
                <a:latin typeface="华文楷体" pitchFamily="2" charset="-122"/>
                <a:ea typeface="华文楷体" pitchFamily="2" charset="-122"/>
              </a:rPr>
              <a:t>网贷平台</a:t>
            </a:r>
            <a:endParaRPr lang="zh-CN" altLang="en-US" dirty="0"/>
          </a:p>
        </p:txBody>
      </p:sp>
      <p:sp>
        <p:nvSpPr>
          <p:cNvPr id="3" name="内容占位符 2">
            <a:extLst>
              <a:ext uri="{FF2B5EF4-FFF2-40B4-BE49-F238E27FC236}">
                <a16:creationId xmlns:a16="http://schemas.microsoft.com/office/drawing/2014/main" id="{889C5C8C-3084-4184-A7B8-5934EECBBAC1}"/>
              </a:ext>
            </a:extLst>
          </p:cNvPr>
          <p:cNvSpPr>
            <a:spLocks noGrp="1"/>
          </p:cNvSpPr>
          <p:nvPr>
            <p:ph idx="1"/>
          </p:nvPr>
        </p:nvSpPr>
        <p:spPr>
          <a:xfrm>
            <a:off x="457200" y="1340768"/>
            <a:ext cx="8229600" cy="5517232"/>
          </a:xfrm>
        </p:spPr>
        <p:txBody>
          <a:bodyPr>
            <a:normAutofit fontScale="77500" lnSpcReduction="20000"/>
          </a:bodyPr>
          <a:lstStyle/>
          <a:p>
            <a:pPr>
              <a:lnSpc>
                <a:spcPct val="150000"/>
              </a:lnSpc>
              <a:spcBef>
                <a:spcPts val="600"/>
              </a:spcBef>
              <a:spcAft>
                <a:spcPts val="600"/>
              </a:spcAft>
              <a:buFont typeface="Wingdings" panose="05000000000000000000" pitchFamily="2" charset="2"/>
              <a:buChar char="Ø"/>
            </a:pPr>
            <a:r>
              <a:rPr lang="zh-CN" altLang="en-US" sz="3500" dirty="0">
                <a:latin typeface="华文楷体" pitchFamily="2" charset="-122"/>
                <a:ea typeface="华文楷体" pitchFamily="2" charset="-122"/>
              </a:rPr>
              <a:t>收入来源主要是向投资者和借款人收取的手续费；</a:t>
            </a:r>
            <a:endParaRPr lang="en-US" altLang="zh-CN" sz="35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3500" dirty="0">
                <a:latin typeface="华文楷体" pitchFamily="2" charset="-122"/>
                <a:ea typeface="华文楷体" pitchFamily="2" charset="-122"/>
              </a:rPr>
              <a:t>向投资者收取每年投资金额的</a:t>
            </a:r>
            <a:r>
              <a:rPr lang="en-US" altLang="zh-CN" sz="3500" dirty="0">
                <a:latin typeface="华文楷体" pitchFamily="2" charset="-122"/>
                <a:ea typeface="华文楷体" pitchFamily="2" charset="-122"/>
              </a:rPr>
              <a:t>1%</a:t>
            </a:r>
            <a:r>
              <a:rPr lang="zh-CN" altLang="en-US" sz="3500" dirty="0">
                <a:latin typeface="华文楷体" pitchFamily="2" charset="-122"/>
                <a:ea typeface="华文楷体" pitchFamily="2" charset="-122"/>
              </a:rPr>
              <a:t>、借款人收取</a:t>
            </a:r>
            <a:r>
              <a:rPr lang="en-US" altLang="zh-CN" sz="3500" dirty="0">
                <a:latin typeface="华文楷体" pitchFamily="2" charset="-122"/>
                <a:ea typeface="华文楷体" pitchFamily="2" charset="-122"/>
              </a:rPr>
              <a:t>30-610</a:t>
            </a:r>
            <a:r>
              <a:rPr lang="zh-CN" altLang="en-US" sz="3500" dirty="0">
                <a:latin typeface="华文楷体" pitchFamily="2" charset="-122"/>
                <a:ea typeface="华文楷体" pitchFamily="2" charset="-122"/>
              </a:rPr>
              <a:t>英镑不等的手续费；</a:t>
            </a:r>
            <a:endParaRPr lang="en-US" altLang="zh-CN" sz="35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en-US" altLang="zh-CN" sz="3500" dirty="0">
                <a:latin typeface="华文楷体" pitchFamily="2" charset="-122"/>
                <a:ea typeface="华文楷体" pitchFamily="2" charset="-122"/>
              </a:rPr>
              <a:t>2011</a:t>
            </a:r>
            <a:r>
              <a:rPr lang="zh-CN" altLang="en-US" sz="3500" dirty="0">
                <a:latin typeface="华文楷体" pitchFamily="2" charset="-122"/>
                <a:ea typeface="华文楷体" pitchFamily="2" charset="-122"/>
              </a:rPr>
              <a:t>年，</a:t>
            </a:r>
            <a:r>
              <a:rPr lang="en-US" altLang="zh-CN" sz="3500" dirty="0" err="1">
                <a:latin typeface="华文楷体" pitchFamily="2" charset="-122"/>
                <a:ea typeface="华文楷体" pitchFamily="2" charset="-122"/>
              </a:rPr>
              <a:t>Zopa</a:t>
            </a:r>
            <a:r>
              <a:rPr lang="zh-CN" altLang="en-US" sz="3500" dirty="0">
                <a:latin typeface="华文楷体" pitchFamily="2" charset="-122"/>
                <a:ea typeface="华文楷体" pitchFamily="2" charset="-122"/>
              </a:rPr>
              <a:t>与英国两家大型</a:t>
            </a:r>
            <a:r>
              <a:rPr lang="en-US" altLang="zh-CN" sz="3500" dirty="0">
                <a:latin typeface="华文楷体" pitchFamily="2" charset="-122"/>
                <a:ea typeface="华文楷体" pitchFamily="2" charset="-122"/>
              </a:rPr>
              <a:t>P2P</a:t>
            </a:r>
            <a:r>
              <a:rPr lang="zh-CN" altLang="en-US" sz="3500" dirty="0">
                <a:latin typeface="华文楷体" pitchFamily="2" charset="-122"/>
                <a:ea typeface="华文楷体" pitchFamily="2" charset="-122"/>
              </a:rPr>
              <a:t>网贷公司</a:t>
            </a:r>
            <a:r>
              <a:rPr lang="en-US" altLang="zh-CN" sz="3500" dirty="0">
                <a:latin typeface="华文楷体" pitchFamily="2" charset="-122"/>
                <a:ea typeface="华文楷体" pitchFamily="2" charset="-122"/>
              </a:rPr>
              <a:t>Funding Circle </a:t>
            </a:r>
            <a:r>
              <a:rPr lang="zh-CN" altLang="en-US" sz="3500" dirty="0">
                <a:latin typeface="华文楷体" pitchFamily="2" charset="-122"/>
                <a:ea typeface="华文楷体" pitchFamily="2" charset="-122"/>
              </a:rPr>
              <a:t>和</a:t>
            </a:r>
            <a:r>
              <a:rPr lang="en-US" altLang="zh-CN" sz="3500" dirty="0" err="1">
                <a:latin typeface="华文楷体" pitchFamily="2" charset="-122"/>
                <a:ea typeface="华文楷体" pitchFamily="2" charset="-122"/>
              </a:rPr>
              <a:t>RateSetter</a:t>
            </a:r>
            <a:r>
              <a:rPr lang="zh-CN" altLang="en-US" sz="3500" dirty="0">
                <a:latin typeface="华文楷体" pitchFamily="2" charset="-122"/>
                <a:ea typeface="华文楷体" pitchFamily="2" charset="-122"/>
              </a:rPr>
              <a:t>共同成立并加入英国</a:t>
            </a:r>
            <a:r>
              <a:rPr lang="en-US" altLang="zh-CN" sz="3500" dirty="0">
                <a:latin typeface="华文楷体" pitchFamily="2" charset="-122"/>
                <a:ea typeface="华文楷体" pitchFamily="2" charset="-122"/>
              </a:rPr>
              <a:t>P2P</a:t>
            </a:r>
            <a:r>
              <a:rPr lang="zh-CN" altLang="en-US" sz="3500" dirty="0">
                <a:latin typeface="华文楷体" pitchFamily="2" charset="-122"/>
                <a:ea typeface="华文楷体" pitchFamily="2" charset="-122"/>
              </a:rPr>
              <a:t>金融协会</a:t>
            </a:r>
            <a:r>
              <a:rPr lang="en-US" altLang="zh-CN" sz="3500" dirty="0">
                <a:latin typeface="华文楷体" pitchFamily="2" charset="-122"/>
                <a:ea typeface="华文楷体" pitchFamily="2" charset="-122"/>
              </a:rPr>
              <a:t>(peer-to-peer Finance Association,P2PFA);</a:t>
            </a:r>
          </a:p>
          <a:p>
            <a:pPr>
              <a:lnSpc>
                <a:spcPct val="150000"/>
              </a:lnSpc>
              <a:spcBef>
                <a:spcPts val="600"/>
              </a:spcBef>
              <a:spcAft>
                <a:spcPts val="600"/>
              </a:spcAft>
              <a:buFont typeface="Wingdings" panose="05000000000000000000" pitchFamily="2" charset="2"/>
              <a:buChar char="Ø"/>
            </a:pPr>
            <a:r>
              <a:rPr lang="en-US" altLang="zh-CN" sz="3500" dirty="0">
                <a:latin typeface="华文楷体" pitchFamily="2" charset="-122"/>
                <a:ea typeface="华文楷体" pitchFamily="2" charset="-122"/>
              </a:rPr>
              <a:t>2012</a:t>
            </a:r>
            <a:r>
              <a:rPr lang="zh-CN" altLang="en-US" sz="3500" dirty="0">
                <a:latin typeface="华文楷体" pitchFamily="2" charset="-122"/>
                <a:ea typeface="华文楷体" pitchFamily="2" charset="-122"/>
              </a:rPr>
              <a:t>年，英国老牌银行家族对</a:t>
            </a:r>
            <a:r>
              <a:rPr lang="en-US" altLang="zh-CN" sz="3500" dirty="0" err="1">
                <a:latin typeface="华文楷体" pitchFamily="2" charset="-122"/>
                <a:ea typeface="华文楷体" pitchFamily="2" charset="-122"/>
              </a:rPr>
              <a:t>Zopa</a:t>
            </a:r>
            <a:r>
              <a:rPr lang="zh-CN" altLang="en-US" sz="3500" dirty="0">
                <a:latin typeface="华文楷体" pitchFamily="2" charset="-122"/>
                <a:ea typeface="华文楷体" pitchFamily="2" charset="-122"/>
              </a:rPr>
              <a:t>投资，同时英国政府也向其发放</a:t>
            </a:r>
            <a:r>
              <a:rPr lang="en-US" altLang="zh-CN" sz="3500" dirty="0">
                <a:latin typeface="华文楷体" pitchFamily="2" charset="-122"/>
                <a:ea typeface="华文楷体" pitchFamily="2" charset="-122"/>
              </a:rPr>
              <a:t>9</a:t>
            </a:r>
            <a:r>
              <a:rPr lang="zh-CN" altLang="en-US" sz="3500" dirty="0">
                <a:latin typeface="华文楷体" pitchFamily="2" charset="-122"/>
                <a:ea typeface="华文楷体" pitchFamily="2" charset="-122"/>
              </a:rPr>
              <a:t>万英镑，帮助其运营、发放贷款</a:t>
            </a:r>
            <a:endParaRPr lang="en-US" altLang="zh-CN" sz="3500" dirty="0">
              <a:latin typeface="华文楷体" pitchFamily="2" charset="-122"/>
              <a:ea typeface="华文楷体" pitchFamily="2" charset="-122"/>
            </a:endParaRPr>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315399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7B59A-86F4-4108-AE38-380D17B7D38A}"/>
              </a:ext>
            </a:extLst>
          </p:cNvPr>
          <p:cNvSpPr>
            <a:spLocks noGrp="1"/>
          </p:cNvSpPr>
          <p:nvPr>
            <p:ph type="title"/>
          </p:nvPr>
        </p:nvSpPr>
        <p:spPr>
          <a:xfrm>
            <a:off x="457200" y="0"/>
            <a:ext cx="8229600" cy="1143000"/>
          </a:xfrm>
        </p:spPr>
        <p:txBody>
          <a:bodyPr/>
          <a:lstStyle/>
          <a:p>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全球</a:t>
            </a:r>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行业兴起和发展</a:t>
            </a:r>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借贷的兴起：</a:t>
            </a:r>
            <a:r>
              <a:rPr lang="en-US" altLang="zh-CN" sz="2400" dirty="0">
                <a:solidFill>
                  <a:srgbClr val="FF0000"/>
                </a:solidFill>
                <a:latin typeface="华文楷体" pitchFamily="2" charset="-122"/>
                <a:ea typeface="华文楷体" pitchFamily="2" charset="-122"/>
              </a:rPr>
              <a:t>2005—2010</a:t>
            </a:r>
            <a:r>
              <a:rPr lang="zh-CN" altLang="en-US" sz="2400" dirty="0">
                <a:solidFill>
                  <a:srgbClr val="FF0000"/>
                </a:solidFill>
                <a:latin typeface="华文楷体" pitchFamily="2" charset="-122"/>
                <a:ea typeface="华文楷体" pitchFamily="2" charset="-122"/>
              </a:rPr>
              <a:t>案例</a:t>
            </a:r>
            <a:r>
              <a:rPr lang="en-US" altLang="zh-CN" sz="3200" dirty="0" err="1">
                <a:solidFill>
                  <a:srgbClr val="FF0000"/>
                </a:solidFill>
                <a:latin typeface="华文楷体" pitchFamily="2" charset="-122"/>
                <a:ea typeface="华文楷体" pitchFamily="2" charset="-122"/>
              </a:rPr>
              <a:t>Zopa</a:t>
            </a:r>
            <a:r>
              <a:rPr lang="en-US" altLang="zh-CN" sz="3200" dirty="0">
                <a:solidFill>
                  <a:srgbClr val="FF0000"/>
                </a:solidFill>
                <a:latin typeface="华文楷体" pitchFamily="2" charset="-122"/>
                <a:ea typeface="华文楷体" pitchFamily="2" charset="-122"/>
              </a:rPr>
              <a:t> -</a:t>
            </a:r>
            <a:r>
              <a:rPr lang="zh-CN" altLang="en-US" sz="3200" dirty="0">
                <a:solidFill>
                  <a:srgbClr val="FF0000"/>
                </a:solidFill>
                <a:latin typeface="华文楷体" pitchFamily="2" charset="-122"/>
                <a:ea typeface="华文楷体" pitchFamily="2" charset="-122"/>
              </a:rPr>
              <a:t>全球首家</a:t>
            </a:r>
            <a:r>
              <a:rPr lang="en-US" altLang="zh-CN" sz="3200" dirty="0">
                <a:solidFill>
                  <a:srgbClr val="FF0000"/>
                </a:solidFill>
                <a:latin typeface="华文楷体" pitchFamily="2" charset="-122"/>
                <a:ea typeface="华文楷体" pitchFamily="2" charset="-122"/>
              </a:rPr>
              <a:t>P2P</a:t>
            </a:r>
            <a:r>
              <a:rPr lang="zh-CN" altLang="en-US" sz="3200" dirty="0">
                <a:solidFill>
                  <a:srgbClr val="FF0000"/>
                </a:solidFill>
                <a:latin typeface="华文楷体" pitchFamily="2" charset="-122"/>
                <a:ea typeface="华文楷体" pitchFamily="2" charset="-122"/>
              </a:rPr>
              <a:t>网贷平台</a:t>
            </a:r>
            <a:endParaRPr lang="zh-CN" altLang="en-US" dirty="0"/>
          </a:p>
        </p:txBody>
      </p:sp>
      <p:sp>
        <p:nvSpPr>
          <p:cNvPr id="3" name="内容占位符 2">
            <a:extLst>
              <a:ext uri="{FF2B5EF4-FFF2-40B4-BE49-F238E27FC236}">
                <a16:creationId xmlns:a16="http://schemas.microsoft.com/office/drawing/2014/main" id="{5CA8E55A-50D4-46E2-AE0C-EC4746FA4D84}"/>
              </a:ext>
            </a:extLst>
          </p:cNvPr>
          <p:cNvSpPr>
            <a:spLocks noGrp="1"/>
          </p:cNvSpPr>
          <p:nvPr>
            <p:ph idx="1"/>
          </p:nvPr>
        </p:nvSpPr>
        <p:spPr>
          <a:xfrm>
            <a:off x="107504" y="1268760"/>
            <a:ext cx="8579296" cy="5256584"/>
          </a:xfrm>
        </p:spPr>
        <p:txBody>
          <a:bodyPr>
            <a:normAutofit/>
          </a:bodyPr>
          <a:lstStyle/>
          <a:p>
            <a:pPr>
              <a:lnSpc>
                <a:spcPct val="150000"/>
              </a:lnSpc>
              <a:spcBef>
                <a:spcPts val="600"/>
              </a:spcBef>
              <a:spcAft>
                <a:spcPts val="600"/>
              </a:spcAft>
              <a:buFont typeface="Wingdings" panose="05000000000000000000" pitchFamily="2" charset="2"/>
              <a:buChar char="Ø"/>
            </a:pPr>
            <a:r>
              <a:rPr lang="en-US" altLang="zh-CN" sz="2700" dirty="0">
                <a:latin typeface="华文楷体" pitchFamily="2" charset="-122"/>
                <a:ea typeface="华文楷体" pitchFamily="2" charset="-122"/>
              </a:rPr>
              <a:t>2016</a:t>
            </a:r>
            <a:r>
              <a:rPr lang="zh-CN" altLang="en-US" sz="2700" dirty="0">
                <a:latin typeface="华文楷体" pitchFamily="2" charset="-122"/>
                <a:ea typeface="华文楷体" pitchFamily="2" charset="-122"/>
              </a:rPr>
              <a:t>年</a:t>
            </a:r>
            <a:r>
              <a:rPr lang="en-US" altLang="zh-CN" sz="2700" dirty="0">
                <a:latin typeface="华文楷体" pitchFamily="2" charset="-122"/>
                <a:ea typeface="华文楷体" pitchFamily="2" charset="-122"/>
              </a:rPr>
              <a:t>3</a:t>
            </a:r>
            <a:r>
              <a:rPr lang="zh-CN" altLang="en-US" sz="2700" dirty="0">
                <a:latin typeface="华文楷体" pitchFamily="2" charset="-122"/>
                <a:ea typeface="华文楷体" pitchFamily="2" charset="-122"/>
              </a:rPr>
              <a:t>月，</a:t>
            </a:r>
            <a:r>
              <a:rPr lang="en-US" altLang="zh-CN" sz="2700" dirty="0" err="1">
                <a:latin typeface="华文楷体" pitchFamily="2" charset="-122"/>
                <a:ea typeface="华文楷体" pitchFamily="2" charset="-122"/>
              </a:rPr>
              <a:t>Zopa</a:t>
            </a:r>
            <a:r>
              <a:rPr lang="zh-CN" altLang="en-US" sz="2700" dirty="0">
                <a:latin typeface="华文楷体" pitchFamily="2" charset="-122"/>
                <a:ea typeface="华文楷体" pitchFamily="2" charset="-122"/>
              </a:rPr>
              <a:t>推出了三级阶梯式投资产品：</a:t>
            </a:r>
            <a:r>
              <a:rPr lang="en-US" altLang="zh-CN" sz="2700" dirty="0">
                <a:latin typeface="华文楷体" pitchFamily="2" charset="-122"/>
                <a:ea typeface="华文楷体" pitchFamily="2" charset="-122"/>
              </a:rPr>
              <a:t> </a:t>
            </a:r>
            <a:r>
              <a:rPr lang="en-US" altLang="zh-CN" sz="2700" dirty="0" err="1">
                <a:latin typeface="华文楷体" pitchFamily="2" charset="-122"/>
                <a:ea typeface="华文楷体" pitchFamily="2" charset="-122"/>
              </a:rPr>
              <a:t>Zopa</a:t>
            </a:r>
            <a:r>
              <a:rPr lang="en-US" altLang="zh-CN" sz="2700" dirty="0">
                <a:latin typeface="华文楷体" pitchFamily="2" charset="-122"/>
                <a:ea typeface="华文楷体" pitchFamily="2" charset="-122"/>
              </a:rPr>
              <a:t> Access</a:t>
            </a:r>
            <a:r>
              <a:rPr lang="zh-CN" altLang="en-US" sz="2700" dirty="0">
                <a:latin typeface="华文楷体" pitchFamily="2" charset="-122"/>
                <a:ea typeface="华文楷体" pitchFamily="2" charset="-122"/>
              </a:rPr>
              <a:t>、</a:t>
            </a:r>
            <a:r>
              <a:rPr lang="en-US" altLang="zh-CN" sz="2700" dirty="0">
                <a:latin typeface="华文楷体" pitchFamily="2" charset="-122"/>
                <a:ea typeface="华文楷体" pitchFamily="2" charset="-122"/>
              </a:rPr>
              <a:t> </a:t>
            </a:r>
            <a:r>
              <a:rPr lang="en-US" altLang="zh-CN" sz="2700" dirty="0" err="1">
                <a:latin typeface="华文楷体" pitchFamily="2" charset="-122"/>
                <a:ea typeface="华文楷体" pitchFamily="2" charset="-122"/>
              </a:rPr>
              <a:t>Zopa</a:t>
            </a:r>
            <a:r>
              <a:rPr lang="en-US" altLang="zh-CN" sz="2700" dirty="0">
                <a:latin typeface="华文楷体" pitchFamily="2" charset="-122"/>
                <a:ea typeface="华文楷体" pitchFamily="2" charset="-122"/>
              </a:rPr>
              <a:t> Classic </a:t>
            </a:r>
            <a:r>
              <a:rPr lang="zh-CN" altLang="en-US" sz="2700" dirty="0">
                <a:latin typeface="华文楷体" pitchFamily="2" charset="-122"/>
                <a:ea typeface="华文楷体" pitchFamily="2" charset="-122"/>
              </a:rPr>
              <a:t>和</a:t>
            </a:r>
            <a:r>
              <a:rPr lang="en-US" altLang="zh-CN" sz="2700" dirty="0" err="1">
                <a:latin typeface="华文楷体" pitchFamily="2" charset="-122"/>
                <a:ea typeface="华文楷体" pitchFamily="2" charset="-122"/>
              </a:rPr>
              <a:t>Zopa</a:t>
            </a:r>
            <a:r>
              <a:rPr lang="en-US" altLang="zh-CN" sz="2700" dirty="0">
                <a:latin typeface="华文楷体" pitchFamily="2" charset="-122"/>
                <a:ea typeface="华文楷体" pitchFamily="2" charset="-122"/>
              </a:rPr>
              <a:t> Plus</a:t>
            </a:r>
            <a:r>
              <a:rPr lang="zh-CN" altLang="en-US" sz="2700" dirty="0">
                <a:latin typeface="华文楷体" pitchFamily="2" charset="-122"/>
                <a:ea typeface="华文楷体" pitchFamily="2" charset="-122"/>
              </a:rPr>
              <a:t>；</a:t>
            </a:r>
            <a:endParaRPr lang="en-US" altLang="zh-CN" sz="27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2700" dirty="0">
                <a:latin typeface="华文楷体" pitchFamily="2" charset="-122"/>
                <a:ea typeface="华文楷体" pitchFamily="2" charset="-122"/>
              </a:rPr>
              <a:t>平台希望根据投资者的风险承受能力和收益需求为他们提供更便捷的交易渠道；</a:t>
            </a:r>
            <a:endParaRPr lang="en-US" altLang="zh-CN" sz="27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2700" dirty="0">
                <a:latin typeface="华文楷体" pitchFamily="2" charset="-122"/>
                <a:ea typeface="华文楷体" pitchFamily="2" charset="-122"/>
              </a:rPr>
              <a:t>投资人把钱放入账户后，会自动分散到不同的借款人；</a:t>
            </a:r>
            <a:endParaRPr lang="en-US" altLang="zh-CN" sz="27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2700" dirty="0">
                <a:latin typeface="华文楷体" pitchFamily="2" charset="-122"/>
                <a:ea typeface="华文楷体" pitchFamily="2" charset="-122"/>
              </a:rPr>
              <a:t>如果投资人选择自动投资功能，收益本息将会循环借出</a:t>
            </a:r>
          </a:p>
        </p:txBody>
      </p:sp>
    </p:spTree>
    <p:extLst>
      <p:ext uri="{BB962C8B-B14F-4D97-AF65-F5344CB8AC3E}">
        <p14:creationId xmlns:p14="http://schemas.microsoft.com/office/powerpoint/2010/main" val="151105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5C3FC-85C5-4D9F-A3EA-4270C5013A94}"/>
              </a:ext>
            </a:extLst>
          </p:cNvPr>
          <p:cNvSpPr>
            <a:spLocks noGrp="1"/>
          </p:cNvSpPr>
          <p:nvPr>
            <p:ph type="title"/>
          </p:nvPr>
        </p:nvSpPr>
        <p:spPr>
          <a:xfrm>
            <a:off x="395536" y="0"/>
            <a:ext cx="8229600" cy="1143000"/>
          </a:xfrm>
        </p:spPr>
        <p:txBody>
          <a:bodyPr/>
          <a:lstStyle/>
          <a:p>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全球</a:t>
            </a:r>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行业兴起和发展</a:t>
            </a:r>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借贷的兴起：</a:t>
            </a:r>
            <a:r>
              <a:rPr lang="en-US" altLang="zh-CN" sz="2400" dirty="0">
                <a:solidFill>
                  <a:srgbClr val="FF0000"/>
                </a:solidFill>
                <a:latin typeface="华文楷体" pitchFamily="2" charset="-122"/>
                <a:ea typeface="华文楷体" pitchFamily="2" charset="-122"/>
              </a:rPr>
              <a:t>2005—2010</a:t>
            </a:r>
            <a:r>
              <a:rPr lang="zh-CN" altLang="en-US" sz="2400" dirty="0">
                <a:solidFill>
                  <a:srgbClr val="FF0000"/>
                </a:solidFill>
                <a:latin typeface="华文楷体" pitchFamily="2" charset="-122"/>
                <a:ea typeface="华文楷体" pitchFamily="2" charset="-122"/>
              </a:rPr>
              <a:t>案例</a:t>
            </a:r>
            <a:r>
              <a:rPr lang="en-US" altLang="zh-CN" sz="3200" dirty="0" err="1">
                <a:solidFill>
                  <a:srgbClr val="FF0000"/>
                </a:solidFill>
                <a:latin typeface="华文楷体" pitchFamily="2" charset="-122"/>
                <a:ea typeface="华文楷体" pitchFamily="2" charset="-122"/>
              </a:rPr>
              <a:t>Zopa</a:t>
            </a:r>
            <a:r>
              <a:rPr lang="en-US" altLang="zh-CN" sz="3200" dirty="0">
                <a:solidFill>
                  <a:srgbClr val="FF0000"/>
                </a:solidFill>
                <a:latin typeface="华文楷体" pitchFamily="2" charset="-122"/>
                <a:ea typeface="华文楷体" pitchFamily="2" charset="-122"/>
              </a:rPr>
              <a:t> -</a:t>
            </a:r>
            <a:r>
              <a:rPr lang="zh-CN" altLang="en-US" sz="3200" dirty="0">
                <a:solidFill>
                  <a:srgbClr val="FF0000"/>
                </a:solidFill>
                <a:latin typeface="华文楷体" pitchFamily="2" charset="-122"/>
                <a:ea typeface="华文楷体" pitchFamily="2" charset="-122"/>
              </a:rPr>
              <a:t>全球首家</a:t>
            </a:r>
            <a:r>
              <a:rPr lang="en-US" altLang="zh-CN" sz="3200" dirty="0">
                <a:solidFill>
                  <a:srgbClr val="FF0000"/>
                </a:solidFill>
                <a:latin typeface="华文楷体" pitchFamily="2" charset="-122"/>
                <a:ea typeface="华文楷体" pitchFamily="2" charset="-122"/>
              </a:rPr>
              <a:t>P2P</a:t>
            </a:r>
            <a:r>
              <a:rPr lang="zh-CN" altLang="en-US" sz="3200" dirty="0">
                <a:solidFill>
                  <a:srgbClr val="FF0000"/>
                </a:solidFill>
                <a:latin typeface="华文楷体" pitchFamily="2" charset="-122"/>
                <a:ea typeface="华文楷体" pitchFamily="2" charset="-122"/>
              </a:rPr>
              <a:t>网贷平台</a:t>
            </a:r>
            <a:endParaRPr lang="zh-CN" altLang="en-US" dirty="0"/>
          </a:p>
        </p:txBody>
      </p:sp>
      <p:graphicFrame>
        <p:nvGraphicFramePr>
          <p:cNvPr id="8" name="内容占位符 5">
            <a:extLst>
              <a:ext uri="{FF2B5EF4-FFF2-40B4-BE49-F238E27FC236}">
                <a16:creationId xmlns:a16="http://schemas.microsoft.com/office/drawing/2014/main" id="{8BB6A88D-0F7D-4F8C-A620-A19DED8C3019}"/>
              </a:ext>
            </a:extLst>
          </p:cNvPr>
          <p:cNvGraphicFramePr>
            <a:graphicFrameLocks noGrp="1"/>
          </p:cNvGraphicFramePr>
          <p:nvPr>
            <p:ph idx="1"/>
            <p:extLst>
              <p:ext uri="{D42A27DB-BD31-4B8C-83A1-F6EECF244321}">
                <p14:modId xmlns:p14="http://schemas.microsoft.com/office/powerpoint/2010/main" val="1942001415"/>
              </p:ext>
            </p:extLst>
          </p:nvPr>
        </p:nvGraphicFramePr>
        <p:xfrm>
          <a:off x="467544" y="1600200"/>
          <a:ext cx="8568506" cy="469392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752174237"/>
                    </a:ext>
                  </a:extLst>
                </a:gridCol>
                <a:gridCol w="1072604">
                  <a:extLst>
                    <a:ext uri="{9D8B030D-6E8A-4147-A177-3AD203B41FA5}">
                      <a16:colId xmlns:a16="http://schemas.microsoft.com/office/drawing/2014/main" val="157187715"/>
                    </a:ext>
                  </a:extLst>
                </a:gridCol>
                <a:gridCol w="1519684">
                  <a:extLst>
                    <a:ext uri="{9D8B030D-6E8A-4147-A177-3AD203B41FA5}">
                      <a16:colId xmlns:a16="http://schemas.microsoft.com/office/drawing/2014/main" val="1517308689"/>
                    </a:ext>
                  </a:extLst>
                </a:gridCol>
                <a:gridCol w="1368152">
                  <a:extLst>
                    <a:ext uri="{9D8B030D-6E8A-4147-A177-3AD203B41FA5}">
                      <a16:colId xmlns:a16="http://schemas.microsoft.com/office/drawing/2014/main" val="1652203239"/>
                    </a:ext>
                  </a:extLst>
                </a:gridCol>
                <a:gridCol w="788814">
                  <a:extLst>
                    <a:ext uri="{9D8B030D-6E8A-4147-A177-3AD203B41FA5}">
                      <a16:colId xmlns:a16="http://schemas.microsoft.com/office/drawing/2014/main" val="3906825663"/>
                    </a:ext>
                  </a:extLst>
                </a:gridCol>
                <a:gridCol w="1225550">
                  <a:extLst>
                    <a:ext uri="{9D8B030D-6E8A-4147-A177-3AD203B41FA5}">
                      <a16:colId xmlns:a16="http://schemas.microsoft.com/office/drawing/2014/main" val="2006000502"/>
                    </a:ext>
                  </a:extLst>
                </a:gridCol>
                <a:gridCol w="1225550">
                  <a:extLst>
                    <a:ext uri="{9D8B030D-6E8A-4147-A177-3AD203B41FA5}">
                      <a16:colId xmlns:a16="http://schemas.microsoft.com/office/drawing/2014/main" val="3838968933"/>
                    </a:ext>
                  </a:extLst>
                </a:gridCol>
              </a:tblGrid>
              <a:tr h="532656">
                <a:tc gridSpan="2">
                  <a:txBody>
                    <a:bodyPr/>
                    <a:lstStyle/>
                    <a:p>
                      <a:pPr algn="ctr"/>
                      <a:r>
                        <a:rPr lang="en-US" altLang="zh-CN" sz="2000" b="1" dirty="0" err="1">
                          <a:solidFill>
                            <a:srgbClr val="FFC000"/>
                          </a:solidFill>
                        </a:rPr>
                        <a:t>Zopa</a:t>
                      </a:r>
                      <a:r>
                        <a:rPr lang="zh-CN" altLang="en-US" sz="2000" b="1" dirty="0">
                          <a:solidFill>
                            <a:srgbClr val="FFC000"/>
                          </a:solidFill>
                        </a:rPr>
                        <a:t>产品</a:t>
                      </a:r>
                    </a:p>
                  </a:txBody>
                  <a:tcPr/>
                </a:tc>
                <a:tc hMerge="1">
                  <a:txBody>
                    <a:bodyPr/>
                    <a:lstStyle/>
                    <a:p>
                      <a:endParaRPr lang="zh-CN" altLang="en-US" dirty="0"/>
                    </a:p>
                  </a:txBody>
                  <a:tcPr/>
                </a:tc>
                <a:tc>
                  <a:txBody>
                    <a:bodyPr/>
                    <a:lstStyle/>
                    <a:p>
                      <a:r>
                        <a:rPr lang="zh-CN" altLang="en-US" sz="2000" b="1" dirty="0">
                          <a:solidFill>
                            <a:srgbClr val="FFC000"/>
                          </a:solidFill>
                        </a:rPr>
                        <a:t>预期年化收益率</a:t>
                      </a:r>
                      <a:r>
                        <a:rPr lang="en-US" altLang="zh-CN" sz="2000" b="1" dirty="0">
                          <a:solidFill>
                            <a:srgbClr val="FFC000"/>
                          </a:solidFill>
                        </a:rPr>
                        <a:t>(</a:t>
                      </a:r>
                      <a:r>
                        <a:rPr lang="zh-CN" altLang="en-US" sz="2000" b="1" dirty="0">
                          <a:solidFill>
                            <a:srgbClr val="FFC000"/>
                          </a:solidFill>
                        </a:rPr>
                        <a:t>扣除违约损失</a:t>
                      </a:r>
                      <a:r>
                        <a:rPr lang="en-US" altLang="zh-CN" sz="2000" b="1" dirty="0">
                          <a:solidFill>
                            <a:srgbClr val="FFC000"/>
                          </a:solidFill>
                        </a:rPr>
                        <a:t>%)</a:t>
                      </a:r>
                      <a:endParaRPr lang="zh-CN" altLang="en-US" sz="2000" b="1" dirty="0">
                        <a:solidFill>
                          <a:srgbClr val="FFC000"/>
                        </a:solidFill>
                      </a:endParaRPr>
                    </a:p>
                  </a:txBody>
                  <a:tcPr/>
                </a:tc>
                <a:tc>
                  <a:txBody>
                    <a:bodyPr/>
                    <a:lstStyle/>
                    <a:p>
                      <a:r>
                        <a:rPr lang="zh-CN" altLang="en-US" sz="2000" b="1" dirty="0">
                          <a:solidFill>
                            <a:srgbClr val="FFC000"/>
                          </a:solidFill>
                        </a:rPr>
                        <a:t>投资保障</a:t>
                      </a:r>
                    </a:p>
                  </a:txBody>
                  <a:tcPr/>
                </a:tc>
                <a:tc>
                  <a:txBody>
                    <a:bodyPr/>
                    <a:lstStyle/>
                    <a:p>
                      <a:r>
                        <a:rPr lang="zh-CN" altLang="en-US" sz="2000" b="1" dirty="0">
                          <a:solidFill>
                            <a:srgbClr val="FFC000"/>
                          </a:solidFill>
                        </a:rPr>
                        <a:t>投资期限（年）</a:t>
                      </a:r>
                    </a:p>
                  </a:txBody>
                  <a:tcPr/>
                </a:tc>
                <a:tc>
                  <a:txBody>
                    <a:bodyPr/>
                    <a:lstStyle/>
                    <a:p>
                      <a:r>
                        <a:rPr lang="zh-CN" altLang="en-US" sz="2000" b="1" dirty="0">
                          <a:solidFill>
                            <a:srgbClr val="FFC000"/>
                          </a:solidFill>
                        </a:rPr>
                        <a:t>手续费</a:t>
                      </a:r>
                    </a:p>
                  </a:txBody>
                  <a:tcPr/>
                </a:tc>
                <a:tc>
                  <a:txBody>
                    <a:bodyPr/>
                    <a:lstStyle/>
                    <a:p>
                      <a:r>
                        <a:rPr lang="zh-CN" altLang="en-US" sz="2000" b="1" dirty="0">
                          <a:solidFill>
                            <a:srgbClr val="FFC000"/>
                          </a:solidFill>
                        </a:rPr>
                        <a:t>最小投资额</a:t>
                      </a:r>
                      <a:endParaRPr lang="en-US" altLang="zh-CN" sz="2000" b="1" dirty="0">
                        <a:solidFill>
                          <a:srgbClr val="FFC000"/>
                        </a:solidFill>
                      </a:endParaRPr>
                    </a:p>
                    <a:p>
                      <a:r>
                        <a:rPr lang="en-US" altLang="zh-CN" sz="2000" b="1" dirty="0">
                          <a:solidFill>
                            <a:srgbClr val="FFC000"/>
                          </a:solidFill>
                        </a:rPr>
                        <a:t>(</a:t>
                      </a:r>
                      <a:r>
                        <a:rPr lang="zh-CN" altLang="en-US" sz="2000" b="1" dirty="0">
                          <a:solidFill>
                            <a:srgbClr val="FFC000"/>
                          </a:solidFill>
                        </a:rPr>
                        <a:t>英镑</a:t>
                      </a:r>
                      <a:r>
                        <a:rPr lang="en-US" altLang="zh-CN" sz="2000" b="1" dirty="0">
                          <a:solidFill>
                            <a:srgbClr val="FFC000"/>
                          </a:solidFill>
                        </a:rPr>
                        <a:t>)</a:t>
                      </a:r>
                      <a:endParaRPr lang="zh-CN" altLang="en-US" sz="2000" b="1" dirty="0">
                        <a:solidFill>
                          <a:srgbClr val="FFC000"/>
                        </a:solidFill>
                      </a:endParaRPr>
                    </a:p>
                  </a:txBody>
                  <a:tcPr/>
                </a:tc>
                <a:extLst>
                  <a:ext uri="{0D108BD9-81ED-4DB2-BD59-A6C34878D82A}">
                    <a16:rowId xmlns:a16="http://schemas.microsoft.com/office/drawing/2014/main" val="1213509996"/>
                  </a:ext>
                </a:extLst>
              </a:tr>
              <a:tr h="987450">
                <a:tc>
                  <a:txBody>
                    <a:bodyPr/>
                    <a:lstStyle/>
                    <a:p>
                      <a:r>
                        <a:rPr lang="en-US" altLang="zh-CN" sz="1600" dirty="0" err="1">
                          <a:latin typeface="Times New Roman" panose="02020603050405020304" pitchFamily="18" charset="0"/>
                          <a:cs typeface="Times New Roman" panose="02020603050405020304" pitchFamily="18" charset="0"/>
                        </a:rPr>
                        <a:t>Zopa</a:t>
                      </a:r>
                      <a:r>
                        <a:rPr lang="en-US" altLang="zh-CN" sz="1600" dirty="0">
                          <a:latin typeface="Times New Roman" panose="02020603050405020304" pitchFamily="18" charset="0"/>
                          <a:cs typeface="Times New Roman" panose="02020603050405020304" pitchFamily="18" charset="0"/>
                        </a:rPr>
                        <a:t> Access</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latinLnBrk="0" hangingPunct="1"/>
                      <a:r>
                        <a:rPr lang="zh-CN" altLang="en-US" sz="1600" kern="1200" dirty="0">
                          <a:solidFill>
                            <a:schemeClr val="tx1"/>
                          </a:solidFill>
                          <a:latin typeface="华文楷体" pitchFamily="2" charset="-122"/>
                          <a:ea typeface="华文楷体" pitchFamily="2" charset="-122"/>
                          <a:cs typeface="+mn-cs"/>
                        </a:rPr>
                        <a:t>投资于所有评级为</a:t>
                      </a:r>
                      <a:r>
                        <a:rPr lang="en-US" altLang="zh-CN" sz="1600" kern="1200" dirty="0">
                          <a:solidFill>
                            <a:schemeClr val="tx1"/>
                          </a:solidFill>
                          <a:latin typeface="华文楷体" pitchFamily="2" charset="-122"/>
                          <a:ea typeface="华文楷体" pitchFamily="2" charset="-122"/>
                          <a:cs typeface="+mn-cs"/>
                        </a:rPr>
                        <a:t>A</a:t>
                      </a:r>
                      <a:r>
                        <a:rPr lang="zh-CN" altLang="en-US" sz="1600" kern="1200" dirty="0">
                          <a:solidFill>
                            <a:schemeClr val="tx1"/>
                          </a:solidFill>
                          <a:latin typeface="华文楷体" pitchFamily="2" charset="-122"/>
                          <a:ea typeface="华文楷体" pitchFamily="2" charset="-122"/>
                          <a:cs typeface="+mn-cs"/>
                        </a:rPr>
                        <a:t>到</a:t>
                      </a:r>
                      <a:r>
                        <a:rPr lang="en-US" altLang="zh-CN" sz="1600" kern="1200" dirty="0">
                          <a:solidFill>
                            <a:schemeClr val="tx1"/>
                          </a:solidFill>
                          <a:latin typeface="华文楷体" pitchFamily="2" charset="-122"/>
                          <a:ea typeface="华文楷体" pitchFamily="2" charset="-122"/>
                          <a:cs typeface="+mn-cs"/>
                        </a:rPr>
                        <a:t>C</a:t>
                      </a:r>
                      <a:r>
                        <a:rPr lang="zh-CN" altLang="en-US" sz="1600" kern="1200" dirty="0">
                          <a:solidFill>
                            <a:schemeClr val="tx1"/>
                          </a:solidFill>
                          <a:latin typeface="华文楷体" pitchFamily="2" charset="-122"/>
                          <a:ea typeface="华文楷体" pitchFamily="2" charset="-122"/>
                          <a:cs typeface="+mn-cs"/>
                        </a:rPr>
                        <a:t>的贷款</a:t>
                      </a:r>
                    </a:p>
                  </a:txBody>
                  <a:tcPr anchor="ctr"/>
                </a:tc>
                <a:tc>
                  <a:txBody>
                    <a:bodyPr/>
                    <a:lstStyle/>
                    <a:p>
                      <a:pPr marL="0" algn="ctr" defTabSz="914400" rtl="0" eaLnBrk="1" latinLnBrk="0" hangingPunct="1"/>
                      <a:r>
                        <a:rPr lang="en-US" altLang="zh-CN" sz="1600" kern="1200" dirty="0">
                          <a:solidFill>
                            <a:schemeClr val="tx1"/>
                          </a:solidFill>
                          <a:latin typeface="华文楷体" pitchFamily="2" charset="-122"/>
                          <a:ea typeface="华文楷体" pitchFamily="2" charset="-122"/>
                          <a:cs typeface="+mn-cs"/>
                        </a:rPr>
                        <a:t>3.3</a:t>
                      </a:r>
                      <a:endParaRPr lang="zh-CN" altLang="en-US" sz="1600" kern="1200" dirty="0">
                        <a:solidFill>
                          <a:schemeClr val="tx1"/>
                        </a:solidFill>
                        <a:latin typeface="华文楷体" pitchFamily="2" charset="-122"/>
                        <a:ea typeface="华文楷体" pitchFamily="2" charset="-122"/>
                        <a:cs typeface="+mn-cs"/>
                      </a:endParaRPr>
                    </a:p>
                  </a:txBody>
                  <a:tcPr anchor="ctr"/>
                </a:tc>
                <a:tc>
                  <a:txBody>
                    <a:bodyPr/>
                    <a:lstStyle/>
                    <a:p>
                      <a:pPr marL="0" algn="l" defTabSz="914400" rtl="0" eaLnBrk="1" latinLnBrk="0" hangingPunct="1"/>
                      <a:r>
                        <a:rPr lang="zh-CN" altLang="en-US" sz="1600" kern="1200" dirty="0">
                          <a:solidFill>
                            <a:schemeClr val="tx1"/>
                          </a:solidFill>
                          <a:latin typeface="华文楷体" pitchFamily="2" charset="-122"/>
                          <a:ea typeface="华文楷体" pitchFamily="2" charset="-122"/>
                          <a:cs typeface="+mn-cs"/>
                        </a:rPr>
                        <a:t>发生违约后，损失由平台风险准备金赔付</a:t>
                      </a:r>
                    </a:p>
                  </a:txBody>
                  <a:tcPr/>
                </a:tc>
                <a:tc>
                  <a:txBody>
                    <a:bodyPr/>
                    <a:lstStyle/>
                    <a:p>
                      <a:pPr marL="0" algn="l" defTabSz="914400" rtl="0" eaLnBrk="1" latinLnBrk="0" hangingPunct="1"/>
                      <a:r>
                        <a:rPr lang="en-US" altLang="zh-CN" sz="1600" kern="1200" dirty="0">
                          <a:solidFill>
                            <a:schemeClr val="tx1"/>
                          </a:solidFill>
                          <a:latin typeface="华文楷体" pitchFamily="2" charset="-122"/>
                          <a:ea typeface="华文楷体" pitchFamily="2" charset="-122"/>
                          <a:cs typeface="+mn-cs"/>
                        </a:rPr>
                        <a:t>5</a:t>
                      </a:r>
                      <a:endParaRPr lang="zh-CN" altLang="en-US" sz="1600" kern="1200" dirty="0">
                        <a:solidFill>
                          <a:schemeClr val="tx1"/>
                        </a:solidFill>
                        <a:latin typeface="华文楷体" pitchFamily="2" charset="-122"/>
                        <a:ea typeface="华文楷体" pitchFamily="2" charset="-122"/>
                        <a:cs typeface="+mn-cs"/>
                      </a:endParaRPr>
                    </a:p>
                  </a:txBody>
                  <a:tcPr anchor="ctr"/>
                </a:tc>
                <a:tc>
                  <a:txBody>
                    <a:bodyPr/>
                    <a:lstStyle/>
                    <a:p>
                      <a:r>
                        <a:rPr lang="zh-CN" altLang="en-US" sz="1600" kern="1200" dirty="0">
                          <a:solidFill>
                            <a:schemeClr val="tx1"/>
                          </a:solidFill>
                          <a:latin typeface="华文楷体" pitchFamily="2" charset="-122"/>
                          <a:ea typeface="华文楷体" pitchFamily="2" charset="-122"/>
                          <a:cs typeface="+mn-cs"/>
                        </a:rPr>
                        <a:t>如需提前退出，可以免收</a:t>
                      </a:r>
                      <a:r>
                        <a:rPr lang="en-US" altLang="zh-CN" sz="1600" kern="1200" dirty="0">
                          <a:solidFill>
                            <a:schemeClr val="tx1"/>
                          </a:solidFill>
                          <a:latin typeface="华文楷体" pitchFamily="2" charset="-122"/>
                          <a:ea typeface="华文楷体" pitchFamily="2" charset="-122"/>
                          <a:cs typeface="+mn-cs"/>
                        </a:rPr>
                        <a:t>1%</a:t>
                      </a:r>
                      <a:r>
                        <a:rPr lang="zh-CN" altLang="en-US" sz="1600" kern="1200" dirty="0">
                          <a:solidFill>
                            <a:schemeClr val="tx1"/>
                          </a:solidFill>
                          <a:latin typeface="华文楷体" pitchFamily="2" charset="-122"/>
                          <a:ea typeface="华文楷体" pitchFamily="2" charset="-122"/>
                          <a:cs typeface="+mn-cs"/>
                        </a:rPr>
                        <a:t>的手续费</a:t>
                      </a:r>
                    </a:p>
                  </a:txBody>
                  <a:tcPr anchor="ctr"/>
                </a:tc>
                <a:tc>
                  <a:txBody>
                    <a:bodyPr/>
                    <a:lstStyle/>
                    <a:p>
                      <a:r>
                        <a:rPr lang="en-US" altLang="zh-CN" dirty="0"/>
                        <a:t>10</a:t>
                      </a:r>
                      <a:endParaRPr lang="zh-CN" altLang="en-US" dirty="0"/>
                    </a:p>
                  </a:txBody>
                  <a:tcPr anchor="ctr"/>
                </a:tc>
                <a:extLst>
                  <a:ext uri="{0D108BD9-81ED-4DB2-BD59-A6C34878D82A}">
                    <a16:rowId xmlns:a16="http://schemas.microsoft.com/office/drawing/2014/main" val="457404540"/>
                  </a:ext>
                </a:extLst>
              </a:tr>
              <a:tr h="880964">
                <a:tc>
                  <a:txBody>
                    <a:bodyPr/>
                    <a:lstStyle/>
                    <a:p>
                      <a:pPr marL="0" algn="l" defTabSz="914400" rtl="0" eaLnBrk="1" latinLnBrk="0" hangingPunct="1"/>
                      <a:r>
                        <a:rPr lang="en-US" altLang="zh-CN" sz="1600" kern="1200" dirty="0" err="1">
                          <a:solidFill>
                            <a:schemeClr val="dk1"/>
                          </a:solidFill>
                          <a:latin typeface="Times New Roman" panose="02020603050405020304" pitchFamily="18" charset="0"/>
                          <a:ea typeface="+mn-ea"/>
                          <a:cs typeface="Times New Roman" panose="02020603050405020304" pitchFamily="18" charset="0"/>
                        </a:rPr>
                        <a:t>Zopa</a:t>
                      </a:r>
                      <a:r>
                        <a:rPr lang="en-US" altLang="zh-CN" sz="1600" kern="1200" dirty="0">
                          <a:solidFill>
                            <a:schemeClr val="dk1"/>
                          </a:solidFill>
                          <a:latin typeface="Times New Roman" panose="02020603050405020304" pitchFamily="18" charset="0"/>
                          <a:ea typeface="+mn-ea"/>
                          <a:cs typeface="Times New Roman" panose="02020603050405020304" pitchFamily="18" charset="0"/>
                        </a:rPr>
                        <a:t> Classic</a:t>
                      </a:r>
                      <a:endParaRPr lang="zh-CN" altLang="en-US" sz="16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latinLnBrk="0" hangingPunct="1"/>
                      <a:r>
                        <a:rPr lang="zh-CN" altLang="en-US" sz="1600" kern="1200" dirty="0">
                          <a:solidFill>
                            <a:schemeClr val="tx1"/>
                          </a:solidFill>
                          <a:latin typeface="华文楷体" pitchFamily="2" charset="-122"/>
                          <a:ea typeface="华文楷体" pitchFamily="2" charset="-122"/>
                          <a:cs typeface="+mn-cs"/>
                        </a:rPr>
                        <a:t>投资于所有评级为</a:t>
                      </a:r>
                      <a:r>
                        <a:rPr lang="en-US" altLang="zh-CN" sz="1600" kern="1200" dirty="0">
                          <a:solidFill>
                            <a:schemeClr val="tx1"/>
                          </a:solidFill>
                          <a:latin typeface="华文楷体" pitchFamily="2" charset="-122"/>
                          <a:ea typeface="华文楷体" pitchFamily="2" charset="-122"/>
                          <a:cs typeface="+mn-cs"/>
                        </a:rPr>
                        <a:t>A</a:t>
                      </a:r>
                      <a:r>
                        <a:rPr lang="zh-CN" altLang="en-US" sz="1600" kern="1200" dirty="0">
                          <a:solidFill>
                            <a:schemeClr val="tx1"/>
                          </a:solidFill>
                          <a:latin typeface="华文楷体" pitchFamily="2" charset="-122"/>
                          <a:ea typeface="华文楷体" pitchFamily="2" charset="-122"/>
                          <a:cs typeface="+mn-cs"/>
                        </a:rPr>
                        <a:t>到</a:t>
                      </a:r>
                      <a:r>
                        <a:rPr lang="en-US" altLang="zh-CN" sz="1600" kern="1200" dirty="0">
                          <a:solidFill>
                            <a:schemeClr val="tx1"/>
                          </a:solidFill>
                          <a:latin typeface="华文楷体" pitchFamily="2" charset="-122"/>
                          <a:ea typeface="华文楷体" pitchFamily="2" charset="-122"/>
                          <a:cs typeface="+mn-cs"/>
                        </a:rPr>
                        <a:t>C</a:t>
                      </a:r>
                      <a:r>
                        <a:rPr lang="zh-CN" altLang="en-US" sz="1600" kern="1200" dirty="0">
                          <a:solidFill>
                            <a:schemeClr val="tx1"/>
                          </a:solidFill>
                          <a:latin typeface="华文楷体" pitchFamily="2" charset="-122"/>
                          <a:ea typeface="华文楷体" pitchFamily="2" charset="-122"/>
                          <a:cs typeface="+mn-cs"/>
                        </a:rPr>
                        <a:t>的贷款</a:t>
                      </a:r>
                    </a:p>
                    <a:p>
                      <a:pPr marL="0" algn="l" defTabSz="914400" rtl="0" eaLnBrk="1" latinLnBrk="0" hangingPunct="1"/>
                      <a:endParaRPr lang="zh-CN" altLang="en-US" sz="1600" kern="1200" dirty="0">
                        <a:solidFill>
                          <a:schemeClr val="tx1"/>
                        </a:solidFill>
                        <a:latin typeface="华文楷体" pitchFamily="2" charset="-122"/>
                        <a:ea typeface="华文楷体" pitchFamily="2" charset="-122"/>
                        <a:cs typeface="+mn-cs"/>
                      </a:endParaRPr>
                    </a:p>
                  </a:txBody>
                  <a:tcPr anchor="ctr"/>
                </a:tc>
                <a:tc>
                  <a:txBody>
                    <a:bodyPr/>
                    <a:lstStyle/>
                    <a:p>
                      <a:pPr marL="0" algn="ctr" defTabSz="914400" rtl="0" eaLnBrk="1" latinLnBrk="0" hangingPunct="1"/>
                      <a:r>
                        <a:rPr lang="en-US" altLang="zh-CN" sz="1600" kern="1200" dirty="0">
                          <a:solidFill>
                            <a:schemeClr val="tx1"/>
                          </a:solidFill>
                          <a:latin typeface="华文楷体" pitchFamily="2" charset="-122"/>
                          <a:ea typeface="华文楷体" pitchFamily="2" charset="-122"/>
                          <a:cs typeface="+mn-cs"/>
                        </a:rPr>
                        <a:t>4.1</a:t>
                      </a:r>
                      <a:endParaRPr lang="zh-CN" altLang="en-US" sz="1600" kern="1200" dirty="0">
                        <a:solidFill>
                          <a:schemeClr val="tx1"/>
                        </a:solidFill>
                        <a:latin typeface="华文楷体" pitchFamily="2" charset="-122"/>
                        <a:ea typeface="华文楷体" pitchFamily="2"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tx1"/>
                          </a:solidFill>
                          <a:latin typeface="华文楷体" pitchFamily="2" charset="-122"/>
                          <a:ea typeface="华文楷体" pitchFamily="2" charset="-122"/>
                          <a:cs typeface="+mn-cs"/>
                        </a:rPr>
                        <a:t>发生违约后，损失由平台风险准备金赔付</a:t>
                      </a:r>
                    </a:p>
                    <a:p>
                      <a:pPr marL="0" algn="l" defTabSz="914400" rtl="0" eaLnBrk="1" latinLnBrk="0" hangingPunct="1"/>
                      <a:endParaRPr lang="zh-CN" altLang="en-US" sz="1600" kern="1200" dirty="0">
                        <a:solidFill>
                          <a:schemeClr val="tx1"/>
                        </a:solidFill>
                        <a:latin typeface="华文楷体" pitchFamily="2" charset="-122"/>
                        <a:ea typeface="华文楷体" pitchFamily="2" charset="-122"/>
                        <a:cs typeface="+mn-cs"/>
                      </a:endParaRPr>
                    </a:p>
                  </a:txBody>
                  <a:tcPr/>
                </a:tc>
                <a:tc>
                  <a:txBody>
                    <a:bodyPr/>
                    <a:lstStyle/>
                    <a:p>
                      <a:pPr marL="0" algn="l" defTabSz="914400" rtl="0" eaLnBrk="1" latinLnBrk="0" hangingPunct="1"/>
                      <a:r>
                        <a:rPr lang="en-US" altLang="zh-CN" sz="1600" kern="1200" dirty="0">
                          <a:solidFill>
                            <a:schemeClr val="tx1"/>
                          </a:solidFill>
                          <a:latin typeface="华文楷体" pitchFamily="2" charset="-122"/>
                          <a:ea typeface="华文楷体" pitchFamily="2" charset="-122"/>
                          <a:cs typeface="+mn-cs"/>
                        </a:rPr>
                        <a:t>5</a:t>
                      </a:r>
                      <a:endParaRPr lang="zh-CN" altLang="en-US" sz="1600" kern="1200" dirty="0">
                        <a:solidFill>
                          <a:schemeClr val="tx1"/>
                        </a:solidFill>
                        <a:latin typeface="华文楷体" pitchFamily="2" charset="-122"/>
                        <a:ea typeface="华文楷体" pitchFamily="2"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tx1"/>
                          </a:solidFill>
                          <a:latin typeface="华文楷体" pitchFamily="2" charset="-122"/>
                          <a:ea typeface="华文楷体" pitchFamily="2" charset="-122"/>
                          <a:cs typeface="+mn-cs"/>
                        </a:rPr>
                        <a:t>如需提前退出，需缴纳</a:t>
                      </a:r>
                      <a:r>
                        <a:rPr lang="en-US" altLang="zh-CN" sz="1600" kern="1200" dirty="0">
                          <a:solidFill>
                            <a:schemeClr val="tx1"/>
                          </a:solidFill>
                          <a:latin typeface="华文楷体" pitchFamily="2" charset="-122"/>
                          <a:ea typeface="华文楷体" pitchFamily="2" charset="-122"/>
                          <a:cs typeface="+mn-cs"/>
                        </a:rPr>
                        <a:t>1%</a:t>
                      </a:r>
                      <a:r>
                        <a:rPr lang="zh-CN" altLang="en-US" sz="1600" kern="1200" dirty="0">
                          <a:solidFill>
                            <a:schemeClr val="tx1"/>
                          </a:solidFill>
                          <a:latin typeface="华文楷体" pitchFamily="2" charset="-122"/>
                          <a:ea typeface="华文楷体" pitchFamily="2" charset="-122"/>
                          <a:cs typeface="+mn-cs"/>
                        </a:rPr>
                        <a:t>的手续费</a:t>
                      </a:r>
                    </a:p>
                    <a:p>
                      <a:endParaRPr lang="zh-CN" altLang="en-US" sz="1600" kern="1200" dirty="0">
                        <a:solidFill>
                          <a:schemeClr val="tx1"/>
                        </a:solidFill>
                        <a:latin typeface="华文楷体" pitchFamily="2" charset="-122"/>
                        <a:ea typeface="华文楷体" pitchFamily="2" charset="-122"/>
                        <a:cs typeface="+mn-cs"/>
                      </a:endParaRPr>
                    </a:p>
                  </a:txBody>
                  <a:tcPr anchor="ctr"/>
                </a:tc>
                <a:tc>
                  <a:txBody>
                    <a:bodyPr/>
                    <a:lstStyle/>
                    <a:p>
                      <a:r>
                        <a:rPr lang="en-US" altLang="zh-CN" dirty="0"/>
                        <a:t>10</a:t>
                      </a:r>
                      <a:endParaRPr lang="zh-CN" altLang="en-US" dirty="0"/>
                    </a:p>
                  </a:txBody>
                  <a:tcPr anchor="ctr"/>
                </a:tc>
                <a:extLst>
                  <a:ext uri="{0D108BD9-81ED-4DB2-BD59-A6C34878D82A}">
                    <a16:rowId xmlns:a16="http://schemas.microsoft.com/office/drawing/2014/main" val="2376176245"/>
                  </a:ext>
                </a:extLst>
              </a:tr>
              <a:tr h="564873">
                <a:tc>
                  <a:txBody>
                    <a:bodyPr/>
                    <a:lstStyle/>
                    <a:p>
                      <a:pPr marL="0" algn="l" defTabSz="914400" rtl="0" eaLnBrk="1" latinLnBrk="0" hangingPunct="1"/>
                      <a:r>
                        <a:rPr lang="en-US" altLang="zh-CN" sz="1600" kern="1200" dirty="0" err="1">
                          <a:solidFill>
                            <a:schemeClr val="dk1"/>
                          </a:solidFill>
                          <a:latin typeface="Times New Roman" panose="02020603050405020304" pitchFamily="18" charset="0"/>
                          <a:ea typeface="+mn-ea"/>
                          <a:cs typeface="Times New Roman" panose="02020603050405020304" pitchFamily="18" charset="0"/>
                        </a:rPr>
                        <a:t>Zopa</a:t>
                      </a:r>
                      <a:r>
                        <a:rPr lang="en-US" altLang="zh-CN" sz="1600" kern="1200" dirty="0">
                          <a:solidFill>
                            <a:schemeClr val="dk1"/>
                          </a:solidFill>
                          <a:latin typeface="Times New Roman" panose="02020603050405020304" pitchFamily="18" charset="0"/>
                          <a:ea typeface="+mn-ea"/>
                          <a:cs typeface="Times New Roman" panose="02020603050405020304" pitchFamily="18" charset="0"/>
                        </a:rPr>
                        <a:t> Plus</a:t>
                      </a:r>
                      <a:endParaRPr lang="zh-CN" altLang="en-US" sz="16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latinLnBrk="0" hangingPunct="1"/>
                      <a:r>
                        <a:rPr lang="zh-CN" altLang="en-US" sz="1600" kern="1200" dirty="0">
                          <a:solidFill>
                            <a:schemeClr val="tx1"/>
                          </a:solidFill>
                          <a:latin typeface="华文楷体" pitchFamily="2" charset="-122"/>
                          <a:ea typeface="华文楷体" pitchFamily="2" charset="-122"/>
                          <a:cs typeface="+mn-cs"/>
                        </a:rPr>
                        <a:t>投资于所有评级为</a:t>
                      </a:r>
                      <a:r>
                        <a:rPr lang="en-US" altLang="zh-CN" sz="1600" kern="1200" dirty="0">
                          <a:solidFill>
                            <a:schemeClr val="tx1"/>
                          </a:solidFill>
                          <a:latin typeface="华文楷体" pitchFamily="2" charset="-122"/>
                          <a:ea typeface="华文楷体" pitchFamily="2" charset="-122"/>
                          <a:cs typeface="+mn-cs"/>
                        </a:rPr>
                        <a:t>A</a:t>
                      </a:r>
                      <a:r>
                        <a:rPr lang="zh-CN" altLang="en-US" sz="1600" kern="1200" dirty="0">
                          <a:solidFill>
                            <a:schemeClr val="tx1"/>
                          </a:solidFill>
                          <a:latin typeface="华文楷体" pitchFamily="2" charset="-122"/>
                          <a:ea typeface="华文楷体" pitchFamily="2" charset="-122"/>
                          <a:cs typeface="+mn-cs"/>
                        </a:rPr>
                        <a:t>到</a:t>
                      </a:r>
                      <a:r>
                        <a:rPr lang="en-US" altLang="zh-CN" sz="1600" kern="1200" dirty="0">
                          <a:solidFill>
                            <a:schemeClr val="tx1"/>
                          </a:solidFill>
                          <a:latin typeface="华文楷体" pitchFamily="2" charset="-122"/>
                          <a:ea typeface="华文楷体" pitchFamily="2" charset="-122"/>
                          <a:cs typeface="+mn-cs"/>
                        </a:rPr>
                        <a:t>E</a:t>
                      </a:r>
                      <a:r>
                        <a:rPr lang="zh-CN" altLang="en-US" sz="1600" kern="1200" dirty="0">
                          <a:solidFill>
                            <a:schemeClr val="tx1"/>
                          </a:solidFill>
                          <a:latin typeface="华文楷体" pitchFamily="2" charset="-122"/>
                          <a:ea typeface="华文楷体" pitchFamily="2" charset="-122"/>
                          <a:cs typeface="+mn-cs"/>
                        </a:rPr>
                        <a:t>的贷款</a:t>
                      </a:r>
                    </a:p>
                    <a:p>
                      <a:pPr marL="0" algn="l" defTabSz="914400" rtl="0" eaLnBrk="1" latinLnBrk="0" hangingPunct="1"/>
                      <a:endParaRPr lang="zh-CN" altLang="en-US" sz="1600" kern="1200" dirty="0">
                        <a:solidFill>
                          <a:schemeClr val="tx1"/>
                        </a:solidFill>
                        <a:latin typeface="华文楷体" pitchFamily="2" charset="-122"/>
                        <a:ea typeface="华文楷体" pitchFamily="2" charset="-122"/>
                        <a:cs typeface="+mn-cs"/>
                      </a:endParaRPr>
                    </a:p>
                  </a:txBody>
                  <a:tcPr anchor="ctr"/>
                </a:tc>
                <a:tc>
                  <a:txBody>
                    <a:bodyPr/>
                    <a:lstStyle/>
                    <a:p>
                      <a:pPr marL="0" algn="ctr" defTabSz="914400" rtl="0" eaLnBrk="1" latinLnBrk="0" hangingPunct="1"/>
                      <a:r>
                        <a:rPr lang="en-US" altLang="zh-CN" sz="1600" kern="1200" dirty="0">
                          <a:solidFill>
                            <a:schemeClr val="tx1"/>
                          </a:solidFill>
                          <a:latin typeface="华文楷体" pitchFamily="2" charset="-122"/>
                          <a:ea typeface="华文楷体" pitchFamily="2" charset="-122"/>
                          <a:cs typeface="+mn-cs"/>
                        </a:rPr>
                        <a:t>6.5</a:t>
                      </a:r>
                      <a:endParaRPr lang="zh-CN" altLang="en-US" sz="1600" kern="1200" dirty="0">
                        <a:solidFill>
                          <a:schemeClr val="tx1"/>
                        </a:solidFill>
                        <a:latin typeface="华文楷体" pitchFamily="2" charset="-122"/>
                        <a:ea typeface="华文楷体" pitchFamily="2"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tx1"/>
                          </a:solidFill>
                          <a:latin typeface="华文楷体" pitchFamily="2" charset="-122"/>
                          <a:ea typeface="华文楷体" pitchFamily="2" charset="-122"/>
                          <a:cs typeface="+mn-cs"/>
                        </a:rPr>
                        <a:t>风险自担</a:t>
                      </a:r>
                    </a:p>
                    <a:p>
                      <a:pPr marL="0" algn="l" defTabSz="914400" rtl="0" eaLnBrk="1" latinLnBrk="0" hangingPunct="1"/>
                      <a:endParaRPr lang="zh-CN" altLang="en-US" sz="1600" kern="1200" dirty="0">
                        <a:solidFill>
                          <a:schemeClr val="tx1"/>
                        </a:solidFill>
                        <a:latin typeface="华文楷体" pitchFamily="2" charset="-122"/>
                        <a:ea typeface="华文楷体" pitchFamily="2" charset="-122"/>
                        <a:cs typeface="+mn-cs"/>
                      </a:endParaRPr>
                    </a:p>
                  </a:txBody>
                  <a:tcPr/>
                </a:tc>
                <a:tc>
                  <a:txBody>
                    <a:bodyPr/>
                    <a:lstStyle/>
                    <a:p>
                      <a:pPr marL="0" algn="l" defTabSz="914400" rtl="0" eaLnBrk="1" latinLnBrk="0" hangingPunct="1"/>
                      <a:r>
                        <a:rPr lang="en-US" altLang="zh-CN" sz="1600" kern="1200" dirty="0">
                          <a:solidFill>
                            <a:schemeClr val="tx1"/>
                          </a:solidFill>
                          <a:latin typeface="华文楷体" pitchFamily="2" charset="-122"/>
                          <a:ea typeface="华文楷体" pitchFamily="2" charset="-122"/>
                          <a:cs typeface="+mn-cs"/>
                        </a:rPr>
                        <a:t>5</a:t>
                      </a:r>
                      <a:endParaRPr lang="zh-CN" altLang="en-US" sz="1600" kern="1200" dirty="0">
                        <a:solidFill>
                          <a:schemeClr val="tx1"/>
                        </a:solidFill>
                        <a:latin typeface="华文楷体" pitchFamily="2" charset="-122"/>
                        <a:ea typeface="华文楷体" pitchFamily="2"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tx1"/>
                          </a:solidFill>
                          <a:latin typeface="华文楷体" pitchFamily="2" charset="-122"/>
                          <a:ea typeface="华文楷体" pitchFamily="2" charset="-122"/>
                          <a:cs typeface="+mn-cs"/>
                        </a:rPr>
                        <a:t>借款到期前转让退出，需缴纳</a:t>
                      </a:r>
                      <a:r>
                        <a:rPr lang="en-US" altLang="zh-CN" sz="1600" kern="1200" dirty="0">
                          <a:solidFill>
                            <a:schemeClr val="tx1"/>
                          </a:solidFill>
                          <a:latin typeface="华文楷体" pitchFamily="2" charset="-122"/>
                          <a:ea typeface="华文楷体" pitchFamily="2" charset="-122"/>
                          <a:cs typeface="+mn-cs"/>
                        </a:rPr>
                        <a:t>1%</a:t>
                      </a:r>
                      <a:r>
                        <a:rPr lang="zh-CN" altLang="en-US" sz="1600" kern="1200" dirty="0">
                          <a:solidFill>
                            <a:schemeClr val="tx1"/>
                          </a:solidFill>
                          <a:latin typeface="华文楷体" pitchFamily="2" charset="-122"/>
                          <a:ea typeface="华文楷体" pitchFamily="2" charset="-122"/>
                          <a:cs typeface="+mn-cs"/>
                        </a:rPr>
                        <a:t>的手续费</a:t>
                      </a:r>
                    </a:p>
                    <a:p>
                      <a:endParaRPr lang="zh-CN" altLang="en-US" sz="1600" kern="1200" dirty="0">
                        <a:solidFill>
                          <a:schemeClr val="tx1"/>
                        </a:solidFill>
                        <a:latin typeface="华文楷体" pitchFamily="2" charset="-122"/>
                        <a:ea typeface="华文楷体" pitchFamily="2" charset="-122"/>
                        <a:cs typeface="+mn-cs"/>
                      </a:endParaRPr>
                    </a:p>
                  </a:txBody>
                  <a:tcPr anchor="ctr"/>
                </a:tc>
                <a:tc>
                  <a:txBody>
                    <a:bodyPr/>
                    <a:lstStyle/>
                    <a:p>
                      <a:r>
                        <a:rPr lang="en-US" altLang="zh-CN" dirty="0"/>
                        <a:t>1000</a:t>
                      </a:r>
                      <a:endParaRPr lang="zh-CN" altLang="en-US" dirty="0"/>
                    </a:p>
                  </a:txBody>
                  <a:tcPr anchor="ctr"/>
                </a:tc>
                <a:extLst>
                  <a:ext uri="{0D108BD9-81ED-4DB2-BD59-A6C34878D82A}">
                    <a16:rowId xmlns:a16="http://schemas.microsoft.com/office/drawing/2014/main" val="3500869465"/>
                  </a:ext>
                </a:extLst>
              </a:tr>
            </a:tbl>
          </a:graphicData>
        </a:graphic>
      </p:graphicFrame>
    </p:spTree>
    <p:extLst>
      <p:ext uri="{BB962C8B-B14F-4D97-AF65-F5344CB8AC3E}">
        <p14:creationId xmlns:p14="http://schemas.microsoft.com/office/powerpoint/2010/main" val="332683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5E90D-472C-4165-9CF0-55A0FC953961}"/>
              </a:ext>
            </a:extLst>
          </p:cNvPr>
          <p:cNvSpPr>
            <a:spLocks noGrp="1"/>
          </p:cNvSpPr>
          <p:nvPr>
            <p:ph type="title"/>
          </p:nvPr>
        </p:nvSpPr>
        <p:spPr>
          <a:xfrm>
            <a:off x="323528" y="0"/>
            <a:ext cx="8229600" cy="1143000"/>
          </a:xfrm>
        </p:spPr>
        <p:txBody>
          <a:bodyPr/>
          <a:lstStyle/>
          <a:p>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全球</a:t>
            </a:r>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行业兴起和发展</a:t>
            </a:r>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借贷的兴起：</a:t>
            </a:r>
            <a:r>
              <a:rPr lang="en-US" altLang="zh-CN" sz="2400" dirty="0">
                <a:solidFill>
                  <a:srgbClr val="FF0000"/>
                </a:solidFill>
                <a:latin typeface="华文楷体" pitchFamily="2" charset="-122"/>
                <a:ea typeface="华文楷体" pitchFamily="2" charset="-122"/>
              </a:rPr>
              <a:t>2005—2010</a:t>
            </a:r>
            <a:r>
              <a:rPr lang="zh-CN" altLang="en-US" sz="2400" dirty="0">
                <a:solidFill>
                  <a:srgbClr val="FF0000"/>
                </a:solidFill>
                <a:latin typeface="华文楷体" pitchFamily="2" charset="-122"/>
                <a:ea typeface="华文楷体" pitchFamily="2" charset="-122"/>
              </a:rPr>
              <a:t>案例</a:t>
            </a:r>
            <a:r>
              <a:rPr lang="en-US" altLang="zh-CN" sz="2400" dirty="0">
                <a:solidFill>
                  <a:srgbClr val="FF0000"/>
                </a:solidFill>
                <a:latin typeface="华文楷体" pitchFamily="2" charset="-122"/>
                <a:ea typeface="华文楷体" pitchFamily="2" charset="-122"/>
              </a:rPr>
              <a:t>Funding Circle</a:t>
            </a:r>
            <a:r>
              <a:rPr lang="zh-CN" altLang="en-US" sz="2400" dirty="0">
                <a:solidFill>
                  <a:srgbClr val="FF0000"/>
                </a:solidFill>
                <a:latin typeface="华文楷体" pitchFamily="2" charset="-122"/>
                <a:ea typeface="华文楷体" pitchFamily="2" charset="-122"/>
              </a:rPr>
              <a:t>：专注中小企业的</a:t>
            </a:r>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网贷平台</a:t>
            </a:r>
            <a:endParaRPr lang="zh-CN" altLang="en-US" dirty="0"/>
          </a:p>
        </p:txBody>
      </p:sp>
      <p:sp>
        <p:nvSpPr>
          <p:cNvPr id="3" name="内容占位符 2">
            <a:extLst>
              <a:ext uri="{FF2B5EF4-FFF2-40B4-BE49-F238E27FC236}">
                <a16:creationId xmlns:a16="http://schemas.microsoft.com/office/drawing/2014/main" id="{32011013-BCF0-4E7B-A8CC-3B964F553158}"/>
              </a:ext>
            </a:extLst>
          </p:cNvPr>
          <p:cNvSpPr>
            <a:spLocks noGrp="1"/>
          </p:cNvSpPr>
          <p:nvPr>
            <p:ph idx="1"/>
          </p:nvPr>
        </p:nvSpPr>
        <p:spPr>
          <a:xfrm>
            <a:off x="107950" y="1143000"/>
            <a:ext cx="8928546" cy="5958408"/>
          </a:xfrm>
        </p:spPr>
        <p:txBody>
          <a:bodyPr>
            <a:normAutofit fontScale="77500" lnSpcReduction="20000"/>
          </a:bodyPr>
          <a:lstStyle/>
          <a:p>
            <a:pPr>
              <a:lnSpc>
                <a:spcPct val="120000"/>
              </a:lnSpc>
              <a:spcAft>
                <a:spcPts val="600"/>
              </a:spcAft>
              <a:buFont typeface="Wingdings" panose="05000000000000000000" pitchFamily="2" charset="2"/>
              <a:buChar char="Ø"/>
            </a:pPr>
            <a:r>
              <a:rPr lang="en-US" altLang="zh-CN" dirty="0">
                <a:latin typeface="华文楷体" pitchFamily="2" charset="-122"/>
                <a:ea typeface="华文楷体" pitchFamily="2" charset="-122"/>
              </a:rPr>
              <a:t>2010</a:t>
            </a:r>
            <a:r>
              <a:rPr lang="zh-CN" altLang="en-US" dirty="0">
                <a:latin typeface="华文楷体" pitchFamily="2" charset="-122"/>
                <a:ea typeface="华文楷体" pitchFamily="2" charset="-122"/>
              </a:rPr>
              <a:t>年创立于英国，主要面向小企业提供</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贷款；</a:t>
            </a:r>
            <a:endParaRPr lang="en-US" altLang="zh-CN" dirty="0">
              <a:latin typeface="华文楷体" pitchFamily="2" charset="-122"/>
              <a:ea typeface="华文楷体" pitchFamily="2" charset="-122"/>
            </a:endParaRPr>
          </a:p>
          <a:p>
            <a:pPr>
              <a:lnSpc>
                <a:spcPct val="120000"/>
              </a:lnSpc>
              <a:spcAft>
                <a:spcPts val="600"/>
              </a:spcAft>
              <a:buFont typeface="Wingdings" panose="05000000000000000000" pitchFamily="2" charset="2"/>
              <a:buChar char="Ø"/>
            </a:pPr>
            <a:r>
              <a:rPr lang="en-US" altLang="zh-CN" dirty="0">
                <a:latin typeface="华文楷体" pitchFamily="2" charset="-122"/>
                <a:ea typeface="华文楷体" pitchFamily="2" charset="-122"/>
              </a:rPr>
              <a:t>2010</a:t>
            </a:r>
            <a:r>
              <a:rPr lang="zh-CN" altLang="en-US" dirty="0">
                <a:latin typeface="华文楷体" pitchFamily="2" charset="-122"/>
                <a:ea typeface="华文楷体" pitchFamily="2" charset="-122"/>
              </a:rPr>
              <a:t>年英国融资最困难，中小企业死亡率超过出生率</a:t>
            </a:r>
            <a:r>
              <a:rPr lang="en-US" altLang="zh-CN" dirty="0">
                <a:latin typeface="华文楷体" pitchFamily="2" charset="-122"/>
                <a:ea typeface="华文楷体" pitchFamily="2" charset="-122"/>
              </a:rPr>
              <a:t>2</a:t>
            </a:r>
            <a:r>
              <a:rPr lang="zh-CN" altLang="en-US" dirty="0">
                <a:latin typeface="华文楷体" pitchFamily="2" charset="-122"/>
                <a:ea typeface="华文楷体" pitchFamily="2" charset="-122"/>
              </a:rPr>
              <a:t>个百分点，达</a:t>
            </a:r>
            <a:r>
              <a:rPr lang="en-US" altLang="zh-CN" dirty="0">
                <a:latin typeface="华文楷体" pitchFamily="2" charset="-122"/>
                <a:ea typeface="华文楷体" pitchFamily="2" charset="-122"/>
              </a:rPr>
              <a:t>10</a:t>
            </a:r>
            <a:r>
              <a:rPr lang="zh-CN" altLang="en-US" dirty="0">
                <a:latin typeface="华文楷体" pitchFamily="2" charset="-122"/>
                <a:ea typeface="华文楷体" pitchFamily="2" charset="-122"/>
              </a:rPr>
              <a:t>年内之最；</a:t>
            </a:r>
            <a:endParaRPr lang="en-US" altLang="zh-CN" dirty="0">
              <a:latin typeface="华文楷体" pitchFamily="2" charset="-122"/>
              <a:ea typeface="华文楷体" pitchFamily="2" charset="-122"/>
            </a:endParaRPr>
          </a:p>
          <a:p>
            <a:pPr>
              <a:lnSpc>
                <a:spcPct val="120000"/>
              </a:lnSpc>
              <a:spcAft>
                <a:spcPts val="600"/>
              </a:spcAft>
              <a:buFont typeface="Wingdings" panose="05000000000000000000" pitchFamily="2" charset="2"/>
              <a:buChar char="Ø"/>
            </a:pPr>
            <a:r>
              <a:rPr lang="zh-CN" altLang="en-US" sz="3100" dirty="0">
                <a:latin typeface="华文楷体" pitchFamily="2" charset="-122"/>
                <a:ea typeface="华文楷体" pitchFamily="2" charset="-122"/>
              </a:rPr>
              <a:t>致力于帮助中小企业贷款，通过互联网为想要投资却无好去处的人提供投资机会；</a:t>
            </a:r>
            <a:endParaRPr lang="en-US" altLang="zh-CN" sz="3100" dirty="0">
              <a:latin typeface="华文楷体" pitchFamily="2" charset="-122"/>
              <a:ea typeface="华文楷体" pitchFamily="2" charset="-122"/>
            </a:endParaRPr>
          </a:p>
          <a:p>
            <a:pPr>
              <a:lnSpc>
                <a:spcPct val="120000"/>
              </a:lnSpc>
              <a:spcAft>
                <a:spcPts val="600"/>
              </a:spcAft>
              <a:buFont typeface="Wingdings" panose="05000000000000000000" pitchFamily="2" charset="2"/>
              <a:buChar char="Ø"/>
            </a:pPr>
            <a:r>
              <a:rPr lang="zh-CN" altLang="en-US" sz="3100" dirty="0">
                <a:latin typeface="华文楷体" pitchFamily="2" charset="-122"/>
                <a:ea typeface="华文楷体" pitchFamily="2" charset="-122"/>
              </a:rPr>
              <a:t>投资目标为有潜力的中小企业</a:t>
            </a:r>
            <a:r>
              <a:rPr lang="en-US" altLang="zh-CN" sz="3100" dirty="0">
                <a:latin typeface="华文楷体" pitchFamily="2" charset="-122"/>
                <a:ea typeface="华文楷体" pitchFamily="2" charset="-122"/>
              </a:rPr>
              <a:t>,</a:t>
            </a:r>
            <a:r>
              <a:rPr lang="zh-CN" altLang="en-US" sz="3100" dirty="0">
                <a:latin typeface="华文楷体" pitchFamily="2" charset="-122"/>
                <a:ea typeface="华文楷体" pitchFamily="2" charset="-122"/>
              </a:rPr>
              <a:t> 为需要融资的中小企业提供借款渠道；</a:t>
            </a:r>
            <a:endParaRPr lang="en-US" altLang="zh-CN" sz="3100" dirty="0">
              <a:latin typeface="华文楷体" pitchFamily="2" charset="-122"/>
              <a:ea typeface="华文楷体" pitchFamily="2" charset="-122"/>
            </a:endParaRPr>
          </a:p>
          <a:p>
            <a:pPr>
              <a:lnSpc>
                <a:spcPct val="120000"/>
              </a:lnSpc>
              <a:spcAft>
                <a:spcPts val="600"/>
              </a:spcAft>
              <a:buFont typeface="Wingdings" panose="05000000000000000000" pitchFamily="2" charset="2"/>
              <a:buChar char="Ø"/>
            </a:pPr>
            <a:r>
              <a:rPr lang="zh-CN" altLang="en-US" sz="3100" dirty="0">
                <a:latin typeface="华文楷体" pitchFamily="2" charset="-122"/>
                <a:ea typeface="华文楷体" pitchFamily="2" charset="-122"/>
              </a:rPr>
              <a:t>以”支持英国经济脊梁”（</a:t>
            </a:r>
            <a:r>
              <a:rPr lang="en-US" altLang="zh-CN" sz="3100" dirty="0">
                <a:latin typeface="华文楷体" pitchFamily="2" charset="-122"/>
                <a:ea typeface="华文楷体" pitchFamily="2" charset="-122"/>
              </a:rPr>
              <a:t>Supporting the Backbone of the UK Economy</a:t>
            </a:r>
            <a:r>
              <a:rPr lang="zh-CN" altLang="en-US" sz="3100" dirty="0">
                <a:latin typeface="华文楷体" pitchFamily="2" charset="-122"/>
                <a:ea typeface="华文楷体" pitchFamily="2" charset="-122"/>
              </a:rPr>
              <a:t>）为目标与口号，动员全民的投资热情，融入到帮助中小企业融资的热潮中；</a:t>
            </a:r>
            <a:endParaRPr lang="en-US" altLang="zh-CN" sz="3100" dirty="0">
              <a:latin typeface="华文楷体" pitchFamily="2" charset="-122"/>
              <a:ea typeface="华文楷体" pitchFamily="2" charset="-122"/>
            </a:endParaRPr>
          </a:p>
          <a:p>
            <a:pPr>
              <a:lnSpc>
                <a:spcPct val="120000"/>
              </a:lnSpc>
              <a:spcAft>
                <a:spcPts val="600"/>
              </a:spcAft>
              <a:buFont typeface="Wingdings" panose="05000000000000000000" pitchFamily="2" charset="2"/>
              <a:buChar char="Ø"/>
            </a:pPr>
            <a:r>
              <a:rPr lang="zh-CN" altLang="en-US" sz="3100" dirty="0">
                <a:latin typeface="华文楷体" pitchFamily="2" charset="-122"/>
                <a:ea typeface="华文楷体" pitchFamily="2" charset="-122"/>
              </a:rPr>
              <a:t>成立</a:t>
            </a:r>
            <a:r>
              <a:rPr lang="en-US" altLang="zh-CN" sz="3100" dirty="0">
                <a:latin typeface="华文楷体" pitchFamily="2" charset="-122"/>
                <a:ea typeface="华文楷体" pitchFamily="2" charset="-122"/>
              </a:rPr>
              <a:t>1</a:t>
            </a:r>
            <a:r>
              <a:rPr lang="zh-CN" altLang="en-US" sz="3100" dirty="0">
                <a:latin typeface="华文楷体" pitchFamily="2" charset="-122"/>
                <a:ea typeface="华文楷体" pitchFamily="2" charset="-122"/>
              </a:rPr>
              <a:t>个月内通过个人投资者成功向中小企业借出</a:t>
            </a:r>
            <a:r>
              <a:rPr lang="en-US" altLang="zh-CN" sz="3100" dirty="0">
                <a:latin typeface="华文楷体" pitchFamily="2" charset="-122"/>
                <a:ea typeface="华文楷体" pitchFamily="2" charset="-122"/>
              </a:rPr>
              <a:t>100</a:t>
            </a:r>
            <a:r>
              <a:rPr lang="zh-CN" altLang="en-US" sz="3100" dirty="0">
                <a:latin typeface="华文楷体" pitchFamily="2" charset="-122"/>
                <a:ea typeface="华文楷体" pitchFamily="2" charset="-122"/>
              </a:rPr>
              <a:t>万英镑；</a:t>
            </a:r>
            <a:endParaRPr lang="en-US" altLang="zh-CN" sz="3100" dirty="0">
              <a:latin typeface="华文楷体" pitchFamily="2" charset="-122"/>
              <a:ea typeface="华文楷体" pitchFamily="2" charset="-122"/>
            </a:endParaRPr>
          </a:p>
          <a:p>
            <a:pPr>
              <a:lnSpc>
                <a:spcPct val="120000"/>
              </a:lnSpc>
              <a:spcAft>
                <a:spcPts val="600"/>
              </a:spcAft>
              <a:buFont typeface="Wingdings" panose="05000000000000000000" pitchFamily="2" charset="2"/>
              <a:buChar char="Ø"/>
            </a:pPr>
            <a:r>
              <a:rPr lang="zh-CN" altLang="en-US" sz="3100" dirty="0">
                <a:latin typeface="华文楷体" pitchFamily="2" charset="-122"/>
                <a:ea typeface="华文楷体" pitchFamily="2" charset="-122"/>
              </a:rPr>
              <a:t>到</a:t>
            </a:r>
            <a:r>
              <a:rPr lang="en-US" altLang="zh-CN" sz="3100" dirty="0">
                <a:latin typeface="华文楷体" pitchFamily="2" charset="-122"/>
                <a:ea typeface="华文楷体" pitchFamily="2" charset="-122"/>
              </a:rPr>
              <a:t>2014</a:t>
            </a:r>
            <a:r>
              <a:rPr lang="zh-CN" altLang="en-US" sz="3100" dirty="0">
                <a:latin typeface="华文楷体" pitchFamily="2" charset="-122"/>
                <a:ea typeface="华文楷体" pitchFamily="2" charset="-122"/>
              </a:rPr>
              <a:t>年</a:t>
            </a:r>
            <a:r>
              <a:rPr lang="en-US" altLang="zh-CN" sz="3100" dirty="0">
                <a:latin typeface="华文楷体" pitchFamily="2" charset="-122"/>
                <a:ea typeface="华文楷体" pitchFamily="2" charset="-122"/>
              </a:rPr>
              <a:t>4</a:t>
            </a:r>
            <a:r>
              <a:rPr lang="zh-CN" altLang="en-US" sz="3100" dirty="0">
                <a:latin typeface="华文楷体" pitchFamily="2" charset="-122"/>
                <a:ea typeface="华文楷体" pitchFamily="2" charset="-122"/>
              </a:rPr>
              <a:t>月，共有</a:t>
            </a:r>
            <a:r>
              <a:rPr lang="en-US" altLang="zh-CN" sz="3100" dirty="0">
                <a:latin typeface="华文楷体" pitchFamily="2" charset="-122"/>
                <a:ea typeface="华文楷体" pitchFamily="2" charset="-122"/>
              </a:rPr>
              <a:t>28,891</a:t>
            </a:r>
            <a:r>
              <a:rPr lang="zh-CN" altLang="en-US" sz="3100" dirty="0">
                <a:latin typeface="华文楷体" pitchFamily="2" charset="-122"/>
                <a:ea typeface="华文楷体" pitchFamily="2" charset="-122"/>
              </a:rPr>
              <a:t>名投资者，总共借出</a:t>
            </a:r>
            <a:r>
              <a:rPr lang="en-US" altLang="zh-CN" sz="3100" dirty="0">
                <a:latin typeface="华文楷体" pitchFamily="2" charset="-122"/>
                <a:ea typeface="华文楷体" pitchFamily="2" charset="-122"/>
              </a:rPr>
              <a:t>4151</a:t>
            </a:r>
            <a:r>
              <a:rPr lang="zh-CN" altLang="en-US" sz="3100" dirty="0">
                <a:latin typeface="华文楷体" pitchFamily="2" charset="-122"/>
                <a:ea typeface="华文楷体" pitchFamily="2" charset="-122"/>
              </a:rPr>
              <a:t>笔贷款，为中小企业成功融资到</a:t>
            </a:r>
            <a:r>
              <a:rPr lang="en-US" altLang="zh-CN" sz="3100" dirty="0">
                <a:latin typeface="华文楷体" pitchFamily="2" charset="-122"/>
                <a:ea typeface="华文楷体" pitchFamily="2" charset="-122"/>
              </a:rPr>
              <a:t>2.7</a:t>
            </a:r>
            <a:r>
              <a:rPr lang="zh-CN" altLang="en-US" sz="3100" dirty="0">
                <a:latin typeface="华文楷体" pitchFamily="2" charset="-122"/>
                <a:ea typeface="华文楷体" pitchFamily="2" charset="-122"/>
              </a:rPr>
              <a:t>亿英镑</a:t>
            </a:r>
            <a:r>
              <a:rPr lang="en-US" altLang="zh-CN" sz="3100" dirty="0">
                <a:latin typeface="华文楷体" pitchFamily="2" charset="-122"/>
                <a:ea typeface="华文楷体" pitchFamily="2" charset="-122"/>
              </a:rPr>
              <a:t>,</a:t>
            </a:r>
            <a:r>
              <a:rPr lang="zh-CN" altLang="en-US" sz="3100" dirty="0">
                <a:latin typeface="华文楷体" pitchFamily="2" charset="-122"/>
                <a:ea typeface="华文楷体" pitchFamily="2" charset="-122"/>
              </a:rPr>
              <a:t>占英国</a:t>
            </a:r>
            <a:r>
              <a:rPr lang="en-US" altLang="zh-CN" sz="3100" dirty="0">
                <a:latin typeface="华文楷体" pitchFamily="2" charset="-122"/>
                <a:ea typeface="华文楷体" pitchFamily="2" charset="-122"/>
              </a:rPr>
              <a:t>P2B</a:t>
            </a:r>
            <a:r>
              <a:rPr lang="zh-CN" altLang="en-US" sz="3100" dirty="0">
                <a:latin typeface="华文楷体" pitchFamily="2" charset="-122"/>
                <a:ea typeface="华文楷体" pitchFamily="2" charset="-122"/>
              </a:rPr>
              <a:t>市场份额的</a:t>
            </a:r>
            <a:r>
              <a:rPr lang="en-US" altLang="zh-CN" sz="3100" dirty="0">
                <a:latin typeface="华文楷体" pitchFamily="2" charset="-122"/>
                <a:ea typeface="华文楷体" pitchFamily="2" charset="-122"/>
              </a:rPr>
              <a:t>80%</a:t>
            </a:r>
            <a:r>
              <a:rPr lang="zh-CN" altLang="en-US" sz="3100" dirty="0">
                <a:latin typeface="华文楷体" pitchFamily="2" charset="-122"/>
                <a:ea typeface="华文楷体" pitchFamily="2" charset="-122"/>
              </a:rPr>
              <a:t>。</a:t>
            </a:r>
          </a:p>
        </p:txBody>
      </p:sp>
    </p:spTree>
    <p:extLst>
      <p:ext uri="{BB962C8B-B14F-4D97-AF65-F5344CB8AC3E}">
        <p14:creationId xmlns:p14="http://schemas.microsoft.com/office/powerpoint/2010/main" val="140328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solidFill>
                  <a:srgbClr val="FF0000"/>
                </a:solidFill>
                <a:latin typeface="华文楷体" pitchFamily="2" charset="-122"/>
                <a:ea typeface="华文楷体" pitchFamily="2" charset="-122"/>
              </a:rPr>
              <a:t>P2P/</a:t>
            </a:r>
            <a:r>
              <a:rPr lang="zh-CN" altLang="en-US" sz="3600" dirty="0">
                <a:solidFill>
                  <a:srgbClr val="FF0000"/>
                </a:solidFill>
                <a:latin typeface="华文楷体" pitchFamily="2" charset="-122"/>
                <a:ea typeface="华文楷体" pitchFamily="2" charset="-122"/>
              </a:rPr>
              <a:t>全球</a:t>
            </a:r>
            <a:r>
              <a:rPr lang="en-US" altLang="zh-CN" sz="3600" dirty="0">
                <a:solidFill>
                  <a:srgbClr val="FF0000"/>
                </a:solidFill>
                <a:latin typeface="华文楷体" pitchFamily="2" charset="-122"/>
                <a:ea typeface="华文楷体" pitchFamily="2" charset="-122"/>
              </a:rPr>
              <a:t>P2P</a:t>
            </a:r>
            <a:r>
              <a:rPr lang="zh-CN" altLang="en-US" sz="3600" dirty="0">
                <a:solidFill>
                  <a:srgbClr val="FF0000"/>
                </a:solidFill>
                <a:latin typeface="华文楷体" pitchFamily="2" charset="-122"/>
                <a:ea typeface="华文楷体" pitchFamily="2" charset="-122"/>
              </a:rPr>
              <a:t>行业兴起和发展</a:t>
            </a:r>
            <a:r>
              <a:rPr lang="en-US" altLang="zh-CN" sz="3600" dirty="0">
                <a:solidFill>
                  <a:srgbClr val="FF0000"/>
                </a:solidFill>
                <a:latin typeface="华文楷体" pitchFamily="2" charset="-122"/>
                <a:ea typeface="华文楷体" pitchFamily="2" charset="-122"/>
              </a:rPr>
              <a:t>/P2P</a:t>
            </a:r>
            <a:r>
              <a:rPr lang="zh-CN" altLang="en-US" sz="3600" dirty="0">
                <a:solidFill>
                  <a:srgbClr val="FF0000"/>
                </a:solidFill>
                <a:latin typeface="华文楷体" pitchFamily="2" charset="-122"/>
                <a:ea typeface="华文楷体" pitchFamily="2" charset="-122"/>
              </a:rPr>
              <a:t>借贷的高速发展：</a:t>
            </a:r>
            <a:r>
              <a:rPr lang="en-US" altLang="zh-CN" sz="3600" dirty="0">
                <a:solidFill>
                  <a:srgbClr val="FF0000"/>
                </a:solidFill>
                <a:latin typeface="华文楷体" pitchFamily="2" charset="-122"/>
                <a:ea typeface="华文楷体" pitchFamily="2" charset="-122"/>
              </a:rPr>
              <a:t>2011—2013</a:t>
            </a:r>
            <a:endParaRPr lang="zh-CN" altLang="en-US" sz="3600" dirty="0"/>
          </a:p>
        </p:txBody>
      </p:sp>
      <p:sp>
        <p:nvSpPr>
          <p:cNvPr id="5" name="内容占位符 4"/>
          <p:cNvSpPr>
            <a:spLocks noGrp="1"/>
          </p:cNvSpPr>
          <p:nvPr>
            <p:ph idx="1"/>
          </p:nvPr>
        </p:nvSpPr>
        <p:spPr/>
        <p:txBody>
          <a:bodyPr>
            <a:normAutofit/>
          </a:bodyPr>
          <a:lstStyle/>
          <a:p>
            <a:pPr>
              <a:buNone/>
            </a:pPr>
            <a:r>
              <a:rPr lang="en-US" altLang="zh-CN" dirty="0">
                <a:solidFill>
                  <a:srgbClr val="7030A0"/>
                </a:solidFill>
                <a:latin typeface="华文楷体" pitchFamily="2" charset="-122"/>
                <a:ea typeface="华文楷体" pitchFamily="2" charset="-122"/>
              </a:rPr>
              <a:t>2011-2013</a:t>
            </a:r>
            <a:r>
              <a:rPr lang="zh-CN" altLang="en-US" dirty="0">
                <a:solidFill>
                  <a:srgbClr val="7030A0"/>
                </a:solidFill>
                <a:latin typeface="华文楷体" pitchFamily="2" charset="-122"/>
                <a:ea typeface="华文楷体" pitchFamily="2" charset="-122"/>
              </a:rPr>
              <a:t>年，这一阶段的</a:t>
            </a:r>
            <a:r>
              <a:rPr lang="en-US" altLang="zh-CN" dirty="0">
                <a:solidFill>
                  <a:srgbClr val="7030A0"/>
                </a:solidFill>
                <a:latin typeface="华文楷体" pitchFamily="2" charset="-122"/>
                <a:ea typeface="华文楷体" pitchFamily="2" charset="-122"/>
              </a:rPr>
              <a:t>P2P</a:t>
            </a:r>
            <a:r>
              <a:rPr lang="zh-CN" altLang="en-US" dirty="0">
                <a:solidFill>
                  <a:srgbClr val="7030A0"/>
                </a:solidFill>
                <a:latin typeface="华文楷体" pitchFamily="2" charset="-122"/>
                <a:ea typeface="华文楷体" pitchFamily="2" charset="-122"/>
              </a:rPr>
              <a:t>网贷行业发展迅速，主要体现在以下三个方面：</a:t>
            </a:r>
          </a:p>
          <a:p>
            <a:pPr>
              <a:lnSpc>
                <a:spcPct val="150000"/>
              </a:lnSpc>
              <a:buFont typeface="Wingdings" panose="05000000000000000000" pitchFamily="2" charset="2"/>
              <a:buChar char="Ø"/>
            </a:pPr>
            <a:r>
              <a:rPr lang="en-US" altLang="zh-CN" dirty="0">
                <a:latin typeface="华文楷体" pitchFamily="2" charset="-122"/>
                <a:ea typeface="华文楷体" pitchFamily="2" charset="-122"/>
              </a:rPr>
              <a:t> P2P</a:t>
            </a:r>
            <a:r>
              <a:rPr lang="zh-CN" altLang="en-US" dirty="0">
                <a:latin typeface="华文楷体" pitchFamily="2" charset="-122"/>
                <a:ea typeface="华文楷体" pitchFamily="2" charset="-122"/>
              </a:rPr>
              <a:t>平台数据量大幅增加</a:t>
            </a:r>
          </a:p>
          <a:p>
            <a:pPr>
              <a:lnSpc>
                <a:spcPct val="150000"/>
              </a:lnSpc>
              <a:buFont typeface="Wingdings" panose="05000000000000000000" pitchFamily="2" charset="2"/>
              <a:buChar char="Ø"/>
            </a:pPr>
            <a:r>
              <a:rPr lang="zh-CN" altLang="en-US" dirty="0">
                <a:latin typeface="华文楷体" pitchFamily="2" charset="-122"/>
                <a:ea typeface="华文楷体" pitchFamily="2" charset="-122"/>
              </a:rPr>
              <a:t>机构投资者开始介入</a:t>
            </a:r>
          </a:p>
          <a:p>
            <a:pPr>
              <a:lnSpc>
                <a:spcPct val="150000"/>
              </a:lnSpc>
              <a:buFont typeface="Wingdings" panose="05000000000000000000" pitchFamily="2" charset="2"/>
              <a:buChar char="Ø"/>
            </a:pPr>
            <a:r>
              <a:rPr lang="zh-CN" altLang="en-US" dirty="0">
                <a:latin typeface="华文楷体" pitchFamily="2" charset="-122"/>
                <a:ea typeface="华文楷体" pitchFamily="2" charset="-122"/>
              </a:rPr>
              <a:t>起步较早的构架的</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网贷开始出现专注细分市场的平台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solidFill>
                  <a:srgbClr val="FF0000"/>
                </a:solidFill>
                <a:latin typeface="华文楷体" pitchFamily="2" charset="-122"/>
                <a:ea typeface="华文楷体" pitchFamily="2" charset="-122"/>
              </a:rPr>
              <a:t>P2P/</a:t>
            </a:r>
            <a:r>
              <a:rPr lang="zh-CN" altLang="en-US" sz="3600" dirty="0">
                <a:solidFill>
                  <a:srgbClr val="FF0000"/>
                </a:solidFill>
                <a:latin typeface="华文楷体" pitchFamily="2" charset="-122"/>
                <a:ea typeface="华文楷体" pitchFamily="2" charset="-122"/>
              </a:rPr>
              <a:t>全球</a:t>
            </a:r>
            <a:r>
              <a:rPr lang="en-US" altLang="zh-CN" sz="3600" dirty="0">
                <a:solidFill>
                  <a:srgbClr val="FF0000"/>
                </a:solidFill>
                <a:latin typeface="华文楷体" pitchFamily="2" charset="-122"/>
                <a:ea typeface="华文楷体" pitchFamily="2" charset="-122"/>
              </a:rPr>
              <a:t>P2P</a:t>
            </a:r>
            <a:r>
              <a:rPr lang="zh-CN" altLang="en-US" sz="3600" dirty="0">
                <a:solidFill>
                  <a:srgbClr val="FF0000"/>
                </a:solidFill>
                <a:latin typeface="华文楷体" pitchFamily="2" charset="-122"/>
                <a:ea typeface="华文楷体" pitchFamily="2" charset="-122"/>
              </a:rPr>
              <a:t>行业兴起和发展</a:t>
            </a:r>
            <a:r>
              <a:rPr lang="en-US" altLang="zh-CN" sz="3600" dirty="0">
                <a:solidFill>
                  <a:srgbClr val="FF0000"/>
                </a:solidFill>
                <a:latin typeface="华文楷体" pitchFamily="2" charset="-122"/>
                <a:ea typeface="华文楷体" pitchFamily="2" charset="-122"/>
              </a:rPr>
              <a:t>/P2P</a:t>
            </a:r>
            <a:r>
              <a:rPr lang="zh-CN" altLang="en-US" sz="3600" dirty="0">
                <a:solidFill>
                  <a:srgbClr val="FF0000"/>
                </a:solidFill>
                <a:latin typeface="华文楷体" pitchFamily="2" charset="-122"/>
                <a:ea typeface="华文楷体" pitchFamily="2" charset="-122"/>
              </a:rPr>
              <a:t>借贷的高速发展：</a:t>
            </a:r>
            <a:r>
              <a:rPr lang="en-US" altLang="zh-CN" sz="3600" dirty="0">
                <a:solidFill>
                  <a:srgbClr val="FF0000"/>
                </a:solidFill>
                <a:latin typeface="华文楷体" pitchFamily="2" charset="-122"/>
                <a:ea typeface="华文楷体" pitchFamily="2" charset="-122"/>
              </a:rPr>
              <a:t>2011—2013</a:t>
            </a:r>
            <a:endParaRPr lang="zh-CN" altLang="en-US" sz="3600" dirty="0"/>
          </a:p>
        </p:txBody>
      </p:sp>
      <p:pic>
        <p:nvPicPr>
          <p:cNvPr id="6" name="内容占位符 5">
            <a:extLst>
              <a:ext uri="{FF2B5EF4-FFF2-40B4-BE49-F238E27FC236}">
                <a16:creationId xmlns:a16="http://schemas.microsoft.com/office/drawing/2014/main" id="{30119CD6-B7B0-416E-82D6-4474A9BEEE61}"/>
              </a:ext>
            </a:extLst>
          </p:cNvPr>
          <p:cNvPicPr>
            <a:picLocks noGrp="1" noChangeAspect="1"/>
          </p:cNvPicPr>
          <p:nvPr>
            <p:ph idx="1"/>
          </p:nvPr>
        </p:nvPicPr>
        <p:blipFill rotWithShape="1">
          <a:blip r:embed="rId2"/>
          <a:srcRect l="12177" t="16542" r="10332" b="16637"/>
          <a:stretch/>
        </p:blipFill>
        <p:spPr>
          <a:xfrm>
            <a:off x="179512" y="1484784"/>
            <a:ext cx="8784976" cy="537321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全球</a:t>
            </a:r>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行业兴起和发展</a:t>
            </a:r>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借贷的高速发展：</a:t>
            </a:r>
            <a:r>
              <a:rPr lang="en-US" altLang="zh-CN" dirty="0">
                <a:solidFill>
                  <a:srgbClr val="FF0000"/>
                </a:solidFill>
                <a:latin typeface="华文楷体" pitchFamily="2" charset="-122"/>
                <a:ea typeface="华文楷体" pitchFamily="2" charset="-122"/>
              </a:rPr>
              <a:t>2011—2013</a:t>
            </a:r>
            <a:endParaRPr lang="zh-CN" altLang="en-US" sz="3600"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p:txBody>
          <a:bodyPr/>
          <a:lstStyle/>
          <a:p>
            <a:pPr>
              <a:buNone/>
            </a:pPr>
            <a:r>
              <a:rPr lang="zh-CN" altLang="en-US" dirty="0"/>
              <a:t>英国重要</a:t>
            </a:r>
            <a:r>
              <a:rPr lang="en-US" altLang="zh-CN" dirty="0"/>
              <a:t>P2P </a:t>
            </a:r>
            <a:r>
              <a:rPr lang="zh-CN" altLang="en-US" dirty="0"/>
              <a:t>平台的细分市场</a:t>
            </a:r>
            <a:endParaRPr lang="en-US" altLang="zh-CN" dirty="0"/>
          </a:p>
          <a:p>
            <a:pPr>
              <a:buNone/>
            </a:pPr>
            <a:endParaRPr lang="en-US" altLang="zh-CN" dirty="0"/>
          </a:p>
          <a:p>
            <a:pPr>
              <a:buNone/>
            </a:pPr>
            <a:endParaRPr lang="en-US" altLang="zh-CN" dirty="0"/>
          </a:p>
          <a:p>
            <a:pPr>
              <a:buNone/>
            </a:pPr>
            <a:endParaRPr lang="zh-CN" altLang="en-US" dirty="0"/>
          </a:p>
        </p:txBody>
      </p:sp>
      <p:pic>
        <p:nvPicPr>
          <p:cNvPr id="7" name="图片 6"/>
          <p:cNvPicPr/>
          <p:nvPr/>
        </p:nvPicPr>
        <p:blipFill>
          <a:blip r:embed="rId2" cstate="print"/>
          <a:srcRect l="16614" t="30636" r="14760" b="47399"/>
          <a:stretch>
            <a:fillRect/>
          </a:stretch>
        </p:blipFill>
        <p:spPr bwMode="auto">
          <a:xfrm>
            <a:off x="302840" y="2780927"/>
            <a:ext cx="8841160" cy="334523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全球</a:t>
            </a:r>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行业兴起和发展</a:t>
            </a:r>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借贷的高速发展：</a:t>
            </a:r>
            <a:r>
              <a:rPr lang="en-US" altLang="zh-CN" dirty="0">
                <a:solidFill>
                  <a:srgbClr val="FF0000"/>
                </a:solidFill>
                <a:latin typeface="华文楷体" pitchFamily="2" charset="-122"/>
                <a:ea typeface="华文楷体" pitchFamily="2" charset="-122"/>
              </a:rPr>
              <a:t>2011—2013</a:t>
            </a:r>
            <a:endParaRPr lang="zh-CN" altLang="en-US" sz="3200" dirty="0"/>
          </a:p>
        </p:txBody>
      </p:sp>
      <p:sp>
        <p:nvSpPr>
          <p:cNvPr id="3" name="内容占位符 2"/>
          <p:cNvSpPr>
            <a:spLocks noGrp="1"/>
          </p:cNvSpPr>
          <p:nvPr>
            <p:ph idx="1"/>
          </p:nvPr>
        </p:nvSpPr>
        <p:spPr/>
        <p:txBody>
          <a:bodyPr/>
          <a:lstStyle/>
          <a:p>
            <a:pPr>
              <a:buNone/>
            </a:pPr>
            <a:r>
              <a:rPr lang="zh-CN" altLang="en-US" dirty="0"/>
              <a:t>美国重要</a:t>
            </a:r>
            <a:r>
              <a:rPr lang="en-US" altLang="zh-CN" dirty="0"/>
              <a:t>P2P </a:t>
            </a:r>
            <a:r>
              <a:rPr lang="zh-CN" altLang="en-US" dirty="0"/>
              <a:t>平台的细分市场</a:t>
            </a:r>
            <a:endParaRPr lang="en-US" altLang="zh-CN" dirty="0"/>
          </a:p>
          <a:p>
            <a:pPr>
              <a:buNone/>
            </a:pPr>
            <a:endParaRPr lang="zh-CN" altLang="en-US" dirty="0"/>
          </a:p>
        </p:txBody>
      </p:sp>
      <p:pic>
        <p:nvPicPr>
          <p:cNvPr id="9" name="图片 8"/>
          <p:cNvPicPr/>
          <p:nvPr/>
        </p:nvPicPr>
        <p:blipFill>
          <a:blip r:embed="rId2" cstate="print"/>
          <a:srcRect l="16614" t="58382" r="14760" b="21965"/>
          <a:stretch>
            <a:fillRect/>
          </a:stretch>
        </p:blipFill>
        <p:spPr bwMode="auto">
          <a:xfrm>
            <a:off x="395536" y="2492896"/>
            <a:ext cx="8568952" cy="409046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normAutofit fontScale="90000"/>
          </a:bodyPr>
          <a:lstStyle/>
          <a:p>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全球</a:t>
            </a:r>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行业兴起和发展</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资产端细分与全球化发展：</a:t>
            </a:r>
            <a:r>
              <a:rPr lang="en-US" altLang="zh-CN" dirty="0">
                <a:solidFill>
                  <a:srgbClr val="FF0000"/>
                </a:solidFill>
                <a:latin typeface="华文楷体" pitchFamily="2" charset="-122"/>
                <a:ea typeface="华文楷体" pitchFamily="2" charset="-122"/>
              </a:rPr>
              <a:t>2014—2015</a:t>
            </a:r>
            <a:endParaRPr lang="zh-CN" altLang="en-US" sz="2800" dirty="0"/>
          </a:p>
        </p:txBody>
      </p:sp>
      <p:sp>
        <p:nvSpPr>
          <p:cNvPr id="3" name="内容占位符 2"/>
          <p:cNvSpPr>
            <a:spLocks noGrp="1"/>
          </p:cNvSpPr>
          <p:nvPr>
            <p:ph idx="1"/>
          </p:nvPr>
        </p:nvSpPr>
        <p:spPr>
          <a:xfrm>
            <a:off x="467544" y="1556792"/>
            <a:ext cx="8229600" cy="5040560"/>
          </a:xfrm>
        </p:spPr>
        <p:txBody>
          <a:bodyPr>
            <a:normAutofit fontScale="92500" lnSpcReduction="20000"/>
          </a:bodyPr>
          <a:lstStyle/>
          <a:p>
            <a:pPr>
              <a:lnSpc>
                <a:spcPct val="150000"/>
              </a:lnSpc>
              <a:spcBef>
                <a:spcPts val="600"/>
              </a:spcBef>
              <a:spcAft>
                <a:spcPts val="600"/>
              </a:spcAft>
              <a:buNone/>
            </a:pPr>
            <a:r>
              <a:rPr lang="zh-CN" altLang="en-US" dirty="0">
                <a:solidFill>
                  <a:srgbClr val="7030A0"/>
                </a:solidFill>
                <a:latin typeface="华文楷体" pitchFamily="2" charset="-122"/>
                <a:ea typeface="华文楷体" pitchFamily="2" charset="-122"/>
              </a:rPr>
              <a:t>资产端细分与全球化发展</a:t>
            </a:r>
          </a:p>
          <a:p>
            <a:pPr>
              <a:lnSpc>
                <a:spcPct val="150000"/>
              </a:lnSpc>
              <a:spcBef>
                <a:spcPts val="600"/>
              </a:spcBef>
              <a:spcAft>
                <a:spcPts val="600"/>
              </a:spcAft>
              <a:buFont typeface="Wingdings" panose="05000000000000000000" pitchFamily="2" charset="2"/>
              <a:buChar char="Ø"/>
            </a:pPr>
            <a:r>
              <a:rPr lang="en-US" altLang="zh-CN" dirty="0">
                <a:latin typeface="华文楷体" pitchFamily="2" charset="-122"/>
                <a:ea typeface="华文楷体" pitchFamily="2" charset="-122"/>
              </a:rPr>
              <a:t>2014-2015</a:t>
            </a:r>
            <a:r>
              <a:rPr lang="zh-CN" altLang="en-US" dirty="0">
                <a:latin typeface="华文楷体" pitchFamily="2" charset="-122"/>
                <a:ea typeface="华文楷体" pitchFamily="2" charset="-122"/>
              </a:rPr>
              <a:t>年，中国</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网贷行业在全球占据了重要地位，行业竞争异常激烈，资产端的细分开始越发重要；</a:t>
            </a:r>
          </a:p>
          <a:p>
            <a:pPr>
              <a:lnSpc>
                <a:spcPct val="150000"/>
              </a:lnSpc>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同时，</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网贷行业在全球更广泛地区快速发展，如越南、以色列等国家开始出现</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a:t>
            </a:r>
            <a:endParaRPr lang="en-US" altLang="zh-CN"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部分已有的</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平台也开始进行全球化扩张。</a:t>
            </a:r>
          </a:p>
          <a:p>
            <a:pPr algn="just">
              <a:lnSpc>
                <a:spcPct val="150000"/>
              </a:lnSpc>
              <a:spcBef>
                <a:spcPts val="600"/>
              </a:spcBef>
              <a:spcAft>
                <a:spcPts val="600"/>
              </a:spcAft>
              <a:buNone/>
            </a:pPr>
            <a:endParaRPr lang="en-US" altLang="zh-CN" dirty="0">
              <a:latin typeface="华文楷体" pitchFamily="2" charset="-122"/>
              <a:ea typeface="华文楷体" pitchFamily="2" charset="-122"/>
            </a:endParaRPr>
          </a:p>
          <a:p>
            <a:pPr>
              <a:buNone/>
            </a:pPr>
            <a:endParaRPr lang="zh-CN" altLang="en-US" dirty="0">
              <a:solidFill>
                <a:srgbClr val="7030A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全球</a:t>
            </a:r>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行业兴起和发展</a:t>
            </a:r>
            <a:r>
              <a:rPr lang="en-US" altLang="zh-CN" dirty="0">
                <a:solidFill>
                  <a:srgbClr val="FF0000"/>
                </a:solidFill>
                <a:latin typeface="华文楷体" pitchFamily="2" charset="-122"/>
                <a:ea typeface="华文楷体" pitchFamily="2" charset="-122"/>
              </a:rPr>
              <a:t>/</a:t>
            </a:r>
            <a:r>
              <a:rPr lang="zh-CN" altLang="en-US" dirty="0">
                <a:solidFill>
                  <a:srgbClr val="FF0000"/>
                </a:solidFill>
                <a:latin typeface="华文楷体" pitchFamily="2" charset="-122"/>
                <a:ea typeface="华文楷体" pitchFamily="2" charset="-122"/>
              </a:rPr>
              <a:t>资产端细分与全球化发展：</a:t>
            </a:r>
            <a:r>
              <a:rPr lang="en-US" altLang="zh-CN" dirty="0">
                <a:solidFill>
                  <a:srgbClr val="FF0000"/>
                </a:solidFill>
                <a:latin typeface="华文楷体" pitchFamily="2" charset="-122"/>
                <a:ea typeface="华文楷体" pitchFamily="2" charset="-122"/>
              </a:rPr>
              <a:t>2014—2015</a:t>
            </a:r>
            <a:endParaRPr lang="zh-CN" altLang="en-US"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p:txBody>
          <a:bodyPr/>
          <a:lstStyle/>
          <a:p>
            <a:pPr>
              <a:buNone/>
            </a:pPr>
            <a:r>
              <a:rPr lang="en-US" altLang="zh-CN" dirty="0">
                <a:solidFill>
                  <a:srgbClr val="FF0000"/>
                </a:solidFill>
                <a:latin typeface="华文楷体" pitchFamily="2" charset="-122"/>
                <a:ea typeface="华文楷体" pitchFamily="2" charset="-122"/>
              </a:rPr>
              <a:t>2014—2015</a:t>
            </a:r>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成立的重要</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平台</a:t>
            </a:r>
            <a:endParaRPr lang="en-US" altLang="zh-CN" dirty="0">
              <a:latin typeface="华文楷体" pitchFamily="2" charset="-122"/>
              <a:ea typeface="华文楷体" pitchFamily="2" charset="-122"/>
            </a:endParaRPr>
          </a:p>
          <a:p>
            <a:pPr>
              <a:buNone/>
            </a:pPr>
            <a:endParaRPr lang="en-US" altLang="zh-CN" dirty="0">
              <a:latin typeface="华文楷体" pitchFamily="2" charset="-122"/>
              <a:ea typeface="华文楷体" pitchFamily="2" charset="-122"/>
            </a:endParaRPr>
          </a:p>
        </p:txBody>
      </p:sp>
      <p:pic>
        <p:nvPicPr>
          <p:cNvPr id="4" name="图片 3"/>
          <p:cNvPicPr/>
          <p:nvPr/>
        </p:nvPicPr>
        <p:blipFill>
          <a:blip r:embed="rId2" cstate="print"/>
          <a:srcRect l="13123" t="20231" r="11149" b="18304"/>
          <a:stretch>
            <a:fillRect/>
          </a:stretch>
        </p:blipFill>
        <p:spPr bwMode="auto">
          <a:xfrm>
            <a:off x="251520" y="2132856"/>
            <a:ext cx="8640960" cy="504056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latin typeface="华文行楷" pitchFamily="2" charset="-122"/>
                <a:ea typeface="华文行楷" pitchFamily="2" charset="-122"/>
              </a:rPr>
              <a:t>全新的互联网金融模式种类</a:t>
            </a:r>
            <a:endParaRPr lang="zh-CN" altLang="en-US" dirty="0"/>
          </a:p>
        </p:txBody>
      </p:sp>
      <p:pic>
        <p:nvPicPr>
          <p:cNvPr id="4" name="内容占位符 3"/>
          <p:cNvPicPr>
            <a:picLocks noGrp="1"/>
          </p:cNvPicPr>
          <p:nvPr>
            <p:ph idx="1"/>
          </p:nvPr>
        </p:nvPicPr>
        <p:blipFill>
          <a:blip r:embed="rId2" cstate="print"/>
          <a:srcRect l="45389" t="15222" r="12954" b="10983"/>
          <a:stretch>
            <a:fillRect/>
          </a:stretch>
        </p:blipFill>
        <p:spPr bwMode="auto">
          <a:xfrm>
            <a:off x="1475656" y="1600200"/>
            <a:ext cx="6336704" cy="4525963"/>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美国</a:t>
            </a:r>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行业案例</a:t>
            </a:r>
            <a:r>
              <a:rPr lang="zh-CN" altLang="en-US" dirty="0"/>
              <a:t>：</a:t>
            </a:r>
            <a:r>
              <a:rPr lang="en-US" altLang="zh-CN" dirty="0" err="1"/>
              <a:t>LendingClub</a:t>
            </a:r>
            <a:endParaRPr lang="zh-CN" altLang="en-US"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p:txBody>
          <a:bodyPr>
            <a:normAutofit fontScale="92500" lnSpcReduction="10000"/>
          </a:bodyPr>
          <a:lstStyle/>
          <a:p>
            <a:pPr>
              <a:buNone/>
            </a:pPr>
            <a:r>
              <a:rPr lang="en-US" altLang="zh-CN" dirty="0">
                <a:latin typeface="华文楷体" pitchFamily="2" charset="-122"/>
                <a:ea typeface="华文楷体" pitchFamily="2" charset="-122"/>
              </a:rPr>
              <a:t>                   </a:t>
            </a:r>
            <a:r>
              <a:rPr lang="en-US" altLang="zh-CN" dirty="0" err="1">
                <a:solidFill>
                  <a:srgbClr val="7030A0"/>
                </a:solidFill>
                <a:latin typeface="华文楷体" pitchFamily="2" charset="-122"/>
                <a:ea typeface="华文楷体" pitchFamily="2" charset="-122"/>
              </a:rPr>
              <a:t>LendingClub</a:t>
            </a:r>
            <a:r>
              <a:rPr lang="zh-CN" altLang="en-US" dirty="0">
                <a:solidFill>
                  <a:srgbClr val="7030A0"/>
                </a:solidFill>
                <a:latin typeface="华文楷体" pitchFamily="2" charset="-122"/>
                <a:ea typeface="华文楷体" pitchFamily="2" charset="-122"/>
              </a:rPr>
              <a:t>－美国最大的网贷平台</a:t>
            </a:r>
            <a:endParaRPr lang="en-US" altLang="zh-CN" dirty="0">
              <a:solidFill>
                <a:srgbClr val="7030A0"/>
              </a:solidFill>
              <a:latin typeface="华文楷体" pitchFamily="2" charset="-122"/>
              <a:ea typeface="华文楷体" pitchFamily="2" charset="-122"/>
            </a:endParaRPr>
          </a:p>
          <a:p>
            <a:pPr>
              <a:buNone/>
            </a:pPr>
            <a:r>
              <a:rPr lang="en-US" altLang="zh-CN" dirty="0">
                <a:latin typeface="华文楷体" pitchFamily="2" charset="-122"/>
                <a:ea typeface="华文楷体" pitchFamily="2" charset="-122"/>
              </a:rPr>
              <a:t>Lending Club</a:t>
            </a:r>
            <a:r>
              <a:rPr lang="zh-CN" altLang="en-US" dirty="0">
                <a:latin typeface="华文楷体" pitchFamily="2" charset="-122"/>
                <a:ea typeface="华文楷体" pitchFamily="2" charset="-122"/>
              </a:rPr>
              <a:t>是目前美国最大的</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平台</a:t>
            </a:r>
            <a:endParaRPr lang="en-US" altLang="zh-CN" dirty="0">
              <a:latin typeface="华文楷体" pitchFamily="2" charset="-122"/>
              <a:ea typeface="华文楷体" pitchFamily="2" charset="-122"/>
            </a:endParaRPr>
          </a:p>
          <a:p>
            <a:pPr algn="just">
              <a:lnSpc>
                <a:spcPct val="150000"/>
              </a:lnSpc>
              <a:spcAft>
                <a:spcPts val="600"/>
              </a:spcAft>
              <a:buNone/>
            </a:pPr>
            <a:r>
              <a:rPr lang="en-US" altLang="zh-CN" dirty="0">
                <a:latin typeface="华文楷体" pitchFamily="2" charset="-122"/>
                <a:ea typeface="华文楷体" pitchFamily="2" charset="-122"/>
              </a:rPr>
              <a:t>2006</a:t>
            </a:r>
            <a:r>
              <a:rPr lang="zh-CN" altLang="en-US" dirty="0">
                <a:latin typeface="华文楷体" pitchFamily="2" charset="-122"/>
                <a:ea typeface="华文楷体" pitchFamily="2" charset="-122"/>
              </a:rPr>
              <a:t>年</a:t>
            </a:r>
            <a:r>
              <a:rPr lang="en-US" altLang="zh-CN" dirty="0">
                <a:latin typeface="华文楷体" pitchFamily="2" charset="-122"/>
                <a:ea typeface="华文楷体" pitchFamily="2" charset="-122"/>
              </a:rPr>
              <a:t>10</a:t>
            </a:r>
            <a:r>
              <a:rPr lang="zh-CN" altLang="en-US" dirty="0">
                <a:latin typeface="华文楷体" pitchFamily="2" charset="-122"/>
                <a:ea typeface="华文楷体" pitchFamily="2" charset="-122"/>
              </a:rPr>
              <a:t>月，</a:t>
            </a:r>
            <a:r>
              <a:rPr lang="en-US" altLang="zh-CN" dirty="0" err="1">
                <a:latin typeface="华文楷体" pitchFamily="2" charset="-122"/>
                <a:ea typeface="华文楷体" pitchFamily="2" charset="-122"/>
              </a:rPr>
              <a:t>LendingClub</a:t>
            </a:r>
            <a:r>
              <a:rPr lang="zh-CN" altLang="en-US" dirty="0">
                <a:latin typeface="华文楷体" pitchFamily="2" charset="-122"/>
                <a:ea typeface="华文楷体" pitchFamily="2" charset="-122"/>
              </a:rPr>
              <a:t>通过</a:t>
            </a:r>
            <a:r>
              <a:rPr lang="en-US" altLang="zh-CN" dirty="0" err="1">
                <a:latin typeface="华文楷体" pitchFamily="2" charset="-122"/>
                <a:ea typeface="华文楷体" pitchFamily="2" charset="-122"/>
              </a:rPr>
              <a:t>Facebook</a:t>
            </a:r>
            <a:r>
              <a:rPr lang="zh-CN" altLang="en-US" dirty="0">
                <a:latin typeface="华文楷体" pitchFamily="2" charset="-122"/>
                <a:ea typeface="华文楷体" pitchFamily="2" charset="-122"/>
              </a:rPr>
              <a:t>的应用程序来开展业务，利用现有用户之间的联系，测试用户之间的信任，收集用户反馈，然后提供小额贷款。</a:t>
            </a:r>
            <a:r>
              <a:rPr lang="en-US" altLang="zh-CN" dirty="0">
                <a:latin typeface="华文楷体" pitchFamily="2" charset="-122"/>
                <a:ea typeface="华文楷体" pitchFamily="2" charset="-122"/>
              </a:rPr>
              <a:t>2007</a:t>
            </a:r>
            <a:r>
              <a:rPr lang="zh-CN" altLang="en-US" dirty="0">
                <a:latin typeface="华文楷体" pitchFamily="2" charset="-122"/>
                <a:ea typeface="华文楷体" pitchFamily="2" charset="-122"/>
              </a:rPr>
              <a:t>年</a:t>
            </a:r>
            <a:r>
              <a:rPr lang="en-US" altLang="zh-CN" dirty="0">
                <a:latin typeface="华文楷体" pitchFamily="2" charset="-122"/>
                <a:ea typeface="华文楷体" pitchFamily="2" charset="-122"/>
              </a:rPr>
              <a:t>10</a:t>
            </a:r>
            <a:r>
              <a:rPr lang="zh-CN" altLang="en-US" dirty="0">
                <a:latin typeface="华文楷体" pitchFamily="2" charset="-122"/>
                <a:ea typeface="华文楷体" pitchFamily="2" charset="-122"/>
              </a:rPr>
              <a:t>月，</a:t>
            </a:r>
            <a:r>
              <a:rPr lang="en-US" altLang="zh-CN" dirty="0" err="1">
                <a:latin typeface="华文楷体" pitchFamily="2" charset="-122"/>
                <a:ea typeface="华文楷体" pitchFamily="2" charset="-122"/>
              </a:rPr>
              <a:t>LendingClub</a:t>
            </a:r>
            <a:r>
              <a:rPr lang="zh-CN" altLang="en-US" dirty="0">
                <a:latin typeface="华文楷体" pitchFamily="2" charset="-122"/>
                <a:ea typeface="华文楷体" pitchFamily="2" charset="-122"/>
              </a:rPr>
              <a:t>平台正式上线。</a:t>
            </a:r>
          </a:p>
        </p:txBody>
      </p:sp>
      <p:pic>
        <p:nvPicPr>
          <p:cNvPr id="6" name="图片 5"/>
          <p:cNvPicPr/>
          <p:nvPr/>
        </p:nvPicPr>
        <p:blipFill>
          <a:blip r:embed="rId2" cstate="print"/>
          <a:srcRect l="16855" t="22351" r="52685" b="68015"/>
          <a:stretch>
            <a:fillRect/>
          </a:stretch>
        </p:blipFill>
        <p:spPr bwMode="auto">
          <a:xfrm>
            <a:off x="467544" y="1556792"/>
            <a:ext cx="1606550" cy="64807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normAutofit fontScale="90000"/>
          </a:bodyPr>
          <a:lstStyle/>
          <a:p>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美国</a:t>
            </a:r>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行业案例</a:t>
            </a:r>
            <a:r>
              <a:rPr lang="zh-CN" altLang="en-US" dirty="0"/>
              <a:t>：</a:t>
            </a:r>
            <a:r>
              <a:rPr lang="en-US" altLang="zh-CN" dirty="0" err="1"/>
              <a:t>LendingClub</a:t>
            </a:r>
            <a:endParaRPr lang="zh-CN" altLang="en-US"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a:xfrm>
            <a:off x="457200" y="1052736"/>
            <a:ext cx="8229600" cy="5073427"/>
          </a:xfrm>
        </p:spPr>
        <p:txBody>
          <a:bodyPr/>
          <a:lstStyle/>
          <a:p>
            <a:pPr algn="just">
              <a:lnSpc>
                <a:spcPct val="150000"/>
              </a:lnSpc>
              <a:buNone/>
            </a:pPr>
            <a:r>
              <a:rPr lang="en-US" altLang="zh-CN" dirty="0" err="1"/>
              <a:t>LendingClub</a:t>
            </a:r>
            <a:r>
              <a:rPr lang="zh-CN" altLang="en-US" dirty="0"/>
              <a:t>的运营模式</a:t>
            </a:r>
            <a:endParaRPr lang="en-US" altLang="zh-CN" dirty="0"/>
          </a:p>
          <a:p>
            <a:pPr algn="just">
              <a:lnSpc>
                <a:spcPct val="150000"/>
              </a:lnSpc>
              <a:buNone/>
            </a:pPr>
            <a:endParaRPr lang="zh-CN" altLang="en-US" dirty="0">
              <a:latin typeface="华文楷体" pitchFamily="2" charset="-122"/>
              <a:ea typeface="华文楷体" pitchFamily="2" charset="-122"/>
            </a:endParaRPr>
          </a:p>
        </p:txBody>
      </p:sp>
      <p:pic>
        <p:nvPicPr>
          <p:cNvPr id="4" name="图片 3"/>
          <p:cNvPicPr/>
          <p:nvPr/>
        </p:nvPicPr>
        <p:blipFill>
          <a:blip r:embed="rId2" cstate="print"/>
          <a:srcRect l="16494" t="46243" r="52444" b="14066"/>
          <a:stretch>
            <a:fillRect/>
          </a:stretch>
        </p:blipFill>
        <p:spPr bwMode="auto">
          <a:xfrm>
            <a:off x="323528" y="1916832"/>
            <a:ext cx="8424936" cy="494116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 y="-19270"/>
            <a:ext cx="9036050" cy="1143000"/>
          </a:xfrm>
        </p:spPr>
        <p:txBody>
          <a:bodyPr>
            <a:normAutofit fontScale="90000"/>
          </a:bodyPr>
          <a:lstStyle/>
          <a:p>
            <a:r>
              <a:rPr lang="en-US" altLang="zh-CN" sz="1600" dirty="0">
                <a:solidFill>
                  <a:srgbClr val="FF0000"/>
                </a:solidFill>
                <a:latin typeface="华文楷体" pitchFamily="2" charset="-122"/>
                <a:ea typeface="华文楷体" pitchFamily="2" charset="-122"/>
              </a:rPr>
              <a:t>P2P/</a:t>
            </a:r>
            <a:r>
              <a:rPr lang="zh-CN" altLang="en-US" sz="1600" dirty="0">
                <a:solidFill>
                  <a:srgbClr val="FF0000"/>
                </a:solidFill>
                <a:latin typeface="华文楷体" pitchFamily="2" charset="-122"/>
                <a:ea typeface="华文楷体" pitchFamily="2" charset="-122"/>
              </a:rPr>
              <a:t>中国</a:t>
            </a:r>
            <a:r>
              <a:rPr lang="en-US" altLang="zh-CN" sz="1600" dirty="0">
                <a:solidFill>
                  <a:srgbClr val="FF0000"/>
                </a:solidFill>
                <a:latin typeface="华文楷体" pitchFamily="2" charset="-122"/>
                <a:ea typeface="华文楷体" pitchFamily="2" charset="-122"/>
              </a:rPr>
              <a:t>P2P</a:t>
            </a:r>
            <a:r>
              <a:rPr lang="zh-CN" altLang="en-US" sz="1600" dirty="0">
                <a:solidFill>
                  <a:srgbClr val="FF0000"/>
                </a:solidFill>
                <a:latin typeface="华文楷体" pitchFamily="2" charset="-122"/>
                <a:ea typeface="华文楷体" pitchFamily="2" charset="-122"/>
              </a:rPr>
              <a:t>行业案例：</a:t>
            </a:r>
            <a:r>
              <a:rPr lang="zh-CN" altLang="en-US" dirty="0">
                <a:solidFill>
                  <a:srgbClr val="FF0000"/>
                </a:solidFill>
                <a:latin typeface="华文楷体" pitchFamily="2" charset="-122"/>
                <a:ea typeface="华文楷体" pitchFamily="2" charset="-122"/>
              </a:rPr>
              <a:t>道口贷</a:t>
            </a:r>
            <a:r>
              <a:rPr lang="zh-CN" altLang="en-US" sz="3600" dirty="0">
                <a:solidFill>
                  <a:srgbClr val="FF0000"/>
                </a:solidFill>
                <a:latin typeface="华文楷体" pitchFamily="2" charset="-122"/>
                <a:ea typeface="华文楷体" pitchFamily="2" charset="-122"/>
              </a:rPr>
              <a:t>－国内首家高校系的</a:t>
            </a:r>
            <a:r>
              <a:rPr lang="en-US" altLang="zh-CN" sz="3600" dirty="0">
                <a:solidFill>
                  <a:srgbClr val="FF0000"/>
                </a:solidFill>
                <a:latin typeface="华文楷体" pitchFamily="2" charset="-122"/>
                <a:ea typeface="华文楷体" pitchFamily="2" charset="-122"/>
              </a:rPr>
              <a:t>P2P</a:t>
            </a:r>
            <a:r>
              <a:rPr lang="zh-CN" altLang="en-US" sz="3600" dirty="0">
                <a:solidFill>
                  <a:srgbClr val="FF0000"/>
                </a:solidFill>
                <a:latin typeface="华文楷体" pitchFamily="2" charset="-122"/>
                <a:ea typeface="华文楷体" pitchFamily="2" charset="-122"/>
              </a:rPr>
              <a:t>平台</a:t>
            </a:r>
          </a:p>
        </p:txBody>
      </p:sp>
      <p:sp>
        <p:nvSpPr>
          <p:cNvPr id="3" name="内容占位符 2"/>
          <p:cNvSpPr>
            <a:spLocks noGrp="1"/>
          </p:cNvSpPr>
          <p:nvPr>
            <p:ph idx="1"/>
          </p:nvPr>
        </p:nvSpPr>
        <p:spPr>
          <a:xfrm>
            <a:off x="755576" y="1140971"/>
            <a:ext cx="8229600" cy="4237931"/>
          </a:xfrm>
        </p:spPr>
        <p:txBody>
          <a:bodyPr>
            <a:noAutofit/>
          </a:bodyPr>
          <a:lstStyle/>
          <a:p>
            <a:pPr>
              <a:lnSpc>
                <a:spcPct val="150000"/>
              </a:lnSpc>
              <a:spcBef>
                <a:spcPts val="600"/>
              </a:spcBef>
              <a:spcAft>
                <a:spcPts val="600"/>
              </a:spcAft>
              <a:buFont typeface="Wingdings" panose="05000000000000000000" pitchFamily="2" charset="2"/>
              <a:buChar char="Ø"/>
            </a:pPr>
            <a:r>
              <a:rPr lang="en-US" altLang="zh-CN" sz="2800" dirty="0">
                <a:latin typeface="华文楷体" pitchFamily="2" charset="-122"/>
                <a:ea typeface="华文楷体" pitchFamily="2" charset="-122"/>
              </a:rPr>
              <a:t>2014</a:t>
            </a:r>
            <a:r>
              <a:rPr lang="zh-CN" altLang="en-US" sz="2800" dirty="0">
                <a:latin typeface="华文楷体" pitchFamily="2" charset="-122"/>
                <a:ea typeface="华文楷体" pitchFamily="2" charset="-122"/>
              </a:rPr>
              <a:t>年</a:t>
            </a:r>
            <a:r>
              <a:rPr lang="en-US" altLang="zh-CN" sz="2800" dirty="0">
                <a:latin typeface="华文楷体" pitchFamily="2" charset="-122"/>
                <a:ea typeface="华文楷体" pitchFamily="2" charset="-122"/>
              </a:rPr>
              <a:t>12</a:t>
            </a:r>
            <a:r>
              <a:rPr lang="zh-CN" altLang="en-US" sz="2800" dirty="0">
                <a:latin typeface="华文楷体" pitchFamily="2" charset="-122"/>
                <a:ea typeface="华文楷体" pitchFamily="2" charset="-122"/>
              </a:rPr>
              <a:t>月正式上线，由清华控股旗下的公司发起，依托清华大学五道口金融学院互联网金融实验室研究成果创办；</a:t>
            </a:r>
            <a:endParaRPr lang="en-US" altLang="zh-CN" sz="28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2800" dirty="0">
                <a:latin typeface="华文楷体" pitchFamily="2" charset="-122"/>
                <a:ea typeface="华文楷体" pitchFamily="2" charset="-122"/>
              </a:rPr>
              <a:t>以“校友网络</a:t>
            </a:r>
            <a:r>
              <a:rPr lang="en-US" altLang="zh-CN" sz="2800" dirty="0">
                <a:latin typeface="华文楷体" pitchFamily="2" charset="-122"/>
                <a:ea typeface="华文楷体" pitchFamily="2" charset="-122"/>
              </a:rPr>
              <a:t>+</a:t>
            </a:r>
            <a:r>
              <a:rPr lang="zh-CN" altLang="en-US" sz="2800" dirty="0">
                <a:latin typeface="华文楷体" pitchFamily="2" charset="-122"/>
                <a:ea typeface="华文楷体" pitchFamily="2" charset="-122"/>
              </a:rPr>
              <a:t>供应链金融”为特色，围绕知名高校校友网络，以信息披露为核心，建立大数据分析及社会化评价体系，提高风险定价、风险控制效率，服务中小企业。</a:t>
            </a:r>
          </a:p>
        </p:txBody>
      </p:sp>
      <p:pic>
        <p:nvPicPr>
          <p:cNvPr id="7" name="图片 6"/>
          <p:cNvPicPr/>
          <p:nvPr/>
        </p:nvPicPr>
        <p:blipFill>
          <a:blip r:embed="rId2" cstate="print"/>
          <a:srcRect l="19143" t="23121" r="59668" b="61850"/>
          <a:stretch>
            <a:fillRect/>
          </a:stretch>
        </p:blipFill>
        <p:spPr bwMode="auto">
          <a:xfrm>
            <a:off x="1259632" y="552230"/>
            <a:ext cx="1117600" cy="71132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5EF3F-2575-4D2A-8CFE-E56C734074A5}"/>
              </a:ext>
            </a:extLst>
          </p:cNvPr>
          <p:cNvSpPr>
            <a:spLocks noGrp="1"/>
          </p:cNvSpPr>
          <p:nvPr>
            <p:ph type="title"/>
          </p:nvPr>
        </p:nvSpPr>
        <p:spPr>
          <a:xfrm>
            <a:off x="107950" y="160337"/>
            <a:ext cx="9036050" cy="1143000"/>
          </a:xfrm>
        </p:spPr>
        <p:txBody>
          <a:bodyPr>
            <a:normAutofit fontScale="90000"/>
          </a:bodyPr>
          <a:lstStyle/>
          <a:p>
            <a:r>
              <a:rPr lang="en-US" altLang="zh-CN" sz="1400" dirty="0">
                <a:solidFill>
                  <a:srgbClr val="FF0000"/>
                </a:solidFill>
                <a:latin typeface="华文楷体" pitchFamily="2" charset="-122"/>
                <a:ea typeface="华文楷体" pitchFamily="2" charset="-122"/>
              </a:rPr>
              <a:t>P2P/</a:t>
            </a:r>
            <a:r>
              <a:rPr lang="zh-CN" altLang="en-US" sz="1400" dirty="0">
                <a:solidFill>
                  <a:srgbClr val="FF0000"/>
                </a:solidFill>
                <a:latin typeface="华文楷体" pitchFamily="2" charset="-122"/>
                <a:ea typeface="华文楷体" pitchFamily="2" charset="-122"/>
              </a:rPr>
              <a:t>中国</a:t>
            </a:r>
            <a:r>
              <a:rPr lang="en-US" altLang="zh-CN" sz="1400" dirty="0">
                <a:solidFill>
                  <a:srgbClr val="FF0000"/>
                </a:solidFill>
                <a:latin typeface="华文楷体" pitchFamily="2" charset="-122"/>
                <a:ea typeface="华文楷体" pitchFamily="2" charset="-122"/>
              </a:rPr>
              <a:t>P2P</a:t>
            </a:r>
            <a:r>
              <a:rPr lang="zh-CN" altLang="en-US" sz="1400" dirty="0">
                <a:solidFill>
                  <a:srgbClr val="FF0000"/>
                </a:solidFill>
                <a:latin typeface="华文楷体" pitchFamily="2" charset="-122"/>
                <a:ea typeface="华文楷体" pitchFamily="2" charset="-122"/>
              </a:rPr>
              <a:t>行业案例：</a:t>
            </a:r>
            <a:r>
              <a:rPr lang="zh-CN" altLang="en-US" sz="4000" dirty="0">
                <a:solidFill>
                  <a:srgbClr val="FF0000"/>
                </a:solidFill>
                <a:latin typeface="华文楷体" pitchFamily="2" charset="-122"/>
                <a:ea typeface="华文楷体" pitchFamily="2" charset="-122"/>
              </a:rPr>
              <a:t>道口贷</a:t>
            </a:r>
            <a:r>
              <a:rPr lang="zh-CN" altLang="en-US" sz="3600" dirty="0">
                <a:solidFill>
                  <a:srgbClr val="FF0000"/>
                </a:solidFill>
                <a:latin typeface="华文楷体" pitchFamily="2" charset="-122"/>
                <a:ea typeface="华文楷体" pitchFamily="2" charset="-122"/>
              </a:rPr>
              <a:t>－国内首家高校系的</a:t>
            </a:r>
            <a:r>
              <a:rPr lang="en-US" altLang="zh-CN" sz="3600" dirty="0">
                <a:solidFill>
                  <a:srgbClr val="FF0000"/>
                </a:solidFill>
                <a:latin typeface="华文楷体" pitchFamily="2" charset="-122"/>
                <a:ea typeface="华文楷体" pitchFamily="2" charset="-122"/>
              </a:rPr>
              <a:t>P2P</a:t>
            </a:r>
            <a:r>
              <a:rPr lang="zh-CN" altLang="en-US" sz="3600" dirty="0">
                <a:solidFill>
                  <a:srgbClr val="FF0000"/>
                </a:solidFill>
                <a:latin typeface="华文楷体" pitchFamily="2" charset="-122"/>
                <a:ea typeface="华文楷体" pitchFamily="2" charset="-122"/>
              </a:rPr>
              <a:t>平台</a:t>
            </a:r>
            <a:endParaRPr lang="zh-CN" altLang="en-US" sz="3600" dirty="0"/>
          </a:p>
        </p:txBody>
      </p:sp>
      <p:sp>
        <p:nvSpPr>
          <p:cNvPr id="3" name="内容占位符 2">
            <a:extLst>
              <a:ext uri="{FF2B5EF4-FFF2-40B4-BE49-F238E27FC236}">
                <a16:creationId xmlns:a16="http://schemas.microsoft.com/office/drawing/2014/main" id="{C0487E87-93F2-41B3-A2DB-80C5BDC157FB}"/>
              </a:ext>
            </a:extLst>
          </p:cNvPr>
          <p:cNvSpPr>
            <a:spLocks noGrp="1"/>
          </p:cNvSpPr>
          <p:nvPr>
            <p:ph idx="1"/>
          </p:nvPr>
        </p:nvSpPr>
        <p:spPr>
          <a:xfrm>
            <a:off x="179512" y="1303337"/>
            <a:ext cx="8856538" cy="5554663"/>
          </a:xfrm>
        </p:spPr>
        <p:txBody>
          <a:bodyPr>
            <a:normAutofit lnSpcReduction="10000"/>
          </a:bodyPr>
          <a:lstStyle/>
          <a:p>
            <a:pPr marL="0" indent="0">
              <a:buNone/>
            </a:pPr>
            <a:r>
              <a:rPr lang="zh-CN" altLang="en-US" sz="3000" dirty="0">
                <a:solidFill>
                  <a:srgbClr val="7030A0"/>
                </a:solidFill>
                <a:latin typeface="华文楷体" pitchFamily="2" charset="-122"/>
                <a:ea typeface="华文楷体" pitchFamily="2" charset="-122"/>
              </a:rPr>
              <a:t>特色：</a:t>
            </a:r>
            <a:endParaRPr lang="en-US" altLang="zh-CN" sz="3000" dirty="0">
              <a:solidFill>
                <a:srgbClr val="7030A0"/>
              </a:solidFill>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2800" dirty="0">
                <a:latin typeface="华文楷体" pitchFamily="2" charset="-122"/>
                <a:ea typeface="华文楷体" pitchFamily="2" charset="-122"/>
              </a:rPr>
              <a:t>以供应链金融为资产端来源，为优质供应链企业上下游中小微企业提供金融服务；</a:t>
            </a:r>
            <a:endParaRPr lang="en-US" altLang="zh-CN" sz="28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2800" dirty="0">
                <a:latin typeface="华文楷体" pitchFamily="2" charset="-122"/>
                <a:ea typeface="华文楷体" pitchFamily="2" charset="-122"/>
              </a:rPr>
              <a:t>利用核心企业的信用传递，降低中小微企业融资成本；</a:t>
            </a:r>
            <a:endParaRPr lang="en-US" altLang="zh-CN" sz="28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2800" dirty="0">
                <a:latin typeface="华文楷体" pitchFamily="2" charset="-122"/>
                <a:ea typeface="华文楷体" pitchFamily="2" charset="-122"/>
              </a:rPr>
              <a:t>要求核心企业管理者或实际控制人为知名高校校友，将风控和考察对象从企业深入到个人；</a:t>
            </a:r>
            <a:endParaRPr lang="en-US" altLang="zh-CN" sz="28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2800" dirty="0">
                <a:latin typeface="华文楷体" pitchFamily="2" charset="-122"/>
                <a:ea typeface="华文楷体" pitchFamily="2" charset="-122"/>
              </a:rPr>
              <a:t>对核心企业、校友和借款项目信息等向公众充分披露，提高造假和违约成本；</a:t>
            </a:r>
            <a:endParaRPr lang="en-US" altLang="zh-CN" sz="2800" dirty="0">
              <a:latin typeface="华文楷体" pitchFamily="2" charset="-122"/>
              <a:ea typeface="华文楷体" pitchFamily="2" charset="-122"/>
            </a:endParaRPr>
          </a:p>
          <a:p>
            <a:pPr marL="0" indent="0">
              <a:buNone/>
            </a:pPr>
            <a:endParaRPr lang="en-US" altLang="zh-CN" sz="2800" dirty="0">
              <a:latin typeface="华文楷体" pitchFamily="2" charset="-122"/>
              <a:ea typeface="华文楷体" pitchFamily="2" charset="-122"/>
            </a:endParaRPr>
          </a:p>
          <a:p>
            <a:pPr>
              <a:buFont typeface="Wingdings" panose="05000000000000000000" pitchFamily="2" charset="2"/>
              <a:buChar char="Ø"/>
            </a:pPr>
            <a:endParaRPr lang="en-US" altLang="zh-CN" sz="3000" dirty="0">
              <a:solidFill>
                <a:srgbClr val="7030A0"/>
              </a:solidFill>
              <a:latin typeface="华文楷体" pitchFamily="2" charset="-122"/>
              <a:ea typeface="华文楷体" pitchFamily="2" charset="-122"/>
            </a:endParaRPr>
          </a:p>
          <a:p>
            <a:pPr marL="0" indent="0">
              <a:buNone/>
            </a:pPr>
            <a:endParaRPr lang="zh-CN" altLang="en-US" dirty="0"/>
          </a:p>
        </p:txBody>
      </p:sp>
    </p:spTree>
    <p:extLst>
      <p:ext uri="{BB962C8B-B14F-4D97-AF65-F5344CB8AC3E}">
        <p14:creationId xmlns:p14="http://schemas.microsoft.com/office/powerpoint/2010/main" val="337941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E5CAB7-A1B5-4144-82D3-B69D415CD89E}"/>
              </a:ext>
            </a:extLst>
          </p:cNvPr>
          <p:cNvSpPr>
            <a:spLocks noGrp="1"/>
          </p:cNvSpPr>
          <p:nvPr>
            <p:ph type="title"/>
          </p:nvPr>
        </p:nvSpPr>
        <p:spPr>
          <a:xfrm>
            <a:off x="179512" y="44624"/>
            <a:ext cx="8507288" cy="1008112"/>
          </a:xfrm>
        </p:spPr>
        <p:txBody>
          <a:bodyPr>
            <a:normAutofit fontScale="90000"/>
          </a:bodyPr>
          <a:lstStyle/>
          <a:p>
            <a:r>
              <a:rPr lang="en-US" altLang="zh-CN" sz="1300" dirty="0">
                <a:solidFill>
                  <a:srgbClr val="FF0000"/>
                </a:solidFill>
                <a:latin typeface="华文楷体" pitchFamily="2" charset="-122"/>
                <a:ea typeface="华文楷体" pitchFamily="2" charset="-122"/>
              </a:rPr>
              <a:t>P2P/</a:t>
            </a:r>
            <a:r>
              <a:rPr lang="zh-CN" altLang="en-US" sz="1300" dirty="0">
                <a:solidFill>
                  <a:srgbClr val="FF0000"/>
                </a:solidFill>
                <a:latin typeface="华文楷体" pitchFamily="2" charset="-122"/>
                <a:ea typeface="华文楷体" pitchFamily="2" charset="-122"/>
              </a:rPr>
              <a:t>中国</a:t>
            </a:r>
            <a:r>
              <a:rPr lang="en-US" altLang="zh-CN" sz="1300" dirty="0">
                <a:solidFill>
                  <a:srgbClr val="FF0000"/>
                </a:solidFill>
                <a:latin typeface="华文楷体" pitchFamily="2" charset="-122"/>
                <a:ea typeface="华文楷体" pitchFamily="2" charset="-122"/>
              </a:rPr>
              <a:t>P2P</a:t>
            </a:r>
            <a:r>
              <a:rPr lang="zh-CN" altLang="en-US" sz="1300" dirty="0">
                <a:solidFill>
                  <a:srgbClr val="FF0000"/>
                </a:solidFill>
                <a:latin typeface="华文楷体" pitchFamily="2" charset="-122"/>
                <a:ea typeface="华文楷体" pitchFamily="2" charset="-122"/>
              </a:rPr>
              <a:t>行业案例：</a:t>
            </a:r>
            <a:r>
              <a:rPr lang="zh-CN" altLang="en-US" sz="3600" dirty="0">
                <a:solidFill>
                  <a:srgbClr val="FF0000"/>
                </a:solidFill>
                <a:latin typeface="华文楷体" pitchFamily="2" charset="-122"/>
                <a:ea typeface="华文楷体" pitchFamily="2" charset="-122"/>
              </a:rPr>
              <a:t>道口贷－国内首家高校系的</a:t>
            </a:r>
            <a:r>
              <a:rPr lang="en-US" altLang="zh-CN" sz="3600" dirty="0">
                <a:solidFill>
                  <a:srgbClr val="FF0000"/>
                </a:solidFill>
                <a:latin typeface="华文楷体" pitchFamily="2" charset="-122"/>
                <a:ea typeface="华文楷体" pitchFamily="2" charset="-122"/>
              </a:rPr>
              <a:t>P2P</a:t>
            </a:r>
            <a:r>
              <a:rPr lang="zh-CN" altLang="en-US" sz="3600" dirty="0">
                <a:solidFill>
                  <a:srgbClr val="FF0000"/>
                </a:solidFill>
                <a:latin typeface="华文楷体" pitchFamily="2" charset="-122"/>
                <a:ea typeface="华文楷体" pitchFamily="2" charset="-122"/>
              </a:rPr>
              <a:t>平台</a:t>
            </a:r>
            <a:endParaRPr lang="zh-CN" altLang="en-US" dirty="0"/>
          </a:p>
        </p:txBody>
      </p:sp>
      <p:sp>
        <p:nvSpPr>
          <p:cNvPr id="3" name="内容占位符 2">
            <a:extLst>
              <a:ext uri="{FF2B5EF4-FFF2-40B4-BE49-F238E27FC236}">
                <a16:creationId xmlns:a16="http://schemas.microsoft.com/office/drawing/2014/main" id="{33B8223F-6531-42F9-B0B0-9F6460A816F4}"/>
              </a:ext>
            </a:extLst>
          </p:cNvPr>
          <p:cNvSpPr>
            <a:spLocks noGrp="1"/>
          </p:cNvSpPr>
          <p:nvPr>
            <p:ph idx="1"/>
          </p:nvPr>
        </p:nvSpPr>
        <p:spPr>
          <a:xfrm>
            <a:off x="457200" y="1187624"/>
            <a:ext cx="8229600" cy="5625752"/>
          </a:xfrm>
        </p:spPr>
        <p:txBody>
          <a:bodyPr>
            <a:normAutofit fontScale="85000" lnSpcReduction="20000"/>
          </a:bodyPr>
          <a:lstStyle/>
          <a:p>
            <a:pPr marL="0" indent="0">
              <a:buNone/>
            </a:pPr>
            <a:r>
              <a:rPr lang="zh-CN" altLang="en-US" dirty="0">
                <a:solidFill>
                  <a:srgbClr val="7030A0"/>
                </a:solidFill>
                <a:latin typeface="华文楷体" pitchFamily="2" charset="-122"/>
                <a:ea typeface="华文楷体" pitchFamily="2" charset="-122"/>
              </a:rPr>
              <a:t>特色：</a:t>
            </a:r>
            <a:endParaRPr lang="en-US" altLang="zh-CN" dirty="0">
              <a:solidFill>
                <a:srgbClr val="7030A0"/>
              </a:solidFill>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2800" dirty="0">
                <a:latin typeface="华文楷体" pitchFamily="2" charset="-122"/>
                <a:ea typeface="华文楷体" pitchFamily="2" charset="-122"/>
              </a:rPr>
              <a:t>秉承“守信激励、失信惩戒”的借贷机制，诚信成为企业融资的“通行证”；</a:t>
            </a:r>
            <a:endParaRPr lang="en-US" altLang="zh-CN" sz="28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2800" dirty="0">
                <a:latin typeface="华文楷体" pitchFamily="2" charset="-122"/>
                <a:ea typeface="华文楷体" pitchFamily="2" charset="-122"/>
              </a:rPr>
              <a:t>基于供应链信息与社交信息两大维度；</a:t>
            </a:r>
            <a:endParaRPr lang="en-US" altLang="zh-CN" sz="28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2800" dirty="0">
                <a:latin typeface="华文楷体" pitchFamily="2" charset="-122"/>
                <a:ea typeface="华文楷体" pitchFamily="2" charset="-122"/>
              </a:rPr>
              <a:t>利用互联网平台进行最大限度的信息充分披露，是道口贷在风险管理上最重要的一项创新实践；</a:t>
            </a:r>
            <a:endParaRPr lang="en-US" altLang="zh-CN" sz="28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2800" dirty="0">
                <a:latin typeface="华文楷体" pitchFamily="2" charset="-122"/>
                <a:ea typeface="华文楷体" pitchFamily="2" charset="-122"/>
              </a:rPr>
              <a:t>截止</a:t>
            </a:r>
            <a:r>
              <a:rPr lang="en-US" altLang="zh-CN" sz="2800" dirty="0">
                <a:latin typeface="华文楷体" pitchFamily="2" charset="-122"/>
                <a:ea typeface="华文楷体" pitchFamily="2" charset="-122"/>
              </a:rPr>
              <a:t>2016</a:t>
            </a:r>
            <a:r>
              <a:rPr lang="zh-CN" altLang="en-US" sz="2800" dirty="0">
                <a:latin typeface="华文楷体" pitchFamily="2" charset="-122"/>
                <a:ea typeface="华文楷体" pitchFamily="2" charset="-122"/>
              </a:rPr>
              <a:t>年</a:t>
            </a:r>
            <a:r>
              <a:rPr lang="en-US" altLang="zh-CN" sz="2800" dirty="0">
                <a:latin typeface="华文楷体" pitchFamily="2" charset="-122"/>
                <a:ea typeface="华文楷体" pitchFamily="2" charset="-122"/>
              </a:rPr>
              <a:t>9</a:t>
            </a:r>
            <a:r>
              <a:rPr lang="zh-CN" altLang="en-US" sz="2800" dirty="0">
                <a:latin typeface="华文楷体" pitchFamily="2" charset="-122"/>
                <a:ea typeface="华文楷体" pitchFamily="2" charset="-122"/>
              </a:rPr>
              <a:t>月，累计成交额超过</a:t>
            </a:r>
            <a:r>
              <a:rPr lang="en-US" altLang="zh-CN" sz="2800" dirty="0">
                <a:latin typeface="华文楷体" pitchFamily="2" charset="-122"/>
                <a:ea typeface="华文楷体" pitchFamily="2" charset="-122"/>
              </a:rPr>
              <a:t>26</a:t>
            </a:r>
            <a:r>
              <a:rPr lang="zh-CN" altLang="en-US" sz="2800" dirty="0">
                <a:latin typeface="华文楷体" pitchFamily="2" charset="-122"/>
                <a:ea typeface="华文楷体" pitchFamily="2" charset="-122"/>
              </a:rPr>
              <a:t>亿，服务实体企业近</a:t>
            </a:r>
            <a:r>
              <a:rPr lang="en-US" altLang="zh-CN" sz="2800" dirty="0">
                <a:latin typeface="华文楷体" pitchFamily="2" charset="-122"/>
                <a:ea typeface="华文楷体" pitchFamily="2" charset="-122"/>
              </a:rPr>
              <a:t>600</a:t>
            </a:r>
            <a:r>
              <a:rPr lang="zh-CN" altLang="en-US" sz="2800" dirty="0">
                <a:latin typeface="华文楷体" pitchFamily="2" charset="-122"/>
                <a:ea typeface="华文楷体" pitchFamily="2" charset="-122"/>
              </a:rPr>
              <a:t>家，帮助投资人获得</a:t>
            </a:r>
            <a:r>
              <a:rPr lang="en-US" altLang="zh-CN" sz="2800" dirty="0">
                <a:latin typeface="华文楷体" pitchFamily="2" charset="-122"/>
                <a:ea typeface="华文楷体" pitchFamily="2" charset="-122"/>
              </a:rPr>
              <a:t>8160</a:t>
            </a:r>
            <a:r>
              <a:rPr lang="zh-CN" altLang="en-US" sz="2800" dirty="0">
                <a:latin typeface="华文楷体" pitchFamily="2" charset="-122"/>
                <a:ea typeface="华文楷体" pitchFamily="2" charset="-122"/>
              </a:rPr>
              <a:t>多万元收益；</a:t>
            </a:r>
            <a:endParaRPr lang="en-US" altLang="zh-CN" sz="28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r>
              <a:rPr lang="zh-CN" altLang="en-US" sz="2800" dirty="0">
                <a:latin typeface="华文楷体" pitchFamily="2" charset="-122"/>
                <a:ea typeface="华文楷体" pitchFamily="2" charset="-122"/>
              </a:rPr>
              <a:t>有碧桂园、泰豪集团、神州长城、汇源果汁、华泰集团等</a:t>
            </a:r>
            <a:r>
              <a:rPr lang="en-US" altLang="zh-CN" sz="2800" dirty="0">
                <a:latin typeface="华文楷体" pitchFamily="2" charset="-122"/>
                <a:ea typeface="华文楷体" pitchFamily="2" charset="-122"/>
              </a:rPr>
              <a:t>16</a:t>
            </a:r>
            <a:r>
              <a:rPr lang="zh-CN" altLang="en-US" sz="2800" dirty="0">
                <a:latin typeface="华文楷体" pitchFamily="2" charset="-122"/>
                <a:ea typeface="华文楷体" pitchFamily="2" charset="-122"/>
              </a:rPr>
              <a:t>家核心企业校友</a:t>
            </a:r>
            <a:endParaRPr lang="en-US" altLang="zh-CN" sz="2800" dirty="0">
              <a:latin typeface="华文楷体" pitchFamily="2" charset="-122"/>
              <a:ea typeface="华文楷体" pitchFamily="2" charset="-122"/>
            </a:endParaRPr>
          </a:p>
          <a:p>
            <a:pPr>
              <a:lnSpc>
                <a:spcPct val="150000"/>
              </a:lnSpc>
              <a:spcBef>
                <a:spcPts val="600"/>
              </a:spcBef>
              <a:spcAft>
                <a:spcPts val="600"/>
              </a:spcAft>
              <a:buFont typeface="Wingdings" panose="05000000000000000000" pitchFamily="2" charset="2"/>
              <a:buChar char="Ø"/>
            </a:pPr>
            <a:endParaRPr lang="en-US" altLang="zh-CN" sz="2800" dirty="0">
              <a:latin typeface="华文楷体" pitchFamily="2" charset="-122"/>
              <a:ea typeface="华文楷体" pitchFamily="2" charset="-122"/>
            </a:endParaRPr>
          </a:p>
          <a:p>
            <a:pPr>
              <a:buFont typeface="Wingdings" panose="05000000000000000000" pitchFamily="2" charset="2"/>
              <a:buChar char="Ø"/>
            </a:pPr>
            <a:endParaRPr lang="en-US" altLang="zh-CN" sz="2800" dirty="0">
              <a:latin typeface="华文楷体" pitchFamily="2" charset="-122"/>
              <a:ea typeface="华文楷体" pitchFamily="2" charset="-122"/>
            </a:endParaRPr>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525783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1600" dirty="0">
                <a:solidFill>
                  <a:srgbClr val="FF0000"/>
                </a:solidFill>
                <a:latin typeface="华文楷体" pitchFamily="2" charset="-122"/>
                <a:ea typeface="华文楷体" pitchFamily="2" charset="-122"/>
              </a:rPr>
              <a:t>P2P/</a:t>
            </a:r>
            <a:r>
              <a:rPr lang="zh-CN" altLang="en-US" sz="1600" dirty="0">
                <a:solidFill>
                  <a:srgbClr val="FF0000"/>
                </a:solidFill>
                <a:latin typeface="华文楷体" pitchFamily="2" charset="-122"/>
                <a:ea typeface="华文楷体" pitchFamily="2" charset="-122"/>
              </a:rPr>
              <a:t>中国</a:t>
            </a:r>
            <a:r>
              <a:rPr lang="en-US" altLang="zh-CN" sz="1600" dirty="0">
                <a:solidFill>
                  <a:srgbClr val="FF0000"/>
                </a:solidFill>
                <a:latin typeface="华文楷体" pitchFamily="2" charset="-122"/>
                <a:ea typeface="华文楷体" pitchFamily="2" charset="-122"/>
              </a:rPr>
              <a:t>P2P</a:t>
            </a:r>
            <a:r>
              <a:rPr lang="zh-CN" altLang="en-US" sz="1600" dirty="0">
                <a:solidFill>
                  <a:srgbClr val="FF0000"/>
                </a:solidFill>
                <a:latin typeface="华文楷体" pitchFamily="2" charset="-122"/>
                <a:ea typeface="华文楷体" pitchFamily="2" charset="-122"/>
              </a:rPr>
              <a:t>行业案例：</a:t>
            </a:r>
            <a:r>
              <a:rPr lang="zh-CN" altLang="en-US" dirty="0">
                <a:solidFill>
                  <a:srgbClr val="FF0000"/>
                </a:solidFill>
                <a:latin typeface="华文楷体" pitchFamily="2" charset="-122"/>
                <a:ea typeface="华文楷体" pitchFamily="2" charset="-122"/>
              </a:rPr>
              <a:t>道口贷－专注于供应链金融的</a:t>
            </a:r>
            <a:r>
              <a:rPr lang="en-US" altLang="zh-CN" dirty="0">
                <a:solidFill>
                  <a:srgbClr val="FF0000"/>
                </a:solidFill>
                <a:latin typeface="华文楷体" pitchFamily="2" charset="-122"/>
                <a:ea typeface="华文楷体" pitchFamily="2" charset="-122"/>
              </a:rPr>
              <a:t>P2P</a:t>
            </a:r>
            <a:r>
              <a:rPr lang="zh-CN" altLang="en-US" dirty="0">
                <a:solidFill>
                  <a:srgbClr val="FF0000"/>
                </a:solidFill>
                <a:latin typeface="华文楷体" pitchFamily="2" charset="-122"/>
                <a:ea typeface="华文楷体" pitchFamily="2" charset="-122"/>
              </a:rPr>
              <a:t>平台</a:t>
            </a:r>
            <a:endParaRPr lang="zh-CN" altLang="en-US" dirty="0"/>
          </a:p>
        </p:txBody>
      </p:sp>
      <p:sp>
        <p:nvSpPr>
          <p:cNvPr id="3" name="内容占位符 2"/>
          <p:cNvSpPr>
            <a:spLocks noGrp="1"/>
          </p:cNvSpPr>
          <p:nvPr>
            <p:ph idx="1"/>
          </p:nvPr>
        </p:nvSpPr>
        <p:spPr/>
        <p:txBody>
          <a:bodyPr>
            <a:normAutofit/>
          </a:bodyPr>
          <a:lstStyle/>
          <a:p>
            <a:pPr>
              <a:buNone/>
            </a:pPr>
            <a:r>
              <a:rPr lang="zh-CN" altLang="en-US" dirty="0">
                <a:solidFill>
                  <a:srgbClr val="7030A0"/>
                </a:solidFill>
                <a:latin typeface="华文楷体" pitchFamily="2" charset="-122"/>
                <a:ea typeface="华文楷体" pitchFamily="2" charset="-122"/>
              </a:rPr>
              <a:t>                            道口贷基本运营模式</a:t>
            </a:r>
            <a:endParaRPr lang="en-US" altLang="zh-CN" dirty="0">
              <a:solidFill>
                <a:srgbClr val="7030A0"/>
              </a:solidFill>
              <a:latin typeface="华文楷体" pitchFamily="2" charset="-122"/>
              <a:ea typeface="华文楷体" pitchFamily="2" charset="-122"/>
            </a:endParaRPr>
          </a:p>
          <a:p>
            <a:pPr>
              <a:buNone/>
            </a:pPr>
            <a:endParaRPr lang="zh-CN" altLang="en-US" dirty="0">
              <a:solidFill>
                <a:srgbClr val="7030A0"/>
              </a:solidFill>
              <a:latin typeface="华文楷体" pitchFamily="2" charset="-122"/>
              <a:ea typeface="华文楷体" pitchFamily="2" charset="-122"/>
            </a:endParaRPr>
          </a:p>
        </p:txBody>
      </p:sp>
      <p:pic>
        <p:nvPicPr>
          <p:cNvPr id="6" name="图片 5"/>
          <p:cNvPicPr/>
          <p:nvPr/>
        </p:nvPicPr>
        <p:blipFill>
          <a:blip r:embed="rId2" cstate="print"/>
          <a:srcRect l="19022" t="49518" r="16797" b="16763"/>
          <a:stretch>
            <a:fillRect/>
          </a:stretch>
        </p:blipFill>
        <p:spPr bwMode="auto">
          <a:xfrm>
            <a:off x="179512" y="2204864"/>
            <a:ext cx="8136904" cy="481399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rgbClr val="FF0000"/>
                </a:solidFill>
                <a:latin typeface="华文楷体" pitchFamily="2" charset="-122"/>
                <a:ea typeface="华文楷体" pitchFamily="2" charset="-122"/>
              </a:rPr>
              <a:t>更多案例</a:t>
            </a:r>
            <a:r>
              <a:rPr lang="zh-CN" altLang="en-US" sz="3600" dirty="0">
                <a:latin typeface="华文楷体" pitchFamily="2" charset="-122"/>
                <a:ea typeface="华文楷体" pitchFamily="2" charset="-122"/>
              </a:rPr>
              <a:t>参见</a:t>
            </a:r>
          </a:p>
        </p:txBody>
      </p:sp>
      <p:sp>
        <p:nvSpPr>
          <p:cNvPr id="3" name="内容占位符 2"/>
          <p:cNvSpPr>
            <a:spLocks noGrp="1"/>
          </p:cNvSpPr>
          <p:nvPr>
            <p:ph idx="1"/>
          </p:nvPr>
        </p:nvSpPr>
        <p:spPr/>
        <p:txBody>
          <a:bodyPr>
            <a:normAutofit fontScale="47500" lnSpcReduction="20000"/>
          </a:bodyPr>
          <a:lstStyle/>
          <a:p>
            <a:pPr>
              <a:lnSpc>
                <a:spcPct val="150000"/>
              </a:lnSpc>
              <a:buNone/>
            </a:pPr>
            <a:r>
              <a:rPr lang="en-US" altLang="zh-CN" dirty="0">
                <a:latin typeface="华文楷体" pitchFamily="2" charset="-122"/>
                <a:ea typeface="华文楷体" pitchFamily="2" charset="-122"/>
              </a:rPr>
              <a:t>Prosper</a:t>
            </a:r>
            <a:r>
              <a:rPr lang="zh-CN" altLang="en-US" dirty="0">
                <a:latin typeface="华文楷体" pitchFamily="2" charset="-122"/>
                <a:ea typeface="华文楷体" pitchFamily="2" charset="-122"/>
              </a:rPr>
              <a:t>－美国第一家</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网贷平台</a:t>
            </a:r>
          </a:p>
          <a:p>
            <a:pPr>
              <a:lnSpc>
                <a:spcPct val="150000"/>
              </a:lnSpc>
              <a:buNone/>
            </a:pPr>
            <a:r>
              <a:rPr lang="en-US" altLang="zh-CN" dirty="0" err="1">
                <a:latin typeface="华文楷体" pitchFamily="2" charset="-122"/>
                <a:ea typeface="华文楷体" pitchFamily="2" charset="-122"/>
              </a:rPr>
              <a:t>LendingClub</a:t>
            </a:r>
            <a:r>
              <a:rPr lang="zh-CN" altLang="en-US" dirty="0">
                <a:latin typeface="华文楷体" pitchFamily="2" charset="-122"/>
                <a:ea typeface="华文楷体" pitchFamily="2" charset="-122"/>
              </a:rPr>
              <a:t>－美国最大的网贷平台</a:t>
            </a:r>
          </a:p>
          <a:p>
            <a:pPr>
              <a:lnSpc>
                <a:spcPct val="150000"/>
              </a:lnSpc>
              <a:buNone/>
            </a:pPr>
            <a:r>
              <a:rPr lang="en-US" altLang="zh-CN" dirty="0" err="1">
                <a:latin typeface="华文楷体" pitchFamily="2" charset="-122"/>
                <a:ea typeface="华文楷体" pitchFamily="2" charset="-122"/>
              </a:rPr>
              <a:t>SoFi</a:t>
            </a:r>
            <a:r>
              <a:rPr lang="zh-CN" altLang="en-US" dirty="0">
                <a:latin typeface="华文楷体" pitchFamily="2" charset="-122"/>
                <a:ea typeface="华文楷体" pitchFamily="2" charset="-122"/>
              </a:rPr>
              <a:t>－专注于学生贷款的</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网贷平台</a:t>
            </a:r>
          </a:p>
          <a:p>
            <a:pPr>
              <a:lnSpc>
                <a:spcPct val="150000"/>
              </a:lnSpc>
              <a:buNone/>
            </a:pPr>
            <a:r>
              <a:rPr lang="en-US" altLang="zh-CN" dirty="0">
                <a:latin typeface="华文楷体" pitchFamily="2" charset="-122"/>
                <a:ea typeface="华文楷体" pitchFamily="2" charset="-122"/>
              </a:rPr>
              <a:t>National Family Mortgage</a:t>
            </a:r>
            <a:r>
              <a:rPr lang="zh-CN" altLang="en-US" dirty="0">
                <a:latin typeface="华文楷体" pitchFamily="2" charset="-122"/>
                <a:ea typeface="华文楷体" pitchFamily="2" charset="-122"/>
              </a:rPr>
              <a:t>－家人互助的</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放贷平台</a:t>
            </a:r>
          </a:p>
          <a:p>
            <a:pPr>
              <a:lnSpc>
                <a:spcPct val="150000"/>
              </a:lnSpc>
              <a:buNone/>
            </a:pPr>
            <a:r>
              <a:rPr lang="en-US" altLang="zh-CN" dirty="0" err="1">
                <a:latin typeface="华文楷体" pitchFamily="2" charset="-122"/>
                <a:ea typeface="华文楷体" pitchFamily="2" charset="-122"/>
              </a:rPr>
              <a:t>CircleBackLending</a:t>
            </a:r>
            <a:r>
              <a:rPr lang="zh-CN" altLang="en-US" dirty="0">
                <a:latin typeface="华文楷体" pitchFamily="2" charset="-122"/>
                <a:ea typeface="华文楷体" pitchFamily="2" charset="-122"/>
              </a:rPr>
              <a:t>－面向合格投资者的</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平台</a:t>
            </a:r>
          </a:p>
          <a:p>
            <a:pPr>
              <a:lnSpc>
                <a:spcPct val="150000"/>
              </a:lnSpc>
              <a:buNone/>
            </a:pPr>
            <a:r>
              <a:rPr lang="zh-CN" altLang="en-US" dirty="0">
                <a:latin typeface="华文楷体" pitchFamily="2" charset="-122"/>
                <a:ea typeface="华文楷体" pitchFamily="2" charset="-122"/>
              </a:rPr>
              <a:t>拍拍贷－中国第一家</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网贷平台</a:t>
            </a:r>
          </a:p>
          <a:p>
            <a:pPr>
              <a:lnSpc>
                <a:spcPct val="150000"/>
              </a:lnSpc>
              <a:buNone/>
            </a:pPr>
            <a:r>
              <a:rPr lang="zh-CN" altLang="en-US" dirty="0">
                <a:latin typeface="华文楷体" pitchFamily="2" charset="-122"/>
                <a:ea typeface="华文楷体" pitchFamily="2" charset="-122"/>
              </a:rPr>
              <a:t>人人贷－转型综合金融服务的</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网贷平台</a:t>
            </a:r>
          </a:p>
          <a:p>
            <a:pPr>
              <a:lnSpc>
                <a:spcPct val="150000"/>
              </a:lnSpc>
              <a:buNone/>
            </a:pPr>
            <a:r>
              <a:rPr lang="zh-CN" altLang="en-US" dirty="0">
                <a:latin typeface="华文楷体" pitchFamily="2" charset="-122"/>
                <a:ea typeface="华文楷体" pitchFamily="2" charset="-122"/>
              </a:rPr>
              <a:t>金银猫－专注票据细分市场的</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平台</a:t>
            </a:r>
          </a:p>
          <a:p>
            <a:pPr>
              <a:lnSpc>
                <a:spcPct val="150000"/>
              </a:lnSpc>
              <a:buNone/>
            </a:pPr>
            <a:r>
              <a:rPr lang="zh-CN" altLang="en-US" dirty="0">
                <a:latin typeface="华文楷体" pitchFamily="2" charset="-122"/>
                <a:ea typeface="华文楷体" pitchFamily="2" charset="-122"/>
              </a:rPr>
              <a:t>道口贷－国内首家高校系</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平台</a:t>
            </a:r>
          </a:p>
          <a:p>
            <a:pPr>
              <a:lnSpc>
                <a:spcPct val="150000"/>
              </a:lnSpc>
              <a:buNone/>
            </a:pPr>
            <a:r>
              <a:rPr lang="zh-CN" altLang="en-US" dirty="0">
                <a:latin typeface="华文楷体" pitchFamily="2" charset="-122"/>
                <a:ea typeface="华文楷体" pitchFamily="2" charset="-122"/>
              </a:rPr>
              <a:t>分期乐与桔子理财－“电商</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的学生消费贷</a:t>
            </a:r>
          </a:p>
          <a:p>
            <a:pPr>
              <a:lnSpc>
                <a:spcPct val="150000"/>
              </a:lnSpc>
              <a:buNone/>
            </a:pPr>
            <a:r>
              <a:rPr lang="en-US" altLang="zh-CN" dirty="0" err="1">
                <a:latin typeface="华文楷体" pitchFamily="2" charset="-122"/>
                <a:ea typeface="华文楷体" pitchFamily="2" charset="-122"/>
              </a:rPr>
              <a:t>Zopa</a:t>
            </a:r>
            <a:r>
              <a:rPr lang="zh-CN" altLang="en-US" dirty="0">
                <a:latin typeface="华文楷体" pitchFamily="2" charset="-122"/>
                <a:ea typeface="华文楷体" pitchFamily="2" charset="-122"/>
              </a:rPr>
              <a:t>－全球首家</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网贷平台</a:t>
            </a:r>
          </a:p>
          <a:p>
            <a:pPr>
              <a:lnSpc>
                <a:spcPct val="150000"/>
              </a:lnSpc>
              <a:buNone/>
            </a:pPr>
            <a:r>
              <a:rPr lang="en-US" altLang="zh-CN" dirty="0">
                <a:latin typeface="华文楷体" pitchFamily="2" charset="-122"/>
                <a:ea typeface="华文楷体" pitchFamily="2" charset="-122"/>
              </a:rPr>
              <a:t>Funding Circle</a:t>
            </a:r>
            <a:r>
              <a:rPr lang="zh-CN" altLang="en-US" dirty="0">
                <a:latin typeface="华文楷体" pitchFamily="2" charset="-122"/>
                <a:ea typeface="华文楷体" pitchFamily="2" charset="-122"/>
              </a:rPr>
              <a:t>－专注中小企业贷的</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网贷平台</a:t>
            </a:r>
          </a:p>
          <a:p>
            <a:pPr>
              <a:lnSpc>
                <a:spcPct val="150000"/>
              </a:lnSpc>
              <a:buNone/>
            </a:pPr>
            <a:r>
              <a:rPr lang="en-US" altLang="zh-CN" dirty="0" err="1">
                <a:latin typeface="华文楷体" pitchFamily="2" charset="-122"/>
                <a:ea typeface="华文楷体" pitchFamily="2" charset="-122"/>
              </a:rPr>
              <a:t>Lendinvest</a:t>
            </a:r>
            <a:r>
              <a:rPr lang="zh-CN" altLang="en-US" dirty="0">
                <a:latin typeface="华文楷体" pitchFamily="2" charset="-122"/>
                <a:ea typeface="华文楷体" pitchFamily="2" charset="-122"/>
              </a:rPr>
              <a:t>－英国最大的房产抵押</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网贷平台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华文行楷" pitchFamily="2" charset="-122"/>
                <a:ea typeface="华文行楷" pitchFamily="2" charset="-122"/>
              </a:rPr>
              <a:t>Model8--P2P</a:t>
            </a:r>
            <a:r>
              <a:rPr lang="zh-CN" altLang="en-US" dirty="0">
                <a:solidFill>
                  <a:srgbClr val="FF0000"/>
                </a:solidFill>
                <a:latin typeface="华文行楷" pitchFamily="2" charset="-122"/>
                <a:ea typeface="华文行楷" pitchFamily="2" charset="-122"/>
              </a:rPr>
              <a:t>网络借贷</a:t>
            </a:r>
            <a:r>
              <a:rPr lang="en-US" altLang="zh-CN" dirty="0">
                <a:solidFill>
                  <a:srgbClr val="FF0000"/>
                </a:solidFill>
                <a:latin typeface="华文行楷" pitchFamily="2" charset="-122"/>
                <a:ea typeface="华文行楷" pitchFamily="2" charset="-122"/>
              </a:rPr>
              <a:t>-</a:t>
            </a:r>
            <a:r>
              <a:rPr lang="zh-CN" altLang="en-US" sz="3200" dirty="0">
                <a:solidFill>
                  <a:srgbClr val="FF0000"/>
                </a:solidFill>
                <a:latin typeface="华文行楷" pitchFamily="2" charset="-122"/>
                <a:ea typeface="华文行楷" pitchFamily="2" charset="-122"/>
              </a:rPr>
              <a:t>概念</a:t>
            </a:r>
            <a:endParaRPr lang="zh-CN" altLang="en-US" sz="3200" dirty="0"/>
          </a:p>
        </p:txBody>
      </p:sp>
      <p:sp>
        <p:nvSpPr>
          <p:cNvPr id="3" name="内容占位符 2"/>
          <p:cNvSpPr>
            <a:spLocks noGrp="1"/>
          </p:cNvSpPr>
          <p:nvPr>
            <p:ph idx="1"/>
          </p:nvPr>
        </p:nvSpPr>
        <p:spPr>
          <a:xfrm>
            <a:off x="251520" y="1600200"/>
            <a:ext cx="8712968" cy="4983162"/>
          </a:xfrm>
        </p:spPr>
        <p:txBody>
          <a:bodyPr>
            <a:normAutofit lnSpcReduction="10000"/>
          </a:bodyPr>
          <a:lstStyle/>
          <a:p>
            <a:pPr>
              <a:buNone/>
            </a:pPr>
            <a:r>
              <a:rPr lang="zh-CN" altLang="en-US" dirty="0"/>
              <a:t>   </a:t>
            </a:r>
            <a:r>
              <a:rPr lang="zh-CN" altLang="en-US" dirty="0">
                <a:solidFill>
                  <a:srgbClr val="7030A0"/>
                </a:solidFill>
                <a:latin typeface="华文楷体" panose="02010600040101010101" pitchFamily="2" charset="-122"/>
                <a:ea typeface="华文楷体" panose="02010600040101010101" pitchFamily="2" charset="-122"/>
              </a:rPr>
              <a:t>即点对点信贷：</a:t>
            </a:r>
            <a:endParaRPr lang="en-US" altLang="zh-CN" dirty="0">
              <a:solidFill>
                <a:srgbClr val="7030A0"/>
              </a:solidFill>
              <a:latin typeface="华文楷体" panose="02010600040101010101" pitchFamily="2" charset="-122"/>
              <a:ea typeface="华文楷体" panose="02010600040101010101" pitchFamily="2" charset="-122"/>
            </a:endParaRPr>
          </a:p>
          <a:p>
            <a:pPr algn="just">
              <a:lnSpc>
                <a:spcPct val="150000"/>
              </a:lnSpc>
              <a:spcBef>
                <a:spcPts val="600"/>
              </a:spcBef>
              <a:spcAft>
                <a:spcPts val="600"/>
              </a:spcAft>
              <a:buNone/>
            </a:pPr>
            <a:r>
              <a:rPr lang="zh-CN" altLang="en-US" dirty="0">
                <a:latin typeface="华文楷体" panose="02010600040101010101" pitchFamily="2" charset="-122"/>
                <a:ea typeface="华文楷体" panose="02010600040101010101" pitchFamily="2" charset="-122"/>
              </a:rPr>
              <a:t>指通过第三方网络平台进行资金借、贷双方的匹配，需要借贷的人群可以通过网站平台寻找到有出借能力并且愿意基于一定条件出借的人群，帮助贷款人通过和其他贷款人一起分担一笔借款额度来分散风险，也帮助借款人在充分比较的信息中选择有吸引力的利率条件。</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03A84-A8A4-414A-9938-5F4069C65416}"/>
              </a:ext>
            </a:extLst>
          </p:cNvPr>
          <p:cNvSpPr>
            <a:spLocks noGrp="1"/>
          </p:cNvSpPr>
          <p:nvPr>
            <p:ph type="title"/>
          </p:nvPr>
        </p:nvSpPr>
        <p:spPr>
          <a:xfrm>
            <a:off x="471601" y="40889"/>
            <a:ext cx="8229600" cy="1143000"/>
          </a:xfrm>
        </p:spPr>
        <p:txBody>
          <a:bodyPr/>
          <a:lstStyle/>
          <a:p>
            <a:r>
              <a:rPr lang="en-US" altLang="zh-CN" dirty="0">
                <a:solidFill>
                  <a:srgbClr val="FF0000"/>
                </a:solidFill>
                <a:latin typeface="华文行楷" pitchFamily="2" charset="-122"/>
                <a:ea typeface="华文行楷" pitchFamily="2" charset="-122"/>
              </a:rPr>
              <a:t>P2P</a:t>
            </a:r>
            <a:r>
              <a:rPr lang="zh-CN" altLang="en-US" dirty="0">
                <a:solidFill>
                  <a:srgbClr val="FF0000"/>
                </a:solidFill>
                <a:latin typeface="华文行楷" pitchFamily="2" charset="-122"/>
                <a:ea typeface="华文行楷" pitchFamily="2" charset="-122"/>
              </a:rPr>
              <a:t>网络借贷</a:t>
            </a:r>
            <a:r>
              <a:rPr lang="en-US" altLang="zh-CN" dirty="0">
                <a:solidFill>
                  <a:srgbClr val="FF0000"/>
                </a:solidFill>
                <a:latin typeface="华文行楷" pitchFamily="2" charset="-122"/>
                <a:ea typeface="华文行楷" pitchFamily="2" charset="-122"/>
              </a:rPr>
              <a:t>-</a:t>
            </a:r>
            <a:r>
              <a:rPr lang="zh-CN" altLang="en-US" sz="3200" dirty="0">
                <a:solidFill>
                  <a:srgbClr val="FF0000"/>
                </a:solidFill>
                <a:latin typeface="华文行楷" pitchFamily="2" charset="-122"/>
                <a:ea typeface="华文行楷" pitchFamily="2" charset="-122"/>
              </a:rPr>
              <a:t>概念</a:t>
            </a:r>
            <a:endParaRPr lang="zh-CN" altLang="en-US" dirty="0"/>
          </a:p>
        </p:txBody>
      </p:sp>
      <p:sp>
        <p:nvSpPr>
          <p:cNvPr id="3" name="内容占位符 2">
            <a:extLst>
              <a:ext uri="{FF2B5EF4-FFF2-40B4-BE49-F238E27FC236}">
                <a16:creationId xmlns:a16="http://schemas.microsoft.com/office/drawing/2014/main" id="{9FDC402A-2AB1-48A8-8418-A87E189E7B8B}"/>
              </a:ext>
            </a:extLst>
          </p:cNvPr>
          <p:cNvSpPr>
            <a:spLocks noGrp="1"/>
          </p:cNvSpPr>
          <p:nvPr>
            <p:ph idx="1"/>
          </p:nvPr>
        </p:nvSpPr>
        <p:spPr/>
        <p:txBody>
          <a:bodyPr/>
          <a:lstStyle/>
          <a:p>
            <a:pPr marL="0" indent="0">
              <a:buNone/>
            </a:pPr>
            <a:endParaRPr lang="zh-CN" altLang="en-US" dirty="0"/>
          </a:p>
        </p:txBody>
      </p:sp>
      <p:pic>
        <p:nvPicPr>
          <p:cNvPr id="4" name="Picture 3">
            <a:extLst>
              <a:ext uri="{FF2B5EF4-FFF2-40B4-BE49-F238E27FC236}">
                <a16:creationId xmlns:a16="http://schemas.microsoft.com/office/drawing/2014/main" id="{7B0FBFB9-55DA-406B-9C32-E85D3147D5B3}"/>
              </a:ext>
            </a:extLst>
          </p:cNvPr>
          <p:cNvPicPr>
            <a:picLocks noChangeAspect="1"/>
          </p:cNvPicPr>
          <p:nvPr/>
        </p:nvPicPr>
        <p:blipFill rotWithShape="1">
          <a:blip r:embed="rId2">
            <a:extLst>
              <a:ext uri="{28A0092B-C50C-407E-A947-70E740481C1C}">
                <a14:useLocalDpi xmlns:a14="http://schemas.microsoft.com/office/drawing/2010/main" val="0"/>
              </a:ext>
            </a:extLst>
          </a:blip>
          <a:srcRect t="13906" r="53580"/>
          <a:stretch/>
        </p:blipFill>
        <p:spPr bwMode="auto">
          <a:xfrm>
            <a:off x="652739" y="1657350"/>
            <a:ext cx="4531097"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01A135D8-E7AB-4E11-93E2-C6110C064DFA}"/>
              </a:ext>
            </a:extLst>
          </p:cNvPr>
          <p:cNvPicPr>
            <a:picLocks noChangeAspect="1"/>
          </p:cNvPicPr>
          <p:nvPr/>
        </p:nvPicPr>
        <p:blipFill rotWithShape="1">
          <a:blip r:embed="rId2">
            <a:extLst>
              <a:ext uri="{28A0092B-C50C-407E-A947-70E740481C1C}">
                <a14:useLocalDpi xmlns:a14="http://schemas.microsoft.com/office/drawing/2010/main" val="0"/>
              </a:ext>
            </a:extLst>
          </a:blip>
          <a:srcRect l="54590" r="22749"/>
          <a:stretch/>
        </p:blipFill>
        <p:spPr bwMode="auto">
          <a:xfrm>
            <a:off x="5974273" y="1657349"/>
            <a:ext cx="2212033"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AB27A043-777A-4137-820A-4F762E10BBFE}"/>
              </a:ext>
            </a:extLst>
          </p:cNvPr>
          <p:cNvSpPr txBox="1"/>
          <p:nvPr/>
        </p:nvSpPr>
        <p:spPr>
          <a:xfrm>
            <a:off x="3491880" y="2041023"/>
            <a:ext cx="1694999" cy="461665"/>
          </a:xfrm>
          <a:prstGeom prst="rect">
            <a:avLst/>
          </a:prstGeom>
          <a:noFill/>
        </p:spPr>
        <p:txBody>
          <a:bodyPr wrap="square" rtlCol="0">
            <a:spAutoFit/>
          </a:bodyPr>
          <a:lstStyle/>
          <a:p>
            <a:pPr algn="ctr"/>
            <a:r>
              <a:rPr lang="en-US" altLang="zh-CN" sz="2400" b="1" dirty="0">
                <a:solidFill>
                  <a:srgbClr val="7030A0"/>
                </a:solidFill>
              </a:rPr>
              <a:t>P2P</a:t>
            </a:r>
            <a:r>
              <a:rPr lang="zh-CN" altLang="en-US" sz="2400" b="1" dirty="0">
                <a:solidFill>
                  <a:srgbClr val="7030A0"/>
                </a:solidFill>
              </a:rPr>
              <a:t>平台</a:t>
            </a:r>
          </a:p>
        </p:txBody>
      </p:sp>
      <p:cxnSp>
        <p:nvCxnSpPr>
          <p:cNvPr id="8" name="直接连接符 7">
            <a:extLst>
              <a:ext uri="{FF2B5EF4-FFF2-40B4-BE49-F238E27FC236}">
                <a16:creationId xmlns:a16="http://schemas.microsoft.com/office/drawing/2014/main" id="{0678E3B1-5A95-497E-9205-7498F0ECD561}"/>
              </a:ext>
            </a:extLst>
          </p:cNvPr>
          <p:cNvCxnSpPr>
            <a:cxnSpLocks/>
          </p:cNvCxnSpPr>
          <p:nvPr/>
        </p:nvCxnSpPr>
        <p:spPr>
          <a:xfrm flipV="1">
            <a:off x="5177751" y="2130218"/>
            <a:ext cx="790437" cy="752113"/>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4F72291C-6A23-4024-BA64-65992946076F}"/>
              </a:ext>
            </a:extLst>
          </p:cNvPr>
          <p:cNvCxnSpPr>
            <a:cxnSpLocks/>
          </p:cNvCxnSpPr>
          <p:nvPr/>
        </p:nvCxnSpPr>
        <p:spPr>
          <a:xfrm flipV="1">
            <a:off x="5133697" y="3115717"/>
            <a:ext cx="840576" cy="370234"/>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1BB814AE-A0DA-4A42-BF20-44782732DBAF}"/>
              </a:ext>
            </a:extLst>
          </p:cNvPr>
          <p:cNvCxnSpPr>
            <a:cxnSpLocks/>
          </p:cNvCxnSpPr>
          <p:nvPr/>
        </p:nvCxnSpPr>
        <p:spPr>
          <a:xfrm>
            <a:off x="5165581" y="3909131"/>
            <a:ext cx="808692" cy="456138"/>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0678E3B1-5A95-497E-9205-7498F0ECD561}"/>
              </a:ext>
            </a:extLst>
          </p:cNvPr>
          <p:cNvCxnSpPr>
            <a:cxnSpLocks/>
          </p:cNvCxnSpPr>
          <p:nvPr/>
        </p:nvCxnSpPr>
        <p:spPr>
          <a:xfrm flipH="1" flipV="1">
            <a:off x="5159045" y="4343085"/>
            <a:ext cx="788322" cy="941689"/>
          </a:xfrm>
          <a:prstGeom prst="line">
            <a:avLst/>
          </a:prstGeom>
          <a:ln w="12700"/>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D1785D05-644F-4420-9BBE-31E86B56B644}"/>
              </a:ext>
            </a:extLst>
          </p:cNvPr>
          <p:cNvSpPr txBox="1"/>
          <p:nvPr/>
        </p:nvSpPr>
        <p:spPr>
          <a:xfrm>
            <a:off x="913694" y="2931051"/>
            <a:ext cx="864096" cy="369332"/>
          </a:xfrm>
          <a:prstGeom prst="rect">
            <a:avLst/>
          </a:prstGeom>
          <a:noFill/>
        </p:spPr>
        <p:txBody>
          <a:bodyPr wrap="square" rtlCol="0">
            <a:spAutoFit/>
          </a:bodyPr>
          <a:lstStyle/>
          <a:p>
            <a:r>
              <a:rPr lang="zh-CN" altLang="en-US" dirty="0"/>
              <a:t>客户</a:t>
            </a:r>
            <a:r>
              <a:rPr lang="en-US" altLang="zh-CN" dirty="0"/>
              <a:t>1</a:t>
            </a:r>
            <a:endParaRPr lang="zh-CN" altLang="en-US" dirty="0"/>
          </a:p>
        </p:txBody>
      </p:sp>
      <p:sp>
        <p:nvSpPr>
          <p:cNvPr id="16" name="文本框 15">
            <a:extLst>
              <a:ext uri="{FF2B5EF4-FFF2-40B4-BE49-F238E27FC236}">
                <a16:creationId xmlns:a16="http://schemas.microsoft.com/office/drawing/2014/main" id="{92268172-8035-40DF-ACC0-51DC554A9D80}"/>
              </a:ext>
            </a:extLst>
          </p:cNvPr>
          <p:cNvSpPr txBox="1"/>
          <p:nvPr/>
        </p:nvSpPr>
        <p:spPr>
          <a:xfrm>
            <a:off x="939550" y="3637607"/>
            <a:ext cx="864096" cy="369332"/>
          </a:xfrm>
          <a:prstGeom prst="rect">
            <a:avLst/>
          </a:prstGeom>
          <a:noFill/>
        </p:spPr>
        <p:txBody>
          <a:bodyPr wrap="square" rtlCol="0">
            <a:spAutoFit/>
          </a:bodyPr>
          <a:lstStyle/>
          <a:p>
            <a:r>
              <a:rPr lang="zh-CN" altLang="en-US" dirty="0"/>
              <a:t>客户</a:t>
            </a:r>
            <a:r>
              <a:rPr lang="en-US" altLang="zh-CN" dirty="0"/>
              <a:t>2</a:t>
            </a:r>
            <a:endParaRPr lang="zh-CN" altLang="en-US" dirty="0"/>
          </a:p>
        </p:txBody>
      </p:sp>
      <p:sp>
        <p:nvSpPr>
          <p:cNvPr id="17" name="文本框 16">
            <a:extLst>
              <a:ext uri="{FF2B5EF4-FFF2-40B4-BE49-F238E27FC236}">
                <a16:creationId xmlns:a16="http://schemas.microsoft.com/office/drawing/2014/main" id="{87512C18-C7F3-432E-926A-747BB8290F2F}"/>
              </a:ext>
            </a:extLst>
          </p:cNvPr>
          <p:cNvSpPr txBox="1"/>
          <p:nvPr/>
        </p:nvSpPr>
        <p:spPr>
          <a:xfrm>
            <a:off x="920889" y="4400213"/>
            <a:ext cx="864096" cy="369332"/>
          </a:xfrm>
          <a:prstGeom prst="rect">
            <a:avLst/>
          </a:prstGeom>
          <a:noFill/>
        </p:spPr>
        <p:txBody>
          <a:bodyPr wrap="square" rtlCol="0">
            <a:spAutoFit/>
          </a:bodyPr>
          <a:lstStyle/>
          <a:p>
            <a:r>
              <a:rPr lang="zh-CN" altLang="en-US" dirty="0"/>
              <a:t>客户</a:t>
            </a:r>
            <a:r>
              <a:rPr lang="en-US" altLang="zh-CN" dirty="0"/>
              <a:t>3</a:t>
            </a:r>
            <a:endParaRPr lang="zh-CN" altLang="en-US" dirty="0"/>
          </a:p>
        </p:txBody>
      </p:sp>
      <p:sp>
        <p:nvSpPr>
          <p:cNvPr id="18" name="文本框 17">
            <a:extLst>
              <a:ext uri="{FF2B5EF4-FFF2-40B4-BE49-F238E27FC236}">
                <a16:creationId xmlns:a16="http://schemas.microsoft.com/office/drawing/2014/main" id="{D7294231-9B69-45C1-8541-3713D4C1A9AC}"/>
              </a:ext>
            </a:extLst>
          </p:cNvPr>
          <p:cNvSpPr txBox="1"/>
          <p:nvPr/>
        </p:nvSpPr>
        <p:spPr>
          <a:xfrm>
            <a:off x="888341" y="5100108"/>
            <a:ext cx="1008112" cy="369332"/>
          </a:xfrm>
          <a:prstGeom prst="rect">
            <a:avLst/>
          </a:prstGeom>
          <a:noFill/>
        </p:spPr>
        <p:txBody>
          <a:bodyPr wrap="square" rtlCol="0">
            <a:spAutoFit/>
          </a:bodyPr>
          <a:lstStyle/>
          <a:p>
            <a:r>
              <a:rPr lang="zh-CN" altLang="en-US" dirty="0"/>
              <a:t>客户</a:t>
            </a:r>
            <a:r>
              <a:rPr lang="en-US" altLang="zh-CN" dirty="0"/>
              <a:t>4</a:t>
            </a:r>
            <a:endParaRPr lang="zh-CN" altLang="en-US" dirty="0"/>
          </a:p>
        </p:txBody>
      </p:sp>
    </p:spTree>
    <p:extLst>
      <p:ext uri="{BB962C8B-B14F-4D97-AF65-F5344CB8AC3E}">
        <p14:creationId xmlns:p14="http://schemas.microsoft.com/office/powerpoint/2010/main" val="228483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1143000"/>
          </a:xfrm>
        </p:spPr>
        <p:txBody>
          <a:bodyPr/>
          <a:lstStyle/>
          <a:p>
            <a:r>
              <a:rPr lang="en-US" altLang="zh-CN" dirty="0">
                <a:solidFill>
                  <a:srgbClr val="FF0000"/>
                </a:solidFill>
                <a:latin typeface="华文行楷" pitchFamily="2" charset="-122"/>
                <a:ea typeface="华文行楷" pitchFamily="2" charset="-122"/>
              </a:rPr>
              <a:t>P2P</a:t>
            </a:r>
            <a:r>
              <a:rPr lang="zh-CN" altLang="en-US" dirty="0">
                <a:solidFill>
                  <a:srgbClr val="FF0000"/>
                </a:solidFill>
                <a:latin typeface="华文行楷" pitchFamily="2" charset="-122"/>
                <a:ea typeface="华文行楷" pitchFamily="2" charset="-122"/>
              </a:rPr>
              <a:t>三大模式</a:t>
            </a:r>
          </a:p>
        </p:txBody>
      </p:sp>
      <p:sp>
        <p:nvSpPr>
          <p:cNvPr id="3" name="内容占位符 2"/>
          <p:cNvSpPr>
            <a:spLocks noGrp="1"/>
          </p:cNvSpPr>
          <p:nvPr>
            <p:ph idx="1"/>
          </p:nvPr>
        </p:nvSpPr>
        <p:spPr>
          <a:xfrm>
            <a:off x="107504" y="1143000"/>
            <a:ext cx="8856984" cy="5715000"/>
          </a:xfrm>
        </p:spPr>
        <p:txBody>
          <a:bodyPr>
            <a:normAutofit fontScale="85000" lnSpcReduction="10000"/>
          </a:bodyPr>
          <a:lstStyle/>
          <a:p>
            <a:pPr>
              <a:lnSpc>
                <a:spcPct val="150000"/>
              </a:lnSpc>
              <a:buFont typeface="Wingdings" pitchFamily="2" charset="2"/>
              <a:buChar char="ü"/>
            </a:pPr>
            <a:r>
              <a:rPr lang="zh-CN" altLang="en-US" dirty="0"/>
              <a:t> </a:t>
            </a:r>
            <a:r>
              <a:rPr lang="zh-CN" altLang="en-US" b="1" dirty="0">
                <a:solidFill>
                  <a:srgbClr val="00B050"/>
                </a:solidFill>
                <a:latin typeface="华文楷体" pitchFamily="2" charset="-122"/>
                <a:ea typeface="华文楷体" pitchFamily="2" charset="-122"/>
              </a:rPr>
              <a:t>纯线上模式：</a:t>
            </a:r>
            <a:r>
              <a:rPr lang="zh-CN" altLang="en-US" dirty="0">
                <a:latin typeface="华文楷体" pitchFamily="2" charset="-122"/>
                <a:ea typeface="华文楷体" pitchFamily="2" charset="-122"/>
              </a:rPr>
              <a:t>如人人贷等。特点：资金借贷活动都通过线上进行，不结合线下的审核。</a:t>
            </a:r>
          </a:p>
          <a:p>
            <a:pPr>
              <a:lnSpc>
                <a:spcPct val="150000"/>
              </a:lnSpc>
              <a:buFont typeface="Wingdings" pitchFamily="2" charset="2"/>
              <a:buChar char="ü"/>
            </a:pPr>
            <a:r>
              <a:rPr lang="zh-CN" altLang="en-US" b="1" dirty="0">
                <a:solidFill>
                  <a:srgbClr val="00B050"/>
                </a:solidFill>
                <a:latin typeface="华文楷体" pitchFamily="2" charset="-122"/>
                <a:ea typeface="华文楷体" pitchFamily="2" charset="-122"/>
              </a:rPr>
              <a:t>线上线下模式：</a:t>
            </a:r>
            <a:r>
              <a:rPr lang="zh-CN" altLang="en-US" dirty="0">
                <a:latin typeface="华文楷体" pitchFamily="2" charset="-122"/>
                <a:ea typeface="华文楷体" pitchFamily="2" charset="-122"/>
              </a:rPr>
              <a:t>如翼龙贷等。借款人在线上提交借款申请后，平台通过所在城市的代理商采取入户调查的方式审核借款人的资信、还款能力等情况。</a:t>
            </a:r>
          </a:p>
          <a:p>
            <a:pPr>
              <a:lnSpc>
                <a:spcPct val="150000"/>
              </a:lnSpc>
              <a:buFont typeface="Wingdings" pitchFamily="2" charset="2"/>
              <a:buChar char="ü"/>
            </a:pPr>
            <a:r>
              <a:rPr lang="zh-CN" altLang="en-US" b="1" dirty="0">
                <a:solidFill>
                  <a:srgbClr val="00B050"/>
                </a:solidFill>
                <a:latin typeface="华文楷体" pitchFamily="2" charset="-122"/>
                <a:ea typeface="华文楷体" pitchFamily="2" charset="-122"/>
              </a:rPr>
              <a:t>债权转让模式：</a:t>
            </a:r>
            <a:r>
              <a:rPr lang="zh-CN" altLang="en-US" dirty="0">
                <a:latin typeface="华文楷体" pitchFamily="2" charset="-122"/>
                <a:ea typeface="华文楷体" pitchFamily="2" charset="-122"/>
              </a:rPr>
              <a:t>如宜人贷这种模式是公司作为中间人对借款人进行筛选，以个人名义进行借贷之后再将债权转让给理财投资者。</a:t>
            </a:r>
          </a:p>
          <a:p>
            <a:pPr>
              <a:lnSpc>
                <a:spcPct val="150000"/>
              </a:lnSpc>
              <a:buFont typeface="Wingdings" pitchFamily="2" charset="2"/>
              <a:buChar char="ü"/>
            </a:pPr>
            <a:r>
              <a:rPr lang="zh-CN" altLang="en-US" b="1" dirty="0">
                <a:solidFill>
                  <a:srgbClr val="00B050"/>
                </a:solidFill>
                <a:latin typeface="华文楷体" pitchFamily="2" charset="-122"/>
                <a:ea typeface="华文楷体" pitchFamily="2" charset="-122"/>
              </a:rPr>
              <a:t>发展重点：</a:t>
            </a:r>
            <a:r>
              <a:rPr lang="zh-CN" altLang="en-US" dirty="0">
                <a:latin typeface="华文楷体" pitchFamily="2" charset="-122"/>
                <a:ea typeface="华文楷体" pitchFamily="2" charset="-122"/>
              </a:rPr>
              <a:t>监管政策落地后，根据自身优势进行发展。</a:t>
            </a:r>
          </a:p>
          <a:p>
            <a:pPr>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FF0000"/>
                </a:solidFill>
                <a:latin typeface="华文行楷" pitchFamily="2" charset="-122"/>
                <a:ea typeface="华文行楷" pitchFamily="2" charset="-122"/>
              </a:rPr>
              <a:t>P2P/</a:t>
            </a:r>
            <a:r>
              <a:rPr lang="zh-CN" altLang="en-US" dirty="0">
                <a:solidFill>
                  <a:srgbClr val="FF0000"/>
                </a:solidFill>
                <a:latin typeface="华文行楷" pitchFamily="2" charset="-122"/>
                <a:ea typeface="华文行楷" pitchFamily="2" charset="-122"/>
              </a:rPr>
              <a:t>全球</a:t>
            </a:r>
            <a:r>
              <a:rPr lang="en-US" altLang="zh-CN" dirty="0">
                <a:solidFill>
                  <a:srgbClr val="FF0000"/>
                </a:solidFill>
                <a:latin typeface="华文行楷" pitchFamily="2" charset="-122"/>
                <a:ea typeface="华文行楷" pitchFamily="2" charset="-122"/>
              </a:rPr>
              <a:t>P2P</a:t>
            </a:r>
            <a:r>
              <a:rPr lang="zh-CN" altLang="en-US" dirty="0">
                <a:solidFill>
                  <a:srgbClr val="FF0000"/>
                </a:solidFill>
                <a:latin typeface="华文行楷" pitchFamily="2" charset="-122"/>
                <a:ea typeface="华文行楷" pitchFamily="2" charset="-122"/>
              </a:rPr>
              <a:t>行业兴起和发展</a:t>
            </a:r>
            <a:r>
              <a:rPr lang="en-US" altLang="zh-CN" dirty="0">
                <a:solidFill>
                  <a:srgbClr val="FF0000"/>
                </a:solidFill>
                <a:latin typeface="华文行楷" pitchFamily="2" charset="-122"/>
                <a:ea typeface="华文行楷" pitchFamily="2" charset="-122"/>
              </a:rPr>
              <a:t>/P2P</a:t>
            </a:r>
            <a:r>
              <a:rPr lang="zh-CN" altLang="en-US" dirty="0">
                <a:solidFill>
                  <a:srgbClr val="FF0000"/>
                </a:solidFill>
                <a:latin typeface="华文行楷" pitchFamily="2" charset="-122"/>
                <a:ea typeface="华文行楷" pitchFamily="2" charset="-122"/>
              </a:rPr>
              <a:t>借贷的兴起：</a:t>
            </a:r>
            <a:r>
              <a:rPr lang="en-US" altLang="zh-CN" dirty="0">
                <a:solidFill>
                  <a:srgbClr val="FF0000"/>
                </a:solidFill>
                <a:latin typeface="华文行楷" pitchFamily="2" charset="-122"/>
                <a:ea typeface="华文行楷" pitchFamily="2" charset="-122"/>
              </a:rPr>
              <a:t>2005—2010</a:t>
            </a:r>
            <a:endParaRPr lang="zh-CN" altLang="en-US" dirty="0">
              <a:solidFill>
                <a:srgbClr val="FF0000"/>
              </a:solidFill>
              <a:latin typeface="华文行楷" pitchFamily="2" charset="-122"/>
              <a:ea typeface="华文行楷" pitchFamily="2" charset="-122"/>
            </a:endParaRPr>
          </a:p>
        </p:txBody>
      </p:sp>
      <p:sp>
        <p:nvSpPr>
          <p:cNvPr id="3" name="内容占位符 2"/>
          <p:cNvSpPr>
            <a:spLocks noGrp="1"/>
          </p:cNvSpPr>
          <p:nvPr>
            <p:ph idx="1"/>
          </p:nvPr>
        </p:nvSpPr>
        <p:spPr>
          <a:xfrm>
            <a:off x="0" y="1628800"/>
            <a:ext cx="8579296" cy="5229200"/>
          </a:xfrm>
        </p:spPr>
        <p:txBody>
          <a:bodyPr>
            <a:normAutofit fontScale="92500" lnSpcReduction="20000"/>
          </a:bodyPr>
          <a:lstStyle/>
          <a:p>
            <a:pPr algn="just">
              <a:lnSpc>
                <a:spcPct val="150000"/>
              </a:lnSpc>
              <a:spcBef>
                <a:spcPts val="600"/>
              </a:spcBef>
              <a:buNone/>
            </a:pPr>
            <a:r>
              <a:rPr lang="zh-CN" altLang="en-US" dirty="0">
                <a:solidFill>
                  <a:srgbClr val="7030A0"/>
                </a:solidFill>
                <a:latin typeface="华文楷体" pitchFamily="2" charset="-122"/>
                <a:ea typeface="华文楷体" pitchFamily="2" charset="-122"/>
              </a:rPr>
              <a:t>全球</a:t>
            </a:r>
            <a:r>
              <a:rPr lang="en-US" altLang="zh-CN" dirty="0">
                <a:solidFill>
                  <a:srgbClr val="7030A0"/>
                </a:solidFill>
                <a:latin typeface="华文楷体" pitchFamily="2" charset="-122"/>
                <a:ea typeface="华文楷体" pitchFamily="2" charset="-122"/>
              </a:rPr>
              <a:t>P2P</a:t>
            </a:r>
            <a:r>
              <a:rPr lang="zh-CN" altLang="en-US" dirty="0">
                <a:solidFill>
                  <a:srgbClr val="7030A0"/>
                </a:solidFill>
                <a:latin typeface="华文楷体" pitchFamily="2" charset="-122"/>
                <a:ea typeface="华文楷体" pitchFamily="2" charset="-122"/>
              </a:rPr>
              <a:t>借贷行业的兴起和发展：</a:t>
            </a:r>
            <a:r>
              <a:rPr lang="en-US" altLang="zh-CN" dirty="0">
                <a:solidFill>
                  <a:srgbClr val="7030A0"/>
                </a:solidFill>
                <a:latin typeface="华文楷体" pitchFamily="2" charset="-122"/>
                <a:ea typeface="华文楷体" pitchFamily="2" charset="-122"/>
              </a:rPr>
              <a:t>2005—2010</a:t>
            </a:r>
          </a:p>
          <a:p>
            <a:pPr algn="just">
              <a:lnSpc>
                <a:spcPct val="150000"/>
              </a:lnSpc>
              <a:spcBef>
                <a:spcPts val="600"/>
              </a:spcBef>
              <a:buFont typeface="Wingdings" panose="05000000000000000000" pitchFamily="2" charset="2"/>
              <a:buChar char="Ø"/>
            </a:pPr>
            <a:r>
              <a:rPr lang="en-US" altLang="zh-CN" dirty="0">
                <a:latin typeface="华文楷体" pitchFamily="2" charset="-122"/>
                <a:ea typeface="华文楷体" pitchFamily="2" charset="-122"/>
              </a:rPr>
              <a:t>2005-2010</a:t>
            </a:r>
            <a:r>
              <a:rPr lang="zh-CN" altLang="en-US" dirty="0">
                <a:latin typeface="华文楷体" pitchFamily="2" charset="-122"/>
                <a:ea typeface="华文楷体" pitchFamily="2" charset="-122"/>
              </a:rPr>
              <a:t>年，</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网贷从这一阶段开始在全球范围兴起；</a:t>
            </a:r>
            <a:endParaRPr lang="en-US" altLang="zh-CN" dirty="0">
              <a:latin typeface="华文楷体" pitchFamily="2" charset="-122"/>
              <a:ea typeface="华文楷体" pitchFamily="2" charset="-122"/>
            </a:endParaRPr>
          </a:p>
          <a:p>
            <a:pPr algn="just">
              <a:lnSpc>
                <a:spcPct val="150000"/>
              </a:lnSpc>
              <a:spcBef>
                <a:spcPts val="600"/>
              </a:spcBef>
              <a:buFont typeface="Wingdings" panose="05000000000000000000" pitchFamily="2" charset="2"/>
              <a:buChar char="Ø"/>
            </a:pPr>
            <a:r>
              <a:rPr lang="zh-CN" altLang="en-US" dirty="0">
                <a:latin typeface="华文楷体" pitchFamily="2" charset="-122"/>
                <a:ea typeface="华文楷体" pitchFamily="2" charset="-122"/>
              </a:rPr>
              <a:t>这一时期的</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网贷平台主要从事个人对个人的贷款业务；</a:t>
            </a:r>
            <a:endParaRPr lang="en-US" altLang="zh-CN" dirty="0">
              <a:latin typeface="华文楷体" pitchFamily="2" charset="-122"/>
              <a:ea typeface="华文楷体" pitchFamily="2" charset="-122"/>
            </a:endParaRPr>
          </a:p>
          <a:p>
            <a:pPr algn="just">
              <a:lnSpc>
                <a:spcPct val="150000"/>
              </a:lnSpc>
              <a:spcBef>
                <a:spcPts val="600"/>
              </a:spcBef>
              <a:buFont typeface="Wingdings" panose="05000000000000000000" pitchFamily="2" charset="2"/>
              <a:buChar char="Ø"/>
            </a:pPr>
            <a:r>
              <a:rPr lang="zh-CN" altLang="en-US" dirty="0">
                <a:latin typeface="华文楷体" pitchFamily="2" charset="-122"/>
                <a:ea typeface="华文楷体" pitchFamily="2" charset="-122"/>
              </a:rPr>
              <a:t>无需抵押和担保、撮合速度快、借款利率相对较低，</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网络借贷迅速赢得市场并逐渐融入主流金融体系。</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8435280" cy="1143000"/>
          </a:xfrm>
        </p:spPr>
        <p:txBody>
          <a:bodyPr>
            <a:noAutofit/>
          </a:bodyPr>
          <a:lstStyle/>
          <a:p>
            <a:r>
              <a:rPr lang="en-US" altLang="zh-CN" sz="3200" dirty="0">
                <a:solidFill>
                  <a:srgbClr val="FF0000"/>
                </a:solidFill>
                <a:latin typeface="华文楷体" pitchFamily="2" charset="-122"/>
                <a:ea typeface="华文楷体" pitchFamily="2" charset="-122"/>
              </a:rPr>
              <a:t>P2P/</a:t>
            </a:r>
            <a:r>
              <a:rPr lang="zh-CN" altLang="en-US" sz="3200" dirty="0">
                <a:solidFill>
                  <a:srgbClr val="FF0000"/>
                </a:solidFill>
                <a:latin typeface="华文楷体" pitchFamily="2" charset="-122"/>
                <a:ea typeface="华文楷体" pitchFamily="2" charset="-122"/>
              </a:rPr>
              <a:t>全球</a:t>
            </a:r>
            <a:r>
              <a:rPr lang="en-US" altLang="zh-CN" sz="3200" dirty="0">
                <a:solidFill>
                  <a:srgbClr val="FF0000"/>
                </a:solidFill>
                <a:latin typeface="华文楷体" pitchFamily="2" charset="-122"/>
                <a:ea typeface="华文楷体" pitchFamily="2" charset="-122"/>
              </a:rPr>
              <a:t>P2P</a:t>
            </a:r>
            <a:r>
              <a:rPr lang="zh-CN" altLang="en-US" sz="3200" dirty="0">
                <a:solidFill>
                  <a:srgbClr val="FF0000"/>
                </a:solidFill>
                <a:latin typeface="华文楷体" pitchFamily="2" charset="-122"/>
                <a:ea typeface="华文楷体" pitchFamily="2" charset="-122"/>
              </a:rPr>
              <a:t>行业兴起和发展</a:t>
            </a:r>
            <a:r>
              <a:rPr lang="en-US" altLang="zh-CN" sz="3200" dirty="0">
                <a:solidFill>
                  <a:srgbClr val="FF0000"/>
                </a:solidFill>
                <a:latin typeface="华文楷体" pitchFamily="2" charset="-122"/>
                <a:ea typeface="华文楷体" pitchFamily="2" charset="-122"/>
              </a:rPr>
              <a:t>/P2P</a:t>
            </a:r>
            <a:r>
              <a:rPr lang="zh-CN" altLang="en-US" sz="3200" dirty="0">
                <a:solidFill>
                  <a:srgbClr val="FF0000"/>
                </a:solidFill>
                <a:latin typeface="华文楷体" pitchFamily="2" charset="-122"/>
                <a:ea typeface="华文楷体" pitchFamily="2" charset="-122"/>
              </a:rPr>
              <a:t>借贷的兴起：</a:t>
            </a:r>
            <a:r>
              <a:rPr lang="en-US" altLang="zh-CN" sz="3200" dirty="0">
                <a:solidFill>
                  <a:srgbClr val="FF0000"/>
                </a:solidFill>
                <a:latin typeface="华文楷体" pitchFamily="2" charset="-122"/>
                <a:ea typeface="华文楷体" pitchFamily="2" charset="-122"/>
              </a:rPr>
              <a:t>2005—2010</a:t>
            </a:r>
            <a:endParaRPr lang="zh-CN" altLang="en-US" sz="3200" dirty="0">
              <a:solidFill>
                <a:srgbClr val="FF0000"/>
              </a:solidFill>
              <a:latin typeface="华文楷体" pitchFamily="2" charset="-122"/>
              <a:ea typeface="华文楷体" pitchFamily="2" charset="-122"/>
            </a:endParaRPr>
          </a:p>
        </p:txBody>
      </p:sp>
      <p:sp>
        <p:nvSpPr>
          <p:cNvPr id="3" name="内容占位符 2"/>
          <p:cNvSpPr>
            <a:spLocks noGrp="1"/>
          </p:cNvSpPr>
          <p:nvPr>
            <p:ph idx="1"/>
          </p:nvPr>
        </p:nvSpPr>
        <p:spPr>
          <a:xfrm>
            <a:off x="457200" y="1412776"/>
            <a:ext cx="8229600" cy="4713387"/>
          </a:xfrm>
        </p:spPr>
        <p:txBody>
          <a:bodyPr/>
          <a:lstStyle/>
          <a:p>
            <a:pPr>
              <a:buNone/>
            </a:pPr>
            <a:r>
              <a:rPr lang="en-US" altLang="zh-CN" dirty="0">
                <a:solidFill>
                  <a:srgbClr val="FF0000"/>
                </a:solidFill>
                <a:latin typeface="华文楷体" pitchFamily="2" charset="-122"/>
                <a:ea typeface="华文楷体" pitchFamily="2" charset="-122"/>
              </a:rPr>
              <a:t>2005—2010</a:t>
            </a:r>
            <a:r>
              <a:rPr lang="en-US" altLang="zh-CN" dirty="0">
                <a:latin typeface="华文楷体" pitchFamily="2" charset="-122"/>
                <a:ea typeface="华文楷体" pitchFamily="2" charset="-122"/>
              </a:rPr>
              <a:t> </a:t>
            </a:r>
            <a:r>
              <a:rPr lang="zh-CN" altLang="en-US" dirty="0">
                <a:latin typeface="华文楷体" pitchFamily="2" charset="-122"/>
                <a:ea typeface="华文楷体" pitchFamily="2" charset="-122"/>
              </a:rPr>
              <a:t>成立的重要的</a:t>
            </a:r>
            <a:r>
              <a:rPr lang="en-US" altLang="zh-CN" dirty="0">
                <a:latin typeface="华文楷体" pitchFamily="2" charset="-122"/>
                <a:ea typeface="华文楷体" pitchFamily="2" charset="-122"/>
              </a:rPr>
              <a:t>P2P</a:t>
            </a:r>
            <a:r>
              <a:rPr lang="zh-CN" altLang="en-US" dirty="0">
                <a:latin typeface="华文楷体" pitchFamily="2" charset="-122"/>
                <a:ea typeface="华文楷体" pitchFamily="2" charset="-122"/>
              </a:rPr>
              <a:t>平台</a:t>
            </a:r>
            <a:endParaRPr lang="en-US" altLang="zh-CN" dirty="0">
              <a:latin typeface="华文楷体" pitchFamily="2" charset="-122"/>
              <a:ea typeface="华文楷体" pitchFamily="2" charset="-122"/>
            </a:endParaRPr>
          </a:p>
          <a:p>
            <a:pPr>
              <a:buNone/>
            </a:pPr>
            <a:endParaRPr lang="zh-CN" altLang="en-US" dirty="0"/>
          </a:p>
        </p:txBody>
      </p:sp>
      <p:pic>
        <p:nvPicPr>
          <p:cNvPr id="5" name="图片 4"/>
          <p:cNvPicPr/>
          <p:nvPr/>
        </p:nvPicPr>
        <p:blipFill>
          <a:blip r:embed="rId2" cstate="print"/>
          <a:srcRect l="13003" t="21580" r="9945" b="17919"/>
          <a:stretch>
            <a:fillRect/>
          </a:stretch>
        </p:blipFill>
        <p:spPr bwMode="auto">
          <a:xfrm>
            <a:off x="179512" y="2276872"/>
            <a:ext cx="8568952" cy="489654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6029A-99B5-43C7-AEFE-AFBFB9ACCA3D}"/>
              </a:ext>
            </a:extLst>
          </p:cNvPr>
          <p:cNvSpPr>
            <a:spLocks noGrp="1"/>
          </p:cNvSpPr>
          <p:nvPr>
            <p:ph type="title"/>
          </p:nvPr>
        </p:nvSpPr>
        <p:spPr>
          <a:xfrm>
            <a:off x="0" y="44624"/>
            <a:ext cx="8686800" cy="1143000"/>
          </a:xfrm>
        </p:spPr>
        <p:txBody>
          <a:bodyPr>
            <a:normAutofit/>
          </a:bodyPr>
          <a:lstStyle/>
          <a:p>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全球</a:t>
            </a:r>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行业兴起和发展</a:t>
            </a:r>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借贷的兴起：</a:t>
            </a:r>
            <a:r>
              <a:rPr lang="en-US" altLang="zh-CN" sz="2400" dirty="0">
                <a:solidFill>
                  <a:srgbClr val="FF0000"/>
                </a:solidFill>
                <a:latin typeface="华文楷体" pitchFamily="2" charset="-122"/>
                <a:ea typeface="华文楷体" pitchFamily="2" charset="-122"/>
              </a:rPr>
              <a:t>2005—2010</a:t>
            </a:r>
            <a:r>
              <a:rPr lang="zh-CN" altLang="en-US" sz="2400" dirty="0">
                <a:solidFill>
                  <a:srgbClr val="FF0000"/>
                </a:solidFill>
                <a:latin typeface="华文楷体" pitchFamily="2" charset="-122"/>
                <a:ea typeface="华文楷体" pitchFamily="2" charset="-122"/>
              </a:rPr>
              <a:t>案例</a:t>
            </a:r>
            <a:r>
              <a:rPr lang="en-US" altLang="zh-CN" sz="3200" dirty="0" err="1">
                <a:solidFill>
                  <a:srgbClr val="FF0000"/>
                </a:solidFill>
                <a:latin typeface="华文楷体" pitchFamily="2" charset="-122"/>
                <a:ea typeface="华文楷体" pitchFamily="2" charset="-122"/>
              </a:rPr>
              <a:t>Zopa</a:t>
            </a:r>
            <a:r>
              <a:rPr lang="en-US" altLang="zh-CN" sz="3200" dirty="0">
                <a:solidFill>
                  <a:srgbClr val="FF0000"/>
                </a:solidFill>
                <a:latin typeface="华文楷体" pitchFamily="2" charset="-122"/>
                <a:ea typeface="华文楷体" pitchFamily="2" charset="-122"/>
              </a:rPr>
              <a:t> -</a:t>
            </a:r>
            <a:r>
              <a:rPr lang="zh-CN" altLang="en-US" sz="3200" dirty="0">
                <a:solidFill>
                  <a:srgbClr val="FF0000"/>
                </a:solidFill>
                <a:latin typeface="华文楷体" pitchFamily="2" charset="-122"/>
                <a:ea typeface="华文楷体" pitchFamily="2" charset="-122"/>
              </a:rPr>
              <a:t>全球首家</a:t>
            </a:r>
            <a:r>
              <a:rPr lang="en-US" altLang="zh-CN" sz="3200" dirty="0">
                <a:solidFill>
                  <a:srgbClr val="FF0000"/>
                </a:solidFill>
                <a:latin typeface="华文楷体" pitchFamily="2" charset="-122"/>
                <a:ea typeface="华文楷体" pitchFamily="2" charset="-122"/>
              </a:rPr>
              <a:t>P2P</a:t>
            </a:r>
            <a:r>
              <a:rPr lang="zh-CN" altLang="en-US" sz="3200" dirty="0">
                <a:solidFill>
                  <a:srgbClr val="FF0000"/>
                </a:solidFill>
                <a:latin typeface="华文楷体" pitchFamily="2" charset="-122"/>
                <a:ea typeface="华文楷体" pitchFamily="2" charset="-122"/>
              </a:rPr>
              <a:t>网贷平台</a:t>
            </a:r>
          </a:p>
        </p:txBody>
      </p:sp>
      <p:sp>
        <p:nvSpPr>
          <p:cNvPr id="3" name="内容占位符 2">
            <a:extLst>
              <a:ext uri="{FF2B5EF4-FFF2-40B4-BE49-F238E27FC236}">
                <a16:creationId xmlns:a16="http://schemas.microsoft.com/office/drawing/2014/main" id="{43A6AB4D-043A-456D-9A9A-9F9818C106AC}"/>
              </a:ext>
            </a:extLst>
          </p:cNvPr>
          <p:cNvSpPr>
            <a:spLocks noGrp="1"/>
          </p:cNvSpPr>
          <p:nvPr>
            <p:ph idx="1"/>
          </p:nvPr>
        </p:nvSpPr>
        <p:spPr>
          <a:xfrm>
            <a:off x="457200" y="1268760"/>
            <a:ext cx="8229600" cy="5400600"/>
          </a:xfrm>
        </p:spPr>
        <p:txBody>
          <a:bodyPr>
            <a:normAutofit fontScale="92500" lnSpcReduction="10000"/>
          </a:bodyPr>
          <a:lstStyle/>
          <a:p>
            <a:pPr>
              <a:lnSpc>
                <a:spcPct val="130000"/>
              </a:lnSpc>
              <a:spcBef>
                <a:spcPts val="600"/>
              </a:spcBef>
              <a:spcAft>
                <a:spcPts val="600"/>
              </a:spcAft>
              <a:buFont typeface="Wingdings" panose="05000000000000000000" pitchFamily="2" charset="2"/>
              <a:buChar char="Ø"/>
            </a:pPr>
            <a:r>
              <a:rPr lang="en-US" altLang="zh-CN" sz="3000" dirty="0">
                <a:latin typeface="华文楷体" pitchFamily="2" charset="-122"/>
                <a:ea typeface="华文楷体" pitchFamily="2" charset="-122"/>
              </a:rPr>
              <a:t>2005</a:t>
            </a:r>
            <a:r>
              <a:rPr lang="zh-CN" altLang="en-US" sz="3000" dirty="0">
                <a:latin typeface="华文楷体" pitchFamily="2" charset="-122"/>
                <a:ea typeface="华文楷体" pitchFamily="2" charset="-122"/>
              </a:rPr>
              <a:t>年</a:t>
            </a:r>
            <a:r>
              <a:rPr lang="en-US" altLang="zh-CN" sz="3000" dirty="0">
                <a:latin typeface="华文楷体" pitchFamily="2" charset="-122"/>
                <a:ea typeface="华文楷体" pitchFamily="2" charset="-122"/>
              </a:rPr>
              <a:t>3</a:t>
            </a:r>
            <a:r>
              <a:rPr lang="zh-CN" altLang="en-US" sz="3000" dirty="0">
                <a:latin typeface="华文楷体" pitchFamily="2" charset="-122"/>
                <a:ea typeface="华文楷体" pitchFamily="2" charset="-122"/>
              </a:rPr>
              <a:t>月，世界上第一家</a:t>
            </a:r>
            <a:r>
              <a:rPr lang="en-US" altLang="zh-CN" sz="3000" dirty="0">
                <a:latin typeface="华文楷体" pitchFamily="2" charset="-122"/>
                <a:ea typeface="华文楷体" pitchFamily="2" charset="-122"/>
              </a:rPr>
              <a:t>P2P</a:t>
            </a:r>
            <a:r>
              <a:rPr lang="zh-CN" altLang="en-US" sz="3000" dirty="0">
                <a:latin typeface="华文楷体" pitchFamily="2" charset="-122"/>
                <a:ea typeface="华文楷体" pitchFamily="2" charset="-122"/>
              </a:rPr>
              <a:t>网贷平台</a:t>
            </a:r>
            <a:r>
              <a:rPr lang="en-US" altLang="zh-CN" sz="3000" dirty="0" err="1">
                <a:latin typeface="华文楷体" pitchFamily="2" charset="-122"/>
                <a:ea typeface="华文楷体" pitchFamily="2" charset="-122"/>
              </a:rPr>
              <a:t>Zopa</a:t>
            </a:r>
            <a:r>
              <a:rPr lang="zh-CN" altLang="en-US" sz="3000" dirty="0">
                <a:latin typeface="华文楷体" pitchFamily="2" charset="-122"/>
                <a:ea typeface="华文楷体" pitchFamily="2" charset="-122"/>
              </a:rPr>
              <a:t>在英国伦敦成立；</a:t>
            </a:r>
            <a:endParaRPr lang="en-US" altLang="zh-CN" sz="3000" dirty="0">
              <a:latin typeface="华文楷体" pitchFamily="2" charset="-122"/>
              <a:ea typeface="华文楷体" pitchFamily="2" charset="-122"/>
            </a:endParaRPr>
          </a:p>
          <a:p>
            <a:pPr>
              <a:lnSpc>
                <a:spcPct val="130000"/>
              </a:lnSpc>
              <a:spcBef>
                <a:spcPts val="600"/>
              </a:spcBef>
              <a:spcAft>
                <a:spcPts val="600"/>
              </a:spcAft>
              <a:buFont typeface="Wingdings" panose="05000000000000000000" pitchFamily="2" charset="2"/>
              <a:buChar char="Ø"/>
            </a:pPr>
            <a:r>
              <a:rPr lang="en-US" altLang="zh-CN" sz="3000" dirty="0" err="1">
                <a:latin typeface="华文楷体" pitchFamily="2" charset="-122"/>
                <a:ea typeface="华文楷体" pitchFamily="2" charset="-122"/>
              </a:rPr>
              <a:t>Zopa</a:t>
            </a:r>
            <a:r>
              <a:rPr lang="zh-CN" altLang="en-US" sz="3000" dirty="0">
                <a:latin typeface="华文楷体" pitchFamily="2" charset="-122"/>
                <a:ea typeface="华文楷体" pitchFamily="2" charset="-122"/>
              </a:rPr>
              <a:t>的创立者们曾与英国</a:t>
            </a:r>
            <a:r>
              <a:rPr lang="en-US" altLang="zh-CN" sz="3000" dirty="0">
                <a:latin typeface="华文楷体" pitchFamily="2" charset="-122"/>
                <a:ea typeface="华文楷体" pitchFamily="2" charset="-122"/>
              </a:rPr>
              <a:t>EGG</a:t>
            </a:r>
            <a:r>
              <a:rPr lang="zh-CN" altLang="en-US" sz="3000" dirty="0">
                <a:latin typeface="华文楷体" pitchFamily="2" charset="-122"/>
                <a:ea typeface="华文楷体" pitchFamily="2" charset="-122"/>
              </a:rPr>
              <a:t>网络银行的高管多次接触，从而萌发“网络借贷”的概念，</a:t>
            </a:r>
            <a:r>
              <a:rPr lang="en-US" altLang="zh-CN" sz="3000" dirty="0">
                <a:latin typeface="华文楷体" pitchFamily="2" charset="-122"/>
                <a:ea typeface="华文楷体" pitchFamily="2" charset="-122"/>
              </a:rPr>
              <a:t>Bond Market(</a:t>
            </a:r>
            <a:r>
              <a:rPr lang="zh-CN" altLang="en-US" sz="3000" dirty="0">
                <a:latin typeface="华文楷体" pitchFamily="2" charset="-122"/>
                <a:ea typeface="华文楷体" pitchFamily="2" charset="-122"/>
              </a:rPr>
              <a:t>债券市场</a:t>
            </a:r>
            <a:r>
              <a:rPr lang="en-US" altLang="zh-CN" sz="3000" dirty="0">
                <a:latin typeface="华文楷体" pitchFamily="2" charset="-122"/>
                <a:ea typeface="华文楷体" pitchFamily="2" charset="-122"/>
              </a:rPr>
              <a:t>)</a:t>
            </a:r>
            <a:r>
              <a:rPr lang="zh-CN" altLang="en-US" sz="3000" dirty="0">
                <a:latin typeface="华文楷体" pitchFamily="2" charset="-122"/>
                <a:ea typeface="华文楷体" pitchFamily="2" charset="-122"/>
              </a:rPr>
              <a:t>和</a:t>
            </a:r>
            <a:r>
              <a:rPr lang="en-US" altLang="zh-CN" sz="3000" dirty="0">
                <a:latin typeface="华文楷体" pitchFamily="2" charset="-122"/>
                <a:ea typeface="华文楷体" pitchFamily="2" charset="-122"/>
              </a:rPr>
              <a:t>eBay</a:t>
            </a:r>
            <a:r>
              <a:rPr lang="zh-CN" altLang="en-US" sz="3000" dirty="0">
                <a:latin typeface="华文楷体" pitchFamily="2" charset="-122"/>
                <a:ea typeface="华文楷体" pitchFamily="2" charset="-122"/>
              </a:rPr>
              <a:t>这两个名词激发了他们的灵感；</a:t>
            </a:r>
            <a:endParaRPr lang="en-US" altLang="zh-CN" sz="3000" dirty="0">
              <a:latin typeface="华文楷体" pitchFamily="2" charset="-122"/>
              <a:ea typeface="华文楷体" pitchFamily="2" charset="-122"/>
            </a:endParaRPr>
          </a:p>
          <a:p>
            <a:pPr>
              <a:lnSpc>
                <a:spcPct val="130000"/>
              </a:lnSpc>
              <a:spcBef>
                <a:spcPts val="600"/>
              </a:spcBef>
              <a:spcAft>
                <a:spcPts val="600"/>
              </a:spcAft>
              <a:buFont typeface="Wingdings" panose="05000000000000000000" pitchFamily="2" charset="2"/>
              <a:buChar char="Ø"/>
            </a:pPr>
            <a:r>
              <a:rPr lang="en-US" altLang="zh-CN" sz="3000" dirty="0" err="1">
                <a:latin typeface="华文楷体" pitchFamily="2" charset="-122"/>
                <a:ea typeface="华文楷体" pitchFamily="2" charset="-122"/>
              </a:rPr>
              <a:t>Zopa</a:t>
            </a:r>
            <a:r>
              <a:rPr lang="zh-CN" altLang="en-US" sz="3000" dirty="0">
                <a:latin typeface="华文楷体" pitchFamily="2" charset="-122"/>
                <a:ea typeface="华文楷体" pitchFamily="2" charset="-122"/>
              </a:rPr>
              <a:t>融合债券市场的融资渠道和</a:t>
            </a:r>
            <a:r>
              <a:rPr lang="en-US" altLang="zh-CN" sz="3000" dirty="0">
                <a:latin typeface="华文楷体" pitchFamily="2" charset="-122"/>
                <a:ea typeface="华文楷体" pitchFamily="2" charset="-122"/>
              </a:rPr>
              <a:t>eBay</a:t>
            </a:r>
            <a:r>
              <a:rPr lang="zh-CN" altLang="en-US" sz="3000" dirty="0">
                <a:latin typeface="华文楷体" pitchFamily="2" charset="-122"/>
                <a:ea typeface="华文楷体" pitchFamily="2" charset="-122"/>
              </a:rPr>
              <a:t>的人人沟通两者的优点；</a:t>
            </a:r>
            <a:endParaRPr lang="en-US" altLang="zh-CN" sz="3000" dirty="0">
              <a:latin typeface="华文楷体" pitchFamily="2" charset="-122"/>
              <a:ea typeface="华文楷体" pitchFamily="2" charset="-122"/>
            </a:endParaRPr>
          </a:p>
          <a:p>
            <a:pPr>
              <a:lnSpc>
                <a:spcPct val="130000"/>
              </a:lnSpc>
              <a:spcBef>
                <a:spcPts val="600"/>
              </a:spcBef>
              <a:spcAft>
                <a:spcPts val="600"/>
              </a:spcAft>
              <a:buFont typeface="Wingdings" panose="05000000000000000000" pitchFamily="2" charset="2"/>
              <a:buChar char="Ø"/>
            </a:pPr>
            <a:r>
              <a:rPr lang="en-US" altLang="zh-CN" sz="3000" dirty="0" err="1">
                <a:latin typeface="华文楷体" pitchFamily="2" charset="-122"/>
                <a:ea typeface="华文楷体" pitchFamily="2" charset="-122"/>
              </a:rPr>
              <a:t>Zopa</a:t>
            </a:r>
            <a:r>
              <a:rPr lang="zh-CN" altLang="en-US" sz="3000" dirty="0">
                <a:latin typeface="华文楷体" pitchFamily="2" charset="-122"/>
                <a:ea typeface="华文楷体" pitchFamily="2" charset="-122"/>
              </a:rPr>
              <a:t>的成立标志着</a:t>
            </a:r>
            <a:r>
              <a:rPr lang="en-US" altLang="zh-CN" sz="3000" dirty="0">
                <a:latin typeface="华文楷体" pitchFamily="2" charset="-122"/>
                <a:ea typeface="华文楷体" pitchFamily="2" charset="-122"/>
              </a:rPr>
              <a:t>P2P</a:t>
            </a:r>
            <a:r>
              <a:rPr lang="zh-CN" altLang="en-US" sz="3000" dirty="0">
                <a:latin typeface="华文楷体" pitchFamily="2" charset="-122"/>
                <a:ea typeface="华文楷体" pitchFamily="2" charset="-122"/>
              </a:rPr>
              <a:t>网贷行业的开始</a:t>
            </a:r>
          </a:p>
        </p:txBody>
      </p:sp>
    </p:spTree>
    <p:extLst>
      <p:ext uri="{BB962C8B-B14F-4D97-AF65-F5344CB8AC3E}">
        <p14:creationId xmlns:p14="http://schemas.microsoft.com/office/powerpoint/2010/main" val="425666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5500D-E1AF-4E64-B3A5-18288FBB342B}"/>
              </a:ext>
            </a:extLst>
          </p:cNvPr>
          <p:cNvSpPr>
            <a:spLocks noGrp="1"/>
          </p:cNvSpPr>
          <p:nvPr>
            <p:ph type="title"/>
          </p:nvPr>
        </p:nvSpPr>
        <p:spPr>
          <a:xfrm>
            <a:off x="439756" y="44624"/>
            <a:ext cx="8229600" cy="1143000"/>
          </a:xfrm>
        </p:spPr>
        <p:txBody>
          <a:bodyPr/>
          <a:lstStyle/>
          <a:p>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全球</a:t>
            </a:r>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行业兴起和发展</a:t>
            </a:r>
            <a:r>
              <a:rPr lang="en-US" altLang="zh-CN" sz="2400" dirty="0">
                <a:solidFill>
                  <a:srgbClr val="FF0000"/>
                </a:solidFill>
                <a:latin typeface="华文楷体" pitchFamily="2" charset="-122"/>
                <a:ea typeface="华文楷体" pitchFamily="2" charset="-122"/>
              </a:rPr>
              <a:t>/P2P</a:t>
            </a:r>
            <a:r>
              <a:rPr lang="zh-CN" altLang="en-US" sz="2400" dirty="0">
                <a:solidFill>
                  <a:srgbClr val="FF0000"/>
                </a:solidFill>
                <a:latin typeface="华文楷体" pitchFamily="2" charset="-122"/>
                <a:ea typeface="华文楷体" pitchFamily="2" charset="-122"/>
              </a:rPr>
              <a:t>借贷的兴起：</a:t>
            </a:r>
            <a:r>
              <a:rPr lang="en-US" altLang="zh-CN" sz="2400" dirty="0">
                <a:solidFill>
                  <a:srgbClr val="FF0000"/>
                </a:solidFill>
                <a:latin typeface="华文楷体" pitchFamily="2" charset="-122"/>
                <a:ea typeface="华文楷体" pitchFamily="2" charset="-122"/>
              </a:rPr>
              <a:t>2005—2010</a:t>
            </a:r>
            <a:r>
              <a:rPr lang="zh-CN" altLang="en-US" sz="2400" dirty="0">
                <a:solidFill>
                  <a:srgbClr val="FF0000"/>
                </a:solidFill>
                <a:latin typeface="华文楷体" pitchFamily="2" charset="-122"/>
                <a:ea typeface="华文楷体" pitchFamily="2" charset="-122"/>
              </a:rPr>
              <a:t>案例</a:t>
            </a:r>
            <a:r>
              <a:rPr lang="en-US" altLang="zh-CN" sz="3200" dirty="0" err="1">
                <a:solidFill>
                  <a:srgbClr val="FF0000"/>
                </a:solidFill>
                <a:latin typeface="华文楷体" pitchFamily="2" charset="-122"/>
                <a:ea typeface="华文楷体" pitchFamily="2" charset="-122"/>
              </a:rPr>
              <a:t>Zopa</a:t>
            </a:r>
            <a:r>
              <a:rPr lang="en-US" altLang="zh-CN" sz="3200" dirty="0">
                <a:solidFill>
                  <a:srgbClr val="FF0000"/>
                </a:solidFill>
                <a:latin typeface="华文楷体" pitchFamily="2" charset="-122"/>
                <a:ea typeface="华文楷体" pitchFamily="2" charset="-122"/>
              </a:rPr>
              <a:t> -</a:t>
            </a:r>
            <a:r>
              <a:rPr lang="zh-CN" altLang="en-US" sz="3200" dirty="0">
                <a:solidFill>
                  <a:srgbClr val="FF0000"/>
                </a:solidFill>
                <a:latin typeface="华文楷体" pitchFamily="2" charset="-122"/>
                <a:ea typeface="华文楷体" pitchFamily="2" charset="-122"/>
              </a:rPr>
              <a:t>全球首家</a:t>
            </a:r>
            <a:r>
              <a:rPr lang="en-US" altLang="zh-CN" sz="3200" dirty="0">
                <a:solidFill>
                  <a:srgbClr val="FF0000"/>
                </a:solidFill>
                <a:latin typeface="华文楷体" pitchFamily="2" charset="-122"/>
                <a:ea typeface="华文楷体" pitchFamily="2" charset="-122"/>
              </a:rPr>
              <a:t>P2P</a:t>
            </a:r>
            <a:r>
              <a:rPr lang="zh-CN" altLang="en-US" sz="3200" dirty="0">
                <a:solidFill>
                  <a:srgbClr val="FF0000"/>
                </a:solidFill>
                <a:latin typeface="华文楷体" pitchFamily="2" charset="-122"/>
                <a:ea typeface="华文楷体" pitchFamily="2" charset="-122"/>
              </a:rPr>
              <a:t>网贷平台</a:t>
            </a:r>
            <a:endParaRPr lang="zh-CN" altLang="en-US" dirty="0"/>
          </a:p>
        </p:txBody>
      </p:sp>
      <p:sp>
        <p:nvSpPr>
          <p:cNvPr id="3" name="内容占位符 2">
            <a:extLst>
              <a:ext uri="{FF2B5EF4-FFF2-40B4-BE49-F238E27FC236}">
                <a16:creationId xmlns:a16="http://schemas.microsoft.com/office/drawing/2014/main" id="{AFAFCE99-05EF-4151-B117-6B6D27A1995F}"/>
              </a:ext>
            </a:extLst>
          </p:cNvPr>
          <p:cNvSpPr>
            <a:spLocks noGrp="1"/>
          </p:cNvSpPr>
          <p:nvPr>
            <p:ph idx="1"/>
          </p:nvPr>
        </p:nvSpPr>
        <p:spPr>
          <a:xfrm>
            <a:off x="179512" y="1187624"/>
            <a:ext cx="8784976" cy="5913784"/>
          </a:xfrm>
        </p:spPr>
        <p:txBody>
          <a:bodyPr>
            <a:normAutofit lnSpcReduction="10000"/>
          </a:bodyPr>
          <a:lstStyle/>
          <a:p>
            <a:pPr marL="0" indent="0">
              <a:spcBef>
                <a:spcPts val="600"/>
              </a:spcBef>
              <a:spcAft>
                <a:spcPts val="600"/>
              </a:spcAft>
              <a:buNone/>
            </a:pPr>
            <a:r>
              <a:rPr lang="zh-CN" altLang="en-US" sz="3000" dirty="0">
                <a:solidFill>
                  <a:srgbClr val="7030A0"/>
                </a:solidFill>
                <a:latin typeface="华文楷体" pitchFamily="2" charset="-122"/>
                <a:ea typeface="华文楷体" pitchFamily="2" charset="-122"/>
              </a:rPr>
              <a:t>特色：</a:t>
            </a:r>
            <a:endParaRPr lang="en-US" altLang="zh-CN" sz="3000" dirty="0">
              <a:solidFill>
                <a:srgbClr val="7030A0"/>
              </a:solidFill>
              <a:latin typeface="华文楷体" pitchFamily="2" charset="-122"/>
              <a:ea typeface="华文楷体" pitchFamily="2" charset="-122"/>
            </a:endParaRPr>
          </a:p>
          <a:p>
            <a:pPr>
              <a:spcBef>
                <a:spcPts val="600"/>
              </a:spcBef>
              <a:spcAft>
                <a:spcPts val="600"/>
              </a:spcAft>
              <a:buFont typeface="Wingdings" panose="05000000000000000000" pitchFamily="2" charset="2"/>
              <a:buChar char="Ø"/>
            </a:pPr>
            <a:r>
              <a:rPr lang="en-US" altLang="zh-CN" dirty="0" err="1">
                <a:latin typeface="华文楷体" pitchFamily="2" charset="-122"/>
                <a:ea typeface="华文楷体" pitchFamily="2" charset="-122"/>
              </a:rPr>
              <a:t>Zopa</a:t>
            </a:r>
            <a:r>
              <a:rPr lang="zh-CN" altLang="en-US" dirty="0">
                <a:latin typeface="华文楷体" pitchFamily="2" charset="-122"/>
                <a:ea typeface="华文楷体" pitchFamily="2" charset="-122"/>
              </a:rPr>
              <a:t>主要提供消费信贷，借款用途包括汽车购买、家装维护及偿还信用卡；</a:t>
            </a:r>
            <a:endParaRPr lang="en-US" altLang="zh-CN" dirty="0">
              <a:latin typeface="华文楷体" pitchFamily="2" charset="-122"/>
              <a:ea typeface="华文楷体" pitchFamily="2" charset="-122"/>
            </a:endParaRPr>
          </a:p>
          <a:p>
            <a:pPr>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平台依据信用评价机构</a:t>
            </a:r>
            <a:r>
              <a:rPr lang="en-US" altLang="zh-CN" dirty="0">
                <a:latin typeface="华文楷体" pitchFamily="2" charset="-122"/>
                <a:ea typeface="华文楷体" pitchFamily="2" charset="-122"/>
              </a:rPr>
              <a:t>Equifax</a:t>
            </a:r>
            <a:r>
              <a:rPr lang="zh-CN" altLang="en-US" dirty="0">
                <a:latin typeface="华文楷体" pitchFamily="2" charset="-122"/>
                <a:ea typeface="华文楷体" pitchFamily="2" charset="-122"/>
              </a:rPr>
              <a:t>的信用分数为借款人设定借款利率；</a:t>
            </a:r>
            <a:endParaRPr lang="en-US" altLang="zh-CN" dirty="0">
              <a:latin typeface="华文楷体" pitchFamily="2" charset="-122"/>
              <a:ea typeface="华文楷体" pitchFamily="2" charset="-122"/>
            </a:endParaRPr>
          </a:p>
          <a:p>
            <a:pPr>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借款期限</a:t>
            </a:r>
            <a:r>
              <a:rPr lang="en-US" altLang="zh-CN" dirty="0">
                <a:latin typeface="华文楷体" pitchFamily="2" charset="-122"/>
                <a:ea typeface="华文楷体" pitchFamily="2" charset="-122"/>
              </a:rPr>
              <a:t>3</a:t>
            </a:r>
            <a:r>
              <a:rPr lang="zh-CN" altLang="en-US" dirty="0">
                <a:latin typeface="华文楷体" pitchFamily="2" charset="-122"/>
                <a:ea typeface="华文楷体" pitchFamily="2" charset="-122"/>
              </a:rPr>
              <a:t>到</a:t>
            </a:r>
            <a:r>
              <a:rPr lang="en-US" altLang="zh-CN" dirty="0">
                <a:latin typeface="华文楷体" pitchFamily="2" charset="-122"/>
                <a:ea typeface="华文楷体" pitchFamily="2" charset="-122"/>
              </a:rPr>
              <a:t>5</a:t>
            </a:r>
            <a:r>
              <a:rPr lang="zh-CN" altLang="en-US" dirty="0">
                <a:latin typeface="华文楷体" pitchFamily="2" charset="-122"/>
                <a:ea typeface="华文楷体" pitchFamily="2" charset="-122"/>
              </a:rPr>
              <a:t>年不等；</a:t>
            </a:r>
            <a:endParaRPr lang="en-US" altLang="zh-CN" dirty="0">
              <a:latin typeface="华文楷体" pitchFamily="2" charset="-122"/>
              <a:ea typeface="华文楷体" pitchFamily="2" charset="-122"/>
            </a:endParaRPr>
          </a:p>
          <a:p>
            <a:pPr>
              <a:spcBef>
                <a:spcPts val="600"/>
              </a:spcBef>
              <a:spcAft>
                <a:spcPts val="600"/>
              </a:spcAft>
              <a:buFont typeface="Wingdings" panose="05000000000000000000" pitchFamily="2" charset="2"/>
              <a:buChar char="Ø"/>
            </a:pPr>
            <a:r>
              <a:rPr lang="zh-CN" altLang="en-US" dirty="0">
                <a:latin typeface="华文楷体" pitchFamily="2" charset="-122"/>
                <a:ea typeface="华文楷体" pitchFamily="2" charset="-122"/>
              </a:rPr>
              <a:t>平台要求借款人签定相应的法律合同，每月用储蓄卡进行还款；</a:t>
            </a:r>
            <a:endParaRPr lang="en-US" altLang="zh-CN" dirty="0">
              <a:latin typeface="华文楷体" pitchFamily="2" charset="-122"/>
              <a:ea typeface="华文楷体" pitchFamily="2" charset="-122"/>
            </a:endParaRPr>
          </a:p>
          <a:p>
            <a:pPr>
              <a:spcBef>
                <a:spcPts val="600"/>
              </a:spcBef>
              <a:spcAft>
                <a:spcPts val="600"/>
              </a:spcAft>
              <a:buFont typeface="Wingdings" panose="05000000000000000000" pitchFamily="2" charset="2"/>
              <a:buChar char="Ø"/>
            </a:pPr>
            <a:r>
              <a:rPr lang="en-US" altLang="zh-CN" dirty="0" err="1">
                <a:latin typeface="华文楷体" pitchFamily="2" charset="-122"/>
                <a:ea typeface="华文楷体" pitchFamily="2" charset="-122"/>
              </a:rPr>
              <a:t>Zopa</a:t>
            </a:r>
            <a:r>
              <a:rPr lang="zh-CN" altLang="en-US" dirty="0">
                <a:latin typeface="华文楷体" pitchFamily="2" charset="-122"/>
                <a:ea typeface="华文楷体" pitchFamily="2" charset="-122"/>
              </a:rPr>
              <a:t>有风险准备金；</a:t>
            </a:r>
            <a:endParaRPr lang="en-US" altLang="zh-CN" dirty="0">
              <a:latin typeface="华文楷体" pitchFamily="2" charset="-122"/>
              <a:ea typeface="华文楷体" pitchFamily="2" charset="-122"/>
            </a:endParaRPr>
          </a:p>
          <a:p>
            <a:pPr>
              <a:spcBef>
                <a:spcPts val="600"/>
              </a:spcBef>
              <a:spcAft>
                <a:spcPts val="600"/>
              </a:spcAft>
              <a:buFont typeface="Wingdings" panose="05000000000000000000" pitchFamily="2" charset="2"/>
              <a:buChar char="Ø"/>
            </a:pPr>
            <a:r>
              <a:rPr lang="en-US" altLang="zh-CN" dirty="0">
                <a:latin typeface="华文楷体" pitchFamily="2" charset="-122"/>
                <a:ea typeface="华文楷体" pitchFamily="2" charset="-122"/>
              </a:rPr>
              <a:t>2007</a:t>
            </a:r>
            <a:r>
              <a:rPr lang="zh-CN" altLang="en-US" dirty="0">
                <a:latin typeface="华文楷体" pitchFamily="2" charset="-122"/>
                <a:ea typeface="华文楷体" pitchFamily="2" charset="-122"/>
              </a:rPr>
              <a:t>年，</a:t>
            </a:r>
            <a:r>
              <a:rPr lang="en-US" altLang="zh-CN" dirty="0">
                <a:latin typeface="华文楷体" pitchFamily="2" charset="-122"/>
                <a:ea typeface="华文楷体" pitchFamily="2" charset="-122"/>
              </a:rPr>
              <a:t> </a:t>
            </a:r>
            <a:r>
              <a:rPr lang="en-US" altLang="zh-CN" dirty="0" err="1">
                <a:latin typeface="华文楷体" pitchFamily="2" charset="-122"/>
                <a:ea typeface="华文楷体" pitchFamily="2" charset="-122"/>
              </a:rPr>
              <a:t>Zopa</a:t>
            </a:r>
            <a:r>
              <a:rPr lang="zh-CN" altLang="en-US" dirty="0">
                <a:latin typeface="华文楷体" pitchFamily="2" charset="-122"/>
                <a:ea typeface="华文楷体" pitchFamily="2" charset="-122"/>
              </a:rPr>
              <a:t>分公司在美国成立，</a:t>
            </a:r>
            <a:r>
              <a:rPr lang="en-US" altLang="zh-CN" dirty="0">
                <a:latin typeface="华文楷体" pitchFamily="2" charset="-122"/>
                <a:ea typeface="华文楷体" pitchFamily="2" charset="-122"/>
              </a:rPr>
              <a:t>2008</a:t>
            </a:r>
            <a:r>
              <a:rPr lang="zh-CN" altLang="en-US" dirty="0">
                <a:latin typeface="华文楷体" pitchFamily="2" charset="-122"/>
                <a:ea typeface="华文楷体" pitchFamily="2" charset="-122"/>
              </a:rPr>
              <a:t>年</a:t>
            </a:r>
            <a:r>
              <a:rPr lang="en-US" altLang="zh-CN" dirty="0">
                <a:latin typeface="华文楷体" pitchFamily="2" charset="-122"/>
                <a:ea typeface="华文楷体" pitchFamily="2" charset="-122"/>
              </a:rPr>
              <a:t>10</a:t>
            </a:r>
            <a:r>
              <a:rPr lang="zh-CN" altLang="en-US" dirty="0">
                <a:latin typeface="华文楷体" pitchFamily="2" charset="-122"/>
                <a:ea typeface="华文楷体" pitchFamily="2" charset="-122"/>
              </a:rPr>
              <a:t>月推出美国市场；</a:t>
            </a:r>
            <a:endParaRPr lang="en-US" altLang="zh-CN" dirty="0">
              <a:latin typeface="华文楷体" pitchFamily="2" charset="-122"/>
              <a:ea typeface="华文楷体" pitchFamily="2" charset="-122"/>
            </a:endParaRPr>
          </a:p>
          <a:p>
            <a:pPr marL="0" indent="0">
              <a:buNone/>
            </a:pPr>
            <a:endParaRPr lang="zh-CN" altLang="en-US" dirty="0"/>
          </a:p>
        </p:txBody>
      </p:sp>
    </p:spTree>
    <p:extLst>
      <p:ext uri="{BB962C8B-B14F-4D97-AF65-F5344CB8AC3E}">
        <p14:creationId xmlns:p14="http://schemas.microsoft.com/office/powerpoint/2010/main" val="13099213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1902</Words>
  <Application>Microsoft Office PowerPoint</Application>
  <PresentationFormat>全屏显示(4:3)</PresentationFormat>
  <Paragraphs>144</Paragraphs>
  <Slides>26</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37" baseType="lpstr">
      <vt:lpstr>等线</vt:lpstr>
      <vt:lpstr>华文行楷</vt:lpstr>
      <vt:lpstr>华文楷体</vt:lpstr>
      <vt:lpstr>宋体</vt:lpstr>
      <vt:lpstr>Arial</vt:lpstr>
      <vt:lpstr>Calibri</vt:lpstr>
      <vt:lpstr>Times New Roman</vt:lpstr>
      <vt:lpstr>Wingdings</vt:lpstr>
      <vt:lpstr>Office 主题</vt:lpstr>
      <vt:lpstr>自定义设计方案</vt:lpstr>
      <vt:lpstr>CorelDRAW</vt:lpstr>
      <vt:lpstr>Class 3 全新的互联网金融模式</vt:lpstr>
      <vt:lpstr>全新的互联网金融模式种类</vt:lpstr>
      <vt:lpstr>Model8--P2P网络借贷-概念</vt:lpstr>
      <vt:lpstr>P2P网络借贷-概念</vt:lpstr>
      <vt:lpstr>P2P三大模式</vt:lpstr>
      <vt:lpstr>P2P/全球P2P行业兴起和发展/P2P借贷的兴起：2005—2010</vt:lpstr>
      <vt:lpstr>P2P/全球P2P行业兴起和发展/P2P借贷的兴起：2005—2010</vt:lpstr>
      <vt:lpstr>P2P/全球P2P行业兴起和发展/P2P借贷的兴起：2005—2010案例Zopa -全球首家P2P网贷平台</vt:lpstr>
      <vt:lpstr>P2P/全球P2P行业兴起和发展/P2P借贷的兴起：2005—2010案例Zopa -全球首家P2P网贷平台</vt:lpstr>
      <vt:lpstr>P2P/全球P2P行业兴起和发展/P2P借贷的兴起：2005—2010案例Zopa -全球首家P2P网贷平台</vt:lpstr>
      <vt:lpstr>P2P/全球P2P行业兴起和发展/P2P借贷的兴起：2005—2010案例Zopa -全球首家P2P网贷平台</vt:lpstr>
      <vt:lpstr>P2P/全球P2P行业兴起和发展/P2P借贷的兴起：2005—2010案例Zopa -全球首家P2P网贷平台</vt:lpstr>
      <vt:lpstr>P2P/全球P2P行业兴起和发展/P2P借贷的兴起：2005—2010案例Funding Circle：专注中小企业的P2P网贷平台</vt:lpstr>
      <vt:lpstr>P2P/全球P2P行业兴起和发展/P2P借贷的高速发展：2011—2013</vt:lpstr>
      <vt:lpstr>P2P/全球P2P行业兴起和发展/P2P借贷的高速发展：2011—2013</vt:lpstr>
      <vt:lpstr>P2P/全球P2P行业兴起和发展/P2P借贷的高速发展：2011—2013</vt:lpstr>
      <vt:lpstr>P2P/全球P2P行业兴起和发展/P2P借贷的高速发展：2011—2013</vt:lpstr>
      <vt:lpstr>P2P/全球P2P行业兴起和发展/资产端细分与全球化发展：2014—2015</vt:lpstr>
      <vt:lpstr>P2P/全球P2P行业兴起和发展/资产端细分与全球化发展：2014—2015</vt:lpstr>
      <vt:lpstr>P2P/美国P2P行业案例：LendingClub</vt:lpstr>
      <vt:lpstr>P2P/美国P2P行业案例：LendingClub</vt:lpstr>
      <vt:lpstr>P2P/中国P2P行业案例：道口贷－国内首家高校系的P2P平台</vt:lpstr>
      <vt:lpstr>P2P/中国P2P行业案例：道口贷－国内首家高校系的P2P平台</vt:lpstr>
      <vt:lpstr>P2P/中国P2P行业案例：道口贷－国内首家高校系的P2P平台</vt:lpstr>
      <vt:lpstr>P2P/中国P2P行业案例：道口贷－专注于供应链金融的P2P平台</vt:lpstr>
      <vt:lpstr>更多案例参见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zp</cp:lastModifiedBy>
  <cp:revision>113</cp:revision>
  <dcterms:created xsi:type="dcterms:W3CDTF">2017-07-20T14:39:50Z</dcterms:created>
  <dcterms:modified xsi:type="dcterms:W3CDTF">2017-12-03T13:27:49Z</dcterms:modified>
</cp:coreProperties>
</file>