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8" r:id="rId4"/>
    <p:sldId id="257" r:id="rId5"/>
    <p:sldId id="259" r:id="rId6"/>
    <p:sldId id="261" r:id="rId7"/>
    <p:sldId id="260" r:id="rId8"/>
    <p:sldId id="267" r:id="rId9"/>
    <p:sldId id="272" r:id="rId10"/>
    <p:sldId id="270" r:id="rId11"/>
    <p:sldId id="268" r:id="rId12"/>
    <p:sldId id="269" r:id="rId13"/>
    <p:sldId id="262" r:id="rId14"/>
    <p:sldId id="263" r:id="rId15"/>
    <p:sldId id="264" r:id="rId16"/>
    <p:sldId id="265"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06" autoAdjust="0"/>
    <p:restoredTop sz="94635" autoAdjust="0"/>
  </p:normalViewPr>
  <p:slideViewPr>
    <p:cSldViewPr>
      <p:cViewPr varScale="1">
        <p:scale>
          <a:sx n="104" d="100"/>
          <a:sy n="104" d="100"/>
        </p:scale>
        <p:origin x="142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graphicFrame>
        <p:nvGraphicFramePr>
          <p:cNvPr id="2050" name="Object 2"/>
          <p:cNvGraphicFramePr>
            <a:graphicFrameLocks noChangeAspect="1"/>
          </p:cNvGraphicFramePr>
          <p:nvPr/>
        </p:nvGraphicFramePr>
        <p:xfrm>
          <a:off x="1763688" y="116632"/>
          <a:ext cx="5143500" cy="1257300"/>
        </p:xfrm>
        <a:graphic>
          <a:graphicData uri="http://schemas.openxmlformats.org/presentationml/2006/ole">
            <mc:AlternateContent xmlns:mc="http://schemas.openxmlformats.org/markup-compatibility/2006">
              <mc:Choice xmlns:v="urn:schemas-microsoft-com:vml" Requires="v">
                <p:oleObj spid="_x0000_s2056" name="CorelDRAW" r:id="rId3" imgW="951120" imgH="233640" progId="">
                  <p:embed/>
                </p:oleObj>
              </mc:Choice>
              <mc:Fallback>
                <p:oleObj name="CorelDRAW" r:id="rId3" imgW="951120" imgH="2336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16632"/>
                        <a:ext cx="5143500" cy="1257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BB1ADCC-1C0B-4C9F-ABC8-DBDD204E4836}" type="datetimeFigureOut">
              <a:rPr lang="zh-CN" altLang="en-US" smtClean="0"/>
              <a:pPr/>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BB1ADCC-1C0B-4C9F-ABC8-DBDD204E4836}" type="datetimeFigureOut">
              <a:rPr lang="zh-CN" altLang="en-US" smtClean="0"/>
              <a:pPr/>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BB1ADCC-1C0B-4C9F-ABC8-DBDD204E4836}" type="datetimeFigureOut">
              <a:rPr lang="zh-CN" altLang="en-US" smtClean="0"/>
              <a:pPr/>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BB1ADCC-1C0B-4C9F-ABC8-DBDD204E4836}" type="datetimeFigureOut">
              <a:rPr lang="zh-CN" altLang="en-US" smtClean="0"/>
              <a:pPr/>
              <a:t>2017/11/12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BB1ADCC-1C0B-4C9F-ABC8-DBDD204E4836}" type="datetimeFigureOut">
              <a:rPr lang="zh-CN" altLang="en-US" smtClean="0"/>
              <a:pPr/>
              <a:t>2017/11/12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BB1ADCC-1C0B-4C9F-ABC8-DBDD204E4836}" type="datetimeFigureOut">
              <a:rPr lang="zh-CN" altLang="en-US" smtClean="0"/>
              <a:pPr/>
              <a:t>2017/11/12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B1ADCC-1C0B-4C9F-ABC8-DBDD204E4836}" type="datetimeFigureOut">
              <a:rPr lang="zh-CN" altLang="en-US" smtClean="0"/>
              <a:pPr/>
              <a:t>2017/11/12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BB1ADCC-1C0B-4C9F-ABC8-DBDD204E4836}" type="datetimeFigureOut">
              <a:rPr lang="zh-CN" altLang="en-US" smtClean="0"/>
              <a:pPr/>
              <a:t>2017/11/12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BB1ADCC-1C0B-4C9F-ABC8-DBDD204E4836}" type="datetimeFigureOut">
              <a:rPr lang="zh-CN" altLang="en-US" smtClean="0"/>
              <a:pPr/>
              <a:t>2017/11/12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BB1ADCC-1C0B-4C9F-ABC8-DBDD204E4836}" type="datetimeFigureOut">
              <a:rPr lang="zh-CN" altLang="en-US" smtClean="0"/>
              <a:pPr/>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BB1ADCC-1C0B-4C9F-ABC8-DBDD204E4836}" type="datetimeFigureOut">
              <a:rPr lang="zh-CN" altLang="en-US" smtClean="0"/>
              <a:pPr/>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2.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e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2017/11/12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5E9EFF"/>
            </a:gs>
            <a:gs pos="39999">
              <a:srgbClr val="85C2FF"/>
            </a:gs>
            <a:gs pos="70000">
              <a:srgbClr val="C4D6EB"/>
            </a:gs>
            <a:gs pos="100000">
              <a:srgbClr val="FFEBFA"/>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B1ADCC-1C0B-4C9F-ABC8-DBDD204E4836}" type="datetimeFigureOut">
              <a:rPr lang="zh-CN" altLang="en-US" smtClean="0"/>
              <a:pPr/>
              <a:t>2017/11/12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2CE72-3216-4E80-855E-018B2D989FD6}" type="slidenum">
              <a:rPr lang="zh-CN" altLang="en-US" smtClean="0"/>
              <a:pPr/>
              <a:t>‹#›</a:t>
            </a:fld>
            <a:endParaRPr lang="zh-CN" altLang="en-US"/>
          </a:p>
        </p:txBody>
      </p:sp>
      <p:graphicFrame>
        <p:nvGraphicFramePr>
          <p:cNvPr id="1026" name="Object 2"/>
          <p:cNvGraphicFramePr>
            <a:graphicFrameLocks noChangeAspect="1"/>
          </p:cNvGraphicFramePr>
          <p:nvPr/>
        </p:nvGraphicFramePr>
        <p:xfrm>
          <a:off x="1547664" y="260648"/>
          <a:ext cx="5143500" cy="1257300"/>
        </p:xfrm>
        <a:graphic>
          <a:graphicData uri="http://schemas.openxmlformats.org/presentationml/2006/ole">
            <mc:AlternateContent xmlns:mc="http://schemas.openxmlformats.org/markup-compatibility/2006">
              <mc:Choice xmlns:v="urn:schemas-microsoft-com:vml" Requires="v">
                <p:oleObj spid="_x0000_s1032" name="CorelDRAW" r:id="rId14" imgW="951120" imgH="233640" progId="">
                  <p:embed/>
                </p:oleObj>
              </mc:Choice>
              <mc:Fallback>
                <p:oleObj name="CorelDRAW" r:id="rId14" imgW="951120" imgH="233640" progId="">
                  <p:embed/>
                  <p:pic>
                    <p:nvPicPr>
                      <p:cNvPr id="0"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47664" y="260648"/>
                        <a:ext cx="5143500" cy="1257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755576" y="1484784"/>
            <a:ext cx="7772400" cy="1470025"/>
          </a:xfrm>
        </p:spPr>
        <p:txBody>
          <a:bodyPr/>
          <a:lstStyle/>
          <a:p>
            <a:r>
              <a:rPr lang="en-US" altLang="zh-CN" dirty="0"/>
              <a:t>Model6--</a:t>
            </a:r>
            <a:r>
              <a:rPr lang="zh-CN" altLang="en-US" dirty="0"/>
              <a:t>互联网小额商业贷款</a:t>
            </a:r>
          </a:p>
        </p:txBody>
      </p:sp>
      <p:sp>
        <p:nvSpPr>
          <p:cNvPr id="3" name="副标题 2"/>
          <p:cNvSpPr>
            <a:spLocks noGrp="1"/>
          </p:cNvSpPr>
          <p:nvPr>
            <p:ph type="subTitle" idx="1"/>
          </p:nvPr>
        </p:nvSpPr>
        <p:spPr>
          <a:xfrm>
            <a:off x="1371600" y="3429000"/>
            <a:ext cx="6400800" cy="2209800"/>
          </a:xfrm>
        </p:spPr>
        <p:txBody>
          <a:bodyPr>
            <a:normAutofit fontScale="92500" lnSpcReduction="10000"/>
          </a:bodyPr>
          <a:lstStyle/>
          <a:p>
            <a:pPr algn="l">
              <a:spcBef>
                <a:spcPts val="600"/>
              </a:spcBef>
              <a:spcAft>
                <a:spcPts val="600"/>
              </a:spcAft>
              <a:buFont typeface="Wingdings" pitchFamily="2" charset="2"/>
              <a:buChar char="u"/>
            </a:pPr>
            <a:r>
              <a:rPr lang="zh-CN" altLang="en-US" dirty="0">
                <a:solidFill>
                  <a:srgbClr val="FF0000"/>
                </a:solidFill>
                <a:latin typeface="华文楷体" pitchFamily="2" charset="-122"/>
                <a:ea typeface="华文楷体" pitchFamily="2" charset="-122"/>
              </a:rPr>
              <a:t>电商小贷提供在线商业贷款</a:t>
            </a:r>
          </a:p>
          <a:p>
            <a:pPr algn="l">
              <a:spcBef>
                <a:spcPts val="600"/>
              </a:spcBef>
              <a:spcAft>
                <a:spcPts val="600"/>
              </a:spcAft>
              <a:buFont typeface="Wingdings" pitchFamily="2" charset="2"/>
              <a:buChar char="u"/>
            </a:pPr>
            <a:r>
              <a:rPr lang="zh-CN" altLang="en-US" dirty="0">
                <a:solidFill>
                  <a:srgbClr val="FF0000"/>
                </a:solidFill>
                <a:latin typeface="华文楷体" pitchFamily="2" charset="-122"/>
                <a:ea typeface="华文楷体" pitchFamily="2" charset="-122"/>
              </a:rPr>
              <a:t>第三方贷款公司提供在线商业贷款</a:t>
            </a:r>
          </a:p>
          <a:p>
            <a:pPr algn="l">
              <a:spcBef>
                <a:spcPts val="600"/>
              </a:spcBef>
              <a:spcAft>
                <a:spcPts val="600"/>
              </a:spcAft>
              <a:buFont typeface="Wingdings" pitchFamily="2" charset="2"/>
              <a:buChar char="u"/>
            </a:pPr>
            <a:r>
              <a:rPr lang="zh-CN" altLang="en-US" dirty="0">
                <a:solidFill>
                  <a:srgbClr val="FF0000"/>
                </a:solidFill>
                <a:latin typeface="华文楷体" pitchFamily="2" charset="-122"/>
                <a:ea typeface="华文楷体" pitchFamily="2" charset="-122"/>
              </a:rPr>
              <a:t>第三方支付公司提供在线商业贷款</a:t>
            </a:r>
          </a:p>
          <a:p>
            <a:pPr algn="l">
              <a:spcBef>
                <a:spcPts val="600"/>
              </a:spcBef>
              <a:spcAft>
                <a:spcPts val="600"/>
              </a:spcAft>
              <a:buFont typeface="Wingdings" pitchFamily="2" charset="2"/>
              <a:buChar char="u"/>
            </a:pPr>
            <a:r>
              <a:rPr lang="en-US" altLang="zh-CN" sz="3100" dirty="0">
                <a:solidFill>
                  <a:srgbClr val="FF0000"/>
                </a:solidFill>
                <a:latin typeface="华文楷体" pitchFamily="2" charset="-122"/>
                <a:ea typeface="华文楷体" pitchFamily="2" charset="-122"/>
              </a:rPr>
              <a:t>P2P</a:t>
            </a:r>
            <a:r>
              <a:rPr lang="zh-CN" altLang="en-US" sz="3100" dirty="0">
                <a:solidFill>
                  <a:srgbClr val="FF0000"/>
                </a:solidFill>
                <a:latin typeface="华文楷体" pitchFamily="2" charset="-122"/>
                <a:ea typeface="华文楷体" pitchFamily="2" charset="-122"/>
              </a:rPr>
              <a:t>平台提供在线商业贷款</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100" dirty="0">
                <a:solidFill>
                  <a:srgbClr val="FF0000"/>
                </a:solidFill>
                <a:latin typeface="华文楷体" pitchFamily="2" charset="-122"/>
                <a:ea typeface="华文楷体" pitchFamily="2" charset="-122"/>
              </a:rPr>
              <a:t>互联网小额商业贷款</a:t>
            </a:r>
            <a:r>
              <a:rPr lang="en-US" altLang="zh-CN" sz="3100"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第三方贷款公司提供在线商业贷款／案例：</a:t>
            </a:r>
            <a:r>
              <a:rPr lang="en-US" altLang="zh-CN" dirty="0" err="1">
                <a:solidFill>
                  <a:srgbClr val="FF0000"/>
                </a:solidFill>
                <a:latin typeface="华文楷体" pitchFamily="2" charset="-122"/>
                <a:ea typeface="华文楷体" pitchFamily="2" charset="-122"/>
              </a:rPr>
              <a:t>kabbage</a:t>
            </a:r>
            <a:endParaRPr lang="zh-CN" altLang="en-US" dirty="0">
              <a:solidFill>
                <a:srgbClr val="FF0000"/>
              </a:solidFill>
              <a:latin typeface="华文楷体" pitchFamily="2" charset="-122"/>
              <a:ea typeface="华文楷体" pitchFamily="2" charset="-122"/>
            </a:endParaRPr>
          </a:p>
        </p:txBody>
      </p:sp>
      <p:sp>
        <p:nvSpPr>
          <p:cNvPr id="3" name="内容占位符 2"/>
          <p:cNvSpPr>
            <a:spLocks noGrp="1"/>
          </p:cNvSpPr>
          <p:nvPr>
            <p:ph idx="1"/>
          </p:nvPr>
        </p:nvSpPr>
        <p:spPr>
          <a:xfrm>
            <a:off x="457200" y="1600200"/>
            <a:ext cx="8579296" cy="4525963"/>
          </a:xfrm>
        </p:spPr>
        <p:txBody>
          <a:bodyPr/>
          <a:lstStyle/>
          <a:p>
            <a:pPr>
              <a:buNone/>
            </a:pPr>
            <a:r>
              <a:rPr lang="en-US" altLang="zh-CN" dirty="0"/>
              <a:t>                                 </a:t>
            </a:r>
            <a:r>
              <a:rPr lang="en-US" altLang="zh-CN" sz="2400" dirty="0" err="1">
                <a:latin typeface="华文楷体" pitchFamily="2" charset="-122"/>
                <a:ea typeface="华文楷体" pitchFamily="2" charset="-122"/>
              </a:rPr>
              <a:t>kabbage</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大数据驱动的在线小额贷款公司</a:t>
            </a:r>
            <a:endParaRPr lang="en-US" altLang="zh-CN" sz="2400" dirty="0">
              <a:latin typeface="华文楷体" pitchFamily="2" charset="-122"/>
              <a:ea typeface="华文楷体" pitchFamily="2" charset="-122"/>
            </a:endParaRPr>
          </a:p>
          <a:p>
            <a:pPr algn="just">
              <a:lnSpc>
                <a:spcPct val="150000"/>
              </a:lnSpc>
              <a:buNone/>
            </a:pPr>
            <a:r>
              <a:rPr lang="en-US" altLang="zh-CN" dirty="0">
                <a:latin typeface="华文楷体" pitchFamily="2" charset="-122"/>
                <a:ea typeface="华文楷体" pitchFamily="2" charset="-122"/>
              </a:rPr>
              <a:t>   </a:t>
            </a:r>
            <a:r>
              <a:rPr lang="en-US" altLang="zh-CN" dirty="0" err="1">
                <a:latin typeface="华文楷体" pitchFamily="2" charset="-122"/>
                <a:ea typeface="华文楷体" pitchFamily="2" charset="-122"/>
              </a:rPr>
              <a:t>Kabbage</a:t>
            </a:r>
            <a:r>
              <a:rPr lang="zh-CN" altLang="en-US" dirty="0">
                <a:latin typeface="华文楷体" pitchFamily="2" charset="-122"/>
                <a:ea typeface="华文楷体" pitchFamily="2" charset="-122"/>
              </a:rPr>
              <a:t>是一家利用大数据驱动的第三方小额贷款公司，主要为电商卖家提供商业预付款，号称</a:t>
            </a:r>
            <a:r>
              <a:rPr lang="en-US" altLang="zh-CN" dirty="0">
                <a:latin typeface="华文楷体" pitchFamily="2" charset="-122"/>
                <a:ea typeface="华文楷体" pitchFamily="2" charset="-122"/>
              </a:rPr>
              <a:t>7</a:t>
            </a:r>
            <a:r>
              <a:rPr lang="zh-CN" altLang="en-US" dirty="0">
                <a:latin typeface="华文楷体" pitchFamily="2" charset="-122"/>
                <a:ea typeface="华文楷体" pitchFamily="2" charset="-122"/>
              </a:rPr>
              <a:t>分钟放款。在贷款服务过程中，共有三方参与主体，分别是：商业预付款服务提供方、商业预付款服务需求方和数据提供平台。</a:t>
            </a:r>
          </a:p>
        </p:txBody>
      </p:sp>
      <p:pic>
        <p:nvPicPr>
          <p:cNvPr id="5" name="图片 4"/>
          <p:cNvPicPr/>
          <p:nvPr/>
        </p:nvPicPr>
        <p:blipFill>
          <a:blip r:embed="rId2" cstate="print"/>
          <a:srcRect l="12401" t="20038" r="65206" b="68979"/>
          <a:stretch>
            <a:fillRect/>
          </a:stretch>
        </p:blipFill>
        <p:spPr bwMode="auto">
          <a:xfrm>
            <a:off x="1187624" y="1772816"/>
            <a:ext cx="2160240" cy="43204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100" dirty="0">
                <a:solidFill>
                  <a:srgbClr val="FF0000"/>
                </a:solidFill>
                <a:latin typeface="华文楷体" pitchFamily="2" charset="-122"/>
                <a:ea typeface="华文楷体" pitchFamily="2" charset="-122"/>
              </a:rPr>
              <a:t>互联网小额商业贷款</a:t>
            </a:r>
            <a:r>
              <a:rPr lang="en-US" altLang="zh-CN" sz="3100"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第三方贷款公司提供在线商业贷款／案例：</a:t>
            </a:r>
            <a:r>
              <a:rPr lang="en-US" altLang="zh-CN" dirty="0" err="1">
                <a:solidFill>
                  <a:srgbClr val="FF0000"/>
                </a:solidFill>
                <a:latin typeface="华文楷体" pitchFamily="2" charset="-122"/>
                <a:ea typeface="华文楷体" pitchFamily="2" charset="-122"/>
              </a:rPr>
              <a:t>kabbage</a:t>
            </a:r>
            <a:endParaRPr lang="zh-CN" altLang="en-US" dirty="0">
              <a:solidFill>
                <a:srgbClr val="FF0000"/>
              </a:solidFill>
              <a:latin typeface="华文楷体" pitchFamily="2" charset="-122"/>
              <a:ea typeface="华文楷体" pitchFamily="2" charset="-122"/>
            </a:endParaRPr>
          </a:p>
        </p:txBody>
      </p:sp>
      <p:sp>
        <p:nvSpPr>
          <p:cNvPr id="3" name="内容占位符 2"/>
          <p:cNvSpPr>
            <a:spLocks noGrp="1"/>
          </p:cNvSpPr>
          <p:nvPr>
            <p:ph idx="1"/>
          </p:nvPr>
        </p:nvSpPr>
        <p:spPr/>
        <p:txBody>
          <a:bodyPr>
            <a:normAutofit fontScale="77500" lnSpcReduction="20000"/>
          </a:bodyPr>
          <a:lstStyle/>
          <a:p>
            <a:pPr>
              <a:buNone/>
            </a:pPr>
            <a:r>
              <a:rPr lang="zh-CN" altLang="en-US" b="1" dirty="0">
                <a:solidFill>
                  <a:srgbClr val="7030A0"/>
                </a:solidFill>
                <a:latin typeface="华文楷体" pitchFamily="2" charset="-122"/>
                <a:ea typeface="华文楷体" pitchFamily="2" charset="-122"/>
              </a:rPr>
              <a:t>成立时间</a:t>
            </a:r>
            <a:r>
              <a:rPr lang="zh-CN" altLang="en-US" dirty="0">
                <a:latin typeface="华文楷体" pitchFamily="2" charset="-122"/>
                <a:ea typeface="华文楷体" pitchFamily="2" charset="-122"/>
              </a:rPr>
              <a:t>：</a:t>
            </a:r>
            <a:r>
              <a:rPr lang="en-US" altLang="zh-CN" dirty="0">
                <a:latin typeface="华文楷体" pitchFamily="2" charset="-122"/>
                <a:ea typeface="华文楷体" pitchFamily="2" charset="-122"/>
              </a:rPr>
              <a:t>2008</a:t>
            </a:r>
            <a:r>
              <a:rPr lang="zh-CN" altLang="en-US" dirty="0">
                <a:latin typeface="华文楷体" pitchFamily="2" charset="-122"/>
                <a:ea typeface="华文楷体" pitchFamily="2" charset="-122"/>
              </a:rPr>
              <a:t>年；</a:t>
            </a:r>
          </a:p>
          <a:p>
            <a:pPr>
              <a:buNone/>
            </a:pPr>
            <a:r>
              <a:rPr lang="zh-CN" altLang="en-US" sz="3100" b="1" dirty="0">
                <a:solidFill>
                  <a:srgbClr val="7030A0"/>
                </a:solidFill>
                <a:latin typeface="华文楷体" pitchFamily="2" charset="-122"/>
                <a:ea typeface="华文楷体" pitchFamily="2" charset="-122"/>
              </a:rPr>
              <a:t>面向客户：</a:t>
            </a:r>
            <a:r>
              <a:rPr lang="en-US" altLang="zh-CN" dirty="0">
                <a:latin typeface="华文楷体" pitchFamily="2" charset="-122"/>
                <a:ea typeface="华文楷体" pitchFamily="2" charset="-122"/>
              </a:rPr>
              <a:t>Amazon.com</a:t>
            </a:r>
            <a:r>
              <a:rPr lang="zh-CN" altLang="en-US" dirty="0">
                <a:latin typeface="华文楷体" pitchFamily="2" charset="-122"/>
                <a:ea typeface="华文楷体" pitchFamily="2" charset="-122"/>
              </a:rPr>
              <a:t>、</a:t>
            </a:r>
            <a:r>
              <a:rPr lang="en-US" altLang="zh-CN" dirty="0">
                <a:latin typeface="华文楷体" pitchFamily="2" charset="-122"/>
                <a:ea typeface="华文楷体" pitchFamily="2" charset="-122"/>
              </a:rPr>
              <a:t>eBay</a:t>
            </a:r>
            <a:r>
              <a:rPr lang="zh-CN" altLang="en-US" dirty="0">
                <a:latin typeface="华文楷体" pitchFamily="2" charset="-122"/>
                <a:ea typeface="华文楷体" pitchFamily="2" charset="-122"/>
              </a:rPr>
              <a:t>、</a:t>
            </a:r>
            <a:r>
              <a:rPr lang="en-US" altLang="zh-CN" dirty="0">
                <a:latin typeface="华文楷体" pitchFamily="2" charset="-122"/>
                <a:ea typeface="华文楷体" pitchFamily="2" charset="-122"/>
              </a:rPr>
              <a:t>Yahoo!</a:t>
            </a:r>
            <a:r>
              <a:rPr lang="zh-CN" altLang="en-US" dirty="0">
                <a:latin typeface="华文楷体" pitchFamily="2" charset="-122"/>
                <a:ea typeface="华文楷体" pitchFamily="2" charset="-122"/>
              </a:rPr>
              <a:t>、</a:t>
            </a:r>
            <a:r>
              <a:rPr lang="en-US" altLang="zh-CN" dirty="0" err="1">
                <a:latin typeface="华文楷体" pitchFamily="2" charset="-122"/>
                <a:ea typeface="华文楷体" pitchFamily="2" charset="-122"/>
              </a:rPr>
              <a:t>Etsy</a:t>
            </a:r>
            <a:r>
              <a:rPr lang="zh-CN" altLang="en-US" dirty="0">
                <a:latin typeface="华文楷体" pitchFamily="2" charset="-122"/>
                <a:ea typeface="华文楷体" pitchFamily="2" charset="-122"/>
              </a:rPr>
              <a:t>等电商客户；</a:t>
            </a:r>
          </a:p>
          <a:p>
            <a:pPr>
              <a:buNone/>
            </a:pPr>
            <a:r>
              <a:rPr lang="zh-CN" altLang="en-US" sz="3100" b="1" dirty="0">
                <a:solidFill>
                  <a:srgbClr val="7030A0"/>
                </a:solidFill>
                <a:latin typeface="华文楷体" pitchFamily="2" charset="-122"/>
                <a:ea typeface="华文楷体" pitchFamily="2" charset="-122"/>
              </a:rPr>
              <a:t>资金来源：</a:t>
            </a:r>
            <a:r>
              <a:rPr lang="zh-CN" altLang="en-US" dirty="0">
                <a:latin typeface="华文楷体" pitchFamily="2" charset="-122"/>
                <a:ea typeface="华文楷体" pitchFamily="2" charset="-122"/>
              </a:rPr>
              <a:t>债务融资机构融资；</a:t>
            </a:r>
          </a:p>
          <a:p>
            <a:pPr>
              <a:buNone/>
            </a:pPr>
            <a:r>
              <a:rPr lang="zh-CN" altLang="en-US" sz="3100" b="1" dirty="0">
                <a:solidFill>
                  <a:srgbClr val="7030A0"/>
                </a:solidFill>
                <a:latin typeface="华文楷体" pitchFamily="2" charset="-122"/>
                <a:ea typeface="华文楷体" pitchFamily="2" charset="-122"/>
              </a:rPr>
              <a:t>数据来源：</a:t>
            </a:r>
            <a:r>
              <a:rPr lang="zh-CN" altLang="en-US" dirty="0">
                <a:latin typeface="华文楷体" pitchFamily="2" charset="-122"/>
                <a:ea typeface="华文楷体" pitchFamily="2" charset="-122"/>
              </a:rPr>
              <a:t>网上经营数据；配送数据；</a:t>
            </a:r>
            <a:r>
              <a:rPr lang="en-US" altLang="zh-CN" dirty="0" err="1">
                <a:latin typeface="华文楷体" pitchFamily="2" charset="-122"/>
                <a:ea typeface="华文楷体" pitchFamily="2" charset="-122"/>
              </a:rPr>
              <a:t>Facebook</a:t>
            </a:r>
            <a:r>
              <a:rPr lang="zh-CN" altLang="en-US" dirty="0">
                <a:latin typeface="华文楷体" pitchFamily="2" charset="-122"/>
                <a:ea typeface="华文楷体" pitchFamily="2" charset="-122"/>
              </a:rPr>
              <a:t>数据；</a:t>
            </a:r>
            <a:r>
              <a:rPr lang="en-US" altLang="zh-CN" dirty="0">
                <a:latin typeface="华文楷体" pitchFamily="2" charset="-122"/>
                <a:ea typeface="华文楷体" pitchFamily="2" charset="-122"/>
              </a:rPr>
              <a:t>Twitter</a:t>
            </a:r>
            <a:r>
              <a:rPr lang="zh-CN" altLang="en-US" dirty="0">
                <a:latin typeface="华文楷体" pitchFamily="2" charset="-122"/>
                <a:ea typeface="华文楷体" pitchFamily="2" charset="-122"/>
              </a:rPr>
              <a:t>数据。</a:t>
            </a:r>
          </a:p>
          <a:p>
            <a:pPr>
              <a:buNone/>
            </a:pPr>
            <a:r>
              <a:rPr lang="zh-CN" altLang="en-US" sz="3100" b="1" dirty="0">
                <a:solidFill>
                  <a:srgbClr val="7030A0"/>
                </a:solidFill>
                <a:latin typeface="华文楷体" pitchFamily="2" charset="-122"/>
                <a:ea typeface="华文楷体" pitchFamily="2" charset="-122"/>
              </a:rPr>
              <a:t>贷款利率：</a:t>
            </a:r>
            <a:r>
              <a:rPr lang="zh-CN" altLang="en-US" dirty="0">
                <a:latin typeface="华文楷体" pitchFamily="2" charset="-122"/>
                <a:ea typeface="华文楷体" pitchFamily="2" charset="-122"/>
              </a:rPr>
              <a:t>费率波动范围为前两个月每月</a:t>
            </a:r>
            <a:r>
              <a:rPr lang="en-US" altLang="zh-CN" dirty="0">
                <a:latin typeface="华文楷体" pitchFamily="2" charset="-122"/>
                <a:ea typeface="华文楷体" pitchFamily="2" charset="-122"/>
              </a:rPr>
              <a:t>1%</a:t>
            </a:r>
            <a:r>
              <a:rPr lang="zh-CN" altLang="en-US" dirty="0">
                <a:latin typeface="华文楷体" pitchFamily="2" charset="-122"/>
                <a:ea typeface="华文楷体" pitchFamily="2" charset="-122"/>
              </a:rPr>
              <a:t>～</a:t>
            </a:r>
            <a:r>
              <a:rPr lang="en-US" altLang="zh-CN" dirty="0">
                <a:latin typeface="华文楷体" pitchFamily="2" charset="-122"/>
                <a:ea typeface="华文楷体" pitchFamily="2" charset="-122"/>
              </a:rPr>
              <a:t>12%</a:t>
            </a:r>
            <a:r>
              <a:rPr lang="zh-CN" altLang="en-US" dirty="0">
                <a:latin typeface="华文楷体" pitchFamily="2" charset="-122"/>
                <a:ea typeface="华文楷体" pitchFamily="2" charset="-122"/>
              </a:rPr>
              <a:t>，后四个月每月为</a:t>
            </a:r>
            <a:r>
              <a:rPr lang="en-US" altLang="zh-CN" dirty="0">
                <a:latin typeface="华文楷体" pitchFamily="2" charset="-122"/>
                <a:ea typeface="华文楷体" pitchFamily="2" charset="-122"/>
              </a:rPr>
              <a:t>1%</a:t>
            </a:r>
          </a:p>
          <a:p>
            <a:pPr>
              <a:buNone/>
            </a:pPr>
            <a:r>
              <a:rPr lang="zh-CN" altLang="en-US" sz="3100" b="1" dirty="0">
                <a:solidFill>
                  <a:srgbClr val="7030A0"/>
                </a:solidFill>
                <a:latin typeface="华文楷体" pitchFamily="2" charset="-122"/>
                <a:ea typeface="华文楷体" pitchFamily="2" charset="-122"/>
              </a:rPr>
              <a:t>贷款额度：</a:t>
            </a:r>
            <a:r>
              <a:rPr lang="en-US" altLang="zh-CN" dirty="0">
                <a:latin typeface="华文楷体" pitchFamily="2" charset="-122"/>
                <a:ea typeface="华文楷体" pitchFamily="2" charset="-122"/>
              </a:rPr>
              <a:t>500- 50000</a:t>
            </a:r>
            <a:r>
              <a:rPr lang="zh-CN" altLang="en-US" dirty="0">
                <a:latin typeface="华文楷体" pitchFamily="2" charset="-122"/>
                <a:ea typeface="华文楷体" pitchFamily="2" charset="-122"/>
              </a:rPr>
              <a:t>美金</a:t>
            </a:r>
          </a:p>
          <a:p>
            <a:pPr>
              <a:buNone/>
            </a:pPr>
            <a:r>
              <a:rPr lang="zh-CN" altLang="en-US" sz="3100" b="1" dirty="0">
                <a:solidFill>
                  <a:srgbClr val="7030A0"/>
                </a:solidFill>
                <a:latin typeface="华文楷体" pitchFamily="2" charset="-122"/>
                <a:ea typeface="华文楷体" pitchFamily="2" charset="-122"/>
              </a:rPr>
              <a:t>贷款周期：</a:t>
            </a:r>
            <a:r>
              <a:rPr lang="en-US" altLang="zh-CN" dirty="0">
                <a:latin typeface="华文楷体" pitchFamily="2" charset="-122"/>
                <a:ea typeface="华文楷体" pitchFamily="2" charset="-122"/>
              </a:rPr>
              <a:t>0- 6</a:t>
            </a:r>
            <a:r>
              <a:rPr lang="zh-CN" altLang="en-US" dirty="0">
                <a:latin typeface="华文楷体" pitchFamily="2" charset="-122"/>
                <a:ea typeface="华文楷体" pitchFamily="2" charset="-122"/>
              </a:rPr>
              <a:t>个月</a:t>
            </a:r>
          </a:p>
          <a:p>
            <a:pPr>
              <a:buNone/>
            </a:pPr>
            <a:r>
              <a:rPr lang="zh-CN" altLang="en-US" sz="3100" b="1" dirty="0">
                <a:solidFill>
                  <a:srgbClr val="7030A0"/>
                </a:solidFill>
                <a:latin typeface="华文楷体" pitchFamily="2" charset="-122"/>
                <a:ea typeface="华文楷体" pitchFamily="2" charset="-122"/>
              </a:rPr>
              <a:t>批贷周期</a:t>
            </a:r>
            <a:r>
              <a:rPr lang="zh-CN" altLang="en-US" dirty="0">
                <a:latin typeface="华文楷体" pitchFamily="2" charset="-122"/>
                <a:ea typeface="华文楷体" pitchFamily="2" charset="-122"/>
              </a:rPr>
              <a:t>：</a:t>
            </a:r>
            <a:r>
              <a:rPr lang="en-US" altLang="zh-CN" dirty="0">
                <a:latin typeface="华文楷体" pitchFamily="2" charset="-122"/>
                <a:ea typeface="华文楷体" pitchFamily="2" charset="-122"/>
              </a:rPr>
              <a:t>7</a:t>
            </a:r>
            <a:r>
              <a:rPr lang="zh-CN" altLang="en-US" dirty="0">
                <a:latin typeface="华文楷体" pitchFamily="2" charset="-122"/>
                <a:ea typeface="华文楷体" pitchFamily="2" charset="-122"/>
              </a:rPr>
              <a:t>分钟放贷</a:t>
            </a:r>
          </a:p>
          <a:p>
            <a:pPr>
              <a:buNone/>
            </a:pPr>
            <a:r>
              <a:rPr lang="zh-CN" altLang="en-US" sz="3100" b="1" dirty="0">
                <a:solidFill>
                  <a:srgbClr val="7030A0"/>
                </a:solidFill>
                <a:latin typeface="华文楷体" pitchFamily="2" charset="-122"/>
                <a:ea typeface="华文楷体" pitchFamily="2" charset="-122"/>
              </a:rPr>
              <a:t>还款方式</a:t>
            </a:r>
            <a:r>
              <a:rPr lang="zh-CN" altLang="en-US" dirty="0">
                <a:latin typeface="华文楷体" pitchFamily="2" charset="-122"/>
                <a:ea typeface="华文楷体" pitchFamily="2" charset="-122"/>
              </a:rPr>
              <a:t>：每月等额还款</a:t>
            </a:r>
          </a:p>
          <a:p>
            <a:pPr>
              <a:buNone/>
            </a:pPr>
            <a:r>
              <a:rPr lang="zh-CN" altLang="en-US" sz="3100" b="1" dirty="0">
                <a:solidFill>
                  <a:srgbClr val="7030A0"/>
                </a:solidFill>
                <a:latin typeface="华文楷体" pitchFamily="2" charset="-122"/>
                <a:ea typeface="华文楷体" pitchFamily="2" charset="-122"/>
              </a:rPr>
              <a:t>客户数量：</a:t>
            </a:r>
            <a:r>
              <a:rPr lang="en-US" altLang="zh-CN" dirty="0">
                <a:latin typeface="华文楷体" pitchFamily="2" charset="-122"/>
                <a:ea typeface="华文楷体" pitchFamily="2" charset="-122"/>
              </a:rPr>
              <a:t>10</a:t>
            </a:r>
            <a:r>
              <a:rPr lang="zh-CN" altLang="en-US" dirty="0">
                <a:latin typeface="华文楷体" pitchFamily="2" charset="-122"/>
                <a:ea typeface="华文楷体" pitchFamily="2" charset="-122"/>
              </a:rPr>
              <a:t>万（</a:t>
            </a:r>
            <a:r>
              <a:rPr lang="en-US" altLang="zh-CN" dirty="0">
                <a:latin typeface="华文楷体" pitchFamily="2" charset="-122"/>
                <a:ea typeface="华文楷体" pitchFamily="2" charset="-122"/>
              </a:rPr>
              <a:t>2014</a:t>
            </a:r>
            <a:r>
              <a:rPr lang="zh-CN" altLang="en-US" dirty="0">
                <a:latin typeface="华文楷体" pitchFamily="2" charset="-122"/>
                <a:ea typeface="华文楷体" pitchFamily="2" charset="-122"/>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100" dirty="0">
                <a:solidFill>
                  <a:srgbClr val="FF0000"/>
                </a:solidFill>
                <a:latin typeface="华文楷体" pitchFamily="2" charset="-122"/>
                <a:ea typeface="华文楷体" pitchFamily="2" charset="-122"/>
              </a:rPr>
              <a:t>互联网小额商业贷款</a:t>
            </a:r>
            <a:r>
              <a:rPr lang="en-US" altLang="zh-CN" sz="3100"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第三方贷款公司提供在线商业贷款／案例：</a:t>
            </a:r>
            <a:r>
              <a:rPr lang="en-US" altLang="zh-CN" dirty="0" err="1">
                <a:solidFill>
                  <a:srgbClr val="FF0000"/>
                </a:solidFill>
                <a:latin typeface="华文楷体" pitchFamily="2" charset="-122"/>
                <a:ea typeface="华文楷体" pitchFamily="2" charset="-122"/>
              </a:rPr>
              <a:t>kabbage</a:t>
            </a:r>
            <a:endParaRPr lang="zh-CN" altLang="en-US" dirty="0">
              <a:solidFill>
                <a:srgbClr val="FF0000"/>
              </a:solidFill>
              <a:latin typeface="华文楷体" pitchFamily="2" charset="-122"/>
              <a:ea typeface="华文楷体" pitchFamily="2" charset="-122"/>
            </a:endParaRPr>
          </a:p>
        </p:txBody>
      </p:sp>
      <p:sp>
        <p:nvSpPr>
          <p:cNvPr id="3" name="内容占位符 2"/>
          <p:cNvSpPr>
            <a:spLocks noGrp="1"/>
          </p:cNvSpPr>
          <p:nvPr>
            <p:ph idx="1"/>
          </p:nvPr>
        </p:nvSpPr>
        <p:spPr/>
        <p:txBody>
          <a:bodyPr/>
          <a:lstStyle/>
          <a:p>
            <a:pPr algn="just">
              <a:lnSpc>
                <a:spcPct val="150000"/>
              </a:lnSpc>
              <a:buNone/>
            </a:pPr>
            <a:r>
              <a:rPr lang="zh-CN" altLang="en-US" dirty="0">
                <a:solidFill>
                  <a:srgbClr val="7030A0"/>
                </a:solidFill>
                <a:latin typeface="华文楷体" pitchFamily="2" charset="-122"/>
                <a:ea typeface="华文楷体" pitchFamily="2" charset="-122"/>
              </a:rPr>
              <a:t>贷款申请流程</a:t>
            </a:r>
            <a:endParaRPr lang="en-US" altLang="zh-CN" dirty="0">
              <a:solidFill>
                <a:srgbClr val="7030A0"/>
              </a:solidFill>
              <a:latin typeface="华文楷体" pitchFamily="2" charset="-122"/>
              <a:ea typeface="华文楷体" pitchFamily="2" charset="-122"/>
            </a:endParaRPr>
          </a:p>
          <a:p>
            <a:pPr algn="just">
              <a:lnSpc>
                <a:spcPct val="150000"/>
              </a:lnSpc>
              <a:buNone/>
            </a:pPr>
            <a:endParaRPr lang="en-US" altLang="zh-CN" dirty="0">
              <a:solidFill>
                <a:srgbClr val="7030A0"/>
              </a:solidFill>
              <a:latin typeface="华文楷体" pitchFamily="2" charset="-122"/>
              <a:ea typeface="华文楷体" pitchFamily="2" charset="-122"/>
            </a:endParaRPr>
          </a:p>
          <a:p>
            <a:pPr algn="just">
              <a:lnSpc>
                <a:spcPct val="150000"/>
              </a:lnSpc>
              <a:buNone/>
            </a:pPr>
            <a:endParaRPr lang="zh-CN" altLang="en-US" dirty="0">
              <a:solidFill>
                <a:srgbClr val="7030A0"/>
              </a:solidFill>
              <a:latin typeface="华文楷体" pitchFamily="2" charset="-122"/>
              <a:ea typeface="华文楷体" pitchFamily="2" charset="-122"/>
            </a:endParaRPr>
          </a:p>
        </p:txBody>
      </p:sp>
      <p:pic>
        <p:nvPicPr>
          <p:cNvPr id="5" name="图片 4"/>
          <p:cNvPicPr/>
          <p:nvPr/>
        </p:nvPicPr>
        <p:blipFill>
          <a:blip r:embed="rId2" cstate="print"/>
          <a:srcRect l="40934" t="43353" r="12112" b="15799"/>
          <a:stretch>
            <a:fillRect/>
          </a:stretch>
        </p:blipFill>
        <p:spPr bwMode="auto">
          <a:xfrm>
            <a:off x="683568" y="2420888"/>
            <a:ext cx="7776864" cy="417646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2200" dirty="0">
                <a:solidFill>
                  <a:srgbClr val="FF0000"/>
                </a:solidFill>
                <a:latin typeface="华文楷体" pitchFamily="2" charset="-122"/>
                <a:ea typeface="华文楷体" pitchFamily="2" charset="-122"/>
              </a:rPr>
              <a:t>互联网小额商业贷款</a:t>
            </a:r>
            <a:r>
              <a:rPr lang="en-US" altLang="zh-CN" sz="2200"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第三方支付公司提供在线商业贷款</a:t>
            </a:r>
          </a:p>
        </p:txBody>
      </p:sp>
      <p:sp>
        <p:nvSpPr>
          <p:cNvPr id="3" name="内容占位符 2"/>
          <p:cNvSpPr>
            <a:spLocks noGrp="1"/>
          </p:cNvSpPr>
          <p:nvPr>
            <p:ph idx="1"/>
          </p:nvPr>
        </p:nvSpPr>
        <p:spPr>
          <a:xfrm>
            <a:off x="683568" y="1268760"/>
            <a:ext cx="8229600" cy="4525963"/>
          </a:xfrm>
        </p:spPr>
        <p:txBody>
          <a:bodyPr>
            <a:noAutofit/>
          </a:bodyPr>
          <a:lstStyle/>
          <a:p>
            <a:pPr>
              <a:lnSpc>
                <a:spcPct val="150000"/>
              </a:lnSpc>
              <a:buNone/>
            </a:pPr>
            <a:r>
              <a:rPr lang="zh-CN" altLang="en-US" dirty="0">
                <a:solidFill>
                  <a:srgbClr val="7030A0"/>
                </a:solidFill>
                <a:latin typeface="华文楷体" pitchFamily="2" charset="-122"/>
                <a:ea typeface="华文楷体" pitchFamily="2" charset="-122"/>
              </a:rPr>
              <a:t>第三方支付公司提供在线商业贷款</a:t>
            </a:r>
            <a:endParaRPr lang="en-US" altLang="zh-CN" dirty="0">
              <a:solidFill>
                <a:srgbClr val="7030A0"/>
              </a:solidFill>
              <a:latin typeface="华文楷体" pitchFamily="2" charset="-122"/>
              <a:ea typeface="华文楷体" pitchFamily="2" charset="-122"/>
            </a:endParaRPr>
          </a:p>
          <a:p>
            <a:pPr algn="just">
              <a:lnSpc>
                <a:spcPct val="150000"/>
              </a:lnSpc>
              <a:buNone/>
            </a:pPr>
            <a:r>
              <a:rPr lang="zh-CN" altLang="en-US" dirty="0">
                <a:latin typeface="华文楷体" pitchFamily="2" charset="-122"/>
                <a:ea typeface="华文楷体" pitchFamily="2" charset="-122"/>
              </a:rPr>
              <a:t>第三方支付公司作为互联网金融领域的重要组成部分，是开展在线商务必经的一个环</a:t>
            </a:r>
          </a:p>
          <a:p>
            <a:pPr algn="just">
              <a:lnSpc>
                <a:spcPct val="150000"/>
              </a:lnSpc>
              <a:buNone/>
            </a:pPr>
            <a:r>
              <a:rPr lang="zh-CN" altLang="en-US" dirty="0">
                <a:latin typeface="华文楷体" pitchFamily="2" charset="-122"/>
                <a:ea typeface="华文楷体" pitchFamily="2" charset="-122"/>
              </a:rPr>
              <a:t>节，因此它们基于支付账户获取客户信息，并对其提供贷款服务。</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FF0000"/>
                </a:solidFill>
                <a:latin typeface="华文楷体" pitchFamily="2" charset="-122"/>
                <a:ea typeface="华文楷体" pitchFamily="2" charset="-122"/>
              </a:rPr>
              <a:t>互联网小额商业贷款</a:t>
            </a:r>
            <a:r>
              <a:rPr lang="en-US" altLang="zh-CN" dirty="0">
                <a:solidFill>
                  <a:srgbClr val="FF0000"/>
                </a:solidFill>
                <a:latin typeface="华文楷体" pitchFamily="2" charset="-122"/>
                <a:ea typeface="华文楷体" pitchFamily="2" charset="-122"/>
              </a:rPr>
              <a:t>/P2P</a:t>
            </a:r>
            <a:r>
              <a:rPr lang="zh-CN" altLang="en-US" dirty="0">
                <a:solidFill>
                  <a:srgbClr val="FF0000"/>
                </a:solidFill>
                <a:latin typeface="华文楷体" pitchFamily="2" charset="-122"/>
                <a:ea typeface="华文楷体" pitchFamily="2" charset="-122"/>
              </a:rPr>
              <a:t>平台提供在线商业贷款</a:t>
            </a:r>
            <a:endParaRPr lang="zh-CN" altLang="en-US" dirty="0"/>
          </a:p>
        </p:txBody>
      </p:sp>
      <p:sp>
        <p:nvSpPr>
          <p:cNvPr id="3" name="内容占位符 2"/>
          <p:cNvSpPr>
            <a:spLocks noGrp="1"/>
          </p:cNvSpPr>
          <p:nvPr>
            <p:ph idx="1"/>
          </p:nvPr>
        </p:nvSpPr>
        <p:spPr/>
        <p:txBody>
          <a:bodyPr>
            <a:normAutofit/>
          </a:bodyPr>
          <a:lstStyle/>
          <a:p>
            <a:pPr>
              <a:buNone/>
            </a:pPr>
            <a:r>
              <a:rPr lang="en-US" altLang="zh-CN" dirty="0">
                <a:solidFill>
                  <a:srgbClr val="7030A0"/>
                </a:solidFill>
                <a:latin typeface="华文楷体" pitchFamily="2" charset="-122"/>
                <a:ea typeface="华文楷体" pitchFamily="2" charset="-122"/>
              </a:rPr>
              <a:t>P2P</a:t>
            </a:r>
            <a:r>
              <a:rPr lang="zh-CN" altLang="en-US" dirty="0">
                <a:solidFill>
                  <a:srgbClr val="7030A0"/>
                </a:solidFill>
                <a:latin typeface="华文楷体" pitchFamily="2" charset="-122"/>
                <a:ea typeface="华文楷体" pitchFamily="2" charset="-122"/>
              </a:rPr>
              <a:t>平台提供在线商业贷款</a:t>
            </a:r>
            <a:endParaRPr lang="en-US" altLang="zh-CN" dirty="0">
              <a:solidFill>
                <a:srgbClr val="7030A0"/>
              </a:solidFill>
              <a:latin typeface="华文楷体" pitchFamily="2" charset="-122"/>
              <a:ea typeface="华文楷体" pitchFamily="2" charset="-122"/>
            </a:endParaRPr>
          </a:p>
          <a:p>
            <a:pPr>
              <a:lnSpc>
                <a:spcPct val="150000"/>
              </a:lnSpc>
              <a:spcAft>
                <a:spcPts val="600"/>
              </a:spcAft>
              <a:buNone/>
            </a:pPr>
            <a:r>
              <a:rPr lang="en-US" altLang="zh-CN" dirty="0">
                <a:latin typeface="华文楷体" pitchFamily="2" charset="-122"/>
                <a:ea typeface="华文楷体" pitchFamily="2" charset="-122"/>
              </a:rPr>
              <a:t>P2P</a:t>
            </a:r>
            <a:r>
              <a:rPr lang="zh-CN" altLang="en-US" dirty="0">
                <a:latin typeface="华文楷体" pitchFamily="2" charset="-122"/>
                <a:ea typeface="华文楷体" pitchFamily="2" charset="-122"/>
              </a:rPr>
              <a:t>是互联网金融的典型代表，伴随着</a:t>
            </a:r>
            <a:r>
              <a:rPr lang="en-US" altLang="zh-CN" dirty="0">
                <a:latin typeface="华文楷体" pitchFamily="2" charset="-122"/>
                <a:ea typeface="华文楷体" pitchFamily="2" charset="-122"/>
              </a:rPr>
              <a:t>P2P</a:t>
            </a:r>
            <a:r>
              <a:rPr lang="zh-CN" altLang="en-US" dirty="0">
                <a:latin typeface="华文楷体" pitchFamily="2" charset="-122"/>
                <a:ea typeface="华文楷体" pitchFamily="2" charset="-122"/>
              </a:rPr>
              <a:t>进入垂直化、专业化的发展路径，部分</a:t>
            </a:r>
            <a:r>
              <a:rPr lang="en-US" altLang="zh-CN" dirty="0">
                <a:latin typeface="华文楷体" pitchFamily="2" charset="-122"/>
                <a:ea typeface="华文楷体" pitchFamily="2" charset="-122"/>
              </a:rPr>
              <a:t>P2P</a:t>
            </a:r>
            <a:r>
              <a:rPr lang="zh-CN" altLang="en-US" dirty="0">
                <a:latin typeface="华文楷体" pitchFamily="2" charset="-122"/>
                <a:ea typeface="华文楷体" pitchFamily="2" charset="-122"/>
              </a:rPr>
              <a:t>公司看中电商经营者这一资产端在风控方面的优势，开始进入这一贷款领域。</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FF0000"/>
                </a:solidFill>
                <a:latin typeface="华文楷体" pitchFamily="2" charset="-122"/>
                <a:ea typeface="华文楷体" pitchFamily="2" charset="-122"/>
              </a:rPr>
              <a:t>互联网小额商业贷款</a:t>
            </a:r>
            <a:r>
              <a:rPr lang="en-US" altLang="zh-CN" dirty="0">
                <a:solidFill>
                  <a:srgbClr val="FF0000"/>
                </a:solidFill>
                <a:latin typeface="华文楷体" pitchFamily="2" charset="-122"/>
                <a:ea typeface="华文楷体" pitchFamily="2" charset="-122"/>
              </a:rPr>
              <a:t>-</a:t>
            </a:r>
            <a:r>
              <a:rPr lang="zh-CN" altLang="en-US" sz="2200" dirty="0">
                <a:solidFill>
                  <a:srgbClr val="FF0000"/>
                </a:solidFill>
                <a:latin typeface="华文楷体" pitchFamily="2" charset="-122"/>
                <a:ea typeface="华文楷体" pitchFamily="2" charset="-122"/>
              </a:rPr>
              <a:t>更多案例参见</a:t>
            </a:r>
            <a:endParaRPr lang="zh-CN" altLang="en-US" sz="2200" dirty="0">
              <a:latin typeface="华文楷体" pitchFamily="2" charset="-122"/>
              <a:ea typeface="华文楷体" pitchFamily="2" charset="-122"/>
            </a:endParaRPr>
          </a:p>
        </p:txBody>
      </p:sp>
      <p:sp>
        <p:nvSpPr>
          <p:cNvPr id="3" name="内容占位符 2"/>
          <p:cNvSpPr>
            <a:spLocks noGrp="1"/>
          </p:cNvSpPr>
          <p:nvPr>
            <p:ph idx="1"/>
          </p:nvPr>
        </p:nvSpPr>
        <p:spPr/>
        <p:txBody>
          <a:bodyPr>
            <a:normAutofit fontScale="47500" lnSpcReduction="20000"/>
          </a:bodyPr>
          <a:lstStyle/>
          <a:p>
            <a:pPr>
              <a:lnSpc>
                <a:spcPct val="150000"/>
              </a:lnSpc>
              <a:buNone/>
            </a:pPr>
            <a:r>
              <a:rPr lang="zh-CN" altLang="en-US" dirty="0">
                <a:latin typeface="华文楷体" pitchFamily="2" charset="-122"/>
                <a:ea typeface="华文楷体" pitchFamily="2" charset="-122"/>
              </a:rPr>
              <a:t>蚂蚁微贷－最成熟的电商小贷</a:t>
            </a:r>
          </a:p>
          <a:p>
            <a:pPr>
              <a:lnSpc>
                <a:spcPct val="150000"/>
              </a:lnSpc>
              <a:buNone/>
            </a:pPr>
            <a:r>
              <a:rPr lang="en-US" altLang="zh-CN" dirty="0">
                <a:latin typeface="华文楷体" pitchFamily="2" charset="-122"/>
                <a:ea typeface="华文楷体" pitchFamily="2" charset="-122"/>
              </a:rPr>
              <a:t>Amazon Lending</a:t>
            </a:r>
            <a:r>
              <a:rPr lang="zh-CN" altLang="en-US" dirty="0">
                <a:latin typeface="华文楷体" pitchFamily="2" charset="-122"/>
                <a:ea typeface="华文楷体" pitchFamily="2" charset="-122"/>
              </a:rPr>
              <a:t>－</a:t>
            </a:r>
            <a:r>
              <a:rPr lang="en-US" altLang="zh-CN" dirty="0">
                <a:latin typeface="华文楷体" pitchFamily="2" charset="-122"/>
                <a:ea typeface="华文楷体" pitchFamily="2" charset="-122"/>
              </a:rPr>
              <a:t>Amazon</a:t>
            </a:r>
            <a:r>
              <a:rPr lang="zh-CN" altLang="en-US" dirty="0">
                <a:latin typeface="华文楷体" pitchFamily="2" charset="-122"/>
                <a:ea typeface="华文楷体" pitchFamily="2" charset="-122"/>
              </a:rPr>
              <a:t>平台的电商小贷</a:t>
            </a:r>
          </a:p>
          <a:p>
            <a:pPr>
              <a:lnSpc>
                <a:spcPct val="150000"/>
              </a:lnSpc>
              <a:buNone/>
            </a:pPr>
            <a:r>
              <a:rPr lang="zh-CN" altLang="en-US" dirty="0">
                <a:latin typeface="华文楷体" pitchFamily="2" charset="-122"/>
                <a:ea typeface="华文楷体" pitchFamily="2" charset="-122"/>
              </a:rPr>
              <a:t>京东贷－为京东供应商提供电商小贷</a:t>
            </a:r>
          </a:p>
          <a:p>
            <a:pPr>
              <a:lnSpc>
                <a:spcPct val="150000"/>
              </a:lnSpc>
              <a:buNone/>
            </a:pPr>
            <a:r>
              <a:rPr lang="en-US" altLang="zh-CN" dirty="0" err="1">
                <a:latin typeface="华文楷体" pitchFamily="2" charset="-122"/>
                <a:ea typeface="华文楷体" pitchFamily="2" charset="-122"/>
              </a:rPr>
              <a:t>Kabbage</a:t>
            </a:r>
            <a:r>
              <a:rPr lang="zh-CN" altLang="en-US" dirty="0">
                <a:latin typeface="华文楷体" pitchFamily="2" charset="-122"/>
                <a:ea typeface="华文楷体" pitchFamily="2" charset="-122"/>
              </a:rPr>
              <a:t>－大数据驱动的在线小额贷款公司</a:t>
            </a:r>
          </a:p>
          <a:p>
            <a:pPr>
              <a:lnSpc>
                <a:spcPct val="150000"/>
              </a:lnSpc>
              <a:buNone/>
            </a:pPr>
            <a:r>
              <a:rPr lang="en-US" altLang="zh-CN" dirty="0" err="1">
                <a:latin typeface="华文楷体" pitchFamily="2" charset="-122"/>
                <a:ea typeface="华文楷体" pitchFamily="2" charset="-122"/>
              </a:rPr>
              <a:t>OnDeck</a:t>
            </a:r>
            <a:r>
              <a:rPr lang="zh-CN" altLang="en-US" dirty="0">
                <a:latin typeface="华文楷体" pitchFamily="2" charset="-122"/>
                <a:ea typeface="华文楷体" pitchFamily="2" charset="-122"/>
              </a:rPr>
              <a:t>－利用大数据的极速贷款平台</a:t>
            </a:r>
          </a:p>
          <a:p>
            <a:pPr>
              <a:lnSpc>
                <a:spcPct val="150000"/>
              </a:lnSpc>
              <a:buNone/>
            </a:pPr>
            <a:r>
              <a:rPr lang="en-US" altLang="zh-CN" dirty="0">
                <a:latin typeface="华文楷体" pitchFamily="2" charset="-122"/>
                <a:ea typeface="华文楷体" pitchFamily="2" charset="-122"/>
              </a:rPr>
              <a:t>Blue vine</a:t>
            </a:r>
            <a:r>
              <a:rPr lang="zh-CN" altLang="en-US" dirty="0">
                <a:latin typeface="华文楷体" pitchFamily="2" charset="-122"/>
                <a:ea typeface="华文楷体" pitchFamily="2" charset="-122"/>
              </a:rPr>
              <a:t>－基于商业票据的在线贷款平台</a:t>
            </a:r>
          </a:p>
          <a:p>
            <a:pPr>
              <a:lnSpc>
                <a:spcPct val="150000"/>
              </a:lnSpc>
              <a:buNone/>
            </a:pPr>
            <a:r>
              <a:rPr lang="en-US" altLang="zh-CN" dirty="0" err="1">
                <a:latin typeface="华文楷体" pitchFamily="2" charset="-122"/>
                <a:ea typeface="华文楷体" pitchFamily="2" charset="-122"/>
              </a:rPr>
              <a:t>Ezbob</a:t>
            </a:r>
            <a:r>
              <a:rPr lang="zh-CN" altLang="en-US" dirty="0">
                <a:latin typeface="华文楷体" pitchFamily="2" charset="-122"/>
                <a:ea typeface="华文楷体" pitchFamily="2" charset="-122"/>
              </a:rPr>
              <a:t>－英国的一家创新型小企业贷款公司</a:t>
            </a:r>
          </a:p>
          <a:p>
            <a:pPr>
              <a:lnSpc>
                <a:spcPct val="150000"/>
              </a:lnSpc>
              <a:buNone/>
            </a:pPr>
            <a:r>
              <a:rPr lang="en-US" altLang="zh-CN" dirty="0">
                <a:latin typeface="华文楷体" pitchFamily="2" charset="-122"/>
                <a:ea typeface="华文楷体" pitchFamily="2" charset="-122"/>
              </a:rPr>
              <a:t>Able </a:t>
            </a:r>
            <a:r>
              <a:rPr lang="zh-CN" altLang="en-US" dirty="0">
                <a:latin typeface="华文楷体" pitchFamily="2" charset="-122"/>
                <a:ea typeface="华文楷体" pitchFamily="2" charset="-122"/>
              </a:rPr>
              <a:t>面向小企业的熟人社交借贷平台</a:t>
            </a:r>
          </a:p>
          <a:p>
            <a:pPr>
              <a:lnSpc>
                <a:spcPct val="150000"/>
              </a:lnSpc>
              <a:buNone/>
            </a:pPr>
            <a:r>
              <a:rPr lang="en-US" altLang="zh-CN" dirty="0" err="1">
                <a:latin typeface="华文楷体" pitchFamily="2" charset="-122"/>
                <a:ea typeface="华文楷体" pitchFamily="2" charset="-122"/>
              </a:rPr>
              <a:t>Paypal</a:t>
            </a:r>
            <a:r>
              <a:rPr lang="en-US" altLang="zh-CN" dirty="0">
                <a:latin typeface="华文楷体" pitchFamily="2" charset="-122"/>
                <a:ea typeface="华文楷体" pitchFamily="2" charset="-122"/>
              </a:rPr>
              <a:t> Working Capital</a:t>
            </a:r>
            <a:r>
              <a:rPr lang="zh-CN" altLang="en-US" dirty="0">
                <a:latin typeface="华文楷体" pitchFamily="2" charset="-122"/>
                <a:ea typeface="华文楷体" pitchFamily="2" charset="-122"/>
              </a:rPr>
              <a:t>－</a:t>
            </a:r>
          </a:p>
          <a:p>
            <a:pPr>
              <a:lnSpc>
                <a:spcPct val="150000"/>
              </a:lnSpc>
              <a:buNone/>
            </a:pPr>
            <a:r>
              <a:rPr lang="zh-CN" altLang="en-US" dirty="0">
                <a:latin typeface="华文楷体" pitchFamily="2" charset="-122"/>
                <a:ea typeface="华文楷体" pitchFamily="2" charset="-122"/>
              </a:rPr>
              <a:t>互联网支付公司提供在线商业贷款</a:t>
            </a:r>
          </a:p>
          <a:p>
            <a:pPr>
              <a:lnSpc>
                <a:spcPct val="150000"/>
              </a:lnSpc>
              <a:buNone/>
            </a:pPr>
            <a:r>
              <a:rPr lang="en-US" altLang="zh-CN" dirty="0">
                <a:latin typeface="华文楷体" pitchFamily="2" charset="-122"/>
                <a:ea typeface="华文楷体" pitchFamily="2" charset="-122"/>
              </a:rPr>
              <a:t>Square Capital</a:t>
            </a:r>
            <a:r>
              <a:rPr lang="zh-CN" altLang="en-US" dirty="0">
                <a:latin typeface="华文楷体" pitchFamily="2" charset="-122"/>
                <a:ea typeface="华文楷体" pitchFamily="2" charset="-122"/>
              </a:rPr>
              <a:t>－移动支付公司提供在线商业贷款</a:t>
            </a:r>
          </a:p>
          <a:p>
            <a:pPr>
              <a:lnSpc>
                <a:spcPct val="150000"/>
              </a:lnSpc>
              <a:buNone/>
            </a:pPr>
            <a:r>
              <a:rPr lang="en-US" altLang="zh-CN" dirty="0">
                <a:latin typeface="华文楷体" pitchFamily="2" charset="-122"/>
                <a:ea typeface="华文楷体" pitchFamily="2" charset="-122"/>
              </a:rPr>
              <a:t>eBay</a:t>
            </a:r>
            <a:r>
              <a:rPr lang="zh-CN" altLang="en-US" dirty="0">
                <a:latin typeface="华文楷体" pitchFamily="2" charset="-122"/>
                <a:ea typeface="华文楷体" pitchFamily="2" charset="-122"/>
              </a:rPr>
              <a:t>和</a:t>
            </a:r>
            <a:r>
              <a:rPr lang="en-US" altLang="zh-CN" dirty="0">
                <a:latin typeface="华文楷体" pitchFamily="2" charset="-122"/>
                <a:ea typeface="华文楷体" pitchFamily="2" charset="-122"/>
              </a:rPr>
              <a:t>P2P</a:t>
            </a:r>
            <a:r>
              <a:rPr lang="zh-CN" altLang="en-US" dirty="0">
                <a:latin typeface="华文楷体" pitchFamily="2" charset="-122"/>
                <a:ea typeface="华文楷体" pitchFamily="2" charset="-122"/>
              </a:rPr>
              <a:t>合作－推出针对</a:t>
            </a:r>
            <a:r>
              <a:rPr lang="en-US" altLang="zh-CN" dirty="0">
                <a:latin typeface="华文楷体" pitchFamily="2" charset="-122"/>
                <a:ea typeface="华文楷体" pitchFamily="2" charset="-122"/>
              </a:rPr>
              <a:t>eBay</a:t>
            </a:r>
            <a:r>
              <a:rPr lang="zh-CN" altLang="en-US" dirty="0">
                <a:latin typeface="华文楷体" pitchFamily="2" charset="-122"/>
                <a:ea typeface="华文楷体" pitchFamily="2" charset="-122"/>
              </a:rPr>
              <a:t>商家的贷款服务</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8675" y="44624"/>
            <a:ext cx="8229600" cy="1143000"/>
          </a:xfrm>
        </p:spPr>
        <p:txBody>
          <a:bodyPr>
            <a:normAutofit/>
          </a:bodyPr>
          <a:lstStyle/>
          <a:p>
            <a:r>
              <a:rPr lang="zh-CN" altLang="en-US" dirty="0">
                <a:solidFill>
                  <a:srgbClr val="FF0000"/>
                </a:solidFill>
                <a:latin typeface="华文楷体" pitchFamily="2" charset="-122"/>
                <a:ea typeface="华文楷体" pitchFamily="2" charset="-122"/>
              </a:rPr>
              <a:t>互联网小额商业贷款</a:t>
            </a:r>
          </a:p>
        </p:txBody>
      </p:sp>
      <p:sp>
        <p:nvSpPr>
          <p:cNvPr id="5" name="内容占位符 4"/>
          <p:cNvSpPr>
            <a:spLocks noGrp="1"/>
          </p:cNvSpPr>
          <p:nvPr>
            <p:ph idx="1"/>
          </p:nvPr>
        </p:nvSpPr>
        <p:spPr>
          <a:xfrm>
            <a:off x="457200" y="1340768"/>
            <a:ext cx="8229600" cy="4785395"/>
          </a:xfrm>
        </p:spPr>
        <p:txBody>
          <a:bodyPr>
            <a:normAutofit/>
          </a:bodyPr>
          <a:lstStyle/>
          <a:p>
            <a:pPr marL="0" indent="0">
              <a:lnSpc>
                <a:spcPct val="150000"/>
              </a:lnSpc>
              <a:buNone/>
            </a:pPr>
            <a:r>
              <a:rPr lang="zh-CN" altLang="en-US" dirty="0">
                <a:solidFill>
                  <a:srgbClr val="7030A0"/>
                </a:solidFill>
                <a:latin typeface="华文楷体" pitchFamily="2" charset="-122"/>
                <a:ea typeface="华文楷体" pitchFamily="2" charset="-122"/>
              </a:rPr>
              <a:t>互联网小额商业贷款与传统银行贷款相比：</a:t>
            </a:r>
            <a:endParaRPr lang="en-US" altLang="zh-CN" dirty="0">
              <a:solidFill>
                <a:srgbClr val="7030A0"/>
              </a:solidFill>
              <a:latin typeface="华文楷体" pitchFamily="2" charset="-122"/>
              <a:ea typeface="华文楷体" pitchFamily="2" charset="-122"/>
            </a:endParaRPr>
          </a:p>
          <a:p>
            <a:pPr>
              <a:lnSpc>
                <a:spcPct val="150000"/>
              </a:lnSpc>
              <a:buFont typeface="Wingdings" panose="05000000000000000000" pitchFamily="2" charset="2"/>
              <a:buChar char="Ø"/>
            </a:pPr>
            <a:r>
              <a:rPr lang="zh-CN" altLang="en-US" dirty="0">
                <a:latin typeface="华文楷体" pitchFamily="2" charset="-122"/>
                <a:ea typeface="华文楷体" pitchFamily="2" charset="-122"/>
              </a:rPr>
              <a:t>新兴的互联网小额商业贷款通过结合互联网产生的数据进行分析；</a:t>
            </a:r>
            <a:endParaRPr lang="en-US" altLang="zh-CN" dirty="0">
              <a:latin typeface="华文楷体" pitchFamily="2" charset="-122"/>
              <a:ea typeface="华文楷体" pitchFamily="2" charset="-122"/>
            </a:endParaRPr>
          </a:p>
          <a:p>
            <a:pPr>
              <a:lnSpc>
                <a:spcPct val="150000"/>
              </a:lnSpc>
              <a:buFont typeface="Wingdings" panose="05000000000000000000" pitchFamily="2" charset="2"/>
              <a:buChar char="Ø"/>
            </a:pPr>
            <a:r>
              <a:rPr lang="zh-CN" altLang="en-US" dirty="0">
                <a:latin typeface="华文楷体" pitchFamily="2" charset="-122"/>
                <a:ea typeface="华文楷体" pitchFamily="2" charset="-122"/>
              </a:rPr>
              <a:t>弥补了传统银行贷款审核成本过高或者信用评分不足的缺陷；</a:t>
            </a:r>
            <a:endParaRPr lang="en-US" altLang="zh-CN" dirty="0">
              <a:latin typeface="华文楷体" pitchFamily="2" charset="-122"/>
              <a:ea typeface="华文楷体" pitchFamily="2" charset="-122"/>
            </a:endParaRPr>
          </a:p>
          <a:p>
            <a:pPr>
              <a:lnSpc>
                <a:spcPct val="150000"/>
              </a:lnSpc>
              <a:buFont typeface="Wingdings" panose="05000000000000000000" pitchFamily="2" charset="2"/>
              <a:buChar char="Ø"/>
            </a:pPr>
            <a:r>
              <a:rPr lang="zh-CN" altLang="en-US" dirty="0">
                <a:latin typeface="华文楷体" pitchFamily="2" charset="-122"/>
                <a:ea typeface="华文楷体" pitchFamily="2" charset="-122"/>
              </a:rPr>
              <a:t>快速满足小企业的贷款需求。</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1143000"/>
          </a:xfrm>
        </p:spPr>
        <p:txBody>
          <a:bodyPr>
            <a:normAutofit/>
          </a:bodyPr>
          <a:lstStyle/>
          <a:p>
            <a:r>
              <a:rPr lang="zh-CN" altLang="en-US" dirty="0">
                <a:solidFill>
                  <a:srgbClr val="FF0000"/>
                </a:solidFill>
                <a:latin typeface="华文楷体" pitchFamily="2" charset="-122"/>
                <a:ea typeface="华文楷体" pitchFamily="2" charset="-122"/>
              </a:rPr>
              <a:t>互联网小额商业贷款的业务流程</a:t>
            </a:r>
          </a:p>
        </p:txBody>
      </p:sp>
      <p:sp>
        <p:nvSpPr>
          <p:cNvPr id="3" name="内容占位符 2"/>
          <p:cNvSpPr>
            <a:spLocks noGrp="1"/>
          </p:cNvSpPr>
          <p:nvPr>
            <p:ph idx="1"/>
          </p:nvPr>
        </p:nvSpPr>
        <p:spPr>
          <a:xfrm>
            <a:off x="457200" y="1340768"/>
            <a:ext cx="8229600" cy="4785395"/>
          </a:xfrm>
        </p:spPr>
        <p:txBody>
          <a:bodyPr/>
          <a:lstStyle/>
          <a:p>
            <a:pPr algn="just">
              <a:buNone/>
            </a:pPr>
            <a:r>
              <a:rPr lang="zh-CN" altLang="en-US" sz="2800" dirty="0">
                <a:latin typeface="华文楷体" pitchFamily="2" charset="-122"/>
                <a:ea typeface="华文楷体" pitchFamily="2" charset="-122"/>
              </a:rPr>
              <a:t>传统贷款一般通过尽职调查采集经营者的“三张财务报表信息”，并通过抵押担保的方式实现风险控制，而基于互联网产生的大数据开展的小贷业务与此有很大的不同。</a:t>
            </a:r>
            <a:endParaRPr lang="en-US" altLang="zh-CN" sz="2800" dirty="0">
              <a:latin typeface="华文楷体" pitchFamily="2" charset="-122"/>
              <a:ea typeface="华文楷体" pitchFamily="2" charset="-122"/>
            </a:endParaRPr>
          </a:p>
          <a:p>
            <a:pPr>
              <a:buNone/>
            </a:pPr>
            <a:endParaRPr lang="zh-CN" altLang="en-US" dirty="0">
              <a:latin typeface="华文楷体" pitchFamily="2" charset="-122"/>
              <a:ea typeface="华文楷体" pitchFamily="2" charset="-122"/>
            </a:endParaRPr>
          </a:p>
        </p:txBody>
      </p:sp>
      <p:pic>
        <p:nvPicPr>
          <p:cNvPr id="4" name="图片 3"/>
          <p:cNvPicPr/>
          <p:nvPr/>
        </p:nvPicPr>
        <p:blipFill>
          <a:blip r:embed="rId2" cstate="print"/>
          <a:srcRect l="30340" t="42775" r="28124" b="14451"/>
          <a:stretch>
            <a:fillRect/>
          </a:stretch>
        </p:blipFill>
        <p:spPr bwMode="auto">
          <a:xfrm>
            <a:off x="611560" y="3212976"/>
            <a:ext cx="7632848" cy="3645024"/>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6227" y="0"/>
            <a:ext cx="8435280" cy="1143000"/>
          </a:xfrm>
        </p:spPr>
        <p:txBody>
          <a:bodyPr>
            <a:noAutofit/>
          </a:bodyPr>
          <a:lstStyle/>
          <a:p>
            <a:r>
              <a:rPr lang="zh-CN" altLang="en-US" dirty="0">
                <a:solidFill>
                  <a:srgbClr val="FF0000"/>
                </a:solidFill>
                <a:latin typeface="华文楷体" pitchFamily="2" charset="-122"/>
                <a:ea typeface="华文楷体" pitchFamily="2" charset="-122"/>
              </a:rPr>
              <a:t>互联网小额商业贷款的数据类型</a:t>
            </a:r>
          </a:p>
        </p:txBody>
      </p:sp>
      <p:sp>
        <p:nvSpPr>
          <p:cNvPr id="3" name="内容占位符 2"/>
          <p:cNvSpPr>
            <a:spLocks noGrp="1"/>
          </p:cNvSpPr>
          <p:nvPr>
            <p:ph idx="1"/>
          </p:nvPr>
        </p:nvSpPr>
        <p:spPr>
          <a:xfrm>
            <a:off x="457200" y="1143000"/>
            <a:ext cx="8229600" cy="4983163"/>
          </a:xfrm>
        </p:spPr>
        <p:txBody>
          <a:bodyPr/>
          <a:lstStyle/>
          <a:p>
            <a:pPr>
              <a:buNone/>
            </a:pPr>
            <a:r>
              <a:rPr lang="zh-CN" altLang="en-US" dirty="0">
                <a:solidFill>
                  <a:srgbClr val="7030A0"/>
                </a:solidFill>
                <a:latin typeface="华文楷体" pitchFamily="2" charset="-122"/>
                <a:ea typeface="华文楷体" pitchFamily="2" charset="-122"/>
              </a:rPr>
              <a:t>    利用基于互联网产生的多种类型数据信息进行贷款决策</a:t>
            </a:r>
            <a:endParaRPr lang="en-US" altLang="zh-CN" dirty="0">
              <a:solidFill>
                <a:srgbClr val="7030A0"/>
              </a:solidFill>
              <a:latin typeface="华文楷体" pitchFamily="2" charset="-122"/>
              <a:ea typeface="华文楷体" pitchFamily="2" charset="-122"/>
            </a:endParaRPr>
          </a:p>
          <a:p>
            <a:pPr>
              <a:buNone/>
            </a:pPr>
            <a:endParaRPr lang="zh-CN" altLang="en-US" dirty="0">
              <a:solidFill>
                <a:srgbClr val="7030A0"/>
              </a:solidFill>
              <a:latin typeface="华文楷体" pitchFamily="2" charset="-122"/>
              <a:ea typeface="华文楷体" pitchFamily="2" charset="-122"/>
            </a:endParaRPr>
          </a:p>
        </p:txBody>
      </p:sp>
      <p:pic>
        <p:nvPicPr>
          <p:cNvPr id="4" name="图片 3"/>
          <p:cNvPicPr/>
          <p:nvPr/>
        </p:nvPicPr>
        <p:blipFill>
          <a:blip r:embed="rId2" cstate="print"/>
          <a:srcRect l="21190" t="41233" r="11142" b="15414"/>
          <a:stretch>
            <a:fillRect/>
          </a:stretch>
        </p:blipFill>
        <p:spPr bwMode="auto">
          <a:xfrm>
            <a:off x="425725" y="2591908"/>
            <a:ext cx="8435280" cy="4239344"/>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FF0000"/>
                </a:solidFill>
                <a:latin typeface="华文楷体" pitchFamily="2" charset="-122"/>
                <a:ea typeface="华文楷体" pitchFamily="2" charset="-122"/>
              </a:rPr>
              <a:t>互联网小额商业贷款／电商小贷提供在线商业贷款</a:t>
            </a:r>
            <a:endParaRPr lang="zh-CN" altLang="en-US" sz="2800" dirty="0"/>
          </a:p>
        </p:txBody>
      </p:sp>
      <p:sp>
        <p:nvSpPr>
          <p:cNvPr id="5" name="内容占位符 4"/>
          <p:cNvSpPr>
            <a:spLocks noGrp="1"/>
          </p:cNvSpPr>
          <p:nvPr>
            <p:ph idx="1"/>
          </p:nvPr>
        </p:nvSpPr>
        <p:spPr/>
        <p:txBody>
          <a:bodyPr/>
          <a:lstStyle/>
          <a:p>
            <a:pPr>
              <a:buNone/>
            </a:pPr>
            <a:r>
              <a:rPr lang="zh-CN" altLang="en-US" dirty="0">
                <a:solidFill>
                  <a:srgbClr val="7030A0"/>
                </a:solidFill>
                <a:latin typeface="华文楷体" pitchFamily="2" charset="-122"/>
                <a:ea typeface="华文楷体" pitchFamily="2" charset="-122"/>
              </a:rPr>
              <a:t>电商小贷提供在线商业贷款：</a:t>
            </a:r>
            <a:endParaRPr lang="en-US" altLang="zh-CN" dirty="0">
              <a:solidFill>
                <a:srgbClr val="7030A0"/>
              </a:solidFill>
              <a:latin typeface="华文楷体" pitchFamily="2" charset="-122"/>
              <a:ea typeface="华文楷体" pitchFamily="2" charset="-122"/>
            </a:endParaRPr>
          </a:p>
          <a:p>
            <a:pPr algn="just">
              <a:lnSpc>
                <a:spcPct val="150000"/>
              </a:lnSpc>
              <a:buNone/>
            </a:pPr>
            <a:r>
              <a:rPr lang="zh-CN" altLang="en-US" sz="2800" dirty="0">
                <a:latin typeface="华文楷体" pitchFamily="2" charset="-122"/>
                <a:ea typeface="华文楷体" pitchFamily="2" charset="-122"/>
              </a:rPr>
              <a:t>   电商小贷是指电商平台旗下的小贷服务公司，这些电商依靠自身的交易数据从平台卖家或者上下游供应商中挖掘优质客户，并给予数据分析提供贷款服务。</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229600" cy="1143000"/>
          </a:xfrm>
        </p:spPr>
        <p:txBody>
          <a:bodyPr>
            <a:normAutofit/>
          </a:bodyPr>
          <a:lstStyle/>
          <a:p>
            <a:r>
              <a:rPr lang="zh-CN" altLang="en-US" sz="1600" dirty="0">
                <a:solidFill>
                  <a:srgbClr val="FF0000"/>
                </a:solidFill>
                <a:latin typeface="华文楷体" pitchFamily="2" charset="-122"/>
                <a:ea typeface="华文楷体" pitchFamily="2" charset="-122"/>
              </a:rPr>
              <a:t>互联网小额商业贷款／</a:t>
            </a:r>
            <a:r>
              <a:rPr lang="zh-CN" altLang="en-US" sz="3100" dirty="0">
                <a:solidFill>
                  <a:srgbClr val="FF0000"/>
                </a:solidFill>
                <a:latin typeface="华文楷体" pitchFamily="2" charset="-122"/>
                <a:ea typeface="华文楷体" pitchFamily="2" charset="-122"/>
              </a:rPr>
              <a:t>电商小贷提供在线商业贷款／案例：</a:t>
            </a:r>
            <a:r>
              <a:rPr lang="en-US" altLang="zh-CN" sz="3100" dirty="0">
                <a:solidFill>
                  <a:srgbClr val="FF0000"/>
                </a:solidFill>
                <a:latin typeface="华文楷体" pitchFamily="2" charset="-122"/>
                <a:ea typeface="华文楷体" pitchFamily="2" charset="-122"/>
              </a:rPr>
              <a:t>Amazon Lending</a:t>
            </a:r>
            <a:endParaRPr lang="zh-CN" altLang="en-US" sz="3100" dirty="0"/>
          </a:p>
        </p:txBody>
      </p:sp>
      <p:sp>
        <p:nvSpPr>
          <p:cNvPr id="3" name="内容占位符 2"/>
          <p:cNvSpPr>
            <a:spLocks noGrp="1"/>
          </p:cNvSpPr>
          <p:nvPr>
            <p:ph idx="1"/>
          </p:nvPr>
        </p:nvSpPr>
        <p:spPr/>
        <p:txBody>
          <a:bodyPr>
            <a:normAutofit/>
          </a:bodyPr>
          <a:lstStyle/>
          <a:p>
            <a:pPr>
              <a:buNone/>
            </a:pPr>
            <a:r>
              <a:rPr lang="en-US" altLang="zh-CN" sz="3000" dirty="0"/>
              <a:t>                                   Amazon</a:t>
            </a:r>
            <a:r>
              <a:rPr lang="zh-CN" altLang="en-US" sz="3000" dirty="0"/>
              <a:t>平台的电商小贷</a:t>
            </a:r>
            <a:endParaRPr lang="en-US" altLang="zh-CN" sz="3000" dirty="0"/>
          </a:p>
          <a:p>
            <a:pPr algn="just">
              <a:lnSpc>
                <a:spcPct val="150000"/>
              </a:lnSpc>
              <a:spcBef>
                <a:spcPts val="600"/>
              </a:spcBef>
              <a:buNone/>
            </a:pPr>
            <a:r>
              <a:rPr lang="en-US" altLang="zh-CN" sz="2800" dirty="0">
                <a:latin typeface="华文楷体" pitchFamily="2" charset="-122"/>
                <a:ea typeface="华文楷体" pitchFamily="2" charset="-122"/>
              </a:rPr>
              <a:t>     2012</a:t>
            </a:r>
            <a:r>
              <a:rPr lang="zh-CN" altLang="en-US" sz="2800" dirty="0">
                <a:latin typeface="华文楷体" pitchFamily="2" charset="-122"/>
                <a:ea typeface="华文楷体" pitchFamily="2" charset="-122"/>
              </a:rPr>
              <a:t>年，</a:t>
            </a:r>
            <a:r>
              <a:rPr lang="en-US" altLang="zh-CN" sz="2800" dirty="0">
                <a:latin typeface="华文楷体" pitchFamily="2" charset="-122"/>
                <a:ea typeface="华文楷体" pitchFamily="2" charset="-122"/>
              </a:rPr>
              <a:t>Amazon</a:t>
            </a:r>
            <a:r>
              <a:rPr lang="zh-CN" altLang="en-US" sz="2800" dirty="0">
                <a:latin typeface="华文楷体" pitchFamily="2" charset="-122"/>
                <a:ea typeface="华文楷体" pitchFamily="2" charset="-122"/>
              </a:rPr>
              <a:t>开始通过其贷款服务机构</a:t>
            </a:r>
            <a:r>
              <a:rPr lang="en-US" altLang="zh-CN" sz="2800" dirty="0">
                <a:latin typeface="华文楷体" pitchFamily="2" charset="-122"/>
                <a:ea typeface="华文楷体" pitchFamily="2" charset="-122"/>
              </a:rPr>
              <a:t>Amazon Capital Services</a:t>
            </a:r>
            <a:r>
              <a:rPr lang="zh-CN" altLang="en-US" sz="2800" dirty="0">
                <a:latin typeface="华文楷体" pitchFamily="2" charset="-122"/>
                <a:ea typeface="华文楷体" pitchFamily="2" charset="-122"/>
              </a:rPr>
              <a:t>开展小额商业贷款业务</a:t>
            </a:r>
            <a:r>
              <a:rPr lang="en-US" altLang="zh-CN" sz="2800" dirty="0">
                <a:latin typeface="华文楷体" pitchFamily="2" charset="-122"/>
                <a:ea typeface="华文楷体" pitchFamily="2" charset="-122"/>
              </a:rPr>
              <a:t>Amazon Lending</a:t>
            </a:r>
            <a:r>
              <a:rPr lang="zh-CN" altLang="en-US" sz="2800" dirty="0">
                <a:latin typeface="华文楷体" pitchFamily="2" charset="-122"/>
                <a:ea typeface="华文楷体" pitchFamily="2" charset="-122"/>
              </a:rPr>
              <a:t>。该业务利用平台上商家注册信息、交易信息、销量变化等数据资料来进行风控，并以此确定卖家所能获得的贷款金额和贷款利率。</a:t>
            </a:r>
            <a:endParaRPr lang="zh-CN" altLang="en-US" sz="3000" dirty="0">
              <a:latin typeface="华文楷体" pitchFamily="2" charset="-122"/>
              <a:ea typeface="华文楷体" pitchFamily="2" charset="-122"/>
            </a:endParaRPr>
          </a:p>
        </p:txBody>
      </p:sp>
      <p:pic>
        <p:nvPicPr>
          <p:cNvPr id="4" name="图片 3"/>
          <p:cNvPicPr/>
          <p:nvPr/>
        </p:nvPicPr>
        <p:blipFill>
          <a:blip r:embed="rId2" cstate="print"/>
          <a:srcRect l="12401" t="22543" r="65326" b="68401"/>
          <a:stretch>
            <a:fillRect/>
          </a:stretch>
        </p:blipFill>
        <p:spPr bwMode="auto">
          <a:xfrm>
            <a:off x="1331640" y="1556792"/>
            <a:ext cx="1318766" cy="58648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2400" dirty="0">
                <a:solidFill>
                  <a:srgbClr val="FF0000"/>
                </a:solidFill>
                <a:latin typeface="华文楷体" pitchFamily="2" charset="-122"/>
                <a:ea typeface="华文楷体" pitchFamily="2" charset="-122"/>
              </a:rPr>
              <a:t>互联网小额商业贷款／</a:t>
            </a:r>
            <a:r>
              <a:rPr lang="zh-CN" altLang="en-US" dirty="0">
                <a:solidFill>
                  <a:srgbClr val="FF0000"/>
                </a:solidFill>
                <a:latin typeface="华文楷体" pitchFamily="2" charset="-122"/>
                <a:ea typeface="华文楷体" pitchFamily="2" charset="-122"/>
              </a:rPr>
              <a:t>电商小贷提供在线商业贷款／案例：</a:t>
            </a:r>
            <a:r>
              <a:rPr lang="en-US" altLang="zh-CN" dirty="0">
                <a:solidFill>
                  <a:srgbClr val="FF0000"/>
                </a:solidFill>
                <a:latin typeface="华文楷体" pitchFamily="2" charset="-122"/>
                <a:ea typeface="华文楷体" pitchFamily="2" charset="-122"/>
              </a:rPr>
              <a:t>Amazon Lending</a:t>
            </a:r>
            <a:endParaRPr lang="zh-CN" altLang="en-US" sz="3600" dirty="0">
              <a:solidFill>
                <a:srgbClr val="FF0000"/>
              </a:solidFill>
              <a:latin typeface="华文楷体" pitchFamily="2" charset="-122"/>
              <a:ea typeface="华文楷体" pitchFamily="2" charset="-122"/>
            </a:endParaRPr>
          </a:p>
        </p:txBody>
      </p:sp>
      <p:sp>
        <p:nvSpPr>
          <p:cNvPr id="3" name="内容占位符 2"/>
          <p:cNvSpPr>
            <a:spLocks noGrp="1"/>
          </p:cNvSpPr>
          <p:nvPr>
            <p:ph idx="1"/>
          </p:nvPr>
        </p:nvSpPr>
        <p:spPr/>
        <p:txBody>
          <a:bodyPr>
            <a:normAutofit fontScale="77500" lnSpcReduction="20000"/>
          </a:bodyPr>
          <a:lstStyle/>
          <a:p>
            <a:pPr>
              <a:buNone/>
            </a:pPr>
            <a:r>
              <a:rPr lang="zh-CN" altLang="en-US" b="1" dirty="0">
                <a:solidFill>
                  <a:srgbClr val="7030A0"/>
                </a:solidFill>
                <a:latin typeface="华文楷体" pitchFamily="2" charset="-122"/>
                <a:ea typeface="华文楷体" pitchFamily="2" charset="-122"/>
              </a:rPr>
              <a:t>成立时间：</a:t>
            </a:r>
            <a:r>
              <a:rPr lang="en-US" altLang="zh-CN" dirty="0">
                <a:latin typeface="华文楷体" pitchFamily="2" charset="-122"/>
                <a:ea typeface="华文楷体" pitchFamily="2" charset="-122"/>
              </a:rPr>
              <a:t>2012</a:t>
            </a:r>
            <a:r>
              <a:rPr lang="zh-CN" altLang="en-US" dirty="0">
                <a:latin typeface="华文楷体" pitchFamily="2" charset="-122"/>
                <a:ea typeface="华文楷体" pitchFamily="2" charset="-122"/>
              </a:rPr>
              <a:t>年</a:t>
            </a:r>
          </a:p>
          <a:p>
            <a:pPr>
              <a:buNone/>
            </a:pPr>
            <a:r>
              <a:rPr lang="zh-CN" altLang="en-US" b="1" dirty="0">
                <a:solidFill>
                  <a:srgbClr val="7030A0"/>
                </a:solidFill>
                <a:latin typeface="华文楷体" pitchFamily="2" charset="-122"/>
                <a:ea typeface="华文楷体" pitchFamily="2" charset="-122"/>
              </a:rPr>
              <a:t>面向电商客户</a:t>
            </a:r>
            <a:r>
              <a:rPr lang="zh-CN" altLang="en-US" dirty="0">
                <a:latin typeface="华文楷体" pitchFamily="2" charset="-122"/>
                <a:ea typeface="华文楷体" pitchFamily="2" charset="-122"/>
              </a:rPr>
              <a:t>：</a:t>
            </a:r>
            <a:r>
              <a:rPr lang="en-US" altLang="zh-CN" dirty="0">
                <a:latin typeface="华文楷体" pitchFamily="2" charset="-122"/>
                <a:ea typeface="华文楷体" pitchFamily="2" charset="-122"/>
              </a:rPr>
              <a:t>Amazon</a:t>
            </a:r>
            <a:r>
              <a:rPr lang="zh-CN" altLang="en-US" dirty="0">
                <a:latin typeface="华文楷体" pitchFamily="2" charset="-122"/>
                <a:ea typeface="华文楷体" pitchFamily="2" charset="-122"/>
              </a:rPr>
              <a:t>美国、 </a:t>
            </a:r>
            <a:r>
              <a:rPr lang="en-US" altLang="zh-CN" dirty="0">
                <a:latin typeface="华文楷体" pitchFamily="2" charset="-122"/>
                <a:ea typeface="华文楷体" pitchFamily="2" charset="-122"/>
              </a:rPr>
              <a:t>Amazon</a:t>
            </a:r>
            <a:r>
              <a:rPr lang="zh-CN" altLang="en-US" dirty="0">
                <a:latin typeface="华文楷体" pitchFamily="2" charset="-122"/>
                <a:ea typeface="华文楷体" pitchFamily="2" charset="-122"/>
              </a:rPr>
              <a:t>日本；并计划向其他七国扩张</a:t>
            </a:r>
          </a:p>
          <a:p>
            <a:pPr>
              <a:buNone/>
            </a:pPr>
            <a:r>
              <a:rPr lang="zh-CN" altLang="en-US" b="1" dirty="0">
                <a:solidFill>
                  <a:srgbClr val="7030A0"/>
                </a:solidFill>
                <a:latin typeface="华文楷体" pitchFamily="2" charset="-122"/>
                <a:ea typeface="华文楷体" pitchFamily="2" charset="-122"/>
              </a:rPr>
              <a:t>资金来源：</a:t>
            </a:r>
            <a:r>
              <a:rPr lang="zh-CN" altLang="en-US" dirty="0">
                <a:latin typeface="华文楷体" pitchFamily="2" charset="-122"/>
                <a:ea typeface="华文楷体" pitchFamily="2" charset="-122"/>
              </a:rPr>
              <a:t>自有资金</a:t>
            </a:r>
          </a:p>
          <a:p>
            <a:pPr>
              <a:buNone/>
            </a:pPr>
            <a:r>
              <a:rPr lang="zh-CN" altLang="en-US" b="1" dirty="0">
                <a:solidFill>
                  <a:srgbClr val="7030A0"/>
                </a:solidFill>
                <a:latin typeface="华文楷体" pitchFamily="2" charset="-122"/>
                <a:ea typeface="华文楷体" pitchFamily="2" charset="-122"/>
              </a:rPr>
              <a:t>数据来源：</a:t>
            </a:r>
            <a:r>
              <a:rPr lang="zh-CN" altLang="en-US" dirty="0">
                <a:latin typeface="华文楷体" pitchFamily="2" charset="-122"/>
                <a:ea typeface="华文楷体" pitchFamily="2" charset="-122"/>
              </a:rPr>
              <a:t>直接调用</a:t>
            </a:r>
            <a:r>
              <a:rPr lang="en-US" altLang="zh-CN" dirty="0">
                <a:latin typeface="华文楷体" pitchFamily="2" charset="-122"/>
                <a:ea typeface="华文楷体" pitchFamily="2" charset="-122"/>
              </a:rPr>
              <a:t>Amazon</a:t>
            </a:r>
            <a:r>
              <a:rPr lang="zh-CN" altLang="en-US" dirty="0">
                <a:latin typeface="华文楷体" pitchFamily="2" charset="-122"/>
                <a:ea typeface="华文楷体" pitchFamily="2" charset="-122"/>
              </a:rPr>
              <a:t>平台上商家数据，包括平台注册信息、交易信息、销量变化等数据资料</a:t>
            </a:r>
          </a:p>
          <a:p>
            <a:pPr>
              <a:buNone/>
            </a:pPr>
            <a:r>
              <a:rPr lang="zh-CN" altLang="en-US" b="1" dirty="0">
                <a:solidFill>
                  <a:srgbClr val="7030A0"/>
                </a:solidFill>
                <a:latin typeface="华文楷体" pitchFamily="2" charset="-122"/>
                <a:ea typeface="华文楷体" pitchFamily="2" charset="-122"/>
              </a:rPr>
              <a:t>贷款利率</a:t>
            </a:r>
            <a:r>
              <a:rPr lang="zh-CN" altLang="en-US" dirty="0">
                <a:latin typeface="华文楷体" pitchFamily="2" charset="-122"/>
                <a:ea typeface="华文楷体" pitchFamily="2" charset="-122"/>
              </a:rPr>
              <a:t>：</a:t>
            </a:r>
            <a:r>
              <a:rPr lang="en-US" altLang="zh-CN" dirty="0">
                <a:latin typeface="华文楷体" pitchFamily="2" charset="-122"/>
                <a:ea typeface="华文楷体" pitchFamily="2" charset="-122"/>
              </a:rPr>
              <a:t>6%</a:t>
            </a:r>
            <a:r>
              <a:rPr lang="zh-CN" altLang="en-US" dirty="0">
                <a:latin typeface="华文楷体" pitchFamily="2" charset="-122"/>
                <a:ea typeface="华文楷体" pitchFamily="2" charset="-122"/>
              </a:rPr>
              <a:t>到</a:t>
            </a:r>
            <a:r>
              <a:rPr lang="en-US" altLang="zh-CN" dirty="0">
                <a:latin typeface="华文楷体" pitchFamily="2" charset="-122"/>
                <a:ea typeface="华文楷体" pitchFamily="2" charset="-122"/>
              </a:rPr>
              <a:t>14%</a:t>
            </a:r>
            <a:r>
              <a:rPr lang="zh-CN" altLang="en-US" dirty="0">
                <a:latin typeface="华文楷体" pitchFamily="2" charset="-122"/>
                <a:ea typeface="华文楷体" pitchFamily="2" charset="-122"/>
              </a:rPr>
              <a:t>不等；</a:t>
            </a:r>
          </a:p>
          <a:p>
            <a:pPr>
              <a:buNone/>
            </a:pPr>
            <a:r>
              <a:rPr lang="zh-CN" altLang="en-US" b="1" dirty="0">
                <a:solidFill>
                  <a:srgbClr val="7030A0"/>
                </a:solidFill>
                <a:latin typeface="华文楷体" pitchFamily="2" charset="-122"/>
                <a:ea typeface="华文楷体" pitchFamily="2" charset="-122"/>
              </a:rPr>
              <a:t>贷款额度</a:t>
            </a:r>
            <a:r>
              <a:rPr lang="zh-CN" altLang="en-US" dirty="0">
                <a:latin typeface="华文楷体" pitchFamily="2" charset="-122"/>
                <a:ea typeface="华文楷体" pitchFamily="2" charset="-122"/>
              </a:rPr>
              <a:t>：</a:t>
            </a:r>
            <a:r>
              <a:rPr lang="en-US" altLang="zh-CN" dirty="0">
                <a:latin typeface="华文楷体" pitchFamily="2" charset="-122"/>
                <a:ea typeface="华文楷体" pitchFamily="2" charset="-122"/>
              </a:rPr>
              <a:t>1000</a:t>
            </a:r>
            <a:r>
              <a:rPr lang="zh-CN" altLang="en-US" dirty="0">
                <a:latin typeface="华文楷体" pitchFamily="2" charset="-122"/>
                <a:ea typeface="华文楷体" pitchFamily="2" charset="-122"/>
              </a:rPr>
              <a:t>美元到</a:t>
            </a:r>
            <a:r>
              <a:rPr lang="en-US" altLang="zh-CN" dirty="0">
                <a:latin typeface="华文楷体" pitchFamily="2" charset="-122"/>
                <a:ea typeface="华文楷体" pitchFamily="2" charset="-122"/>
              </a:rPr>
              <a:t>60</a:t>
            </a:r>
            <a:r>
              <a:rPr lang="zh-CN" altLang="en-US" dirty="0">
                <a:latin typeface="华文楷体" pitchFamily="2" charset="-122"/>
                <a:ea typeface="华文楷体" pitchFamily="2" charset="-122"/>
              </a:rPr>
              <a:t>万美元</a:t>
            </a:r>
          </a:p>
          <a:p>
            <a:pPr>
              <a:buNone/>
            </a:pPr>
            <a:r>
              <a:rPr lang="zh-CN" altLang="en-US" b="1" dirty="0">
                <a:solidFill>
                  <a:srgbClr val="7030A0"/>
                </a:solidFill>
                <a:latin typeface="华文楷体" pitchFamily="2" charset="-122"/>
                <a:ea typeface="华文楷体" pitchFamily="2" charset="-122"/>
              </a:rPr>
              <a:t>贷款周期</a:t>
            </a:r>
            <a:r>
              <a:rPr lang="zh-CN" altLang="en-US" dirty="0">
                <a:latin typeface="华文楷体" pitchFamily="2" charset="-122"/>
                <a:ea typeface="华文楷体" pitchFamily="2" charset="-122"/>
              </a:rPr>
              <a:t>：</a:t>
            </a:r>
            <a:r>
              <a:rPr lang="en-US" altLang="zh-CN" dirty="0">
                <a:latin typeface="华文楷体" pitchFamily="2" charset="-122"/>
                <a:ea typeface="华文楷体" pitchFamily="2" charset="-122"/>
              </a:rPr>
              <a:t>3</a:t>
            </a:r>
            <a:r>
              <a:rPr lang="zh-CN" altLang="en-US" dirty="0">
                <a:latin typeface="华文楷体" pitchFamily="2" charset="-122"/>
                <a:ea typeface="华文楷体" pitchFamily="2" charset="-122"/>
              </a:rPr>
              <a:t>个月至</a:t>
            </a:r>
            <a:r>
              <a:rPr lang="en-US" altLang="zh-CN" dirty="0">
                <a:latin typeface="华文楷体" pitchFamily="2" charset="-122"/>
                <a:ea typeface="华文楷体" pitchFamily="2" charset="-122"/>
              </a:rPr>
              <a:t>6</a:t>
            </a:r>
            <a:r>
              <a:rPr lang="zh-CN" altLang="en-US" dirty="0">
                <a:latin typeface="华文楷体" pitchFamily="2" charset="-122"/>
                <a:ea typeface="华文楷体" pitchFamily="2" charset="-122"/>
              </a:rPr>
              <a:t>个月</a:t>
            </a:r>
          </a:p>
          <a:p>
            <a:pPr>
              <a:buNone/>
            </a:pPr>
            <a:r>
              <a:rPr lang="zh-CN" altLang="en-US" b="1" dirty="0">
                <a:solidFill>
                  <a:srgbClr val="7030A0"/>
                </a:solidFill>
                <a:latin typeface="华文楷体" pitchFamily="2" charset="-122"/>
                <a:ea typeface="华文楷体" pitchFamily="2" charset="-122"/>
              </a:rPr>
              <a:t>批贷周期</a:t>
            </a:r>
            <a:r>
              <a:rPr lang="zh-CN" altLang="en-US" dirty="0">
                <a:latin typeface="华文楷体" pitchFamily="2" charset="-122"/>
                <a:ea typeface="华文楷体" pitchFamily="2" charset="-122"/>
              </a:rPr>
              <a:t>：</a:t>
            </a:r>
            <a:r>
              <a:rPr lang="en-US" altLang="zh-CN" dirty="0">
                <a:latin typeface="华文楷体" pitchFamily="2" charset="-122"/>
                <a:ea typeface="华文楷体" pitchFamily="2" charset="-122"/>
              </a:rPr>
              <a:t>5</a:t>
            </a:r>
            <a:r>
              <a:rPr lang="zh-CN" altLang="en-US" dirty="0">
                <a:latin typeface="华文楷体" pitchFamily="2" charset="-122"/>
                <a:ea typeface="华文楷体" pitchFamily="2" charset="-122"/>
              </a:rPr>
              <a:t>个工作日</a:t>
            </a:r>
          </a:p>
          <a:p>
            <a:pPr>
              <a:buNone/>
            </a:pPr>
            <a:r>
              <a:rPr lang="zh-CN" altLang="en-US" b="1" dirty="0">
                <a:solidFill>
                  <a:srgbClr val="7030A0"/>
                </a:solidFill>
                <a:latin typeface="华文楷体" pitchFamily="2" charset="-122"/>
                <a:ea typeface="华文楷体" pitchFamily="2" charset="-122"/>
              </a:rPr>
              <a:t>还款方式</a:t>
            </a:r>
            <a:r>
              <a:rPr lang="zh-CN" altLang="en-US" dirty="0">
                <a:latin typeface="华文楷体" pitchFamily="2" charset="-122"/>
                <a:ea typeface="华文楷体" pitchFamily="2" charset="-122"/>
              </a:rPr>
              <a:t>：商家每月还款将从卖家账号中自动扣除</a:t>
            </a:r>
          </a:p>
          <a:p>
            <a:pPr>
              <a:buNone/>
            </a:pPr>
            <a:r>
              <a:rPr lang="zh-CN" altLang="en-US" b="1" dirty="0">
                <a:solidFill>
                  <a:srgbClr val="7030A0"/>
                </a:solidFill>
                <a:latin typeface="华文楷体" pitchFamily="2" charset="-122"/>
                <a:ea typeface="华文楷体" pitchFamily="2" charset="-122"/>
              </a:rPr>
              <a:t>放贷规模</a:t>
            </a:r>
            <a:r>
              <a:rPr lang="zh-CN" altLang="en-US" dirty="0">
                <a:latin typeface="华文楷体" pitchFamily="2" charset="-122"/>
                <a:ea typeface="华文楷体" pitchFamily="2" charset="-122"/>
              </a:rPr>
              <a:t>：数亿美元贷款</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2400" dirty="0">
                <a:solidFill>
                  <a:srgbClr val="FF0000"/>
                </a:solidFill>
                <a:latin typeface="华文楷体" pitchFamily="2" charset="-122"/>
                <a:ea typeface="华文楷体" pitchFamily="2" charset="-122"/>
              </a:rPr>
              <a:t>互联网小额商业贷款／</a:t>
            </a:r>
            <a:r>
              <a:rPr lang="zh-CN" altLang="en-US" dirty="0">
                <a:solidFill>
                  <a:srgbClr val="FF0000"/>
                </a:solidFill>
                <a:latin typeface="华文楷体" pitchFamily="2" charset="-122"/>
                <a:ea typeface="华文楷体" pitchFamily="2" charset="-122"/>
              </a:rPr>
              <a:t>电商小贷提供在线商业贷款／案例：</a:t>
            </a:r>
            <a:r>
              <a:rPr lang="en-US" altLang="zh-CN" dirty="0">
                <a:solidFill>
                  <a:srgbClr val="FF0000"/>
                </a:solidFill>
                <a:latin typeface="华文楷体" pitchFamily="2" charset="-122"/>
                <a:ea typeface="华文楷体" pitchFamily="2" charset="-122"/>
              </a:rPr>
              <a:t>Amazon Lending</a:t>
            </a:r>
            <a:endParaRPr lang="zh-CN" altLang="en-US" sz="3200" dirty="0"/>
          </a:p>
        </p:txBody>
      </p:sp>
      <p:sp>
        <p:nvSpPr>
          <p:cNvPr id="3" name="内容占位符 2"/>
          <p:cNvSpPr>
            <a:spLocks noGrp="1"/>
          </p:cNvSpPr>
          <p:nvPr>
            <p:ph idx="1"/>
          </p:nvPr>
        </p:nvSpPr>
        <p:spPr/>
        <p:txBody>
          <a:bodyPr/>
          <a:lstStyle/>
          <a:p>
            <a:pPr>
              <a:buNone/>
            </a:pPr>
            <a:r>
              <a:rPr lang="zh-CN" altLang="en-US" dirty="0">
                <a:solidFill>
                  <a:srgbClr val="7030A0"/>
                </a:solidFill>
                <a:latin typeface="华文楷体" pitchFamily="2" charset="-122"/>
                <a:ea typeface="华文楷体" pitchFamily="2" charset="-122"/>
              </a:rPr>
              <a:t>贷款申请流程</a:t>
            </a:r>
            <a:endParaRPr lang="en-US" altLang="zh-CN" dirty="0">
              <a:solidFill>
                <a:srgbClr val="7030A0"/>
              </a:solidFill>
              <a:latin typeface="华文楷体" pitchFamily="2" charset="-122"/>
              <a:ea typeface="华文楷体" pitchFamily="2" charset="-122"/>
            </a:endParaRPr>
          </a:p>
          <a:p>
            <a:pPr>
              <a:buNone/>
            </a:pPr>
            <a:endParaRPr lang="zh-CN" altLang="en-US" dirty="0">
              <a:solidFill>
                <a:srgbClr val="7030A0"/>
              </a:solidFill>
              <a:latin typeface="华文楷体" pitchFamily="2" charset="-122"/>
              <a:ea typeface="华文楷体" pitchFamily="2" charset="-122"/>
            </a:endParaRPr>
          </a:p>
        </p:txBody>
      </p:sp>
      <p:pic>
        <p:nvPicPr>
          <p:cNvPr id="9" name="图片 8"/>
          <p:cNvPicPr/>
          <p:nvPr/>
        </p:nvPicPr>
        <p:blipFill>
          <a:blip r:embed="rId2" cstate="print"/>
          <a:srcRect l="45991" t="53757" r="14638" b="13680"/>
          <a:stretch>
            <a:fillRect/>
          </a:stretch>
        </p:blipFill>
        <p:spPr bwMode="auto">
          <a:xfrm>
            <a:off x="827584" y="2348880"/>
            <a:ext cx="7632848" cy="432048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1143000"/>
          </a:xfrm>
        </p:spPr>
        <p:txBody>
          <a:bodyPr>
            <a:normAutofit fontScale="90000"/>
          </a:bodyPr>
          <a:lstStyle/>
          <a:p>
            <a:r>
              <a:rPr lang="zh-CN" altLang="en-US" sz="3100" dirty="0">
                <a:solidFill>
                  <a:srgbClr val="FF0000"/>
                </a:solidFill>
                <a:latin typeface="华文楷体" pitchFamily="2" charset="-122"/>
                <a:ea typeface="华文楷体" pitchFamily="2" charset="-122"/>
              </a:rPr>
              <a:t>互联网小额商业贷款</a:t>
            </a:r>
            <a:r>
              <a:rPr lang="en-US" altLang="zh-CN" sz="3100"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第三方贷款公司提供在线商业贷款</a:t>
            </a:r>
            <a:endParaRPr lang="zh-CN" altLang="en-US" sz="2800" dirty="0"/>
          </a:p>
        </p:txBody>
      </p:sp>
      <p:sp>
        <p:nvSpPr>
          <p:cNvPr id="3" name="内容占位符 2"/>
          <p:cNvSpPr>
            <a:spLocks noGrp="1"/>
          </p:cNvSpPr>
          <p:nvPr>
            <p:ph idx="1"/>
          </p:nvPr>
        </p:nvSpPr>
        <p:spPr>
          <a:xfrm>
            <a:off x="467544" y="1268760"/>
            <a:ext cx="8229600" cy="4569371"/>
          </a:xfrm>
        </p:spPr>
        <p:txBody>
          <a:bodyPr>
            <a:normAutofit fontScale="92500"/>
          </a:bodyPr>
          <a:lstStyle/>
          <a:p>
            <a:pPr>
              <a:buNone/>
            </a:pPr>
            <a:r>
              <a:rPr lang="zh-CN" altLang="en-US" dirty="0">
                <a:solidFill>
                  <a:srgbClr val="7030A0"/>
                </a:solidFill>
                <a:latin typeface="华文楷体" pitchFamily="2" charset="-122"/>
                <a:ea typeface="华文楷体" pitchFamily="2" charset="-122"/>
              </a:rPr>
              <a:t>第三方贷款公司提供在线商业贷款</a:t>
            </a:r>
          </a:p>
          <a:p>
            <a:pPr algn="just">
              <a:lnSpc>
                <a:spcPct val="150000"/>
              </a:lnSpc>
              <a:buNone/>
            </a:pPr>
            <a:r>
              <a:rPr lang="zh-CN" altLang="en-US" dirty="0">
                <a:latin typeface="华文楷体" pitchFamily="2" charset="-122"/>
                <a:ea typeface="华文楷体" pitchFamily="2" charset="-122"/>
              </a:rPr>
              <a:t>    第三方贷款公司是指具有大数据采集、分析能力的创新型第三方贷款公司或商业预付款公司，通过和电商及其他的互联网公司合作，获取商户的交易数据和社交数据，并基于这些数据为电商经营商户提供小额贷款服务。</a:t>
            </a:r>
            <a:endParaRPr lang="en-US" altLang="zh-CN" dirty="0">
              <a:latin typeface="华文楷体" pitchFamily="2" charset="-122"/>
              <a:ea typeface="华文楷体" pitchFamily="2" charset="-122"/>
            </a:endParaRPr>
          </a:p>
          <a:p>
            <a:pPr>
              <a:buNone/>
            </a:pPr>
            <a:endParaRPr lang="zh-CN" altLang="en-US" dirty="0">
              <a:solidFill>
                <a:srgbClr val="7030A0"/>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1009</Words>
  <Application>Microsoft Office PowerPoint</Application>
  <PresentationFormat>全屏显示(4:3)</PresentationFormat>
  <Paragraphs>72</Paragraphs>
  <Slides>15</Slides>
  <Notes>0</Notes>
  <HiddenSlides>0</HiddenSlides>
  <MMClips>0</MMClips>
  <ScaleCrop>false</ScaleCrop>
  <HeadingPairs>
    <vt:vector size="8" baseType="variant">
      <vt:variant>
        <vt:lpstr>已用的字体</vt:lpstr>
      </vt:variant>
      <vt:variant>
        <vt:i4>5</vt:i4>
      </vt:variant>
      <vt:variant>
        <vt:lpstr>主题</vt:lpstr>
      </vt:variant>
      <vt:variant>
        <vt:i4>2</vt:i4>
      </vt:variant>
      <vt:variant>
        <vt:lpstr>嵌入 OLE 服务器</vt:lpstr>
      </vt:variant>
      <vt:variant>
        <vt:i4>1</vt:i4>
      </vt:variant>
      <vt:variant>
        <vt:lpstr>幻灯片标题</vt:lpstr>
      </vt:variant>
      <vt:variant>
        <vt:i4>15</vt:i4>
      </vt:variant>
    </vt:vector>
  </HeadingPairs>
  <TitlesOfParts>
    <vt:vector size="23" baseType="lpstr">
      <vt:lpstr>华文楷体</vt:lpstr>
      <vt:lpstr>宋体</vt:lpstr>
      <vt:lpstr>Arial</vt:lpstr>
      <vt:lpstr>Calibri</vt:lpstr>
      <vt:lpstr>Wingdings</vt:lpstr>
      <vt:lpstr>Office 主题</vt:lpstr>
      <vt:lpstr>自定义设计方案</vt:lpstr>
      <vt:lpstr>CorelDRAW</vt:lpstr>
      <vt:lpstr>Model6--互联网小额商业贷款</vt:lpstr>
      <vt:lpstr>互联网小额商业贷款</vt:lpstr>
      <vt:lpstr>互联网小额商业贷款的业务流程</vt:lpstr>
      <vt:lpstr>互联网小额商业贷款的数据类型</vt:lpstr>
      <vt:lpstr>互联网小额商业贷款／电商小贷提供在线商业贷款</vt:lpstr>
      <vt:lpstr>互联网小额商业贷款／电商小贷提供在线商业贷款／案例：Amazon Lending</vt:lpstr>
      <vt:lpstr>互联网小额商业贷款／电商小贷提供在线商业贷款／案例：Amazon Lending</vt:lpstr>
      <vt:lpstr>互联网小额商业贷款／电商小贷提供在线商业贷款／案例：Amazon Lending</vt:lpstr>
      <vt:lpstr>互联网小额商业贷款/第三方贷款公司提供在线商业贷款</vt:lpstr>
      <vt:lpstr>互联网小额商业贷款/第三方贷款公司提供在线商业贷款／案例：kabbage</vt:lpstr>
      <vt:lpstr>互联网小额商业贷款/第三方贷款公司提供在线商业贷款／案例：kabbage</vt:lpstr>
      <vt:lpstr>互联网小额商业贷款/第三方贷款公司提供在线商业贷款／案例：kabbage</vt:lpstr>
      <vt:lpstr>互联网小额商业贷款/第三方支付公司提供在线商业贷款</vt:lpstr>
      <vt:lpstr>互联网小额商业贷款/P2P平台提供在线商业贷款</vt:lpstr>
      <vt:lpstr>互联网小额商业贷款-更多案例参见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zp</cp:lastModifiedBy>
  <cp:revision>62</cp:revision>
  <dcterms:created xsi:type="dcterms:W3CDTF">2017-07-20T14:39:50Z</dcterms:created>
  <dcterms:modified xsi:type="dcterms:W3CDTF">2017-11-12T13:13:31Z</dcterms:modified>
</cp:coreProperties>
</file>