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59" r:id="rId15"/>
    <p:sldId id="260" r:id="rId16"/>
    <p:sldId id="262" r:id="rId17"/>
    <p:sldId id="264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4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34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33.wmf"/><Relationship Id="rId16" Type="http://schemas.openxmlformats.org/officeDocument/2006/relationships/image" Target="../media/image39.w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11" Type="http://schemas.openxmlformats.org/officeDocument/2006/relationships/image" Target="../media/image24.wmf"/><Relationship Id="rId5" Type="http://schemas.openxmlformats.org/officeDocument/2006/relationships/image" Target="../media/image36.wmf"/><Relationship Id="rId15" Type="http://schemas.openxmlformats.org/officeDocument/2006/relationships/image" Target="../media/image38.wmf"/><Relationship Id="rId10" Type="http://schemas.openxmlformats.org/officeDocument/2006/relationships/image" Target="../media/image23.wmf"/><Relationship Id="rId4" Type="http://schemas.openxmlformats.org/officeDocument/2006/relationships/image" Target="../media/image35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1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40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6.wmf"/><Relationship Id="rId5" Type="http://schemas.openxmlformats.org/officeDocument/2006/relationships/image" Target="../media/image24.wmf"/><Relationship Id="rId15" Type="http://schemas.openxmlformats.org/officeDocument/2006/relationships/image" Target="../media/image43.wmf"/><Relationship Id="rId10" Type="http://schemas.openxmlformats.org/officeDocument/2006/relationships/image" Target="../media/image35.wmf"/><Relationship Id="rId4" Type="http://schemas.openxmlformats.org/officeDocument/2006/relationships/image" Target="../media/image23.wmf"/><Relationship Id="rId9" Type="http://schemas.openxmlformats.org/officeDocument/2006/relationships/image" Target="../media/image34.wmf"/><Relationship Id="rId1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5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4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6.wmf"/><Relationship Id="rId5" Type="http://schemas.openxmlformats.org/officeDocument/2006/relationships/image" Target="../media/image24.wmf"/><Relationship Id="rId10" Type="http://schemas.openxmlformats.org/officeDocument/2006/relationships/image" Target="../media/image35.wmf"/><Relationship Id="rId4" Type="http://schemas.openxmlformats.org/officeDocument/2006/relationships/image" Target="../media/image23.wmf"/><Relationship Id="rId9" Type="http://schemas.openxmlformats.org/officeDocument/2006/relationships/image" Target="../media/image34.wmf"/><Relationship Id="rId1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5DE5-7C3B-422F-8B2E-19EAF16D0C4A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66305-943E-40FC-B1FC-8B0420C14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542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B41FA-5CDE-4EEC-9302-8B33EB8AB4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32468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F3C25-00E9-4B00-A62A-F1F0A72E531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51559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3F970-9429-4E32-9204-E325C34605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7639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BA0E-0C9E-42D3-93E4-8927760F62F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545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4C3EAB-7D03-47DC-A702-ED930F9558F3}" type="datetime1">
              <a:rPr lang="zh-CN" altLang="en-US"/>
              <a:pPr/>
              <a:t>2017/5/16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5CA4C7-3DAC-45E4-9A23-2861C8EE9D9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jpeg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0.jpeg"/><Relationship Id="rId4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58.jpe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83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24" Type="http://schemas.openxmlformats.org/officeDocument/2006/relationships/oleObject" Target="../embeddings/oleObject81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80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工程力学例题</a:t>
            </a:r>
            <a:endParaRPr lang="zh-CN" alt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-254000" y="16287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4090" y="642916"/>
            <a:ext cx="8929113" cy="1160463"/>
            <a:chOff x="-127" y="225"/>
            <a:chExt cx="5466" cy="731"/>
          </a:xfrm>
        </p:grpSpPr>
        <p:sp>
          <p:nvSpPr>
            <p:cNvPr id="880650" name="Text Box 10"/>
            <p:cNvSpPr txBox="1">
              <a:spLocks noChangeArrowheads="1"/>
            </p:cNvSpPr>
            <p:nvPr/>
          </p:nvSpPr>
          <p:spPr bwMode="auto">
            <a:xfrm>
              <a:off x="2410" y="585"/>
              <a:ext cx="27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latin typeface="+mn-ea"/>
                </a:rPr>
                <a:t>画出弯矩图，并校核</a:t>
              </a:r>
              <a:r>
                <a:rPr kumimoji="1" lang="zh-CN" altLang="en-US" sz="2400" b="1" dirty="0">
                  <a:latin typeface="+mn-ea"/>
                </a:rPr>
                <a:t>梁的强度。</a:t>
              </a:r>
            </a:p>
          </p:txBody>
        </p:sp>
        <p:graphicFrame>
          <p:nvGraphicFramePr>
            <p:cNvPr id="880652" name="Object 12"/>
            <p:cNvGraphicFramePr>
              <a:graphicFrameLocks noChangeAspect="1"/>
            </p:cNvGraphicFramePr>
            <p:nvPr/>
          </p:nvGraphicFramePr>
          <p:xfrm>
            <a:off x="-39" y="630"/>
            <a:ext cx="2362" cy="326"/>
          </p:xfrm>
          <a:graphic>
            <a:graphicData uri="http://schemas.openxmlformats.org/presentationml/2006/ole">
              <p:oleObj spid="_x0000_s29701" name="公式" r:id="rId3" imgW="1841500" imgH="254000" progId="Equation.3">
                <p:embed/>
              </p:oleObj>
            </a:graphicData>
          </a:graphic>
        </p:graphicFrame>
        <p:sp>
          <p:nvSpPr>
            <p:cNvPr id="880656" name="Rectangle 16"/>
            <p:cNvSpPr>
              <a:spLocks noChangeArrowheads="1"/>
            </p:cNvSpPr>
            <p:nvPr/>
          </p:nvSpPr>
          <p:spPr bwMode="auto">
            <a:xfrm>
              <a:off x="-127" y="225"/>
              <a:ext cx="546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例题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kumimoji="1" lang="en-US" altLang="zh-CN" sz="2400" dirty="0" smtClean="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1" lang="en-US" altLang="zh-CN" sz="2400" b="1" dirty="0"/>
                <a:t>T</a:t>
              </a:r>
              <a:r>
                <a:rPr kumimoji="1" lang="zh-CN" altLang="en-US" sz="2400" b="1" dirty="0"/>
                <a:t>型截面铸铁梁，截面尺寸如图示。其许用拉压应力为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827088" y="2715220"/>
            <a:ext cx="4601579" cy="2356854"/>
            <a:chOff x="521" y="1716"/>
            <a:chExt cx="2533" cy="1284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21" y="2280"/>
              <a:ext cx="2112" cy="499"/>
              <a:chOff x="2976" y="1056"/>
              <a:chExt cx="2112" cy="499"/>
            </a:xfrm>
          </p:grpSpPr>
          <p:graphicFrame>
            <p:nvGraphicFramePr>
              <p:cNvPr id="880662" name="Object 22"/>
              <p:cNvGraphicFramePr>
                <a:graphicFrameLocks noChangeAspect="1"/>
              </p:cNvGraphicFramePr>
              <p:nvPr/>
            </p:nvGraphicFramePr>
            <p:xfrm>
              <a:off x="4219" y="1152"/>
              <a:ext cx="389" cy="403"/>
            </p:xfrm>
            <a:graphic>
              <a:graphicData uri="http://schemas.openxmlformats.org/presentationml/2006/ole">
                <p:oleObj spid="_x0000_s29702" name="BMP 图象" r:id="rId4" imgW="617404" imgH="640135" progId="PBrush">
                  <p:embed/>
                </p:oleObj>
              </a:graphicData>
            </a:graphic>
          </p:graphicFrame>
          <p:graphicFrame>
            <p:nvGraphicFramePr>
              <p:cNvPr id="880663" name="Object 23"/>
              <p:cNvGraphicFramePr>
                <a:graphicFrameLocks noChangeAspect="1"/>
              </p:cNvGraphicFramePr>
              <p:nvPr/>
            </p:nvGraphicFramePr>
            <p:xfrm>
              <a:off x="2976" y="1152"/>
              <a:ext cx="360" cy="374"/>
            </p:xfrm>
            <a:graphic>
              <a:graphicData uri="http://schemas.openxmlformats.org/presentationml/2006/ole">
                <p:oleObj spid="_x0000_s29703" name="BMP 图象" r:id="rId5" imgW="571671" imgH="594412" progId="PBrush">
                  <p:embed/>
                </p:oleObj>
              </a:graphicData>
            </a:graphic>
          </p:graphicFrame>
          <p:sp>
            <p:nvSpPr>
              <p:cNvPr id="880664" name="Rectangle 24"/>
              <p:cNvSpPr>
                <a:spLocks noChangeArrowheads="1"/>
              </p:cNvSpPr>
              <p:nvPr/>
            </p:nvSpPr>
            <p:spPr bwMode="auto">
              <a:xfrm>
                <a:off x="3120" y="1056"/>
                <a:ext cx="1968" cy="96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>
                  <a:solidFill>
                    <a:srgbClr val="CC33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0666" name="Text Box 26"/>
            <p:cNvSpPr txBox="1">
              <a:spLocks noChangeArrowheads="1"/>
            </p:cNvSpPr>
            <p:nvPr/>
          </p:nvSpPr>
          <p:spPr bwMode="auto">
            <a:xfrm>
              <a:off x="971" y="1716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10kN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0667" name="Line 27"/>
            <p:cNvSpPr>
              <a:spLocks noChangeShapeType="1"/>
            </p:cNvSpPr>
            <p:nvPr/>
          </p:nvSpPr>
          <p:spPr bwMode="auto">
            <a:xfrm>
              <a:off x="1335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68" name="Line 28"/>
            <p:cNvSpPr>
              <a:spLocks noChangeShapeType="1"/>
            </p:cNvSpPr>
            <p:nvPr/>
          </p:nvSpPr>
          <p:spPr bwMode="auto">
            <a:xfrm>
              <a:off x="2631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69" name="Line 29"/>
            <p:cNvSpPr>
              <a:spLocks noChangeShapeType="1"/>
            </p:cNvSpPr>
            <p:nvPr/>
          </p:nvSpPr>
          <p:spPr bwMode="auto">
            <a:xfrm>
              <a:off x="71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0" name="Line 30"/>
            <p:cNvSpPr>
              <a:spLocks noChangeShapeType="1"/>
            </p:cNvSpPr>
            <p:nvPr/>
          </p:nvSpPr>
          <p:spPr bwMode="auto">
            <a:xfrm>
              <a:off x="1335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1" name="Line 31"/>
            <p:cNvSpPr>
              <a:spLocks noChangeShapeType="1"/>
            </p:cNvSpPr>
            <p:nvPr/>
          </p:nvSpPr>
          <p:spPr bwMode="auto">
            <a:xfrm>
              <a:off x="1959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2" name="Line 32"/>
            <p:cNvSpPr>
              <a:spLocks noChangeShapeType="1"/>
            </p:cNvSpPr>
            <p:nvPr/>
          </p:nvSpPr>
          <p:spPr bwMode="auto">
            <a:xfrm>
              <a:off x="263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3" name="Line 33"/>
            <p:cNvSpPr>
              <a:spLocks noChangeShapeType="1"/>
            </p:cNvSpPr>
            <p:nvPr/>
          </p:nvSpPr>
          <p:spPr bwMode="auto">
            <a:xfrm>
              <a:off x="711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4" name="Line 34"/>
            <p:cNvSpPr>
              <a:spLocks noChangeShapeType="1"/>
            </p:cNvSpPr>
            <p:nvPr/>
          </p:nvSpPr>
          <p:spPr bwMode="auto">
            <a:xfrm>
              <a:off x="1335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5" name="Line 35"/>
            <p:cNvSpPr>
              <a:spLocks noChangeShapeType="1"/>
            </p:cNvSpPr>
            <p:nvPr/>
          </p:nvSpPr>
          <p:spPr bwMode="auto">
            <a:xfrm>
              <a:off x="1959" y="290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76" name="Text Box 36"/>
            <p:cNvSpPr txBox="1">
              <a:spLocks noChangeArrowheads="1"/>
            </p:cNvSpPr>
            <p:nvPr/>
          </p:nvSpPr>
          <p:spPr bwMode="auto">
            <a:xfrm>
              <a:off x="931" y="27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0677" name="Text Box 37"/>
            <p:cNvSpPr txBox="1">
              <a:spLocks noChangeArrowheads="1"/>
            </p:cNvSpPr>
            <p:nvPr/>
          </p:nvSpPr>
          <p:spPr bwMode="auto">
            <a:xfrm>
              <a:off x="1530" y="27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0678" name="Text Box 38"/>
            <p:cNvSpPr txBox="1">
              <a:spLocks noChangeArrowheads="1"/>
            </p:cNvSpPr>
            <p:nvPr/>
          </p:nvSpPr>
          <p:spPr bwMode="auto">
            <a:xfrm>
              <a:off x="2189" y="27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0679" name="Text Box 39"/>
            <p:cNvSpPr txBox="1">
              <a:spLocks noChangeArrowheads="1"/>
            </p:cNvSpPr>
            <p:nvPr/>
          </p:nvSpPr>
          <p:spPr bwMode="auto">
            <a:xfrm>
              <a:off x="2286" y="171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4kN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0680" name="Text Box 40"/>
            <p:cNvSpPr txBox="1">
              <a:spLocks noChangeArrowheads="1"/>
            </p:cNvSpPr>
            <p:nvPr/>
          </p:nvSpPr>
          <p:spPr bwMode="auto">
            <a:xfrm>
              <a:off x="586" y="208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80681" name="Text Box 41"/>
            <p:cNvSpPr txBox="1">
              <a:spLocks noChangeArrowheads="1"/>
            </p:cNvSpPr>
            <p:nvPr/>
          </p:nvSpPr>
          <p:spPr bwMode="auto">
            <a:xfrm>
              <a:off x="1845" y="208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80682" name="Text Box 42"/>
            <p:cNvSpPr txBox="1">
              <a:spLocks noChangeArrowheads="1"/>
            </p:cNvSpPr>
            <p:nvPr/>
          </p:nvSpPr>
          <p:spPr bwMode="auto">
            <a:xfrm>
              <a:off x="1373" y="208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0683" name="Text Box 43"/>
            <p:cNvSpPr txBox="1">
              <a:spLocks noChangeArrowheads="1"/>
            </p:cNvSpPr>
            <p:nvPr/>
          </p:nvSpPr>
          <p:spPr bwMode="auto">
            <a:xfrm>
              <a:off x="2670" y="208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E</a:t>
              </a:r>
            </a:p>
          </p:txBody>
        </p:sp>
      </p:grpSp>
      <p:pic>
        <p:nvPicPr>
          <p:cNvPr id="880684" name="Picture 44" descr="例3-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2000240"/>
            <a:ext cx="2000264" cy="41165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666" name="Object 2"/>
          <p:cNvGraphicFramePr>
            <a:graphicFrameLocks noChangeAspect="1"/>
          </p:cNvGraphicFramePr>
          <p:nvPr/>
        </p:nvGraphicFramePr>
        <p:xfrm>
          <a:off x="3808413" y="1381116"/>
          <a:ext cx="5270500" cy="762000"/>
        </p:xfrm>
        <a:graphic>
          <a:graphicData uri="http://schemas.openxmlformats.org/presentationml/2006/ole">
            <p:oleObj spid="_x0000_s30724" name="公式" r:id="rId3" imgW="2717800" imgH="393700" progId="Equation.3">
              <p:embed/>
            </p:oleObj>
          </a:graphicData>
        </a:graphic>
      </p:graphicFrame>
      <p:sp>
        <p:nvSpPr>
          <p:cNvPr id="881667" name="Rectangle 3"/>
          <p:cNvSpPr>
            <a:spLocks noChangeArrowheads="1"/>
          </p:cNvSpPr>
          <p:nvPr/>
        </p:nvSpPr>
        <p:spPr bwMode="auto">
          <a:xfrm>
            <a:off x="3547596" y="3548722"/>
            <a:ext cx="55964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2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）求截面对中性轴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z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的惯性矩。</a:t>
            </a:r>
          </a:p>
        </p:txBody>
      </p:sp>
      <p:graphicFrame>
        <p:nvGraphicFramePr>
          <p:cNvPr id="881668" name="Object 4"/>
          <p:cNvGraphicFramePr>
            <a:graphicFrameLocks noChangeAspect="1"/>
          </p:cNvGraphicFramePr>
          <p:nvPr/>
        </p:nvGraphicFramePr>
        <p:xfrm>
          <a:off x="4356100" y="4333895"/>
          <a:ext cx="3328988" cy="1952625"/>
        </p:xfrm>
        <a:graphic>
          <a:graphicData uri="http://schemas.openxmlformats.org/presentationml/2006/ole">
            <p:oleObj spid="_x0000_s30725" name="公式" r:id="rId4" imgW="1841500" imgH="1079500" progId="Equation.3">
              <p:embed/>
            </p:oleObj>
          </a:graphicData>
        </a:graphic>
      </p:graphicFrame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3071802" y="785794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  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）求截面形心。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81670" name="Picture 6" descr="例3-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157288"/>
            <a:ext cx="1751012" cy="3603625"/>
          </a:xfrm>
          <a:prstGeom prst="rect">
            <a:avLst/>
          </a:prstGeom>
          <a:noFill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596" y="1257288"/>
            <a:ext cx="3163888" cy="457200"/>
            <a:chOff x="1162" y="999"/>
            <a:chExt cx="1993" cy="288"/>
          </a:xfrm>
        </p:grpSpPr>
        <p:sp>
          <p:nvSpPr>
            <p:cNvPr id="881672" name="Line 8"/>
            <p:cNvSpPr>
              <a:spLocks noChangeShapeType="1"/>
            </p:cNvSpPr>
            <p:nvPr/>
          </p:nvSpPr>
          <p:spPr bwMode="auto">
            <a:xfrm>
              <a:off x="1162" y="1274"/>
              <a:ext cx="17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3" name="Text Box 9"/>
            <p:cNvSpPr txBox="1">
              <a:spLocks noChangeArrowheads="1"/>
            </p:cNvSpPr>
            <p:nvPr/>
          </p:nvSpPr>
          <p:spPr bwMode="auto">
            <a:xfrm>
              <a:off x="2900" y="99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B0F0F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b="1" i="1" baseline="-25000">
                  <a:solidFill>
                    <a:srgbClr val="FB0F0F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38268" y="981075"/>
            <a:ext cx="319088" cy="4383088"/>
            <a:chOff x="1898" y="816"/>
            <a:chExt cx="201" cy="2761"/>
          </a:xfrm>
        </p:grpSpPr>
        <p:sp>
          <p:nvSpPr>
            <p:cNvPr id="881675" name="Line 11"/>
            <p:cNvSpPr>
              <a:spLocks noChangeShapeType="1"/>
            </p:cNvSpPr>
            <p:nvPr/>
          </p:nvSpPr>
          <p:spPr bwMode="auto">
            <a:xfrm>
              <a:off x="1927" y="816"/>
              <a:ext cx="0" cy="2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6" name="Text Box 12"/>
            <p:cNvSpPr txBox="1">
              <a:spLocks noChangeArrowheads="1"/>
            </p:cNvSpPr>
            <p:nvPr/>
          </p:nvSpPr>
          <p:spPr bwMode="auto">
            <a:xfrm>
              <a:off x="1898" y="328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solidFill>
                    <a:srgbClr val="FB0F0F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42910" y="1998663"/>
            <a:ext cx="2946400" cy="457200"/>
            <a:chOff x="1162" y="1457"/>
            <a:chExt cx="1856" cy="288"/>
          </a:xfrm>
        </p:grpSpPr>
        <p:sp>
          <p:nvSpPr>
            <p:cNvPr id="881678" name="Line 14"/>
            <p:cNvSpPr>
              <a:spLocks noChangeShapeType="1"/>
            </p:cNvSpPr>
            <p:nvPr/>
          </p:nvSpPr>
          <p:spPr bwMode="auto">
            <a:xfrm>
              <a:off x="1162" y="1732"/>
              <a:ext cx="17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9" name="Text Box 15"/>
            <p:cNvSpPr txBox="1">
              <a:spLocks noChangeArrowheads="1"/>
            </p:cNvSpPr>
            <p:nvPr/>
          </p:nvSpPr>
          <p:spPr bwMode="auto">
            <a:xfrm>
              <a:off x="2827" y="1457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solidFill>
                    <a:srgbClr val="FB0F0F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2518" y="1701793"/>
            <a:ext cx="579438" cy="727075"/>
            <a:chOff x="936" y="1274"/>
            <a:chExt cx="365" cy="458"/>
          </a:xfrm>
        </p:grpSpPr>
        <p:sp>
          <p:nvSpPr>
            <p:cNvPr id="881681" name="Line 17"/>
            <p:cNvSpPr>
              <a:spLocks noChangeShapeType="1"/>
            </p:cNvSpPr>
            <p:nvPr/>
          </p:nvSpPr>
          <p:spPr bwMode="auto">
            <a:xfrm>
              <a:off x="1301" y="1274"/>
              <a:ext cx="0" cy="4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82" name="Text Box 18"/>
            <p:cNvSpPr txBox="1">
              <a:spLocks noChangeArrowheads="1"/>
            </p:cNvSpPr>
            <p:nvPr/>
          </p:nvSpPr>
          <p:spPr bwMode="auto">
            <a:xfrm>
              <a:off x="936" y="135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B0F0F"/>
                  </a:solidFill>
                  <a:latin typeface="Times New Roman" pitchFamily="18" charset="0"/>
                </a:rPr>
                <a:t>52</a:t>
              </a:r>
            </a:p>
          </p:txBody>
        </p:sp>
      </p:grpSp>
      <p:sp>
        <p:nvSpPr>
          <p:cNvPr id="881683" name="Text Box 19"/>
          <p:cNvSpPr txBox="1">
            <a:spLocks noChangeArrowheads="1"/>
          </p:cNvSpPr>
          <p:nvPr/>
        </p:nvSpPr>
        <p:spPr bwMode="auto">
          <a:xfrm>
            <a:off x="3778251" y="195243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C0099"/>
                </a:solidFill>
                <a:latin typeface="黑体" pitchFamily="2" charset="-122"/>
                <a:ea typeface="黑体" pitchFamily="2" charset="-122"/>
              </a:rPr>
              <a:t>解： </a:t>
            </a:r>
            <a:endParaRPr kumimoji="1" lang="zh-CN" altLang="en-US" sz="2800" b="1" dirty="0">
              <a:solidFill>
                <a:srgbClr val="CC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1687" name="Text Box 23"/>
          <p:cNvSpPr txBox="1">
            <a:spLocks noChangeArrowheads="1"/>
          </p:cNvSpPr>
          <p:nvPr/>
        </p:nvSpPr>
        <p:spPr bwMode="auto">
          <a:xfrm>
            <a:off x="4000496" y="2214554"/>
            <a:ext cx="4493538" cy="156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上下边缘距中性轴的</a:t>
            </a:r>
            <a:r>
              <a:rPr lang="zh-CN" altLang="en-US" sz="2400" dirty="0" smtClean="0"/>
              <a:t>距离分别为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=52mm </a:t>
            </a:r>
            <a:r>
              <a:rPr lang="en-US" altLang="zh-CN" sz="2400" dirty="0"/>
              <a:t>  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=88mm</a:t>
            </a:r>
            <a:endParaRPr lang="en-US" altLang="zh-CN" sz="2400" baseline="-250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8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 autoUpdateAnimBg="0"/>
      <p:bldP spid="881669" grpId="0" autoUpdateAnimBg="0"/>
      <p:bldP spid="881683" grpId="0"/>
      <p:bldP spid="8816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2"/>
          <p:cNvSpPr txBox="1">
            <a:spLocks noChangeArrowheads="1"/>
          </p:cNvSpPr>
          <p:nvPr/>
        </p:nvSpPr>
        <p:spPr bwMode="auto">
          <a:xfrm>
            <a:off x="4211638" y="1700213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4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D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截面校核。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82691" name="Object 3"/>
          <p:cNvGraphicFramePr>
            <a:graphicFrameLocks noChangeAspect="1"/>
          </p:cNvGraphicFramePr>
          <p:nvPr/>
        </p:nvGraphicFramePr>
        <p:xfrm>
          <a:off x="4503738" y="2655888"/>
          <a:ext cx="4251325" cy="1408112"/>
        </p:xfrm>
        <a:graphic>
          <a:graphicData uri="http://schemas.openxmlformats.org/presentationml/2006/ole">
            <p:oleObj spid="_x0000_s31752" name="公式" r:id="rId3" imgW="2374560" imgH="711000" progId="Equation.3">
              <p:embed/>
            </p:oleObj>
          </a:graphicData>
        </a:graphic>
      </p:graphicFrame>
      <p:graphicFrame>
        <p:nvGraphicFramePr>
          <p:cNvPr id="882692" name="Object 4"/>
          <p:cNvGraphicFramePr>
            <a:graphicFrameLocks noChangeAspect="1"/>
          </p:cNvGraphicFramePr>
          <p:nvPr/>
        </p:nvGraphicFramePr>
        <p:xfrm>
          <a:off x="4583142" y="4445000"/>
          <a:ext cx="4132262" cy="1449388"/>
        </p:xfrm>
        <a:graphic>
          <a:graphicData uri="http://schemas.openxmlformats.org/presentationml/2006/ole">
            <p:oleObj spid="_x0000_s31753" name="公式" r:id="rId4" imgW="2400120" imgH="711000" progId="Equation.3">
              <p:embed/>
            </p:oleObj>
          </a:graphicData>
        </a:graphic>
      </p:graphicFrame>
      <p:pic>
        <p:nvPicPr>
          <p:cNvPr id="882693" name="Picture 5" descr="例3-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470400"/>
            <a:ext cx="4321175" cy="2387600"/>
          </a:xfrm>
          <a:prstGeom prst="rect">
            <a:avLst/>
          </a:prstGeom>
          <a:noFill/>
        </p:spPr>
      </p:pic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4211638" y="960438"/>
            <a:ext cx="50545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3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）作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弯矩图，找危险截面。</a:t>
            </a:r>
            <a:endParaRPr kumimoji="1" lang="zh-CN" altLang="en-US" sz="2800" b="1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5288" y="2411420"/>
            <a:ext cx="3744912" cy="2160588"/>
            <a:chOff x="249" y="890"/>
            <a:chExt cx="2168" cy="1177"/>
          </a:xfrm>
        </p:grpSpPr>
        <p:pic>
          <p:nvPicPr>
            <p:cNvPr id="882699" name="Picture 11" descr="例3-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824"/>
            <a:stretch>
              <a:fillRect/>
            </a:stretch>
          </p:blipFill>
          <p:spPr bwMode="auto">
            <a:xfrm>
              <a:off x="249" y="890"/>
              <a:ext cx="2168" cy="1165"/>
            </a:xfrm>
            <a:prstGeom prst="rect">
              <a:avLst/>
            </a:prstGeom>
            <a:noFill/>
          </p:spPr>
        </p:pic>
        <p:graphicFrame>
          <p:nvGraphicFramePr>
            <p:cNvPr id="882700" name="Object 12"/>
            <p:cNvGraphicFramePr>
              <a:graphicFrameLocks noChangeAspect="1"/>
            </p:cNvGraphicFramePr>
            <p:nvPr/>
          </p:nvGraphicFramePr>
          <p:xfrm>
            <a:off x="845" y="1035"/>
            <a:ext cx="346" cy="134"/>
          </p:xfrm>
          <a:graphic>
            <a:graphicData uri="http://schemas.openxmlformats.org/presentationml/2006/ole">
              <p:oleObj spid="_x0000_s31754" name="公式" r:id="rId7" imgW="457002" imgH="177723" progId="Equation.3">
                <p:embed/>
              </p:oleObj>
            </a:graphicData>
          </a:graphic>
        </p:graphicFrame>
        <p:graphicFrame>
          <p:nvGraphicFramePr>
            <p:cNvPr id="882701" name="Object 13"/>
            <p:cNvGraphicFramePr>
              <a:graphicFrameLocks noChangeAspect="1"/>
            </p:cNvGraphicFramePr>
            <p:nvPr/>
          </p:nvGraphicFramePr>
          <p:xfrm>
            <a:off x="1429" y="1933"/>
            <a:ext cx="355" cy="134"/>
          </p:xfrm>
          <a:graphic>
            <a:graphicData uri="http://schemas.openxmlformats.org/presentationml/2006/ole">
              <p:oleObj spid="_x0000_s31755" name="公式" r:id="rId8" imgW="469696" imgH="177723" progId="Equation.3">
                <p:embed/>
              </p:oleObj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95288" y="500042"/>
            <a:ext cx="3962400" cy="2030413"/>
            <a:chOff x="521" y="1721"/>
            <a:chExt cx="2496" cy="1279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521" y="2280"/>
              <a:ext cx="2112" cy="499"/>
              <a:chOff x="2976" y="1056"/>
              <a:chExt cx="2112" cy="499"/>
            </a:xfrm>
          </p:grpSpPr>
          <p:graphicFrame>
            <p:nvGraphicFramePr>
              <p:cNvPr id="882705" name="Object 17"/>
              <p:cNvGraphicFramePr>
                <a:graphicFrameLocks noChangeAspect="1"/>
              </p:cNvGraphicFramePr>
              <p:nvPr/>
            </p:nvGraphicFramePr>
            <p:xfrm>
              <a:off x="4219" y="1152"/>
              <a:ext cx="389" cy="403"/>
            </p:xfrm>
            <a:graphic>
              <a:graphicData uri="http://schemas.openxmlformats.org/presentationml/2006/ole">
                <p:oleObj spid="_x0000_s31756" name="BMP 图象" r:id="rId9" imgW="617404" imgH="640135" progId="PBrush">
                  <p:embed/>
                </p:oleObj>
              </a:graphicData>
            </a:graphic>
          </p:graphicFrame>
          <p:graphicFrame>
            <p:nvGraphicFramePr>
              <p:cNvPr id="882706" name="Object 18"/>
              <p:cNvGraphicFramePr>
                <a:graphicFrameLocks noChangeAspect="1"/>
              </p:cNvGraphicFramePr>
              <p:nvPr/>
            </p:nvGraphicFramePr>
            <p:xfrm>
              <a:off x="2976" y="1152"/>
              <a:ext cx="360" cy="374"/>
            </p:xfrm>
            <a:graphic>
              <a:graphicData uri="http://schemas.openxmlformats.org/presentationml/2006/ole">
                <p:oleObj spid="_x0000_s31757" name="BMP 图象" r:id="rId10" imgW="571671" imgH="594412" progId="PBrush">
                  <p:embed/>
                </p:oleObj>
              </a:graphicData>
            </a:graphic>
          </p:graphicFrame>
          <p:sp>
            <p:nvSpPr>
              <p:cNvPr id="882707" name="Rectangle 19"/>
              <p:cNvSpPr>
                <a:spLocks noChangeArrowheads="1"/>
              </p:cNvSpPr>
              <p:nvPr/>
            </p:nvSpPr>
            <p:spPr bwMode="auto">
              <a:xfrm>
                <a:off x="3120" y="1056"/>
                <a:ext cx="1968" cy="96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>
                  <a:solidFill>
                    <a:srgbClr val="CC33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2708" name="Text Box 20"/>
            <p:cNvSpPr txBox="1">
              <a:spLocks noChangeArrowheads="1"/>
            </p:cNvSpPr>
            <p:nvPr/>
          </p:nvSpPr>
          <p:spPr bwMode="auto">
            <a:xfrm>
              <a:off x="808" y="1721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10kN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2709" name="Line 21"/>
            <p:cNvSpPr>
              <a:spLocks noChangeShapeType="1"/>
            </p:cNvSpPr>
            <p:nvPr/>
          </p:nvSpPr>
          <p:spPr bwMode="auto">
            <a:xfrm>
              <a:off x="1335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0" name="Line 22"/>
            <p:cNvSpPr>
              <a:spLocks noChangeShapeType="1"/>
            </p:cNvSpPr>
            <p:nvPr/>
          </p:nvSpPr>
          <p:spPr bwMode="auto">
            <a:xfrm>
              <a:off x="2631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1" name="Line 23"/>
            <p:cNvSpPr>
              <a:spLocks noChangeShapeType="1"/>
            </p:cNvSpPr>
            <p:nvPr/>
          </p:nvSpPr>
          <p:spPr bwMode="auto">
            <a:xfrm>
              <a:off x="71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2" name="Line 24"/>
            <p:cNvSpPr>
              <a:spLocks noChangeShapeType="1"/>
            </p:cNvSpPr>
            <p:nvPr/>
          </p:nvSpPr>
          <p:spPr bwMode="auto">
            <a:xfrm>
              <a:off x="1335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3" name="Line 25"/>
            <p:cNvSpPr>
              <a:spLocks noChangeShapeType="1"/>
            </p:cNvSpPr>
            <p:nvPr/>
          </p:nvSpPr>
          <p:spPr bwMode="auto">
            <a:xfrm>
              <a:off x="1959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4" name="Line 26"/>
            <p:cNvSpPr>
              <a:spLocks noChangeShapeType="1"/>
            </p:cNvSpPr>
            <p:nvPr/>
          </p:nvSpPr>
          <p:spPr bwMode="auto">
            <a:xfrm>
              <a:off x="263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5" name="Line 27"/>
            <p:cNvSpPr>
              <a:spLocks noChangeShapeType="1"/>
            </p:cNvSpPr>
            <p:nvPr/>
          </p:nvSpPr>
          <p:spPr bwMode="auto">
            <a:xfrm>
              <a:off x="711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6" name="Line 28"/>
            <p:cNvSpPr>
              <a:spLocks noChangeShapeType="1"/>
            </p:cNvSpPr>
            <p:nvPr/>
          </p:nvSpPr>
          <p:spPr bwMode="auto">
            <a:xfrm>
              <a:off x="1335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7" name="Line 29"/>
            <p:cNvSpPr>
              <a:spLocks noChangeShapeType="1"/>
            </p:cNvSpPr>
            <p:nvPr/>
          </p:nvSpPr>
          <p:spPr bwMode="auto">
            <a:xfrm>
              <a:off x="1959" y="290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8" name="Text Box 30"/>
            <p:cNvSpPr txBox="1">
              <a:spLocks noChangeArrowheads="1"/>
            </p:cNvSpPr>
            <p:nvPr/>
          </p:nvSpPr>
          <p:spPr bwMode="auto">
            <a:xfrm>
              <a:off x="855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2719" name="Text Box 31"/>
            <p:cNvSpPr txBox="1">
              <a:spLocks noChangeArrowheads="1"/>
            </p:cNvSpPr>
            <p:nvPr/>
          </p:nvSpPr>
          <p:spPr bwMode="auto">
            <a:xfrm>
              <a:off x="1431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2720" name="Text Box 32"/>
            <p:cNvSpPr txBox="1">
              <a:spLocks noChangeArrowheads="1"/>
            </p:cNvSpPr>
            <p:nvPr/>
          </p:nvSpPr>
          <p:spPr bwMode="auto">
            <a:xfrm>
              <a:off x="2151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2721" name="Text Box 33"/>
            <p:cNvSpPr txBox="1">
              <a:spLocks noChangeArrowheads="1"/>
            </p:cNvSpPr>
            <p:nvPr/>
          </p:nvSpPr>
          <p:spPr bwMode="auto">
            <a:xfrm>
              <a:off x="2249" y="1721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4kN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2722" name="Text Box 34"/>
            <p:cNvSpPr txBox="1">
              <a:spLocks noChangeArrowheads="1"/>
            </p:cNvSpPr>
            <p:nvPr/>
          </p:nvSpPr>
          <p:spPr bwMode="auto">
            <a:xfrm>
              <a:off x="567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82723" name="Text Box 35"/>
            <p:cNvSpPr txBox="1">
              <a:spLocks noChangeArrowheads="1"/>
            </p:cNvSpPr>
            <p:nvPr/>
          </p:nvSpPr>
          <p:spPr bwMode="auto">
            <a:xfrm>
              <a:off x="1815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82724" name="Text Box 36"/>
            <p:cNvSpPr txBox="1">
              <a:spLocks noChangeArrowheads="1"/>
            </p:cNvSpPr>
            <p:nvPr/>
          </p:nvSpPr>
          <p:spPr bwMode="auto">
            <a:xfrm>
              <a:off x="1335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2725" name="Text Box 37"/>
            <p:cNvSpPr txBox="1">
              <a:spLocks noChangeArrowheads="1"/>
            </p:cNvSpPr>
            <p:nvPr/>
          </p:nvSpPr>
          <p:spPr bwMode="auto">
            <a:xfrm>
              <a:off x="2631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0" grpId="0" autoUpdateAnimBg="0"/>
      <p:bldP spid="8826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7" name="Text Box 5"/>
          <p:cNvSpPr txBox="1">
            <a:spLocks noChangeArrowheads="1"/>
          </p:cNvSpPr>
          <p:nvPr/>
        </p:nvSpPr>
        <p:spPr bwMode="auto">
          <a:xfrm>
            <a:off x="4071934" y="1000108"/>
            <a:ext cx="4321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5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B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截面校核。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3850" y="4054494"/>
            <a:ext cx="3744913" cy="2160588"/>
            <a:chOff x="249" y="890"/>
            <a:chExt cx="2168" cy="1177"/>
          </a:xfrm>
        </p:grpSpPr>
        <p:pic>
          <p:nvPicPr>
            <p:cNvPr id="883729" name="Picture 17" descr="例3-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824"/>
            <a:stretch>
              <a:fillRect/>
            </a:stretch>
          </p:blipFill>
          <p:spPr bwMode="auto">
            <a:xfrm>
              <a:off x="249" y="890"/>
              <a:ext cx="2168" cy="1165"/>
            </a:xfrm>
            <a:prstGeom prst="rect">
              <a:avLst/>
            </a:prstGeom>
            <a:noFill/>
          </p:spPr>
        </p:pic>
        <p:graphicFrame>
          <p:nvGraphicFramePr>
            <p:cNvPr id="883730" name="Object 18"/>
            <p:cNvGraphicFramePr>
              <a:graphicFrameLocks noChangeAspect="1"/>
            </p:cNvGraphicFramePr>
            <p:nvPr/>
          </p:nvGraphicFramePr>
          <p:xfrm>
            <a:off x="845" y="1035"/>
            <a:ext cx="346" cy="134"/>
          </p:xfrm>
          <a:graphic>
            <a:graphicData uri="http://schemas.openxmlformats.org/presentationml/2006/ole">
              <p:oleObj spid="_x0000_s32776" name="公式" r:id="rId4" imgW="457002" imgH="177723" progId="Equation.3">
                <p:embed/>
              </p:oleObj>
            </a:graphicData>
          </a:graphic>
        </p:graphicFrame>
        <p:graphicFrame>
          <p:nvGraphicFramePr>
            <p:cNvPr id="883731" name="Object 19"/>
            <p:cNvGraphicFramePr>
              <a:graphicFrameLocks noChangeAspect="1"/>
            </p:cNvGraphicFramePr>
            <p:nvPr/>
          </p:nvGraphicFramePr>
          <p:xfrm>
            <a:off x="1429" y="1933"/>
            <a:ext cx="355" cy="134"/>
          </p:xfrm>
          <a:graphic>
            <a:graphicData uri="http://schemas.openxmlformats.org/presentationml/2006/ole">
              <p:oleObj spid="_x0000_s32777" name="公式" r:id="rId5" imgW="469696" imgH="177723" progId="Equation.3">
                <p:embed/>
              </p:oleObj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3850" y="1857376"/>
            <a:ext cx="3959225" cy="2039938"/>
            <a:chOff x="521" y="1715"/>
            <a:chExt cx="2494" cy="1285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21" y="2280"/>
              <a:ext cx="2112" cy="499"/>
              <a:chOff x="2976" y="1056"/>
              <a:chExt cx="2112" cy="499"/>
            </a:xfrm>
          </p:grpSpPr>
          <p:graphicFrame>
            <p:nvGraphicFramePr>
              <p:cNvPr id="883734" name="Object 22"/>
              <p:cNvGraphicFramePr>
                <a:graphicFrameLocks noChangeAspect="1"/>
              </p:cNvGraphicFramePr>
              <p:nvPr/>
            </p:nvGraphicFramePr>
            <p:xfrm>
              <a:off x="4219" y="1152"/>
              <a:ext cx="389" cy="403"/>
            </p:xfrm>
            <a:graphic>
              <a:graphicData uri="http://schemas.openxmlformats.org/presentationml/2006/ole">
                <p:oleObj spid="_x0000_s32778" name="BMP 图象" r:id="rId6" imgW="617404" imgH="640135" progId="PBrush">
                  <p:embed/>
                </p:oleObj>
              </a:graphicData>
            </a:graphic>
          </p:graphicFrame>
          <p:graphicFrame>
            <p:nvGraphicFramePr>
              <p:cNvPr id="883735" name="Object 23"/>
              <p:cNvGraphicFramePr>
                <a:graphicFrameLocks noChangeAspect="1"/>
              </p:cNvGraphicFramePr>
              <p:nvPr/>
            </p:nvGraphicFramePr>
            <p:xfrm>
              <a:off x="2976" y="1152"/>
              <a:ext cx="360" cy="374"/>
            </p:xfrm>
            <a:graphic>
              <a:graphicData uri="http://schemas.openxmlformats.org/presentationml/2006/ole">
                <p:oleObj spid="_x0000_s32779" name="BMP 图象" r:id="rId7" imgW="571671" imgH="594412" progId="PBrush">
                  <p:embed/>
                </p:oleObj>
              </a:graphicData>
            </a:graphic>
          </p:graphicFrame>
          <p:sp>
            <p:nvSpPr>
              <p:cNvPr id="883736" name="Rectangle 24"/>
              <p:cNvSpPr>
                <a:spLocks noChangeArrowheads="1"/>
              </p:cNvSpPr>
              <p:nvPr/>
            </p:nvSpPr>
            <p:spPr bwMode="auto">
              <a:xfrm>
                <a:off x="3120" y="1056"/>
                <a:ext cx="1968" cy="96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>
                  <a:solidFill>
                    <a:srgbClr val="CC33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3737" name="Text Box 25"/>
            <p:cNvSpPr txBox="1">
              <a:spLocks noChangeArrowheads="1"/>
            </p:cNvSpPr>
            <p:nvPr/>
          </p:nvSpPr>
          <p:spPr bwMode="auto">
            <a:xfrm>
              <a:off x="763" y="1715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10kN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3738" name="Line 26"/>
            <p:cNvSpPr>
              <a:spLocks noChangeShapeType="1"/>
            </p:cNvSpPr>
            <p:nvPr/>
          </p:nvSpPr>
          <p:spPr bwMode="auto">
            <a:xfrm>
              <a:off x="1335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39" name="Line 27"/>
            <p:cNvSpPr>
              <a:spLocks noChangeShapeType="1"/>
            </p:cNvSpPr>
            <p:nvPr/>
          </p:nvSpPr>
          <p:spPr bwMode="auto">
            <a:xfrm>
              <a:off x="2631" y="19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0" name="Line 28"/>
            <p:cNvSpPr>
              <a:spLocks noChangeShapeType="1"/>
            </p:cNvSpPr>
            <p:nvPr/>
          </p:nvSpPr>
          <p:spPr bwMode="auto">
            <a:xfrm>
              <a:off x="71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1" name="Line 29"/>
            <p:cNvSpPr>
              <a:spLocks noChangeShapeType="1"/>
            </p:cNvSpPr>
            <p:nvPr/>
          </p:nvSpPr>
          <p:spPr bwMode="auto">
            <a:xfrm>
              <a:off x="1335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2" name="Line 30"/>
            <p:cNvSpPr>
              <a:spLocks noChangeShapeType="1"/>
            </p:cNvSpPr>
            <p:nvPr/>
          </p:nvSpPr>
          <p:spPr bwMode="auto">
            <a:xfrm>
              <a:off x="1959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3" name="Line 31"/>
            <p:cNvSpPr>
              <a:spLocks noChangeShapeType="1"/>
            </p:cNvSpPr>
            <p:nvPr/>
          </p:nvSpPr>
          <p:spPr bwMode="auto">
            <a:xfrm>
              <a:off x="2631" y="28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4" name="Line 32"/>
            <p:cNvSpPr>
              <a:spLocks noChangeShapeType="1"/>
            </p:cNvSpPr>
            <p:nvPr/>
          </p:nvSpPr>
          <p:spPr bwMode="auto">
            <a:xfrm>
              <a:off x="711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5" name="Line 33"/>
            <p:cNvSpPr>
              <a:spLocks noChangeShapeType="1"/>
            </p:cNvSpPr>
            <p:nvPr/>
          </p:nvSpPr>
          <p:spPr bwMode="auto">
            <a:xfrm>
              <a:off x="1335" y="290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6" name="Line 34"/>
            <p:cNvSpPr>
              <a:spLocks noChangeShapeType="1"/>
            </p:cNvSpPr>
            <p:nvPr/>
          </p:nvSpPr>
          <p:spPr bwMode="auto">
            <a:xfrm>
              <a:off x="1959" y="290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47" name="Text Box 35"/>
            <p:cNvSpPr txBox="1">
              <a:spLocks noChangeArrowheads="1"/>
            </p:cNvSpPr>
            <p:nvPr/>
          </p:nvSpPr>
          <p:spPr bwMode="auto">
            <a:xfrm>
              <a:off x="855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3748" name="Text Box 36"/>
            <p:cNvSpPr txBox="1">
              <a:spLocks noChangeArrowheads="1"/>
            </p:cNvSpPr>
            <p:nvPr/>
          </p:nvSpPr>
          <p:spPr bwMode="auto">
            <a:xfrm>
              <a:off x="1431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3749" name="Text Box 37"/>
            <p:cNvSpPr txBox="1">
              <a:spLocks noChangeArrowheads="1"/>
            </p:cNvSpPr>
            <p:nvPr/>
          </p:nvSpPr>
          <p:spPr bwMode="auto">
            <a:xfrm>
              <a:off x="2151" y="26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1m</a:t>
              </a:r>
            </a:p>
          </p:txBody>
        </p:sp>
        <p:sp>
          <p:nvSpPr>
            <p:cNvPr id="883750" name="Text Box 38"/>
            <p:cNvSpPr txBox="1">
              <a:spLocks noChangeArrowheads="1"/>
            </p:cNvSpPr>
            <p:nvPr/>
          </p:nvSpPr>
          <p:spPr bwMode="auto">
            <a:xfrm>
              <a:off x="2114" y="1715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P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b="1" i="1" dirty="0">
                  <a:latin typeface="Times New Roman" pitchFamily="18" charset="0"/>
                </a:rPr>
                <a:t>=</a:t>
              </a:r>
              <a:r>
                <a:rPr kumimoji="1" lang="en-US" altLang="zh-CN" b="1" dirty="0">
                  <a:latin typeface="Times New Roman" pitchFamily="18" charset="0"/>
                </a:rPr>
                <a:t>4kN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883751" name="Text Box 39"/>
            <p:cNvSpPr txBox="1">
              <a:spLocks noChangeArrowheads="1"/>
            </p:cNvSpPr>
            <p:nvPr/>
          </p:nvSpPr>
          <p:spPr bwMode="auto">
            <a:xfrm>
              <a:off x="567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83752" name="Text Box 40"/>
            <p:cNvSpPr txBox="1">
              <a:spLocks noChangeArrowheads="1"/>
            </p:cNvSpPr>
            <p:nvPr/>
          </p:nvSpPr>
          <p:spPr bwMode="auto">
            <a:xfrm>
              <a:off x="1815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83753" name="Text Box 41"/>
            <p:cNvSpPr txBox="1">
              <a:spLocks noChangeArrowheads="1"/>
            </p:cNvSpPr>
            <p:nvPr/>
          </p:nvSpPr>
          <p:spPr bwMode="auto">
            <a:xfrm>
              <a:off x="1335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3754" name="Text Box 42"/>
            <p:cNvSpPr txBox="1">
              <a:spLocks noChangeArrowheads="1"/>
            </p:cNvSpPr>
            <p:nvPr/>
          </p:nvSpPr>
          <p:spPr bwMode="auto">
            <a:xfrm>
              <a:off x="2631" y="20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883756" name="Rectangle 4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3757" name="Text Box 45"/>
          <p:cNvSpPr txBox="1">
            <a:spLocks noChangeArrowheads="1"/>
          </p:cNvSpPr>
          <p:nvPr/>
        </p:nvSpPr>
        <p:spPr bwMode="auto">
          <a:xfrm>
            <a:off x="4067175" y="4149725"/>
            <a:ext cx="5076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可见最大拉应力在截面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的下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边缘处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883758" name="Text Box 46"/>
          <p:cNvSpPr txBox="1">
            <a:spLocks noChangeArrowheads="1"/>
          </p:cNvSpPr>
          <p:nvPr/>
        </p:nvSpPr>
        <p:spPr bwMode="auto">
          <a:xfrm>
            <a:off x="4214810" y="5500702"/>
            <a:ext cx="4152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整体上梁满足强度条件。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357686" y="2253399"/>
          <a:ext cx="4357718" cy="1389915"/>
        </p:xfrm>
        <a:graphic>
          <a:graphicData uri="http://schemas.openxmlformats.org/presentationml/2006/ole">
            <p:oleObj spid="_x0000_s32780" name="公式" r:id="rId8" imgW="2374560" imgH="685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7" grpId="0"/>
      <p:bldP spid="883757" grpId="0"/>
      <p:bldP spid="8837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00788" y="677863"/>
            <a:ext cx="2709862" cy="2751137"/>
            <a:chOff x="3786" y="1162"/>
            <a:chExt cx="1707" cy="1733"/>
          </a:xfrm>
        </p:grpSpPr>
        <p:sp>
          <p:nvSpPr>
            <p:cNvPr id="221198" name="Rectangle 14"/>
            <p:cNvSpPr>
              <a:spLocks noChangeArrowheads="1"/>
            </p:cNvSpPr>
            <p:nvPr/>
          </p:nvSpPr>
          <p:spPr bwMode="auto">
            <a:xfrm>
              <a:off x="5193" y="1797"/>
              <a:ext cx="26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4255" y="1680"/>
              <a:ext cx="774" cy="7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5" name="Line 51"/>
            <p:cNvSpPr>
              <a:spLocks noChangeShapeType="1"/>
            </p:cNvSpPr>
            <p:nvPr/>
          </p:nvSpPr>
          <p:spPr bwMode="auto">
            <a:xfrm>
              <a:off x="3786" y="2064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6" name="Line 52"/>
            <p:cNvSpPr>
              <a:spLocks noChangeShapeType="1"/>
            </p:cNvSpPr>
            <p:nvPr/>
          </p:nvSpPr>
          <p:spPr bwMode="auto">
            <a:xfrm>
              <a:off x="5040" y="2064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7" name="Line 53"/>
            <p:cNvSpPr>
              <a:spLocks noChangeShapeType="1"/>
            </p:cNvSpPr>
            <p:nvPr/>
          </p:nvSpPr>
          <p:spPr bwMode="auto">
            <a:xfrm flipV="1">
              <a:off x="4207" y="187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8" name="Line 54"/>
            <p:cNvSpPr>
              <a:spLocks noChangeShapeType="1"/>
            </p:cNvSpPr>
            <p:nvPr/>
          </p:nvSpPr>
          <p:spPr bwMode="auto">
            <a:xfrm flipV="1">
              <a:off x="5093" y="187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2" name="Line 58"/>
            <p:cNvSpPr>
              <a:spLocks noChangeShapeType="1"/>
            </p:cNvSpPr>
            <p:nvPr/>
          </p:nvSpPr>
          <p:spPr bwMode="auto">
            <a:xfrm flipH="1" flipV="1">
              <a:off x="4394" y="1616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3" name="Line 59"/>
            <p:cNvSpPr>
              <a:spLocks noChangeShapeType="1"/>
            </p:cNvSpPr>
            <p:nvPr/>
          </p:nvSpPr>
          <p:spPr bwMode="auto">
            <a:xfrm flipH="1">
              <a:off x="4447" y="2496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5" name="Rectangle 61"/>
            <p:cNvSpPr>
              <a:spLocks noChangeArrowheads="1"/>
            </p:cNvSpPr>
            <p:nvPr/>
          </p:nvSpPr>
          <p:spPr bwMode="auto">
            <a:xfrm>
              <a:off x="4377" y="116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 flipV="1">
              <a:off x="4631" y="1217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 flipV="1">
              <a:off x="4649" y="244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8" name="Rectangle 64"/>
            <p:cNvSpPr>
              <a:spLocks noChangeArrowheads="1"/>
            </p:cNvSpPr>
            <p:nvPr/>
          </p:nvSpPr>
          <p:spPr bwMode="auto">
            <a:xfrm>
              <a:off x="4976" y="161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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xy</a:t>
              </a:r>
            </a:p>
          </p:txBody>
        </p:sp>
      </p:grp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0" y="428604"/>
            <a:ext cx="6264275" cy="1041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例题</a:t>
            </a:r>
            <a:r>
              <a:rPr kumimoji="1"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   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图示单元体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已知 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=-40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MPa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,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=60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MPa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,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</a:t>
            </a:r>
            <a:r>
              <a:rPr kumimoji="1"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xy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=-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50MPa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.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试求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截面上的应力情况及主应力和主单元体的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方位（画出示意图），并求最大切应力</a:t>
            </a:r>
            <a:r>
              <a:rPr kumimoji="1"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endParaRPr kumimoji="1" lang="en-US" altLang="zh-CN" sz="24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021513" y="1341438"/>
            <a:ext cx="2365375" cy="2054225"/>
            <a:chOff x="3969" y="1706"/>
            <a:chExt cx="1490" cy="1294"/>
          </a:xfrm>
        </p:grpSpPr>
        <p:sp>
          <p:nvSpPr>
            <p:cNvPr id="221211" name="Text Box 27"/>
            <p:cNvSpPr txBox="1">
              <a:spLocks noChangeArrowheads="1"/>
            </p:cNvSpPr>
            <p:nvPr/>
          </p:nvSpPr>
          <p:spPr bwMode="auto">
            <a:xfrm>
              <a:off x="5148" y="2750"/>
              <a:ext cx="24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</a:p>
          </p:txBody>
        </p:sp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3987" y="1815"/>
              <a:ext cx="1472" cy="1016"/>
              <a:chOff x="3987" y="1815"/>
              <a:chExt cx="1472" cy="1016"/>
            </a:xfrm>
          </p:grpSpPr>
          <p:grpSp>
            <p:nvGrpSpPr>
              <p:cNvPr id="5" name="Group 78"/>
              <p:cNvGrpSpPr>
                <a:grpSpLocks/>
              </p:cNvGrpSpPr>
              <p:nvPr/>
            </p:nvGrpSpPr>
            <p:grpSpPr bwMode="auto">
              <a:xfrm>
                <a:off x="3987" y="1815"/>
                <a:ext cx="1472" cy="1016"/>
                <a:chOff x="4023" y="1915"/>
                <a:chExt cx="1472" cy="1016"/>
              </a:xfrm>
            </p:grpSpPr>
            <p:sp>
              <p:nvSpPr>
                <p:cNvPr id="22125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023" y="1915"/>
                  <a:ext cx="408" cy="5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53" name="Line 69"/>
                <p:cNvSpPr>
                  <a:spLocks noChangeShapeType="1"/>
                </p:cNvSpPr>
                <p:nvPr/>
              </p:nvSpPr>
              <p:spPr bwMode="auto">
                <a:xfrm>
                  <a:off x="4286" y="1979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54" name="Line 70"/>
                <p:cNvSpPr>
                  <a:spLocks noChangeShapeType="1"/>
                </p:cNvSpPr>
                <p:nvPr/>
              </p:nvSpPr>
              <p:spPr bwMode="auto">
                <a:xfrm>
                  <a:off x="4195" y="2078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55" name="Line 71"/>
                <p:cNvSpPr>
                  <a:spLocks noChangeShapeType="1"/>
                </p:cNvSpPr>
                <p:nvPr/>
              </p:nvSpPr>
              <p:spPr bwMode="auto">
                <a:xfrm>
                  <a:off x="4105" y="2196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967" y="2341"/>
                  <a:ext cx="528" cy="23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>
                      <a:latin typeface="宋体" pitchFamily="2" charset="-122"/>
                    </a:rPr>
                    <a:t>30°</a:t>
                  </a:r>
                  <a:endParaRPr kumimoji="1" lang="en-US" altLang="zh-CN" sz="2400" b="1">
                    <a:latin typeface="宋体" pitchFamily="2" charset="-122"/>
                  </a:endParaRPr>
                </a:p>
              </p:txBody>
            </p:sp>
            <p:sp>
              <p:nvSpPr>
                <p:cNvPr id="221261" name="Line 77"/>
                <p:cNvSpPr>
                  <a:spLocks noChangeShapeType="1"/>
                </p:cNvSpPr>
                <p:nvPr/>
              </p:nvSpPr>
              <p:spPr bwMode="auto">
                <a:xfrm>
                  <a:off x="4286" y="2160"/>
                  <a:ext cx="953" cy="7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1209" name="Arc 25"/>
              <p:cNvSpPr>
                <a:spLocks/>
              </p:cNvSpPr>
              <p:nvPr/>
            </p:nvSpPr>
            <p:spPr bwMode="auto">
              <a:xfrm rot="2471801">
                <a:off x="4776" y="2260"/>
                <a:ext cx="248" cy="2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tx2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1265" name="Text Box 81"/>
            <p:cNvSpPr txBox="1">
              <a:spLocks noChangeArrowheads="1"/>
            </p:cNvSpPr>
            <p:nvPr/>
          </p:nvSpPr>
          <p:spPr bwMode="auto">
            <a:xfrm>
              <a:off x="4377" y="1706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21266" name="Text Box 82"/>
            <p:cNvSpPr txBox="1">
              <a:spLocks noChangeArrowheads="1"/>
            </p:cNvSpPr>
            <p:nvPr/>
          </p:nvSpPr>
          <p:spPr bwMode="auto">
            <a:xfrm>
              <a:off x="3969" y="222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221268" name="Text Box 84"/>
          <p:cNvSpPr txBox="1">
            <a:spLocks noChangeArrowheads="1"/>
          </p:cNvSpPr>
          <p:nvPr/>
        </p:nvSpPr>
        <p:spPr bwMode="auto">
          <a:xfrm>
            <a:off x="142844" y="2328858"/>
            <a:ext cx="411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解</a:t>
            </a:r>
            <a:r>
              <a:rPr kumimoji="1"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r>
              <a:rPr kumimoji="1"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求</a:t>
            </a:r>
            <a:r>
              <a:rPr kumimoji="1" lang="zh-CN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截面上的应力</a:t>
            </a:r>
            <a:endParaRPr kumimoji="1"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aphicFrame>
        <p:nvGraphicFramePr>
          <p:cNvPr id="221269" name="Object 85"/>
          <p:cNvGraphicFramePr>
            <a:graphicFrameLocks noChangeAspect="1"/>
          </p:cNvGraphicFramePr>
          <p:nvPr/>
        </p:nvGraphicFramePr>
        <p:xfrm>
          <a:off x="242888" y="2708275"/>
          <a:ext cx="8216900" cy="2882900"/>
        </p:xfrm>
        <a:graphic>
          <a:graphicData uri="http://schemas.openxmlformats.org/presentationml/2006/ole">
            <p:oleObj spid="_x0000_s3076" name="公式" r:id="rId4" imgW="262721160" imgH="92385360" progId="Equation.3">
              <p:embed/>
            </p:oleObj>
          </a:graphicData>
        </a:graphic>
      </p:graphicFrame>
      <p:graphicFrame>
        <p:nvGraphicFramePr>
          <p:cNvPr id="221270" name="Object 86"/>
          <p:cNvGraphicFramePr>
            <a:graphicFrameLocks noChangeAspect="1"/>
          </p:cNvGraphicFramePr>
          <p:nvPr/>
        </p:nvGraphicFramePr>
        <p:xfrm>
          <a:off x="439738" y="5084763"/>
          <a:ext cx="8204200" cy="2247900"/>
        </p:xfrm>
        <a:graphic>
          <a:graphicData uri="http://schemas.openxmlformats.org/presentationml/2006/ole">
            <p:oleObj spid="_x0000_s3077" name="公式" r:id="rId5" imgW="262315080" imgH="7203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74" name="Text Box 66"/>
          <p:cNvSpPr txBox="1">
            <a:spLocks noChangeArrowheads="1"/>
          </p:cNvSpPr>
          <p:nvPr/>
        </p:nvSpPr>
        <p:spPr bwMode="auto">
          <a:xfrm>
            <a:off x="214282" y="357166"/>
            <a:ext cx="50593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 </a:t>
            </a:r>
            <a:r>
              <a:rPr kumimoji="1"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求主应力和主单元体的方位</a:t>
            </a:r>
            <a:endParaRPr kumimoji="1"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aphicFrame>
        <p:nvGraphicFramePr>
          <p:cNvPr id="222275" name="Object 67"/>
          <p:cNvGraphicFramePr>
            <a:graphicFrameLocks noChangeAspect="1"/>
          </p:cNvGraphicFramePr>
          <p:nvPr/>
        </p:nvGraphicFramePr>
        <p:xfrm>
          <a:off x="285720" y="3000372"/>
          <a:ext cx="5600700" cy="1003300"/>
        </p:xfrm>
        <a:graphic>
          <a:graphicData uri="http://schemas.openxmlformats.org/presentationml/2006/ole">
            <p:oleObj spid="_x0000_s4104" name="公式" r:id="rId4" imgW="179068680" imgH="32143320" progId="Equation.3">
              <p:embed/>
            </p:oleObj>
          </a:graphicData>
        </a:graphic>
      </p:graphicFrame>
      <p:graphicFrame>
        <p:nvGraphicFramePr>
          <p:cNvPr id="222276" name="Object 68"/>
          <p:cNvGraphicFramePr>
            <a:graphicFrameLocks noChangeAspect="1"/>
          </p:cNvGraphicFramePr>
          <p:nvPr/>
        </p:nvGraphicFramePr>
        <p:xfrm>
          <a:off x="357158" y="4000504"/>
          <a:ext cx="1701800" cy="1003300"/>
        </p:xfrm>
        <a:graphic>
          <a:graphicData uri="http://schemas.openxmlformats.org/presentationml/2006/ole">
            <p:oleObj spid="_x0000_s4105" name="Equation" r:id="rId5" imgW="54402120" imgH="32143320" progId="">
              <p:embed/>
            </p:oleObj>
          </a:graphicData>
        </a:graphic>
      </p:graphicFrame>
      <p:graphicFrame>
        <p:nvGraphicFramePr>
          <p:cNvPr id="222277" name="Object 69"/>
          <p:cNvGraphicFramePr>
            <a:graphicFrameLocks noChangeAspect="1"/>
          </p:cNvGraphicFramePr>
          <p:nvPr/>
        </p:nvGraphicFramePr>
        <p:xfrm>
          <a:off x="2857488" y="4071942"/>
          <a:ext cx="1790700" cy="1003300"/>
        </p:xfrm>
        <a:graphic>
          <a:graphicData uri="http://schemas.openxmlformats.org/presentationml/2006/ole">
            <p:oleObj spid="_x0000_s4106" name="公式" r:id="rId6" imgW="57244680" imgH="32143320" progId="Equation.3">
              <p:embed/>
            </p:oleObj>
          </a:graphicData>
        </a:graphic>
      </p:graphicFrame>
      <p:sp>
        <p:nvSpPr>
          <p:cNvPr id="222279" name="Text Box 71"/>
          <p:cNvSpPr txBox="1">
            <a:spLocks noChangeArrowheads="1"/>
          </p:cNvSpPr>
          <p:nvPr/>
        </p:nvSpPr>
        <p:spPr bwMode="auto">
          <a:xfrm>
            <a:off x="214282" y="5143512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因为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&lt; </a:t>
            </a:r>
            <a:r>
              <a:rPr kumimoji="1" lang="en-US" altLang="zh-CN" sz="2400" b="1" i="1" baseline="-25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,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所以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-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22.5°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min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对应</a:t>
            </a:r>
          </a:p>
        </p:txBody>
      </p:sp>
      <p:graphicFrame>
        <p:nvGraphicFramePr>
          <p:cNvPr id="222280" name="Object 72"/>
          <p:cNvGraphicFramePr>
            <a:graphicFrameLocks noChangeAspect="1"/>
          </p:cNvGraphicFramePr>
          <p:nvPr/>
        </p:nvGraphicFramePr>
        <p:xfrm>
          <a:off x="319110" y="1071546"/>
          <a:ext cx="7467600" cy="1016000"/>
        </p:xfrm>
        <a:graphic>
          <a:graphicData uri="http://schemas.openxmlformats.org/presentationml/2006/ole">
            <p:oleObj spid="_x0000_s4107" name="公式" r:id="rId7" imgW="238762440" imgH="32550480" progId="Equation.3">
              <p:embed/>
            </p:oleObj>
          </a:graphicData>
        </a:graphic>
      </p:graphicFrame>
      <p:graphicFrame>
        <p:nvGraphicFramePr>
          <p:cNvPr id="222281" name="Object 73"/>
          <p:cNvGraphicFramePr>
            <a:graphicFrameLocks noChangeAspect="1"/>
          </p:cNvGraphicFramePr>
          <p:nvPr/>
        </p:nvGraphicFramePr>
        <p:xfrm>
          <a:off x="428596" y="2285992"/>
          <a:ext cx="7213600" cy="660400"/>
        </p:xfrm>
        <a:graphic>
          <a:graphicData uri="http://schemas.openxmlformats.org/presentationml/2006/ole">
            <p:oleObj spid="_x0000_s4108" name="公式" r:id="rId8" imgW="230640840" imgH="21153240" progId="Equation.3">
              <p:embed/>
            </p:oleObj>
          </a:graphicData>
        </a:graphic>
      </p:graphicFrame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6005542" y="2928934"/>
            <a:ext cx="2709862" cy="2751137"/>
            <a:chOff x="3786" y="1162"/>
            <a:chExt cx="1707" cy="1733"/>
          </a:xfrm>
        </p:grpSpPr>
        <p:sp>
          <p:nvSpPr>
            <p:cNvPr id="222309" name="Rectangle 101"/>
            <p:cNvSpPr>
              <a:spLocks noChangeArrowheads="1"/>
            </p:cNvSpPr>
            <p:nvPr/>
          </p:nvSpPr>
          <p:spPr bwMode="auto">
            <a:xfrm>
              <a:off x="5193" y="1797"/>
              <a:ext cx="26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222310" name="Rectangle 102"/>
            <p:cNvSpPr>
              <a:spLocks noChangeArrowheads="1"/>
            </p:cNvSpPr>
            <p:nvPr/>
          </p:nvSpPr>
          <p:spPr bwMode="auto">
            <a:xfrm>
              <a:off x="4255" y="1680"/>
              <a:ext cx="774" cy="7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1" name="Line 103"/>
            <p:cNvSpPr>
              <a:spLocks noChangeShapeType="1"/>
            </p:cNvSpPr>
            <p:nvPr/>
          </p:nvSpPr>
          <p:spPr bwMode="auto">
            <a:xfrm>
              <a:off x="3786" y="2064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2" name="Line 104"/>
            <p:cNvSpPr>
              <a:spLocks noChangeShapeType="1"/>
            </p:cNvSpPr>
            <p:nvPr/>
          </p:nvSpPr>
          <p:spPr bwMode="auto">
            <a:xfrm>
              <a:off x="5040" y="2064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3" name="Line 105"/>
            <p:cNvSpPr>
              <a:spLocks noChangeShapeType="1"/>
            </p:cNvSpPr>
            <p:nvPr/>
          </p:nvSpPr>
          <p:spPr bwMode="auto">
            <a:xfrm flipV="1">
              <a:off x="4207" y="187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4" name="Line 106"/>
            <p:cNvSpPr>
              <a:spLocks noChangeShapeType="1"/>
            </p:cNvSpPr>
            <p:nvPr/>
          </p:nvSpPr>
          <p:spPr bwMode="auto">
            <a:xfrm flipV="1">
              <a:off x="5093" y="187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5" name="Line 107"/>
            <p:cNvSpPr>
              <a:spLocks noChangeShapeType="1"/>
            </p:cNvSpPr>
            <p:nvPr/>
          </p:nvSpPr>
          <p:spPr bwMode="auto">
            <a:xfrm flipH="1" flipV="1">
              <a:off x="4394" y="1616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6" name="Line 108"/>
            <p:cNvSpPr>
              <a:spLocks noChangeShapeType="1"/>
            </p:cNvSpPr>
            <p:nvPr/>
          </p:nvSpPr>
          <p:spPr bwMode="auto">
            <a:xfrm flipH="1">
              <a:off x="4447" y="2496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7" name="Rectangle 109"/>
            <p:cNvSpPr>
              <a:spLocks noChangeArrowheads="1"/>
            </p:cNvSpPr>
            <p:nvPr/>
          </p:nvSpPr>
          <p:spPr bwMode="auto">
            <a:xfrm>
              <a:off x="4377" y="116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222318" name="Line 110"/>
            <p:cNvSpPr>
              <a:spLocks noChangeShapeType="1"/>
            </p:cNvSpPr>
            <p:nvPr/>
          </p:nvSpPr>
          <p:spPr bwMode="auto">
            <a:xfrm flipV="1">
              <a:off x="4631" y="1217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9" name="Line 111"/>
            <p:cNvSpPr>
              <a:spLocks noChangeShapeType="1"/>
            </p:cNvSpPr>
            <p:nvPr/>
          </p:nvSpPr>
          <p:spPr bwMode="auto">
            <a:xfrm flipV="1">
              <a:off x="4649" y="2442"/>
              <a:ext cx="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20" name="Rectangle 112"/>
            <p:cNvSpPr>
              <a:spLocks noChangeArrowheads="1"/>
            </p:cNvSpPr>
            <p:nvPr/>
          </p:nvSpPr>
          <p:spPr bwMode="auto">
            <a:xfrm>
              <a:off x="4976" y="161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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xy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6973888" y="3857628"/>
            <a:ext cx="2170112" cy="1162050"/>
            <a:chOff x="3774" y="2501"/>
            <a:chExt cx="1367" cy="732"/>
          </a:xfrm>
        </p:grpSpPr>
        <p:grpSp>
          <p:nvGrpSpPr>
            <p:cNvPr id="4" name="Group 114"/>
            <p:cNvGrpSpPr>
              <a:grpSpLocks/>
            </p:cNvGrpSpPr>
            <p:nvPr/>
          </p:nvGrpSpPr>
          <p:grpSpPr bwMode="auto">
            <a:xfrm>
              <a:off x="3774" y="2501"/>
              <a:ext cx="1367" cy="732"/>
              <a:chOff x="3781" y="2471"/>
              <a:chExt cx="1367" cy="732"/>
            </a:xfrm>
          </p:grpSpPr>
          <p:sp>
            <p:nvSpPr>
              <p:cNvPr id="222323" name="Line 115"/>
              <p:cNvSpPr>
                <a:spLocks noChangeShapeType="1"/>
              </p:cNvSpPr>
              <p:nvPr/>
            </p:nvSpPr>
            <p:spPr bwMode="auto">
              <a:xfrm rot="5400000" flipV="1">
                <a:off x="4552" y="2606"/>
                <a:ext cx="326" cy="86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24" name="Rectangle 116"/>
              <p:cNvSpPr>
                <a:spLocks noChangeArrowheads="1"/>
              </p:cNvSpPr>
              <p:nvPr/>
            </p:nvSpPr>
            <p:spPr bwMode="auto">
              <a:xfrm rot="1288377">
                <a:off x="3781" y="2471"/>
                <a:ext cx="528" cy="576"/>
              </a:xfrm>
              <a:prstGeom prst="rect">
                <a:avLst/>
              </a:prstGeom>
              <a:solidFill>
                <a:srgbClr val="FF99FF"/>
              </a:solidFill>
              <a:ln w="28575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25" name="Rectangle 117"/>
              <p:cNvSpPr>
                <a:spLocks noChangeArrowheads="1"/>
              </p:cNvSpPr>
              <p:nvPr/>
            </p:nvSpPr>
            <p:spPr bwMode="auto">
              <a:xfrm>
                <a:off x="4558" y="2750"/>
                <a:ext cx="5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22.5°</a:t>
                </a:r>
              </a:p>
            </p:txBody>
          </p:sp>
        </p:grpSp>
        <p:sp>
          <p:nvSpPr>
            <p:cNvPr id="222326" name="Arc 118"/>
            <p:cNvSpPr>
              <a:spLocks/>
            </p:cNvSpPr>
            <p:nvPr/>
          </p:nvSpPr>
          <p:spPr bwMode="auto">
            <a:xfrm rot="6916995">
              <a:off x="4355" y="2727"/>
              <a:ext cx="199" cy="2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8617"/>
                <a:gd name="T1" fmla="*/ 0 h 21600"/>
                <a:gd name="T2" fmla="*/ 8617 w 8617"/>
                <a:gd name="T3" fmla="*/ 1793 h 21600"/>
                <a:gd name="T4" fmla="*/ 0 w 8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17" h="21600" fill="none" extrusionOk="0">
                  <a:moveTo>
                    <a:pt x="-1" y="0"/>
                  </a:moveTo>
                  <a:cubicBezTo>
                    <a:pt x="2964" y="0"/>
                    <a:pt x="5898" y="610"/>
                    <a:pt x="8616" y="1793"/>
                  </a:cubicBezTo>
                </a:path>
                <a:path w="8617" h="21600" stroke="0" extrusionOk="0">
                  <a:moveTo>
                    <a:pt x="-1" y="0"/>
                  </a:moveTo>
                  <a:cubicBezTo>
                    <a:pt x="2964" y="0"/>
                    <a:pt x="5898" y="610"/>
                    <a:pt x="8616" y="17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kumimoji="1" lang="zh-CN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6072198" y="3143248"/>
            <a:ext cx="2374900" cy="2303463"/>
            <a:chOff x="1547" y="2187"/>
            <a:chExt cx="1496" cy="1451"/>
          </a:xfrm>
        </p:grpSpPr>
        <p:sp>
          <p:nvSpPr>
            <p:cNvPr id="222328" name="Text Box 120"/>
            <p:cNvSpPr txBox="1">
              <a:spLocks noChangeArrowheads="1"/>
            </p:cNvSpPr>
            <p:nvPr/>
          </p:nvSpPr>
          <p:spPr bwMode="auto">
            <a:xfrm>
              <a:off x="2635" y="2187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22329" name="Line 121"/>
            <p:cNvSpPr>
              <a:spLocks noChangeShapeType="1"/>
            </p:cNvSpPr>
            <p:nvPr/>
          </p:nvSpPr>
          <p:spPr bwMode="auto">
            <a:xfrm rot="-10800000">
              <a:off x="2635" y="3057"/>
              <a:ext cx="40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30" name="Line 122"/>
            <p:cNvSpPr>
              <a:spLocks noChangeShapeType="1"/>
            </p:cNvSpPr>
            <p:nvPr/>
          </p:nvSpPr>
          <p:spPr bwMode="auto">
            <a:xfrm>
              <a:off x="1728" y="2726"/>
              <a:ext cx="40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31" name="Line 123"/>
            <p:cNvSpPr>
              <a:spLocks noChangeShapeType="1"/>
            </p:cNvSpPr>
            <p:nvPr/>
          </p:nvSpPr>
          <p:spPr bwMode="auto">
            <a:xfrm flipV="1">
              <a:off x="2499" y="2294"/>
              <a:ext cx="182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32" name="Line 124"/>
            <p:cNvSpPr>
              <a:spLocks noChangeShapeType="1"/>
            </p:cNvSpPr>
            <p:nvPr/>
          </p:nvSpPr>
          <p:spPr bwMode="auto">
            <a:xfrm rot="10800000" flipV="1">
              <a:off x="2069" y="3230"/>
              <a:ext cx="182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33" name="Text Box 125"/>
            <p:cNvSpPr txBox="1">
              <a:spLocks noChangeArrowheads="1"/>
            </p:cNvSpPr>
            <p:nvPr/>
          </p:nvSpPr>
          <p:spPr bwMode="auto">
            <a:xfrm>
              <a:off x="1547" y="2430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3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142844" y="5786454"/>
            <a:ext cx="50593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</a:t>
            </a:r>
            <a:r>
              <a:rPr kumimoji="1"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kumimoji="1"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 </a:t>
            </a:r>
            <a:r>
              <a:rPr kumimoji="1"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求</a:t>
            </a:r>
            <a:r>
              <a:rPr kumimoji="1"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最大切应力</a:t>
            </a:r>
            <a:endParaRPr kumimoji="1"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500430" y="5929330"/>
          <a:ext cx="4955071" cy="734963"/>
        </p:xfrm>
        <a:graphic>
          <a:graphicData uri="http://schemas.openxmlformats.org/presentationml/2006/ole">
            <p:oleObj spid="_x0000_s4109" name="公式" r:id="rId9" imgW="84858120" imgH="12605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4" grpId="0"/>
      <p:bldP spid="222279" grpId="0" autoUpdateAnimBg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42844" y="214290"/>
            <a:ext cx="83518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正应力及方位</a:t>
            </a:r>
          </a:p>
          <a:p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304800" y="3733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327025" y="2963865"/>
            <a:ext cx="881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最大正应力的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方位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10957" name="Object 13"/>
          <p:cNvGraphicFramePr>
            <a:graphicFrameLocks noChangeAspect="1"/>
          </p:cNvGraphicFramePr>
          <p:nvPr/>
        </p:nvGraphicFramePr>
        <p:xfrm>
          <a:off x="642910" y="3700472"/>
          <a:ext cx="2879725" cy="1085850"/>
        </p:xfrm>
        <a:graphic>
          <a:graphicData uri="http://schemas.openxmlformats.org/presentationml/2006/ole">
            <p:oleObj spid="_x0000_s5127" name="Equation" r:id="rId4" imgW="39783240" imgH="15047640" progId="">
              <p:embed/>
            </p:oleObj>
          </a:graphicData>
        </a:graphic>
      </p:graphicFrame>
      <p:graphicFrame>
        <p:nvGraphicFramePr>
          <p:cNvPr id="210958" name="Object 14"/>
          <p:cNvGraphicFramePr>
            <a:graphicFrameLocks noChangeAspect="1"/>
          </p:cNvGraphicFramePr>
          <p:nvPr/>
        </p:nvGraphicFramePr>
        <p:xfrm>
          <a:off x="4929190" y="3767146"/>
          <a:ext cx="1409700" cy="876300"/>
        </p:xfrm>
        <a:graphic>
          <a:graphicData uri="http://schemas.openxmlformats.org/presentationml/2006/ole">
            <p:oleObj spid="_x0000_s5128" name="公式" r:id="rId5" imgW="45062280" imgH="28073160" progId="Equation.3">
              <p:embed/>
            </p:oleObj>
          </a:graphicData>
        </a:graphic>
      </p:graphicFrame>
      <p:sp>
        <p:nvSpPr>
          <p:cNvPr id="210959" name="Line 15"/>
          <p:cNvSpPr>
            <a:spLocks noChangeShapeType="1"/>
          </p:cNvSpPr>
          <p:nvPr/>
        </p:nvSpPr>
        <p:spPr bwMode="auto">
          <a:xfrm>
            <a:off x="3929058" y="4214818"/>
            <a:ext cx="719138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285720" y="4929198"/>
            <a:ext cx="881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0 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 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0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+90°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确定两个互相垂直的平面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一个是最大正应力所在的平面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另一个是最小正应力所在的平面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928662" y="1639882"/>
          <a:ext cx="5359400" cy="1003300"/>
        </p:xfrm>
        <a:graphic>
          <a:graphicData uri="http://schemas.openxmlformats.org/presentationml/2006/ole">
            <p:oleObj spid="_x0000_s5129" name="公式" r:id="rId6" imgW="171353160" imgH="32143320" progId="Equation.3">
              <p:embed/>
            </p:oleObj>
          </a:graphicData>
        </a:graphic>
      </p:graphicFrame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00034" y="6039169"/>
            <a:ext cx="65101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下面判断</a:t>
            </a:r>
            <a:r>
              <a:rPr kumimoji="1"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轴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与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哪一个主应力间的夹角</a:t>
            </a:r>
            <a:endParaRPr kumimoji="1" lang="zh-CN" altLang="en-US" sz="2400" b="1" baseline="-250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7057" y="928670"/>
            <a:ext cx="881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最大正应力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的大小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52" grpId="0" autoUpdateAnimBg="0"/>
      <p:bldP spid="210959" grpId="0" animBg="1"/>
      <p:bldP spid="210960" grpId="0" autoUpdateAnimBg="0"/>
      <p:bldP spid="13" grpId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179388" y="2751138"/>
            <a:ext cx="8677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 2" pitchFamily="18" charset="2"/>
              </a:rPr>
              <a:t>    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 2" pitchFamily="18" charset="2"/>
              </a:rPr>
              <a:t>（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 2" pitchFamily="18" charset="2"/>
              </a:rPr>
              <a:t>1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 2" pitchFamily="18" charset="2"/>
              </a:rPr>
              <a:t>）当</a:t>
            </a:r>
            <a:r>
              <a:rPr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&gt; </a:t>
            </a:r>
            <a:r>
              <a:rPr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y 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时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轴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与</a:t>
            </a:r>
            <a:r>
              <a:rPr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max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之间的夹角</a:t>
            </a:r>
          </a:p>
          <a:p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 2" pitchFamily="18" charset="2"/>
              </a:rPr>
              <a:t>         </a:t>
            </a:r>
          </a:p>
        </p:txBody>
      </p:sp>
      <p:sp>
        <p:nvSpPr>
          <p:cNvPr id="217110" name="Text Box 22"/>
          <p:cNvSpPr txBox="1">
            <a:spLocks noChangeArrowheads="1"/>
          </p:cNvSpPr>
          <p:nvPr/>
        </p:nvSpPr>
        <p:spPr bwMode="auto">
          <a:xfrm>
            <a:off x="179388" y="3835400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当</a:t>
            </a:r>
            <a:r>
              <a:rPr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&lt;</a:t>
            </a:r>
            <a:r>
              <a:rPr lang="en-US" altLang="zh-CN" sz="2400" b="1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时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轴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与</a:t>
            </a:r>
            <a:r>
              <a:rPr lang="zh-CN" altLang="en-US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min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之间的夹角</a:t>
            </a:r>
          </a:p>
        </p:txBody>
      </p: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179388" y="1912938"/>
            <a:ext cx="5131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确定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主应力方向的具体规则如下</a:t>
            </a:r>
          </a:p>
        </p:txBody>
      </p:sp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857224" y="1000108"/>
            <a:ext cx="33409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4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取值在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±45°</a:t>
            </a:r>
            <a:r>
              <a:rPr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范围内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/>
      <p:bldP spid="217110" grpId="0"/>
      <p:bldP spid="217125" grpId="0"/>
      <p:bldP spid="217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928662" y="500042"/>
            <a:ext cx="35290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考试相关</a:t>
            </a:r>
            <a:endParaRPr lang="zh-CN" altLang="en-US" sz="3600" b="1" dirty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</p:txBody>
      </p: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1000100" y="1714488"/>
            <a:ext cx="635798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时间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17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周周三（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月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日）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黑体" pitchFamily="2" charset="-122"/>
                <a:cs typeface="Times New Roman" pitchFamily="18" charset="0"/>
              </a:rPr>
              <a:t>节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地点：黄金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12D1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13D1</a:t>
            </a: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五道综合计算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题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图、公式、文字缺一不可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闭卷，手机关机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黑体" pitchFamily="2" charset="-122"/>
                <a:cs typeface="Times New Roman" pitchFamily="18" charset="0"/>
              </a:rPr>
              <a:t>带计算器、铅笔、橡皮、尺子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黑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  <a:p>
            <a:endParaRPr lang="zh-CN" altLang="en-US" sz="2800" b="1" dirty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3m6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86256"/>
            <a:ext cx="6621964" cy="2071702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85786" y="357166"/>
            <a:ext cx="6858000" cy="33239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例题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结构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由杆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处铰接而成。结构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处为固定端，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处为辊轴支座。结构在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段承受均布载荷作用，载荷集度为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处作用有外加力偶，其力偶矩为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。若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zh-CN" altLang="en-US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zh-CN" altLang="en-US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，试求</a:t>
            </a:r>
            <a:r>
              <a:rPr kumimoji="1" lang="en-US" altLang="zh-CN" sz="28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三处</a:t>
            </a:r>
            <a:r>
              <a:rPr kumimoji="1" lang="zh-CN" alt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的约束力。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57158" y="2548590"/>
            <a:ext cx="640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solidFill>
                  <a:srgbClr val="7030A0"/>
                </a:solidFill>
              </a:rPr>
              <a:t>    </a:t>
            </a:r>
            <a:r>
              <a:rPr kumimoji="1" lang="zh-CN" altLang="en-US" sz="2800" b="1" dirty="0">
                <a:solidFill>
                  <a:srgbClr val="7030A0"/>
                </a:solidFill>
                <a:latin typeface="+mn-ea"/>
              </a:rPr>
              <a:t>解：</a:t>
            </a:r>
            <a:r>
              <a:rPr kumimoji="1" lang="en-US" altLang="zh-CN" sz="2800" b="1" dirty="0">
                <a:solidFill>
                  <a:srgbClr val="7030A0"/>
                </a:solidFill>
                <a:latin typeface="+mn-ea"/>
              </a:rPr>
              <a:t>1. </a:t>
            </a:r>
            <a:r>
              <a:rPr kumimoji="1" lang="zh-CN" altLang="en-US" sz="2800" b="1" dirty="0">
                <a:solidFill>
                  <a:srgbClr val="7030A0"/>
                </a:solidFill>
                <a:latin typeface="+mn-ea"/>
              </a:rPr>
              <a:t>受力分析，选择平衡对象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71472" y="3286124"/>
            <a:ext cx="7715304" cy="32421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考察结构整体，在固定端处有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个约束力，设为</a:t>
            </a:r>
            <a:r>
              <a:rPr kumimoji="1" lang="en-US" altLang="zh-CN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aseline="-25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aseline="-25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Ay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aseline="-25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；在辊轴支座处有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个竖直方向的约束力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aseline="-25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RC 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。仅仅根据整体的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个平衡方程，无法确定所要求的</a:t>
            </a:r>
            <a:r>
              <a:rPr kumimoji="1" lang="en-US" altLang="zh-CN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个未知力。因而，除了整体外，还需要其他的平衡对象。为此，必须将系统拆开。 </a:t>
            </a:r>
          </a:p>
        </p:txBody>
      </p:sp>
      <p:pic>
        <p:nvPicPr>
          <p:cNvPr id="6" name="Picture 12" descr="3m6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66"/>
            <a:ext cx="6165276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3m6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85728"/>
            <a:ext cx="6393620" cy="2000264"/>
          </a:xfrm>
          <a:prstGeom prst="rect">
            <a:avLst/>
          </a:prstGeom>
          <a:noFill/>
        </p:spPr>
      </p:pic>
      <p:pic>
        <p:nvPicPr>
          <p:cNvPr id="5" name="Picture 14" descr="3m6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2143116"/>
            <a:ext cx="4112358" cy="1928826"/>
          </a:xfrm>
          <a:prstGeom prst="rect">
            <a:avLst/>
          </a:prstGeom>
          <a:noFill/>
        </p:spPr>
      </p:pic>
      <p:pic>
        <p:nvPicPr>
          <p:cNvPr id="6" name="Picture 15" descr="3m6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68162" y="2143116"/>
            <a:ext cx="3790118" cy="1869514"/>
          </a:xfrm>
          <a:prstGeom prst="rect">
            <a:avLst/>
          </a:prstGeom>
          <a:noFill/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14348" y="4143380"/>
            <a:ext cx="428628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800" b="1" dirty="0" smtClean="0">
                <a:solidFill>
                  <a:srgbClr val="7030A0"/>
                </a:solidFill>
                <a:latin typeface="+mn-ea"/>
              </a:rPr>
              <a:t>2.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+mn-ea"/>
              </a:rPr>
              <a:t>先考察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+mn-ea"/>
              </a:rPr>
              <a:t>BC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+mn-ea"/>
              </a:rPr>
              <a:t>杆的平衡 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428728" y="4965793"/>
          <a:ext cx="1643074" cy="463471"/>
        </p:xfrm>
        <a:graphic>
          <a:graphicData uri="http://schemas.openxmlformats.org/presentationml/2006/ole">
            <p:oleObj spid="_x0000_s23561" name="公式" r:id="rId7" imgW="28819080" imgH="812808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479810" y="4781564"/>
          <a:ext cx="2592388" cy="719138"/>
        </p:xfrm>
        <a:graphic>
          <a:graphicData uri="http://schemas.openxmlformats.org/presentationml/2006/ole">
            <p:oleObj spid="_x0000_s23562" name="公式" r:id="rId8" imgW="45468360" imgH="126054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500826" y="4714884"/>
          <a:ext cx="1643062" cy="719137"/>
        </p:xfrm>
        <a:graphic>
          <a:graphicData uri="http://schemas.openxmlformats.org/presentationml/2006/ole">
            <p:oleObj spid="_x0000_s23563" name="公式" r:id="rId9" imgW="28819080" imgH="12605400" progId="Equation.3">
              <p:embed/>
            </p:oleObj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928794" y="5543866"/>
          <a:ext cx="1000132" cy="462298"/>
        </p:xfrm>
        <a:graphic>
          <a:graphicData uri="http://schemas.openxmlformats.org/presentationml/2006/ole">
            <p:oleObj spid="_x0000_s23565" name="公式" r:id="rId10" imgW="609480" imgH="253800" progId="Equation.3">
              <p:embed/>
            </p:oleObj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928802" y="6143644"/>
          <a:ext cx="1000124" cy="462558"/>
        </p:xfrm>
        <a:graphic>
          <a:graphicData uri="http://schemas.openxmlformats.org/presentationml/2006/ole">
            <p:oleObj spid="_x0000_s23566" name="公式" r:id="rId11" imgW="609480" imgH="253800" progId="Equation.3">
              <p:embed/>
            </p:oleObj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3827463" y="5513388"/>
          <a:ext cx="855662" cy="474662"/>
        </p:xfrm>
        <a:graphic>
          <a:graphicData uri="http://schemas.openxmlformats.org/presentationml/2006/ole">
            <p:oleObj spid="_x0000_s23567" name="公式" r:id="rId12" imgW="482400" imgH="241200" progId="Equation.3">
              <p:embed/>
            </p:oleObj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3500430" y="6072210"/>
          <a:ext cx="2139950" cy="500062"/>
        </p:xfrm>
        <a:graphic>
          <a:graphicData uri="http://schemas.openxmlformats.org/presentationml/2006/ole">
            <p:oleObj spid="_x0000_s23568" name="公式" r:id="rId13" imgW="1206360" imgH="253800" progId="Equation.3">
              <p:embed/>
            </p:oleObj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6215075" y="5929330"/>
          <a:ext cx="1571636" cy="730437"/>
        </p:xfrm>
        <a:graphic>
          <a:graphicData uri="http://schemas.openxmlformats.org/presentationml/2006/ole">
            <p:oleObj spid="_x0000_s23569" name="公式" r:id="rId14" imgW="939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428604"/>
            <a:ext cx="6629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 smtClean="0">
                <a:solidFill>
                  <a:srgbClr val="7030A0"/>
                </a:solidFill>
              </a:rPr>
              <a:t>   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+mn-ea"/>
              </a:rPr>
              <a:t>3.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+mn-ea"/>
              </a:rPr>
              <a:t>再考察整体平衡</a:t>
            </a:r>
          </a:p>
        </p:txBody>
      </p:sp>
      <p:pic>
        <p:nvPicPr>
          <p:cNvPr id="5" name="Picture 13" descr="3m6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214422"/>
            <a:ext cx="6393620" cy="2000264"/>
          </a:xfrm>
          <a:prstGeom prst="rect">
            <a:avLst/>
          </a:prstGeom>
          <a:noFill/>
        </p:spPr>
      </p:pic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142976" y="5357826"/>
          <a:ext cx="1643063" cy="463550"/>
        </p:xfrm>
        <a:graphic>
          <a:graphicData uri="http://schemas.openxmlformats.org/presentationml/2006/ole">
            <p:oleObj spid="_x0000_s24586" name="公式" r:id="rId5" imgW="28819080" imgH="812808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42976" y="3786188"/>
          <a:ext cx="1111250" cy="463550"/>
        </p:xfrm>
        <a:graphic>
          <a:graphicData uri="http://schemas.openxmlformats.org/presentationml/2006/ole">
            <p:oleObj spid="_x0000_s24587" name="公式" r:id="rId6" imgW="19479240" imgH="812808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00430" y="3786190"/>
          <a:ext cx="879475" cy="415925"/>
        </p:xfrm>
        <a:graphic>
          <a:graphicData uri="http://schemas.openxmlformats.org/presentationml/2006/ole">
            <p:oleObj spid="_x0000_s24588" name="公式" r:id="rId7" imgW="15418440" imgH="731412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142976" y="4500570"/>
          <a:ext cx="1111250" cy="463550"/>
        </p:xfrm>
        <a:graphic>
          <a:graphicData uri="http://schemas.openxmlformats.org/presentationml/2006/ole">
            <p:oleObj spid="_x0000_s24589" name="公式" r:id="rId8" imgW="19479240" imgH="812808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490920" y="4440238"/>
          <a:ext cx="2152650" cy="439737"/>
        </p:xfrm>
        <a:graphic>
          <a:graphicData uri="http://schemas.openxmlformats.org/presentationml/2006/ole">
            <p:oleObj spid="_x0000_s24590" name="公式" r:id="rId9" imgW="37752840" imgH="772092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123010" y="4279900"/>
          <a:ext cx="1735138" cy="715963"/>
        </p:xfrm>
        <a:graphic>
          <a:graphicData uri="http://schemas.openxmlformats.org/presentationml/2006/ole">
            <p:oleObj spid="_x0000_s24591" name="公式" r:id="rId10" imgW="30443400" imgH="126054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065463" y="5357813"/>
          <a:ext cx="3448050" cy="415925"/>
        </p:xfrm>
        <a:graphic>
          <a:graphicData uri="http://schemas.openxmlformats.org/presentationml/2006/ole">
            <p:oleObj spid="_x0000_s24592" name="公式" r:id="rId11" imgW="60493320" imgH="731412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934229" y="5286388"/>
          <a:ext cx="1781175" cy="415925"/>
        </p:xfrm>
        <a:graphic>
          <a:graphicData uri="http://schemas.openxmlformats.org/presentationml/2006/ole">
            <p:oleObj spid="_x0000_s24593" name="公式" r:id="rId12" imgW="31255560" imgH="73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87313" y="212725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6160" name="Rectangle 32"/>
          <p:cNvSpPr>
            <a:spLocks noChangeArrowheads="1"/>
          </p:cNvSpPr>
          <p:nvPr/>
        </p:nvSpPr>
        <p:spPr bwMode="auto">
          <a:xfrm>
            <a:off x="87313" y="1635125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95288" y="981075"/>
            <a:ext cx="8280400" cy="3673475"/>
            <a:chOff x="249" y="618"/>
            <a:chExt cx="5216" cy="2314"/>
          </a:xfrm>
        </p:grpSpPr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249" y="618"/>
              <a:ext cx="5216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266700">
                <a:tabLst>
                  <a:tab pos="60007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   传动轴的转速为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n 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=500r/min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，主动轮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输入功率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P</a:t>
              </a:r>
              <a:r>
                <a:rPr lang="en-US" altLang="zh-CN" sz="2400" baseline="-300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=400kW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，从动轮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C</a:t>
              </a:r>
              <a:r>
                <a:rPr lang="zh-CN" altLang="en-US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B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分别输出功率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P</a:t>
              </a:r>
              <a:r>
                <a:rPr lang="en-US" altLang="zh-CN" sz="2400" baseline="-300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=160kW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P</a:t>
              </a:r>
              <a:r>
                <a:rPr lang="en-US" altLang="zh-CN" sz="2400" baseline="-300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=240kW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。已知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[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τ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]=70MPa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[</a:t>
              </a:r>
              <a:r>
                <a:rPr lang="el-GR" altLang="zh-CN" sz="2400" i="1" dirty="0" smtClean="0">
                  <a:latin typeface="黑体" pitchFamily="2" charset="-122"/>
                  <a:cs typeface="Times New Roman" pitchFamily="18" charset="0"/>
                </a:rPr>
                <a:t>φ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]=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1°/m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G 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=80GPa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。 </a:t>
              </a:r>
            </a:p>
            <a:p>
              <a:pPr indent="266700">
                <a:tabLst>
                  <a:tab pos="60007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(1)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试确定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AC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段的直径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1 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和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BC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段的直径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；</a:t>
              </a:r>
            </a:p>
            <a:p>
              <a:pPr indent="266700" eaLnBrk="0" hangingPunct="0">
                <a:tabLst>
                  <a:tab pos="60007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(2)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若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AC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和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BC 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两段选同一直径，试确定直径</a:t>
              </a:r>
              <a:r>
                <a:rPr lang="en-US" altLang="zh-CN" sz="2400" i="1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d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；</a:t>
              </a:r>
            </a:p>
            <a:p>
              <a:pPr indent="266700" eaLnBrk="0" hangingPunct="0">
                <a:tabLst>
                  <a:tab pos="600075" algn="l"/>
                </a:tabLst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(3)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主动轮和从动轮应如何安排才比较合理</a:t>
              </a:r>
              <a:r>
                <a:rPr lang="en-US" altLang="zh-CN" sz="2400" dirty="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292" y="2077"/>
              <a:ext cx="3148" cy="855"/>
              <a:chOff x="1292" y="2077"/>
              <a:chExt cx="3148" cy="855"/>
            </a:xfrm>
          </p:grpSpPr>
          <p:sp>
            <p:nvSpPr>
              <p:cNvPr id="176169" name="AutoShape 41"/>
              <p:cNvSpPr>
                <a:spLocks noChangeArrowheads="1"/>
              </p:cNvSpPr>
              <p:nvPr/>
            </p:nvSpPr>
            <p:spPr bwMode="auto">
              <a:xfrm rot="5400000">
                <a:off x="1384" y="2477"/>
                <a:ext cx="498" cy="136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75" name="AutoShape 47"/>
              <p:cNvSpPr>
                <a:spLocks noChangeArrowheads="1"/>
              </p:cNvSpPr>
              <p:nvPr/>
            </p:nvSpPr>
            <p:spPr bwMode="auto">
              <a:xfrm rot="5400000">
                <a:off x="2145" y="1997"/>
                <a:ext cx="109" cy="1089"/>
              </a:xfrm>
              <a:prstGeom prst="can">
                <a:avLst>
                  <a:gd name="adj" fmla="val 14061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72" name="AutoShape 44"/>
              <p:cNvSpPr>
                <a:spLocks noChangeArrowheads="1"/>
              </p:cNvSpPr>
              <p:nvPr/>
            </p:nvSpPr>
            <p:spPr bwMode="auto">
              <a:xfrm rot="5400000">
                <a:off x="2472" y="2477"/>
                <a:ext cx="498" cy="136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74" name="AutoShape 46"/>
              <p:cNvSpPr>
                <a:spLocks noChangeArrowheads="1"/>
              </p:cNvSpPr>
              <p:nvPr/>
            </p:nvSpPr>
            <p:spPr bwMode="auto">
              <a:xfrm rot="5400000">
                <a:off x="3270" y="1961"/>
                <a:ext cx="136" cy="1170"/>
              </a:xfrm>
              <a:prstGeom prst="can">
                <a:avLst>
                  <a:gd name="adj" fmla="val 12108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73" name="AutoShape 45"/>
              <p:cNvSpPr>
                <a:spLocks noChangeArrowheads="1"/>
              </p:cNvSpPr>
              <p:nvPr/>
            </p:nvSpPr>
            <p:spPr bwMode="auto">
              <a:xfrm rot="5400000">
                <a:off x="3697" y="2477"/>
                <a:ext cx="498" cy="136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177" name="Object 49"/>
              <p:cNvGraphicFramePr>
                <a:graphicFrameLocks noChangeAspect="1"/>
              </p:cNvGraphicFramePr>
              <p:nvPr/>
            </p:nvGraphicFramePr>
            <p:xfrm>
              <a:off x="1701" y="2614"/>
              <a:ext cx="372" cy="318"/>
            </p:xfrm>
            <a:graphic>
              <a:graphicData uri="http://schemas.openxmlformats.org/presentationml/2006/ole">
                <p:oleObj spid="_x0000_s25614" name="公式" r:id="rId3" imgW="266584" imgH="228501" progId="Equation.3">
                  <p:embed/>
                </p:oleObj>
              </a:graphicData>
            </a:graphic>
          </p:graphicFrame>
          <p:graphicFrame>
            <p:nvGraphicFramePr>
              <p:cNvPr id="176179" name="Object 51"/>
              <p:cNvGraphicFramePr>
                <a:graphicFrameLocks noChangeAspect="1"/>
              </p:cNvGraphicFramePr>
              <p:nvPr/>
            </p:nvGraphicFramePr>
            <p:xfrm>
              <a:off x="1292" y="2432"/>
              <a:ext cx="229" cy="248"/>
            </p:xfrm>
            <a:graphic>
              <a:graphicData uri="http://schemas.openxmlformats.org/presentationml/2006/ole">
                <p:oleObj spid="_x0000_s25615" name="公式" r:id="rId4" imgW="152268" imgH="164957" progId="Equation.3">
                  <p:embed/>
                </p:oleObj>
              </a:graphicData>
            </a:graphic>
          </p:graphicFrame>
          <p:graphicFrame>
            <p:nvGraphicFramePr>
              <p:cNvPr id="176180" name="Object 52"/>
              <p:cNvGraphicFramePr>
                <a:graphicFrameLocks noChangeAspect="1"/>
              </p:cNvGraphicFramePr>
              <p:nvPr/>
            </p:nvGraphicFramePr>
            <p:xfrm>
              <a:off x="4059" y="2387"/>
              <a:ext cx="229" cy="248"/>
            </p:xfrm>
            <a:graphic>
              <a:graphicData uri="http://schemas.openxmlformats.org/presentationml/2006/ole">
                <p:oleObj spid="_x0000_s25616" name="公式" r:id="rId5" imgW="152268" imgH="164957" progId="Equation.3">
                  <p:embed/>
                </p:oleObj>
              </a:graphicData>
            </a:graphic>
          </p:graphicFrame>
          <p:graphicFrame>
            <p:nvGraphicFramePr>
              <p:cNvPr id="176181" name="Object 53"/>
              <p:cNvGraphicFramePr>
                <a:graphicFrameLocks noChangeAspect="1"/>
              </p:cNvGraphicFramePr>
              <p:nvPr/>
            </p:nvGraphicFramePr>
            <p:xfrm>
              <a:off x="2835" y="2196"/>
              <a:ext cx="229" cy="267"/>
            </p:xfrm>
            <a:graphic>
              <a:graphicData uri="http://schemas.openxmlformats.org/presentationml/2006/ole">
                <p:oleObj spid="_x0000_s25617" name="公式" r:id="rId6" imgW="152202" imgH="177569" progId="Equation.3">
                  <p:embed/>
                </p:oleObj>
              </a:graphicData>
            </a:graphic>
          </p:graphicFrame>
          <p:graphicFrame>
            <p:nvGraphicFramePr>
              <p:cNvPr id="176183" name="Object 55"/>
              <p:cNvGraphicFramePr>
                <a:graphicFrameLocks noChangeAspect="1"/>
              </p:cNvGraphicFramePr>
              <p:nvPr/>
            </p:nvGraphicFramePr>
            <p:xfrm>
              <a:off x="2772" y="2614"/>
              <a:ext cx="407" cy="318"/>
            </p:xfrm>
            <a:graphic>
              <a:graphicData uri="http://schemas.openxmlformats.org/presentationml/2006/ole">
                <p:oleObj spid="_x0000_s25618" name="公式" r:id="rId7" imgW="291973" imgH="228501" progId="Equation.3">
                  <p:embed/>
                </p:oleObj>
              </a:graphicData>
            </a:graphic>
          </p:graphicFrame>
          <p:graphicFrame>
            <p:nvGraphicFramePr>
              <p:cNvPr id="176184" name="Object 56"/>
              <p:cNvGraphicFramePr>
                <a:graphicFrameLocks noChangeAspect="1"/>
              </p:cNvGraphicFramePr>
              <p:nvPr/>
            </p:nvGraphicFramePr>
            <p:xfrm>
              <a:off x="4050" y="2614"/>
              <a:ext cx="390" cy="318"/>
            </p:xfrm>
            <a:graphic>
              <a:graphicData uri="http://schemas.openxmlformats.org/presentationml/2006/ole">
                <p:oleObj spid="_x0000_s25619" name="公式" r:id="rId8" imgW="279400" imgH="228600" progId="Equation.3">
                  <p:embed/>
                </p:oleObj>
              </a:graphicData>
            </a:graphic>
          </p:graphicFrame>
          <p:sp>
            <p:nvSpPr>
              <p:cNvPr id="176187" name="Freeform 59"/>
              <p:cNvSpPr>
                <a:spLocks/>
              </p:cNvSpPr>
              <p:nvPr/>
            </p:nvSpPr>
            <p:spPr bwMode="auto">
              <a:xfrm>
                <a:off x="1519" y="2296"/>
                <a:ext cx="61" cy="499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5" y="272"/>
                  </a:cxn>
                  <a:cxn ang="0">
                    <a:pos x="61" y="544"/>
                  </a:cxn>
                </a:cxnLst>
                <a:rect l="0" t="0" r="r" b="b"/>
                <a:pathLst>
                  <a:path w="152" h="544">
                    <a:moveTo>
                      <a:pt x="152" y="0"/>
                    </a:moveTo>
                    <a:cubicBezTo>
                      <a:pt x="91" y="90"/>
                      <a:pt x="30" y="181"/>
                      <a:pt x="15" y="272"/>
                    </a:cubicBezTo>
                    <a:cubicBezTo>
                      <a:pt x="0" y="363"/>
                      <a:pt x="30" y="453"/>
                      <a:pt x="61" y="54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88" name="Freeform 60"/>
              <p:cNvSpPr>
                <a:spLocks/>
              </p:cNvSpPr>
              <p:nvPr/>
            </p:nvSpPr>
            <p:spPr bwMode="auto">
              <a:xfrm>
                <a:off x="2608" y="2296"/>
                <a:ext cx="61" cy="499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5" y="272"/>
                  </a:cxn>
                  <a:cxn ang="0">
                    <a:pos x="61" y="544"/>
                  </a:cxn>
                </a:cxnLst>
                <a:rect l="0" t="0" r="r" b="b"/>
                <a:pathLst>
                  <a:path w="152" h="544">
                    <a:moveTo>
                      <a:pt x="152" y="0"/>
                    </a:moveTo>
                    <a:cubicBezTo>
                      <a:pt x="91" y="90"/>
                      <a:pt x="30" y="181"/>
                      <a:pt x="15" y="272"/>
                    </a:cubicBezTo>
                    <a:cubicBezTo>
                      <a:pt x="0" y="363"/>
                      <a:pt x="30" y="453"/>
                      <a:pt x="61" y="54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89" name="Freeform 61"/>
              <p:cNvSpPr>
                <a:spLocks/>
              </p:cNvSpPr>
              <p:nvPr/>
            </p:nvSpPr>
            <p:spPr bwMode="auto">
              <a:xfrm>
                <a:off x="3923" y="2296"/>
                <a:ext cx="61" cy="499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5" y="272"/>
                  </a:cxn>
                  <a:cxn ang="0">
                    <a:pos x="61" y="544"/>
                  </a:cxn>
                </a:cxnLst>
                <a:rect l="0" t="0" r="r" b="b"/>
                <a:pathLst>
                  <a:path w="152" h="544">
                    <a:moveTo>
                      <a:pt x="152" y="0"/>
                    </a:moveTo>
                    <a:cubicBezTo>
                      <a:pt x="91" y="90"/>
                      <a:pt x="30" y="181"/>
                      <a:pt x="15" y="272"/>
                    </a:cubicBezTo>
                    <a:cubicBezTo>
                      <a:pt x="0" y="363"/>
                      <a:pt x="30" y="453"/>
                      <a:pt x="61" y="54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90" name="Line 62"/>
              <p:cNvSpPr>
                <a:spLocks noChangeShapeType="1"/>
              </p:cNvSpPr>
              <p:nvPr/>
            </p:nvSpPr>
            <p:spPr bwMode="auto">
              <a:xfrm flipV="1">
                <a:off x="1973" y="229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91" name="Line 63"/>
              <p:cNvSpPr>
                <a:spLocks noChangeShapeType="1"/>
              </p:cNvSpPr>
              <p:nvPr/>
            </p:nvSpPr>
            <p:spPr bwMode="auto">
              <a:xfrm flipV="1">
                <a:off x="3243" y="229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6192" name="Object 64"/>
              <p:cNvGraphicFramePr>
                <a:graphicFrameLocks noChangeAspect="1"/>
              </p:cNvGraphicFramePr>
              <p:nvPr/>
            </p:nvGraphicFramePr>
            <p:xfrm>
              <a:off x="2145" y="2077"/>
              <a:ext cx="248" cy="324"/>
            </p:xfrm>
            <a:graphic>
              <a:graphicData uri="http://schemas.openxmlformats.org/presentationml/2006/ole">
                <p:oleObj spid="_x0000_s25620" name="公式" r:id="rId9" imgW="164885" imgH="215619" progId="Equation.3">
                  <p:embed/>
                </p:oleObj>
              </a:graphicData>
            </a:graphic>
          </p:graphicFrame>
          <p:graphicFrame>
            <p:nvGraphicFramePr>
              <p:cNvPr id="176193" name="Object 65"/>
              <p:cNvGraphicFramePr>
                <a:graphicFrameLocks noChangeAspect="1"/>
              </p:cNvGraphicFramePr>
              <p:nvPr/>
            </p:nvGraphicFramePr>
            <p:xfrm>
              <a:off x="3405" y="2077"/>
              <a:ext cx="267" cy="324"/>
            </p:xfrm>
            <a:graphic>
              <a:graphicData uri="http://schemas.openxmlformats.org/presentationml/2006/ole">
                <p:oleObj spid="_x0000_s25621" name="公式" r:id="rId10" imgW="177569" imgH="215619" progId="Equation.3">
                  <p:embed/>
                </p:oleObj>
              </a:graphicData>
            </a:graphic>
          </p:graphicFrame>
        </p:grpSp>
      </p:grpSp>
      <p:graphicFrame>
        <p:nvGraphicFramePr>
          <p:cNvPr id="176196" name="Object 68"/>
          <p:cNvGraphicFramePr>
            <a:graphicFrameLocks noChangeAspect="1"/>
          </p:cNvGraphicFramePr>
          <p:nvPr/>
        </p:nvGraphicFramePr>
        <p:xfrm>
          <a:off x="2825750" y="5070492"/>
          <a:ext cx="2030413" cy="787400"/>
        </p:xfrm>
        <a:graphic>
          <a:graphicData uri="http://schemas.openxmlformats.org/presentationml/2006/ole">
            <p:oleObj spid="_x0000_s25622" name="公式" r:id="rId11" imgW="1016000" imgH="393700" progId="Equation.3">
              <p:embed/>
            </p:oleObj>
          </a:graphicData>
        </a:graphic>
      </p:graphicFrame>
      <p:graphicFrame>
        <p:nvGraphicFramePr>
          <p:cNvPr id="176197" name="Object 69"/>
          <p:cNvGraphicFramePr>
            <a:graphicFrameLocks noChangeAspect="1"/>
          </p:cNvGraphicFramePr>
          <p:nvPr/>
        </p:nvGraphicFramePr>
        <p:xfrm>
          <a:off x="4913313" y="5070492"/>
          <a:ext cx="2970212" cy="787400"/>
        </p:xfrm>
        <a:graphic>
          <a:graphicData uri="http://schemas.openxmlformats.org/presentationml/2006/ole">
            <p:oleObj spid="_x0000_s25623" name="公式" r:id="rId12" imgW="1485900" imgH="393700" progId="Equation.3">
              <p:embed/>
            </p:oleObj>
          </a:graphicData>
        </a:graphic>
      </p:graphicFrame>
      <p:graphicFrame>
        <p:nvGraphicFramePr>
          <p:cNvPr id="176198" name="Object 70"/>
          <p:cNvGraphicFramePr>
            <a:graphicFrameLocks noChangeAspect="1"/>
          </p:cNvGraphicFramePr>
          <p:nvPr/>
        </p:nvGraphicFramePr>
        <p:xfrm>
          <a:off x="1076325" y="5856310"/>
          <a:ext cx="3400425" cy="787400"/>
        </p:xfrm>
        <a:graphic>
          <a:graphicData uri="http://schemas.openxmlformats.org/presentationml/2006/ole">
            <p:oleObj spid="_x0000_s25624" name="公式" r:id="rId13" imgW="1701800" imgH="393700" progId="Equation.3">
              <p:embed/>
            </p:oleObj>
          </a:graphicData>
        </a:graphic>
      </p:graphicFrame>
      <p:graphicFrame>
        <p:nvGraphicFramePr>
          <p:cNvPr id="176199" name="Object 71"/>
          <p:cNvGraphicFramePr>
            <a:graphicFrameLocks noChangeAspect="1"/>
          </p:cNvGraphicFramePr>
          <p:nvPr/>
        </p:nvGraphicFramePr>
        <p:xfrm>
          <a:off x="5143504" y="5856310"/>
          <a:ext cx="3400425" cy="787400"/>
        </p:xfrm>
        <a:graphic>
          <a:graphicData uri="http://schemas.openxmlformats.org/presentationml/2006/ole">
            <p:oleObj spid="_x0000_s25625" name="公式" r:id="rId14" imgW="1701800" imgH="393700" progId="Equation.3">
              <p:embed/>
            </p:oleObj>
          </a:graphicData>
        </a:graphic>
      </p:graphicFrame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79388" y="4581525"/>
            <a:ext cx="3621087" cy="519113"/>
            <a:chOff x="249" y="3003"/>
            <a:chExt cx="2281" cy="327"/>
          </a:xfrm>
        </p:grpSpPr>
        <p:sp>
          <p:nvSpPr>
            <p:cNvPr id="176195" name="Rectangle 67"/>
            <p:cNvSpPr>
              <a:spLocks noChangeArrowheads="1"/>
            </p:cNvSpPr>
            <p:nvPr/>
          </p:nvSpPr>
          <p:spPr bwMode="auto">
            <a:xfrm>
              <a:off x="249" y="3003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266700" eaLnBrk="0" hangingPunct="0">
                <a:tabLst>
                  <a:tab pos="600075" algn="l"/>
                </a:tabLst>
              </a:pPr>
              <a:r>
                <a:rPr lang="zh-CN" altLang="en-US" sz="2800">
                  <a:solidFill>
                    <a:srgbClr val="FF0101"/>
                  </a:solidFill>
                  <a:latin typeface="黑体" pitchFamily="2" charset="-122"/>
                  <a:cs typeface="Times New Roman" pitchFamily="18" charset="0"/>
                </a:rPr>
                <a:t>解：</a:t>
              </a:r>
            </a:p>
          </p:txBody>
        </p:sp>
        <p:sp>
          <p:nvSpPr>
            <p:cNvPr id="176200" name="Rectangle 72"/>
            <p:cNvSpPr>
              <a:spLocks noChangeArrowheads="1"/>
            </p:cNvSpPr>
            <p:nvPr/>
          </p:nvSpPr>
          <p:spPr bwMode="auto">
            <a:xfrm>
              <a:off x="748" y="3003"/>
              <a:ext cx="17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1.</a:t>
              </a:r>
              <a:r>
                <a:rPr lang="zh-CN" altLang="en-US" sz="2800">
                  <a:solidFill>
                    <a:schemeClr val="tx1"/>
                  </a:solidFill>
                  <a:latin typeface="黑体" pitchFamily="2" charset="-122"/>
                  <a:cs typeface="Times New Roman" pitchFamily="18" charset="0"/>
                </a:rPr>
                <a:t>外力力偶矩        </a:t>
              </a:r>
            </a:p>
          </p:txBody>
        </p:sp>
      </p:grpSp>
      <p:sp>
        <p:nvSpPr>
          <p:cNvPr id="176204" name="Text Box 76"/>
          <p:cNvSpPr txBox="1">
            <a:spLocks noChangeArrowheads="1"/>
          </p:cNvSpPr>
          <p:nvPr/>
        </p:nvSpPr>
        <p:spPr bwMode="auto">
          <a:xfrm>
            <a:off x="395288" y="404813"/>
            <a:ext cx="1944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</a:rPr>
              <a:t>例题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2" charset="-122"/>
              </a:rPr>
              <a:t>2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979D-D008-4417-8BE6-E3E977FCA5D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87313" y="212725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87313" y="1635125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468313" y="925513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2.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扭矩图            </a:t>
            </a:r>
          </a:p>
        </p:txBody>
      </p:sp>
      <p:graphicFrame>
        <p:nvGraphicFramePr>
          <p:cNvPr id="186383" name="Object 15"/>
          <p:cNvGraphicFramePr>
            <a:graphicFrameLocks noChangeAspect="1"/>
          </p:cNvGraphicFramePr>
          <p:nvPr/>
        </p:nvGraphicFramePr>
        <p:xfrm>
          <a:off x="539750" y="3284538"/>
          <a:ext cx="6473825" cy="939800"/>
        </p:xfrm>
        <a:graphic>
          <a:graphicData uri="http://schemas.openxmlformats.org/presentationml/2006/ole">
            <p:oleObj spid="_x0000_s26642" name="公式" r:id="rId3" imgW="3238500" imgH="469900" progId="Equation.3">
              <p:embed/>
            </p:oleObj>
          </a:graphicData>
        </a:graphic>
      </p:graphicFrame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827088" y="43656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按刚度条件        </a:t>
            </a:r>
          </a:p>
        </p:txBody>
      </p:sp>
      <p:graphicFrame>
        <p:nvGraphicFramePr>
          <p:cNvPr id="186385" name="Object 17"/>
          <p:cNvGraphicFramePr>
            <a:graphicFrameLocks noChangeAspect="1"/>
          </p:cNvGraphicFramePr>
          <p:nvPr/>
        </p:nvGraphicFramePr>
        <p:xfrm>
          <a:off x="704850" y="4954588"/>
          <a:ext cx="7591425" cy="939800"/>
        </p:xfrm>
        <a:graphic>
          <a:graphicData uri="http://schemas.openxmlformats.org/presentationml/2006/ole">
            <p:oleObj spid="_x0000_s26643" name="公式" r:id="rId4" imgW="3797300" imgH="469900" progId="Equation.3">
              <p:embed/>
            </p:oleObj>
          </a:graphicData>
        </a:graphic>
      </p:graphicFrame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468313" y="1341438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3.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直径</a:t>
            </a:r>
            <a:r>
              <a:rPr lang="en-US" altLang="zh-CN" sz="2400" i="1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的选取        </a:t>
            </a: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806450" y="1773238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按强度条件        </a:t>
            </a:r>
          </a:p>
        </p:txBody>
      </p:sp>
      <p:graphicFrame>
        <p:nvGraphicFramePr>
          <p:cNvPr id="186415" name="Object 47"/>
          <p:cNvGraphicFramePr>
            <a:graphicFrameLocks noChangeAspect="1"/>
          </p:cNvGraphicFramePr>
          <p:nvPr/>
        </p:nvGraphicFramePr>
        <p:xfrm>
          <a:off x="4859338" y="2997200"/>
          <a:ext cx="1319212" cy="355600"/>
        </p:xfrm>
        <a:graphic>
          <a:graphicData uri="http://schemas.openxmlformats.org/presentationml/2006/ole">
            <p:oleObj spid="_x0000_s26644" name="公式" r:id="rId5" imgW="660113" imgH="177723" progId="Equation.3">
              <p:embed/>
            </p:oleObj>
          </a:graphicData>
        </a:graphic>
      </p:graphicFrame>
      <p:graphicFrame>
        <p:nvGraphicFramePr>
          <p:cNvPr id="186416" name="Object 48"/>
          <p:cNvGraphicFramePr>
            <a:graphicFrameLocks noChangeAspect="1"/>
          </p:cNvGraphicFramePr>
          <p:nvPr/>
        </p:nvGraphicFramePr>
        <p:xfrm>
          <a:off x="6659563" y="2636838"/>
          <a:ext cx="1344612" cy="355600"/>
        </p:xfrm>
        <a:graphic>
          <a:graphicData uri="http://schemas.openxmlformats.org/presentationml/2006/ole">
            <p:oleObj spid="_x0000_s26645" name="公式" r:id="rId6" imgW="672516" imgH="177646" progId="Equation.3">
              <p:embed/>
            </p:oleObj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00563" y="2349500"/>
            <a:ext cx="3671887" cy="649288"/>
            <a:chOff x="2835" y="1842"/>
            <a:chExt cx="2313" cy="545"/>
          </a:xfrm>
        </p:grpSpPr>
        <p:sp>
          <p:nvSpPr>
            <p:cNvPr id="186409" name="Line 41"/>
            <p:cNvSpPr>
              <a:spLocks noChangeShapeType="1"/>
            </p:cNvSpPr>
            <p:nvPr/>
          </p:nvSpPr>
          <p:spPr bwMode="auto">
            <a:xfrm>
              <a:off x="2835" y="184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0" name="Line 42"/>
            <p:cNvSpPr>
              <a:spLocks noChangeShapeType="1"/>
            </p:cNvSpPr>
            <p:nvPr/>
          </p:nvSpPr>
          <p:spPr bwMode="auto">
            <a:xfrm>
              <a:off x="2835" y="184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1" name="Line 43"/>
            <p:cNvSpPr>
              <a:spLocks noChangeShapeType="1"/>
            </p:cNvSpPr>
            <p:nvPr/>
          </p:nvSpPr>
          <p:spPr bwMode="auto">
            <a:xfrm>
              <a:off x="3923" y="21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2" name="Line 44"/>
            <p:cNvSpPr>
              <a:spLocks noChangeShapeType="1"/>
            </p:cNvSpPr>
            <p:nvPr/>
          </p:nvSpPr>
          <p:spPr bwMode="auto">
            <a:xfrm>
              <a:off x="514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3" name="Line 45"/>
            <p:cNvSpPr>
              <a:spLocks noChangeShapeType="1"/>
            </p:cNvSpPr>
            <p:nvPr/>
          </p:nvSpPr>
          <p:spPr bwMode="auto">
            <a:xfrm>
              <a:off x="2835" y="2387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4" name="Line 46"/>
            <p:cNvSpPr>
              <a:spLocks noChangeShapeType="1"/>
            </p:cNvSpPr>
            <p:nvPr/>
          </p:nvSpPr>
          <p:spPr bwMode="auto">
            <a:xfrm>
              <a:off x="3923" y="2115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6417" name="Object 49"/>
            <p:cNvGraphicFramePr>
              <a:graphicFrameLocks noChangeAspect="1"/>
            </p:cNvGraphicFramePr>
            <p:nvPr/>
          </p:nvGraphicFramePr>
          <p:xfrm>
            <a:off x="3651" y="1842"/>
            <a:ext cx="288" cy="272"/>
          </p:xfrm>
          <a:graphic>
            <a:graphicData uri="http://schemas.openxmlformats.org/presentationml/2006/ole">
              <p:oleObj spid="_x0000_s26646" name="公式" r:id="rId7" imgW="228501" imgH="215806" progId="Equation.3">
                <p:embed/>
              </p:oleObj>
            </a:graphicData>
          </a:graphic>
        </p:graphicFrame>
      </p:grpSp>
      <p:graphicFrame>
        <p:nvGraphicFramePr>
          <p:cNvPr id="186419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642910" y="6072206"/>
          <a:ext cx="1784350" cy="466725"/>
        </p:xfrm>
        <a:graphic>
          <a:graphicData uri="http://schemas.openxmlformats.org/presentationml/2006/ole">
            <p:oleObj spid="_x0000_s26647" name="公式" r:id="rId8" imgW="26382600" imgH="690696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924300" y="981075"/>
            <a:ext cx="4997450" cy="1357313"/>
            <a:chOff x="1292" y="2077"/>
            <a:chExt cx="3148" cy="855"/>
          </a:xfrm>
        </p:grpSpPr>
        <p:sp>
          <p:nvSpPr>
            <p:cNvPr id="186423" name="AutoShape 55"/>
            <p:cNvSpPr>
              <a:spLocks noChangeArrowheads="1"/>
            </p:cNvSpPr>
            <p:nvPr/>
          </p:nvSpPr>
          <p:spPr bwMode="auto">
            <a:xfrm rot="5400000">
              <a:off x="1384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4" name="AutoShape 56"/>
            <p:cNvSpPr>
              <a:spLocks noChangeArrowheads="1"/>
            </p:cNvSpPr>
            <p:nvPr/>
          </p:nvSpPr>
          <p:spPr bwMode="auto">
            <a:xfrm rot="5400000">
              <a:off x="2145" y="1997"/>
              <a:ext cx="109" cy="1089"/>
            </a:xfrm>
            <a:prstGeom prst="can">
              <a:avLst>
                <a:gd name="adj" fmla="val 1406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5" name="AutoShape 57"/>
            <p:cNvSpPr>
              <a:spLocks noChangeArrowheads="1"/>
            </p:cNvSpPr>
            <p:nvPr/>
          </p:nvSpPr>
          <p:spPr bwMode="auto">
            <a:xfrm rot="5400000">
              <a:off x="2472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6" name="AutoShape 58"/>
            <p:cNvSpPr>
              <a:spLocks noChangeArrowheads="1"/>
            </p:cNvSpPr>
            <p:nvPr/>
          </p:nvSpPr>
          <p:spPr bwMode="auto">
            <a:xfrm rot="5400000">
              <a:off x="3270" y="1961"/>
              <a:ext cx="136" cy="1170"/>
            </a:xfrm>
            <a:prstGeom prst="can">
              <a:avLst>
                <a:gd name="adj" fmla="val 1210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7" name="AutoShape 59"/>
            <p:cNvSpPr>
              <a:spLocks noChangeArrowheads="1"/>
            </p:cNvSpPr>
            <p:nvPr/>
          </p:nvSpPr>
          <p:spPr bwMode="auto">
            <a:xfrm rot="5400000">
              <a:off x="3697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6428" name="Object 60"/>
            <p:cNvGraphicFramePr>
              <a:graphicFrameLocks noChangeAspect="1"/>
            </p:cNvGraphicFramePr>
            <p:nvPr/>
          </p:nvGraphicFramePr>
          <p:xfrm>
            <a:off x="1701" y="2614"/>
            <a:ext cx="372" cy="318"/>
          </p:xfrm>
          <a:graphic>
            <a:graphicData uri="http://schemas.openxmlformats.org/presentationml/2006/ole">
              <p:oleObj spid="_x0000_s26648" name="公式" r:id="rId9" imgW="266584" imgH="228501" progId="Equation.3">
                <p:embed/>
              </p:oleObj>
            </a:graphicData>
          </a:graphic>
        </p:graphicFrame>
        <p:graphicFrame>
          <p:nvGraphicFramePr>
            <p:cNvPr id="186429" name="Object 61"/>
            <p:cNvGraphicFramePr>
              <a:graphicFrameLocks noChangeAspect="1"/>
            </p:cNvGraphicFramePr>
            <p:nvPr/>
          </p:nvGraphicFramePr>
          <p:xfrm>
            <a:off x="1292" y="2432"/>
            <a:ext cx="229" cy="248"/>
          </p:xfrm>
          <a:graphic>
            <a:graphicData uri="http://schemas.openxmlformats.org/presentationml/2006/ole">
              <p:oleObj spid="_x0000_s26649" name="公式" r:id="rId10" imgW="152268" imgH="164957" progId="Equation.3">
                <p:embed/>
              </p:oleObj>
            </a:graphicData>
          </a:graphic>
        </p:graphicFrame>
        <p:graphicFrame>
          <p:nvGraphicFramePr>
            <p:cNvPr id="186430" name="Object 62"/>
            <p:cNvGraphicFramePr>
              <a:graphicFrameLocks noChangeAspect="1"/>
            </p:cNvGraphicFramePr>
            <p:nvPr/>
          </p:nvGraphicFramePr>
          <p:xfrm>
            <a:off x="4059" y="2387"/>
            <a:ext cx="229" cy="248"/>
          </p:xfrm>
          <a:graphic>
            <a:graphicData uri="http://schemas.openxmlformats.org/presentationml/2006/ole">
              <p:oleObj spid="_x0000_s26650" name="公式" r:id="rId11" imgW="152268" imgH="164957" progId="Equation.3">
                <p:embed/>
              </p:oleObj>
            </a:graphicData>
          </a:graphic>
        </p:graphicFrame>
        <p:graphicFrame>
          <p:nvGraphicFramePr>
            <p:cNvPr id="186431" name="Object 63"/>
            <p:cNvGraphicFramePr>
              <a:graphicFrameLocks noChangeAspect="1"/>
            </p:cNvGraphicFramePr>
            <p:nvPr/>
          </p:nvGraphicFramePr>
          <p:xfrm>
            <a:off x="2835" y="2196"/>
            <a:ext cx="229" cy="267"/>
          </p:xfrm>
          <a:graphic>
            <a:graphicData uri="http://schemas.openxmlformats.org/presentationml/2006/ole">
              <p:oleObj spid="_x0000_s26651" name="公式" r:id="rId12" imgW="152202" imgH="177569" progId="Equation.3">
                <p:embed/>
              </p:oleObj>
            </a:graphicData>
          </a:graphic>
        </p:graphicFrame>
        <p:graphicFrame>
          <p:nvGraphicFramePr>
            <p:cNvPr id="186432" name="Object 64"/>
            <p:cNvGraphicFramePr>
              <a:graphicFrameLocks noChangeAspect="1"/>
            </p:cNvGraphicFramePr>
            <p:nvPr/>
          </p:nvGraphicFramePr>
          <p:xfrm>
            <a:off x="2772" y="2614"/>
            <a:ext cx="407" cy="318"/>
          </p:xfrm>
          <a:graphic>
            <a:graphicData uri="http://schemas.openxmlformats.org/presentationml/2006/ole">
              <p:oleObj spid="_x0000_s26652" name="公式" r:id="rId13" imgW="291973" imgH="228501" progId="Equation.3">
                <p:embed/>
              </p:oleObj>
            </a:graphicData>
          </a:graphic>
        </p:graphicFrame>
        <p:graphicFrame>
          <p:nvGraphicFramePr>
            <p:cNvPr id="186433" name="Object 65"/>
            <p:cNvGraphicFramePr>
              <a:graphicFrameLocks noChangeAspect="1"/>
            </p:cNvGraphicFramePr>
            <p:nvPr/>
          </p:nvGraphicFramePr>
          <p:xfrm>
            <a:off x="4050" y="2614"/>
            <a:ext cx="390" cy="318"/>
          </p:xfrm>
          <a:graphic>
            <a:graphicData uri="http://schemas.openxmlformats.org/presentationml/2006/ole">
              <p:oleObj spid="_x0000_s26653" name="公式" r:id="rId14" imgW="279400" imgH="228600" progId="Equation.3">
                <p:embed/>
              </p:oleObj>
            </a:graphicData>
          </a:graphic>
        </p:graphicFrame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1519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608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3923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7" name="Line 69"/>
            <p:cNvSpPr>
              <a:spLocks noChangeShapeType="1"/>
            </p:cNvSpPr>
            <p:nvPr/>
          </p:nvSpPr>
          <p:spPr bwMode="auto">
            <a:xfrm flipV="1">
              <a:off x="197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8" name="Line 70"/>
            <p:cNvSpPr>
              <a:spLocks noChangeShapeType="1"/>
            </p:cNvSpPr>
            <p:nvPr/>
          </p:nvSpPr>
          <p:spPr bwMode="auto">
            <a:xfrm flipV="1">
              <a:off x="324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6439" name="Object 71"/>
            <p:cNvGraphicFramePr>
              <a:graphicFrameLocks noChangeAspect="1"/>
            </p:cNvGraphicFramePr>
            <p:nvPr/>
          </p:nvGraphicFramePr>
          <p:xfrm>
            <a:off x="2145" y="2077"/>
            <a:ext cx="248" cy="324"/>
          </p:xfrm>
          <a:graphic>
            <a:graphicData uri="http://schemas.openxmlformats.org/presentationml/2006/ole">
              <p:oleObj spid="_x0000_s26654" name="公式" r:id="rId15" imgW="164885" imgH="215619" progId="Equation.3">
                <p:embed/>
              </p:oleObj>
            </a:graphicData>
          </a:graphic>
        </p:graphicFrame>
        <p:graphicFrame>
          <p:nvGraphicFramePr>
            <p:cNvPr id="186440" name="Object 72"/>
            <p:cNvGraphicFramePr>
              <a:graphicFrameLocks noChangeAspect="1"/>
            </p:cNvGraphicFramePr>
            <p:nvPr/>
          </p:nvGraphicFramePr>
          <p:xfrm>
            <a:off x="3405" y="2077"/>
            <a:ext cx="267" cy="324"/>
          </p:xfrm>
          <a:graphic>
            <a:graphicData uri="http://schemas.openxmlformats.org/presentationml/2006/ole">
              <p:oleObj spid="_x0000_s26655" name="公式" r:id="rId16" imgW="177569" imgH="215619" progId="Equation.3">
                <p:embed/>
              </p:oleObj>
            </a:graphicData>
          </a:graphic>
        </p:graphicFrame>
      </p:grpSp>
      <p:graphicFrame>
        <p:nvGraphicFramePr>
          <p:cNvPr id="186441" name="Object 73"/>
          <p:cNvGraphicFramePr>
            <a:graphicFrameLocks noChangeAspect="1"/>
          </p:cNvGraphicFramePr>
          <p:nvPr/>
        </p:nvGraphicFramePr>
        <p:xfrm>
          <a:off x="539750" y="2276475"/>
          <a:ext cx="2447925" cy="908050"/>
        </p:xfrm>
        <a:graphic>
          <a:graphicData uri="http://schemas.openxmlformats.org/presentationml/2006/ole">
            <p:oleObj spid="_x0000_s26656" name="公式" r:id="rId17" imgW="990170" imgH="431613" progId="Equation.3">
              <p:embed/>
            </p:oleObj>
          </a:graphicData>
        </a:graphic>
      </p:graphicFrame>
      <p:graphicFrame>
        <p:nvGraphicFramePr>
          <p:cNvPr id="186442" name="Object 74"/>
          <p:cNvGraphicFramePr>
            <a:graphicFrameLocks noChangeAspect="1"/>
          </p:cNvGraphicFramePr>
          <p:nvPr/>
        </p:nvGraphicFramePr>
        <p:xfrm>
          <a:off x="3382963" y="4005263"/>
          <a:ext cx="3452812" cy="960437"/>
        </p:xfrm>
        <a:graphic>
          <a:graphicData uri="http://schemas.openxmlformats.org/presentationml/2006/ole">
            <p:oleObj spid="_x0000_s26657" name="公式" r:id="rId18" imgW="1397000" imgH="457200" progId="Equation.3">
              <p:embed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42910" y="6072206"/>
            <a:ext cx="1857388" cy="523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2" grpId="0"/>
      <p:bldP spid="186384" grpId="0"/>
      <p:bldP spid="186388" grpId="0"/>
      <p:bldP spid="186389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D045-A1A4-4C37-80D1-125DF16B3FA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87313" y="212725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87313" y="1635125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828675" y="350043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按刚度条件        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468313" y="950913"/>
            <a:ext cx="282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直径</a:t>
            </a:r>
            <a:r>
              <a:rPr lang="en-US" altLang="zh-CN" sz="2800" i="1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d</a:t>
            </a:r>
            <a:r>
              <a:rPr lang="en-US" altLang="zh-CN" sz="2800" baseline="-300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的选取        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827088" y="1527175"/>
            <a:ext cx="282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按强度条件      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24300" y="981075"/>
            <a:ext cx="4997450" cy="1357313"/>
            <a:chOff x="1292" y="2077"/>
            <a:chExt cx="3148" cy="855"/>
          </a:xfrm>
        </p:grpSpPr>
        <p:sp>
          <p:nvSpPr>
            <p:cNvPr id="188431" name="AutoShape 15"/>
            <p:cNvSpPr>
              <a:spLocks noChangeArrowheads="1"/>
            </p:cNvSpPr>
            <p:nvPr/>
          </p:nvSpPr>
          <p:spPr bwMode="auto">
            <a:xfrm rot="5400000">
              <a:off x="1384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2" name="AutoShape 16"/>
            <p:cNvSpPr>
              <a:spLocks noChangeArrowheads="1"/>
            </p:cNvSpPr>
            <p:nvPr/>
          </p:nvSpPr>
          <p:spPr bwMode="auto">
            <a:xfrm rot="5400000">
              <a:off x="2145" y="1997"/>
              <a:ext cx="109" cy="1089"/>
            </a:xfrm>
            <a:prstGeom prst="can">
              <a:avLst>
                <a:gd name="adj" fmla="val 1406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3" name="AutoShape 17"/>
            <p:cNvSpPr>
              <a:spLocks noChangeArrowheads="1"/>
            </p:cNvSpPr>
            <p:nvPr/>
          </p:nvSpPr>
          <p:spPr bwMode="auto">
            <a:xfrm rot="5400000">
              <a:off x="2472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4" name="AutoShape 18"/>
            <p:cNvSpPr>
              <a:spLocks noChangeArrowheads="1"/>
            </p:cNvSpPr>
            <p:nvPr/>
          </p:nvSpPr>
          <p:spPr bwMode="auto">
            <a:xfrm rot="5400000">
              <a:off x="3270" y="1961"/>
              <a:ext cx="136" cy="1170"/>
            </a:xfrm>
            <a:prstGeom prst="can">
              <a:avLst>
                <a:gd name="adj" fmla="val 1210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5" name="AutoShape 19"/>
            <p:cNvSpPr>
              <a:spLocks noChangeArrowheads="1"/>
            </p:cNvSpPr>
            <p:nvPr/>
          </p:nvSpPr>
          <p:spPr bwMode="auto">
            <a:xfrm rot="5400000">
              <a:off x="3697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8436" name="Object 20"/>
            <p:cNvGraphicFramePr>
              <a:graphicFrameLocks noChangeAspect="1"/>
            </p:cNvGraphicFramePr>
            <p:nvPr/>
          </p:nvGraphicFramePr>
          <p:xfrm>
            <a:off x="1701" y="2614"/>
            <a:ext cx="372" cy="318"/>
          </p:xfrm>
          <a:graphic>
            <a:graphicData uri="http://schemas.openxmlformats.org/presentationml/2006/ole">
              <p:oleObj spid="_x0000_s27665" name="公式" r:id="rId3" imgW="266584" imgH="228501" progId="Equation.3">
                <p:embed/>
              </p:oleObj>
            </a:graphicData>
          </a:graphic>
        </p:graphicFrame>
        <p:graphicFrame>
          <p:nvGraphicFramePr>
            <p:cNvPr id="188437" name="Object 21"/>
            <p:cNvGraphicFramePr>
              <a:graphicFrameLocks noChangeAspect="1"/>
            </p:cNvGraphicFramePr>
            <p:nvPr/>
          </p:nvGraphicFramePr>
          <p:xfrm>
            <a:off x="1292" y="2432"/>
            <a:ext cx="229" cy="248"/>
          </p:xfrm>
          <a:graphic>
            <a:graphicData uri="http://schemas.openxmlformats.org/presentationml/2006/ole">
              <p:oleObj spid="_x0000_s27666" name="公式" r:id="rId4" imgW="152268" imgH="164957" progId="Equation.3">
                <p:embed/>
              </p:oleObj>
            </a:graphicData>
          </a:graphic>
        </p:graphicFrame>
        <p:graphicFrame>
          <p:nvGraphicFramePr>
            <p:cNvPr id="188438" name="Object 22"/>
            <p:cNvGraphicFramePr>
              <a:graphicFrameLocks noChangeAspect="1"/>
            </p:cNvGraphicFramePr>
            <p:nvPr/>
          </p:nvGraphicFramePr>
          <p:xfrm>
            <a:off x="4059" y="2387"/>
            <a:ext cx="229" cy="248"/>
          </p:xfrm>
          <a:graphic>
            <a:graphicData uri="http://schemas.openxmlformats.org/presentationml/2006/ole">
              <p:oleObj spid="_x0000_s27667" name="公式" r:id="rId5" imgW="152268" imgH="164957" progId="Equation.3">
                <p:embed/>
              </p:oleObj>
            </a:graphicData>
          </a:graphic>
        </p:graphicFrame>
        <p:graphicFrame>
          <p:nvGraphicFramePr>
            <p:cNvPr id="188439" name="Object 23"/>
            <p:cNvGraphicFramePr>
              <a:graphicFrameLocks noChangeAspect="1"/>
            </p:cNvGraphicFramePr>
            <p:nvPr/>
          </p:nvGraphicFramePr>
          <p:xfrm>
            <a:off x="2835" y="2196"/>
            <a:ext cx="229" cy="267"/>
          </p:xfrm>
          <a:graphic>
            <a:graphicData uri="http://schemas.openxmlformats.org/presentationml/2006/ole">
              <p:oleObj spid="_x0000_s27668" name="公式" r:id="rId6" imgW="152202" imgH="177569" progId="Equation.3">
                <p:embed/>
              </p:oleObj>
            </a:graphicData>
          </a:graphic>
        </p:graphicFrame>
        <p:graphicFrame>
          <p:nvGraphicFramePr>
            <p:cNvPr id="188440" name="Object 24"/>
            <p:cNvGraphicFramePr>
              <a:graphicFrameLocks noChangeAspect="1"/>
            </p:cNvGraphicFramePr>
            <p:nvPr/>
          </p:nvGraphicFramePr>
          <p:xfrm>
            <a:off x="2772" y="2614"/>
            <a:ext cx="407" cy="318"/>
          </p:xfrm>
          <a:graphic>
            <a:graphicData uri="http://schemas.openxmlformats.org/presentationml/2006/ole">
              <p:oleObj spid="_x0000_s27669" name="公式" r:id="rId7" imgW="291973" imgH="228501" progId="Equation.3">
                <p:embed/>
              </p:oleObj>
            </a:graphicData>
          </a:graphic>
        </p:graphicFrame>
        <p:graphicFrame>
          <p:nvGraphicFramePr>
            <p:cNvPr id="188441" name="Object 25"/>
            <p:cNvGraphicFramePr>
              <a:graphicFrameLocks noChangeAspect="1"/>
            </p:cNvGraphicFramePr>
            <p:nvPr/>
          </p:nvGraphicFramePr>
          <p:xfrm>
            <a:off x="4050" y="2614"/>
            <a:ext cx="390" cy="318"/>
          </p:xfrm>
          <a:graphic>
            <a:graphicData uri="http://schemas.openxmlformats.org/presentationml/2006/ole">
              <p:oleObj spid="_x0000_s27670" name="公式" r:id="rId8" imgW="279400" imgH="228600" progId="Equation.3">
                <p:embed/>
              </p:oleObj>
            </a:graphicData>
          </a:graphic>
        </p:graphicFrame>
        <p:sp>
          <p:nvSpPr>
            <p:cNvPr id="188442" name="Freeform 26"/>
            <p:cNvSpPr>
              <a:spLocks/>
            </p:cNvSpPr>
            <p:nvPr/>
          </p:nvSpPr>
          <p:spPr bwMode="auto">
            <a:xfrm>
              <a:off x="1519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3" name="Freeform 27"/>
            <p:cNvSpPr>
              <a:spLocks/>
            </p:cNvSpPr>
            <p:nvPr/>
          </p:nvSpPr>
          <p:spPr bwMode="auto">
            <a:xfrm>
              <a:off x="2608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4" name="Freeform 28"/>
            <p:cNvSpPr>
              <a:spLocks/>
            </p:cNvSpPr>
            <p:nvPr/>
          </p:nvSpPr>
          <p:spPr bwMode="auto">
            <a:xfrm>
              <a:off x="3923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5" name="Line 29"/>
            <p:cNvSpPr>
              <a:spLocks noChangeShapeType="1"/>
            </p:cNvSpPr>
            <p:nvPr/>
          </p:nvSpPr>
          <p:spPr bwMode="auto">
            <a:xfrm flipV="1">
              <a:off x="197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6" name="Line 30"/>
            <p:cNvSpPr>
              <a:spLocks noChangeShapeType="1"/>
            </p:cNvSpPr>
            <p:nvPr/>
          </p:nvSpPr>
          <p:spPr bwMode="auto">
            <a:xfrm flipV="1">
              <a:off x="324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8447" name="Object 31"/>
            <p:cNvGraphicFramePr>
              <a:graphicFrameLocks noChangeAspect="1"/>
            </p:cNvGraphicFramePr>
            <p:nvPr/>
          </p:nvGraphicFramePr>
          <p:xfrm>
            <a:off x="2145" y="2077"/>
            <a:ext cx="248" cy="324"/>
          </p:xfrm>
          <a:graphic>
            <a:graphicData uri="http://schemas.openxmlformats.org/presentationml/2006/ole">
              <p:oleObj spid="_x0000_s27671" name="公式" r:id="rId9" imgW="164885" imgH="215619" progId="Equation.3">
                <p:embed/>
              </p:oleObj>
            </a:graphicData>
          </a:graphic>
        </p:graphicFrame>
        <p:graphicFrame>
          <p:nvGraphicFramePr>
            <p:cNvPr id="188448" name="Object 32"/>
            <p:cNvGraphicFramePr>
              <a:graphicFrameLocks noChangeAspect="1"/>
            </p:cNvGraphicFramePr>
            <p:nvPr/>
          </p:nvGraphicFramePr>
          <p:xfrm>
            <a:off x="3405" y="2077"/>
            <a:ext cx="267" cy="324"/>
          </p:xfrm>
          <a:graphic>
            <a:graphicData uri="http://schemas.openxmlformats.org/presentationml/2006/ole">
              <p:oleObj spid="_x0000_s27672" name="公式" r:id="rId10" imgW="177569" imgH="215619" progId="Equation.3">
                <p:embed/>
              </p:oleObj>
            </a:graphicData>
          </a:graphic>
        </p:graphicFrame>
      </p:grpSp>
      <p:graphicFrame>
        <p:nvGraphicFramePr>
          <p:cNvPr id="188449" name="Object 33"/>
          <p:cNvGraphicFramePr>
            <a:graphicFrameLocks noChangeAspect="1"/>
          </p:cNvGraphicFramePr>
          <p:nvPr/>
        </p:nvGraphicFramePr>
        <p:xfrm>
          <a:off x="4859338" y="3141663"/>
          <a:ext cx="1319212" cy="355600"/>
        </p:xfrm>
        <a:graphic>
          <a:graphicData uri="http://schemas.openxmlformats.org/presentationml/2006/ole">
            <p:oleObj spid="_x0000_s27673" name="公式" r:id="rId11" imgW="660113" imgH="177723" progId="Equation.3">
              <p:embed/>
            </p:oleObj>
          </a:graphicData>
        </a:graphic>
      </p:graphicFrame>
      <p:graphicFrame>
        <p:nvGraphicFramePr>
          <p:cNvPr id="188450" name="Object 34"/>
          <p:cNvGraphicFramePr>
            <a:graphicFrameLocks noChangeAspect="1"/>
          </p:cNvGraphicFramePr>
          <p:nvPr/>
        </p:nvGraphicFramePr>
        <p:xfrm>
          <a:off x="6659563" y="2781300"/>
          <a:ext cx="1344612" cy="355600"/>
        </p:xfrm>
        <a:graphic>
          <a:graphicData uri="http://schemas.openxmlformats.org/presentationml/2006/ole">
            <p:oleObj spid="_x0000_s27674" name="公式" r:id="rId12" imgW="672516" imgH="177646" progId="Equation.3">
              <p:embed/>
            </p:oleObj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500563" y="2420938"/>
            <a:ext cx="3671887" cy="649287"/>
            <a:chOff x="2835" y="1842"/>
            <a:chExt cx="2313" cy="545"/>
          </a:xfrm>
        </p:grpSpPr>
        <p:sp>
          <p:nvSpPr>
            <p:cNvPr id="188452" name="Line 36"/>
            <p:cNvSpPr>
              <a:spLocks noChangeShapeType="1"/>
            </p:cNvSpPr>
            <p:nvPr/>
          </p:nvSpPr>
          <p:spPr bwMode="auto">
            <a:xfrm>
              <a:off x="2835" y="184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3" name="Line 37"/>
            <p:cNvSpPr>
              <a:spLocks noChangeShapeType="1"/>
            </p:cNvSpPr>
            <p:nvPr/>
          </p:nvSpPr>
          <p:spPr bwMode="auto">
            <a:xfrm>
              <a:off x="2835" y="184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4" name="Line 38"/>
            <p:cNvSpPr>
              <a:spLocks noChangeShapeType="1"/>
            </p:cNvSpPr>
            <p:nvPr/>
          </p:nvSpPr>
          <p:spPr bwMode="auto">
            <a:xfrm>
              <a:off x="3923" y="21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5" name="Line 39"/>
            <p:cNvSpPr>
              <a:spLocks noChangeShapeType="1"/>
            </p:cNvSpPr>
            <p:nvPr/>
          </p:nvSpPr>
          <p:spPr bwMode="auto">
            <a:xfrm>
              <a:off x="514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6" name="Line 40"/>
            <p:cNvSpPr>
              <a:spLocks noChangeShapeType="1"/>
            </p:cNvSpPr>
            <p:nvPr/>
          </p:nvSpPr>
          <p:spPr bwMode="auto">
            <a:xfrm>
              <a:off x="2835" y="2387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7" name="Line 41"/>
            <p:cNvSpPr>
              <a:spLocks noChangeShapeType="1"/>
            </p:cNvSpPr>
            <p:nvPr/>
          </p:nvSpPr>
          <p:spPr bwMode="auto">
            <a:xfrm>
              <a:off x="3923" y="2115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8458" name="Object 42"/>
            <p:cNvGraphicFramePr>
              <a:graphicFrameLocks noChangeAspect="1"/>
            </p:cNvGraphicFramePr>
            <p:nvPr/>
          </p:nvGraphicFramePr>
          <p:xfrm>
            <a:off x="3651" y="1842"/>
            <a:ext cx="288" cy="272"/>
          </p:xfrm>
          <a:graphic>
            <a:graphicData uri="http://schemas.openxmlformats.org/presentationml/2006/ole">
              <p:oleObj spid="_x0000_s27675" name="公式" r:id="rId13" imgW="228501" imgH="215806" progId="Equation.3">
                <p:embed/>
              </p:oleObj>
            </a:graphicData>
          </a:graphic>
        </p:graphicFrame>
      </p:grpSp>
      <p:graphicFrame>
        <p:nvGraphicFramePr>
          <p:cNvPr id="188459" name="Object 43"/>
          <p:cNvGraphicFramePr>
            <a:graphicFrameLocks noChangeAspect="1"/>
          </p:cNvGraphicFramePr>
          <p:nvPr/>
        </p:nvGraphicFramePr>
        <p:xfrm>
          <a:off x="755650" y="2133600"/>
          <a:ext cx="3403600" cy="1371600"/>
        </p:xfrm>
        <a:graphic>
          <a:graphicData uri="http://schemas.openxmlformats.org/presentationml/2006/ole">
            <p:oleObj spid="_x0000_s27676" name="公式" r:id="rId14" imgW="1701800" imgH="685800" progId="Equation.3">
              <p:embed/>
            </p:oleObj>
          </a:graphicData>
        </a:graphic>
      </p:graphicFrame>
      <p:graphicFrame>
        <p:nvGraphicFramePr>
          <p:cNvPr id="188460" name="Object 44"/>
          <p:cNvGraphicFramePr>
            <a:graphicFrameLocks noChangeAspect="1"/>
          </p:cNvGraphicFramePr>
          <p:nvPr/>
        </p:nvGraphicFramePr>
        <p:xfrm>
          <a:off x="892175" y="4017963"/>
          <a:ext cx="7186613" cy="939800"/>
        </p:xfrm>
        <a:graphic>
          <a:graphicData uri="http://schemas.openxmlformats.org/presentationml/2006/ole">
            <p:oleObj spid="_x0000_s27677" name="公式" r:id="rId15" imgW="3594100" imgH="469900" progId="Equation.3">
              <p:embed/>
            </p:oleObj>
          </a:graphicData>
        </a:graphic>
      </p:graphicFrame>
      <p:graphicFrame>
        <p:nvGraphicFramePr>
          <p:cNvPr id="188461" name="Object 45"/>
          <p:cNvGraphicFramePr>
            <a:graphicFrameLocks noChangeAspect="1"/>
          </p:cNvGraphicFramePr>
          <p:nvPr/>
        </p:nvGraphicFramePr>
        <p:xfrm>
          <a:off x="1119174" y="5133990"/>
          <a:ext cx="1524000" cy="438150"/>
        </p:xfrm>
        <a:graphic>
          <a:graphicData uri="http://schemas.openxmlformats.org/presentationml/2006/ole">
            <p:oleObj spid="_x0000_s27678" name="公式" r:id="rId16" imgW="24352200" imgH="6906960" progId="Equation.3">
              <p:embed/>
            </p:oleObj>
          </a:graphicData>
        </a:graphic>
      </p:graphicFrame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-36513" y="5870595"/>
            <a:ext cx="35290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5.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选同一直径时</a:t>
            </a:r>
          </a:p>
        </p:txBody>
      </p:sp>
      <p:graphicFrame>
        <p:nvGraphicFramePr>
          <p:cNvPr id="188463" name="Object 47"/>
          <p:cNvGraphicFramePr>
            <a:graphicFrameLocks noChangeAspect="1"/>
          </p:cNvGraphicFramePr>
          <p:nvPr/>
        </p:nvGraphicFramePr>
        <p:xfrm>
          <a:off x="3851275" y="5929330"/>
          <a:ext cx="2209800" cy="438150"/>
        </p:xfrm>
        <a:graphic>
          <a:graphicData uri="http://schemas.openxmlformats.org/presentationml/2006/ole">
            <p:oleObj spid="_x0000_s27679" name="公式" r:id="rId17" imgW="1104421" imgH="215806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000100" y="5072074"/>
            <a:ext cx="1857388" cy="523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5906176"/>
            <a:ext cx="2357454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/>
      <p:bldP spid="188428" grpId="0"/>
      <p:bldP spid="188429" grpId="0"/>
      <p:bldP spid="188462" grpId="0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B64-0FF5-4D05-8B1B-BB86F2CA301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87313" y="212725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87313" y="1635125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214282" y="3500438"/>
            <a:ext cx="3240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6.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cs typeface="Times New Roman" pitchFamily="18" charset="0"/>
              </a:rPr>
              <a:t>将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主动轮按装在两从动轮之间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981075"/>
            <a:ext cx="4997450" cy="1357313"/>
            <a:chOff x="1292" y="2077"/>
            <a:chExt cx="3148" cy="855"/>
          </a:xfrm>
        </p:grpSpPr>
        <p:sp>
          <p:nvSpPr>
            <p:cNvPr id="190476" name="AutoShape 12"/>
            <p:cNvSpPr>
              <a:spLocks noChangeArrowheads="1"/>
            </p:cNvSpPr>
            <p:nvPr/>
          </p:nvSpPr>
          <p:spPr bwMode="auto">
            <a:xfrm rot="5400000">
              <a:off x="1384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7" name="AutoShape 13"/>
            <p:cNvSpPr>
              <a:spLocks noChangeArrowheads="1"/>
            </p:cNvSpPr>
            <p:nvPr/>
          </p:nvSpPr>
          <p:spPr bwMode="auto">
            <a:xfrm rot="5400000">
              <a:off x="2145" y="1997"/>
              <a:ext cx="109" cy="1089"/>
            </a:xfrm>
            <a:prstGeom prst="can">
              <a:avLst>
                <a:gd name="adj" fmla="val 1406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8" name="AutoShape 14"/>
            <p:cNvSpPr>
              <a:spLocks noChangeArrowheads="1"/>
            </p:cNvSpPr>
            <p:nvPr/>
          </p:nvSpPr>
          <p:spPr bwMode="auto">
            <a:xfrm rot="5400000">
              <a:off x="2472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9" name="AutoShape 15"/>
            <p:cNvSpPr>
              <a:spLocks noChangeArrowheads="1"/>
            </p:cNvSpPr>
            <p:nvPr/>
          </p:nvSpPr>
          <p:spPr bwMode="auto">
            <a:xfrm rot="5400000">
              <a:off x="3270" y="1961"/>
              <a:ext cx="136" cy="1170"/>
            </a:xfrm>
            <a:prstGeom prst="can">
              <a:avLst>
                <a:gd name="adj" fmla="val 1210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80" name="AutoShape 16"/>
            <p:cNvSpPr>
              <a:spLocks noChangeArrowheads="1"/>
            </p:cNvSpPr>
            <p:nvPr/>
          </p:nvSpPr>
          <p:spPr bwMode="auto">
            <a:xfrm rot="5400000">
              <a:off x="3697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0481" name="Object 17"/>
            <p:cNvGraphicFramePr>
              <a:graphicFrameLocks noChangeAspect="1"/>
            </p:cNvGraphicFramePr>
            <p:nvPr/>
          </p:nvGraphicFramePr>
          <p:xfrm>
            <a:off x="1701" y="2614"/>
            <a:ext cx="372" cy="318"/>
          </p:xfrm>
          <a:graphic>
            <a:graphicData uri="http://schemas.openxmlformats.org/presentationml/2006/ole">
              <p:oleObj spid="_x0000_s28698" name="公式" r:id="rId3" imgW="266584" imgH="228501" progId="Equation.3">
                <p:embed/>
              </p:oleObj>
            </a:graphicData>
          </a:graphic>
        </p:graphicFrame>
        <p:graphicFrame>
          <p:nvGraphicFramePr>
            <p:cNvPr id="190482" name="Object 18"/>
            <p:cNvGraphicFramePr>
              <a:graphicFrameLocks noChangeAspect="1"/>
            </p:cNvGraphicFramePr>
            <p:nvPr/>
          </p:nvGraphicFramePr>
          <p:xfrm>
            <a:off x="1292" y="2432"/>
            <a:ext cx="229" cy="248"/>
          </p:xfrm>
          <a:graphic>
            <a:graphicData uri="http://schemas.openxmlformats.org/presentationml/2006/ole">
              <p:oleObj spid="_x0000_s28699" name="公式" r:id="rId4" imgW="152268" imgH="164957" progId="Equation.3">
                <p:embed/>
              </p:oleObj>
            </a:graphicData>
          </a:graphic>
        </p:graphicFrame>
        <p:graphicFrame>
          <p:nvGraphicFramePr>
            <p:cNvPr id="190483" name="Object 19"/>
            <p:cNvGraphicFramePr>
              <a:graphicFrameLocks noChangeAspect="1"/>
            </p:cNvGraphicFramePr>
            <p:nvPr/>
          </p:nvGraphicFramePr>
          <p:xfrm>
            <a:off x="4059" y="2387"/>
            <a:ext cx="229" cy="248"/>
          </p:xfrm>
          <a:graphic>
            <a:graphicData uri="http://schemas.openxmlformats.org/presentationml/2006/ole">
              <p:oleObj spid="_x0000_s28700" name="公式" r:id="rId5" imgW="152268" imgH="164957" progId="Equation.3">
                <p:embed/>
              </p:oleObj>
            </a:graphicData>
          </a:graphic>
        </p:graphicFrame>
        <p:graphicFrame>
          <p:nvGraphicFramePr>
            <p:cNvPr id="190484" name="Object 20"/>
            <p:cNvGraphicFramePr>
              <a:graphicFrameLocks noChangeAspect="1"/>
            </p:cNvGraphicFramePr>
            <p:nvPr/>
          </p:nvGraphicFramePr>
          <p:xfrm>
            <a:off x="2835" y="2196"/>
            <a:ext cx="229" cy="267"/>
          </p:xfrm>
          <a:graphic>
            <a:graphicData uri="http://schemas.openxmlformats.org/presentationml/2006/ole">
              <p:oleObj spid="_x0000_s28701" name="公式" r:id="rId6" imgW="152202" imgH="177569" progId="Equation.3">
                <p:embed/>
              </p:oleObj>
            </a:graphicData>
          </a:graphic>
        </p:graphicFrame>
        <p:graphicFrame>
          <p:nvGraphicFramePr>
            <p:cNvPr id="190485" name="Object 21"/>
            <p:cNvGraphicFramePr>
              <a:graphicFrameLocks noChangeAspect="1"/>
            </p:cNvGraphicFramePr>
            <p:nvPr/>
          </p:nvGraphicFramePr>
          <p:xfrm>
            <a:off x="2772" y="2614"/>
            <a:ext cx="407" cy="318"/>
          </p:xfrm>
          <a:graphic>
            <a:graphicData uri="http://schemas.openxmlformats.org/presentationml/2006/ole">
              <p:oleObj spid="_x0000_s28702" name="公式" r:id="rId7" imgW="291973" imgH="228501" progId="Equation.3">
                <p:embed/>
              </p:oleObj>
            </a:graphicData>
          </a:graphic>
        </p:graphicFrame>
        <p:graphicFrame>
          <p:nvGraphicFramePr>
            <p:cNvPr id="190486" name="Object 22"/>
            <p:cNvGraphicFramePr>
              <a:graphicFrameLocks noChangeAspect="1"/>
            </p:cNvGraphicFramePr>
            <p:nvPr/>
          </p:nvGraphicFramePr>
          <p:xfrm>
            <a:off x="4050" y="2614"/>
            <a:ext cx="390" cy="318"/>
          </p:xfrm>
          <a:graphic>
            <a:graphicData uri="http://schemas.openxmlformats.org/presentationml/2006/ole">
              <p:oleObj spid="_x0000_s28703" name="公式" r:id="rId8" imgW="279400" imgH="228600" progId="Equation.3">
                <p:embed/>
              </p:oleObj>
            </a:graphicData>
          </a:graphic>
        </p:graphicFrame>
        <p:sp>
          <p:nvSpPr>
            <p:cNvPr id="190487" name="Freeform 23"/>
            <p:cNvSpPr>
              <a:spLocks/>
            </p:cNvSpPr>
            <p:nvPr/>
          </p:nvSpPr>
          <p:spPr bwMode="auto">
            <a:xfrm>
              <a:off x="1519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8" name="Freeform 24"/>
            <p:cNvSpPr>
              <a:spLocks/>
            </p:cNvSpPr>
            <p:nvPr/>
          </p:nvSpPr>
          <p:spPr bwMode="auto">
            <a:xfrm>
              <a:off x="2608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9" name="Freeform 25"/>
            <p:cNvSpPr>
              <a:spLocks/>
            </p:cNvSpPr>
            <p:nvPr/>
          </p:nvSpPr>
          <p:spPr bwMode="auto">
            <a:xfrm>
              <a:off x="3923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0" name="Line 26"/>
            <p:cNvSpPr>
              <a:spLocks noChangeShapeType="1"/>
            </p:cNvSpPr>
            <p:nvPr/>
          </p:nvSpPr>
          <p:spPr bwMode="auto">
            <a:xfrm flipV="1">
              <a:off x="197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 flipV="1">
              <a:off x="324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0492" name="Object 28"/>
            <p:cNvGraphicFramePr>
              <a:graphicFrameLocks noChangeAspect="1"/>
            </p:cNvGraphicFramePr>
            <p:nvPr/>
          </p:nvGraphicFramePr>
          <p:xfrm>
            <a:off x="2145" y="2077"/>
            <a:ext cx="248" cy="324"/>
          </p:xfrm>
          <a:graphic>
            <a:graphicData uri="http://schemas.openxmlformats.org/presentationml/2006/ole">
              <p:oleObj spid="_x0000_s28704" name="公式" r:id="rId9" imgW="164885" imgH="215619" progId="Equation.3">
                <p:embed/>
              </p:oleObj>
            </a:graphicData>
          </a:graphic>
        </p:graphicFrame>
        <p:graphicFrame>
          <p:nvGraphicFramePr>
            <p:cNvPr id="190493" name="Object 29"/>
            <p:cNvGraphicFramePr>
              <a:graphicFrameLocks noChangeAspect="1"/>
            </p:cNvGraphicFramePr>
            <p:nvPr/>
          </p:nvGraphicFramePr>
          <p:xfrm>
            <a:off x="3405" y="2077"/>
            <a:ext cx="267" cy="324"/>
          </p:xfrm>
          <a:graphic>
            <a:graphicData uri="http://schemas.openxmlformats.org/presentationml/2006/ole">
              <p:oleObj spid="_x0000_s28705" name="公式" r:id="rId10" imgW="177569" imgH="215619" progId="Equation.3">
                <p:embed/>
              </p:oleObj>
            </a:graphicData>
          </a:graphic>
        </p:graphicFrame>
      </p:grpSp>
      <p:graphicFrame>
        <p:nvGraphicFramePr>
          <p:cNvPr id="190494" name="Object 30"/>
          <p:cNvGraphicFramePr>
            <a:graphicFrameLocks noChangeAspect="1"/>
          </p:cNvGraphicFramePr>
          <p:nvPr/>
        </p:nvGraphicFramePr>
        <p:xfrm>
          <a:off x="4859338" y="3213100"/>
          <a:ext cx="1319212" cy="355600"/>
        </p:xfrm>
        <a:graphic>
          <a:graphicData uri="http://schemas.openxmlformats.org/presentationml/2006/ole">
            <p:oleObj spid="_x0000_s28706" name="公式" r:id="rId11" imgW="660113" imgH="177723" progId="Equation.3">
              <p:embed/>
            </p:oleObj>
          </a:graphicData>
        </a:graphic>
      </p:graphicFrame>
      <p:graphicFrame>
        <p:nvGraphicFramePr>
          <p:cNvPr id="190495" name="Object 31"/>
          <p:cNvGraphicFramePr>
            <a:graphicFrameLocks noChangeAspect="1"/>
          </p:cNvGraphicFramePr>
          <p:nvPr/>
        </p:nvGraphicFramePr>
        <p:xfrm>
          <a:off x="6659563" y="2781300"/>
          <a:ext cx="1344612" cy="355600"/>
        </p:xfrm>
        <a:graphic>
          <a:graphicData uri="http://schemas.openxmlformats.org/presentationml/2006/ole">
            <p:oleObj spid="_x0000_s28707" name="公式" r:id="rId12" imgW="672516" imgH="177646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500563" y="2420938"/>
            <a:ext cx="3671887" cy="649287"/>
            <a:chOff x="2835" y="1842"/>
            <a:chExt cx="2313" cy="545"/>
          </a:xfrm>
        </p:grpSpPr>
        <p:sp>
          <p:nvSpPr>
            <p:cNvPr id="190497" name="Line 33"/>
            <p:cNvSpPr>
              <a:spLocks noChangeShapeType="1"/>
            </p:cNvSpPr>
            <p:nvPr/>
          </p:nvSpPr>
          <p:spPr bwMode="auto">
            <a:xfrm>
              <a:off x="2835" y="184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auto">
            <a:xfrm>
              <a:off x="2835" y="184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auto">
            <a:xfrm>
              <a:off x="3923" y="21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0" name="Line 36"/>
            <p:cNvSpPr>
              <a:spLocks noChangeShapeType="1"/>
            </p:cNvSpPr>
            <p:nvPr/>
          </p:nvSpPr>
          <p:spPr bwMode="auto">
            <a:xfrm>
              <a:off x="514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auto">
            <a:xfrm>
              <a:off x="2835" y="2387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2" name="Line 38"/>
            <p:cNvSpPr>
              <a:spLocks noChangeShapeType="1"/>
            </p:cNvSpPr>
            <p:nvPr/>
          </p:nvSpPr>
          <p:spPr bwMode="auto">
            <a:xfrm>
              <a:off x="3923" y="2115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0503" name="Object 39"/>
            <p:cNvGraphicFramePr>
              <a:graphicFrameLocks noChangeAspect="1"/>
            </p:cNvGraphicFramePr>
            <p:nvPr/>
          </p:nvGraphicFramePr>
          <p:xfrm>
            <a:off x="3651" y="1842"/>
            <a:ext cx="288" cy="272"/>
          </p:xfrm>
          <a:graphic>
            <a:graphicData uri="http://schemas.openxmlformats.org/presentationml/2006/ole">
              <p:oleObj spid="_x0000_s28708" name="公式" r:id="rId13" imgW="228501" imgH="215806" progId="Equation.3">
                <p:embed/>
              </p:oleObj>
            </a:graphicData>
          </a:graphic>
        </p:graphicFrame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924300" y="3716338"/>
            <a:ext cx="4997450" cy="1357312"/>
            <a:chOff x="1292" y="2077"/>
            <a:chExt cx="3148" cy="855"/>
          </a:xfrm>
        </p:grpSpPr>
        <p:sp>
          <p:nvSpPr>
            <p:cNvPr id="190510" name="AutoShape 46"/>
            <p:cNvSpPr>
              <a:spLocks noChangeArrowheads="1"/>
            </p:cNvSpPr>
            <p:nvPr/>
          </p:nvSpPr>
          <p:spPr bwMode="auto">
            <a:xfrm rot="5400000">
              <a:off x="1384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511" name="AutoShape 47"/>
            <p:cNvSpPr>
              <a:spLocks noChangeArrowheads="1"/>
            </p:cNvSpPr>
            <p:nvPr/>
          </p:nvSpPr>
          <p:spPr bwMode="auto">
            <a:xfrm rot="5400000">
              <a:off x="2145" y="1997"/>
              <a:ext cx="109" cy="1089"/>
            </a:xfrm>
            <a:prstGeom prst="can">
              <a:avLst>
                <a:gd name="adj" fmla="val 1406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512" name="AutoShape 48"/>
            <p:cNvSpPr>
              <a:spLocks noChangeArrowheads="1"/>
            </p:cNvSpPr>
            <p:nvPr/>
          </p:nvSpPr>
          <p:spPr bwMode="auto">
            <a:xfrm rot="5400000">
              <a:off x="2472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513" name="AutoShape 49"/>
            <p:cNvSpPr>
              <a:spLocks noChangeArrowheads="1"/>
            </p:cNvSpPr>
            <p:nvPr/>
          </p:nvSpPr>
          <p:spPr bwMode="auto">
            <a:xfrm rot="5400000">
              <a:off x="3270" y="1961"/>
              <a:ext cx="136" cy="1170"/>
            </a:xfrm>
            <a:prstGeom prst="can">
              <a:avLst>
                <a:gd name="adj" fmla="val 1210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514" name="AutoShape 50"/>
            <p:cNvSpPr>
              <a:spLocks noChangeArrowheads="1"/>
            </p:cNvSpPr>
            <p:nvPr/>
          </p:nvSpPr>
          <p:spPr bwMode="auto">
            <a:xfrm rot="5400000">
              <a:off x="3697" y="2477"/>
              <a:ext cx="498" cy="1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0515" name="Object 51"/>
            <p:cNvGraphicFramePr>
              <a:graphicFrameLocks noChangeAspect="1"/>
            </p:cNvGraphicFramePr>
            <p:nvPr/>
          </p:nvGraphicFramePr>
          <p:xfrm>
            <a:off x="1683" y="2614"/>
            <a:ext cx="408" cy="318"/>
          </p:xfrm>
          <a:graphic>
            <a:graphicData uri="http://schemas.openxmlformats.org/presentationml/2006/ole">
              <p:oleObj spid="_x0000_s28709" name="公式" r:id="rId14" imgW="291973" imgH="228501" progId="Equation.3">
                <p:embed/>
              </p:oleObj>
            </a:graphicData>
          </a:graphic>
        </p:graphicFrame>
        <p:graphicFrame>
          <p:nvGraphicFramePr>
            <p:cNvPr id="190516" name="Object 52"/>
            <p:cNvGraphicFramePr>
              <a:graphicFrameLocks noChangeAspect="1"/>
            </p:cNvGraphicFramePr>
            <p:nvPr/>
          </p:nvGraphicFramePr>
          <p:xfrm>
            <a:off x="1292" y="2423"/>
            <a:ext cx="229" cy="267"/>
          </p:xfrm>
          <a:graphic>
            <a:graphicData uri="http://schemas.openxmlformats.org/presentationml/2006/ole">
              <p:oleObj spid="_x0000_s28710" name="公式" r:id="rId15" imgW="152202" imgH="177569" progId="Equation.3">
                <p:embed/>
              </p:oleObj>
            </a:graphicData>
          </a:graphic>
        </p:graphicFrame>
        <p:graphicFrame>
          <p:nvGraphicFramePr>
            <p:cNvPr id="190517" name="Object 53"/>
            <p:cNvGraphicFramePr>
              <a:graphicFrameLocks noChangeAspect="1"/>
            </p:cNvGraphicFramePr>
            <p:nvPr/>
          </p:nvGraphicFramePr>
          <p:xfrm>
            <a:off x="4059" y="2387"/>
            <a:ext cx="229" cy="248"/>
          </p:xfrm>
          <a:graphic>
            <a:graphicData uri="http://schemas.openxmlformats.org/presentationml/2006/ole">
              <p:oleObj spid="_x0000_s28711" name="公式" r:id="rId16" imgW="152268" imgH="164957" progId="Equation.3">
                <p:embed/>
              </p:oleObj>
            </a:graphicData>
          </a:graphic>
        </p:graphicFrame>
        <p:graphicFrame>
          <p:nvGraphicFramePr>
            <p:cNvPr id="190518" name="Object 54"/>
            <p:cNvGraphicFramePr>
              <a:graphicFrameLocks noChangeAspect="1"/>
            </p:cNvGraphicFramePr>
            <p:nvPr/>
          </p:nvGraphicFramePr>
          <p:xfrm>
            <a:off x="2835" y="2205"/>
            <a:ext cx="229" cy="248"/>
          </p:xfrm>
          <a:graphic>
            <a:graphicData uri="http://schemas.openxmlformats.org/presentationml/2006/ole">
              <p:oleObj spid="_x0000_s28712" name="公式" r:id="rId17" imgW="152268" imgH="164957" progId="Equation.3">
                <p:embed/>
              </p:oleObj>
            </a:graphicData>
          </a:graphic>
        </p:graphicFrame>
        <p:graphicFrame>
          <p:nvGraphicFramePr>
            <p:cNvPr id="190519" name="Object 55"/>
            <p:cNvGraphicFramePr>
              <a:graphicFrameLocks noChangeAspect="1"/>
            </p:cNvGraphicFramePr>
            <p:nvPr/>
          </p:nvGraphicFramePr>
          <p:xfrm>
            <a:off x="2789" y="2614"/>
            <a:ext cx="372" cy="318"/>
          </p:xfrm>
          <a:graphic>
            <a:graphicData uri="http://schemas.openxmlformats.org/presentationml/2006/ole">
              <p:oleObj spid="_x0000_s28713" name="公式" r:id="rId18" imgW="266584" imgH="228501" progId="Equation.3">
                <p:embed/>
              </p:oleObj>
            </a:graphicData>
          </a:graphic>
        </p:graphicFrame>
        <p:graphicFrame>
          <p:nvGraphicFramePr>
            <p:cNvPr id="190520" name="Object 56"/>
            <p:cNvGraphicFramePr>
              <a:graphicFrameLocks noChangeAspect="1"/>
            </p:cNvGraphicFramePr>
            <p:nvPr/>
          </p:nvGraphicFramePr>
          <p:xfrm>
            <a:off x="4050" y="2614"/>
            <a:ext cx="390" cy="318"/>
          </p:xfrm>
          <a:graphic>
            <a:graphicData uri="http://schemas.openxmlformats.org/presentationml/2006/ole">
              <p:oleObj spid="_x0000_s28714" name="公式" r:id="rId19" imgW="279400" imgH="228600" progId="Equation.3">
                <p:embed/>
              </p:oleObj>
            </a:graphicData>
          </a:graphic>
        </p:graphicFrame>
        <p:sp>
          <p:nvSpPr>
            <p:cNvPr id="190521" name="Freeform 57"/>
            <p:cNvSpPr>
              <a:spLocks/>
            </p:cNvSpPr>
            <p:nvPr/>
          </p:nvSpPr>
          <p:spPr bwMode="auto">
            <a:xfrm>
              <a:off x="1519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2" name="Freeform 58"/>
            <p:cNvSpPr>
              <a:spLocks/>
            </p:cNvSpPr>
            <p:nvPr/>
          </p:nvSpPr>
          <p:spPr bwMode="auto">
            <a:xfrm>
              <a:off x="2608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3" name="Freeform 59"/>
            <p:cNvSpPr>
              <a:spLocks/>
            </p:cNvSpPr>
            <p:nvPr/>
          </p:nvSpPr>
          <p:spPr bwMode="auto">
            <a:xfrm>
              <a:off x="3923" y="2296"/>
              <a:ext cx="61" cy="499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" y="272"/>
                </a:cxn>
                <a:cxn ang="0">
                  <a:pos x="61" y="544"/>
                </a:cxn>
              </a:cxnLst>
              <a:rect l="0" t="0" r="r" b="b"/>
              <a:pathLst>
                <a:path w="152" h="544">
                  <a:moveTo>
                    <a:pt x="152" y="0"/>
                  </a:moveTo>
                  <a:cubicBezTo>
                    <a:pt x="91" y="90"/>
                    <a:pt x="30" y="181"/>
                    <a:pt x="15" y="272"/>
                  </a:cubicBezTo>
                  <a:cubicBezTo>
                    <a:pt x="0" y="363"/>
                    <a:pt x="30" y="453"/>
                    <a:pt x="61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4" name="Line 60"/>
            <p:cNvSpPr>
              <a:spLocks noChangeShapeType="1"/>
            </p:cNvSpPr>
            <p:nvPr/>
          </p:nvSpPr>
          <p:spPr bwMode="auto">
            <a:xfrm flipV="1">
              <a:off x="197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auto">
            <a:xfrm flipV="1">
              <a:off x="3243" y="229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0526" name="Object 62"/>
            <p:cNvGraphicFramePr>
              <a:graphicFrameLocks noChangeAspect="1"/>
            </p:cNvGraphicFramePr>
            <p:nvPr/>
          </p:nvGraphicFramePr>
          <p:xfrm>
            <a:off x="2145" y="2077"/>
            <a:ext cx="248" cy="324"/>
          </p:xfrm>
          <a:graphic>
            <a:graphicData uri="http://schemas.openxmlformats.org/presentationml/2006/ole">
              <p:oleObj spid="_x0000_s28715" name="公式" r:id="rId20" imgW="164885" imgH="215619" progId="Equation.3">
                <p:embed/>
              </p:oleObj>
            </a:graphicData>
          </a:graphic>
        </p:graphicFrame>
        <p:graphicFrame>
          <p:nvGraphicFramePr>
            <p:cNvPr id="190527" name="Object 63"/>
            <p:cNvGraphicFramePr>
              <a:graphicFrameLocks noChangeAspect="1"/>
            </p:cNvGraphicFramePr>
            <p:nvPr/>
          </p:nvGraphicFramePr>
          <p:xfrm>
            <a:off x="3405" y="2077"/>
            <a:ext cx="267" cy="324"/>
          </p:xfrm>
          <a:graphic>
            <a:graphicData uri="http://schemas.openxmlformats.org/presentationml/2006/ole">
              <p:oleObj spid="_x0000_s28716" name="公式" r:id="rId21" imgW="177569" imgH="215619" progId="Equation.3">
                <p:embed/>
              </p:oleObj>
            </a:graphicData>
          </a:graphic>
        </p:graphicFrame>
      </p:grpSp>
      <p:sp>
        <p:nvSpPr>
          <p:cNvPr id="190539" name="Rectangle 75"/>
          <p:cNvSpPr>
            <a:spLocks noChangeArrowheads="1"/>
          </p:cNvSpPr>
          <p:nvPr/>
        </p:nvSpPr>
        <p:spPr bwMode="auto">
          <a:xfrm>
            <a:off x="357158" y="5429264"/>
            <a:ext cx="282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黑体" pitchFamily="2" charset="-122"/>
                <a:cs typeface="Times New Roman" pitchFamily="18" charset="0"/>
              </a:rPr>
              <a:t>受力合理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4500563" y="5157788"/>
            <a:ext cx="3671887" cy="1147762"/>
            <a:chOff x="2835" y="3249"/>
            <a:chExt cx="2313" cy="723"/>
          </a:xfrm>
        </p:grpSpPr>
        <p:graphicFrame>
          <p:nvGraphicFramePr>
            <p:cNvPr id="190528" name="Object 64"/>
            <p:cNvGraphicFramePr>
              <a:graphicFrameLocks noChangeAspect="1"/>
            </p:cNvGraphicFramePr>
            <p:nvPr/>
          </p:nvGraphicFramePr>
          <p:xfrm>
            <a:off x="3969" y="3249"/>
            <a:ext cx="831" cy="224"/>
          </p:xfrm>
          <a:graphic>
            <a:graphicData uri="http://schemas.openxmlformats.org/presentationml/2006/ole">
              <p:oleObj spid="_x0000_s28717" name="公式" r:id="rId22" imgW="660113" imgH="177723" progId="Equation.3">
                <p:embed/>
              </p:oleObj>
            </a:graphicData>
          </a:graphic>
        </p:graphicFrame>
        <p:graphicFrame>
          <p:nvGraphicFramePr>
            <p:cNvPr id="190529" name="Object 65"/>
            <p:cNvGraphicFramePr>
              <a:graphicFrameLocks noChangeAspect="1"/>
            </p:cNvGraphicFramePr>
            <p:nvPr/>
          </p:nvGraphicFramePr>
          <p:xfrm>
            <a:off x="3061" y="3748"/>
            <a:ext cx="847" cy="224"/>
          </p:xfrm>
          <a:graphic>
            <a:graphicData uri="http://schemas.openxmlformats.org/presentationml/2006/ole">
              <p:oleObj spid="_x0000_s28718" name="公式" r:id="rId23" imgW="672516" imgH="177646" progId="Equation.3">
                <p:embed/>
              </p:oleObj>
            </a:graphicData>
          </a:graphic>
        </p:graphicFrame>
        <p:sp>
          <p:nvSpPr>
            <p:cNvPr id="190531" name="Line 67"/>
            <p:cNvSpPr>
              <a:spLocks noChangeShapeType="1"/>
            </p:cNvSpPr>
            <p:nvPr/>
          </p:nvSpPr>
          <p:spPr bwMode="auto">
            <a:xfrm>
              <a:off x="2835" y="3520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2" name="Line 68"/>
            <p:cNvSpPr>
              <a:spLocks noChangeShapeType="1"/>
            </p:cNvSpPr>
            <p:nvPr/>
          </p:nvSpPr>
          <p:spPr bwMode="auto">
            <a:xfrm>
              <a:off x="2835" y="32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3" name="Line 69"/>
            <p:cNvSpPr>
              <a:spLocks noChangeShapeType="1"/>
            </p:cNvSpPr>
            <p:nvPr/>
          </p:nvSpPr>
          <p:spPr bwMode="auto">
            <a:xfrm>
              <a:off x="3923" y="329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4" name="Line 70"/>
            <p:cNvSpPr>
              <a:spLocks noChangeShapeType="1"/>
            </p:cNvSpPr>
            <p:nvPr/>
          </p:nvSpPr>
          <p:spPr bwMode="auto">
            <a:xfrm>
              <a:off x="5148" y="3520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5" name="Line 71"/>
            <p:cNvSpPr>
              <a:spLocks noChangeShapeType="1"/>
            </p:cNvSpPr>
            <p:nvPr/>
          </p:nvSpPr>
          <p:spPr bwMode="auto">
            <a:xfrm>
              <a:off x="2835" y="329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6" name="Line 72"/>
            <p:cNvSpPr>
              <a:spLocks noChangeShapeType="1"/>
            </p:cNvSpPr>
            <p:nvPr/>
          </p:nvSpPr>
          <p:spPr bwMode="auto">
            <a:xfrm>
              <a:off x="3923" y="3839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0537" name="Object 73"/>
            <p:cNvGraphicFramePr>
              <a:graphicFrameLocks noChangeAspect="1"/>
            </p:cNvGraphicFramePr>
            <p:nvPr/>
          </p:nvGraphicFramePr>
          <p:xfrm>
            <a:off x="3969" y="3521"/>
            <a:ext cx="288" cy="317"/>
          </p:xfrm>
          <a:graphic>
            <a:graphicData uri="http://schemas.openxmlformats.org/presentationml/2006/ole">
              <p:oleObj spid="_x0000_s28719" name="公式" r:id="rId24" imgW="228501" imgH="215806" progId="Equation.3">
                <p:embed/>
              </p:oleObj>
            </a:graphicData>
          </a:graphic>
        </p:graphicFrame>
        <p:graphicFrame>
          <p:nvGraphicFramePr>
            <p:cNvPr id="190540" name="Object 76"/>
            <p:cNvGraphicFramePr>
              <a:graphicFrameLocks noChangeAspect="1"/>
            </p:cNvGraphicFramePr>
            <p:nvPr/>
          </p:nvGraphicFramePr>
          <p:xfrm>
            <a:off x="3198" y="3249"/>
            <a:ext cx="288" cy="317"/>
          </p:xfrm>
          <a:graphic>
            <a:graphicData uri="http://schemas.openxmlformats.org/presentationml/2006/ole">
              <p:oleObj spid="_x0000_s28720" name="公式" r:id="rId25" imgW="228501" imgH="215806" progId="Equation.3">
                <p:embed/>
              </p:oleObj>
            </a:graphicData>
          </a:graphic>
        </p:graphicFrame>
      </p:grpSp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642910" y="4643446"/>
          <a:ext cx="857256" cy="659427"/>
        </p:xfrm>
        <a:graphic>
          <a:graphicData uri="http://schemas.openxmlformats.org/presentationml/2006/ole">
            <p:oleObj spid="_x0000_s28721" name="公式" r:id="rId26" imgW="330057" imgH="253890" progId="Equation.3">
              <p:embed/>
            </p:oleObj>
          </a:graphicData>
        </a:graphic>
      </p:graphicFrame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1500166" y="4714884"/>
            <a:ext cx="282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 smtClean="0">
                <a:solidFill>
                  <a:srgbClr val="006600"/>
                </a:solidFill>
                <a:latin typeface="黑体" pitchFamily="2" charset="-122"/>
                <a:cs typeface="Times New Roman" pitchFamily="18" charset="0"/>
              </a:rPr>
              <a:t>更小</a:t>
            </a:r>
            <a:endParaRPr lang="zh-CN" altLang="en-US" sz="2800" dirty="0">
              <a:solidFill>
                <a:srgbClr val="006600"/>
              </a:solidFill>
              <a:latin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/>
      <p:bldP spid="190539" grpId="0"/>
      <p:bldP spid="7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769</Words>
  <Application>Microsoft Office PowerPoint</Application>
  <PresentationFormat>全屏显示(4:3)</PresentationFormat>
  <Paragraphs>127</Paragraphs>
  <Slides>18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Office 主题</vt:lpstr>
      <vt:lpstr>公式</vt:lpstr>
      <vt:lpstr>BMP 图象</vt:lpstr>
      <vt:lpstr>Microsoft 公式 3.0</vt:lpstr>
      <vt:lpstr>Equation</vt:lpstr>
      <vt:lpstr>工程力学例题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江西理工大学</cp:lastModifiedBy>
  <cp:revision>70</cp:revision>
  <dcterms:created xsi:type="dcterms:W3CDTF">2017-05-15T00:57:28Z</dcterms:created>
  <dcterms:modified xsi:type="dcterms:W3CDTF">2017-05-16T14:21:03Z</dcterms:modified>
</cp:coreProperties>
</file>