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22"/>
  </p:notesMasterIdLst>
  <p:sldIdLst>
    <p:sldId id="259" r:id="rId2"/>
    <p:sldId id="356" r:id="rId3"/>
    <p:sldId id="357" r:id="rId4"/>
    <p:sldId id="358" r:id="rId5"/>
    <p:sldId id="359" r:id="rId6"/>
    <p:sldId id="360" r:id="rId7"/>
    <p:sldId id="361" r:id="rId8"/>
    <p:sldId id="362" r:id="rId9"/>
    <p:sldId id="363" r:id="rId10"/>
    <p:sldId id="364" r:id="rId11"/>
    <p:sldId id="365" r:id="rId12"/>
    <p:sldId id="367" r:id="rId13"/>
    <p:sldId id="446" r:id="rId14"/>
    <p:sldId id="366" r:id="rId15"/>
    <p:sldId id="370" r:id="rId16"/>
    <p:sldId id="447" r:id="rId17"/>
    <p:sldId id="369" r:id="rId18"/>
    <p:sldId id="368" r:id="rId19"/>
    <p:sldId id="448" r:id="rId20"/>
    <p:sldId id="376" r:id="rId21"/>
    <p:sldId id="375" r:id="rId22"/>
    <p:sldId id="373" r:id="rId23"/>
    <p:sldId id="374" r:id="rId24"/>
    <p:sldId id="372" r:id="rId25"/>
    <p:sldId id="449" r:id="rId26"/>
    <p:sldId id="377" r:id="rId27"/>
    <p:sldId id="371" r:id="rId28"/>
    <p:sldId id="378" r:id="rId29"/>
    <p:sldId id="380" r:id="rId30"/>
    <p:sldId id="379" r:id="rId31"/>
    <p:sldId id="451" r:id="rId32"/>
    <p:sldId id="450" r:id="rId33"/>
    <p:sldId id="452" r:id="rId34"/>
    <p:sldId id="453" r:id="rId35"/>
    <p:sldId id="382" r:id="rId36"/>
    <p:sldId id="455" r:id="rId37"/>
    <p:sldId id="381" r:id="rId38"/>
    <p:sldId id="383" r:id="rId39"/>
    <p:sldId id="385" r:id="rId40"/>
    <p:sldId id="456" r:id="rId41"/>
    <p:sldId id="384" r:id="rId42"/>
    <p:sldId id="387" r:id="rId43"/>
    <p:sldId id="388" r:id="rId44"/>
    <p:sldId id="389" r:id="rId45"/>
    <p:sldId id="390" r:id="rId46"/>
    <p:sldId id="391" r:id="rId47"/>
    <p:sldId id="392" r:id="rId48"/>
    <p:sldId id="395" r:id="rId49"/>
    <p:sldId id="457" r:id="rId50"/>
    <p:sldId id="458" r:id="rId51"/>
    <p:sldId id="459" r:id="rId52"/>
    <p:sldId id="460" r:id="rId53"/>
    <p:sldId id="461" r:id="rId54"/>
    <p:sldId id="462" r:id="rId55"/>
    <p:sldId id="463" r:id="rId56"/>
    <p:sldId id="464" r:id="rId57"/>
    <p:sldId id="465" r:id="rId58"/>
    <p:sldId id="466" r:id="rId59"/>
    <p:sldId id="467" r:id="rId60"/>
    <p:sldId id="394" r:id="rId61"/>
    <p:sldId id="396" r:id="rId62"/>
    <p:sldId id="393" r:id="rId63"/>
    <p:sldId id="399" r:id="rId64"/>
    <p:sldId id="398" r:id="rId65"/>
    <p:sldId id="400" r:id="rId66"/>
    <p:sldId id="401" r:id="rId67"/>
    <p:sldId id="404" r:id="rId68"/>
    <p:sldId id="403" r:id="rId69"/>
    <p:sldId id="402" r:id="rId70"/>
    <p:sldId id="468" r:id="rId71"/>
    <p:sldId id="472" r:id="rId72"/>
    <p:sldId id="409" r:id="rId73"/>
    <p:sldId id="469" r:id="rId74"/>
    <p:sldId id="470" r:id="rId75"/>
    <p:sldId id="408" r:id="rId76"/>
    <p:sldId id="407" r:id="rId77"/>
    <p:sldId id="406" r:id="rId78"/>
    <p:sldId id="405" r:id="rId79"/>
    <p:sldId id="411" r:id="rId80"/>
    <p:sldId id="410" r:id="rId81"/>
    <p:sldId id="471" r:id="rId82"/>
    <p:sldId id="397" r:id="rId83"/>
    <p:sldId id="414" r:id="rId84"/>
    <p:sldId id="413" r:id="rId85"/>
    <p:sldId id="415" r:id="rId86"/>
    <p:sldId id="412" r:id="rId87"/>
    <p:sldId id="416" r:id="rId88"/>
    <p:sldId id="417" r:id="rId89"/>
    <p:sldId id="419" r:id="rId90"/>
    <p:sldId id="420" r:id="rId91"/>
    <p:sldId id="421" r:id="rId92"/>
    <p:sldId id="422" r:id="rId93"/>
    <p:sldId id="423" r:id="rId94"/>
    <p:sldId id="424" r:id="rId95"/>
    <p:sldId id="425" r:id="rId96"/>
    <p:sldId id="426" r:id="rId97"/>
    <p:sldId id="427" r:id="rId98"/>
    <p:sldId id="428" r:id="rId99"/>
    <p:sldId id="429" r:id="rId100"/>
    <p:sldId id="430" r:id="rId101"/>
    <p:sldId id="431" r:id="rId102"/>
    <p:sldId id="432" r:id="rId103"/>
    <p:sldId id="433" r:id="rId104"/>
    <p:sldId id="434" r:id="rId105"/>
    <p:sldId id="435" r:id="rId106"/>
    <p:sldId id="436" r:id="rId107"/>
    <p:sldId id="437" r:id="rId108"/>
    <p:sldId id="439" r:id="rId109"/>
    <p:sldId id="440" r:id="rId110"/>
    <p:sldId id="441" r:id="rId111"/>
    <p:sldId id="442" r:id="rId112"/>
    <p:sldId id="443" r:id="rId113"/>
    <p:sldId id="444" r:id="rId114"/>
    <p:sldId id="445" r:id="rId115"/>
    <p:sldId id="473" r:id="rId116"/>
    <p:sldId id="476" r:id="rId117"/>
    <p:sldId id="474" r:id="rId118"/>
    <p:sldId id="475" r:id="rId119"/>
    <p:sldId id="269" r:id="rId120"/>
    <p:sldId id="270" r:id="rId121"/>
  </p:sldIdLst>
  <p:sldSz cx="9144000" cy="6858000" type="screen4x3"/>
  <p:notesSz cx="6858000" cy="9144000"/>
  <p:defaultTextStyle>
    <a:defPPr>
      <a:defRPr lang="en-US"/>
    </a:defPPr>
    <a:lvl1pPr algn="l" rtl="0" fontAlgn="base">
      <a:spcBef>
        <a:spcPct val="0"/>
      </a:spcBef>
      <a:spcAft>
        <a:spcPct val="0"/>
      </a:spcAft>
      <a:defRPr kumimoji="1" sz="20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0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0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0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0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0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0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0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0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BD3"/>
    <a:srgbClr val="E6E3D0"/>
    <a:srgbClr val="FF0000"/>
    <a:srgbClr val="CC0000"/>
    <a:srgbClr val="3333FF"/>
    <a:srgbClr val="FFFF99"/>
    <a:srgbClr val="A2FA2C"/>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3671" autoAdjust="0"/>
  </p:normalViewPr>
  <p:slideViewPr>
    <p:cSldViewPr>
      <p:cViewPr varScale="1">
        <p:scale>
          <a:sx n="84" d="100"/>
          <a:sy n="84" d="100"/>
        </p:scale>
        <p:origin x="-94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152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52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52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2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52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1361679-5CB2-4B9A-885A-8FF9AC524120}"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74" name="Rectangle 2" descr="Canvas"/>
          <p:cNvSpPr>
            <a:spLocks noChangeArrowheads="1"/>
          </p:cNvSpPr>
          <p:nvPr/>
        </p:nvSpPr>
        <p:spPr bwMode="white">
          <a:xfrm>
            <a:off x="528638" y="201613"/>
            <a:ext cx="8397875" cy="6467475"/>
          </a:xfrm>
          <a:prstGeom prst="rect">
            <a:avLst/>
          </a:prstGeom>
          <a:blipFill dpi="0" rotWithShape="0">
            <a:blip r:embed="rId2"/>
            <a:srcRect/>
            <a:tile tx="0" ty="0" sx="100000" sy="100000" flip="none" algn="tl"/>
          </a:blipFill>
          <a:ln w="9525">
            <a:noFill/>
            <a:miter lim="800000"/>
            <a:headEnd/>
            <a:tailEnd/>
          </a:ln>
        </p:spPr>
        <p:txBody>
          <a:bodyPr wrap="none" anchor="ctr"/>
          <a:lstStyle/>
          <a:p>
            <a:pPr algn="ctr"/>
            <a:endParaRPr lang="zh-CN" altLang="en-US" sz="2400"/>
          </a:p>
        </p:txBody>
      </p:sp>
      <p:pic>
        <p:nvPicPr>
          <p:cNvPr id="3075" name="Picture 3" descr="minispir"/>
          <p:cNvPicPr>
            <a:picLocks noChangeAspect="1" noChangeArrowheads="1"/>
          </p:cNvPicPr>
          <p:nvPr/>
        </p:nvPicPr>
        <p:blipFill>
          <a:blip r:embed="rId3"/>
          <a:srcRect/>
          <a:stretch>
            <a:fillRect/>
          </a:stretch>
        </p:blipFill>
        <p:spPr bwMode="ltGray">
          <a:xfrm>
            <a:off x="0" y="50800"/>
            <a:ext cx="1181100" cy="4286250"/>
          </a:xfrm>
          <a:prstGeom prst="rect">
            <a:avLst/>
          </a:prstGeom>
          <a:noFill/>
        </p:spPr>
      </p:pic>
      <p:sp>
        <p:nvSpPr>
          <p:cNvPr id="3076" name="Rectangle 4" descr="Canvas"/>
          <p:cNvSpPr>
            <a:spLocks noChangeArrowheads="1"/>
          </p:cNvSpPr>
          <p:nvPr/>
        </p:nvSpPr>
        <p:spPr bwMode="white">
          <a:xfrm>
            <a:off x="596900" y="4130675"/>
            <a:ext cx="1041400" cy="457200"/>
          </a:xfrm>
          <a:prstGeom prst="rect">
            <a:avLst/>
          </a:prstGeom>
          <a:blipFill dpi="0" rotWithShape="0">
            <a:blip r:embed="rId2"/>
            <a:srcRect/>
            <a:tile tx="0" ty="0" sx="100000" sy="100000" flip="none" algn="tl"/>
          </a:blipFill>
          <a:ln w="9525">
            <a:noFill/>
            <a:miter lim="800000"/>
            <a:headEnd/>
            <a:tailEnd/>
          </a:ln>
          <a:effectLst/>
        </p:spPr>
        <p:txBody>
          <a:bodyPr wrap="none" anchor="ctr"/>
          <a:lstStyle/>
          <a:p>
            <a:pPr algn="ctr"/>
            <a:endParaRPr lang="zh-CN" altLang="en-US" sz="2400"/>
          </a:p>
        </p:txBody>
      </p:sp>
      <p:pic>
        <p:nvPicPr>
          <p:cNvPr id="3077" name="Picture 5" descr="minispir"/>
          <p:cNvPicPr>
            <a:picLocks noChangeAspect="1" noChangeArrowheads="1"/>
          </p:cNvPicPr>
          <p:nvPr/>
        </p:nvPicPr>
        <p:blipFill>
          <a:blip r:embed="rId3"/>
          <a:srcRect t="39999"/>
          <a:stretch>
            <a:fillRect/>
          </a:stretch>
        </p:blipFill>
        <p:spPr bwMode="ltGray">
          <a:xfrm>
            <a:off x="0" y="4222750"/>
            <a:ext cx="1181100" cy="2571750"/>
          </a:xfrm>
          <a:prstGeom prst="rect">
            <a:avLst/>
          </a:prstGeom>
          <a:noFill/>
        </p:spPr>
      </p:pic>
      <p:sp>
        <p:nvSpPr>
          <p:cNvPr id="3078" name="Rectangle 6"/>
          <p:cNvSpPr>
            <a:spLocks noGrp="1" noChangeArrowheads="1"/>
          </p:cNvSpPr>
          <p:nvPr>
            <p:ph type="ctrTitle"/>
          </p:nvPr>
        </p:nvSpPr>
        <p:spPr>
          <a:xfrm>
            <a:off x="914400" y="2057400"/>
            <a:ext cx="7721600" cy="1143000"/>
          </a:xfrm>
        </p:spPr>
        <p:txBody>
          <a:bodyPr/>
          <a:lstStyle>
            <a:lvl1pPr>
              <a:defRPr/>
            </a:lvl1pPr>
          </a:lstStyle>
          <a:p>
            <a:r>
              <a:rPr lang="zh-CN" altLang="en-US"/>
              <a:t>单击此处编辑母版标题样式</a:t>
            </a:r>
          </a:p>
        </p:txBody>
      </p:sp>
      <p:sp>
        <p:nvSpPr>
          <p:cNvPr id="3079" name="Rectangle 7"/>
          <p:cNvSpPr>
            <a:spLocks noGrp="1" noChangeArrowheads="1"/>
          </p:cNvSpPr>
          <p:nvPr>
            <p:ph type="subTitle" idx="1"/>
          </p:nvPr>
        </p:nvSpPr>
        <p:spPr>
          <a:xfrm>
            <a:off x="1625600" y="3886200"/>
            <a:ext cx="6400800" cy="1771650"/>
          </a:xfrm>
        </p:spPr>
        <p:txBody>
          <a:bodyPr/>
          <a:lstStyle>
            <a:lvl1pPr algn="ctr">
              <a:defRPr/>
            </a:lvl1pPr>
          </a:lstStyle>
          <a:p>
            <a:r>
              <a:rPr lang="zh-CN" altLang="en-US"/>
              <a:t>单击此处编辑母版副标题样式</a:t>
            </a:r>
          </a:p>
        </p:txBody>
      </p:sp>
      <p:sp>
        <p:nvSpPr>
          <p:cNvPr id="3083" name="Rectangle 11"/>
          <p:cNvSpPr>
            <a:spLocks noGrp="1" noChangeArrowheads="1"/>
          </p:cNvSpPr>
          <p:nvPr>
            <p:ph type="dt" sz="quarter" idx="2"/>
          </p:nvPr>
        </p:nvSpPr>
        <p:spPr bwMode="auto">
          <a:xfrm>
            <a:off x="1084263" y="6096000"/>
            <a:ext cx="19050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kumimoji="0" sz="1400"/>
            </a:lvl1pPr>
          </a:lstStyle>
          <a:p>
            <a:endParaRPr lang="en-US" altLang="zh-CN"/>
          </a:p>
        </p:txBody>
      </p:sp>
      <p:sp>
        <p:nvSpPr>
          <p:cNvPr id="3084" name="Rectangle 12"/>
          <p:cNvSpPr>
            <a:spLocks noGrp="1" noChangeArrowheads="1"/>
          </p:cNvSpPr>
          <p:nvPr>
            <p:ph type="ftr" sz="quarter" idx="3"/>
          </p:nvPr>
        </p:nvSpPr>
        <p:spPr bwMode="auto">
          <a:xfrm>
            <a:off x="3522663" y="6096000"/>
            <a:ext cx="28956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kumimoji="0" sz="1400"/>
            </a:lvl1pPr>
          </a:lstStyle>
          <a:p>
            <a:endParaRPr lang="en-US" altLang="zh-CN"/>
          </a:p>
        </p:txBody>
      </p:sp>
      <p:sp>
        <p:nvSpPr>
          <p:cNvPr id="3085" name="Rectangle 13"/>
          <p:cNvSpPr>
            <a:spLocks noGrp="1" noChangeArrowheads="1"/>
          </p:cNvSpPr>
          <p:nvPr>
            <p:ph type="sldNum" sz="quarter" idx="4"/>
          </p:nvPr>
        </p:nvSpPr>
        <p:spPr>
          <a:xfrm>
            <a:off x="6951663" y="6096000"/>
            <a:ext cx="1905000" cy="457200"/>
          </a:xfrm>
        </p:spPr>
        <p:txBody>
          <a:bodyPr/>
          <a:lstStyle>
            <a:lvl1pPr>
              <a:defRPr sz="1400" b="0">
                <a:solidFill>
                  <a:schemeClr val="tx1"/>
                </a:solidFill>
              </a:defRPr>
            </a:lvl1pPr>
          </a:lstStyle>
          <a:p>
            <a:fld id="{1830617E-5BC4-4554-A264-A8DEBDCC3629}" type="slidenum">
              <a:rPr lang="zh-CN" altLang="en-US"/>
              <a:pPr/>
              <a:t>‹#›</a:t>
            </a:fld>
            <a:endParaRPr lang="en-US" altLang="zh-CN"/>
          </a:p>
        </p:txBody>
      </p:sp>
    </p:spTree>
  </p:cSld>
  <p:clrMapOvr>
    <a:masterClrMapping/>
  </p:clrMapOvr>
  <p:transition spd="slow">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r>
              <a:rPr lang="en-US" altLang="zh-CN"/>
              <a:t>Page </a:t>
            </a:r>
            <a:fld id="{D379B6A3-36DA-4CAF-BC32-22D0A7C43767}" type="slidenum">
              <a:rPr lang="en-US" altLang="zh-CN"/>
              <a:pPr/>
              <a:t>‹#›</a:t>
            </a:fld>
            <a:endParaRPr lang="en-US" altLang="zh-CN"/>
          </a:p>
        </p:txBody>
      </p:sp>
    </p:spTree>
  </p:cSld>
  <p:clrMapOvr>
    <a:masterClrMapping/>
  </p:clrMapOvr>
  <p:transition spd="slow">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7988" y="620713"/>
            <a:ext cx="1905000" cy="54578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42988" y="620713"/>
            <a:ext cx="5562600" cy="54578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r>
              <a:rPr lang="en-US" altLang="zh-CN"/>
              <a:t>Page </a:t>
            </a:r>
            <a:fld id="{A7BB06A7-DDDD-410A-BE96-D29DF31CCF9F}" type="slidenum">
              <a:rPr lang="en-US" altLang="zh-CN"/>
              <a:pPr/>
              <a:t>‹#›</a:t>
            </a:fld>
            <a:endParaRPr lang="en-US" altLang="zh-CN"/>
          </a:p>
        </p:txBody>
      </p:sp>
    </p:spTree>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r>
              <a:rPr lang="en-US" altLang="zh-CN"/>
              <a:t>Page </a:t>
            </a:r>
            <a:fld id="{A7377991-3834-4F00-BE9D-B3E9A554BF3F}" type="slidenum">
              <a:rPr lang="en-US" altLang="zh-CN"/>
              <a:pPr/>
              <a:t>‹#›</a:t>
            </a:fld>
            <a:endParaRPr lang="en-US" altLang="zh-CN"/>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2">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3">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4">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5">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r>
              <a:rPr lang="en-US" altLang="zh-CN"/>
              <a:t>Page </a:t>
            </a:r>
            <a:fld id="{CB87324D-9435-454A-8414-AC0A3AFAD74A}" type="slidenum">
              <a:rPr lang="en-US" altLang="zh-CN"/>
              <a:pPr/>
              <a:t>‹#›</a:t>
            </a:fld>
            <a:endParaRPr lang="en-US" altLang="zh-CN"/>
          </a:p>
        </p:txBody>
      </p:sp>
    </p:spTree>
  </p:cSld>
  <p:clrMapOvr>
    <a:masterClrMapping/>
  </p:clrMapOvr>
  <p:transition spd="slow">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42988" y="1484313"/>
            <a:ext cx="3733800"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29188" y="1484313"/>
            <a:ext cx="3733800" cy="459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r>
              <a:rPr lang="en-US" altLang="zh-CN"/>
              <a:t>Page </a:t>
            </a:r>
            <a:fld id="{D986D7EE-03D3-457C-B4CF-BC5CA9623AE8}" type="slidenum">
              <a:rPr lang="en-US" altLang="zh-CN"/>
              <a:pPr/>
              <a:t>‹#›</a:t>
            </a:fld>
            <a:endParaRPr lang="en-US" altLang="zh-CN"/>
          </a:p>
        </p:txBody>
      </p:sp>
    </p:spTree>
  </p:cSld>
  <p:clrMapOvr>
    <a:masterClrMapping/>
  </p:clrMapOvr>
  <p:transition spd="slow">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r>
              <a:rPr lang="en-US" altLang="zh-CN"/>
              <a:t>Page </a:t>
            </a:r>
            <a:fld id="{3C0318F1-083E-41B5-8916-CFA2FDA29473}" type="slidenum">
              <a:rPr lang="en-US" altLang="zh-CN"/>
              <a:pPr/>
              <a:t>‹#›</a:t>
            </a:fld>
            <a:endParaRPr lang="en-US" altLang="zh-CN"/>
          </a:p>
        </p:txBody>
      </p:sp>
    </p:spTree>
  </p:cSld>
  <p:clrMapOvr>
    <a:masterClrMapping/>
  </p:clrMapOvr>
  <p:transition spd="slow">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r>
              <a:rPr lang="en-US" altLang="zh-CN"/>
              <a:t>Page </a:t>
            </a:r>
            <a:fld id="{4013AB92-3A50-420C-803F-327D148E6506}" type="slidenum">
              <a:rPr lang="en-US" altLang="zh-CN"/>
              <a:pPr/>
              <a:t>‹#›</a:t>
            </a:fld>
            <a:endParaRPr lang="en-US" altLang="zh-CN"/>
          </a:p>
        </p:txBody>
      </p:sp>
    </p:spTree>
  </p:cSld>
  <p:clrMapOvr>
    <a:masterClrMapping/>
  </p:clrMapOvr>
  <p:transition spd="slow">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r>
              <a:rPr lang="en-US" altLang="zh-CN"/>
              <a:t>Page </a:t>
            </a:r>
            <a:fld id="{F78BC7DC-7764-4738-A5E3-3D4D968EA043}" type="slidenum">
              <a:rPr lang="en-US" altLang="zh-CN"/>
              <a:pPr/>
              <a:t>‹#›</a:t>
            </a:fld>
            <a:endParaRPr lang="en-US" altLang="zh-CN"/>
          </a:p>
        </p:txBody>
      </p:sp>
    </p:spTree>
  </p:cSld>
  <p:clrMapOvr>
    <a:masterClrMapping/>
  </p:clrMapOvr>
  <p:transition spd="slow">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r>
              <a:rPr lang="en-US" altLang="zh-CN"/>
              <a:t>Page </a:t>
            </a:r>
            <a:fld id="{F23E97AA-E7FD-4F8C-AE00-832566780D57}" type="slidenum">
              <a:rPr lang="en-US" altLang="zh-CN"/>
              <a:pPr/>
              <a:t>‹#›</a:t>
            </a:fld>
            <a:endParaRPr lang="en-US" altLang="zh-CN"/>
          </a:p>
        </p:txBody>
      </p:sp>
    </p:spTree>
  </p:cSld>
  <p:clrMapOvr>
    <a:masterClrMapping/>
  </p:clrMapOvr>
  <p:transition spd="slow">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r>
              <a:rPr lang="en-US" altLang="zh-CN"/>
              <a:t>Page </a:t>
            </a:r>
            <a:fld id="{49045A28-1634-459C-8CA8-DF6EE94E4ED9}" type="slidenum">
              <a:rPr lang="en-US" altLang="zh-CN"/>
              <a:pPr/>
              <a:t>‹#›</a:t>
            </a:fld>
            <a:endParaRPr lang="en-US" altLang="zh-CN"/>
          </a:p>
        </p:txBody>
      </p:sp>
    </p:spTree>
  </p:cSld>
  <p:clrMapOvr>
    <a:masterClrMapping/>
  </p:clrMapOvr>
  <p:transition spd="slow">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085" name="Rectangle 37"/>
          <p:cNvSpPr>
            <a:spLocks noChangeArrowheads="1"/>
          </p:cNvSpPr>
          <p:nvPr/>
        </p:nvSpPr>
        <p:spPr bwMode="ltGray">
          <a:xfrm>
            <a:off x="654050" y="219075"/>
            <a:ext cx="8239125" cy="6421438"/>
          </a:xfrm>
          <a:prstGeom prst="rect">
            <a:avLst/>
          </a:prstGeom>
          <a:solidFill>
            <a:srgbClr val="EDE7E3"/>
          </a:solidFill>
          <a:ln w="9525">
            <a:noFill/>
            <a:miter lim="800000"/>
            <a:headEnd/>
            <a:tailEnd/>
          </a:ln>
        </p:spPr>
        <p:txBody>
          <a:bodyPr wrap="none" anchor="ctr"/>
          <a:lstStyle/>
          <a:p>
            <a:pPr algn="ctr"/>
            <a:endParaRPr lang="zh-CN" altLang="en-US" sz="2400"/>
          </a:p>
        </p:txBody>
      </p:sp>
      <p:sp>
        <p:nvSpPr>
          <p:cNvPr id="2087" name="Line 39"/>
          <p:cNvSpPr>
            <a:spLocks noChangeShapeType="1"/>
          </p:cNvSpPr>
          <p:nvPr/>
        </p:nvSpPr>
        <p:spPr bwMode="ltGray">
          <a:xfrm>
            <a:off x="1058863" y="1384300"/>
            <a:ext cx="7670800" cy="0"/>
          </a:xfrm>
          <a:prstGeom prst="line">
            <a:avLst/>
          </a:prstGeom>
          <a:noFill/>
          <a:ln w="38100">
            <a:solidFill>
              <a:srgbClr val="993366"/>
            </a:solidFill>
            <a:round/>
            <a:headEnd/>
            <a:tailEnd/>
          </a:ln>
        </p:spPr>
        <p:txBody>
          <a:bodyPr wrap="none" anchor="ctr"/>
          <a:lstStyle/>
          <a:p>
            <a:endParaRPr lang="zh-CN" altLang="en-US"/>
          </a:p>
        </p:txBody>
      </p:sp>
      <p:pic>
        <p:nvPicPr>
          <p:cNvPr id="2090" name="Picture 42" descr="minispir"/>
          <p:cNvPicPr>
            <a:picLocks noChangeAspect="1" noChangeArrowheads="1"/>
          </p:cNvPicPr>
          <p:nvPr/>
        </p:nvPicPr>
        <p:blipFill>
          <a:blip r:embed="rId13"/>
          <a:srcRect b="5333"/>
          <a:stretch>
            <a:fillRect/>
          </a:stretch>
        </p:blipFill>
        <p:spPr bwMode="ltGray">
          <a:xfrm>
            <a:off x="0" y="50800"/>
            <a:ext cx="1181100" cy="4057650"/>
          </a:xfrm>
          <a:prstGeom prst="rect">
            <a:avLst/>
          </a:prstGeom>
          <a:noFill/>
        </p:spPr>
      </p:pic>
      <p:pic>
        <p:nvPicPr>
          <p:cNvPr id="2091" name="Picture 43" descr="minispir"/>
          <p:cNvPicPr>
            <a:picLocks noChangeAspect="1" noChangeArrowheads="1"/>
          </p:cNvPicPr>
          <p:nvPr/>
        </p:nvPicPr>
        <p:blipFill>
          <a:blip r:embed="rId13"/>
          <a:srcRect t="39999"/>
          <a:stretch>
            <a:fillRect/>
          </a:stretch>
        </p:blipFill>
        <p:spPr bwMode="ltGray">
          <a:xfrm>
            <a:off x="0" y="4222750"/>
            <a:ext cx="1181100" cy="2571750"/>
          </a:xfrm>
          <a:prstGeom prst="rect">
            <a:avLst/>
          </a:prstGeom>
          <a:noFill/>
        </p:spPr>
      </p:pic>
      <p:sp>
        <p:nvSpPr>
          <p:cNvPr id="2093" name="Rectangle 45"/>
          <p:cNvSpPr>
            <a:spLocks noGrp="1" noChangeArrowheads="1"/>
          </p:cNvSpPr>
          <p:nvPr>
            <p:ph type="title"/>
          </p:nvPr>
        </p:nvSpPr>
        <p:spPr bwMode="auto">
          <a:xfrm>
            <a:off x="1042988" y="620713"/>
            <a:ext cx="7620000" cy="695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94" name="Rectangle 46"/>
          <p:cNvSpPr>
            <a:spLocks noGrp="1" noChangeArrowheads="1"/>
          </p:cNvSpPr>
          <p:nvPr>
            <p:ph type="body" idx="1"/>
          </p:nvPr>
        </p:nvSpPr>
        <p:spPr bwMode="auto">
          <a:xfrm>
            <a:off x="1042988" y="1484313"/>
            <a:ext cx="7620000" cy="4594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endParaRPr lang="zh-CN" altLang="en-US" smtClean="0"/>
          </a:p>
        </p:txBody>
      </p:sp>
      <p:sp>
        <p:nvSpPr>
          <p:cNvPr id="2098" name="Text Box 50"/>
          <p:cNvSpPr txBox="1">
            <a:spLocks noChangeArrowheads="1"/>
          </p:cNvSpPr>
          <p:nvPr userDrawn="1"/>
        </p:nvSpPr>
        <p:spPr bwMode="auto">
          <a:xfrm>
            <a:off x="5724525" y="231775"/>
            <a:ext cx="3167063" cy="457200"/>
          </a:xfrm>
          <a:prstGeom prst="rect">
            <a:avLst/>
          </a:prstGeom>
          <a:noFill/>
          <a:ln w="9525" cap="rnd">
            <a:noFill/>
            <a:prstDash val="sysDot"/>
            <a:miter lim="800000"/>
            <a:headEnd/>
            <a:tailEnd/>
          </a:ln>
          <a:effectLst/>
        </p:spPr>
        <p:txBody>
          <a:bodyPr>
            <a:spAutoFit/>
          </a:bodyPr>
          <a:lstStyle/>
          <a:p>
            <a:pPr algn="r"/>
            <a:r>
              <a:rPr lang="zh-CN" altLang="en-US" sz="2400" b="1" smtClean="0">
                <a:solidFill>
                  <a:srgbClr val="FF0000"/>
                </a:solidFill>
                <a:latin typeface="Arial" charset="0"/>
                <a:ea typeface="隶书" pitchFamily="49" charset="-122"/>
              </a:rPr>
              <a:t>第</a:t>
            </a:r>
            <a:r>
              <a:rPr lang="en-US" altLang="zh-CN" sz="2400" b="1" smtClean="0">
                <a:solidFill>
                  <a:srgbClr val="FF0000"/>
                </a:solidFill>
                <a:latin typeface="Arial" charset="0"/>
                <a:ea typeface="隶书" pitchFamily="49" charset="-122"/>
              </a:rPr>
              <a:t>7</a:t>
            </a:r>
            <a:r>
              <a:rPr lang="zh-CN" altLang="en-US" sz="2400" b="1" smtClean="0">
                <a:solidFill>
                  <a:srgbClr val="FF0000"/>
                </a:solidFill>
                <a:latin typeface="Arial" charset="0"/>
                <a:ea typeface="隶书" pitchFamily="49" charset="-122"/>
              </a:rPr>
              <a:t>章 </a:t>
            </a:r>
            <a:r>
              <a:rPr lang="zh-CN" altLang="en-US" sz="2400" b="1">
                <a:solidFill>
                  <a:srgbClr val="FF0000"/>
                </a:solidFill>
                <a:latin typeface="Arial" charset="0"/>
                <a:ea typeface="隶书" pitchFamily="49" charset="-122"/>
              </a:rPr>
              <a:t>传输层协议</a:t>
            </a:r>
          </a:p>
        </p:txBody>
      </p:sp>
      <p:sp>
        <p:nvSpPr>
          <p:cNvPr id="2100" name="Text Box 52"/>
          <p:cNvSpPr txBox="1">
            <a:spLocks noChangeArrowheads="1"/>
          </p:cNvSpPr>
          <p:nvPr userDrawn="1"/>
        </p:nvSpPr>
        <p:spPr bwMode="auto">
          <a:xfrm>
            <a:off x="2771775" y="6237288"/>
            <a:ext cx="4032250" cy="396875"/>
          </a:xfrm>
          <a:prstGeom prst="rect">
            <a:avLst/>
          </a:prstGeom>
          <a:noFill/>
          <a:ln w="9525" cap="rnd">
            <a:noFill/>
            <a:prstDash val="sysDot"/>
            <a:miter lim="800000"/>
            <a:headEnd/>
            <a:tailEnd/>
          </a:ln>
          <a:effectLst/>
        </p:spPr>
        <p:txBody>
          <a:bodyPr>
            <a:spAutoFit/>
          </a:bodyPr>
          <a:lstStyle/>
          <a:p>
            <a:r>
              <a:rPr lang="zh-CN" altLang="en-US" b="1">
                <a:solidFill>
                  <a:srgbClr val="008000"/>
                </a:solidFill>
                <a:latin typeface="华文行楷" pitchFamily="2" charset="-122"/>
                <a:ea typeface="华文行楷" pitchFamily="2" charset="-122"/>
              </a:rPr>
              <a:t>江西理工大学    </a:t>
            </a:r>
            <a:r>
              <a:rPr lang="zh-CN" altLang="en-US" b="1">
                <a:solidFill>
                  <a:srgbClr val="FF0000"/>
                </a:solidFill>
                <a:latin typeface="华文行楷" pitchFamily="2" charset="-122"/>
                <a:ea typeface="华文行楷" pitchFamily="2" charset="-122"/>
              </a:rPr>
              <a:t>信息学院</a:t>
            </a:r>
          </a:p>
        </p:txBody>
      </p:sp>
      <p:sp>
        <p:nvSpPr>
          <p:cNvPr id="2101" name="Text Box 53"/>
          <p:cNvSpPr txBox="1">
            <a:spLocks noChangeArrowheads="1"/>
          </p:cNvSpPr>
          <p:nvPr userDrawn="1"/>
        </p:nvSpPr>
        <p:spPr bwMode="auto">
          <a:xfrm>
            <a:off x="1042988" y="177800"/>
            <a:ext cx="2376487" cy="457200"/>
          </a:xfrm>
          <a:prstGeom prst="rect">
            <a:avLst/>
          </a:prstGeom>
          <a:noFill/>
          <a:ln w="9525" cap="rnd">
            <a:noFill/>
            <a:prstDash val="sysDot"/>
            <a:miter lim="800000"/>
            <a:headEnd/>
            <a:tailEnd/>
          </a:ln>
          <a:effectLst/>
        </p:spPr>
        <p:txBody>
          <a:bodyPr>
            <a:spAutoFit/>
          </a:bodyPr>
          <a:lstStyle/>
          <a:p>
            <a:r>
              <a:rPr lang="zh-CN" altLang="en-US" sz="2400" b="1">
                <a:solidFill>
                  <a:srgbClr val="008000"/>
                </a:solidFill>
                <a:latin typeface="Arial" charset="0"/>
                <a:ea typeface="隶书" pitchFamily="49" charset="-122"/>
              </a:rPr>
              <a:t>网络协议</a:t>
            </a:r>
            <a:endParaRPr lang="zh-CN" altLang="en-US" sz="2400" b="1">
              <a:solidFill>
                <a:srgbClr val="FF0000"/>
              </a:solidFill>
              <a:latin typeface="Arial" charset="0"/>
              <a:ea typeface="隶书" pitchFamily="49" charset="-122"/>
            </a:endParaRPr>
          </a:p>
        </p:txBody>
      </p:sp>
      <p:sp>
        <p:nvSpPr>
          <p:cNvPr id="2102" name="Line 54"/>
          <p:cNvSpPr>
            <a:spLocks noChangeShapeType="1"/>
          </p:cNvSpPr>
          <p:nvPr userDrawn="1"/>
        </p:nvSpPr>
        <p:spPr bwMode="ltGray">
          <a:xfrm>
            <a:off x="1073150" y="6194425"/>
            <a:ext cx="7670800" cy="0"/>
          </a:xfrm>
          <a:prstGeom prst="line">
            <a:avLst/>
          </a:prstGeom>
          <a:noFill/>
          <a:ln w="38100">
            <a:pattFill prst="sphere">
              <a:fgClr>
                <a:srgbClr val="FF0000"/>
              </a:fgClr>
              <a:bgClr>
                <a:srgbClr val="FFFFFF"/>
              </a:bgClr>
            </a:pattFill>
            <a:round/>
            <a:headEnd/>
            <a:tailEnd/>
          </a:ln>
        </p:spPr>
        <p:txBody>
          <a:bodyPr wrap="none" anchor="ctr"/>
          <a:lstStyle/>
          <a:p>
            <a:endParaRPr lang="zh-CN" altLang="en-US"/>
          </a:p>
        </p:txBody>
      </p:sp>
      <p:sp>
        <p:nvSpPr>
          <p:cNvPr id="2103" name="Rectangle 55"/>
          <p:cNvSpPr>
            <a:spLocks noGrp="1" noChangeArrowheads="1"/>
          </p:cNvSpPr>
          <p:nvPr>
            <p:ph type="sldNum" sz="quarter" idx="4"/>
          </p:nvPr>
        </p:nvSpPr>
        <p:spPr bwMode="auto">
          <a:xfrm>
            <a:off x="7292975" y="6180138"/>
            <a:ext cx="1296988" cy="3159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b="1">
                <a:solidFill>
                  <a:srgbClr val="660066"/>
                </a:solidFill>
              </a:defRPr>
            </a:lvl1pPr>
          </a:lstStyle>
          <a:p>
            <a:r>
              <a:rPr lang="en-US" altLang="zh-CN"/>
              <a:t>Page </a:t>
            </a:r>
            <a:fld id="{E400A8AB-ED64-486A-89C0-DDEEE7F9266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slow">
    <p:random/>
  </p:transition>
  <p:hf hdr="0" ftr="0" dt="0"/>
  <p:txStyles>
    <p:titleStyle>
      <a:lvl1pPr algn="ctr" rtl="0" fontAlgn="base">
        <a:spcBef>
          <a:spcPct val="0"/>
        </a:spcBef>
        <a:spcAft>
          <a:spcPct val="0"/>
        </a:spcAft>
        <a:defRPr kumimoji="1" sz="3600" b="1">
          <a:solidFill>
            <a:srgbClr val="000099"/>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3600" b="1">
          <a:solidFill>
            <a:srgbClr val="000099"/>
          </a:solidFill>
          <a:effectLst>
            <a:outerShdw blurRad="38100" dist="38100" dir="2700000" algn="tl">
              <a:srgbClr val="000000"/>
            </a:outerShdw>
          </a:effectLst>
          <a:latin typeface="Times New Roman" pitchFamily="18" charset="0"/>
          <a:ea typeface="宋体" pitchFamily="2" charset="-122"/>
        </a:defRPr>
      </a:lvl2pPr>
      <a:lvl3pPr algn="ctr" rtl="0" fontAlgn="base">
        <a:spcBef>
          <a:spcPct val="0"/>
        </a:spcBef>
        <a:spcAft>
          <a:spcPct val="0"/>
        </a:spcAft>
        <a:defRPr kumimoji="1" sz="3600" b="1">
          <a:solidFill>
            <a:srgbClr val="000099"/>
          </a:solidFill>
          <a:effectLst>
            <a:outerShdw blurRad="38100" dist="38100" dir="2700000" algn="tl">
              <a:srgbClr val="000000"/>
            </a:outerShdw>
          </a:effectLst>
          <a:latin typeface="Times New Roman" pitchFamily="18" charset="0"/>
          <a:ea typeface="宋体" pitchFamily="2" charset="-122"/>
        </a:defRPr>
      </a:lvl3pPr>
      <a:lvl4pPr algn="ctr" rtl="0" fontAlgn="base">
        <a:spcBef>
          <a:spcPct val="0"/>
        </a:spcBef>
        <a:spcAft>
          <a:spcPct val="0"/>
        </a:spcAft>
        <a:defRPr kumimoji="1" sz="3600" b="1">
          <a:solidFill>
            <a:srgbClr val="000099"/>
          </a:solidFill>
          <a:effectLst>
            <a:outerShdw blurRad="38100" dist="38100" dir="2700000" algn="tl">
              <a:srgbClr val="000000"/>
            </a:outerShdw>
          </a:effectLst>
          <a:latin typeface="Times New Roman" pitchFamily="18" charset="0"/>
          <a:ea typeface="宋体" pitchFamily="2" charset="-122"/>
        </a:defRPr>
      </a:lvl4pPr>
      <a:lvl5pPr algn="ctr" rtl="0" fontAlgn="base">
        <a:spcBef>
          <a:spcPct val="0"/>
        </a:spcBef>
        <a:spcAft>
          <a:spcPct val="0"/>
        </a:spcAft>
        <a:defRPr kumimoji="1" sz="3600" b="1">
          <a:solidFill>
            <a:srgbClr val="000099"/>
          </a:solidFill>
          <a:effectLst>
            <a:outerShdw blurRad="38100" dist="38100" dir="2700000" algn="tl">
              <a:srgbClr val="000000"/>
            </a:outerShdw>
          </a:effectLst>
          <a:latin typeface="Times New Roman" pitchFamily="18" charset="0"/>
          <a:ea typeface="宋体" pitchFamily="2" charset="-122"/>
        </a:defRPr>
      </a:lvl5pPr>
      <a:lvl6pPr marL="457200" algn="ctr" rtl="0" fontAlgn="base">
        <a:spcBef>
          <a:spcPct val="0"/>
        </a:spcBef>
        <a:spcAft>
          <a:spcPct val="0"/>
        </a:spcAft>
        <a:defRPr kumimoji="1" sz="3600" b="1">
          <a:solidFill>
            <a:srgbClr val="000099"/>
          </a:solidFill>
          <a:effectLst>
            <a:outerShdw blurRad="38100" dist="38100" dir="2700000" algn="tl">
              <a:srgbClr val="000000"/>
            </a:outerShdw>
          </a:effectLst>
          <a:latin typeface="Times New Roman" pitchFamily="18" charset="0"/>
          <a:ea typeface="宋体" pitchFamily="2" charset="-122"/>
        </a:defRPr>
      </a:lvl6pPr>
      <a:lvl7pPr marL="914400" algn="ctr" rtl="0" fontAlgn="base">
        <a:spcBef>
          <a:spcPct val="0"/>
        </a:spcBef>
        <a:spcAft>
          <a:spcPct val="0"/>
        </a:spcAft>
        <a:defRPr kumimoji="1" sz="3600" b="1">
          <a:solidFill>
            <a:srgbClr val="000099"/>
          </a:solidFill>
          <a:effectLst>
            <a:outerShdw blurRad="38100" dist="38100" dir="2700000" algn="tl">
              <a:srgbClr val="000000"/>
            </a:outerShdw>
          </a:effectLst>
          <a:latin typeface="Times New Roman" pitchFamily="18" charset="0"/>
          <a:ea typeface="宋体" pitchFamily="2" charset="-122"/>
        </a:defRPr>
      </a:lvl7pPr>
      <a:lvl8pPr marL="1371600" algn="ctr" rtl="0" fontAlgn="base">
        <a:spcBef>
          <a:spcPct val="0"/>
        </a:spcBef>
        <a:spcAft>
          <a:spcPct val="0"/>
        </a:spcAft>
        <a:defRPr kumimoji="1" sz="3600" b="1">
          <a:solidFill>
            <a:srgbClr val="000099"/>
          </a:solidFill>
          <a:effectLst>
            <a:outerShdw blurRad="38100" dist="38100" dir="2700000" algn="tl">
              <a:srgbClr val="000000"/>
            </a:outerShdw>
          </a:effectLst>
          <a:latin typeface="Times New Roman" pitchFamily="18" charset="0"/>
          <a:ea typeface="宋体" pitchFamily="2" charset="-122"/>
        </a:defRPr>
      </a:lvl8pPr>
      <a:lvl9pPr marL="1828800" algn="ctr" rtl="0" fontAlgn="base">
        <a:spcBef>
          <a:spcPct val="0"/>
        </a:spcBef>
        <a:spcAft>
          <a:spcPct val="0"/>
        </a:spcAft>
        <a:defRPr kumimoji="1" sz="3600" b="1">
          <a:solidFill>
            <a:srgbClr val="000099"/>
          </a:solidFill>
          <a:effectLst>
            <a:outerShdw blurRad="38100" dist="38100" dir="2700000" algn="tl">
              <a:srgbClr val="000000"/>
            </a:outerShdw>
          </a:effectLst>
          <a:latin typeface="Times New Roman" pitchFamily="18" charset="0"/>
          <a:ea typeface="宋体" pitchFamily="2" charset="-122"/>
        </a:defRPr>
      </a:lvl9pPr>
    </p:titleStyle>
    <p:bodyStyle>
      <a:lvl1pPr marL="263525" indent="-263525" algn="l" rtl="0" fontAlgn="base">
        <a:lnSpc>
          <a:spcPct val="120000"/>
        </a:lnSpc>
        <a:spcBef>
          <a:spcPct val="0"/>
        </a:spcBef>
        <a:spcAft>
          <a:spcPct val="0"/>
        </a:spcAft>
        <a:buClr>
          <a:srgbClr val="3333FF"/>
        </a:buClr>
        <a:buSzPct val="80000"/>
        <a:buFont typeface="Wingdings" pitchFamily="2" charset="2"/>
        <a:buChar char="u"/>
        <a:defRPr kumimoji="1" sz="2800" b="1">
          <a:solidFill>
            <a:schemeClr val="tx1"/>
          </a:solidFill>
          <a:effectLst>
            <a:outerShdw blurRad="38100" dist="38100" dir="2700000" algn="tl">
              <a:srgbClr val="FFFFFF"/>
            </a:outerShdw>
          </a:effectLst>
          <a:latin typeface="+mn-lt"/>
          <a:ea typeface="+mn-ea"/>
          <a:cs typeface="+mn-cs"/>
        </a:defRPr>
      </a:lvl1pPr>
      <a:lvl2pPr marL="728663" indent="-285750" algn="l" rtl="0" fontAlgn="base">
        <a:lnSpc>
          <a:spcPct val="120000"/>
        </a:lnSpc>
        <a:spcBef>
          <a:spcPct val="0"/>
        </a:spcBef>
        <a:spcAft>
          <a:spcPct val="0"/>
        </a:spcAft>
        <a:buClr>
          <a:srgbClr val="CC0000"/>
        </a:buClr>
        <a:buSzPct val="85000"/>
        <a:buFont typeface="Wingdings" pitchFamily="2" charset="2"/>
        <a:buChar char="l"/>
        <a:defRPr kumimoji="1" sz="2800" b="1">
          <a:solidFill>
            <a:schemeClr val="tx1"/>
          </a:solidFill>
          <a:effectLst>
            <a:outerShdw blurRad="38100" dist="38100" dir="2700000" algn="tl">
              <a:srgbClr val="FFFFFF"/>
            </a:outerShdw>
          </a:effectLst>
          <a:latin typeface="+mn-lt"/>
          <a:ea typeface="+mn-ea"/>
        </a:defRPr>
      </a:lvl2pPr>
      <a:lvl3pPr marL="1143000" indent="-228600" algn="l" rtl="0" fontAlgn="base">
        <a:spcBef>
          <a:spcPct val="20000"/>
        </a:spcBef>
        <a:spcAft>
          <a:spcPct val="0"/>
        </a:spcAft>
        <a:buChar char="•"/>
        <a:defRPr kumimoji="1" sz="20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software/X&#21327;&#35758;&#35268;&#33539;/rfcs/UDP.rfc768.tx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file:///D:\wjl007\working\J&#25945;&#23398;\B&#22791;&#35838;\G&#39640;&#32423;&#32593;&#32476;&#32534;&#31243;\JXUST&#35838;&#20214;\UDPRawReceiver" TargetMode="External"/><Relationship Id="rId2" Type="http://schemas.openxmlformats.org/officeDocument/2006/relationships/hyperlink" Target="file:///D:\wjl007\working\J&#25945;&#23398;\B&#22791;&#35838;\G&#39640;&#32423;&#32593;&#32476;&#32534;&#31243;\JXUST&#35838;&#20214;\UDPRawSender"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software/X&#21327;&#35758;&#35268;&#33539;/rfcs/tcp.rfc793.txt"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E0FC5540-9CEB-4846-AB33-6496612C0FA2}" type="slidenum">
              <a:rPr lang="en-US" altLang="zh-CN"/>
              <a:pPr/>
              <a:t>1</a:t>
            </a:fld>
            <a:endParaRPr lang="en-US" altLang="zh-CN"/>
          </a:p>
        </p:txBody>
      </p:sp>
      <p:sp>
        <p:nvSpPr>
          <p:cNvPr id="54274" name="Rectangle 2"/>
          <p:cNvSpPr>
            <a:spLocks noGrp="1" noChangeArrowheads="1"/>
          </p:cNvSpPr>
          <p:nvPr>
            <p:ph type="title"/>
          </p:nvPr>
        </p:nvSpPr>
        <p:spPr/>
        <p:txBody>
          <a:bodyPr/>
          <a:lstStyle/>
          <a:p>
            <a:r>
              <a:rPr lang="zh-CN" altLang="en-US" smtClean="0"/>
              <a:t>第</a:t>
            </a:r>
            <a:r>
              <a:rPr lang="en-US" altLang="zh-CN" smtClean="0"/>
              <a:t>7</a:t>
            </a:r>
            <a:r>
              <a:rPr lang="zh-CN" altLang="en-US" smtClean="0"/>
              <a:t>章  </a:t>
            </a:r>
            <a:r>
              <a:rPr lang="zh-CN" altLang="en-US"/>
              <a:t>传输层协议 </a:t>
            </a:r>
          </a:p>
        </p:txBody>
      </p:sp>
      <p:sp>
        <p:nvSpPr>
          <p:cNvPr id="54275" name="Rectangle 3"/>
          <p:cNvSpPr>
            <a:spLocks noGrp="1" noChangeArrowheads="1"/>
          </p:cNvSpPr>
          <p:nvPr>
            <p:ph type="body" idx="1"/>
          </p:nvPr>
        </p:nvSpPr>
        <p:spPr>
          <a:xfrm>
            <a:off x="1955800" y="1916113"/>
            <a:ext cx="6481763" cy="3240087"/>
          </a:xfrm>
        </p:spPr>
        <p:txBody>
          <a:bodyPr/>
          <a:lstStyle/>
          <a:p>
            <a:pPr>
              <a:lnSpc>
                <a:spcPct val="155000"/>
              </a:lnSpc>
              <a:buFont typeface="Wingdings" pitchFamily="2" charset="2"/>
              <a:buNone/>
            </a:pPr>
            <a:r>
              <a:rPr lang="en-US" altLang="zh-CN" sz="3200" smtClean="0"/>
              <a:t>7.1  </a:t>
            </a:r>
            <a:r>
              <a:rPr lang="zh-CN" altLang="en-US" sz="3200"/>
              <a:t>传输层概述</a:t>
            </a:r>
          </a:p>
          <a:p>
            <a:pPr>
              <a:lnSpc>
                <a:spcPct val="155000"/>
              </a:lnSpc>
              <a:buFont typeface="Wingdings" pitchFamily="2" charset="2"/>
              <a:buNone/>
            </a:pPr>
            <a:r>
              <a:rPr lang="en-US" altLang="zh-CN" sz="3200" smtClean="0"/>
              <a:t>7.2  </a:t>
            </a:r>
            <a:r>
              <a:rPr lang="zh-CN" altLang="en-US" sz="3200"/>
              <a:t>用户数据报协议（</a:t>
            </a:r>
            <a:r>
              <a:rPr lang="en-US" altLang="zh-CN" sz="3200"/>
              <a:t>UDP</a:t>
            </a:r>
            <a:r>
              <a:rPr lang="zh-CN" altLang="en-US" sz="3200"/>
              <a:t>） </a:t>
            </a:r>
          </a:p>
          <a:p>
            <a:pPr>
              <a:lnSpc>
                <a:spcPct val="155000"/>
              </a:lnSpc>
              <a:buFont typeface="Wingdings" pitchFamily="2" charset="2"/>
              <a:buNone/>
            </a:pPr>
            <a:r>
              <a:rPr lang="en-US" altLang="zh-CN" sz="3200" smtClean="0"/>
              <a:t>7.3  </a:t>
            </a:r>
            <a:r>
              <a:rPr lang="zh-CN" altLang="en-US" sz="3200"/>
              <a:t>传输控制协议（</a:t>
            </a:r>
            <a:r>
              <a:rPr lang="en-US" altLang="zh-CN" sz="3200"/>
              <a:t>TCP</a:t>
            </a:r>
            <a:r>
              <a:rPr lang="zh-CN" altLang="en-US" sz="3200"/>
              <a:t>）</a:t>
            </a:r>
          </a:p>
        </p:txBody>
      </p:sp>
    </p:spTree>
  </p:cSld>
  <p:clrMapOvr>
    <a:masterClrMapping/>
  </p:clrMapOvr>
  <p:transition spd="slow">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011936CC-8658-419D-B6BA-D4E71B610EEF}" type="slidenum">
              <a:rPr lang="en-US" altLang="zh-CN"/>
              <a:pPr/>
              <a:t>10</a:t>
            </a:fld>
            <a:endParaRPr lang="en-US" altLang="zh-CN"/>
          </a:p>
        </p:txBody>
      </p:sp>
      <p:sp>
        <p:nvSpPr>
          <p:cNvPr id="234498" name="Rectangle 2"/>
          <p:cNvSpPr>
            <a:spLocks noGrp="1" noChangeArrowheads="1"/>
          </p:cNvSpPr>
          <p:nvPr>
            <p:ph type="title"/>
          </p:nvPr>
        </p:nvSpPr>
        <p:spPr/>
        <p:txBody>
          <a:bodyPr/>
          <a:lstStyle/>
          <a:p>
            <a:r>
              <a:rPr lang="en-US" altLang="zh-CN" sz="2800">
                <a:solidFill>
                  <a:srgbClr val="FF0000"/>
                </a:solidFill>
              </a:rPr>
              <a:t>3</a:t>
            </a:r>
            <a:r>
              <a:rPr lang="zh-CN" altLang="en-US" sz="2800">
                <a:solidFill>
                  <a:srgbClr val="FF0000"/>
                </a:solidFill>
              </a:rPr>
              <a:t>．</a:t>
            </a:r>
            <a:r>
              <a:rPr lang="en-US" altLang="zh-CN" sz="2800">
                <a:solidFill>
                  <a:srgbClr val="FF0000"/>
                </a:solidFill>
              </a:rPr>
              <a:t>TCP/IP</a:t>
            </a:r>
            <a:r>
              <a:rPr lang="zh-CN" altLang="en-US" sz="2800">
                <a:solidFill>
                  <a:srgbClr val="FF0000"/>
                </a:solidFill>
              </a:rPr>
              <a:t>协议族的传输层协议</a:t>
            </a:r>
          </a:p>
        </p:txBody>
      </p:sp>
      <p:sp>
        <p:nvSpPr>
          <p:cNvPr id="234499" name="Rectangle 3"/>
          <p:cNvSpPr>
            <a:spLocks noGrp="1" noChangeArrowheads="1"/>
          </p:cNvSpPr>
          <p:nvPr>
            <p:ph type="body" idx="1"/>
          </p:nvPr>
        </p:nvSpPr>
        <p:spPr>
          <a:xfrm>
            <a:off x="1042988" y="1484313"/>
            <a:ext cx="7620000" cy="4681537"/>
          </a:xfrm>
        </p:spPr>
        <p:txBody>
          <a:bodyPr/>
          <a:lstStyle/>
          <a:p>
            <a:pPr>
              <a:lnSpc>
                <a:spcPct val="140000"/>
              </a:lnSpc>
            </a:pPr>
            <a:r>
              <a:rPr lang="en-US" altLang="zh-CN"/>
              <a:t>TCP/IP</a:t>
            </a:r>
            <a:r>
              <a:rPr lang="zh-CN" altLang="en-US"/>
              <a:t>协议族提供的两个传输层协议：</a:t>
            </a:r>
            <a:r>
              <a:rPr lang="zh-CN" altLang="en-US">
                <a:solidFill>
                  <a:srgbClr val="FF0000"/>
                </a:solidFill>
                <a:effectLst>
                  <a:outerShdw blurRad="38100" dist="38100" dir="2700000" algn="tl">
                    <a:srgbClr val="000000"/>
                  </a:outerShdw>
                </a:effectLst>
              </a:rPr>
              <a:t>传输控制协议</a:t>
            </a:r>
            <a:r>
              <a:rPr lang="en-US" altLang="zh-CN">
                <a:solidFill>
                  <a:srgbClr val="FF0000"/>
                </a:solidFill>
                <a:effectLst>
                  <a:outerShdw blurRad="38100" dist="38100" dir="2700000" algn="tl">
                    <a:srgbClr val="000000"/>
                  </a:outerShdw>
                </a:effectLst>
              </a:rPr>
              <a:t>TCP</a:t>
            </a:r>
            <a:r>
              <a:rPr lang="zh-CN" altLang="en-US"/>
              <a:t>和</a:t>
            </a:r>
            <a:r>
              <a:rPr lang="zh-CN" altLang="en-US">
                <a:solidFill>
                  <a:srgbClr val="FF0000"/>
                </a:solidFill>
                <a:effectLst>
                  <a:outerShdw blurRad="38100" dist="38100" dir="2700000" algn="tl">
                    <a:srgbClr val="000000"/>
                  </a:outerShdw>
                </a:effectLst>
              </a:rPr>
              <a:t>用户数据报协议</a:t>
            </a:r>
            <a:r>
              <a:rPr lang="en-US" altLang="zh-CN">
                <a:solidFill>
                  <a:srgbClr val="FF0000"/>
                </a:solidFill>
                <a:effectLst>
                  <a:outerShdw blurRad="38100" dist="38100" dir="2700000" algn="tl">
                    <a:srgbClr val="000000"/>
                  </a:outerShdw>
                </a:effectLst>
              </a:rPr>
              <a:t>UDP</a:t>
            </a:r>
            <a:endParaRPr lang="zh-CN" altLang="en-US"/>
          </a:p>
          <a:p>
            <a:pPr>
              <a:lnSpc>
                <a:spcPct val="140000"/>
              </a:lnSpc>
              <a:buFont typeface="Wingdings" pitchFamily="2" charset="2"/>
              <a:buNone/>
            </a:pPr>
            <a:r>
              <a:rPr lang="zh-CN" altLang="en-US">
                <a:solidFill>
                  <a:srgbClr val="FF0000"/>
                </a:solidFill>
                <a:effectLst>
                  <a:outerShdw blurRad="38100" dist="38100" dir="2700000" algn="tl">
                    <a:srgbClr val="000000"/>
                  </a:outerShdw>
                </a:effectLst>
              </a:rPr>
              <a:t>（</a:t>
            </a:r>
            <a:r>
              <a:rPr lang="en-US" altLang="zh-CN">
                <a:solidFill>
                  <a:srgbClr val="FF0000"/>
                </a:solidFill>
                <a:effectLst>
                  <a:outerShdw blurRad="38100" dist="38100" dir="2700000" algn="tl">
                    <a:srgbClr val="000000"/>
                  </a:outerShdw>
                </a:effectLst>
              </a:rPr>
              <a:t>1</a:t>
            </a:r>
            <a:r>
              <a:rPr lang="zh-CN" altLang="en-US">
                <a:solidFill>
                  <a:srgbClr val="FF0000"/>
                </a:solidFill>
                <a:effectLst>
                  <a:outerShdw blurRad="38100" dist="38100" dir="2700000" algn="tl">
                    <a:srgbClr val="000000"/>
                  </a:outerShdw>
                </a:effectLst>
              </a:rPr>
              <a:t>）</a:t>
            </a:r>
            <a:r>
              <a:rPr lang="en-US" altLang="zh-CN">
                <a:solidFill>
                  <a:srgbClr val="FF0000"/>
                </a:solidFill>
                <a:effectLst>
                  <a:outerShdw blurRad="38100" dist="38100" dir="2700000" algn="tl">
                    <a:srgbClr val="000000"/>
                  </a:outerShdw>
                </a:effectLst>
              </a:rPr>
              <a:t>TCP</a:t>
            </a:r>
            <a:r>
              <a:rPr lang="zh-CN" altLang="en-US">
                <a:solidFill>
                  <a:srgbClr val="FF0000"/>
                </a:solidFill>
                <a:effectLst>
                  <a:outerShdw blurRad="38100" dist="38100" dir="2700000" algn="tl">
                    <a:srgbClr val="000000"/>
                  </a:outerShdw>
                </a:effectLst>
              </a:rPr>
              <a:t>协议</a:t>
            </a:r>
          </a:p>
          <a:p>
            <a:pPr>
              <a:lnSpc>
                <a:spcPct val="140000"/>
              </a:lnSpc>
            </a:pPr>
            <a:r>
              <a:rPr lang="en-US" altLang="zh-CN"/>
              <a:t>TCP</a:t>
            </a:r>
            <a:r>
              <a:rPr lang="zh-CN" altLang="en-US"/>
              <a:t>提供面向连接的可靠的传输服务，因此不可避免地增加了许多开销，如确认、流量控制、计时器以及连接管理</a:t>
            </a:r>
            <a:r>
              <a:rPr lang="zh-CN" altLang="en-US" smtClean="0"/>
              <a:t>等</a:t>
            </a:r>
            <a:endParaRPr lang="zh-CN" altLang="en-US"/>
          </a:p>
          <a:p>
            <a:pPr>
              <a:lnSpc>
                <a:spcPct val="140000"/>
              </a:lnSpc>
            </a:pPr>
            <a:r>
              <a:rPr lang="en-US" altLang="zh-CN">
                <a:solidFill>
                  <a:srgbClr val="FF0000"/>
                </a:solidFill>
                <a:effectLst>
                  <a:outerShdw blurRad="38100" dist="38100" dir="2700000" algn="tl">
                    <a:srgbClr val="000000"/>
                  </a:outerShdw>
                </a:effectLst>
              </a:rPr>
              <a:t> TCP</a:t>
            </a:r>
            <a:r>
              <a:rPr lang="zh-CN" altLang="en-US">
                <a:solidFill>
                  <a:srgbClr val="FF0000"/>
                </a:solidFill>
                <a:effectLst>
                  <a:outerShdw blurRad="38100" dist="38100" dir="2700000" algn="tl">
                    <a:srgbClr val="000000"/>
                  </a:outerShdw>
                </a:effectLst>
              </a:rPr>
              <a:t>不提供广播或组播</a:t>
            </a:r>
            <a:r>
              <a:rPr lang="zh-CN" altLang="en-US" smtClean="0">
                <a:solidFill>
                  <a:srgbClr val="FF0000"/>
                </a:solidFill>
                <a:effectLst>
                  <a:outerShdw blurRad="38100" dist="38100" dir="2700000" algn="tl">
                    <a:srgbClr val="000000"/>
                  </a:outerShdw>
                </a:effectLst>
              </a:rPr>
              <a:t>服务</a:t>
            </a:r>
            <a:endParaRPr lang="zh-CN" altLang="en-US"/>
          </a:p>
        </p:txBody>
      </p:sp>
    </p:spTree>
  </p:cSld>
  <p:clrMapOvr>
    <a:masterClrMapping/>
  </p:clrMapOvr>
  <p:transition spd="slow">
    <p:random/>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3"/>
          <p:cNvSpPr>
            <a:spLocks noGrp="1"/>
          </p:cNvSpPr>
          <p:nvPr>
            <p:ph type="sldNum" sz="quarter" idx="10"/>
          </p:nvPr>
        </p:nvSpPr>
        <p:spPr/>
        <p:txBody>
          <a:bodyPr/>
          <a:lstStyle/>
          <a:p>
            <a:r>
              <a:rPr lang="en-US" altLang="zh-CN"/>
              <a:t>Page </a:t>
            </a:r>
            <a:fld id="{3784A8B3-E548-470F-806D-B779964D4280}" type="slidenum">
              <a:rPr lang="en-US" altLang="zh-CN"/>
              <a:pPr/>
              <a:t>100</a:t>
            </a:fld>
            <a:endParaRPr lang="en-US" altLang="zh-CN"/>
          </a:p>
        </p:txBody>
      </p:sp>
      <p:sp>
        <p:nvSpPr>
          <p:cNvPr id="302082" name="Rectangle 2"/>
          <p:cNvSpPr>
            <a:spLocks noGrp="1" noChangeArrowheads="1"/>
          </p:cNvSpPr>
          <p:nvPr>
            <p:ph type="title"/>
          </p:nvPr>
        </p:nvSpPr>
        <p:spPr/>
        <p:txBody>
          <a:bodyPr/>
          <a:lstStyle/>
          <a:p>
            <a:r>
              <a:rPr lang="zh-CN" altLang="en-US" sz="3200"/>
              <a:t>慢启动，因超时结束</a:t>
            </a:r>
          </a:p>
        </p:txBody>
      </p:sp>
      <p:sp>
        <p:nvSpPr>
          <p:cNvPr id="302083" name="Line 3"/>
          <p:cNvSpPr>
            <a:spLocks noChangeShapeType="1"/>
          </p:cNvSpPr>
          <p:nvPr/>
        </p:nvSpPr>
        <p:spPr bwMode="auto">
          <a:xfrm>
            <a:off x="3708400" y="1412875"/>
            <a:ext cx="0" cy="4752975"/>
          </a:xfrm>
          <a:prstGeom prst="line">
            <a:avLst/>
          </a:prstGeom>
          <a:noFill/>
          <a:ln w="9525">
            <a:solidFill>
              <a:schemeClr val="tx1"/>
            </a:solidFill>
            <a:round/>
            <a:headEnd/>
            <a:tailEnd/>
          </a:ln>
          <a:effectLst/>
        </p:spPr>
        <p:txBody>
          <a:bodyPr wrap="none"/>
          <a:lstStyle/>
          <a:p>
            <a:endParaRPr lang="zh-CN" altLang="en-US"/>
          </a:p>
        </p:txBody>
      </p:sp>
      <p:sp>
        <p:nvSpPr>
          <p:cNvPr id="302084" name="Line 4"/>
          <p:cNvSpPr>
            <a:spLocks noChangeShapeType="1"/>
          </p:cNvSpPr>
          <p:nvPr/>
        </p:nvSpPr>
        <p:spPr bwMode="auto">
          <a:xfrm>
            <a:off x="6661150" y="1412875"/>
            <a:ext cx="0" cy="4752975"/>
          </a:xfrm>
          <a:prstGeom prst="line">
            <a:avLst/>
          </a:prstGeom>
          <a:noFill/>
          <a:ln w="9525">
            <a:solidFill>
              <a:schemeClr val="tx1"/>
            </a:solidFill>
            <a:round/>
            <a:headEnd/>
            <a:tailEnd/>
          </a:ln>
          <a:effectLst/>
        </p:spPr>
        <p:txBody>
          <a:bodyPr wrap="none"/>
          <a:lstStyle/>
          <a:p>
            <a:endParaRPr lang="zh-CN" altLang="en-US"/>
          </a:p>
        </p:txBody>
      </p:sp>
      <p:sp>
        <p:nvSpPr>
          <p:cNvPr id="302085" name="Line 5"/>
          <p:cNvSpPr>
            <a:spLocks noChangeShapeType="1"/>
          </p:cNvSpPr>
          <p:nvPr/>
        </p:nvSpPr>
        <p:spPr bwMode="auto">
          <a:xfrm>
            <a:off x="3708400" y="1484313"/>
            <a:ext cx="2951163" cy="288925"/>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2086" name="Line 6"/>
          <p:cNvSpPr>
            <a:spLocks noChangeShapeType="1"/>
          </p:cNvSpPr>
          <p:nvPr/>
        </p:nvSpPr>
        <p:spPr bwMode="auto">
          <a:xfrm flipH="1">
            <a:off x="3779838" y="1773238"/>
            <a:ext cx="2879725" cy="360362"/>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2087" name="Line 7"/>
          <p:cNvSpPr>
            <a:spLocks noChangeShapeType="1"/>
          </p:cNvSpPr>
          <p:nvPr/>
        </p:nvSpPr>
        <p:spPr bwMode="auto">
          <a:xfrm>
            <a:off x="3779838" y="2133600"/>
            <a:ext cx="2879725" cy="360363"/>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2088" name="Line 8"/>
          <p:cNvSpPr>
            <a:spLocks noChangeShapeType="1"/>
          </p:cNvSpPr>
          <p:nvPr/>
        </p:nvSpPr>
        <p:spPr bwMode="auto">
          <a:xfrm>
            <a:off x="3708400" y="2276475"/>
            <a:ext cx="2933700" cy="38735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2089" name="Line 9"/>
          <p:cNvSpPr>
            <a:spLocks noChangeShapeType="1"/>
          </p:cNvSpPr>
          <p:nvPr/>
        </p:nvSpPr>
        <p:spPr bwMode="auto">
          <a:xfrm flipH="1">
            <a:off x="3708400" y="2492375"/>
            <a:ext cx="2954338" cy="360363"/>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2090" name="Line 10"/>
          <p:cNvSpPr>
            <a:spLocks noChangeShapeType="1"/>
          </p:cNvSpPr>
          <p:nvPr/>
        </p:nvSpPr>
        <p:spPr bwMode="auto">
          <a:xfrm flipH="1">
            <a:off x="3708400" y="2636838"/>
            <a:ext cx="2952750" cy="43180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2091" name="Text Box 11"/>
          <p:cNvSpPr txBox="1">
            <a:spLocks noChangeArrowheads="1"/>
          </p:cNvSpPr>
          <p:nvPr/>
        </p:nvSpPr>
        <p:spPr bwMode="auto">
          <a:xfrm>
            <a:off x="2655888" y="1296988"/>
            <a:ext cx="1657350" cy="396875"/>
          </a:xfrm>
          <a:prstGeom prst="rect">
            <a:avLst/>
          </a:prstGeom>
          <a:noFill/>
          <a:ln w="9525">
            <a:noFill/>
            <a:miter lim="800000"/>
            <a:headEnd/>
            <a:tailEnd/>
          </a:ln>
          <a:effectLst/>
        </p:spPr>
        <p:txBody>
          <a:bodyPr>
            <a:spAutoFit/>
          </a:bodyPr>
          <a:lstStyle/>
          <a:p>
            <a:pPr>
              <a:spcBef>
                <a:spcPct val="50000"/>
              </a:spcBef>
            </a:pPr>
            <a:r>
              <a:rPr lang="en-US" altLang="zh-CN" b="1"/>
              <a:t>cwnd=1</a:t>
            </a:r>
          </a:p>
        </p:txBody>
      </p:sp>
      <p:sp>
        <p:nvSpPr>
          <p:cNvPr id="302092" name="Text Box 12"/>
          <p:cNvSpPr txBox="1">
            <a:spLocks noChangeArrowheads="1"/>
          </p:cNvSpPr>
          <p:nvPr/>
        </p:nvSpPr>
        <p:spPr bwMode="auto">
          <a:xfrm>
            <a:off x="2655888" y="1873250"/>
            <a:ext cx="1657350" cy="396875"/>
          </a:xfrm>
          <a:prstGeom prst="rect">
            <a:avLst/>
          </a:prstGeom>
          <a:noFill/>
          <a:ln w="9525">
            <a:noFill/>
            <a:miter lim="800000"/>
            <a:headEnd/>
            <a:tailEnd/>
          </a:ln>
          <a:effectLst/>
        </p:spPr>
        <p:txBody>
          <a:bodyPr>
            <a:spAutoFit/>
          </a:bodyPr>
          <a:lstStyle/>
          <a:p>
            <a:pPr>
              <a:spcBef>
                <a:spcPct val="50000"/>
              </a:spcBef>
            </a:pPr>
            <a:r>
              <a:rPr lang="en-US" altLang="zh-CN" b="1"/>
              <a:t>cwnd=2</a:t>
            </a:r>
          </a:p>
        </p:txBody>
      </p:sp>
      <p:sp>
        <p:nvSpPr>
          <p:cNvPr id="302093" name="Text Box 13"/>
          <p:cNvSpPr txBox="1">
            <a:spLocks noChangeArrowheads="1"/>
          </p:cNvSpPr>
          <p:nvPr/>
        </p:nvSpPr>
        <p:spPr bwMode="auto">
          <a:xfrm>
            <a:off x="2654300" y="2593975"/>
            <a:ext cx="1657350" cy="396875"/>
          </a:xfrm>
          <a:prstGeom prst="rect">
            <a:avLst/>
          </a:prstGeom>
          <a:noFill/>
          <a:ln w="9525">
            <a:noFill/>
            <a:miter lim="800000"/>
            <a:headEnd/>
            <a:tailEnd/>
          </a:ln>
          <a:effectLst/>
        </p:spPr>
        <p:txBody>
          <a:bodyPr>
            <a:spAutoFit/>
          </a:bodyPr>
          <a:lstStyle/>
          <a:p>
            <a:pPr>
              <a:spcBef>
                <a:spcPct val="50000"/>
              </a:spcBef>
            </a:pPr>
            <a:r>
              <a:rPr lang="en-US" altLang="zh-CN" b="1"/>
              <a:t>cwnd=3</a:t>
            </a:r>
          </a:p>
        </p:txBody>
      </p:sp>
      <p:sp>
        <p:nvSpPr>
          <p:cNvPr id="302094" name="Text Box 14"/>
          <p:cNvSpPr txBox="1">
            <a:spLocks noChangeArrowheads="1"/>
          </p:cNvSpPr>
          <p:nvPr/>
        </p:nvSpPr>
        <p:spPr bwMode="auto">
          <a:xfrm>
            <a:off x="2655888" y="2855913"/>
            <a:ext cx="1657350" cy="396875"/>
          </a:xfrm>
          <a:prstGeom prst="rect">
            <a:avLst/>
          </a:prstGeom>
          <a:noFill/>
          <a:ln w="9525">
            <a:noFill/>
            <a:miter lim="800000"/>
            <a:headEnd/>
            <a:tailEnd/>
          </a:ln>
          <a:effectLst/>
        </p:spPr>
        <p:txBody>
          <a:bodyPr>
            <a:spAutoFit/>
          </a:bodyPr>
          <a:lstStyle/>
          <a:p>
            <a:pPr>
              <a:spcBef>
                <a:spcPct val="50000"/>
              </a:spcBef>
            </a:pPr>
            <a:r>
              <a:rPr lang="en-US" altLang="zh-CN" b="1"/>
              <a:t>cwnd=4</a:t>
            </a:r>
          </a:p>
        </p:txBody>
      </p:sp>
      <p:sp>
        <p:nvSpPr>
          <p:cNvPr id="302095" name="Text Box 15"/>
          <p:cNvSpPr txBox="1">
            <a:spLocks noChangeArrowheads="1"/>
          </p:cNvSpPr>
          <p:nvPr/>
        </p:nvSpPr>
        <p:spPr bwMode="auto">
          <a:xfrm>
            <a:off x="1258888" y="2565400"/>
            <a:ext cx="1512887" cy="457200"/>
          </a:xfrm>
          <a:prstGeom prst="rect">
            <a:avLst/>
          </a:prstGeom>
          <a:noFill/>
          <a:ln w="9525">
            <a:noFill/>
            <a:miter lim="800000"/>
            <a:headEnd/>
            <a:tailEnd/>
          </a:ln>
          <a:effectLst/>
        </p:spPr>
        <p:txBody>
          <a:bodyPr>
            <a:spAutoFit/>
          </a:bodyPr>
          <a:lstStyle/>
          <a:p>
            <a:pPr>
              <a:spcBef>
                <a:spcPct val="50000"/>
              </a:spcBef>
            </a:pPr>
            <a:r>
              <a:rPr lang="zh-CN" altLang="en-US" sz="2400" b="1">
                <a:solidFill>
                  <a:srgbClr val="FF0000"/>
                </a:solidFill>
                <a:effectLst>
                  <a:outerShdw blurRad="38100" dist="38100" dir="2700000" algn="tl">
                    <a:srgbClr val="000000"/>
                  </a:outerShdw>
                </a:effectLst>
              </a:rPr>
              <a:t>慢启动</a:t>
            </a:r>
            <a:endParaRPr lang="en-US" altLang="zh-CN" sz="2400" b="1">
              <a:solidFill>
                <a:srgbClr val="FF0000"/>
              </a:solidFill>
              <a:effectLst>
                <a:outerShdw blurRad="38100" dist="38100" dir="2700000" algn="tl">
                  <a:srgbClr val="000000"/>
                </a:outerShdw>
              </a:effectLst>
            </a:endParaRPr>
          </a:p>
        </p:txBody>
      </p:sp>
      <p:sp>
        <p:nvSpPr>
          <p:cNvPr id="302096" name="Line 16"/>
          <p:cNvSpPr>
            <a:spLocks noChangeShapeType="1"/>
          </p:cNvSpPr>
          <p:nvPr/>
        </p:nvSpPr>
        <p:spPr bwMode="auto">
          <a:xfrm>
            <a:off x="3736975" y="2881313"/>
            <a:ext cx="2922588" cy="331787"/>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2097" name="Line 17"/>
          <p:cNvSpPr>
            <a:spLocks noChangeShapeType="1"/>
          </p:cNvSpPr>
          <p:nvPr/>
        </p:nvSpPr>
        <p:spPr bwMode="auto">
          <a:xfrm>
            <a:off x="3708400" y="3068638"/>
            <a:ext cx="2962275" cy="319087"/>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2098" name="Line 18"/>
          <p:cNvSpPr>
            <a:spLocks noChangeShapeType="1"/>
          </p:cNvSpPr>
          <p:nvPr/>
        </p:nvSpPr>
        <p:spPr bwMode="auto">
          <a:xfrm>
            <a:off x="3708400" y="3213100"/>
            <a:ext cx="2962275" cy="309563"/>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2099" name="Line 19"/>
          <p:cNvSpPr>
            <a:spLocks noChangeShapeType="1"/>
          </p:cNvSpPr>
          <p:nvPr/>
        </p:nvSpPr>
        <p:spPr bwMode="auto">
          <a:xfrm>
            <a:off x="3708400" y="3357563"/>
            <a:ext cx="2927350" cy="328612"/>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2100" name="Line 20"/>
          <p:cNvSpPr>
            <a:spLocks noChangeShapeType="1"/>
          </p:cNvSpPr>
          <p:nvPr/>
        </p:nvSpPr>
        <p:spPr bwMode="auto">
          <a:xfrm flipH="1">
            <a:off x="3708400" y="3213100"/>
            <a:ext cx="2922588" cy="43180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2101" name="Line 21"/>
          <p:cNvSpPr>
            <a:spLocks noChangeShapeType="1"/>
          </p:cNvSpPr>
          <p:nvPr/>
        </p:nvSpPr>
        <p:spPr bwMode="auto">
          <a:xfrm flipH="1">
            <a:off x="3708400" y="3429000"/>
            <a:ext cx="2879725" cy="43180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2102" name="Line 22"/>
          <p:cNvSpPr>
            <a:spLocks noChangeShapeType="1"/>
          </p:cNvSpPr>
          <p:nvPr/>
        </p:nvSpPr>
        <p:spPr bwMode="auto">
          <a:xfrm flipH="1">
            <a:off x="3708400" y="3573463"/>
            <a:ext cx="2851150" cy="503237"/>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2103" name="Line 23"/>
          <p:cNvSpPr>
            <a:spLocks noChangeShapeType="1"/>
          </p:cNvSpPr>
          <p:nvPr/>
        </p:nvSpPr>
        <p:spPr bwMode="auto">
          <a:xfrm flipH="1">
            <a:off x="3708400" y="3716338"/>
            <a:ext cx="2879725" cy="576262"/>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2104" name="Text Box 24"/>
          <p:cNvSpPr txBox="1">
            <a:spLocks noChangeArrowheads="1"/>
          </p:cNvSpPr>
          <p:nvPr/>
        </p:nvSpPr>
        <p:spPr bwMode="auto">
          <a:xfrm>
            <a:off x="2681288" y="3386138"/>
            <a:ext cx="1657350" cy="396875"/>
          </a:xfrm>
          <a:prstGeom prst="rect">
            <a:avLst/>
          </a:prstGeom>
          <a:noFill/>
          <a:ln w="9525">
            <a:noFill/>
            <a:miter lim="800000"/>
            <a:headEnd/>
            <a:tailEnd/>
          </a:ln>
          <a:effectLst/>
        </p:spPr>
        <p:txBody>
          <a:bodyPr>
            <a:spAutoFit/>
          </a:bodyPr>
          <a:lstStyle/>
          <a:p>
            <a:pPr>
              <a:spcBef>
                <a:spcPct val="50000"/>
              </a:spcBef>
            </a:pPr>
            <a:r>
              <a:rPr lang="en-US" altLang="zh-CN" b="1"/>
              <a:t>cwnd=5</a:t>
            </a:r>
          </a:p>
        </p:txBody>
      </p:sp>
      <p:sp>
        <p:nvSpPr>
          <p:cNvPr id="302105" name="Text Box 25"/>
          <p:cNvSpPr txBox="1">
            <a:spLocks noChangeArrowheads="1"/>
          </p:cNvSpPr>
          <p:nvPr/>
        </p:nvSpPr>
        <p:spPr bwMode="auto">
          <a:xfrm>
            <a:off x="2682875" y="3606800"/>
            <a:ext cx="1657350" cy="396875"/>
          </a:xfrm>
          <a:prstGeom prst="rect">
            <a:avLst/>
          </a:prstGeom>
          <a:noFill/>
          <a:ln w="9525">
            <a:noFill/>
            <a:miter lim="800000"/>
            <a:headEnd/>
            <a:tailEnd/>
          </a:ln>
          <a:effectLst/>
        </p:spPr>
        <p:txBody>
          <a:bodyPr>
            <a:spAutoFit/>
          </a:bodyPr>
          <a:lstStyle/>
          <a:p>
            <a:pPr>
              <a:spcBef>
                <a:spcPct val="50000"/>
              </a:spcBef>
            </a:pPr>
            <a:r>
              <a:rPr lang="en-US" altLang="zh-CN" b="1"/>
              <a:t>cwnd=6</a:t>
            </a:r>
          </a:p>
        </p:txBody>
      </p:sp>
      <p:sp>
        <p:nvSpPr>
          <p:cNvPr id="302106" name="Text Box 26"/>
          <p:cNvSpPr txBox="1">
            <a:spLocks noChangeArrowheads="1"/>
          </p:cNvSpPr>
          <p:nvPr/>
        </p:nvSpPr>
        <p:spPr bwMode="auto">
          <a:xfrm>
            <a:off x="2684463" y="3889375"/>
            <a:ext cx="1657350" cy="396875"/>
          </a:xfrm>
          <a:prstGeom prst="rect">
            <a:avLst/>
          </a:prstGeom>
          <a:noFill/>
          <a:ln w="9525">
            <a:noFill/>
            <a:miter lim="800000"/>
            <a:headEnd/>
            <a:tailEnd/>
          </a:ln>
          <a:effectLst/>
        </p:spPr>
        <p:txBody>
          <a:bodyPr>
            <a:spAutoFit/>
          </a:bodyPr>
          <a:lstStyle/>
          <a:p>
            <a:pPr>
              <a:spcBef>
                <a:spcPct val="50000"/>
              </a:spcBef>
            </a:pPr>
            <a:r>
              <a:rPr lang="en-US" altLang="zh-CN" b="1"/>
              <a:t>cwnd=7</a:t>
            </a:r>
          </a:p>
        </p:txBody>
      </p:sp>
      <p:sp>
        <p:nvSpPr>
          <p:cNvPr id="302107" name="Text Box 27"/>
          <p:cNvSpPr txBox="1">
            <a:spLocks noChangeArrowheads="1"/>
          </p:cNvSpPr>
          <p:nvPr/>
        </p:nvSpPr>
        <p:spPr bwMode="auto">
          <a:xfrm>
            <a:off x="2684463" y="4105275"/>
            <a:ext cx="1657350" cy="396875"/>
          </a:xfrm>
          <a:prstGeom prst="rect">
            <a:avLst/>
          </a:prstGeom>
          <a:noFill/>
          <a:ln w="9525">
            <a:noFill/>
            <a:miter lim="800000"/>
            <a:headEnd/>
            <a:tailEnd/>
          </a:ln>
          <a:effectLst/>
        </p:spPr>
        <p:txBody>
          <a:bodyPr>
            <a:spAutoFit/>
          </a:bodyPr>
          <a:lstStyle/>
          <a:p>
            <a:pPr>
              <a:spcBef>
                <a:spcPct val="50000"/>
              </a:spcBef>
            </a:pPr>
            <a:r>
              <a:rPr lang="en-US" altLang="zh-CN" b="1"/>
              <a:t>cwnd=8</a:t>
            </a:r>
          </a:p>
        </p:txBody>
      </p:sp>
      <p:sp>
        <p:nvSpPr>
          <p:cNvPr id="302108" name="Text Box 28"/>
          <p:cNvSpPr txBox="1">
            <a:spLocks noChangeArrowheads="1"/>
          </p:cNvSpPr>
          <p:nvPr/>
        </p:nvSpPr>
        <p:spPr bwMode="auto">
          <a:xfrm>
            <a:off x="4787900" y="5516563"/>
            <a:ext cx="1439863" cy="519112"/>
          </a:xfrm>
          <a:prstGeom prst="rect">
            <a:avLst/>
          </a:prstGeom>
          <a:noFill/>
          <a:ln w="9525">
            <a:noFill/>
            <a:miter lim="800000"/>
            <a:headEnd/>
            <a:tailEnd/>
          </a:ln>
          <a:effectLst/>
        </p:spPr>
        <p:txBody>
          <a:bodyPr>
            <a:spAutoFit/>
          </a:bodyPr>
          <a:lstStyle/>
          <a:p>
            <a:pPr>
              <a:spcBef>
                <a:spcPct val="50000"/>
              </a:spcBef>
            </a:pPr>
            <a:r>
              <a:rPr lang="en-US" altLang="zh-CN" sz="2800" b="1"/>
              <a:t>……</a:t>
            </a:r>
          </a:p>
        </p:txBody>
      </p:sp>
      <p:sp>
        <p:nvSpPr>
          <p:cNvPr id="302109" name="Text Box 29"/>
          <p:cNvSpPr txBox="1">
            <a:spLocks noChangeArrowheads="1"/>
          </p:cNvSpPr>
          <p:nvPr/>
        </p:nvSpPr>
        <p:spPr bwMode="auto">
          <a:xfrm>
            <a:off x="3346450" y="5805488"/>
            <a:ext cx="649288" cy="457200"/>
          </a:xfrm>
          <a:prstGeom prst="rect">
            <a:avLst/>
          </a:prstGeom>
          <a:noFill/>
          <a:ln w="9525">
            <a:noFill/>
            <a:miter lim="800000"/>
            <a:headEnd/>
            <a:tailEnd/>
          </a:ln>
          <a:effectLst/>
        </p:spPr>
        <p:txBody>
          <a:bodyPr>
            <a:spAutoFit/>
          </a:bodyPr>
          <a:lstStyle/>
          <a:p>
            <a:pPr>
              <a:spcBef>
                <a:spcPct val="50000"/>
              </a:spcBef>
            </a:pPr>
            <a:r>
              <a:rPr lang="en-US" altLang="zh-CN" sz="2400" b="1">
                <a:solidFill>
                  <a:srgbClr val="FF0000"/>
                </a:solidFill>
                <a:effectLst>
                  <a:outerShdw blurRad="38100" dist="38100" dir="2700000" algn="tl">
                    <a:srgbClr val="000000"/>
                  </a:outerShdw>
                </a:effectLst>
              </a:rPr>
              <a:t>A</a:t>
            </a:r>
          </a:p>
        </p:txBody>
      </p:sp>
      <p:sp>
        <p:nvSpPr>
          <p:cNvPr id="302110" name="Text Box 30"/>
          <p:cNvSpPr txBox="1">
            <a:spLocks noChangeArrowheads="1"/>
          </p:cNvSpPr>
          <p:nvPr/>
        </p:nvSpPr>
        <p:spPr bwMode="auto">
          <a:xfrm>
            <a:off x="6659563" y="5780088"/>
            <a:ext cx="649287" cy="457200"/>
          </a:xfrm>
          <a:prstGeom prst="rect">
            <a:avLst/>
          </a:prstGeom>
          <a:noFill/>
          <a:ln w="9525">
            <a:noFill/>
            <a:miter lim="800000"/>
            <a:headEnd/>
            <a:tailEnd/>
          </a:ln>
          <a:effectLst/>
        </p:spPr>
        <p:txBody>
          <a:bodyPr>
            <a:spAutoFit/>
          </a:bodyPr>
          <a:lstStyle/>
          <a:p>
            <a:pPr>
              <a:spcBef>
                <a:spcPct val="50000"/>
              </a:spcBef>
            </a:pPr>
            <a:r>
              <a:rPr lang="en-US" altLang="zh-CN" sz="2400" b="1">
                <a:solidFill>
                  <a:srgbClr val="FF0000"/>
                </a:solidFill>
                <a:effectLst>
                  <a:outerShdw blurRad="38100" dist="38100" dir="2700000" algn="tl">
                    <a:srgbClr val="000000"/>
                  </a:outerShdw>
                </a:effectLst>
              </a:rPr>
              <a:t>B</a:t>
            </a:r>
          </a:p>
        </p:txBody>
      </p:sp>
      <p:sp>
        <p:nvSpPr>
          <p:cNvPr id="302111" name="Line 31"/>
          <p:cNvSpPr>
            <a:spLocks noChangeShapeType="1"/>
          </p:cNvSpPr>
          <p:nvPr/>
        </p:nvSpPr>
        <p:spPr bwMode="auto">
          <a:xfrm>
            <a:off x="3779838" y="3644900"/>
            <a:ext cx="2879725" cy="360363"/>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2112" name="Line 32"/>
          <p:cNvSpPr>
            <a:spLocks noChangeShapeType="1"/>
          </p:cNvSpPr>
          <p:nvPr/>
        </p:nvSpPr>
        <p:spPr bwMode="auto">
          <a:xfrm>
            <a:off x="3779838" y="3860800"/>
            <a:ext cx="2879725" cy="360363"/>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2113" name="Line 33"/>
          <p:cNvSpPr>
            <a:spLocks noChangeShapeType="1"/>
          </p:cNvSpPr>
          <p:nvPr/>
        </p:nvSpPr>
        <p:spPr bwMode="auto">
          <a:xfrm>
            <a:off x="3708400" y="4076700"/>
            <a:ext cx="2951163" cy="360363"/>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2114" name="Line 34"/>
          <p:cNvSpPr>
            <a:spLocks noChangeShapeType="1"/>
          </p:cNvSpPr>
          <p:nvPr/>
        </p:nvSpPr>
        <p:spPr bwMode="auto">
          <a:xfrm>
            <a:off x="3708400" y="4292600"/>
            <a:ext cx="2951163" cy="360363"/>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2115" name="Line 35"/>
          <p:cNvSpPr>
            <a:spLocks noChangeShapeType="1"/>
          </p:cNvSpPr>
          <p:nvPr/>
        </p:nvSpPr>
        <p:spPr bwMode="auto">
          <a:xfrm>
            <a:off x="3708400" y="4437063"/>
            <a:ext cx="2951163" cy="360362"/>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2116" name="Line 36"/>
          <p:cNvSpPr>
            <a:spLocks noChangeShapeType="1"/>
          </p:cNvSpPr>
          <p:nvPr/>
        </p:nvSpPr>
        <p:spPr bwMode="auto">
          <a:xfrm>
            <a:off x="3708400" y="4581525"/>
            <a:ext cx="2951163" cy="360363"/>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2117" name="Line 37"/>
          <p:cNvSpPr>
            <a:spLocks noChangeShapeType="1"/>
          </p:cNvSpPr>
          <p:nvPr/>
        </p:nvSpPr>
        <p:spPr bwMode="auto">
          <a:xfrm>
            <a:off x="3708400" y="4724400"/>
            <a:ext cx="2951163" cy="360363"/>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2118" name="Line 38"/>
          <p:cNvSpPr>
            <a:spLocks noChangeShapeType="1"/>
          </p:cNvSpPr>
          <p:nvPr/>
        </p:nvSpPr>
        <p:spPr bwMode="auto">
          <a:xfrm>
            <a:off x="3708400" y="4884738"/>
            <a:ext cx="2951163" cy="358775"/>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2119" name="Line 39"/>
          <p:cNvSpPr>
            <a:spLocks noChangeShapeType="1"/>
          </p:cNvSpPr>
          <p:nvPr/>
        </p:nvSpPr>
        <p:spPr bwMode="auto">
          <a:xfrm flipH="1">
            <a:off x="3708400" y="4076700"/>
            <a:ext cx="2879725" cy="64770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2120" name="Line 40"/>
          <p:cNvSpPr>
            <a:spLocks noChangeShapeType="1"/>
          </p:cNvSpPr>
          <p:nvPr/>
        </p:nvSpPr>
        <p:spPr bwMode="auto">
          <a:xfrm flipH="1">
            <a:off x="3708400" y="4221163"/>
            <a:ext cx="2879725" cy="64770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2121" name="Line 41"/>
          <p:cNvSpPr>
            <a:spLocks noChangeShapeType="1"/>
          </p:cNvSpPr>
          <p:nvPr/>
        </p:nvSpPr>
        <p:spPr bwMode="auto">
          <a:xfrm flipH="1">
            <a:off x="3708400" y="4437063"/>
            <a:ext cx="2951163" cy="576262"/>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2122" name="Line 42"/>
          <p:cNvSpPr>
            <a:spLocks noChangeShapeType="1"/>
          </p:cNvSpPr>
          <p:nvPr/>
        </p:nvSpPr>
        <p:spPr bwMode="auto">
          <a:xfrm flipH="1">
            <a:off x="3708400" y="4652963"/>
            <a:ext cx="2879725" cy="576262"/>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2123" name="Line 43"/>
          <p:cNvSpPr>
            <a:spLocks noChangeShapeType="1"/>
          </p:cNvSpPr>
          <p:nvPr/>
        </p:nvSpPr>
        <p:spPr bwMode="auto">
          <a:xfrm flipH="1">
            <a:off x="3733800" y="4797425"/>
            <a:ext cx="2925763" cy="606425"/>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2124" name="Line 44"/>
          <p:cNvSpPr>
            <a:spLocks noChangeShapeType="1"/>
          </p:cNvSpPr>
          <p:nvPr/>
        </p:nvSpPr>
        <p:spPr bwMode="auto">
          <a:xfrm flipH="1">
            <a:off x="3717925" y="4941888"/>
            <a:ext cx="2941638" cy="63500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2125" name="Line 45"/>
          <p:cNvSpPr>
            <a:spLocks noChangeShapeType="1"/>
          </p:cNvSpPr>
          <p:nvPr/>
        </p:nvSpPr>
        <p:spPr bwMode="auto">
          <a:xfrm flipH="1">
            <a:off x="3708400" y="5084763"/>
            <a:ext cx="2951163" cy="649287"/>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2126" name="Line 46"/>
          <p:cNvSpPr>
            <a:spLocks noChangeShapeType="1"/>
          </p:cNvSpPr>
          <p:nvPr/>
        </p:nvSpPr>
        <p:spPr bwMode="auto">
          <a:xfrm flipH="1">
            <a:off x="3717925" y="5229225"/>
            <a:ext cx="2941638" cy="661988"/>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2127" name="Text Box 47"/>
          <p:cNvSpPr txBox="1">
            <a:spLocks noChangeArrowheads="1"/>
          </p:cNvSpPr>
          <p:nvPr/>
        </p:nvSpPr>
        <p:spPr bwMode="auto">
          <a:xfrm>
            <a:off x="2627313" y="4695825"/>
            <a:ext cx="1657350" cy="396875"/>
          </a:xfrm>
          <a:prstGeom prst="rect">
            <a:avLst/>
          </a:prstGeom>
          <a:noFill/>
          <a:ln w="9525">
            <a:noFill/>
            <a:miter lim="800000"/>
            <a:headEnd/>
            <a:tailEnd/>
          </a:ln>
          <a:effectLst/>
        </p:spPr>
        <p:txBody>
          <a:bodyPr>
            <a:spAutoFit/>
          </a:bodyPr>
          <a:lstStyle/>
          <a:p>
            <a:pPr>
              <a:spcBef>
                <a:spcPct val="50000"/>
              </a:spcBef>
            </a:pPr>
            <a:r>
              <a:rPr lang="en-US" altLang="zh-CN" b="1"/>
              <a:t>cwnd=10</a:t>
            </a:r>
          </a:p>
        </p:txBody>
      </p:sp>
      <p:sp>
        <p:nvSpPr>
          <p:cNvPr id="302128" name="Text Box 48"/>
          <p:cNvSpPr txBox="1">
            <a:spLocks noChangeArrowheads="1"/>
          </p:cNvSpPr>
          <p:nvPr/>
        </p:nvSpPr>
        <p:spPr bwMode="auto">
          <a:xfrm>
            <a:off x="2698750" y="4508500"/>
            <a:ext cx="1657350" cy="396875"/>
          </a:xfrm>
          <a:prstGeom prst="rect">
            <a:avLst/>
          </a:prstGeom>
          <a:noFill/>
          <a:ln w="9525">
            <a:noFill/>
            <a:miter lim="800000"/>
            <a:headEnd/>
            <a:tailEnd/>
          </a:ln>
          <a:effectLst/>
        </p:spPr>
        <p:txBody>
          <a:bodyPr>
            <a:spAutoFit/>
          </a:bodyPr>
          <a:lstStyle/>
          <a:p>
            <a:pPr>
              <a:spcBef>
                <a:spcPct val="50000"/>
              </a:spcBef>
            </a:pPr>
            <a:r>
              <a:rPr lang="en-US" altLang="zh-CN" b="1"/>
              <a:t>cwnd=9</a:t>
            </a:r>
          </a:p>
        </p:txBody>
      </p:sp>
      <p:sp>
        <p:nvSpPr>
          <p:cNvPr id="302129" name="Text Box 49"/>
          <p:cNvSpPr txBox="1">
            <a:spLocks noChangeArrowheads="1"/>
          </p:cNvSpPr>
          <p:nvPr/>
        </p:nvSpPr>
        <p:spPr bwMode="auto">
          <a:xfrm>
            <a:off x="2627313" y="4903788"/>
            <a:ext cx="1657350" cy="396875"/>
          </a:xfrm>
          <a:prstGeom prst="rect">
            <a:avLst/>
          </a:prstGeom>
          <a:noFill/>
          <a:ln w="9525">
            <a:noFill/>
            <a:miter lim="800000"/>
            <a:headEnd/>
            <a:tailEnd/>
          </a:ln>
          <a:effectLst/>
        </p:spPr>
        <p:txBody>
          <a:bodyPr>
            <a:spAutoFit/>
          </a:bodyPr>
          <a:lstStyle/>
          <a:p>
            <a:pPr>
              <a:spcBef>
                <a:spcPct val="50000"/>
              </a:spcBef>
            </a:pPr>
            <a:r>
              <a:rPr lang="en-US" altLang="zh-CN" b="1"/>
              <a:t>cwnd=11</a:t>
            </a:r>
          </a:p>
        </p:txBody>
      </p:sp>
      <p:sp>
        <p:nvSpPr>
          <p:cNvPr id="302130" name="Text Box 50"/>
          <p:cNvSpPr txBox="1">
            <a:spLocks noChangeArrowheads="1"/>
          </p:cNvSpPr>
          <p:nvPr/>
        </p:nvSpPr>
        <p:spPr bwMode="auto">
          <a:xfrm>
            <a:off x="2554288" y="5624513"/>
            <a:ext cx="1657350" cy="396875"/>
          </a:xfrm>
          <a:prstGeom prst="rect">
            <a:avLst/>
          </a:prstGeom>
          <a:noFill/>
          <a:ln w="9525">
            <a:noFill/>
            <a:miter lim="800000"/>
            <a:headEnd/>
            <a:tailEnd/>
          </a:ln>
          <a:effectLst/>
        </p:spPr>
        <p:txBody>
          <a:bodyPr>
            <a:spAutoFit/>
          </a:bodyPr>
          <a:lstStyle/>
          <a:p>
            <a:pPr>
              <a:spcBef>
                <a:spcPct val="50000"/>
              </a:spcBef>
            </a:pPr>
            <a:r>
              <a:rPr lang="en-US" altLang="zh-CN" b="1"/>
              <a:t>cwnd=16</a:t>
            </a:r>
          </a:p>
        </p:txBody>
      </p:sp>
      <p:sp>
        <p:nvSpPr>
          <p:cNvPr id="302131" name="Text Box 51"/>
          <p:cNvSpPr txBox="1">
            <a:spLocks noChangeArrowheads="1"/>
          </p:cNvSpPr>
          <p:nvPr/>
        </p:nvSpPr>
        <p:spPr bwMode="auto">
          <a:xfrm>
            <a:off x="2771775" y="5157788"/>
            <a:ext cx="1657350" cy="457200"/>
          </a:xfrm>
          <a:prstGeom prst="rect">
            <a:avLst/>
          </a:prstGeom>
          <a:noFill/>
          <a:ln w="9525">
            <a:noFill/>
            <a:miter lim="800000"/>
            <a:headEnd/>
            <a:tailEnd/>
          </a:ln>
          <a:effectLst/>
        </p:spPr>
        <p:txBody>
          <a:bodyPr>
            <a:spAutoFit/>
          </a:bodyPr>
          <a:lstStyle/>
          <a:p>
            <a:pPr>
              <a:spcBef>
                <a:spcPct val="50000"/>
              </a:spcBef>
            </a:pPr>
            <a:r>
              <a:rPr lang="en-US" altLang="zh-CN" sz="2400" b="1">
                <a:effectLst>
                  <a:outerShdw blurRad="38100" dist="38100" dir="2700000" algn="tl">
                    <a:srgbClr val="FFFFFF"/>
                  </a:outerShdw>
                </a:effectLst>
              </a:rPr>
              <a:t>……</a:t>
            </a:r>
          </a:p>
        </p:txBody>
      </p:sp>
    </p:spTree>
  </p:cSld>
  <p:clrMapOvr>
    <a:masterClrMapping/>
  </p:clrMapOvr>
  <p:transition spd="slow">
    <p:random/>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3"/>
          <p:cNvSpPr>
            <a:spLocks noGrp="1"/>
          </p:cNvSpPr>
          <p:nvPr>
            <p:ph type="sldNum" sz="quarter" idx="10"/>
          </p:nvPr>
        </p:nvSpPr>
        <p:spPr/>
        <p:txBody>
          <a:bodyPr/>
          <a:lstStyle/>
          <a:p>
            <a:r>
              <a:rPr lang="en-US" altLang="zh-CN"/>
              <a:t>Page </a:t>
            </a:r>
            <a:fld id="{A011BEC8-8751-427F-BC42-E5F08367CD42}" type="slidenum">
              <a:rPr lang="en-US" altLang="zh-CN"/>
              <a:pPr/>
              <a:t>101</a:t>
            </a:fld>
            <a:endParaRPr lang="en-US" altLang="zh-CN"/>
          </a:p>
        </p:txBody>
      </p:sp>
      <p:sp>
        <p:nvSpPr>
          <p:cNvPr id="303106" name="Rectangle 2"/>
          <p:cNvSpPr>
            <a:spLocks noGrp="1" noChangeArrowheads="1"/>
          </p:cNvSpPr>
          <p:nvPr>
            <p:ph type="title"/>
          </p:nvPr>
        </p:nvSpPr>
        <p:spPr/>
        <p:txBody>
          <a:bodyPr/>
          <a:lstStyle/>
          <a:p>
            <a:r>
              <a:rPr lang="zh-CN" altLang="en-US" sz="3200"/>
              <a:t>首先是慢启动，其后为拥塞避免</a:t>
            </a:r>
          </a:p>
        </p:txBody>
      </p:sp>
      <p:sp>
        <p:nvSpPr>
          <p:cNvPr id="303107" name="Line 3"/>
          <p:cNvSpPr>
            <a:spLocks noChangeShapeType="1"/>
          </p:cNvSpPr>
          <p:nvPr/>
        </p:nvSpPr>
        <p:spPr bwMode="auto">
          <a:xfrm>
            <a:off x="3708400" y="1412875"/>
            <a:ext cx="0" cy="4752975"/>
          </a:xfrm>
          <a:prstGeom prst="line">
            <a:avLst/>
          </a:prstGeom>
          <a:noFill/>
          <a:ln w="9525">
            <a:solidFill>
              <a:schemeClr val="tx1"/>
            </a:solidFill>
            <a:round/>
            <a:headEnd/>
            <a:tailEnd/>
          </a:ln>
          <a:effectLst/>
        </p:spPr>
        <p:txBody>
          <a:bodyPr wrap="none"/>
          <a:lstStyle/>
          <a:p>
            <a:endParaRPr lang="zh-CN" altLang="en-US"/>
          </a:p>
        </p:txBody>
      </p:sp>
      <p:sp>
        <p:nvSpPr>
          <p:cNvPr id="303108" name="Line 4"/>
          <p:cNvSpPr>
            <a:spLocks noChangeShapeType="1"/>
          </p:cNvSpPr>
          <p:nvPr/>
        </p:nvSpPr>
        <p:spPr bwMode="auto">
          <a:xfrm>
            <a:off x="6661150" y="1412875"/>
            <a:ext cx="0" cy="4752975"/>
          </a:xfrm>
          <a:prstGeom prst="line">
            <a:avLst/>
          </a:prstGeom>
          <a:noFill/>
          <a:ln w="9525">
            <a:solidFill>
              <a:schemeClr val="tx1"/>
            </a:solidFill>
            <a:round/>
            <a:headEnd/>
            <a:tailEnd/>
          </a:ln>
          <a:effectLst/>
        </p:spPr>
        <p:txBody>
          <a:bodyPr wrap="none"/>
          <a:lstStyle/>
          <a:p>
            <a:endParaRPr lang="zh-CN" altLang="en-US"/>
          </a:p>
        </p:txBody>
      </p:sp>
      <p:sp>
        <p:nvSpPr>
          <p:cNvPr id="303109" name="Line 5"/>
          <p:cNvSpPr>
            <a:spLocks noChangeShapeType="1"/>
          </p:cNvSpPr>
          <p:nvPr/>
        </p:nvSpPr>
        <p:spPr bwMode="auto">
          <a:xfrm>
            <a:off x="3708400" y="1484313"/>
            <a:ext cx="2951163" cy="288925"/>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3110" name="Line 6"/>
          <p:cNvSpPr>
            <a:spLocks noChangeShapeType="1"/>
          </p:cNvSpPr>
          <p:nvPr/>
        </p:nvSpPr>
        <p:spPr bwMode="auto">
          <a:xfrm flipH="1">
            <a:off x="3779838" y="1773238"/>
            <a:ext cx="2879725" cy="360362"/>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3111" name="Line 7"/>
          <p:cNvSpPr>
            <a:spLocks noChangeShapeType="1"/>
          </p:cNvSpPr>
          <p:nvPr/>
        </p:nvSpPr>
        <p:spPr bwMode="auto">
          <a:xfrm>
            <a:off x="3779838" y="2133600"/>
            <a:ext cx="2879725" cy="360363"/>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3112" name="Line 8"/>
          <p:cNvSpPr>
            <a:spLocks noChangeShapeType="1"/>
          </p:cNvSpPr>
          <p:nvPr/>
        </p:nvSpPr>
        <p:spPr bwMode="auto">
          <a:xfrm>
            <a:off x="3708400" y="2276475"/>
            <a:ext cx="2933700" cy="38735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3113" name="Line 9"/>
          <p:cNvSpPr>
            <a:spLocks noChangeShapeType="1"/>
          </p:cNvSpPr>
          <p:nvPr/>
        </p:nvSpPr>
        <p:spPr bwMode="auto">
          <a:xfrm flipH="1">
            <a:off x="3708400" y="2492375"/>
            <a:ext cx="2954338" cy="360363"/>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3114" name="Line 10"/>
          <p:cNvSpPr>
            <a:spLocks noChangeShapeType="1"/>
          </p:cNvSpPr>
          <p:nvPr/>
        </p:nvSpPr>
        <p:spPr bwMode="auto">
          <a:xfrm flipH="1">
            <a:off x="3708400" y="2636838"/>
            <a:ext cx="2952750" cy="43180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3115" name="Text Box 11"/>
          <p:cNvSpPr txBox="1">
            <a:spLocks noChangeArrowheads="1"/>
          </p:cNvSpPr>
          <p:nvPr/>
        </p:nvSpPr>
        <p:spPr bwMode="auto">
          <a:xfrm>
            <a:off x="2655888" y="1296988"/>
            <a:ext cx="1657350" cy="396875"/>
          </a:xfrm>
          <a:prstGeom prst="rect">
            <a:avLst/>
          </a:prstGeom>
          <a:noFill/>
          <a:ln w="9525">
            <a:noFill/>
            <a:miter lim="800000"/>
            <a:headEnd/>
            <a:tailEnd/>
          </a:ln>
          <a:effectLst/>
        </p:spPr>
        <p:txBody>
          <a:bodyPr>
            <a:spAutoFit/>
          </a:bodyPr>
          <a:lstStyle/>
          <a:p>
            <a:pPr>
              <a:spcBef>
                <a:spcPct val="50000"/>
              </a:spcBef>
            </a:pPr>
            <a:r>
              <a:rPr lang="en-US" altLang="zh-CN" b="1"/>
              <a:t>cwnd=1</a:t>
            </a:r>
          </a:p>
        </p:txBody>
      </p:sp>
      <p:sp>
        <p:nvSpPr>
          <p:cNvPr id="303116" name="Text Box 12"/>
          <p:cNvSpPr txBox="1">
            <a:spLocks noChangeArrowheads="1"/>
          </p:cNvSpPr>
          <p:nvPr/>
        </p:nvSpPr>
        <p:spPr bwMode="auto">
          <a:xfrm>
            <a:off x="2655888" y="1873250"/>
            <a:ext cx="1657350" cy="396875"/>
          </a:xfrm>
          <a:prstGeom prst="rect">
            <a:avLst/>
          </a:prstGeom>
          <a:noFill/>
          <a:ln w="9525">
            <a:noFill/>
            <a:miter lim="800000"/>
            <a:headEnd/>
            <a:tailEnd/>
          </a:ln>
          <a:effectLst/>
        </p:spPr>
        <p:txBody>
          <a:bodyPr>
            <a:spAutoFit/>
          </a:bodyPr>
          <a:lstStyle/>
          <a:p>
            <a:pPr>
              <a:spcBef>
                <a:spcPct val="50000"/>
              </a:spcBef>
            </a:pPr>
            <a:r>
              <a:rPr lang="en-US" altLang="zh-CN" b="1"/>
              <a:t>cwnd=2</a:t>
            </a:r>
          </a:p>
        </p:txBody>
      </p:sp>
      <p:sp>
        <p:nvSpPr>
          <p:cNvPr id="303117" name="Text Box 13"/>
          <p:cNvSpPr txBox="1">
            <a:spLocks noChangeArrowheads="1"/>
          </p:cNvSpPr>
          <p:nvPr/>
        </p:nvSpPr>
        <p:spPr bwMode="auto">
          <a:xfrm>
            <a:off x="2654300" y="2593975"/>
            <a:ext cx="1657350" cy="396875"/>
          </a:xfrm>
          <a:prstGeom prst="rect">
            <a:avLst/>
          </a:prstGeom>
          <a:noFill/>
          <a:ln w="9525">
            <a:noFill/>
            <a:miter lim="800000"/>
            <a:headEnd/>
            <a:tailEnd/>
          </a:ln>
          <a:effectLst/>
        </p:spPr>
        <p:txBody>
          <a:bodyPr>
            <a:spAutoFit/>
          </a:bodyPr>
          <a:lstStyle/>
          <a:p>
            <a:pPr>
              <a:spcBef>
                <a:spcPct val="50000"/>
              </a:spcBef>
            </a:pPr>
            <a:r>
              <a:rPr lang="en-US" altLang="zh-CN" b="1"/>
              <a:t>cwnd=3</a:t>
            </a:r>
          </a:p>
        </p:txBody>
      </p:sp>
      <p:sp>
        <p:nvSpPr>
          <p:cNvPr id="303118" name="Text Box 14"/>
          <p:cNvSpPr txBox="1">
            <a:spLocks noChangeArrowheads="1"/>
          </p:cNvSpPr>
          <p:nvPr/>
        </p:nvSpPr>
        <p:spPr bwMode="auto">
          <a:xfrm>
            <a:off x="2655888" y="2855913"/>
            <a:ext cx="1657350" cy="396875"/>
          </a:xfrm>
          <a:prstGeom prst="rect">
            <a:avLst/>
          </a:prstGeom>
          <a:noFill/>
          <a:ln w="9525">
            <a:noFill/>
            <a:miter lim="800000"/>
            <a:headEnd/>
            <a:tailEnd/>
          </a:ln>
          <a:effectLst/>
        </p:spPr>
        <p:txBody>
          <a:bodyPr>
            <a:spAutoFit/>
          </a:bodyPr>
          <a:lstStyle/>
          <a:p>
            <a:pPr>
              <a:spcBef>
                <a:spcPct val="50000"/>
              </a:spcBef>
            </a:pPr>
            <a:r>
              <a:rPr lang="en-US" altLang="zh-CN" b="1"/>
              <a:t>cwnd=4</a:t>
            </a:r>
          </a:p>
        </p:txBody>
      </p:sp>
      <p:sp>
        <p:nvSpPr>
          <p:cNvPr id="303119" name="Text Box 15"/>
          <p:cNvSpPr txBox="1">
            <a:spLocks noChangeArrowheads="1"/>
          </p:cNvSpPr>
          <p:nvPr/>
        </p:nvSpPr>
        <p:spPr bwMode="auto">
          <a:xfrm>
            <a:off x="1258888" y="2565400"/>
            <a:ext cx="1512887" cy="457200"/>
          </a:xfrm>
          <a:prstGeom prst="rect">
            <a:avLst/>
          </a:prstGeom>
          <a:noFill/>
          <a:ln w="9525">
            <a:noFill/>
            <a:miter lim="800000"/>
            <a:headEnd/>
            <a:tailEnd/>
          </a:ln>
          <a:effectLst/>
        </p:spPr>
        <p:txBody>
          <a:bodyPr>
            <a:spAutoFit/>
          </a:bodyPr>
          <a:lstStyle/>
          <a:p>
            <a:pPr>
              <a:spcBef>
                <a:spcPct val="50000"/>
              </a:spcBef>
            </a:pPr>
            <a:r>
              <a:rPr lang="zh-CN" altLang="en-US" sz="2400" b="1">
                <a:solidFill>
                  <a:srgbClr val="FF0000"/>
                </a:solidFill>
                <a:effectLst>
                  <a:outerShdw blurRad="38100" dist="38100" dir="2700000" algn="tl">
                    <a:srgbClr val="000000"/>
                  </a:outerShdw>
                </a:effectLst>
              </a:rPr>
              <a:t>慢启动</a:t>
            </a:r>
            <a:endParaRPr lang="en-US" altLang="zh-CN" sz="2400" b="1">
              <a:solidFill>
                <a:srgbClr val="FF0000"/>
              </a:solidFill>
              <a:effectLst>
                <a:outerShdw blurRad="38100" dist="38100" dir="2700000" algn="tl">
                  <a:srgbClr val="000000"/>
                </a:outerShdw>
              </a:effectLst>
            </a:endParaRPr>
          </a:p>
        </p:txBody>
      </p:sp>
      <p:sp>
        <p:nvSpPr>
          <p:cNvPr id="303120" name="Line 16"/>
          <p:cNvSpPr>
            <a:spLocks noChangeShapeType="1"/>
          </p:cNvSpPr>
          <p:nvPr/>
        </p:nvSpPr>
        <p:spPr bwMode="auto">
          <a:xfrm>
            <a:off x="3736975" y="2881313"/>
            <a:ext cx="2922588" cy="331787"/>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3121" name="Line 17"/>
          <p:cNvSpPr>
            <a:spLocks noChangeShapeType="1"/>
          </p:cNvSpPr>
          <p:nvPr/>
        </p:nvSpPr>
        <p:spPr bwMode="auto">
          <a:xfrm>
            <a:off x="3708400" y="3068638"/>
            <a:ext cx="2962275" cy="319087"/>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3122" name="Line 18"/>
          <p:cNvSpPr>
            <a:spLocks noChangeShapeType="1"/>
          </p:cNvSpPr>
          <p:nvPr/>
        </p:nvSpPr>
        <p:spPr bwMode="auto">
          <a:xfrm>
            <a:off x="3708400" y="3213100"/>
            <a:ext cx="2962275" cy="309563"/>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3123" name="Line 19"/>
          <p:cNvSpPr>
            <a:spLocks noChangeShapeType="1"/>
          </p:cNvSpPr>
          <p:nvPr/>
        </p:nvSpPr>
        <p:spPr bwMode="auto">
          <a:xfrm>
            <a:off x="3708400" y="3357563"/>
            <a:ext cx="2927350" cy="328612"/>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3124" name="Line 20"/>
          <p:cNvSpPr>
            <a:spLocks noChangeShapeType="1"/>
          </p:cNvSpPr>
          <p:nvPr/>
        </p:nvSpPr>
        <p:spPr bwMode="auto">
          <a:xfrm flipH="1">
            <a:off x="3708400" y="3213100"/>
            <a:ext cx="2922588" cy="43180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3125" name="Line 21"/>
          <p:cNvSpPr>
            <a:spLocks noChangeShapeType="1"/>
          </p:cNvSpPr>
          <p:nvPr/>
        </p:nvSpPr>
        <p:spPr bwMode="auto">
          <a:xfrm flipH="1">
            <a:off x="3708400" y="3429000"/>
            <a:ext cx="2879725" cy="43180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3126" name="Line 22"/>
          <p:cNvSpPr>
            <a:spLocks noChangeShapeType="1"/>
          </p:cNvSpPr>
          <p:nvPr/>
        </p:nvSpPr>
        <p:spPr bwMode="auto">
          <a:xfrm flipH="1">
            <a:off x="3708400" y="3573463"/>
            <a:ext cx="2851150" cy="503237"/>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3127" name="Line 23"/>
          <p:cNvSpPr>
            <a:spLocks noChangeShapeType="1"/>
          </p:cNvSpPr>
          <p:nvPr/>
        </p:nvSpPr>
        <p:spPr bwMode="auto">
          <a:xfrm flipH="1">
            <a:off x="3708400" y="3716338"/>
            <a:ext cx="2879725" cy="576262"/>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3128" name="Text Box 24"/>
          <p:cNvSpPr txBox="1">
            <a:spLocks noChangeArrowheads="1"/>
          </p:cNvSpPr>
          <p:nvPr/>
        </p:nvSpPr>
        <p:spPr bwMode="auto">
          <a:xfrm>
            <a:off x="2681288" y="3386138"/>
            <a:ext cx="1657350" cy="396875"/>
          </a:xfrm>
          <a:prstGeom prst="rect">
            <a:avLst/>
          </a:prstGeom>
          <a:noFill/>
          <a:ln w="9525">
            <a:noFill/>
            <a:miter lim="800000"/>
            <a:headEnd/>
            <a:tailEnd/>
          </a:ln>
          <a:effectLst/>
        </p:spPr>
        <p:txBody>
          <a:bodyPr>
            <a:spAutoFit/>
          </a:bodyPr>
          <a:lstStyle/>
          <a:p>
            <a:pPr>
              <a:spcBef>
                <a:spcPct val="50000"/>
              </a:spcBef>
            </a:pPr>
            <a:r>
              <a:rPr lang="en-US" altLang="zh-CN" b="1"/>
              <a:t>cwnd=5</a:t>
            </a:r>
          </a:p>
        </p:txBody>
      </p:sp>
      <p:sp>
        <p:nvSpPr>
          <p:cNvPr id="303129" name="Text Box 25"/>
          <p:cNvSpPr txBox="1">
            <a:spLocks noChangeArrowheads="1"/>
          </p:cNvSpPr>
          <p:nvPr/>
        </p:nvSpPr>
        <p:spPr bwMode="auto">
          <a:xfrm>
            <a:off x="2682875" y="3606800"/>
            <a:ext cx="1657350" cy="396875"/>
          </a:xfrm>
          <a:prstGeom prst="rect">
            <a:avLst/>
          </a:prstGeom>
          <a:noFill/>
          <a:ln w="9525">
            <a:noFill/>
            <a:miter lim="800000"/>
            <a:headEnd/>
            <a:tailEnd/>
          </a:ln>
          <a:effectLst/>
        </p:spPr>
        <p:txBody>
          <a:bodyPr>
            <a:spAutoFit/>
          </a:bodyPr>
          <a:lstStyle/>
          <a:p>
            <a:pPr>
              <a:spcBef>
                <a:spcPct val="50000"/>
              </a:spcBef>
            </a:pPr>
            <a:r>
              <a:rPr lang="en-US" altLang="zh-CN" b="1"/>
              <a:t>cwnd=6</a:t>
            </a:r>
          </a:p>
        </p:txBody>
      </p:sp>
      <p:sp>
        <p:nvSpPr>
          <p:cNvPr id="303130" name="Text Box 26"/>
          <p:cNvSpPr txBox="1">
            <a:spLocks noChangeArrowheads="1"/>
          </p:cNvSpPr>
          <p:nvPr/>
        </p:nvSpPr>
        <p:spPr bwMode="auto">
          <a:xfrm>
            <a:off x="2684463" y="3889375"/>
            <a:ext cx="1657350" cy="396875"/>
          </a:xfrm>
          <a:prstGeom prst="rect">
            <a:avLst/>
          </a:prstGeom>
          <a:noFill/>
          <a:ln w="9525">
            <a:noFill/>
            <a:miter lim="800000"/>
            <a:headEnd/>
            <a:tailEnd/>
          </a:ln>
          <a:effectLst/>
        </p:spPr>
        <p:txBody>
          <a:bodyPr>
            <a:spAutoFit/>
          </a:bodyPr>
          <a:lstStyle/>
          <a:p>
            <a:pPr>
              <a:spcBef>
                <a:spcPct val="50000"/>
              </a:spcBef>
            </a:pPr>
            <a:r>
              <a:rPr lang="en-US" altLang="zh-CN" b="1"/>
              <a:t>cwnd=7</a:t>
            </a:r>
          </a:p>
        </p:txBody>
      </p:sp>
      <p:sp>
        <p:nvSpPr>
          <p:cNvPr id="303131" name="Text Box 27"/>
          <p:cNvSpPr txBox="1">
            <a:spLocks noChangeArrowheads="1"/>
          </p:cNvSpPr>
          <p:nvPr/>
        </p:nvSpPr>
        <p:spPr bwMode="auto">
          <a:xfrm>
            <a:off x="2684463" y="4105275"/>
            <a:ext cx="1657350" cy="396875"/>
          </a:xfrm>
          <a:prstGeom prst="rect">
            <a:avLst/>
          </a:prstGeom>
          <a:noFill/>
          <a:ln w="9525">
            <a:noFill/>
            <a:miter lim="800000"/>
            <a:headEnd/>
            <a:tailEnd/>
          </a:ln>
          <a:effectLst/>
        </p:spPr>
        <p:txBody>
          <a:bodyPr>
            <a:spAutoFit/>
          </a:bodyPr>
          <a:lstStyle/>
          <a:p>
            <a:pPr>
              <a:spcBef>
                <a:spcPct val="50000"/>
              </a:spcBef>
            </a:pPr>
            <a:r>
              <a:rPr lang="en-US" altLang="zh-CN" b="1"/>
              <a:t>cwnd=8</a:t>
            </a:r>
          </a:p>
        </p:txBody>
      </p:sp>
      <p:sp>
        <p:nvSpPr>
          <p:cNvPr id="303132" name="Text Box 28"/>
          <p:cNvSpPr txBox="1">
            <a:spLocks noChangeArrowheads="1"/>
          </p:cNvSpPr>
          <p:nvPr/>
        </p:nvSpPr>
        <p:spPr bwMode="auto">
          <a:xfrm>
            <a:off x="4787900" y="5516563"/>
            <a:ext cx="1439863" cy="519112"/>
          </a:xfrm>
          <a:prstGeom prst="rect">
            <a:avLst/>
          </a:prstGeom>
          <a:noFill/>
          <a:ln w="9525">
            <a:noFill/>
            <a:miter lim="800000"/>
            <a:headEnd/>
            <a:tailEnd/>
          </a:ln>
          <a:effectLst/>
        </p:spPr>
        <p:txBody>
          <a:bodyPr>
            <a:spAutoFit/>
          </a:bodyPr>
          <a:lstStyle/>
          <a:p>
            <a:pPr>
              <a:spcBef>
                <a:spcPct val="50000"/>
              </a:spcBef>
            </a:pPr>
            <a:r>
              <a:rPr lang="en-US" altLang="zh-CN" sz="2800" b="1"/>
              <a:t>……</a:t>
            </a:r>
          </a:p>
        </p:txBody>
      </p:sp>
      <p:sp>
        <p:nvSpPr>
          <p:cNvPr id="303133" name="Text Box 29"/>
          <p:cNvSpPr txBox="1">
            <a:spLocks noChangeArrowheads="1"/>
          </p:cNvSpPr>
          <p:nvPr/>
        </p:nvSpPr>
        <p:spPr bwMode="auto">
          <a:xfrm>
            <a:off x="3346450" y="5805488"/>
            <a:ext cx="649288" cy="457200"/>
          </a:xfrm>
          <a:prstGeom prst="rect">
            <a:avLst/>
          </a:prstGeom>
          <a:noFill/>
          <a:ln w="9525">
            <a:noFill/>
            <a:miter lim="800000"/>
            <a:headEnd/>
            <a:tailEnd/>
          </a:ln>
          <a:effectLst/>
        </p:spPr>
        <p:txBody>
          <a:bodyPr>
            <a:spAutoFit/>
          </a:bodyPr>
          <a:lstStyle/>
          <a:p>
            <a:pPr>
              <a:spcBef>
                <a:spcPct val="50000"/>
              </a:spcBef>
            </a:pPr>
            <a:r>
              <a:rPr lang="en-US" altLang="zh-CN" sz="2400" b="1">
                <a:solidFill>
                  <a:srgbClr val="FF0000"/>
                </a:solidFill>
                <a:effectLst>
                  <a:outerShdw blurRad="38100" dist="38100" dir="2700000" algn="tl">
                    <a:srgbClr val="000000"/>
                  </a:outerShdw>
                </a:effectLst>
              </a:rPr>
              <a:t>A</a:t>
            </a:r>
          </a:p>
        </p:txBody>
      </p:sp>
      <p:sp>
        <p:nvSpPr>
          <p:cNvPr id="303134" name="Text Box 30"/>
          <p:cNvSpPr txBox="1">
            <a:spLocks noChangeArrowheads="1"/>
          </p:cNvSpPr>
          <p:nvPr/>
        </p:nvSpPr>
        <p:spPr bwMode="auto">
          <a:xfrm>
            <a:off x="6659563" y="5780088"/>
            <a:ext cx="649287" cy="457200"/>
          </a:xfrm>
          <a:prstGeom prst="rect">
            <a:avLst/>
          </a:prstGeom>
          <a:noFill/>
          <a:ln w="9525">
            <a:noFill/>
            <a:miter lim="800000"/>
            <a:headEnd/>
            <a:tailEnd/>
          </a:ln>
          <a:effectLst/>
        </p:spPr>
        <p:txBody>
          <a:bodyPr>
            <a:spAutoFit/>
          </a:bodyPr>
          <a:lstStyle/>
          <a:p>
            <a:pPr>
              <a:spcBef>
                <a:spcPct val="50000"/>
              </a:spcBef>
            </a:pPr>
            <a:r>
              <a:rPr lang="en-US" altLang="zh-CN" sz="2400" b="1">
                <a:solidFill>
                  <a:srgbClr val="FF0000"/>
                </a:solidFill>
                <a:effectLst>
                  <a:outerShdw blurRad="38100" dist="38100" dir="2700000" algn="tl">
                    <a:srgbClr val="000000"/>
                  </a:outerShdw>
                </a:effectLst>
              </a:rPr>
              <a:t>B</a:t>
            </a:r>
          </a:p>
        </p:txBody>
      </p:sp>
      <p:sp>
        <p:nvSpPr>
          <p:cNvPr id="303135" name="Line 31"/>
          <p:cNvSpPr>
            <a:spLocks noChangeShapeType="1"/>
          </p:cNvSpPr>
          <p:nvPr/>
        </p:nvSpPr>
        <p:spPr bwMode="auto">
          <a:xfrm>
            <a:off x="3779838" y="3644900"/>
            <a:ext cx="2879725" cy="360363"/>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3136" name="Line 32"/>
          <p:cNvSpPr>
            <a:spLocks noChangeShapeType="1"/>
          </p:cNvSpPr>
          <p:nvPr/>
        </p:nvSpPr>
        <p:spPr bwMode="auto">
          <a:xfrm>
            <a:off x="3779838" y="3860800"/>
            <a:ext cx="2879725" cy="360363"/>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3137" name="Line 33"/>
          <p:cNvSpPr>
            <a:spLocks noChangeShapeType="1"/>
          </p:cNvSpPr>
          <p:nvPr/>
        </p:nvSpPr>
        <p:spPr bwMode="auto">
          <a:xfrm>
            <a:off x="3708400" y="4076700"/>
            <a:ext cx="2951163" cy="360363"/>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3138" name="Line 34"/>
          <p:cNvSpPr>
            <a:spLocks noChangeShapeType="1"/>
          </p:cNvSpPr>
          <p:nvPr/>
        </p:nvSpPr>
        <p:spPr bwMode="auto">
          <a:xfrm>
            <a:off x="3708400" y="4292600"/>
            <a:ext cx="2951163" cy="360363"/>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3139" name="Line 35"/>
          <p:cNvSpPr>
            <a:spLocks noChangeShapeType="1"/>
          </p:cNvSpPr>
          <p:nvPr/>
        </p:nvSpPr>
        <p:spPr bwMode="auto">
          <a:xfrm>
            <a:off x="3708400" y="4437063"/>
            <a:ext cx="2951163" cy="360362"/>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3140" name="Line 36"/>
          <p:cNvSpPr>
            <a:spLocks noChangeShapeType="1"/>
          </p:cNvSpPr>
          <p:nvPr/>
        </p:nvSpPr>
        <p:spPr bwMode="auto">
          <a:xfrm>
            <a:off x="3708400" y="4581525"/>
            <a:ext cx="2951163" cy="360363"/>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3141" name="Line 37"/>
          <p:cNvSpPr>
            <a:spLocks noChangeShapeType="1"/>
          </p:cNvSpPr>
          <p:nvPr/>
        </p:nvSpPr>
        <p:spPr bwMode="auto">
          <a:xfrm>
            <a:off x="3708400" y="4724400"/>
            <a:ext cx="2951163" cy="360363"/>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3142" name="Line 38"/>
          <p:cNvSpPr>
            <a:spLocks noChangeShapeType="1"/>
          </p:cNvSpPr>
          <p:nvPr/>
        </p:nvSpPr>
        <p:spPr bwMode="auto">
          <a:xfrm>
            <a:off x="3708400" y="4884738"/>
            <a:ext cx="2951163" cy="358775"/>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3143" name="Line 39"/>
          <p:cNvSpPr>
            <a:spLocks noChangeShapeType="1"/>
          </p:cNvSpPr>
          <p:nvPr/>
        </p:nvSpPr>
        <p:spPr bwMode="auto">
          <a:xfrm flipH="1">
            <a:off x="3708400" y="4076700"/>
            <a:ext cx="2879725" cy="64770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3144" name="Line 40"/>
          <p:cNvSpPr>
            <a:spLocks noChangeShapeType="1"/>
          </p:cNvSpPr>
          <p:nvPr/>
        </p:nvSpPr>
        <p:spPr bwMode="auto">
          <a:xfrm flipH="1">
            <a:off x="3708400" y="4221163"/>
            <a:ext cx="2879725" cy="64770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3145" name="Line 41"/>
          <p:cNvSpPr>
            <a:spLocks noChangeShapeType="1"/>
          </p:cNvSpPr>
          <p:nvPr/>
        </p:nvSpPr>
        <p:spPr bwMode="auto">
          <a:xfrm flipH="1">
            <a:off x="3708400" y="4437063"/>
            <a:ext cx="2951163" cy="576262"/>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3146" name="Line 42"/>
          <p:cNvSpPr>
            <a:spLocks noChangeShapeType="1"/>
          </p:cNvSpPr>
          <p:nvPr/>
        </p:nvSpPr>
        <p:spPr bwMode="auto">
          <a:xfrm flipH="1">
            <a:off x="3708400" y="4652963"/>
            <a:ext cx="2879725" cy="576262"/>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3147" name="Line 43"/>
          <p:cNvSpPr>
            <a:spLocks noChangeShapeType="1"/>
          </p:cNvSpPr>
          <p:nvPr/>
        </p:nvSpPr>
        <p:spPr bwMode="auto">
          <a:xfrm flipH="1">
            <a:off x="3733800" y="4797425"/>
            <a:ext cx="2925763" cy="606425"/>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3148" name="Line 44"/>
          <p:cNvSpPr>
            <a:spLocks noChangeShapeType="1"/>
          </p:cNvSpPr>
          <p:nvPr/>
        </p:nvSpPr>
        <p:spPr bwMode="auto">
          <a:xfrm flipH="1">
            <a:off x="3717925" y="4941888"/>
            <a:ext cx="2941638" cy="63500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3149" name="Line 45"/>
          <p:cNvSpPr>
            <a:spLocks noChangeShapeType="1"/>
          </p:cNvSpPr>
          <p:nvPr/>
        </p:nvSpPr>
        <p:spPr bwMode="auto">
          <a:xfrm flipH="1">
            <a:off x="3708400" y="5084763"/>
            <a:ext cx="2951163" cy="649287"/>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3150" name="Line 46"/>
          <p:cNvSpPr>
            <a:spLocks noChangeShapeType="1"/>
          </p:cNvSpPr>
          <p:nvPr/>
        </p:nvSpPr>
        <p:spPr bwMode="auto">
          <a:xfrm flipH="1">
            <a:off x="3717925" y="5229225"/>
            <a:ext cx="2941638" cy="661988"/>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03151" name="Text Box 47"/>
          <p:cNvSpPr txBox="1">
            <a:spLocks noChangeArrowheads="1"/>
          </p:cNvSpPr>
          <p:nvPr/>
        </p:nvSpPr>
        <p:spPr bwMode="auto">
          <a:xfrm>
            <a:off x="2555875" y="5661025"/>
            <a:ext cx="1657350" cy="396875"/>
          </a:xfrm>
          <a:prstGeom prst="rect">
            <a:avLst/>
          </a:prstGeom>
          <a:noFill/>
          <a:ln w="9525">
            <a:noFill/>
            <a:miter lim="800000"/>
            <a:headEnd/>
            <a:tailEnd/>
          </a:ln>
          <a:effectLst/>
        </p:spPr>
        <p:txBody>
          <a:bodyPr>
            <a:spAutoFit/>
          </a:bodyPr>
          <a:lstStyle/>
          <a:p>
            <a:pPr>
              <a:spcBef>
                <a:spcPct val="50000"/>
              </a:spcBef>
            </a:pPr>
            <a:r>
              <a:rPr lang="en-US" altLang="zh-CN" b="1"/>
              <a:t>cwnd=10</a:t>
            </a:r>
          </a:p>
        </p:txBody>
      </p:sp>
      <p:sp>
        <p:nvSpPr>
          <p:cNvPr id="303152" name="Text Box 48"/>
          <p:cNvSpPr txBox="1">
            <a:spLocks noChangeArrowheads="1"/>
          </p:cNvSpPr>
          <p:nvPr/>
        </p:nvSpPr>
        <p:spPr bwMode="auto">
          <a:xfrm>
            <a:off x="2700338" y="5013325"/>
            <a:ext cx="1657350" cy="396875"/>
          </a:xfrm>
          <a:prstGeom prst="rect">
            <a:avLst/>
          </a:prstGeom>
          <a:noFill/>
          <a:ln w="9525">
            <a:noFill/>
            <a:miter lim="800000"/>
            <a:headEnd/>
            <a:tailEnd/>
          </a:ln>
          <a:effectLst/>
        </p:spPr>
        <p:txBody>
          <a:bodyPr>
            <a:spAutoFit/>
          </a:bodyPr>
          <a:lstStyle/>
          <a:p>
            <a:pPr>
              <a:spcBef>
                <a:spcPct val="50000"/>
              </a:spcBef>
            </a:pPr>
            <a:r>
              <a:rPr lang="en-US" altLang="zh-CN" b="1"/>
              <a:t>cwnd=9</a:t>
            </a:r>
          </a:p>
        </p:txBody>
      </p:sp>
      <p:sp>
        <p:nvSpPr>
          <p:cNvPr id="303153" name="Text Box 49"/>
          <p:cNvSpPr txBox="1">
            <a:spLocks noChangeArrowheads="1"/>
          </p:cNvSpPr>
          <p:nvPr/>
        </p:nvSpPr>
        <p:spPr bwMode="auto">
          <a:xfrm>
            <a:off x="1042988" y="4581525"/>
            <a:ext cx="1512887" cy="457200"/>
          </a:xfrm>
          <a:prstGeom prst="rect">
            <a:avLst/>
          </a:prstGeom>
          <a:noFill/>
          <a:ln w="9525">
            <a:noFill/>
            <a:miter lim="800000"/>
            <a:headEnd/>
            <a:tailEnd/>
          </a:ln>
          <a:effectLst/>
        </p:spPr>
        <p:txBody>
          <a:bodyPr>
            <a:spAutoFit/>
          </a:bodyPr>
          <a:lstStyle/>
          <a:p>
            <a:pPr>
              <a:spcBef>
                <a:spcPct val="50000"/>
              </a:spcBef>
            </a:pPr>
            <a:r>
              <a:rPr lang="zh-CN" altLang="en-US" sz="2400" b="1">
                <a:solidFill>
                  <a:srgbClr val="FF0000"/>
                </a:solidFill>
                <a:effectLst>
                  <a:outerShdw blurRad="38100" dist="38100" dir="2700000" algn="tl">
                    <a:srgbClr val="000000"/>
                  </a:outerShdw>
                </a:effectLst>
              </a:rPr>
              <a:t>拥塞避免</a:t>
            </a:r>
            <a:endParaRPr lang="en-US" altLang="zh-CN" sz="2400" b="1">
              <a:solidFill>
                <a:srgbClr val="FF0000"/>
              </a:solidFill>
              <a:effectLst>
                <a:outerShdw blurRad="38100" dist="38100" dir="2700000" algn="tl">
                  <a:srgbClr val="000000"/>
                </a:outerShdw>
              </a:effectLst>
            </a:endParaRPr>
          </a:p>
        </p:txBody>
      </p:sp>
      <p:sp>
        <p:nvSpPr>
          <p:cNvPr id="303154" name="Line 50"/>
          <p:cNvSpPr>
            <a:spLocks noChangeShapeType="1"/>
          </p:cNvSpPr>
          <p:nvPr/>
        </p:nvSpPr>
        <p:spPr bwMode="auto">
          <a:xfrm>
            <a:off x="2311400" y="4365625"/>
            <a:ext cx="360363" cy="0"/>
          </a:xfrm>
          <a:prstGeom prst="line">
            <a:avLst/>
          </a:prstGeom>
          <a:noFill/>
          <a:ln w="9525">
            <a:solidFill>
              <a:schemeClr val="tx1"/>
            </a:solidFill>
            <a:round/>
            <a:headEnd/>
            <a:tailEnd/>
          </a:ln>
          <a:effectLst/>
        </p:spPr>
        <p:txBody>
          <a:bodyPr wrap="none"/>
          <a:lstStyle/>
          <a:p>
            <a:endParaRPr lang="zh-CN" altLang="en-US"/>
          </a:p>
        </p:txBody>
      </p:sp>
      <p:sp>
        <p:nvSpPr>
          <p:cNvPr id="303155" name="Line 51"/>
          <p:cNvSpPr>
            <a:spLocks noChangeShapeType="1"/>
          </p:cNvSpPr>
          <p:nvPr/>
        </p:nvSpPr>
        <p:spPr bwMode="auto">
          <a:xfrm>
            <a:off x="2484438" y="1484313"/>
            <a:ext cx="0" cy="2881312"/>
          </a:xfrm>
          <a:prstGeom prst="line">
            <a:avLst/>
          </a:prstGeom>
          <a:noFill/>
          <a:ln w="9525">
            <a:solidFill>
              <a:schemeClr val="tx1"/>
            </a:solidFill>
            <a:round/>
            <a:headEnd type="triangle" w="med" len="med"/>
            <a:tailEnd type="triangle" w="med" len="med"/>
          </a:ln>
          <a:effectLst/>
        </p:spPr>
        <p:txBody>
          <a:bodyPr wrap="none"/>
          <a:lstStyle/>
          <a:p>
            <a:endParaRPr lang="zh-CN" altLang="en-US"/>
          </a:p>
        </p:txBody>
      </p:sp>
      <p:sp>
        <p:nvSpPr>
          <p:cNvPr id="303156" name="Line 52"/>
          <p:cNvSpPr>
            <a:spLocks noChangeShapeType="1"/>
          </p:cNvSpPr>
          <p:nvPr/>
        </p:nvSpPr>
        <p:spPr bwMode="auto">
          <a:xfrm>
            <a:off x="2484438" y="4365625"/>
            <a:ext cx="0" cy="1727200"/>
          </a:xfrm>
          <a:prstGeom prst="line">
            <a:avLst/>
          </a:prstGeom>
          <a:noFill/>
          <a:ln w="9525">
            <a:solidFill>
              <a:schemeClr val="tx1"/>
            </a:solidFill>
            <a:round/>
            <a:headEnd type="triangle" w="med" len="med"/>
            <a:tailEnd/>
          </a:ln>
          <a:effectLst/>
        </p:spPr>
        <p:txBody>
          <a:bodyPr wrap="none"/>
          <a:lstStyle/>
          <a:p>
            <a:endParaRPr lang="zh-CN" altLang="en-US"/>
          </a:p>
        </p:txBody>
      </p:sp>
      <p:sp>
        <p:nvSpPr>
          <p:cNvPr id="303157" name="Text Box 53"/>
          <p:cNvSpPr txBox="1">
            <a:spLocks noChangeArrowheads="1"/>
          </p:cNvSpPr>
          <p:nvPr/>
        </p:nvSpPr>
        <p:spPr bwMode="auto">
          <a:xfrm>
            <a:off x="1187450" y="5157788"/>
            <a:ext cx="1296988" cy="822325"/>
          </a:xfrm>
          <a:prstGeom prst="rect">
            <a:avLst/>
          </a:prstGeom>
          <a:noFill/>
          <a:ln w="9525">
            <a:noFill/>
            <a:miter lim="800000"/>
            <a:headEnd/>
            <a:tailEnd/>
          </a:ln>
          <a:effectLst/>
        </p:spPr>
        <p:txBody>
          <a:bodyPr>
            <a:spAutoFit/>
          </a:bodyPr>
          <a:lstStyle/>
          <a:p>
            <a:pPr>
              <a:spcBef>
                <a:spcPct val="50000"/>
              </a:spcBef>
            </a:pPr>
            <a:r>
              <a:rPr lang="en-US" altLang="zh-CN" sz="2400" b="1">
                <a:solidFill>
                  <a:srgbClr val="3333FF"/>
                </a:solidFill>
                <a:effectLst>
                  <a:outerShdw blurRad="38100" dist="38100" dir="2700000" algn="tl">
                    <a:srgbClr val="000000"/>
                  </a:outerShdw>
                </a:effectLst>
              </a:rPr>
              <a:t>cwnd</a:t>
            </a:r>
            <a:r>
              <a:rPr lang="zh-CN" altLang="en-US" sz="2400" b="1">
                <a:solidFill>
                  <a:srgbClr val="3333FF"/>
                </a:solidFill>
                <a:effectLst>
                  <a:outerShdw blurRad="38100" dist="38100" dir="2700000" algn="tl">
                    <a:srgbClr val="000000"/>
                  </a:outerShdw>
                </a:effectLst>
              </a:rPr>
              <a:t>增加减缓</a:t>
            </a:r>
          </a:p>
        </p:txBody>
      </p:sp>
    </p:spTree>
  </p:cSld>
  <p:clrMapOvr>
    <a:masterClrMapping/>
  </p:clrMapOvr>
  <p:transition spd="slow">
    <p:random/>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灯片编号占位符 3"/>
          <p:cNvSpPr>
            <a:spLocks noGrp="1"/>
          </p:cNvSpPr>
          <p:nvPr>
            <p:ph type="sldNum" sz="quarter" idx="10"/>
          </p:nvPr>
        </p:nvSpPr>
        <p:spPr/>
        <p:txBody>
          <a:bodyPr/>
          <a:lstStyle/>
          <a:p>
            <a:r>
              <a:rPr lang="en-US" altLang="zh-CN"/>
              <a:t>Page </a:t>
            </a:r>
            <a:fld id="{7152CE71-459F-4DDA-8F8B-EEE5E2A7F8F3}" type="slidenum">
              <a:rPr lang="en-US" altLang="zh-CN"/>
              <a:pPr/>
              <a:t>102</a:t>
            </a:fld>
            <a:endParaRPr lang="en-US" altLang="zh-CN"/>
          </a:p>
        </p:txBody>
      </p:sp>
      <p:sp>
        <p:nvSpPr>
          <p:cNvPr id="304130" name="Rectangle 2"/>
          <p:cNvSpPr>
            <a:spLocks noGrp="1" noChangeArrowheads="1"/>
          </p:cNvSpPr>
          <p:nvPr>
            <p:ph type="title"/>
          </p:nvPr>
        </p:nvSpPr>
        <p:spPr/>
        <p:txBody>
          <a:bodyPr/>
          <a:lstStyle/>
          <a:p>
            <a:r>
              <a:rPr lang="zh-CN" altLang="en-US" sz="3200"/>
              <a:t>慢启动和拥塞避免图示</a:t>
            </a:r>
          </a:p>
        </p:txBody>
      </p:sp>
      <p:pic>
        <p:nvPicPr>
          <p:cNvPr id="66" name="图片 65" descr="3330693399418318258.jpg"/>
          <p:cNvPicPr>
            <a:picLocks noChangeAspect="1"/>
          </p:cNvPicPr>
          <p:nvPr/>
        </p:nvPicPr>
        <p:blipFill>
          <a:blip r:embed="rId2"/>
          <a:stretch>
            <a:fillRect/>
          </a:stretch>
        </p:blipFill>
        <p:spPr>
          <a:xfrm>
            <a:off x="785786" y="1571612"/>
            <a:ext cx="7905166" cy="3429024"/>
          </a:xfrm>
          <a:prstGeom prst="rect">
            <a:avLst/>
          </a:prstGeom>
        </p:spPr>
      </p:pic>
    </p:spTree>
  </p:cSld>
  <p:clrMapOvr>
    <a:masterClrMapping/>
  </p:clrMapOvr>
  <p:transition spd="slow">
    <p:random/>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FB8972AC-27D4-45E0-AD15-5B9C4B0019C2}" type="slidenum">
              <a:rPr lang="en-US" altLang="zh-CN"/>
              <a:pPr/>
              <a:t>103</a:t>
            </a:fld>
            <a:endParaRPr lang="en-US" altLang="zh-CN"/>
          </a:p>
        </p:txBody>
      </p:sp>
      <p:sp>
        <p:nvSpPr>
          <p:cNvPr id="305154" name="Rectangle 2"/>
          <p:cNvSpPr>
            <a:spLocks noGrp="1" noChangeArrowheads="1"/>
          </p:cNvSpPr>
          <p:nvPr>
            <p:ph type="title"/>
          </p:nvPr>
        </p:nvSpPr>
        <p:spPr/>
        <p:txBody>
          <a:bodyPr/>
          <a:lstStyle/>
          <a:p>
            <a:r>
              <a:rPr lang="en-US" altLang="zh-CN" sz="3200"/>
              <a:t>TCP</a:t>
            </a:r>
            <a:r>
              <a:rPr lang="zh-CN" altLang="en-US" sz="3200"/>
              <a:t>中拥塞策略</a:t>
            </a:r>
            <a:endParaRPr lang="en-US" altLang="zh-CN" sz="3200"/>
          </a:p>
        </p:txBody>
      </p:sp>
      <p:sp>
        <p:nvSpPr>
          <p:cNvPr id="305155" name="Rectangle 3"/>
          <p:cNvSpPr>
            <a:spLocks noGrp="1" noChangeArrowheads="1"/>
          </p:cNvSpPr>
          <p:nvPr>
            <p:ph type="body" idx="1"/>
          </p:nvPr>
        </p:nvSpPr>
        <p:spPr>
          <a:xfrm>
            <a:off x="971550" y="1484313"/>
            <a:ext cx="7753350" cy="5040312"/>
          </a:xfrm>
          <a:noFill/>
        </p:spPr>
        <p:txBody>
          <a:bodyPr lIns="18000" rIns="18000"/>
          <a:lstStyle/>
          <a:p>
            <a:pPr marL="374650" lvl="1" indent="-195263">
              <a:lnSpc>
                <a:spcPct val="135000"/>
              </a:lnSpc>
              <a:buClr>
                <a:srgbClr val="FF0000"/>
              </a:buClr>
              <a:buSzPct val="75000"/>
            </a:pPr>
            <a:r>
              <a:rPr lang="zh-CN" altLang="en-US" sz="2400"/>
              <a:t>慢启动算法增加拥塞窗口大小到某些点上可能达到了互联网的容量，于是中间路由器开始丢弃分组。这就通知发送方它的拥塞窗口开得太</a:t>
            </a:r>
            <a:r>
              <a:rPr lang="zh-CN" altLang="en-US" sz="2400" smtClean="0"/>
              <a:t>大</a:t>
            </a:r>
            <a:endParaRPr lang="zh-CN" altLang="en-US" sz="2400"/>
          </a:p>
          <a:p>
            <a:pPr marL="374650" lvl="1" indent="-195263">
              <a:lnSpc>
                <a:spcPct val="135000"/>
              </a:lnSpc>
              <a:buClr>
                <a:srgbClr val="FF0000"/>
              </a:buClr>
              <a:buSzPct val="75000"/>
            </a:pPr>
            <a:r>
              <a:rPr lang="zh-CN" altLang="en-US" sz="2400">
                <a:solidFill>
                  <a:srgbClr val="FF0000"/>
                </a:solidFill>
                <a:effectLst>
                  <a:outerShdw blurRad="38100" dist="38100" dir="2700000" algn="tl">
                    <a:srgbClr val="000000"/>
                  </a:outerShdw>
                </a:effectLst>
              </a:rPr>
              <a:t>拥塞避免算法是一种处理丢失分组的</a:t>
            </a:r>
            <a:r>
              <a:rPr lang="zh-CN" altLang="en-US" sz="2400" smtClean="0">
                <a:solidFill>
                  <a:srgbClr val="FF0000"/>
                </a:solidFill>
                <a:effectLst>
                  <a:outerShdw blurRad="38100" dist="38100" dir="2700000" algn="tl">
                    <a:srgbClr val="000000"/>
                  </a:outerShdw>
                </a:effectLst>
              </a:rPr>
              <a:t>方法</a:t>
            </a:r>
            <a:endParaRPr lang="zh-CN" altLang="en-US" sz="2400"/>
          </a:p>
          <a:p>
            <a:pPr marL="374650" lvl="1" indent="-195263">
              <a:lnSpc>
                <a:spcPct val="135000"/>
              </a:lnSpc>
              <a:buClr>
                <a:srgbClr val="FF0000"/>
              </a:buClr>
              <a:buSzPct val="75000"/>
            </a:pPr>
            <a:r>
              <a:rPr lang="zh-CN" altLang="en-US" sz="2400"/>
              <a:t>该算法假定由于分组受到损坏引起的丢失是非常少的</a:t>
            </a:r>
            <a:r>
              <a:rPr lang="en-US" altLang="zh-CN" sz="2400"/>
              <a:t>(</a:t>
            </a:r>
            <a:r>
              <a:rPr lang="zh-CN" altLang="en-US" sz="2400"/>
              <a:t>远小于</a:t>
            </a:r>
            <a:r>
              <a:rPr lang="en-US" altLang="zh-CN" sz="2400"/>
              <a:t>1%)</a:t>
            </a:r>
            <a:r>
              <a:rPr lang="zh-CN" altLang="en-US" sz="2400"/>
              <a:t>，因此分组丢失就意味着在源主机和目标主机之间的某处网络上</a:t>
            </a:r>
            <a:r>
              <a:rPr lang="zh-CN" altLang="en-US" sz="2400">
                <a:solidFill>
                  <a:srgbClr val="3333FF"/>
                </a:solidFill>
                <a:effectLst>
                  <a:outerShdw blurRad="38100" dist="38100" dir="2700000" algn="tl">
                    <a:srgbClr val="000000"/>
                  </a:outerShdw>
                </a:effectLst>
              </a:rPr>
              <a:t>发生了</a:t>
            </a:r>
            <a:r>
              <a:rPr lang="zh-CN" altLang="en-US" sz="2400" smtClean="0">
                <a:solidFill>
                  <a:srgbClr val="3333FF"/>
                </a:solidFill>
                <a:effectLst>
                  <a:outerShdw blurRad="38100" dist="38100" dir="2700000" algn="tl">
                    <a:srgbClr val="000000"/>
                  </a:outerShdw>
                </a:effectLst>
              </a:rPr>
              <a:t>拥塞</a:t>
            </a:r>
            <a:endParaRPr lang="zh-CN" altLang="en-US" sz="2400"/>
          </a:p>
          <a:p>
            <a:pPr marL="374650" lvl="1" indent="-195263">
              <a:lnSpc>
                <a:spcPct val="135000"/>
              </a:lnSpc>
              <a:buClr>
                <a:srgbClr val="FF0000"/>
              </a:buClr>
              <a:buSzPct val="75000"/>
            </a:pPr>
            <a:r>
              <a:rPr lang="zh-CN" altLang="en-US" sz="2400"/>
              <a:t>有两种分组丢失的指示</a:t>
            </a:r>
          </a:p>
          <a:p>
            <a:pPr marL="782638" lvl="2">
              <a:lnSpc>
                <a:spcPct val="135000"/>
              </a:lnSpc>
              <a:spcBef>
                <a:spcPct val="0"/>
              </a:spcBef>
              <a:buClr>
                <a:srgbClr val="008000"/>
              </a:buClr>
              <a:buSzPct val="75000"/>
              <a:buFont typeface="Wingdings" pitchFamily="2" charset="2"/>
              <a:buChar char="Ø"/>
            </a:pPr>
            <a:r>
              <a:rPr lang="zh-CN" altLang="en-US" sz="2400" b="1">
                <a:solidFill>
                  <a:srgbClr val="008000"/>
                </a:solidFill>
                <a:effectLst>
                  <a:outerShdw blurRad="38100" dist="38100" dir="2700000" algn="tl">
                    <a:srgbClr val="000000"/>
                  </a:outerShdw>
                </a:effectLst>
              </a:rPr>
              <a:t>发生超时</a:t>
            </a:r>
            <a:r>
              <a:rPr lang="zh-CN" altLang="en-US" sz="2400" b="1">
                <a:effectLst>
                  <a:outerShdw blurRad="38100" dist="38100" dir="2700000" algn="tl">
                    <a:srgbClr val="FFFFFF"/>
                  </a:outerShdw>
                </a:effectLst>
              </a:rPr>
              <a:t>和</a:t>
            </a:r>
            <a:r>
              <a:rPr lang="zh-CN" altLang="en-US" sz="2400" b="1">
                <a:solidFill>
                  <a:srgbClr val="008000"/>
                </a:solidFill>
                <a:effectLst>
                  <a:outerShdw blurRad="38100" dist="38100" dir="2700000" algn="tl">
                    <a:srgbClr val="000000"/>
                  </a:outerShdw>
                </a:effectLst>
              </a:rPr>
              <a:t>接收到重复的确认</a:t>
            </a:r>
          </a:p>
        </p:txBody>
      </p:sp>
    </p:spTree>
  </p:cSld>
  <p:clrMapOvr>
    <a:masterClrMapping/>
  </p:clrMapOvr>
  <p:transition spd="slow">
    <p:random/>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94CA6D71-29EE-432B-886E-719BA71C09CA}" type="slidenum">
              <a:rPr lang="en-US" altLang="zh-CN"/>
              <a:pPr/>
              <a:t>104</a:t>
            </a:fld>
            <a:endParaRPr lang="en-US" altLang="zh-CN"/>
          </a:p>
        </p:txBody>
      </p:sp>
      <p:sp>
        <p:nvSpPr>
          <p:cNvPr id="306178" name="Rectangle 2"/>
          <p:cNvSpPr>
            <a:spLocks noGrp="1" noChangeArrowheads="1"/>
          </p:cNvSpPr>
          <p:nvPr>
            <p:ph type="title"/>
          </p:nvPr>
        </p:nvSpPr>
        <p:spPr/>
        <p:txBody>
          <a:bodyPr/>
          <a:lstStyle/>
          <a:p>
            <a:r>
              <a:rPr lang="en-US" altLang="zh-CN" sz="3200"/>
              <a:t>TCP</a:t>
            </a:r>
            <a:r>
              <a:rPr lang="zh-CN" altLang="en-US" sz="3200"/>
              <a:t>中拥塞策略</a:t>
            </a:r>
            <a:endParaRPr lang="en-US" altLang="zh-CN" sz="3200"/>
          </a:p>
        </p:txBody>
      </p:sp>
      <p:sp>
        <p:nvSpPr>
          <p:cNvPr id="306179" name="Rectangle 3"/>
          <p:cNvSpPr>
            <a:spLocks noGrp="1" noChangeArrowheads="1"/>
          </p:cNvSpPr>
          <p:nvPr>
            <p:ph type="body" idx="1"/>
          </p:nvPr>
        </p:nvSpPr>
        <p:spPr>
          <a:xfrm>
            <a:off x="900113" y="1412875"/>
            <a:ext cx="7559675" cy="4824413"/>
          </a:xfrm>
          <a:noFill/>
        </p:spPr>
        <p:txBody>
          <a:bodyPr lIns="18000" rIns="18000"/>
          <a:lstStyle/>
          <a:p>
            <a:pPr marL="0" indent="0">
              <a:buSzPct val="75000"/>
            </a:pPr>
            <a:r>
              <a:rPr lang="zh-CN" altLang="en-US">
                <a:solidFill>
                  <a:srgbClr val="FF0000"/>
                </a:solidFill>
                <a:effectLst>
                  <a:outerShdw blurRad="38100" dist="38100" dir="2700000" algn="tl">
                    <a:srgbClr val="000000"/>
                  </a:outerShdw>
                </a:effectLst>
              </a:rPr>
              <a:t> </a:t>
            </a:r>
            <a:r>
              <a:rPr lang="en-US" altLang="zh-CN">
                <a:solidFill>
                  <a:srgbClr val="FF0000"/>
                </a:solidFill>
                <a:effectLst>
                  <a:outerShdw blurRad="38100" dist="38100" dir="2700000" algn="tl">
                    <a:srgbClr val="000000"/>
                  </a:outerShdw>
                </a:effectLst>
              </a:rPr>
              <a:t>3</a:t>
            </a:r>
            <a:r>
              <a:rPr lang="zh-CN" altLang="en-US" smtClean="0">
                <a:solidFill>
                  <a:srgbClr val="FF0000"/>
                </a:solidFill>
                <a:effectLst>
                  <a:outerShdw blurRad="38100" dist="38100" dir="2700000" algn="tl">
                    <a:srgbClr val="000000"/>
                  </a:outerShdw>
                </a:effectLst>
              </a:rPr>
              <a:t>、快速</a:t>
            </a:r>
            <a:r>
              <a:rPr lang="zh-CN" altLang="en-US">
                <a:solidFill>
                  <a:srgbClr val="FF0000"/>
                </a:solidFill>
                <a:effectLst>
                  <a:outerShdw blurRad="38100" dist="38100" dir="2700000" algn="tl">
                    <a:srgbClr val="000000"/>
                  </a:outerShdw>
                </a:effectLst>
              </a:rPr>
              <a:t>重传与快速恢复算法</a:t>
            </a:r>
            <a:endParaRPr lang="en-US" altLang="zh-CN">
              <a:solidFill>
                <a:srgbClr val="FF0000"/>
              </a:solidFill>
              <a:effectLst>
                <a:outerShdw blurRad="38100" dist="38100" dir="2700000" algn="tl">
                  <a:srgbClr val="000000"/>
                </a:outerShdw>
              </a:effectLst>
            </a:endParaRPr>
          </a:p>
          <a:p>
            <a:pPr marL="539750" lvl="1">
              <a:lnSpc>
                <a:spcPct val="125000"/>
              </a:lnSpc>
              <a:buClr>
                <a:srgbClr val="FF0000"/>
              </a:buClr>
              <a:buSzPct val="75000"/>
            </a:pPr>
            <a:r>
              <a:rPr lang="zh-CN" altLang="en-US"/>
              <a:t>由于我们不知道一个重复的</a:t>
            </a:r>
            <a:r>
              <a:rPr lang="en-US" altLang="zh-CN"/>
              <a:t>ACK</a:t>
            </a:r>
            <a:r>
              <a:rPr lang="zh-CN" altLang="en-US"/>
              <a:t>是由一个丢失的报文段引起的，还是由于仅仅出现了几个报文段的重新排序，因此我们等待少量重复的</a:t>
            </a:r>
            <a:r>
              <a:rPr lang="en-US" altLang="zh-CN"/>
              <a:t>ACK</a:t>
            </a:r>
            <a:r>
              <a:rPr lang="zh-CN" altLang="en-US"/>
              <a:t>到来。假如这只是一些报文段的重新排序，则在重新排序的报文段被处理并产生一个新的</a:t>
            </a:r>
            <a:r>
              <a:rPr lang="en-US" altLang="zh-CN"/>
              <a:t>ACK</a:t>
            </a:r>
            <a:r>
              <a:rPr lang="zh-CN" altLang="en-US"/>
              <a:t>之前，只可能产生</a:t>
            </a:r>
            <a:r>
              <a:rPr lang="en-US" altLang="zh-CN"/>
              <a:t>1 ~ 2</a:t>
            </a:r>
            <a:r>
              <a:rPr lang="zh-CN" altLang="en-US"/>
              <a:t>个重复的</a:t>
            </a:r>
            <a:r>
              <a:rPr lang="en-US" altLang="zh-CN"/>
              <a:t>ACK</a:t>
            </a:r>
            <a:r>
              <a:rPr lang="zh-CN" altLang="en-US"/>
              <a:t>。</a:t>
            </a:r>
          </a:p>
        </p:txBody>
      </p:sp>
    </p:spTree>
  </p:cSld>
  <p:clrMapOvr>
    <a:masterClrMapping/>
  </p:clrMapOvr>
  <p:transition spd="slow">
    <p:random/>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900E1D60-241D-4FB5-8274-0A7C67939158}" type="slidenum">
              <a:rPr lang="en-US" altLang="zh-CN"/>
              <a:pPr/>
              <a:t>105</a:t>
            </a:fld>
            <a:endParaRPr lang="en-US" altLang="zh-CN"/>
          </a:p>
        </p:txBody>
      </p:sp>
      <p:sp>
        <p:nvSpPr>
          <p:cNvPr id="307202" name="Rectangle 2"/>
          <p:cNvSpPr>
            <a:spLocks noGrp="1" noChangeArrowheads="1"/>
          </p:cNvSpPr>
          <p:nvPr>
            <p:ph type="title"/>
          </p:nvPr>
        </p:nvSpPr>
        <p:spPr/>
        <p:txBody>
          <a:bodyPr/>
          <a:lstStyle/>
          <a:p>
            <a:r>
              <a:rPr lang="en-US" altLang="zh-CN" sz="3200"/>
              <a:t>TCP</a:t>
            </a:r>
            <a:r>
              <a:rPr lang="zh-CN" altLang="en-US" sz="3200"/>
              <a:t>中拥塞策略</a:t>
            </a:r>
            <a:endParaRPr lang="en-US" altLang="zh-CN" sz="3200"/>
          </a:p>
        </p:txBody>
      </p:sp>
      <p:sp>
        <p:nvSpPr>
          <p:cNvPr id="307203" name="Rectangle 3"/>
          <p:cNvSpPr>
            <a:spLocks noGrp="1" noChangeArrowheads="1"/>
          </p:cNvSpPr>
          <p:nvPr>
            <p:ph type="body" idx="1"/>
          </p:nvPr>
        </p:nvSpPr>
        <p:spPr>
          <a:xfrm>
            <a:off x="900113" y="1412875"/>
            <a:ext cx="7704137" cy="4537075"/>
          </a:xfrm>
          <a:noFill/>
        </p:spPr>
        <p:txBody>
          <a:bodyPr lIns="18000" rIns="18000"/>
          <a:lstStyle/>
          <a:p>
            <a:pPr marL="0" indent="0">
              <a:lnSpc>
                <a:spcPct val="135000"/>
              </a:lnSpc>
              <a:buSzPct val="75000"/>
            </a:pPr>
            <a:r>
              <a:rPr lang="zh-CN" altLang="en-US">
                <a:solidFill>
                  <a:srgbClr val="FF0000"/>
                </a:solidFill>
                <a:effectLst>
                  <a:outerShdw blurRad="38100" dist="38100" dir="2700000" algn="tl">
                    <a:srgbClr val="000000"/>
                  </a:outerShdw>
                </a:effectLst>
              </a:rPr>
              <a:t> 快速重传与快速恢复算法</a:t>
            </a:r>
            <a:endParaRPr lang="en-US" altLang="zh-CN">
              <a:solidFill>
                <a:srgbClr val="FF0000"/>
              </a:solidFill>
              <a:effectLst>
                <a:outerShdw blurRad="38100" dist="38100" dir="2700000" algn="tl">
                  <a:srgbClr val="000000"/>
                </a:outerShdw>
              </a:effectLst>
            </a:endParaRPr>
          </a:p>
          <a:p>
            <a:pPr marL="539750" lvl="1">
              <a:lnSpc>
                <a:spcPct val="135000"/>
              </a:lnSpc>
              <a:buClr>
                <a:srgbClr val="FF0000"/>
              </a:buClr>
              <a:buSzPct val="75000"/>
            </a:pPr>
            <a:r>
              <a:rPr lang="zh-CN" altLang="en-US"/>
              <a:t>如果一连串收到</a:t>
            </a:r>
            <a:r>
              <a:rPr lang="en-US" altLang="zh-CN"/>
              <a:t>3</a:t>
            </a:r>
            <a:r>
              <a:rPr lang="zh-CN" altLang="en-US"/>
              <a:t>个或</a:t>
            </a:r>
            <a:r>
              <a:rPr lang="en-US" altLang="zh-CN"/>
              <a:t>3</a:t>
            </a:r>
            <a:r>
              <a:rPr lang="zh-CN" altLang="en-US"/>
              <a:t>个以上的重复</a:t>
            </a:r>
            <a:r>
              <a:rPr lang="en-US" altLang="zh-CN"/>
              <a:t>ACK</a:t>
            </a:r>
            <a:r>
              <a:rPr lang="zh-CN" altLang="en-US"/>
              <a:t>，就非常可能是一个报文段丢失了。于是就重传丢失的数据报文段，而无需等待超时定时器溢出。这就是</a:t>
            </a:r>
            <a:r>
              <a:rPr lang="zh-CN" altLang="en-US">
                <a:solidFill>
                  <a:srgbClr val="FF0000"/>
                </a:solidFill>
                <a:effectLst>
                  <a:outerShdw blurRad="38100" dist="38100" dir="2700000" algn="tl">
                    <a:srgbClr val="000000"/>
                  </a:outerShdw>
                </a:effectLst>
              </a:rPr>
              <a:t>快速重传</a:t>
            </a:r>
            <a:r>
              <a:rPr lang="zh-CN" altLang="en-US" smtClean="0">
                <a:solidFill>
                  <a:srgbClr val="FF0000"/>
                </a:solidFill>
                <a:effectLst>
                  <a:outerShdw blurRad="38100" dist="38100" dir="2700000" algn="tl">
                    <a:srgbClr val="000000"/>
                  </a:outerShdw>
                </a:effectLst>
              </a:rPr>
              <a:t>算法</a:t>
            </a:r>
            <a:endParaRPr lang="zh-CN" altLang="en-US"/>
          </a:p>
          <a:p>
            <a:pPr marL="539750" lvl="1">
              <a:lnSpc>
                <a:spcPct val="135000"/>
              </a:lnSpc>
              <a:buClr>
                <a:srgbClr val="FF0000"/>
              </a:buClr>
              <a:buSzPct val="75000"/>
            </a:pPr>
            <a:r>
              <a:rPr lang="zh-CN" altLang="en-US"/>
              <a:t>接下来执行的不是慢启动算法而是</a:t>
            </a:r>
            <a:r>
              <a:rPr lang="zh-CN" altLang="en-US">
                <a:solidFill>
                  <a:srgbClr val="3333FF"/>
                </a:solidFill>
                <a:effectLst>
                  <a:outerShdw blurRad="38100" dist="38100" dir="2700000" algn="tl">
                    <a:srgbClr val="000000"/>
                  </a:outerShdw>
                </a:effectLst>
              </a:rPr>
              <a:t>拥塞避免</a:t>
            </a:r>
            <a:r>
              <a:rPr lang="zh-CN" altLang="en-US"/>
              <a:t>算法的变形：</a:t>
            </a:r>
            <a:r>
              <a:rPr lang="zh-CN" altLang="en-US">
                <a:solidFill>
                  <a:srgbClr val="FF0000"/>
                </a:solidFill>
                <a:effectLst>
                  <a:outerShdw blurRad="38100" dist="38100" dir="2700000" algn="tl">
                    <a:srgbClr val="000000"/>
                  </a:outerShdw>
                </a:effectLst>
              </a:rPr>
              <a:t>快速恢复</a:t>
            </a:r>
            <a:r>
              <a:rPr lang="zh-CN" altLang="en-US" smtClean="0">
                <a:solidFill>
                  <a:srgbClr val="FF0000"/>
                </a:solidFill>
                <a:effectLst>
                  <a:outerShdw blurRad="38100" dist="38100" dir="2700000" algn="tl">
                    <a:srgbClr val="000000"/>
                  </a:outerShdw>
                </a:effectLst>
              </a:rPr>
              <a:t>算法</a:t>
            </a:r>
            <a:endParaRPr lang="zh-CN" altLang="en-US"/>
          </a:p>
        </p:txBody>
      </p:sp>
    </p:spTree>
  </p:cSld>
  <p:clrMapOvr>
    <a:masterClrMapping/>
  </p:clrMapOvr>
  <p:transition spd="slow">
    <p:random/>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BAC7F7DB-28F5-4A9A-900B-3356423F3E79}" type="slidenum">
              <a:rPr lang="en-US" altLang="zh-CN"/>
              <a:pPr/>
              <a:t>106</a:t>
            </a:fld>
            <a:endParaRPr lang="en-US" altLang="zh-CN"/>
          </a:p>
        </p:txBody>
      </p:sp>
      <p:sp>
        <p:nvSpPr>
          <p:cNvPr id="308226" name="Rectangle 2"/>
          <p:cNvSpPr>
            <a:spLocks noGrp="1" noChangeArrowheads="1"/>
          </p:cNvSpPr>
          <p:nvPr>
            <p:ph type="title"/>
          </p:nvPr>
        </p:nvSpPr>
        <p:spPr/>
        <p:txBody>
          <a:bodyPr/>
          <a:lstStyle/>
          <a:p>
            <a:r>
              <a:rPr lang="en-US" altLang="zh-CN" sz="3200"/>
              <a:t>TCP</a:t>
            </a:r>
            <a:r>
              <a:rPr lang="zh-CN" altLang="en-US" sz="3200"/>
              <a:t>中拥塞策略</a:t>
            </a:r>
          </a:p>
        </p:txBody>
      </p:sp>
      <p:sp>
        <p:nvSpPr>
          <p:cNvPr id="308227" name="Rectangle 3"/>
          <p:cNvSpPr>
            <a:spLocks noGrp="1" noChangeArrowheads="1"/>
          </p:cNvSpPr>
          <p:nvPr>
            <p:ph type="body" idx="1"/>
          </p:nvPr>
        </p:nvSpPr>
        <p:spPr/>
        <p:txBody>
          <a:bodyPr/>
          <a:lstStyle/>
          <a:p>
            <a:pPr marL="0" indent="0">
              <a:buSzPct val="75000"/>
            </a:pPr>
            <a:r>
              <a:rPr lang="zh-CN" altLang="en-US">
                <a:solidFill>
                  <a:srgbClr val="FF0000"/>
                </a:solidFill>
                <a:effectLst>
                  <a:outerShdw blurRad="38100" dist="38100" dir="2700000" algn="tl">
                    <a:srgbClr val="000000"/>
                  </a:outerShdw>
                </a:effectLst>
              </a:rPr>
              <a:t>快速重传与快速恢复算法步骤</a:t>
            </a:r>
            <a:endParaRPr lang="en-US" altLang="zh-CN">
              <a:solidFill>
                <a:srgbClr val="FF0000"/>
              </a:solidFill>
              <a:effectLst>
                <a:outerShdw blurRad="38100" dist="38100" dir="2700000" algn="tl">
                  <a:srgbClr val="000000"/>
                </a:outerShdw>
              </a:effectLst>
            </a:endParaRPr>
          </a:p>
          <a:p>
            <a:pPr marL="539750" lvl="1">
              <a:lnSpc>
                <a:spcPct val="125000"/>
              </a:lnSpc>
              <a:buClr>
                <a:srgbClr val="FF0000"/>
              </a:buClr>
              <a:buSzPct val="75000"/>
            </a:pPr>
            <a:r>
              <a:rPr lang="en-US" altLang="zh-CN"/>
              <a:t>1</a:t>
            </a:r>
            <a:r>
              <a:rPr lang="zh-CN" altLang="en-US"/>
              <a:t>）当收到第</a:t>
            </a:r>
            <a:r>
              <a:rPr lang="en-US" altLang="zh-CN"/>
              <a:t>3</a:t>
            </a:r>
            <a:r>
              <a:rPr lang="zh-CN" altLang="en-US"/>
              <a:t>个重复的</a:t>
            </a:r>
            <a:r>
              <a:rPr lang="en-US" altLang="zh-CN"/>
              <a:t>ACK</a:t>
            </a:r>
            <a:r>
              <a:rPr lang="zh-CN" altLang="en-US"/>
              <a:t>时，将</a:t>
            </a:r>
            <a:r>
              <a:rPr lang="en-US" altLang="zh-CN"/>
              <a:t>ssthresh</a:t>
            </a:r>
            <a:r>
              <a:rPr lang="zh-CN" altLang="en-US"/>
              <a:t>设置为当前拥塞窗口</a:t>
            </a:r>
            <a:r>
              <a:rPr lang="en-US" altLang="zh-CN"/>
              <a:t>cwnd</a:t>
            </a:r>
            <a:r>
              <a:rPr lang="zh-CN" altLang="en-US"/>
              <a:t>的一半。重传丢失的报文段。设置</a:t>
            </a:r>
            <a:r>
              <a:rPr lang="en-US" altLang="zh-CN"/>
              <a:t>cwnd</a:t>
            </a:r>
            <a:r>
              <a:rPr lang="zh-CN" altLang="en-US"/>
              <a:t>为</a:t>
            </a:r>
            <a:r>
              <a:rPr lang="en-US" altLang="zh-CN"/>
              <a:t>ssthresh</a:t>
            </a:r>
            <a:r>
              <a:rPr lang="zh-CN" altLang="en-US"/>
              <a:t>加上</a:t>
            </a:r>
            <a:r>
              <a:rPr lang="en-US" altLang="zh-CN"/>
              <a:t>3</a:t>
            </a:r>
            <a:r>
              <a:rPr lang="zh-CN" altLang="en-US"/>
              <a:t>的报文段</a:t>
            </a:r>
            <a:r>
              <a:rPr lang="zh-CN" altLang="en-US" smtClean="0"/>
              <a:t>大小</a:t>
            </a:r>
            <a:endParaRPr lang="zh-CN" altLang="en-US"/>
          </a:p>
          <a:p>
            <a:pPr marL="539750" lvl="1">
              <a:lnSpc>
                <a:spcPct val="125000"/>
              </a:lnSpc>
              <a:buClr>
                <a:srgbClr val="FF0000"/>
              </a:buClr>
              <a:buSzPct val="75000"/>
            </a:pPr>
            <a:r>
              <a:rPr lang="en-US" altLang="zh-CN"/>
              <a:t>2</a:t>
            </a:r>
            <a:r>
              <a:rPr lang="zh-CN" altLang="en-US"/>
              <a:t>）每次收到另一个重复的</a:t>
            </a:r>
            <a:r>
              <a:rPr lang="en-US" altLang="zh-CN"/>
              <a:t>ACK</a:t>
            </a:r>
            <a:r>
              <a:rPr lang="zh-CN" altLang="en-US"/>
              <a:t>时，</a:t>
            </a:r>
            <a:r>
              <a:rPr lang="en-US" altLang="zh-CN"/>
              <a:t>cwnd</a:t>
            </a:r>
            <a:r>
              <a:rPr lang="zh-CN" altLang="en-US"/>
              <a:t>增加</a:t>
            </a:r>
            <a:r>
              <a:rPr lang="en-US" altLang="zh-CN"/>
              <a:t>1</a:t>
            </a:r>
            <a:r>
              <a:rPr lang="zh-CN" altLang="en-US"/>
              <a:t>个报文段大小并发送</a:t>
            </a:r>
            <a:r>
              <a:rPr lang="en-US" altLang="zh-CN"/>
              <a:t>1</a:t>
            </a:r>
            <a:r>
              <a:rPr lang="zh-CN" altLang="en-US"/>
              <a:t>个分组（如果新的</a:t>
            </a:r>
            <a:r>
              <a:rPr lang="en-US" altLang="zh-CN"/>
              <a:t>cwnd</a:t>
            </a:r>
            <a:r>
              <a:rPr lang="zh-CN" altLang="en-US"/>
              <a:t>允许发送</a:t>
            </a:r>
            <a:r>
              <a:rPr lang="zh-CN" altLang="en-US" smtClean="0"/>
              <a:t>）</a:t>
            </a:r>
            <a:endParaRPr lang="zh-CN" altLang="en-US"/>
          </a:p>
        </p:txBody>
      </p:sp>
    </p:spTree>
  </p:cSld>
  <p:clrMapOvr>
    <a:masterClrMapping/>
  </p:clrMapOvr>
  <p:transition spd="slow">
    <p:random/>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33DA3098-B4BD-4932-8072-AB231C7766DB}" type="slidenum">
              <a:rPr lang="en-US" altLang="zh-CN"/>
              <a:pPr/>
              <a:t>107</a:t>
            </a:fld>
            <a:endParaRPr lang="en-US" altLang="zh-CN"/>
          </a:p>
        </p:txBody>
      </p:sp>
      <p:sp>
        <p:nvSpPr>
          <p:cNvPr id="309250" name="Rectangle 2"/>
          <p:cNvSpPr>
            <a:spLocks noGrp="1" noChangeArrowheads="1"/>
          </p:cNvSpPr>
          <p:nvPr>
            <p:ph type="title"/>
          </p:nvPr>
        </p:nvSpPr>
        <p:spPr/>
        <p:txBody>
          <a:bodyPr/>
          <a:lstStyle/>
          <a:p>
            <a:r>
              <a:rPr lang="en-US" altLang="zh-CN" sz="3200"/>
              <a:t>TCP</a:t>
            </a:r>
            <a:r>
              <a:rPr lang="zh-CN" altLang="en-US" sz="3200"/>
              <a:t>中拥塞</a:t>
            </a:r>
            <a:r>
              <a:rPr lang="zh-CN" altLang="en-US" sz="3200" smtClean="0"/>
              <a:t>策略</a:t>
            </a:r>
            <a:endParaRPr lang="zh-CN" altLang="en-US" sz="3200"/>
          </a:p>
        </p:txBody>
      </p:sp>
      <p:sp>
        <p:nvSpPr>
          <p:cNvPr id="309251" name="Rectangle 3"/>
          <p:cNvSpPr>
            <a:spLocks noGrp="1" noChangeArrowheads="1"/>
          </p:cNvSpPr>
          <p:nvPr>
            <p:ph type="body" idx="1"/>
          </p:nvPr>
        </p:nvSpPr>
        <p:spPr/>
        <p:txBody>
          <a:bodyPr/>
          <a:lstStyle/>
          <a:p>
            <a:pPr marL="0" indent="0">
              <a:buSzPct val="75000"/>
            </a:pPr>
            <a:r>
              <a:rPr lang="zh-CN" altLang="en-US">
                <a:solidFill>
                  <a:srgbClr val="FF0000"/>
                </a:solidFill>
                <a:effectLst>
                  <a:outerShdw blurRad="38100" dist="38100" dir="2700000" algn="tl">
                    <a:srgbClr val="000000"/>
                  </a:outerShdw>
                </a:effectLst>
              </a:rPr>
              <a:t>快速重传与快速恢复算法步骤</a:t>
            </a:r>
            <a:endParaRPr lang="en-US" altLang="zh-CN">
              <a:solidFill>
                <a:srgbClr val="FF0000"/>
              </a:solidFill>
              <a:effectLst>
                <a:outerShdw blurRad="38100" dist="38100" dir="2700000" algn="tl">
                  <a:srgbClr val="000000"/>
                </a:outerShdw>
              </a:effectLst>
            </a:endParaRPr>
          </a:p>
          <a:p>
            <a:pPr marL="539750" lvl="1">
              <a:lnSpc>
                <a:spcPct val="125000"/>
              </a:lnSpc>
              <a:buClr>
                <a:srgbClr val="FF0000"/>
              </a:buClr>
              <a:buSzPct val="75000"/>
            </a:pPr>
            <a:r>
              <a:rPr lang="en-US" altLang="zh-CN" sz="2400"/>
              <a:t>3</a:t>
            </a:r>
            <a:r>
              <a:rPr lang="zh-CN" altLang="en-US" sz="2400"/>
              <a:t>）当下一个确认新数据的</a:t>
            </a:r>
            <a:r>
              <a:rPr lang="en-US" altLang="zh-CN" sz="2400"/>
              <a:t>ACK</a:t>
            </a:r>
            <a:r>
              <a:rPr lang="zh-CN" altLang="en-US" sz="2400"/>
              <a:t>到达时，设置</a:t>
            </a:r>
            <a:r>
              <a:rPr lang="en-US" altLang="zh-CN" sz="2400"/>
              <a:t>cwnd</a:t>
            </a:r>
            <a:r>
              <a:rPr lang="zh-CN" altLang="en-US" sz="2400"/>
              <a:t>为</a:t>
            </a:r>
            <a:r>
              <a:rPr lang="en-US" altLang="zh-CN" sz="2400"/>
              <a:t>ssthresh</a:t>
            </a:r>
            <a:r>
              <a:rPr lang="zh-CN" altLang="en-US" sz="2400"/>
              <a:t>（在第</a:t>
            </a:r>
            <a:r>
              <a:rPr lang="en-US" altLang="zh-CN" sz="2400"/>
              <a:t>1</a:t>
            </a:r>
            <a:r>
              <a:rPr lang="zh-CN" altLang="en-US" sz="2400"/>
              <a:t>步中设置的值）。</a:t>
            </a:r>
          </a:p>
          <a:p>
            <a:pPr marL="539750" lvl="1">
              <a:lnSpc>
                <a:spcPct val="125000"/>
              </a:lnSpc>
              <a:buClr>
                <a:srgbClr val="FF0000"/>
              </a:buClr>
              <a:buSzPct val="75000"/>
            </a:pPr>
            <a:r>
              <a:rPr lang="zh-CN" altLang="en-US" sz="2400"/>
              <a:t>这个</a:t>
            </a:r>
            <a:r>
              <a:rPr lang="en-US" altLang="zh-CN" sz="2400"/>
              <a:t>ACK</a:t>
            </a:r>
            <a:r>
              <a:rPr lang="zh-CN" altLang="en-US" sz="2400"/>
              <a:t>应该是在进行重传后的一个往返时间内对步骤</a:t>
            </a:r>
            <a:r>
              <a:rPr lang="en-US" altLang="zh-CN" sz="2400"/>
              <a:t>1</a:t>
            </a:r>
            <a:r>
              <a:rPr lang="zh-CN" altLang="en-US" sz="2400"/>
              <a:t>中重传的确认。</a:t>
            </a:r>
          </a:p>
          <a:p>
            <a:pPr marL="539750" lvl="1">
              <a:lnSpc>
                <a:spcPct val="125000"/>
              </a:lnSpc>
              <a:buClr>
                <a:srgbClr val="FF0000"/>
              </a:buClr>
              <a:buSzPct val="75000"/>
            </a:pPr>
            <a:r>
              <a:rPr lang="zh-CN" altLang="en-US" sz="2400"/>
              <a:t>另外，这个</a:t>
            </a:r>
            <a:r>
              <a:rPr lang="en-US" altLang="zh-CN" sz="2400"/>
              <a:t>ACK</a:t>
            </a:r>
            <a:r>
              <a:rPr lang="zh-CN" altLang="en-US" sz="2400"/>
              <a:t>也应该是对丢失的分组和收到的第</a:t>
            </a:r>
            <a:r>
              <a:rPr lang="en-US" altLang="zh-CN" sz="2400"/>
              <a:t>1</a:t>
            </a:r>
            <a:r>
              <a:rPr lang="zh-CN" altLang="en-US" sz="2400"/>
              <a:t>个重复的</a:t>
            </a:r>
            <a:r>
              <a:rPr lang="en-US" altLang="zh-CN" sz="2400"/>
              <a:t>A C K</a:t>
            </a:r>
            <a:r>
              <a:rPr lang="zh-CN" altLang="en-US" sz="2400"/>
              <a:t>之间的所有中间报文段的确认。</a:t>
            </a:r>
          </a:p>
          <a:p>
            <a:pPr marL="539750" lvl="1">
              <a:lnSpc>
                <a:spcPct val="125000"/>
              </a:lnSpc>
              <a:buClr>
                <a:srgbClr val="FF0000"/>
              </a:buClr>
              <a:buSzPct val="75000"/>
            </a:pPr>
            <a:r>
              <a:rPr lang="zh-CN" altLang="en-US" sz="2400"/>
              <a:t>这一步采用的是拥塞避免，因为当分组丢失时我们将当前的速率减半。 </a:t>
            </a:r>
          </a:p>
        </p:txBody>
      </p:sp>
    </p:spTree>
  </p:cSld>
  <p:clrMapOvr>
    <a:masterClrMapping/>
  </p:clrMapOvr>
  <p:transition spd="slow">
    <p:random/>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F4507EEC-D2CA-4A58-8562-E45A1A3DFAE4}" type="slidenum">
              <a:rPr lang="en-US" altLang="zh-CN"/>
              <a:pPr/>
              <a:t>108</a:t>
            </a:fld>
            <a:endParaRPr lang="en-US" altLang="zh-CN"/>
          </a:p>
        </p:txBody>
      </p:sp>
      <p:sp>
        <p:nvSpPr>
          <p:cNvPr id="311298" name="Rectangle 2"/>
          <p:cNvSpPr>
            <a:spLocks noGrp="1" noChangeArrowheads="1"/>
          </p:cNvSpPr>
          <p:nvPr>
            <p:ph type="title"/>
          </p:nvPr>
        </p:nvSpPr>
        <p:spPr/>
        <p:txBody>
          <a:bodyPr/>
          <a:lstStyle/>
          <a:p>
            <a:r>
              <a:rPr lang="en-US" altLang="zh-CN" sz="3200" smtClean="0"/>
              <a:t>7.3.6 </a:t>
            </a:r>
            <a:r>
              <a:rPr lang="en-US" altLang="zh-CN" sz="3200"/>
              <a:t>TCP</a:t>
            </a:r>
            <a:r>
              <a:rPr lang="zh-CN" altLang="en-US" sz="3200"/>
              <a:t>定时管理机制</a:t>
            </a:r>
            <a:r>
              <a:rPr lang="zh-CN" altLang="en-US"/>
              <a:t> </a:t>
            </a:r>
          </a:p>
        </p:txBody>
      </p:sp>
      <p:sp>
        <p:nvSpPr>
          <p:cNvPr id="311299" name="Rectangle 3"/>
          <p:cNvSpPr>
            <a:spLocks noGrp="1" noChangeArrowheads="1"/>
          </p:cNvSpPr>
          <p:nvPr>
            <p:ph type="body" idx="1"/>
          </p:nvPr>
        </p:nvSpPr>
        <p:spPr/>
        <p:txBody>
          <a:bodyPr/>
          <a:lstStyle/>
          <a:p>
            <a:pPr marL="360363" indent="-360363">
              <a:lnSpc>
                <a:spcPct val="135000"/>
              </a:lnSpc>
              <a:buSzPct val="75000"/>
            </a:pPr>
            <a:r>
              <a:rPr lang="zh-CN" altLang="en-US"/>
              <a:t>为了平滑地完成</a:t>
            </a:r>
            <a:r>
              <a:rPr lang="en-US" altLang="zh-CN"/>
              <a:t>TCP</a:t>
            </a:r>
            <a:r>
              <a:rPr lang="zh-CN" altLang="en-US"/>
              <a:t>操作，大多数的</a:t>
            </a:r>
            <a:r>
              <a:rPr lang="en-US" altLang="zh-CN"/>
              <a:t>TCP</a:t>
            </a:r>
            <a:r>
              <a:rPr lang="zh-CN" altLang="en-US"/>
              <a:t>实现使用了至少</a:t>
            </a:r>
            <a:r>
              <a:rPr lang="en-US" altLang="zh-CN"/>
              <a:t>4</a:t>
            </a:r>
            <a:r>
              <a:rPr lang="zh-CN" altLang="en-US"/>
              <a:t>种定时器</a:t>
            </a:r>
            <a:r>
              <a:rPr lang="en-US" altLang="zh-CN"/>
              <a:t>:</a:t>
            </a:r>
          </a:p>
          <a:p>
            <a:pPr marL="900113" lvl="1" indent="-360363">
              <a:lnSpc>
                <a:spcPct val="135000"/>
              </a:lnSpc>
              <a:buClr>
                <a:srgbClr val="FF0000"/>
              </a:buClr>
              <a:buSzPct val="75000"/>
            </a:pPr>
            <a:r>
              <a:rPr lang="zh-CN" altLang="en-US"/>
              <a:t>重传定时器</a:t>
            </a:r>
          </a:p>
          <a:p>
            <a:pPr marL="900113" lvl="1" indent="-360363">
              <a:lnSpc>
                <a:spcPct val="135000"/>
              </a:lnSpc>
              <a:buClr>
                <a:srgbClr val="FF0000"/>
              </a:buClr>
              <a:buSzPct val="75000"/>
            </a:pPr>
            <a:r>
              <a:rPr lang="zh-CN" altLang="en-US"/>
              <a:t>持续定时器</a:t>
            </a:r>
          </a:p>
          <a:p>
            <a:pPr marL="900113" lvl="1" indent="-360363">
              <a:lnSpc>
                <a:spcPct val="135000"/>
              </a:lnSpc>
              <a:buClr>
                <a:srgbClr val="FF0000"/>
              </a:buClr>
              <a:buSzPct val="75000"/>
            </a:pPr>
            <a:r>
              <a:rPr lang="zh-CN" altLang="en-US"/>
              <a:t>保活定时器</a:t>
            </a:r>
          </a:p>
          <a:p>
            <a:pPr marL="900113" lvl="1" indent="-360363">
              <a:lnSpc>
                <a:spcPct val="135000"/>
              </a:lnSpc>
              <a:buClr>
                <a:srgbClr val="FF0000"/>
              </a:buClr>
              <a:buSzPct val="75000"/>
            </a:pPr>
            <a:r>
              <a:rPr lang="zh-CN" altLang="en-US"/>
              <a:t>时间等待</a:t>
            </a:r>
            <a:r>
              <a:rPr lang="en-US" altLang="zh-CN"/>
              <a:t>(TIME-WAIT)</a:t>
            </a:r>
            <a:r>
              <a:rPr lang="zh-CN" altLang="en-US"/>
              <a:t>定时器</a:t>
            </a:r>
          </a:p>
        </p:txBody>
      </p:sp>
    </p:spTree>
  </p:cSld>
  <p:clrMapOvr>
    <a:masterClrMapping/>
  </p:clrMapOvr>
  <p:transition spd="slow">
    <p:random/>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304864A4-6F29-453D-815E-DC85656FFB1F}" type="slidenum">
              <a:rPr lang="en-US" altLang="zh-CN"/>
              <a:pPr/>
              <a:t>109</a:t>
            </a:fld>
            <a:endParaRPr lang="en-US" altLang="zh-CN"/>
          </a:p>
        </p:txBody>
      </p:sp>
      <p:sp>
        <p:nvSpPr>
          <p:cNvPr id="312322" name="Rectangle 2"/>
          <p:cNvSpPr>
            <a:spLocks noGrp="1" noChangeArrowheads="1"/>
          </p:cNvSpPr>
          <p:nvPr>
            <p:ph type="title"/>
          </p:nvPr>
        </p:nvSpPr>
        <p:spPr/>
        <p:txBody>
          <a:bodyPr/>
          <a:lstStyle/>
          <a:p>
            <a:r>
              <a:rPr lang="zh-CN" altLang="en-US" sz="3200"/>
              <a:t>重传定时器</a:t>
            </a:r>
          </a:p>
        </p:txBody>
      </p:sp>
      <p:sp>
        <p:nvSpPr>
          <p:cNvPr id="312323" name="Rectangle 3"/>
          <p:cNvSpPr>
            <a:spLocks noGrp="1" noChangeArrowheads="1"/>
          </p:cNvSpPr>
          <p:nvPr>
            <p:ph type="body" idx="1"/>
          </p:nvPr>
        </p:nvSpPr>
        <p:spPr/>
        <p:txBody>
          <a:bodyPr/>
          <a:lstStyle/>
          <a:p>
            <a:pPr marL="360363" indent="-360363">
              <a:buSzPct val="75000"/>
            </a:pPr>
            <a:r>
              <a:rPr lang="zh-CN" altLang="en-US"/>
              <a:t>重传定时器主要处理</a:t>
            </a:r>
            <a:r>
              <a:rPr lang="zh-CN" altLang="en-US">
                <a:solidFill>
                  <a:srgbClr val="FF0000"/>
                </a:solidFill>
                <a:effectLst>
                  <a:outerShdw blurRad="38100" dist="38100" dir="2700000" algn="tl">
                    <a:srgbClr val="000000"/>
                  </a:outerShdw>
                </a:effectLst>
              </a:rPr>
              <a:t>重传时间</a:t>
            </a:r>
            <a:r>
              <a:rPr lang="en-US" altLang="zh-CN">
                <a:solidFill>
                  <a:srgbClr val="FF0000"/>
                </a:solidFill>
                <a:effectLst>
                  <a:outerShdw blurRad="38100" dist="38100" dir="2700000" algn="tl">
                    <a:srgbClr val="000000"/>
                  </a:outerShdw>
                </a:effectLst>
              </a:rPr>
              <a:t>(RTO)</a:t>
            </a:r>
            <a:r>
              <a:rPr lang="zh-CN" altLang="en-US">
                <a:solidFill>
                  <a:srgbClr val="FF0000"/>
                </a:solidFill>
                <a:effectLst>
                  <a:outerShdw blurRad="38100" dist="38100" dir="2700000" algn="tl">
                    <a:srgbClr val="000000"/>
                  </a:outerShdw>
                </a:effectLst>
              </a:rPr>
              <a:t>，</a:t>
            </a:r>
            <a:r>
              <a:rPr lang="zh-CN" altLang="en-US"/>
              <a:t>即报文段的确认等待时间</a:t>
            </a:r>
          </a:p>
          <a:p>
            <a:pPr marL="360363" indent="-360363">
              <a:buSzPct val="75000"/>
            </a:pPr>
            <a:r>
              <a:rPr lang="zh-CN" altLang="en-US"/>
              <a:t>当</a:t>
            </a:r>
            <a:r>
              <a:rPr lang="en-US" altLang="zh-CN"/>
              <a:t>TCP</a:t>
            </a:r>
            <a:r>
              <a:rPr lang="zh-CN" altLang="en-US"/>
              <a:t>发送一个报文段时，就创建该报文段的重传定时器</a:t>
            </a:r>
          </a:p>
          <a:p>
            <a:pPr marL="360363" indent="-360363">
              <a:buSzPct val="75000"/>
            </a:pPr>
            <a:r>
              <a:rPr lang="zh-CN" altLang="en-US"/>
              <a:t>若在定时器到期前收到了该报文段的确认，则撤销该定时器</a:t>
            </a:r>
          </a:p>
          <a:p>
            <a:pPr marL="360363" indent="-360363">
              <a:buSzPct val="75000"/>
            </a:pPr>
            <a:r>
              <a:rPr lang="zh-CN" altLang="en-US"/>
              <a:t>若在定时器到期前未收到对该报文段的确认</a:t>
            </a:r>
            <a:r>
              <a:rPr lang="en-US" altLang="zh-CN"/>
              <a:t>,</a:t>
            </a:r>
            <a:r>
              <a:rPr lang="zh-CN" altLang="en-US"/>
              <a:t>则重传该报文段，并将该定时器复位</a:t>
            </a:r>
          </a:p>
        </p:txBody>
      </p:sp>
    </p:spTree>
  </p:cSld>
  <p:clrMapOvr>
    <a:masterClrMapping/>
  </p:clrMapOvr>
  <p:transition spd="slow">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DE46E49F-AD1B-42EE-A675-CAD74B80005A}" type="slidenum">
              <a:rPr lang="en-US" altLang="zh-CN"/>
              <a:pPr/>
              <a:t>11</a:t>
            </a:fld>
            <a:endParaRPr lang="en-US" altLang="zh-CN"/>
          </a:p>
        </p:txBody>
      </p:sp>
      <p:sp>
        <p:nvSpPr>
          <p:cNvPr id="235522" name="Rectangle 2"/>
          <p:cNvSpPr>
            <a:spLocks noGrp="1" noChangeArrowheads="1"/>
          </p:cNvSpPr>
          <p:nvPr>
            <p:ph type="title"/>
          </p:nvPr>
        </p:nvSpPr>
        <p:spPr/>
        <p:txBody>
          <a:bodyPr/>
          <a:lstStyle/>
          <a:p>
            <a:r>
              <a:rPr lang="en-US" altLang="zh-CN" sz="2800">
                <a:solidFill>
                  <a:srgbClr val="FF0000"/>
                </a:solidFill>
              </a:rPr>
              <a:t>3</a:t>
            </a:r>
            <a:r>
              <a:rPr lang="zh-CN" altLang="en-US" sz="2800">
                <a:solidFill>
                  <a:srgbClr val="FF0000"/>
                </a:solidFill>
              </a:rPr>
              <a:t>．</a:t>
            </a:r>
            <a:r>
              <a:rPr lang="en-US" altLang="zh-CN" sz="2800">
                <a:solidFill>
                  <a:srgbClr val="FF0000"/>
                </a:solidFill>
              </a:rPr>
              <a:t>TCP/IP</a:t>
            </a:r>
            <a:r>
              <a:rPr lang="zh-CN" altLang="en-US" sz="2800">
                <a:solidFill>
                  <a:srgbClr val="FF0000"/>
                </a:solidFill>
              </a:rPr>
              <a:t>协议族的传输层协议</a:t>
            </a:r>
          </a:p>
        </p:txBody>
      </p:sp>
      <p:sp>
        <p:nvSpPr>
          <p:cNvPr id="235523" name="Rectangle 3"/>
          <p:cNvSpPr>
            <a:spLocks noGrp="1" noChangeArrowheads="1"/>
          </p:cNvSpPr>
          <p:nvPr>
            <p:ph type="body" idx="1"/>
          </p:nvPr>
        </p:nvSpPr>
        <p:spPr>
          <a:xfrm>
            <a:off x="1042988" y="1484313"/>
            <a:ext cx="7620000" cy="4752975"/>
          </a:xfrm>
        </p:spPr>
        <p:txBody>
          <a:bodyPr/>
          <a:lstStyle/>
          <a:p>
            <a:pPr>
              <a:lnSpc>
                <a:spcPct val="140000"/>
              </a:lnSpc>
              <a:buFont typeface="Wingdings" pitchFamily="2" charset="2"/>
              <a:buNone/>
            </a:pPr>
            <a:r>
              <a:rPr lang="zh-CN" altLang="en-US">
                <a:solidFill>
                  <a:srgbClr val="FF0000"/>
                </a:solidFill>
                <a:effectLst>
                  <a:outerShdw blurRad="38100" dist="38100" dir="2700000" algn="tl">
                    <a:srgbClr val="000000"/>
                  </a:outerShdw>
                </a:effectLst>
              </a:rPr>
              <a:t>（</a:t>
            </a:r>
            <a:r>
              <a:rPr lang="en-US" altLang="zh-CN">
                <a:solidFill>
                  <a:srgbClr val="FF0000"/>
                </a:solidFill>
                <a:effectLst>
                  <a:outerShdw blurRad="38100" dist="38100" dir="2700000" algn="tl">
                    <a:srgbClr val="000000"/>
                  </a:outerShdw>
                </a:effectLst>
              </a:rPr>
              <a:t>2</a:t>
            </a:r>
            <a:r>
              <a:rPr lang="zh-CN" altLang="en-US">
                <a:solidFill>
                  <a:srgbClr val="FF0000"/>
                </a:solidFill>
                <a:effectLst>
                  <a:outerShdw blurRad="38100" dist="38100" dir="2700000" algn="tl">
                    <a:srgbClr val="000000"/>
                  </a:outerShdw>
                </a:effectLst>
              </a:rPr>
              <a:t>）</a:t>
            </a:r>
            <a:r>
              <a:rPr lang="en-US" altLang="zh-CN">
                <a:solidFill>
                  <a:srgbClr val="FF0000"/>
                </a:solidFill>
                <a:effectLst>
                  <a:outerShdw blurRad="38100" dist="38100" dir="2700000" algn="tl">
                    <a:srgbClr val="000000"/>
                  </a:outerShdw>
                </a:effectLst>
              </a:rPr>
              <a:t>UDP</a:t>
            </a:r>
            <a:r>
              <a:rPr lang="zh-CN" altLang="en-US">
                <a:solidFill>
                  <a:srgbClr val="FF0000"/>
                </a:solidFill>
                <a:effectLst>
                  <a:outerShdw blurRad="38100" dist="38100" dir="2700000" algn="tl">
                    <a:srgbClr val="000000"/>
                  </a:outerShdw>
                </a:effectLst>
              </a:rPr>
              <a:t>协议</a:t>
            </a:r>
          </a:p>
          <a:p>
            <a:pPr>
              <a:lnSpc>
                <a:spcPct val="140000"/>
              </a:lnSpc>
            </a:pPr>
            <a:r>
              <a:rPr lang="en-US" altLang="zh-CN"/>
              <a:t>UDP</a:t>
            </a:r>
            <a:r>
              <a:rPr lang="zh-CN" altLang="en-US"/>
              <a:t>是一个无连接的不可靠的传输层协议。</a:t>
            </a:r>
            <a:endParaRPr lang="en-US" altLang="zh-CN"/>
          </a:p>
          <a:p>
            <a:pPr>
              <a:lnSpc>
                <a:spcPct val="140000"/>
              </a:lnSpc>
            </a:pPr>
            <a:r>
              <a:rPr lang="zh-CN" altLang="en-US"/>
              <a:t>它在</a:t>
            </a:r>
            <a:r>
              <a:rPr lang="en-US" altLang="zh-CN"/>
              <a:t>IP</a:t>
            </a:r>
            <a:r>
              <a:rPr lang="zh-CN" altLang="en-US"/>
              <a:t>之上仅提供两个附加服务：</a:t>
            </a:r>
          </a:p>
          <a:p>
            <a:pPr lvl="1">
              <a:lnSpc>
                <a:spcPct val="140000"/>
              </a:lnSpc>
            </a:pPr>
            <a:r>
              <a:rPr lang="zh-CN" altLang="en-US">
                <a:solidFill>
                  <a:srgbClr val="FF0000"/>
                </a:solidFill>
                <a:effectLst>
                  <a:outerShdw blurRad="38100" dist="38100" dir="2700000" algn="tl">
                    <a:srgbClr val="000000"/>
                  </a:outerShdw>
                </a:effectLst>
              </a:rPr>
              <a:t>多路复用和对数据的错误检查</a:t>
            </a:r>
            <a:endParaRPr lang="zh-CN" altLang="en-US"/>
          </a:p>
          <a:p>
            <a:pPr>
              <a:lnSpc>
                <a:spcPct val="140000"/>
              </a:lnSpc>
            </a:pPr>
            <a:r>
              <a:rPr lang="en-US" altLang="zh-CN"/>
              <a:t>UDP</a:t>
            </a:r>
            <a:r>
              <a:rPr lang="zh-CN" altLang="en-US"/>
              <a:t>可以（可选）检查整个</a:t>
            </a:r>
            <a:r>
              <a:rPr lang="en-US" altLang="zh-CN"/>
              <a:t>UDP</a:t>
            </a:r>
            <a:r>
              <a:rPr lang="zh-CN" altLang="en-US"/>
              <a:t>数据报的</a:t>
            </a:r>
            <a:r>
              <a:rPr lang="zh-CN" altLang="en-US" smtClean="0"/>
              <a:t>完整性</a:t>
            </a:r>
            <a:endParaRPr lang="zh-CN" altLang="en-US"/>
          </a:p>
          <a:p>
            <a:pPr>
              <a:lnSpc>
                <a:spcPct val="140000"/>
              </a:lnSpc>
            </a:pPr>
            <a:r>
              <a:rPr lang="en-US" altLang="zh-CN"/>
              <a:t>UDP</a:t>
            </a:r>
            <a:r>
              <a:rPr lang="zh-CN" altLang="en-US"/>
              <a:t>比较简单，执行速度较快，实时性</a:t>
            </a:r>
            <a:r>
              <a:rPr lang="zh-CN" altLang="en-US" smtClean="0"/>
              <a:t>好</a:t>
            </a:r>
            <a:endParaRPr lang="zh-CN" altLang="en-US"/>
          </a:p>
        </p:txBody>
      </p:sp>
    </p:spTree>
  </p:cSld>
  <p:clrMapOvr>
    <a:masterClrMapping/>
  </p:clrMapOvr>
  <p:transition spd="slow">
    <p:random/>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35BA9B77-0A61-4D07-94F7-C918ACA823B5}" type="slidenum">
              <a:rPr lang="en-US" altLang="zh-CN"/>
              <a:pPr/>
              <a:t>110</a:t>
            </a:fld>
            <a:endParaRPr lang="en-US" altLang="zh-CN"/>
          </a:p>
        </p:txBody>
      </p:sp>
      <p:sp>
        <p:nvSpPr>
          <p:cNvPr id="313346" name="Rectangle 2"/>
          <p:cNvSpPr>
            <a:spLocks noGrp="1" noChangeArrowheads="1"/>
          </p:cNvSpPr>
          <p:nvPr>
            <p:ph type="title"/>
          </p:nvPr>
        </p:nvSpPr>
        <p:spPr/>
        <p:txBody>
          <a:bodyPr/>
          <a:lstStyle/>
          <a:p>
            <a:r>
              <a:rPr lang="zh-CN" altLang="en-US" sz="3200"/>
              <a:t>往返时间</a:t>
            </a:r>
            <a:r>
              <a:rPr lang="en-US" altLang="zh-CN" sz="3200"/>
              <a:t>(RTT)</a:t>
            </a:r>
          </a:p>
        </p:txBody>
      </p:sp>
      <p:sp>
        <p:nvSpPr>
          <p:cNvPr id="313347" name="Rectangle 3"/>
          <p:cNvSpPr>
            <a:spLocks noGrp="1" noChangeArrowheads="1"/>
          </p:cNvSpPr>
          <p:nvPr>
            <p:ph type="body" idx="1"/>
          </p:nvPr>
        </p:nvSpPr>
        <p:spPr>
          <a:xfrm>
            <a:off x="1042988" y="1484313"/>
            <a:ext cx="7826375" cy="4594225"/>
          </a:xfrm>
        </p:spPr>
        <p:txBody>
          <a:bodyPr/>
          <a:lstStyle/>
          <a:p>
            <a:pPr marL="269875" indent="-269875">
              <a:buSzPct val="75000"/>
            </a:pPr>
            <a:r>
              <a:rPr lang="zh-CN" altLang="en-US">
                <a:solidFill>
                  <a:srgbClr val="FF0000"/>
                </a:solidFill>
                <a:effectLst>
                  <a:outerShdw blurRad="38100" dist="38100" dir="2700000" algn="tl">
                    <a:srgbClr val="000000"/>
                  </a:outerShdw>
                </a:effectLst>
              </a:rPr>
              <a:t>测量的</a:t>
            </a:r>
            <a:r>
              <a:rPr lang="en-US" altLang="zh-CN">
                <a:solidFill>
                  <a:srgbClr val="FF0000"/>
                </a:solidFill>
                <a:effectLst>
                  <a:outerShdw blurRad="38100" dist="38100" dir="2700000" algn="tl">
                    <a:srgbClr val="000000"/>
                  </a:outerShdw>
                </a:effectLst>
              </a:rPr>
              <a:t>RTT</a:t>
            </a:r>
            <a:r>
              <a:rPr lang="en-US" altLang="zh-CN"/>
              <a:t>:</a:t>
            </a:r>
            <a:r>
              <a:rPr lang="zh-CN" altLang="en-US"/>
              <a:t>从发送一个报文段到收到对它的确认需要的时间，记为</a:t>
            </a:r>
            <a:r>
              <a:rPr lang="en-US" altLang="zh-CN">
                <a:solidFill>
                  <a:srgbClr val="FF0000"/>
                </a:solidFill>
                <a:effectLst>
                  <a:outerShdw blurRad="38100" dist="38100" dir="2700000" algn="tl">
                    <a:srgbClr val="000000"/>
                  </a:outerShdw>
                </a:effectLst>
              </a:rPr>
              <a:t>RTT</a:t>
            </a:r>
            <a:r>
              <a:rPr lang="en-US" altLang="zh-CN" baseline="-25000">
                <a:solidFill>
                  <a:srgbClr val="FF0000"/>
                </a:solidFill>
                <a:effectLst>
                  <a:outerShdw blurRad="38100" dist="38100" dir="2700000" algn="tl">
                    <a:srgbClr val="000000"/>
                  </a:outerShdw>
                </a:effectLst>
              </a:rPr>
              <a:t>M</a:t>
            </a:r>
          </a:p>
          <a:p>
            <a:pPr marL="269875" indent="-269875">
              <a:buSzPct val="75000"/>
            </a:pPr>
            <a:r>
              <a:rPr lang="zh-CN" altLang="en-US">
                <a:solidFill>
                  <a:srgbClr val="FF0000"/>
                </a:solidFill>
                <a:effectLst>
                  <a:outerShdw blurRad="38100" dist="38100" dir="2700000" algn="tl">
                    <a:srgbClr val="000000"/>
                  </a:outerShdw>
                </a:effectLst>
              </a:rPr>
              <a:t>平滑的</a:t>
            </a:r>
            <a:r>
              <a:rPr lang="en-US" altLang="zh-CN">
                <a:solidFill>
                  <a:srgbClr val="FF0000"/>
                </a:solidFill>
                <a:effectLst>
                  <a:outerShdw blurRad="38100" dist="38100" dir="2700000" algn="tl">
                    <a:srgbClr val="000000"/>
                  </a:outerShdw>
                </a:effectLst>
              </a:rPr>
              <a:t>RTT</a:t>
            </a:r>
            <a:r>
              <a:rPr lang="en-US" altLang="zh-CN"/>
              <a:t>:RTT</a:t>
            </a:r>
            <a:r>
              <a:rPr lang="en-US" altLang="zh-CN" baseline="-25000"/>
              <a:t>M</a:t>
            </a:r>
            <a:r>
              <a:rPr lang="zh-CN" altLang="en-US"/>
              <a:t>对不同的往返有不同的数值</a:t>
            </a:r>
            <a:r>
              <a:rPr lang="en-US" altLang="zh-CN"/>
              <a:t>,</a:t>
            </a:r>
            <a:r>
              <a:rPr lang="zh-CN" altLang="en-US"/>
              <a:t>它的起伏很大</a:t>
            </a:r>
            <a:r>
              <a:rPr lang="en-US" altLang="zh-CN"/>
              <a:t>,</a:t>
            </a:r>
            <a:r>
              <a:rPr lang="zh-CN" altLang="en-US"/>
              <a:t>因此使用平滑的</a:t>
            </a:r>
            <a:r>
              <a:rPr lang="en-US" altLang="zh-CN"/>
              <a:t>RTT,</a:t>
            </a:r>
            <a:r>
              <a:rPr lang="zh-CN" altLang="en-US"/>
              <a:t>记为</a:t>
            </a:r>
            <a:r>
              <a:rPr lang="en-US" altLang="zh-CN">
                <a:solidFill>
                  <a:srgbClr val="FF0000"/>
                </a:solidFill>
                <a:effectLst>
                  <a:outerShdw blurRad="38100" dist="38100" dir="2700000" algn="tl">
                    <a:srgbClr val="000000"/>
                  </a:outerShdw>
                </a:effectLst>
              </a:rPr>
              <a:t>RTT</a:t>
            </a:r>
            <a:r>
              <a:rPr lang="en-US" altLang="zh-CN" baseline="-25000">
                <a:solidFill>
                  <a:srgbClr val="FF0000"/>
                </a:solidFill>
                <a:effectLst>
                  <a:outerShdw blurRad="38100" dist="38100" dir="2700000" algn="tl">
                    <a:srgbClr val="000000"/>
                  </a:outerShdw>
                </a:effectLst>
              </a:rPr>
              <a:t>S</a:t>
            </a:r>
            <a:r>
              <a:rPr lang="en-US" altLang="zh-CN"/>
              <a:t>,</a:t>
            </a:r>
            <a:r>
              <a:rPr lang="zh-CN" altLang="en-US"/>
              <a:t>它是对前一个</a:t>
            </a:r>
            <a:r>
              <a:rPr lang="en-US" altLang="zh-CN"/>
              <a:t>RTT</a:t>
            </a:r>
            <a:r>
              <a:rPr lang="en-US" altLang="zh-CN" baseline="-25000"/>
              <a:t>S</a:t>
            </a:r>
            <a:r>
              <a:rPr lang="zh-CN" altLang="en-US"/>
              <a:t>的加权平均，计算如下</a:t>
            </a:r>
            <a:r>
              <a:rPr lang="en-US" altLang="zh-CN"/>
              <a:t>:</a:t>
            </a:r>
          </a:p>
          <a:p>
            <a:pPr marL="742950" lvl="1">
              <a:buClr>
                <a:srgbClr val="FF0000"/>
              </a:buClr>
              <a:buSzPct val="75000"/>
            </a:pPr>
            <a:r>
              <a:rPr lang="zh-CN" altLang="en-US"/>
              <a:t>第一次测量后</a:t>
            </a:r>
            <a:r>
              <a:rPr lang="en-US" altLang="zh-CN"/>
              <a:t>:         </a:t>
            </a:r>
            <a:r>
              <a:rPr lang="en-US" altLang="zh-CN">
                <a:solidFill>
                  <a:srgbClr val="FF0000"/>
                </a:solidFill>
                <a:effectLst>
                  <a:outerShdw blurRad="38100" dist="38100" dir="2700000" algn="tl">
                    <a:srgbClr val="000000"/>
                  </a:outerShdw>
                </a:effectLst>
              </a:rPr>
              <a:t>RTT</a:t>
            </a:r>
            <a:r>
              <a:rPr lang="en-US" altLang="zh-CN" baseline="-25000">
                <a:solidFill>
                  <a:srgbClr val="FF0000"/>
                </a:solidFill>
                <a:effectLst>
                  <a:outerShdw blurRad="38100" dist="38100" dir="2700000" algn="tl">
                    <a:srgbClr val="000000"/>
                  </a:outerShdw>
                </a:effectLst>
              </a:rPr>
              <a:t>S</a:t>
            </a:r>
            <a:r>
              <a:rPr lang="en-US" altLang="zh-CN">
                <a:solidFill>
                  <a:srgbClr val="FF0000"/>
                </a:solidFill>
                <a:effectLst>
                  <a:outerShdw blurRad="38100" dist="38100" dir="2700000" algn="tl">
                    <a:srgbClr val="000000"/>
                  </a:outerShdw>
                </a:effectLst>
              </a:rPr>
              <a:t>=RTT</a:t>
            </a:r>
            <a:r>
              <a:rPr lang="en-US" altLang="zh-CN" baseline="-25000">
                <a:solidFill>
                  <a:srgbClr val="FF0000"/>
                </a:solidFill>
                <a:effectLst>
                  <a:outerShdw blurRad="38100" dist="38100" dir="2700000" algn="tl">
                    <a:srgbClr val="000000"/>
                  </a:outerShdw>
                </a:effectLst>
              </a:rPr>
              <a:t>M</a:t>
            </a:r>
          </a:p>
          <a:p>
            <a:pPr marL="742950" lvl="1">
              <a:buClr>
                <a:srgbClr val="FF0000"/>
              </a:buClr>
              <a:buSzPct val="75000"/>
            </a:pPr>
            <a:r>
              <a:rPr lang="zh-CN" altLang="en-US"/>
              <a:t>在其他任何次测量后</a:t>
            </a:r>
            <a:r>
              <a:rPr lang="en-US" altLang="zh-CN"/>
              <a:t>: </a:t>
            </a:r>
            <a:r>
              <a:rPr lang="en-US" altLang="zh-CN">
                <a:solidFill>
                  <a:srgbClr val="FF0000"/>
                </a:solidFill>
                <a:effectLst>
                  <a:outerShdw blurRad="38100" dist="38100" dir="2700000" algn="tl">
                    <a:srgbClr val="000000"/>
                  </a:outerShdw>
                </a:effectLst>
              </a:rPr>
              <a:t>RTT</a:t>
            </a:r>
            <a:r>
              <a:rPr lang="en-US" altLang="zh-CN" baseline="-25000">
                <a:solidFill>
                  <a:srgbClr val="FF0000"/>
                </a:solidFill>
                <a:effectLst>
                  <a:outerShdw blurRad="38100" dist="38100" dir="2700000" algn="tl">
                    <a:srgbClr val="000000"/>
                  </a:outerShdw>
                </a:effectLst>
              </a:rPr>
              <a:t>S</a:t>
            </a:r>
            <a:r>
              <a:rPr lang="en-US" altLang="zh-CN">
                <a:solidFill>
                  <a:srgbClr val="FF0000"/>
                </a:solidFill>
                <a:effectLst>
                  <a:outerShdw blurRad="38100" dist="38100" dir="2700000" algn="tl">
                    <a:srgbClr val="000000"/>
                  </a:outerShdw>
                </a:effectLst>
              </a:rPr>
              <a:t>=</a:t>
            </a:r>
            <a:r>
              <a:rPr lang="el-GR" altLang="zh-CN" i="1">
                <a:solidFill>
                  <a:srgbClr val="FF0000"/>
                </a:solidFill>
                <a:effectLst>
                  <a:outerShdw blurRad="38100" dist="38100" dir="2700000" algn="tl">
                    <a:srgbClr val="000000"/>
                  </a:outerShdw>
                </a:effectLst>
                <a:ea typeface="楷体_GB2312" pitchFamily="49" charset="-122"/>
              </a:rPr>
              <a:t>α</a:t>
            </a:r>
            <a:r>
              <a:rPr lang="en-US" altLang="zh-CN">
                <a:solidFill>
                  <a:srgbClr val="FF0000"/>
                </a:solidFill>
                <a:effectLst>
                  <a:outerShdw blurRad="38100" dist="38100" dir="2700000" algn="tl">
                    <a:srgbClr val="000000"/>
                  </a:outerShdw>
                </a:effectLst>
              </a:rPr>
              <a:t>RTT</a:t>
            </a:r>
            <a:r>
              <a:rPr lang="en-US" altLang="zh-CN" baseline="-25000">
                <a:solidFill>
                  <a:srgbClr val="FF0000"/>
                </a:solidFill>
                <a:effectLst>
                  <a:outerShdw blurRad="38100" dist="38100" dir="2700000" algn="tl">
                    <a:srgbClr val="000000"/>
                  </a:outerShdw>
                </a:effectLst>
              </a:rPr>
              <a:t>S</a:t>
            </a:r>
            <a:r>
              <a:rPr lang="en-US" altLang="zh-CN">
                <a:solidFill>
                  <a:srgbClr val="FF0000"/>
                </a:solidFill>
                <a:effectLst>
                  <a:outerShdw blurRad="38100" dist="38100" dir="2700000" algn="tl">
                    <a:srgbClr val="000000"/>
                  </a:outerShdw>
                </a:effectLst>
              </a:rPr>
              <a:t>+(1- </a:t>
            </a:r>
            <a:r>
              <a:rPr lang="el-GR" altLang="zh-CN" i="1">
                <a:solidFill>
                  <a:srgbClr val="FF0000"/>
                </a:solidFill>
                <a:effectLst>
                  <a:outerShdw blurRad="38100" dist="38100" dir="2700000" algn="tl">
                    <a:srgbClr val="000000"/>
                  </a:outerShdw>
                </a:effectLst>
                <a:ea typeface="楷体_GB2312" pitchFamily="49" charset="-122"/>
              </a:rPr>
              <a:t>α</a:t>
            </a:r>
            <a:r>
              <a:rPr lang="en-US" altLang="zh-CN">
                <a:solidFill>
                  <a:srgbClr val="FF0000"/>
                </a:solidFill>
                <a:effectLst>
                  <a:outerShdw blurRad="38100" dist="38100" dir="2700000" algn="tl">
                    <a:srgbClr val="000000"/>
                  </a:outerShdw>
                </a:effectLst>
              </a:rPr>
              <a:t>)RTT</a:t>
            </a:r>
            <a:r>
              <a:rPr lang="en-US" altLang="zh-CN" baseline="-25000">
                <a:solidFill>
                  <a:srgbClr val="FF0000"/>
                </a:solidFill>
                <a:effectLst>
                  <a:outerShdw blurRad="38100" dist="38100" dir="2700000" algn="tl">
                    <a:srgbClr val="000000"/>
                  </a:outerShdw>
                </a:effectLst>
              </a:rPr>
              <a:t>M</a:t>
            </a:r>
            <a:endParaRPr lang="en-US" altLang="zh-CN">
              <a:solidFill>
                <a:srgbClr val="FF0000"/>
              </a:solidFill>
              <a:effectLst>
                <a:outerShdw blurRad="38100" dist="38100" dir="2700000" algn="tl">
                  <a:srgbClr val="000000"/>
                </a:outerShdw>
              </a:effectLst>
            </a:endParaRPr>
          </a:p>
          <a:p>
            <a:pPr marL="742950" lvl="1">
              <a:buClr>
                <a:srgbClr val="FF0000"/>
              </a:buClr>
              <a:buSzPct val="75000"/>
            </a:pPr>
            <a:r>
              <a:rPr lang="zh-CN" altLang="en-US"/>
              <a:t>式中</a:t>
            </a:r>
            <a:r>
              <a:rPr lang="en-US" altLang="zh-CN"/>
              <a:t>:</a:t>
            </a:r>
            <a:r>
              <a:rPr lang="el-GR" altLang="zh-CN" i="1">
                <a:ea typeface="楷体_GB2312" pitchFamily="49" charset="-122"/>
              </a:rPr>
              <a:t>α</a:t>
            </a:r>
            <a:r>
              <a:rPr lang="zh-CN" altLang="en-US"/>
              <a:t>为修正因子</a:t>
            </a:r>
            <a:r>
              <a:rPr lang="en-US" altLang="zh-CN"/>
              <a:t>,</a:t>
            </a:r>
            <a:r>
              <a:rPr lang="zh-CN" altLang="en-US"/>
              <a:t>一般取值为</a:t>
            </a:r>
            <a:r>
              <a:rPr lang="en-US" altLang="zh-CN" u="sng">
                <a:solidFill>
                  <a:srgbClr val="FF0000"/>
                </a:solidFill>
                <a:effectLst>
                  <a:outerShdw blurRad="38100" dist="38100" dir="2700000" algn="tl">
                    <a:srgbClr val="000000"/>
                  </a:outerShdw>
                </a:effectLst>
              </a:rPr>
              <a:t>7/8</a:t>
            </a:r>
            <a:endParaRPr lang="en-US" altLang="zh-CN" u="sng">
              <a:solidFill>
                <a:srgbClr val="FF0000"/>
              </a:solidFill>
              <a:effectLst>
                <a:outerShdw blurRad="38100" dist="38100" dir="2700000" algn="tl">
                  <a:srgbClr val="000000"/>
                </a:outerShdw>
              </a:effectLst>
              <a:ea typeface="楷体_GB2312" pitchFamily="49" charset="-122"/>
            </a:endParaRPr>
          </a:p>
        </p:txBody>
      </p:sp>
    </p:spTree>
  </p:cSld>
  <p:clrMapOvr>
    <a:masterClrMapping/>
  </p:clrMapOvr>
  <p:transition spd="slow">
    <p:random/>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BC9FCEA9-69B3-4BFF-8C1A-26E6A8CE217A}" type="slidenum">
              <a:rPr lang="en-US" altLang="zh-CN"/>
              <a:pPr/>
              <a:t>111</a:t>
            </a:fld>
            <a:endParaRPr lang="en-US" altLang="zh-CN"/>
          </a:p>
        </p:txBody>
      </p:sp>
      <p:sp>
        <p:nvSpPr>
          <p:cNvPr id="314370" name="Rectangle 2"/>
          <p:cNvSpPr>
            <a:spLocks noGrp="1" noChangeArrowheads="1"/>
          </p:cNvSpPr>
          <p:nvPr>
            <p:ph type="title"/>
          </p:nvPr>
        </p:nvSpPr>
        <p:spPr/>
        <p:txBody>
          <a:bodyPr/>
          <a:lstStyle/>
          <a:p>
            <a:r>
              <a:rPr lang="zh-CN" altLang="en-US" sz="3200"/>
              <a:t>重传超时</a:t>
            </a:r>
            <a:r>
              <a:rPr lang="en-US" altLang="zh-CN" sz="3200"/>
              <a:t>(RTO)</a:t>
            </a:r>
          </a:p>
        </p:txBody>
      </p:sp>
      <p:sp>
        <p:nvSpPr>
          <p:cNvPr id="314371" name="Rectangle 3"/>
          <p:cNvSpPr>
            <a:spLocks noGrp="1" noChangeArrowheads="1"/>
          </p:cNvSpPr>
          <p:nvPr>
            <p:ph type="body" idx="1"/>
          </p:nvPr>
        </p:nvSpPr>
        <p:spPr>
          <a:xfrm>
            <a:off x="1042988" y="1484313"/>
            <a:ext cx="7620000" cy="5184775"/>
          </a:xfrm>
        </p:spPr>
        <p:txBody>
          <a:bodyPr/>
          <a:lstStyle/>
          <a:p>
            <a:pPr marL="269875" indent="-269875">
              <a:lnSpc>
                <a:spcPct val="125000"/>
              </a:lnSpc>
              <a:buSzPct val="75000"/>
            </a:pPr>
            <a:r>
              <a:rPr lang="en-US" altLang="zh-CN">
                <a:solidFill>
                  <a:srgbClr val="FF0000"/>
                </a:solidFill>
                <a:effectLst>
                  <a:outerShdw blurRad="38100" dist="38100" dir="2700000" algn="tl">
                    <a:srgbClr val="000000"/>
                  </a:outerShdw>
                </a:effectLst>
              </a:rPr>
              <a:t>RTT</a:t>
            </a:r>
            <a:r>
              <a:rPr lang="zh-CN" altLang="en-US">
                <a:solidFill>
                  <a:srgbClr val="FF0000"/>
                </a:solidFill>
                <a:effectLst>
                  <a:outerShdw blurRad="38100" dist="38100" dir="2700000" algn="tl">
                    <a:srgbClr val="000000"/>
                  </a:outerShdw>
                </a:effectLst>
              </a:rPr>
              <a:t>的偏差</a:t>
            </a:r>
            <a:r>
              <a:rPr lang="en-US" altLang="zh-CN"/>
              <a:t>:</a:t>
            </a:r>
            <a:r>
              <a:rPr lang="zh-CN" altLang="en-US"/>
              <a:t>它是基于</a:t>
            </a:r>
            <a:r>
              <a:rPr lang="en-US" altLang="zh-CN"/>
              <a:t>RTT</a:t>
            </a:r>
            <a:r>
              <a:rPr lang="en-US" altLang="zh-CN" baseline="-25000"/>
              <a:t>S</a:t>
            </a:r>
            <a:r>
              <a:rPr lang="zh-CN" altLang="en-US"/>
              <a:t>和</a:t>
            </a:r>
            <a:r>
              <a:rPr lang="en-US" altLang="zh-CN"/>
              <a:t>RTT</a:t>
            </a:r>
            <a:r>
              <a:rPr lang="en-US" altLang="zh-CN" baseline="-25000"/>
              <a:t>M</a:t>
            </a:r>
            <a:r>
              <a:rPr lang="zh-CN" altLang="en-US"/>
              <a:t>的值，记为</a:t>
            </a:r>
            <a:r>
              <a:rPr lang="en-US" altLang="zh-CN">
                <a:solidFill>
                  <a:srgbClr val="FF0000"/>
                </a:solidFill>
                <a:effectLst>
                  <a:outerShdw blurRad="38100" dist="38100" dir="2700000" algn="tl">
                    <a:srgbClr val="000000"/>
                  </a:outerShdw>
                </a:effectLst>
              </a:rPr>
              <a:t>RTT</a:t>
            </a:r>
            <a:r>
              <a:rPr lang="en-US" altLang="zh-CN" baseline="-25000">
                <a:solidFill>
                  <a:srgbClr val="FF0000"/>
                </a:solidFill>
                <a:effectLst>
                  <a:outerShdw blurRad="38100" dist="38100" dir="2700000" algn="tl">
                    <a:srgbClr val="000000"/>
                  </a:outerShdw>
                </a:effectLst>
              </a:rPr>
              <a:t>D</a:t>
            </a:r>
            <a:r>
              <a:rPr lang="zh-CN" altLang="en-US" baseline="-25000">
                <a:solidFill>
                  <a:srgbClr val="FF0000"/>
                </a:solidFill>
                <a:effectLst>
                  <a:outerShdw blurRad="38100" dist="38100" dir="2700000" algn="tl">
                    <a:srgbClr val="000000"/>
                  </a:outerShdw>
                </a:effectLst>
              </a:rPr>
              <a:t>，</a:t>
            </a:r>
            <a:r>
              <a:rPr lang="zh-CN" altLang="en-US"/>
              <a:t>计算如下：</a:t>
            </a:r>
            <a:endParaRPr lang="zh-CN" altLang="en-US" baseline="-25000">
              <a:solidFill>
                <a:srgbClr val="FF0000"/>
              </a:solidFill>
              <a:effectLst>
                <a:outerShdw blurRad="38100" dist="38100" dir="2700000" algn="tl">
                  <a:srgbClr val="000000"/>
                </a:outerShdw>
              </a:effectLst>
            </a:endParaRPr>
          </a:p>
          <a:p>
            <a:pPr marL="742950" lvl="1">
              <a:lnSpc>
                <a:spcPct val="125000"/>
              </a:lnSpc>
              <a:buClr>
                <a:srgbClr val="FF0000"/>
              </a:buClr>
              <a:buSzPct val="75000"/>
            </a:pPr>
            <a:r>
              <a:rPr lang="zh-CN" altLang="en-US" sz="2400"/>
              <a:t>第一次测量后：              </a:t>
            </a:r>
            <a:r>
              <a:rPr lang="en-US" altLang="zh-CN" sz="2400">
                <a:solidFill>
                  <a:srgbClr val="FF0000"/>
                </a:solidFill>
                <a:effectLst>
                  <a:outerShdw blurRad="38100" dist="38100" dir="2700000" algn="tl">
                    <a:srgbClr val="000000"/>
                  </a:outerShdw>
                </a:effectLst>
              </a:rPr>
              <a:t>RTT</a:t>
            </a:r>
            <a:r>
              <a:rPr lang="en-US" altLang="zh-CN" sz="2400" baseline="-25000">
                <a:solidFill>
                  <a:srgbClr val="FF0000"/>
                </a:solidFill>
                <a:effectLst>
                  <a:outerShdw blurRad="38100" dist="38100" dir="2700000" algn="tl">
                    <a:srgbClr val="000000"/>
                  </a:outerShdw>
                </a:effectLst>
              </a:rPr>
              <a:t>D</a:t>
            </a:r>
            <a:r>
              <a:rPr lang="en-US" altLang="zh-CN" sz="2400">
                <a:solidFill>
                  <a:srgbClr val="FF0000"/>
                </a:solidFill>
                <a:effectLst>
                  <a:outerShdw blurRad="38100" dist="38100" dir="2700000" algn="tl">
                    <a:srgbClr val="000000"/>
                  </a:outerShdw>
                </a:effectLst>
              </a:rPr>
              <a:t>=RTT</a:t>
            </a:r>
            <a:r>
              <a:rPr lang="en-US" altLang="zh-CN" sz="2400" baseline="-25000">
                <a:solidFill>
                  <a:srgbClr val="FF0000"/>
                </a:solidFill>
                <a:effectLst>
                  <a:outerShdw blurRad="38100" dist="38100" dir="2700000" algn="tl">
                    <a:srgbClr val="000000"/>
                  </a:outerShdw>
                </a:effectLst>
              </a:rPr>
              <a:t>M </a:t>
            </a:r>
            <a:r>
              <a:rPr lang="en-US" altLang="zh-CN" sz="2400">
                <a:solidFill>
                  <a:srgbClr val="FF0000"/>
                </a:solidFill>
                <a:effectLst>
                  <a:outerShdw blurRad="38100" dist="38100" dir="2700000" algn="tl">
                    <a:srgbClr val="000000"/>
                  </a:outerShdw>
                </a:effectLst>
              </a:rPr>
              <a:t>/ 2</a:t>
            </a:r>
          </a:p>
          <a:p>
            <a:pPr marL="742950" lvl="1">
              <a:lnSpc>
                <a:spcPct val="125000"/>
              </a:lnSpc>
              <a:buClr>
                <a:srgbClr val="FF0000"/>
              </a:buClr>
              <a:buSzPct val="75000"/>
            </a:pPr>
            <a:r>
              <a:rPr lang="zh-CN" altLang="en-US" sz="2400"/>
              <a:t>在其他任何次测量后：</a:t>
            </a:r>
          </a:p>
          <a:p>
            <a:pPr marL="742950" lvl="1">
              <a:lnSpc>
                <a:spcPct val="125000"/>
              </a:lnSpc>
              <a:buClr>
                <a:srgbClr val="FF0000"/>
              </a:buClr>
              <a:buSzPct val="75000"/>
              <a:buFont typeface="Wingdings" pitchFamily="2" charset="2"/>
              <a:buNone/>
            </a:pPr>
            <a:r>
              <a:rPr lang="zh-CN" altLang="en-US" sz="2400"/>
              <a:t>         </a:t>
            </a:r>
            <a:r>
              <a:rPr lang="en-US" altLang="zh-CN" sz="2400">
                <a:solidFill>
                  <a:srgbClr val="FF0000"/>
                </a:solidFill>
                <a:effectLst>
                  <a:outerShdw blurRad="38100" dist="38100" dir="2700000" algn="tl">
                    <a:srgbClr val="000000"/>
                  </a:outerShdw>
                </a:effectLst>
              </a:rPr>
              <a:t>RTT</a:t>
            </a:r>
            <a:r>
              <a:rPr lang="en-US" altLang="zh-CN" sz="2400" baseline="-25000">
                <a:solidFill>
                  <a:srgbClr val="FF0000"/>
                </a:solidFill>
                <a:effectLst>
                  <a:outerShdw blurRad="38100" dist="38100" dir="2700000" algn="tl">
                    <a:srgbClr val="000000"/>
                  </a:outerShdw>
                </a:effectLst>
              </a:rPr>
              <a:t>D</a:t>
            </a:r>
            <a:r>
              <a:rPr lang="en-US" altLang="zh-CN" sz="2400">
                <a:solidFill>
                  <a:srgbClr val="FF0000"/>
                </a:solidFill>
                <a:effectLst>
                  <a:outerShdw blurRad="38100" dist="38100" dir="2700000" algn="tl">
                    <a:srgbClr val="000000"/>
                  </a:outerShdw>
                </a:effectLst>
              </a:rPr>
              <a:t>=</a:t>
            </a:r>
            <a:r>
              <a:rPr lang="el-GR" altLang="zh-CN" sz="2400" i="1">
                <a:solidFill>
                  <a:srgbClr val="FF0000"/>
                </a:solidFill>
                <a:effectLst>
                  <a:outerShdw blurRad="38100" dist="38100" dir="2700000" algn="tl">
                    <a:srgbClr val="000000"/>
                  </a:outerShdw>
                </a:effectLst>
                <a:latin typeface="楷体_GB2312" pitchFamily="49" charset="-122"/>
                <a:ea typeface="楷体_GB2312" pitchFamily="49" charset="-122"/>
              </a:rPr>
              <a:t>β</a:t>
            </a:r>
            <a:r>
              <a:rPr lang="en-US" altLang="zh-CN" sz="2400">
                <a:solidFill>
                  <a:srgbClr val="FF0000"/>
                </a:solidFill>
                <a:effectLst>
                  <a:outerShdw blurRad="38100" dist="38100" dir="2700000" algn="tl">
                    <a:srgbClr val="000000"/>
                  </a:outerShdw>
                </a:effectLst>
              </a:rPr>
              <a:t>·RTT</a:t>
            </a:r>
            <a:r>
              <a:rPr lang="en-US" altLang="zh-CN" sz="2400" baseline="-25000">
                <a:solidFill>
                  <a:srgbClr val="FF0000"/>
                </a:solidFill>
                <a:effectLst>
                  <a:outerShdw blurRad="38100" dist="38100" dir="2700000" algn="tl">
                    <a:srgbClr val="000000"/>
                  </a:outerShdw>
                </a:effectLst>
              </a:rPr>
              <a:t>D</a:t>
            </a:r>
            <a:r>
              <a:rPr lang="en-US" altLang="zh-CN" sz="2400">
                <a:solidFill>
                  <a:srgbClr val="FF0000"/>
                </a:solidFill>
                <a:effectLst>
                  <a:outerShdw blurRad="38100" dist="38100" dir="2700000" algn="tl">
                    <a:srgbClr val="000000"/>
                  </a:outerShdw>
                </a:effectLst>
              </a:rPr>
              <a:t>+(1-</a:t>
            </a:r>
            <a:r>
              <a:rPr lang="el-GR" altLang="zh-CN" sz="2400" i="1">
                <a:solidFill>
                  <a:srgbClr val="FF0000"/>
                </a:solidFill>
                <a:effectLst>
                  <a:outerShdw blurRad="38100" dist="38100" dir="2700000" algn="tl">
                    <a:srgbClr val="000000"/>
                  </a:outerShdw>
                </a:effectLst>
                <a:latin typeface="楷体_GB2312" pitchFamily="49" charset="-122"/>
                <a:ea typeface="楷体_GB2312" pitchFamily="49" charset="-122"/>
              </a:rPr>
              <a:t>β</a:t>
            </a:r>
            <a:r>
              <a:rPr lang="en-US" altLang="zh-CN" sz="2400">
                <a:solidFill>
                  <a:srgbClr val="FF0000"/>
                </a:solidFill>
                <a:effectLst>
                  <a:outerShdw blurRad="38100" dist="38100" dir="2700000" algn="tl">
                    <a:srgbClr val="000000"/>
                  </a:outerShdw>
                </a:effectLst>
              </a:rPr>
              <a:t>) | RTT</a:t>
            </a:r>
            <a:r>
              <a:rPr lang="en-US" altLang="zh-CN" sz="2400" baseline="-25000">
                <a:solidFill>
                  <a:srgbClr val="FF0000"/>
                </a:solidFill>
                <a:effectLst>
                  <a:outerShdw blurRad="38100" dist="38100" dir="2700000" algn="tl">
                    <a:srgbClr val="000000"/>
                  </a:outerShdw>
                </a:effectLst>
              </a:rPr>
              <a:t>S</a:t>
            </a:r>
            <a:r>
              <a:rPr lang="en-US" altLang="zh-CN" sz="2400">
                <a:solidFill>
                  <a:srgbClr val="FF0000"/>
                </a:solidFill>
                <a:effectLst>
                  <a:outerShdw blurRad="38100" dist="38100" dir="2700000" algn="tl">
                    <a:srgbClr val="000000"/>
                  </a:outerShdw>
                </a:effectLst>
              </a:rPr>
              <a:t> –RTT</a:t>
            </a:r>
            <a:r>
              <a:rPr lang="en-US" altLang="zh-CN" sz="2400" baseline="-25000">
                <a:solidFill>
                  <a:srgbClr val="FF0000"/>
                </a:solidFill>
                <a:effectLst>
                  <a:outerShdw blurRad="38100" dist="38100" dir="2700000" algn="tl">
                    <a:srgbClr val="000000"/>
                  </a:outerShdw>
                </a:effectLst>
              </a:rPr>
              <a:t>M </a:t>
            </a:r>
            <a:r>
              <a:rPr lang="en-US" altLang="zh-CN" sz="2400">
                <a:solidFill>
                  <a:srgbClr val="FF0000"/>
                </a:solidFill>
                <a:effectLst>
                  <a:outerShdw blurRad="38100" dist="38100" dir="2700000" algn="tl">
                    <a:srgbClr val="000000"/>
                  </a:outerShdw>
                </a:effectLst>
              </a:rPr>
              <a:t>|</a:t>
            </a:r>
          </a:p>
          <a:p>
            <a:pPr marL="742950" lvl="1">
              <a:lnSpc>
                <a:spcPct val="125000"/>
              </a:lnSpc>
              <a:buClr>
                <a:srgbClr val="FF0000"/>
              </a:buClr>
              <a:buSzPct val="75000"/>
            </a:pPr>
            <a:r>
              <a:rPr lang="zh-CN" altLang="en-US" sz="2400"/>
              <a:t>式中</a:t>
            </a:r>
            <a:r>
              <a:rPr lang="en-US" altLang="zh-CN" sz="2400"/>
              <a:t>: </a:t>
            </a:r>
            <a:r>
              <a:rPr lang="el-GR" altLang="zh-CN" sz="2400" i="1">
                <a:latin typeface="楷体_GB2312" pitchFamily="49" charset="-122"/>
                <a:ea typeface="楷体_GB2312" pitchFamily="49" charset="-122"/>
              </a:rPr>
              <a:t>β</a:t>
            </a:r>
            <a:r>
              <a:rPr lang="zh-CN" altLang="en-US" sz="2400"/>
              <a:t>为修正因子，一般取值为</a:t>
            </a:r>
            <a:r>
              <a:rPr lang="en-US" altLang="zh-CN" sz="2400" u="sng">
                <a:solidFill>
                  <a:srgbClr val="FF0000"/>
                </a:solidFill>
                <a:effectLst>
                  <a:outerShdw blurRad="38100" dist="38100" dir="2700000" algn="tl">
                    <a:srgbClr val="000000"/>
                  </a:outerShdw>
                </a:effectLst>
              </a:rPr>
              <a:t>3/4</a:t>
            </a:r>
          </a:p>
          <a:p>
            <a:pPr marL="269875" indent="-269875">
              <a:lnSpc>
                <a:spcPct val="125000"/>
              </a:lnSpc>
              <a:buSzPct val="75000"/>
            </a:pPr>
            <a:r>
              <a:rPr lang="zh-CN" altLang="en-US" sz="2400">
                <a:solidFill>
                  <a:srgbClr val="FF0000"/>
                </a:solidFill>
                <a:effectLst>
                  <a:outerShdw blurRad="38100" dist="38100" dir="2700000" algn="tl">
                    <a:srgbClr val="000000"/>
                  </a:outerShdw>
                </a:effectLst>
              </a:rPr>
              <a:t>重传超时</a:t>
            </a:r>
            <a:r>
              <a:rPr lang="en-US" altLang="zh-CN" sz="2400">
                <a:solidFill>
                  <a:srgbClr val="FF0000"/>
                </a:solidFill>
                <a:effectLst>
                  <a:outerShdw blurRad="38100" dist="38100" dir="2700000" algn="tl">
                    <a:srgbClr val="000000"/>
                  </a:outerShdw>
                </a:effectLst>
              </a:rPr>
              <a:t>RTO</a:t>
            </a:r>
            <a:r>
              <a:rPr lang="en-US" altLang="zh-CN" sz="2400"/>
              <a:t>:</a:t>
            </a:r>
            <a:r>
              <a:rPr lang="zh-CN" altLang="en-US" sz="2400"/>
              <a:t>它是基于</a:t>
            </a:r>
            <a:r>
              <a:rPr lang="en-US" altLang="zh-CN" sz="2400"/>
              <a:t>RTT</a:t>
            </a:r>
            <a:r>
              <a:rPr lang="en-US" altLang="zh-CN" sz="2400" baseline="-25000"/>
              <a:t>S</a:t>
            </a:r>
            <a:r>
              <a:rPr lang="zh-CN" altLang="en-US" sz="2400"/>
              <a:t>和</a:t>
            </a:r>
            <a:r>
              <a:rPr lang="en-US" altLang="zh-CN" sz="2400"/>
              <a:t>RTT</a:t>
            </a:r>
            <a:r>
              <a:rPr lang="en-US" altLang="zh-CN" sz="2400" baseline="-25000"/>
              <a:t>D</a:t>
            </a:r>
            <a:r>
              <a:rPr lang="zh-CN" altLang="en-US" sz="2400"/>
              <a:t>的值，</a:t>
            </a:r>
          </a:p>
          <a:p>
            <a:pPr marL="269875" indent="-269875">
              <a:lnSpc>
                <a:spcPct val="125000"/>
              </a:lnSpc>
              <a:buSzPct val="75000"/>
            </a:pPr>
            <a:r>
              <a:rPr lang="zh-CN" altLang="en-US" sz="2400"/>
              <a:t>   计算如下：</a:t>
            </a:r>
            <a:endParaRPr lang="zh-CN" altLang="en-US" sz="2400" baseline="-25000">
              <a:solidFill>
                <a:srgbClr val="FF0000"/>
              </a:solidFill>
              <a:effectLst>
                <a:outerShdw blurRad="38100" dist="38100" dir="2700000" algn="tl">
                  <a:srgbClr val="000000"/>
                </a:outerShdw>
              </a:effectLst>
            </a:endParaRPr>
          </a:p>
          <a:p>
            <a:pPr marL="742950" lvl="1">
              <a:lnSpc>
                <a:spcPct val="125000"/>
              </a:lnSpc>
              <a:buClr>
                <a:srgbClr val="FF0000"/>
              </a:buClr>
              <a:buSzPct val="75000"/>
            </a:pPr>
            <a:r>
              <a:rPr lang="zh-CN" altLang="en-US" sz="2400"/>
              <a:t>在其他任何次测量后：  </a:t>
            </a:r>
            <a:r>
              <a:rPr lang="en-US" altLang="zh-CN" sz="2400">
                <a:solidFill>
                  <a:srgbClr val="FF0000"/>
                </a:solidFill>
                <a:effectLst>
                  <a:outerShdw blurRad="38100" dist="38100" dir="2700000" algn="tl">
                    <a:srgbClr val="000000"/>
                  </a:outerShdw>
                </a:effectLst>
              </a:rPr>
              <a:t>RTO = RTT</a:t>
            </a:r>
            <a:r>
              <a:rPr lang="en-US" altLang="zh-CN" sz="2400" baseline="-25000">
                <a:solidFill>
                  <a:srgbClr val="FF0000"/>
                </a:solidFill>
                <a:effectLst>
                  <a:outerShdw blurRad="38100" dist="38100" dir="2700000" algn="tl">
                    <a:srgbClr val="000000"/>
                  </a:outerShdw>
                </a:effectLst>
              </a:rPr>
              <a:t>S</a:t>
            </a:r>
            <a:r>
              <a:rPr lang="en-US" altLang="zh-CN" sz="2400">
                <a:solidFill>
                  <a:srgbClr val="FF0000"/>
                </a:solidFill>
                <a:effectLst>
                  <a:outerShdw blurRad="38100" dist="38100" dir="2700000" algn="tl">
                    <a:srgbClr val="000000"/>
                  </a:outerShdw>
                </a:effectLst>
              </a:rPr>
              <a:t>+4·RTT</a:t>
            </a:r>
            <a:r>
              <a:rPr lang="en-US" altLang="zh-CN" sz="2400" baseline="-25000">
                <a:solidFill>
                  <a:srgbClr val="FF0000"/>
                </a:solidFill>
                <a:effectLst>
                  <a:outerShdw blurRad="38100" dist="38100" dir="2700000" algn="tl">
                    <a:srgbClr val="000000"/>
                  </a:outerShdw>
                </a:effectLst>
              </a:rPr>
              <a:t>D</a:t>
            </a:r>
            <a:r>
              <a:rPr lang="en-US" altLang="zh-CN" sz="2400"/>
              <a:t> </a:t>
            </a:r>
          </a:p>
        </p:txBody>
      </p:sp>
    </p:spTree>
  </p:cSld>
  <p:clrMapOvr>
    <a:masterClrMapping/>
  </p:clrMapOvr>
  <p:transition spd="slow">
    <p:random/>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029CF7FF-0A28-49E1-A5E4-5CEFCFAA719F}" type="slidenum">
              <a:rPr lang="en-US" altLang="zh-CN"/>
              <a:pPr/>
              <a:t>112</a:t>
            </a:fld>
            <a:endParaRPr lang="en-US" altLang="zh-CN"/>
          </a:p>
        </p:txBody>
      </p:sp>
      <p:sp>
        <p:nvSpPr>
          <p:cNvPr id="315394" name="Rectangle 2"/>
          <p:cNvSpPr>
            <a:spLocks noGrp="1" noChangeArrowheads="1"/>
          </p:cNvSpPr>
          <p:nvPr>
            <p:ph type="title"/>
          </p:nvPr>
        </p:nvSpPr>
        <p:spPr/>
        <p:txBody>
          <a:bodyPr/>
          <a:lstStyle/>
          <a:p>
            <a:r>
              <a:rPr lang="en-US" altLang="zh-CN" sz="3200"/>
              <a:t>Karm</a:t>
            </a:r>
            <a:r>
              <a:rPr lang="zh-CN" altLang="en-US" sz="3200"/>
              <a:t>算法</a:t>
            </a:r>
          </a:p>
        </p:txBody>
      </p:sp>
      <p:sp>
        <p:nvSpPr>
          <p:cNvPr id="315395" name="Rectangle 3"/>
          <p:cNvSpPr>
            <a:spLocks noGrp="1" noChangeArrowheads="1"/>
          </p:cNvSpPr>
          <p:nvPr>
            <p:ph type="body" idx="1"/>
          </p:nvPr>
        </p:nvSpPr>
        <p:spPr>
          <a:xfrm>
            <a:off x="1066800" y="1484313"/>
            <a:ext cx="7620000" cy="4897437"/>
          </a:xfrm>
        </p:spPr>
        <p:txBody>
          <a:bodyPr/>
          <a:lstStyle/>
          <a:p>
            <a:pPr marL="360363" indent="-360363">
              <a:buSzPct val="75000"/>
            </a:pPr>
            <a:r>
              <a:rPr lang="zh-CN" altLang="en-US"/>
              <a:t>假定有一个报文在被重传，当发送端</a:t>
            </a:r>
            <a:r>
              <a:rPr lang="en-US" altLang="zh-CN"/>
              <a:t>TCP</a:t>
            </a:r>
            <a:r>
              <a:rPr lang="zh-CN" altLang="en-US"/>
              <a:t>收到该报文段的确认时，无法确定是对原报文的确认还是对重传报文的确认。</a:t>
            </a:r>
          </a:p>
          <a:p>
            <a:pPr marL="360363" indent="-360363">
              <a:buSzPct val="75000"/>
            </a:pPr>
            <a:r>
              <a:rPr lang="zh-CN" altLang="en-US"/>
              <a:t>新的</a:t>
            </a:r>
            <a:r>
              <a:rPr lang="en-US" altLang="zh-CN"/>
              <a:t>RTT</a:t>
            </a:r>
            <a:r>
              <a:rPr lang="zh-CN" altLang="en-US"/>
              <a:t>值要根据报文段发送时间计算，就必须确定某一确认是哪个报文段的。</a:t>
            </a:r>
          </a:p>
          <a:p>
            <a:pPr marL="360363" indent="-360363">
              <a:buSzPct val="75000"/>
            </a:pPr>
            <a:r>
              <a:rPr lang="en-US" altLang="zh-CN" u="sng">
                <a:solidFill>
                  <a:srgbClr val="FF0000"/>
                </a:solidFill>
                <a:effectLst>
                  <a:outerShdw blurRad="38100" dist="38100" dir="2700000" algn="tl">
                    <a:srgbClr val="000000"/>
                  </a:outerShdw>
                </a:effectLst>
              </a:rPr>
              <a:t>Karm</a:t>
            </a:r>
            <a:r>
              <a:rPr lang="zh-CN" altLang="en-US" u="sng">
                <a:solidFill>
                  <a:srgbClr val="FF0000"/>
                </a:solidFill>
                <a:effectLst>
                  <a:outerShdw blurRad="38100" dist="38100" dir="2700000" algn="tl">
                    <a:srgbClr val="000000"/>
                  </a:outerShdw>
                </a:effectLst>
              </a:rPr>
              <a:t>算法</a:t>
            </a:r>
            <a:r>
              <a:rPr lang="zh-CN" altLang="en-US"/>
              <a:t>：在计算新的</a:t>
            </a:r>
            <a:r>
              <a:rPr lang="en-US" altLang="zh-CN"/>
              <a:t>RTT</a:t>
            </a:r>
            <a:r>
              <a:rPr lang="zh-CN" altLang="en-US"/>
              <a:t>时，不考虑重传报文段的</a:t>
            </a:r>
            <a:r>
              <a:rPr lang="en-US" altLang="zh-CN"/>
              <a:t>RTT</a:t>
            </a:r>
            <a:r>
              <a:rPr lang="zh-CN" altLang="en-US"/>
              <a:t>，即不需更新</a:t>
            </a:r>
            <a:r>
              <a:rPr lang="en-US" altLang="zh-CN"/>
              <a:t>RTT</a:t>
            </a:r>
            <a:r>
              <a:rPr lang="zh-CN" altLang="en-US"/>
              <a:t>的值</a:t>
            </a:r>
          </a:p>
          <a:p>
            <a:pPr marL="360363" indent="-360363">
              <a:buSzPct val="75000"/>
            </a:pPr>
            <a:r>
              <a:rPr lang="en-US" altLang="zh-CN"/>
              <a:t>TCP</a:t>
            </a:r>
            <a:r>
              <a:rPr lang="zh-CN" altLang="en-US"/>
              <a:t>在计算新的</a:t>
            </a:r>
            <a:r>
              <a:rPr lang="en-US" altLang="zh-CN"/>
              <a:t>RTO</a:t>
            </a:r>
            <a:r>
              <a:rPr lang="zh-CN" altLang="en-US"/>
              <a:t>时不考虑重传报文段的</a:t>
            </a:r>
            <a:r>
              <a:rPr lang="en-US" altLang="zh-CN"/>
              <a:t>RTT</a:t>
            </a:r>
          </a:p>
        </p:txBody>
      </p:sp>
    </p:spTree>
  </p:cSld>
  <p:clrMapOvr>
    <a:masterClrMapping/>
  </p:clrMapOvr>
  <p:transition spd="slow">
    <p:random/>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D9100976-2D4E-4BA2-AFAA-1BDA6042F2E3}" type="slidenum">
              <a:rPr lang="en-US" altLang="zh-CN"/>
              <a:pPr/>
              <a:t>113</a:t>
            </a:fld>
            <a:endParaRPr lang="en-US" altLang="zh-CN"/>
          </a:p>
        </p:txBody>
      </p:sp>
      <p:sp>
        <p:nvSpPr>
          <p:cNvPr id="316418" name="Rectangle 2"/>
          <p:cNvSpPr>
            <a:spLocks noGrp="1" noChangeArrowheads="1"/>
          </p:cNvSpPr>
          <p:nvPr>
            <p:ph type="title"/>
          </p:nvPr>
        </p:nvSpPr>
        <p:spPr/>
        <p:txBody>
          <a:bodyPr/>
          <a:lstStyle/>
          <a:p>
            <a:r>
              <a:rPr lang="zh-CN" altLang="en-US" sz="3200"/>
              <a:t>持续定时器</a:t>
            </a:r>
          </a:p>
        </p:txBody>
      </p:sp>
      <p:sp>
        <p:nvSpPr>
          <p:cNvPr id="316419" name="Rectangle 3"/>
          <p:cNvSpPr>
            <a:spLocks noGrp="1" noChangeArrowheads="1"/>
          </p:cNvSpPr>
          <p:nvPr>
            <p:ph type="body" idx="1"/>
          </p:nvPr>
        </p:nvSpPr>
        <p:spPr>
          <a:xfrm>
            <a:off x="1066800" y="1412875"/>
            <a:ext cx="7620000" cy="4968875"/>
          </a:xfrm>
        </p:spPr>
        <p:txBody>
          <a:bodyPr/>
          <a:lstStyle/>
          <a:p>
            <a:pPr marL="360363" indent="-360363"/>
            <a:r>
              <a:rPr lang="zh-CN" altLang="en-US"/>
              <a:t>用于防止出现下面的</a:t>
            </a:r>
            <a:r>
              <a:rPr lang="zh-CN" altLang="en-US">
                <a:solidFill>
                  <a:srgbClr val="FF0000"/>
                </a:solidFill>
                <a:effectLst>
                  <a:outerShdw blurRad="38100" dist="38100" dir="2700000" algn="tl">
                    <a:srgbClr val="000000"/>
                  </a:outerShdw>
                </a:effectLst>
              </a:rPr>
              <a:t>死锁</a:t>
            </a:r>
            <a:r>
              <a:rPr lang="zh-CN" altLang="en-US"/>
              <a:t>情况：</a:t>
            </a:r>
          </a:p>
          <a:p>
            <a:pPr marL="360363" indent="-360363">
              <a:buSzPct val="75000"/>
            </a:pPr>
            <a:r>
              <a:rPr lang="zh-CN" altLang="en-US" sz="2400"/>
              <a:t>接收方发送一个窗口为</a:t>
            </a:r>
            <a:r>
              <a:rPr lang="en-US" altLang="zh-CN" sz="2400"/>
              <a:t>0</a:t>
            </a:r>
            <a:r>
              <a:rPr lang="zh-CN" altLang="en-US" sz="2400"/>
              <a:t>的确认，通知发送方等待</a:t>
            </a:r>
          </a:p>
          <a:p>
            <a:pPr marL="360363" indent="-360363">
              <a:buSzPct val="75000"/>
            </a:pPr>
            <a:r>
              <a:rPr lang="zh-CN" altLang="en-US" sz="2400"/>
              <a:t>当接收方更新了窗口大小的时候，通知发送方修正窗口的分组丢失了</a:t>
            </a:r>
          </a:p>
          <a:p>
            <a:pPr marL="360363" indent="-360363">
              <a:buSzPct val="75000"/>
            </a:pPr>
            <a:r>
              <a:rPr lang="zh-CN" altLang="en-US" sz="2400"/>
              <a:t>发送方和接收方都在等待对方的进一步动作</a:t>
            </a:r>
          </a:p>
          <a:p>
            <a:pPr marL="360363" indent="-360363">
              <a:buSzPct val="75000"/>
            </a:pPr>
            <a:r>
              <a:rPr lang="zh-CN" altLang="en-US"/>
              <a:t>因此设置</a:t>
            </a:r>
            <a:r>
              <a:rPr lang="zh-CN" altLang="en-US">
                <a:solidFill>
                  <a:srgbClr val="FF0000"/>
                </a:solidFill>
                <a:effectLst>
                  <a:outerShdw blurRad="38100" dist="38100" dir="2700000" algn="tl">
                    <a:srgbClr val="000000"/>
                  </a:outerShdw>
                </a:effectLst>
              </a:rPr>
              <a:t>持续定时器</a:t>
            </a:r>
          </a:p>
          <a:p>
            <a:pPr marL="360363" indent="-360363">
              <a:buSzPct val="75000"/>
            </a:pPr>
            <a:r>
              <a:rPr lang="zh-CN" altLang="en-US" sz="2400"/>
              <a:t>当持续定时器超时后，发送方向接收方发送一个探测报文段</a:t>
            </a:r>
          </a:p>
          <a:p>
            <a:pPr marL="360363" indent="-360363">
              <a:buSzPct val="75000"/>
            </a:pPr>
            <a:r>
              <a:rPr lang="zh-CN" altLang="en-US" sz="2400"/>
              <a:t>询问窗口大小</a:t>
            </a:r>
            <a:r>
              <a:rPr lang="en-US" altLang="zh-CN" sz="2400"/>
              <a:t>,</a:t>
            </a:r>
            <a:r>
              <a:rPr lang="zh-CN" altLang="en-US" sz="2400"/>
              <a:t>若返回仍为</a:t>
            </a:r>
            <a:r>
              <a:rPr lang="en-US" altLang="zh-CN" sz="2400"/>
              <a:t>0</a:t>
            </a:r>
            <a:r>
              <a:rPr lang="zh-CN" altLang="en-US" sz="2400"/>
              <a:t>，则重新设置持续定时器</a:t>
            </a:r>
            <a:r>
              <a:rPr lang="en-US" altLang="zh-CN" sz="2400"/>
              <a:t>,</a:t>
            </a:r>
            <a:r>
              <a:rPr lang="zh-CN" altLang="en-US" sz="2400"/>
              <a:t>否则</a:t>
            </a:r>
            <a:r>
              <a:rPr lang="en-US" altLang="zh-CN" sz="2400"/>
              <a:t>,</a:t>
            </a:r>
            <a:r>
              <a:rPr lang="zh-CN" altLang="en-US" sz="2400"/>
              <a:t>可以进行数据发送了</a:t>
            </a:r>
          </a:p>
        </p:txBody>
      </p:sp>
    </p:spTree>
  </p:cSld>
  <p:clrMapOvr>
    <a:masterClrMapping/>
  </p:clrMapOvr>
  <p:transition spd="slow">
    <p:random/>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9951B206-B886-4A49-AC9F-5D0B61500AE6}" type="slidenum">
              <a:rPr lang="en-US" altLang="zh-CN"/>
              <a:pPr/>
              <a:t>114</a:t>
            </a:fld>
            <a:endParaRPr lang="en-US" altLang="zh-CN"/>
          </a:p>
        </p:txBody>
      </p:sp>
      <p:sp>
        <p:nvSpPr>
          <p:cNvPr id="317442" name="Rectangle 2"/>
          <p:cNvSpPr>
            <a:spLocks noGrp="1" noChangeArrowheads="1"/>
          </p:cNvSpPr>
          <p:nvPr>
            <p:ph type="title"/>
          </p:nvPr>
        </p:nvSpPr>
        <p:spPr/>
        <p:txBody>
          <a:bodyPr/>
          <a:lstStyle/>
          <a:p>
            <a:r>
              <a:rPr lang="zh-CN" altLang="en-US" sz="3200"/>
              <a:t>保活定时器和等待定时器</a:t>
            </a:r>
          </a:p>
        </p:txBody>
      </p:sp>
      <p:sp>
        <p:nvSpPr>
          <p:cNvPr id="317443" name="Rectangle 3"/>
          <p:cNvSpPr>
            <a:spLocks noGrp="1" noChangeArrowheads="1"/>
          </p:cNvSpPr>
          <p:nvPr>
            <p:ph type="body" idx="1"/>
          </p:nvPr>
        </p:nvSpPr>
        <p:spPr>
          <a:xfrm>
            <a:off x="971550" y="1484313"/>
            <a:ext cx="7777163" cy="5040312"/>
          </a:xfrm>
        </p:spPr>
        <p:txBody>
          <a:bodyPr/>
          <a:lstStyle/>
          <a:p>
            <a:pPr marL="269875" indent="-269875">
              <a:buSzPct val="75000"/>
            </a:pPr>
            <a:r>
              <a:rPr lang="zh-CN" altLang="en-US"/>
              <a:t>当一个连接长时间闲置时，</a:t>
            </a:r>
            <a:r>
              <a:rPr lang="zh-CN" altLang="en-US">
                <a:solidFill>
                  <a:srgbClr val="FF0000"/>
                </a:solidFill>
                <a:effectLst>
                  <a:outerShdw blurRad="38100" dist="38100" dir="2700000" algn="tl">
                    <a:srgbClr val="000000"/>
                  </a:outerShdw>
                </a:effectLst>
              </a:rPr>
              <a:t>保活定时器</a:t>
            </a:r>
            <a:r>
              <a:rPr lang="zh-CN" altLang="en-US"/>
              <a:t>会超时而使一方去检测另一方是否仍然存在，如果它未得到响应，便终止连接</a:t>
            </a:r>
          </a:p>
          <a:p>
            <a:pPr marL="269875" indent="-269875">
              <a:buSzPct val="75000"/>
            </a:pPr>
            <a:r>
              <a:rPr lang="zh-CN" altLang="en-US">
                <a:solidFill>
                  <a:srgbClr val="3333FF"/>
                </a:solidFill>
                <a:effectLst>
                  <a:outerShdw blurRad="38100" dist="38100" dir="2700000" algn="tl">
                    <a:srgbClr val="000000"/>
                  </a:outerShdw>
                </a:effectLst>
              </a:rPr>
              <a:t>这是一个有争议的特性</a:t>
            </a:r>
            <a:r>
              <a:rPr lang="zh-CN" altLang="en-US"/>
              <a:t>，因为它增加了系统开销，也可能会暂时的因为网络不畅通（因慢而超时）而终止一个其实运行正常的连接</a:t>
            </a:r>
          </a:p>
          <a:p>
            <a:pPr marL="269875" indent="-269875">
              <a:buSzPct val="75000"/>
            </a:pPr>
            <a:r>
              <a:rPr lang="zh-CN" altLang="en-US">
                <a:solidFill>
                  <a:srgbClr val="FF0000"/>
                </a:solidFill>
                <a:effectLst>
                  <a:outerShdw blurRad="38100" dist="38100" dir="2700000" algn="tl">
                    <a:srgbClr val="000000"/>
                  </a:outerShdw>
                </a:effectLst>
              </a:rPr>
              <a:t>等待定时器</a:t>
            </a:r>
            <a:r>
              <a:rPr lang="zh-CN" altLang="en-US"/>
              <a:t>是在连接终止期间使用的，它设置为分组最长生存周期的</a:t>
            </a:r>
            <a:r>
              <a:rPr lang="en-US" altLang="zh-CN"/>
              <a:t>2</a:t>
            </a:r>
            <a:r>
              <a:rPr lang="zh-CN" altLang="en-US"/>
              <a:t>倍，以确保当一个连接断开后，所有由它创建的分组消失</a:t>
            </a:r>
            <a:endParaRPr lang="en-US" altLang="zh-CN"/>
          </a:p>
        </p:txBody>
      </p:sp>
    </p:spTree>
  </p:cSld>
  <p:clrMapOvr>
    <a:masterClrMapping/>
  </p:clrMapOvr>
  <p:transition spd="slow">
    <p:random/>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r>
              <a:rPr lang="en-US" altLang="zh-CN"/>
              <a:t>Page </a:t>
            </a:r>
            <a:fld id="{3C711D04-D907-43E8-8310-AD0A49A1C28E}" type="slidenum">
              <a:rPr lang="en-US" altLang="zh-CN"/>
              <a:pPr/>
              <a:t>115</a:t>
            </a:fld>
            <a:endParaRPr lang="en-US" altLang="zh-CN"/>
          </a:p>
        </p:txBody>
      </p:sp>
      <p:sp>
        <p:nvSpPr>
          <p:cNvPr id="347138" name="Rectangle 2"/>
          <p:cNvSpPr>
            <a:spLocks noGrp="1" noChangeArrowheads="1"/>
          </p:cNvSpPr>
          <p:nvPr>
            <p:ph type="title"/>
          </p:nvPr>
        </p:nvSpPr>
        <p:spPr>
          <a:xfrm>
            <a:off x="539750" y="2573338"/>
            <a:ext cx="8229600" cy="1143000"/>
          </a:xfrm>
        </p:spPr>
        <p:txBody>
          <a:bodyPr/>
          <a:lstStyle/>
          <a:p>
            <a:r>
              <a:rPr lang="zh-CN" altLang="en-US" sz="4800">
                <a:solidFill>
                  <a:srgbClr val="FF3300"/>
                </a:solidFill>
              </a:rPr>
              <a:t>现 场 演 示</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4713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8"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1AC8DF73-AD2D-4B50-84BD-209899C17F29}" type="slidenum">
              <a:rPr lang="en-US" altLang="zh-CN"/>
              <a:pPr/>
              <a:t>116</a:t>
            </a:fld>
            <a:endParaRPr lang="en-US" altLang="zh-CN"/>
          </a:p>
        </p:txBody>
      </p:sp>
      <p:sp>
        <p:nvSpPr>
          <p:cNvPr id="350210" name="Rectangle 2"/>
          <p:cNvSpPr>
            <a:spLocks noGrp="1" noChangeArrowheads="1"/>
          </p:cNvSpPr>
          <p:nvPr>
            <p:ph type="title"/>
          </p:nvPr>
        </p:nvSpPr>
        <p:spPr/>
        <p:txBody>
          <a:bodyPr/>
          <a:lstStyle/>
          <a:p>
            <a:r>
              <a:rPr lang="zh-CN" altLang="en-US"/>
              <a:t>注意</a:t>
            </a:r>
          </a:p>
        </p:txBody>
      </p:sp>
      <p:sp>
        <p:nvSpPr>
          <p:cNvPr id="350211" name="Rectangle 3"/>
          <p:cNvSpPr>
            <a:spLocks noGrp="1" noChangeArrowheads="1"/>
          </p:cNvSpPr>
          <p:nvPr>
            <p:ph type="body" idx="1"/>
          </p:nvPr>
        </p:nvSpPr>
        <p:spPr/>
        <p:txBody>
          <a:bodyPr/>
          <a:lstStyle/>
          <a:p>
            <a:r>
              <a:rPr lang="en-US" altLang="zh-CN"/>
              <a:t>socket(AF_INET, SOCK_RAW, IPPROTO_IP);</a:t>
            </a:r>
          </a:p>
          <a:p>
            <a:r>
              <a:rPr lang="en-US" altLang="zh-CN"/>
              <a:t>setsockopt(s, IPPROTO_IP, IP_HDRINCL, (char *)&amp;flag, sizeof(flag));</a:t>
            </a:r>
          </a:p>
          <a:p>
            <a:r>
              <a:rPr lang="en-US" altLang="zh-CN"/>
              <a:t>ioctlsocket(sock, SIO_RCVALL, &amp;value); </a:t>
            </a:r>
            <a:endParaRPr lang="zh-CN" altLang="en-US"/>
          </a:p>
        </p:txBody>
      </p:sp>
    </p:spTree>
  </p:cSld>
  <p:clrMapOvr>
    <a:masterClrMapping/>
  </p:clrMapOvr>
  <p:transition spd="slow">
    <p:random/>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12AA9E32-444B-43E8-A06B-FCF5B9FC941E}" type="slidenum">
              <a:rPr lang="en-US" altLang="zh-CN"/>
              <a:pPr/>
              <a:t>117</a:t>
            </a:fld>
            <a:endParaRPr lang="en-US" altLang="zh-CN"/>
          </a:p>
        </p:txBody>
      </p:sp>
      <p:sp>
        <p:nvSpPr>
          <p:cNvPr id="348162" name="Rectangle 2"/>
          <p:cNvSpPr>
            <a:spLocks noGrp="1" noChangeArrowheads="1"/>
          </p:cNvSpPr>
          <p:nvPr>
            <p:ph type="title"/>
          </p:nvPr>
        </p:nvSpPr>
        <p:spPr/>
        <p:txBody>
          <a:bodyPr/>
          <a:lstStyle/>
          <a:p>
            <a:r>
              <a:rPr lang="zh-CN" altLang="en-US"/>
              <a:t>观察</a:t>
            </a:r>
            <a:r>
              <a:rPr lang="en-US" altLang="zh-CN"/>
              <a:t>(RAW Socket)</a:t>
            </a:r>
          </a:p>
        </p:txBody>
      </p:sp>
      <p:sp>
        <p:nvSpPr>
          <p:cNvPr id="348163" name="Rectangle 3"/>
          <p:cNvSpPr>
            <a:spLocks noGrp="1" noChangeArrowheads="1"/>
          </p:cNvSpPr>
          <p:nvPr>
            <p:ph type="body" idx="1"/>
          </p:nvPr>
        </p:nvSpPr>
        <p:spPr/>
        <p:txBody>
          <a:bodyPr/>
          <a:lstStyle/>
          <a:p>
            <a:pPr>
              <a:lnSpc>
                <a:spcPct val="90000"/>
              </a:lnSpc>
            </a:pPr>
            <a:r>
              <a:rPr lang="en-US" altLang="zh-CN" sz="2400"/>
              <a:t>1.</a:t>
            </a:r>
            <a:r>
              <a:rPr lang="zh-CN" altLang="en-US" sz="2400"/>
              <a:t>服务器主机未启动，观察</a:t>
            </a:r>
            <a:r>
              <a:rPr lang="en-US" altLang="zh-CN" sz="2400"/>
              <a:t>SYN</a:t>
            </a:r>
            <a:r>
              <a:rPr lang="zh-CN" altLang="en-US" sz="2400"/>
              <a:t>报文重传</a:t>
            </a:r>
            <a:r>
              <a:rPr lang="en-US" altLang="zh-CN" sz="2400"/>
              <a:t>3</a:t>
            </a:r>
            <a:r>
              <a:rPr lang="zh-CN" altLang="en-US" sz="2400"/>
              <a:t>次，状态</a:t>
            </a:r>
            <a:r>
              <a:rPr lang="en-US" altLang="zh-CN" sz="2400"/>
              <a:t>SYN_SENT ERR=10060</a:t>
            </a:r>
            <a:r>
              <a:rPr lang="zh-CN" altLang="en-US" sz="2400"/>
              <a:t>（同一网络）或</a:t>
            </a:r>
            <a:r>
              <a:rPr lang="en-US" altLang="zh-CN" sz="2400"/>
              <a:t>10051</a:t>
            </a:r>
            <a:r>
              <a:rPr lang="zh-CN" altLang="en-US" sz="2400"/>
              <a:t>（不同网络）</a:t>
            </a:r>
          </a:p>
          <a:p>
            <a:pPr>
              <a:lnSpc>
                <a:spcPct val="90000"/>
              </a:lnSpc>
            </a:pPr>
            <a:r>
              <a:rPr lang="en-US" altLang="zh-CN" sz="2400"/>
              <a:t>2.</a:t>
            </a:r>
            <a:r>
              <a:rPr lang="zh-CN" altLang="en-US" sz="2400"/>
              <a:t>服务器主机启动，服务未启动，观察</a:t>
            </a:r>
            <a:r>
              <a:rPr lang="en-US" altLang="zh-CN" sz="2400"/>
              <a:t>SYN</a:t>
            </a:r>
            <a:r>
              <a:rPr lang="zh-CN" altLang="en-US" sz="2400"/>
              <a:t>发送一次，然后收到</a:t>
            </a:r>
            <a:r>
              <a:rPr lang="en-US" altLang="zh-CN" sz="2400"/>
              <a:t>ACK</a:t>
            </a:r>
            <a:r>
              <a:rPr lang="zh-CN" altLang="en-US" sz="2400"/>
              <a:t>和</a:t>
            </a:r>
            <a:r>
              <a:rPr lang="en-US" altLang="zh-CN" sz="2400"/>
              <a:t>RST</a:t>
            </a:r>
            <a:r>
              <a:rPr lang="zh-CN" altLang="en-US" sz="2400"/>
              <a:t>报文（</a:t>
            </a:r>
            <a:r>
              <a:rPr lang="en-US" altLang="zh-CN" sz="2400"/>
              <a:t>3</a:t>
            </a:r>
            <a:r>
              <a:rPr lang="zh-CN" altLang="en-US" sz="2400"/>
              <a:t>次）</a:t>
            </a:r>
            <a:r>
              <a:rPr lang="en-US" altLang="zh-CN" sz="2400"/>
              <a:t>ERR = 10061</a:t>
            </a:r>
          </a:p>
          <a:p>
            <a:pPr>
              <a:lnSpc>
                <a:spcPct val="90000"/>
              </a:lnSpc>
            </a:pPr>
            <a:r>
              <a:rPr lang="en-US" altLang="zh-CN" sz="2400"/>
              <a:t>3.</a:t>
            </a:r>
            <a:r>
              <a:rPr lang="zh-CN" altLang="en-US" sz="2400"/>
              <a:t>小报文合并，然后用</a:t>
            </a:r>
            <a:r>
              <a:rPr lang="en-US" altLang="zh-CN" sz="2400"/>
              <a:t>TCP_NODELAY</a:t>
            </a:r>
          </a:p>
          <a:p>
            <a:pPr>
              <a:lnSpc>
                <a:spcPct val="90000"/>
              </a:lnSpc>
            </a:pPr>
            <a:r>
              <a:rPr lang="en-US" altLang="zh-CN" sz="2400"/>
              <a:t>4.</a:t>
            </a:r>
            <a:r>
              <a:rPr lang="zh-CN" altLang="en-US" sz="2400"/>
              <a:t>大报文如何分包</a:t>
            </a:r>
          </a:p>
          <a:p>
            <a:pPr>
              <a:lnSpc>
                <a:spcPct val="90000"/>
              </a:lnSpc>
            </a:pPr>
            <a:r>
              <a:rPr lang="en-US" altLang="zh-CN" sz="2400" smtClean="0"/>
              <a:t>7.</a:t>
            </a:r>
            <a:r>
              <a:rPr lang="zh-CN" altLang="en-US" sz="2400" smtClean="0"/>
              <a:t>观察</a:t>
            </a:r>
            <a:r>
              <a:rPr lang="en-US" altLang="zh-CN" sz="2400"/>
              <a:t>closesocket, shutdown</a:t>
            </a:r>
            <a:r>
              <a:rPr lang="zh-CN" altLang="en-US" sz="2400"/>
              <a:t>后状态变化</a:t>
            </a:r>
          </a:p>
          <a:p>
            <a:pPr>
              <a:lnSpc>
                <a:spcPct val="90000"/>
              </a:lnSpc>
            </a:pPr>
            <a:r>
              <a:rPr lang="en-US" altLang="zh-CN" sz="2400"/>
              <a:t>6.</a:t>
            </a:r>
            <a:r>
              <a:rPr lang="zh-CN" altLang="en-US" sz="2400"/>
              <a:t>思考：为什么</a:t>
            </a:r>
            <a:r>
              <a:rPr lang="en-US" altLang="zh-CN" sz="2400"/>
              <a:t>TCP</a:t>
            </a:r>
            <a:r>
              <a:rPr lang="zh-CN" altLang="en-US" sz="2400"/>
              <a:t>需要</a:t>
            </a:r>
            <a:r>
              <a:rPr lang="en-US" altLang="zh-CN" sz="2400"/>
              <a:t>3</a:t>
            </a:r>
            <a:r>
              <a:rPr lang="zh-CN" altLang="en-US" sz="2400"/>
              <a:t>次握手？</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Effect transition="in" filter="blinds(horizontal)">
                                      <p:cBhvr>
                                        <p:cTn id="7" dur="500"/>
                                        <p:tgtEl>
                                          <p:spTgt spid="348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163">
                                            <p:txEl>
                                              <p:pRg st="1" end="1"/>
                                            </p:txEl>
                                          </p:spTgt>
                                        </p:tgtEl>
                                        <p:attrNameLst>
                                          <p:attrName>style.visibility</p:attrName>
                                        </p:attrNameLst>
                                      </p:cBhvr>
                                      <p:to>
                                        <p:strVal val="visible"/>
                                      </p:to>
                                    </p:set>
                                    <p:animEffect transition="in" filter="blinds(horizontal)">
                                      <p:cBhvr>
                                        <p:cTn id="12" dur="500"/>
                                        <p:tgtEl>
                                          <p:spTgt spid="3481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8163">
                                            <p:txEl>
                                              <p:pRg st="2" end="2"/>
                                            </p:txEl>
                                          </p:spTgt>
                                        </p:tgtEl>
                                        <p:attrNameLst>
                                          <p:attrName>style.visibility</p:attrName>
                                        </p:attrNameLst>
                                      </p:cBhvr>
                                      <p:to>
                                        <p:strVal val="visible"/>
                                      </p:to>
                                    </p:set>
                                    <p:animEffect transition="in" filter="blinds(horizontal)">
                                      <p:cBhvr>
                                        <p:cTn id="17" dur="500"/>
                                        <p:tgtEl>
                                          <p:spTgt spid="3481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8163">
                                            <p:txEl>
                                              <p:pRg st="3" end="3"/>
                                            </p:txEl>
                                          </p:spTgt>
                                        </p:tgtEl>
                                        <p:attrNameLst>
                                          <p:attrName>style.visibility</p:attrName>
                                        </p:attrNameLst>
                                      </p:cBhvr>
                                      <p:to>
                                        <p:strVal val="visible"/>
                                      </p:to>
                                    </p:set>
                                    <p:animEffect transition="in" filter="blinds(horizontal)">
                                      <p:cBhvr>
                                        <p:cTn id="22" dur="500"/>
                                        <p:tgtEl>
                                          <p:spTgt spid="3481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48163">
                                            <p:txEl>
                                              <p:pRg st="4" end="4"/>
                                            </p:txEl>
                                          </p:spTgt>
                                        </p:tgtEl>
                                        <p:attrNameLst>
                                          <p:attrName>style.visibility</p:attrName>
                                        </p:attrNameLst>
                                      </p:cBhvr>
                                      <p:to>
                                        <p:strVal val="visible"/>
                                      </p:to>
                                    </p:set>
                                    <p:animEffect transition="in" filter="blinds(horizontal)">
                                      <p:cBhvr>
                                        <p:cTn id="27" dur="500"/>
                                        <p:tgtEl>
                                          <p:spTgt spid="3481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48163">
                                            <p:txEl>
                                              <p:pRg st="5" end="5"/>
                                            </p:txEl>
                                          </p:spTgt>
                                        </p:tgtEl>
                                        <p:attrNameLst>
                                          <p:attrName>style.visibility</p:attrName>
                                        </p:attrNameLst>
                                      </p:cBhvr>
                                      <p:to>
                                        <p:strVal val="visible"/>
                                      </p:to>
                                    </p:set>
                                    <p:animEffect transition="in" filter="blinds(horizontal)">
                                      <p:cBhvr>
                                        <p:cTn id="32" dur="500"/>
                                        <p:tgtEl>
                                          <p:spTgt spid="3481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Page </a:t>
            </a:r>
            <a:fld id="{5CC29A1A-C378-498D-AD37-6D3F8D6453FC}" type="slidenum">
              <a:rPr lang="en-US" altLang="zh-CN"/>
              <a:pPr/>
              <a:t>118</a:t>
            </a:fld>
            <a:endParaRPr lang="en-US" altLang="zh-CN"/>
          </a:p>
        </p:txBody>
      </p:sp>
      <p:sp>
        <p:nvSpPr>
          <p:cNvPr id="349186" name="Rectangle 2"/>
          <p:cNvSpPr>
            <a:spLocks noGrp="1" noChangeArrowheads="1"/>
          </p:cNvSpPr>
          <p:nvPr>
            <p:ph type="title"/>
          </p:nvPr>
        </p:nvSpPr>
        <p:spPr/>
        <p:txBody>
          <a:bodyPr/>
          <a:lstStyle/>
          <a:p>
            <a:r>
              <a:rPr lang="en-US" altLang="zh-CN"/>
              <a:t>TCP </a:t>
            </a:r>
            <a:r>
              <a:rPr lang="zh-CN" altLang="en-US"/>
              <a:t>测试用例</a:t>
            </a:r>
          </a:p>
        </p:txBody>
      </p:sp>
      <p:sp>
        <p:nvSpPr>
          <p:cNvPr id="349187" name="Rectangle 3"/>
          <p:cNvSpPr>
            <a:spLocks noGrp="1" noChangeArrowheads="1"/>
          </p:cNvSpPr>
          <p:nvPr>
            <p:ph type="body" idx="1"/>
          </p:nvPr>
        </p:nvSpPr>
        <p:spPr>
          <a:xfrm>
            <a:off x="457200" y="1268413"/>
            <a:ext cx="8229600" cy="4525962"/>
          </a:xfrm>
        </p:spPr>
        <p:txBody>
          <a:bodyPr/>
          <a:lstStyle/>
          <a:p>
            <a:r>
              <a:rPr lang="zh-CN" altLang="en-US"/>
              <a:t>客户端应用一次发送一个字节，且间隔时间很短</a:t>
            </a:r>
          </a:p>
          <a:p>
            <a:r>
              <a:rPr lang="zh-CN" altLang="en-US"/>
              <a:t>服务器端接收</a:t>
            </a:r>
          </a:p>
          <a:p>
            <a:pPr lvl="1"/>
            <a:r>
              <a:rPr lang="zh-CN" altLang="en-US"/>
              <a:t>实际客户端</a:t>
            </a:r>
            <a:r>
              <a:rPr lang="en-US" altLang="zh-CN"/>
              <a:t>TCP</a:t>
            </a:r>
            <a:r>
              <a:rPr lang="zh-CN" altLang="en-US"/>
              <a:t>协议可能等待多个字节一起发送（</a:t>
            </a:r>
            <a:r>
              <a:rPr lang="en-US" altLang="zh-CN"/>
              <a:t>Nagle algorithm</a:t>
            </a:r>
            <a:r>
              <a:rPr lang="zh-CN" altLang="en-US"/>
              <a:t>）</a:t>
            </a:r>
          </a:p>
          <a:p>
            <a:pPr lvl="1"/>
            <a:r>
              <a:rPr lang="en-US" altLang="zh-CN" sz="2500"/>
              <a:t>setsockopt(s, IPPROTO_TCP, TCP_NODELAY, (char *)&amp;optval, sizeof(optval)); </a:t>
            </a:r>
            <a:r>
              <a:rPr lang="zh-CN" altLang="en-US" sz="2500"/>
              <a:t>减低这种情况</a:t>
            </a:r>
          </a:p>
          <a:p>
            <a:pPr lvl="1"/>
            <a:endParaRPr lang="zh-CN" altLang="en-US"/>
          </a:p>
          <a:p>
            <a:pPr lvl="1"/>
            <a:endParaRPr lang="zh-CN" altLang="en-US"/>
          </a:p>
        </p:txBody>
      </p:sp>
      <p:pic>
        <p:nvPicPr>
          <p:cNvPr id="349188" name="Picture 4"/>
          <p:cNvPicPr>
            <a:picLocks noChangeAspect="1" noChangeArrowheads="1"/>
          </p:cNvPicPr>
          <p:nvPr/>
        </p:nvPicPr>
        <p:blipFill>
          <a:blip r:embed="rId2"/>
          <a:srcRect/>
          <a:stretch>
            <a:fillRect/>
          </a:stretch>
        </p:blipFill>
        <p:spPr bwMode="auto">
          <a:xfrm>
            <a:off x="468313" y="4797425"/>
            <a:ext cx="2428875" cy="2000250"/>
          </a:xfrm>
          <a:prstGeom prst="rect">
            <a:avLst/>
          </a:prstGeom>
          <a:noFill/>
        </p:spPr>
      </p:pic>
      <p:pic>
        <p:nvPicPr>
          <p:cNvPr id="349189" name="Picture 5"/>
          <p:cNvPicPr>
            <a:picLocks noChangeAspect="1" noChangeArrowheads="1"/>
          </p:cNvPicPr>
          <p:nvPr/>
        </p:nvPicPr>
        <p:blipFill>
          <a:blip r:embed="rId3"/>
          <a:srcRect/>
          <a:stretch>
            <a:fillRect/>
          </a:stretch>
        </p:blipFill>
        <p:spPr bwMode="auto">
          <a:xfrm>
            <a:off x="6227763" y="4837113"/>
            <a:ext cx="2066925" cy="2047875"/>
          </a:xfrm>
          <a:prstGeom prst="rect">
            <a:avLst/>
          </a:prstGeom>
          <a:noFill/>
        </p:spPr>
      </p:pic>
    </p:spTree>
  </p:cSld>
  <p:clrMapOvr>
    <a:masterClrMapping/>
  </p:clrMapOvr>
  <p:transition spd="slow">
    <p:random/>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382046C0-DF43-4A55-840C-AE510CD97893}" type="slidenum">
              <a:rPr lang="en-US" altLang="zh-CN"/>
              <a:pPr/>
              <a:t>119</a:t>
            </a:fld>
            <a:endParaRPr lang="en-US" altLang="zh-CN"/>
          </a:p>
        </p:txBody>
      </p:sp>
      <p:sp>
        <p:nvSpPr>
          <p:cNvPr id="130050" name="Rectangle 2"/>
          <p:cNvSpPr>
            <a:spLocks noGrp="1" noChangeArrowheads="1"/>
          </p:cNvSpPr>
          <p:nvPr>
            <p:ph type="title"/>
          </p:nvPr>
        </p:nvSpPr>
        <p:spPr/>
        <p:txBody>
          <a:bodyPr/>
          <a:lstStyle/>
          <a:p>
            <a:pPr algn="l"/>
            <a:r>
              <a:rPr lang="zh-CN" altLang="en-US" sz="4400">
                <a:solidFill>
                  <a:srgbClr val="CC00CC"/>
                </a:solidFill>
                <a:ea typeface="华文行楷" pitchFamily="2" charset="-122"/>
              </a:rPr>
              <a:t>     本章小结</a:t>
            </a:r>
          </a:p>
        </p:txBody>
      </p:sp>
      <p:sp>
        <p:nvSpPr>
          <p:cNvPr id="130051" name="Rectangle 3"/>
          <p:cNvSpPr>
            <a:spLocks noGrp="1" noChangeArrowheads="1"/>
          </p:cNvSpPr>
          <p:nvPr>
            <p:ph type="body" idx="1"/>
          </p:nvPr>
        </p:nvSpPr>
        <p:spPr>
          <a:xfrm>
            <a:off x="1355725" y="1484313"/>
            <a:ext cx="6384925" cy="4752975"/>
          </a:xfrm>
        </p:spPr>
        <p:txBody>
          <a:bodyPr/>
          <a:lstStyle/>
          <a:p>
            <a:pPr marL="449263" indent="-449263">
              <a:lnSpc>
                <a:spcPct val="115000"/>
              </a:lnSpc>
              <a:buSzPct val="75000"/>
            </a:pPr>
            <a:r>
              <a:rPr lang="zh-CN" altLang="en-US"/>
              <a:t>传输控制协议</a:t>
            </a:r>
            <a:r>
              <a:rPr lang="en-US" altLang="zh-CN"/>
              <a:t>TCP</a:t>
            </a:r>
            <a:r>
              <a:rPr lang="zh-CN" altLang="en-US"/>
              <a:t>的格式</a:t>
            </a:r>
          </a:p>
          <a:p>
            <a:pPr marL="449263" indent="-449263">
              <a:lnSpc>
                <a:spcPct val="115000"/>
              </a:lnSpc>
              <a:buSzPct val="75000"/>
            </a:pPr>
            <a:r>
              <a:rPr lang="zh-CN" altLang="en-US"/>
              <a:t>端口和套接字的基本概念</a:t>
            </a:r>
          </a:p>
          <a:p>
            <a:pPr marL="449263" indent="-449263">
              <a:lnSpc>
                <a:spcPct val="115000"/>
              </a:lnSpc>
              <a:buSzPct val="75000"/>
            </a:pPr>
            <a:r>
              <a:rPr lang="en-US" altLang="zh-CN"/>
              <a:t>UDP</a:t>
            </a:r>
            <a:r>
              <a:rPr lang="zh-CN" altLang="en-US"/>
              <a:t>协议</a:t>
            </a:r>
          </a:p>
          <a:p>
            <a:pPr marL="449263" indent="-449263">
              <a:lnSpc>
                <a:spcPct val="115000"/>
              </a:lnSpc>
              <a:buSzPct val="75000"/>
            </a:pPr>
            <a:r>
              <a:rPr lang="en-US" altLang="zh-CN"/>
              <a:t>TCP</a:t>
            </a:r>
            <a:r>
              <a:rPr lang="zh-CN" altLang="en-US"/>
              <a:t>提供的服务</a:t>
            </a:r>
          </a:p>
          <a:p>
            <a:pPr marL="449263" indent="-449263">
              <a:lnSpc>
                <a:spcPct val="115000"/>
              </a:lnSpc>
              <a:buSzPct val="75000"/>
            </a:pPr>
            <a:r>
              <a:rPr lang="en-US" altLang="zh-CN"/>
              <a:t>TCP</a:t>
            </a:r>
            <a:r>
              <a:rPr lang="zh-CN" altLang="en-US"/>
              <a:t>报文段</a:t>
            </a:r>
          </a:p>
          <a:p>
            <a:pPr marL="449263" indent="-449263">
              <a:lnSpc>
                <a:spcPct val="115000"/>
              </a:lnSpc>
              <a:buSzPct val="75000"/>
            </a:pPr>
            <a:r>
              <a:rPr lang="en-US" altLang="zh-CN"/>
              <a:t>TCP</a:t>
            </a:r>
            <a:r>
              <a:rPr lang="zh-CN" altLang="en-US"/>
              <a:t>连接管理</a:t>
            </a:r>
          </a:p>
          <a:p>
            <a:pPr marL="449263" indent="-449263">
              <a:lnSpc>
                <a:spcPct val="115000"/>
              </a:lnSpc>
              <a:buSzPct val="75000"/>
            </a:pPr>
            <a:r>
              <a:rPr lang="en-US" altLang="zh-CN"/>
              <a:t>TCP</a:t>
            </a:r>
            <a:r>
              <a:rPr lang="zh-CN" altLang="en-US"/>
              <a:t>传输策略</a:t>
            </a:r>
          </a:p>
          <a:p>
            <a:pPr marL="449263" indent="-449263">
              <a:lnSpc>
                <a:spcPct val="115000"/>
              </a:lnSpc>
              <a:buSzPct val="75000"/>
            </a:pPr>
            <a:r>
              <a:rPr lang="en-US" altLang="zh-CN"/>
              <a:t>TCP</a:t>
            </a:r>
            <a:r>
              <a:rPr lang="zh-CN" altLang="en-US"/>
              <a:t>拥塞控制</a:t>
            </a:r>
            <a:r>
              <a:rPr lang="en-US" altLang="zh-CN"/>
              <a:t>TCP</a:t>
            </a:r>
            <a:endParaRPr lang="zh-CN" altLang="en-US"/>
          </a:p>
        </p:txBody>
      </p:sp>
    </p:spTree>
  </p:cSld>
  <p:clrMapOvr>
    <a:masterClrMapping/>
  </p:clrMapOvr>
  <p:transition spd="slow">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1766F5FF-6484-4F65-99BF-5FDAF224890E}" type="slidenum">
              <a:rPr lang="en-US" altLang="zh-CN"/>
              <a:pPr/>
              <a:t>12</a:t>
            </a:fld>
            <a:endParaRPr lang="en-US" altLang="zh-CN"/>
          </a:p>
        </p:txBody>
      </p:sp>
      <p:sp>
        <p:nvSpPr>
          <p:cNvPr id="237570" name="Rectangle 2"/>
          <p:cNvSpPr>
            <a:spLocks noGrp="1" noChangeArrowheads="1"/>
          </p:cNvSpPr>
          <p:nvPr>
            <p:ph type="title"/>
          </p:nvPr>
        </p:nvSpPr>
        <p:spPr/>
        <p:txBody>
          <a:bodyPr/>
          <a:lstStyle/>
          <a:p>
            <a:r>
              <a:rPr lang="en-US" altLang="zh-CN" sz="3200" smtClean="0"/>
              <a:t>7.2  </a:t>
            </a:r>
            <a:r>
              <a:rPr lang="zh-CN" altLang="en-US" sz="3200"/>
              <a:t>用户数据报协议（</a:t>
            </a:r>
            <a:r>
              <a:rPr lang="en-US" altLang="zh-CN" sz="3200"/>
              <a:t>UDP</a:t>
            </a:r>
            <a:r>
              <a:rPr lang="zh-CN" altLang="en-US" sz="3200"/>
              <a:t>）</a:t>
            </a:r>
            <a:r>
              <a:rPr lang="zh-CN" altLang="en-US"/>
              <a:t> </a:t>
            </a:r>
          </a:p>
        </p:txBody>
      </p:sp>
      <p:sp>
        <p:nvSpPr>
          <p:cNvPr id="237571" name="Rectangle 3"/>
          <p:cNvSpPr>
            <a:spLocks noGrp="1" noChangeArrowheads="1"/>
          </p:cNvSpPr>
          <p:nvPr>
            <p:ph type="body" idx="1"/>
          </p:nvPr>
        </p:nvSpPr>
        <p:spPr/>
        <p:txBody>
          <a:bodyPr/>
          <a:lstStyle/>
          <a:p>
            <a:pPr marL="360363" indent="-360363">
              <a:lnSpc>
                <a:spcPct val="135000"/>
              </a:lnSpc>
              <a:buSzPct val="75000"/>
            </a:pPr>
            <a:r>
              <a:rPr lang="zh-CN" altLang="en-US"/>
              <a:t>用户数据报协议（</a:t>
            </a:r>
            <a:r>
              <a:rPr lang="en-US" altLang="zh-CN"/>
              <a:t>UDP</a:t>
            </a:r>
            <a:r>
              <a:rPr lang="zh-CN" altLang="en-US"/>
              <a:t>）采用无连接方式提供高层协议间的事务处理服务</a:t>
            </a:r>
          </a:p>
          <a:p>
            <a:pPr marL="360363" indent="-360363">
              <a:lnSpc>
                <a:spcPct val="135000"/>
              </a:lnSpc>
              <a:buSzPct val="75000"/>
            </a:pPr>
            <a:r>
              <a:rPr lang="en-US" altLang="zh-CN"/>
              <a:t>UDP</a:t>
            </a:r>
            <a:r>
              <a:rPr lang="zh-CN" altLang="en-US"/>
              <a:t>是一种无连接的数据报投递服务，所以不保证可靠投递</a:t>
            </a:r>
          </a:p>
          <a:p>
            <a:pPr marL="360363" indent="-360363">
              <a:lnSpc>
                <a:spcPct val="135000"/>
              </a:lnSpc>
              <a:buSzPct val="75000"/>
            </a:pPr>
            <a:r>
              <a:rPr lang="en-US" altLang="zh-CN"/>
              <a:t>UDP</a:t>
            </a:r>
            <a:r>
              <a:rPr lang="zh-CN" altLang="en-US"/>
              <a:t>也使用端口为高层协议服务</a:t>
            </a:r>
          </a:p>
          <a:p>
            <a:pPr marL="360363" indent="-360363">
              <a:lnSpc>
                <a:spcPct val="135000"/>
              </a:lnSpc>
              <a:buSzPct val="75000"/>
            </a:pPr>
            <a:r>
              <a:rPr lang="en-US" altLang="zh-CN"/>
              <a:t>UDP</a:t>
            </a:r>
            <a:r>
              <a:rPr lang="zh-CN" altLang="en-US"/>
              <a:t>承载在</a:t>
            </a:r>
            <a:r>
              <a:rPr lang="en-US" altLang="zh-CN"/>
              <a:t>IP</a:t>
            </a:r>
            <a:r>
              <a:rPr lang="zh-CN" altLang="en-US"/>
              <a:t>数据报中传递</a:t>
            </a:r>
          </a:p>
          <a:p>
            <a:pPr marL="360363" indent="-360363">
              <a:lnSpc>
                <a:spcPct val="135000"/>
              </a:lnSpc>
              <a:buSzPct val="75000"/>
            </a:pPr>
            <a:r>
              <a:rPr lang="en-US" altLang="zh-CN"/>
              <a:t>UDP</a:t>
            </a:r>
            <a:r>
              <a:rPr lang="zh-CN" altLang="en-US"/>
              <a:t>无流量和拥塞控制</a:t>
            </a:r>
          </a:p>
        </p:txBody>
      </p:sp>
    </p:spTree>
  </p:cSld>
  <p:clrMapOvr>
    <a:masterClrMapping/>
  </p:clrMapOvr>
  <p:transition spd="slow">
    <p:random/>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41F07813-DD54-490D-A426-4B28DCFF15D8}" type="slidenum">
              <a:rPr lang="en-US" altLang="zh-CN"/>
              <a:pPr/>
              <a:t>120</a:t>
            </a:fld>
            <a:endParaRPr lang="en-US" altLang="zh-CN"/>
          </a:p>
        </p:txBody>
      </p:sp>
      <p:sp>
        <p:nvSpPr>
          <p:cNvPr id="131074" name="Rectangle 2"/>
          <p:cNvSpPr>
            <a:spLocks noGrp="1" noChangeArrowheads="1"/>
          </p:cNvSpPr>
          <p:nvPr>
            <p:ph type="title"/>
          </p:nvPr>
        </p:nvSpPr>
        <p:spPr/>
        <p:txBody>
          <a:bodyPr/>
          <a:lstStyle/>
          <a:p>
            <a:pPr algn="l"/>
            <a:r>
              <a:rPr lang="zh-CN" altLang="en-US" sz="4000">
                <a:solidFill>
                  <a:srgbClr val="FF0000"/>
                </a:solidFill>
                <a:ea typeface="楷体_GB2312" pitchFamily="49" charset="-122"/>
              </a:rPr>
              <a:t>思考题</a:t>
            </a:r>
          </a:p>
        </p:txBody>
      </p:sp>
      <p:sp>
        <p:nvSpPr>
          <p:cNvPr id="131075" name="Rectangle 3"/>
          <p:cNvSpPr>
            <a:spLocks noGrp="1" noChangeArrowheads="1"/>
          </p:cNvSpPr>
          <p:nvPr>
            <p:ph type="body" idx="1"/>
          </p:nvPr>
        </p:nvSpPr>
        <p:spPr>
          <a:xfrm>
            <a:off x="971550" y="1628775"/>
            <a:ext cx="7488238" cy="4321175"/>
          </a:xfrm>
        </p:spPr>
        <p:txBody>
          <a:bodyPr/>
          <a:lstStyle/>
          <a:p>
            <a:r>
              <a:rPr lang="en-US" altLang="zh-CN"/>
              <a:t>1</a:t>
            </a:r>
            <a:r>
              <a:rPr lang="zh-CN" altLang="en-US"/>
              <a:t>、举例说明</a:t>
            </a:r>
            <a:r>
              <a:rPr lang="en-US" altLang="zh-CN"/>
              <a:t>UDP</a:t>
            </a:r>
            <a:r>
              <a:rPr lang="zh-CN" altLang="en-US"/>
              <a:t>检验和的计算过程。</a:t>
            </a:r>
          </a:p>
          <a:p>
            <a:r>
              <a:rPr lang="en-US" altLang="zh-CN"/>
              <a:t>2</a:t>
            </a:r>
            <a:r>
              <a:rPr lang="zh-CN" altLang="en-US"/>
              <a:t>、请作图说明</a:t>
            </a:r>
            <a:r>
              <a:rPr lang="en-US" altLang="zh-CN"/>
              <a:t>TCP</a:t>
            </a:r>
            <a:r>
              <a:rPr lang="zh-CN" altLang="en-US"/>
              <a:t>三次握手的过程。</a:t>
            </a:r>
          </a:p>
          <a:p>
            <a:r>
              <a:rPr lang="en-US" altLang="zh-CN"/>
              <a:t>3</a:t>
            </a:r>
            <a:r>
              <a:rPr lang="zh-CN" altLang="en-US"/>
              <a:t>、当</a:t>
            </a:r>
            <a:r>
              <a:rPr lang="en-US" altLang="zh-CN"/>
              <a:t>TCP</a:t>
            </a:r>
            <a:r>
              <a:rPr lang="zh-CN" altLang="en-US"/>
              <a:t>连接初始化时，把拥塞窗口</a:t>
            </a:r>
            <a:r>
              <a:rPr lang="en-US" altLang="zh-CN"/>
              <a:t>cwnd</a:t>
            </a:r>
            <a:r>
              <a:rPr lang="zh-CN" altLang="en-US"/>
              <a:t>置为</a:t>
            </a:r>
            <a:r>
              <a:rPr lang="en-US" altLang="zh-CN"/>
              <a:t>1</a:t>
            </a:r>
            <a:r>
              <a:rPr lang="zh-CN" altLang="en-US"/>
              <a:t>，慢启动门限的初始值设置为</a:t>
            </a:r>
            <a:r>
              <a:rPr lang="en-US" altLang="zh-CN"/>
              <a:t>16</a:t>
            </a:r>
            <a:r>
              <a:rPr lang="zh-CN" altLang="en-US"/>
              <a:t>。假设当拥塞窗口值为</a:t>
            </a:r>
            <a:r>
              <a:rPr lang="en-US" altLang="zh-CN"/>
              <a:t>24</a:t>
            </a:r>
            <a:r>
              <a:rPr lang="zh-CN" altLang="en-US"/>
              <a:t>时，发生拥塞。试运用慢启动和拥塞避免算法画出拥塞窗口值与传输轮次的关系曲线。   </a:t>
            </a:r>
          </a:p>
        </p:txBody>
      </p:sp>
      <p:pic>
        <p:nvPicPr>
          <p:cNvPr id="131084" name="Picture 12" descr="gif007"/>
          <p:cNvPicPr>
            <a:picLocks noChangeAspect="1" noChangeArrowheads="1" noCrop="1"/>
          </p:cNvPicPr>
          <p:nvPr/>
        </p:nvPicPr>
        <p:blipFill>
          <a:blip r:embed="rId2"/>
          <a:srcRect/>
          <a:stretch>
            <a:fillRect/>
          </a:stretch>
        </p:blipFill>
        <p:spPr bwMode="auto">
          <a:xfrm>
            <a:off x="5435600" y="4868863"/>
            <a:ext cx="1944688" cy="1781175"/>
          </a:xfrm>
          <a:prstGeom prst="rect">
            <a:avLst/>
          </a:prstGeom>
          <a:noFill/>
        </p:spPr>
      </p:pic>
    </p:spTree>
  </p:cSld>
  <p:clrMapOvr>
    <a:masterClrMapping/>
  </p:clrMapOvr>
  <p:transition spd="slow">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B39335A7-A9B2-43C3-994D-0FC886CB7D73}" type="slidenum">
              <a:rPr lang="en-US" altLang="zh-CN"/>
              <a:pPr/>
              <a:t>13</a:t>
            </a:fld>
            <a:endParaRPr lang="en-US" altLang="zh-CN"/>
          </a:p>
        </p:txBody>
      </p:sp>
      <p:sp>
        <p:nvSpPr>
          <p:cNvPr id="318466" name="Rectangle 2"/>
          <p:cNvSpPr>
            <a:spLocks noGrp="1" noChangeArrowheads="1"/>
          </p:cNvSpPr>
          <p:nvPr>
            <p:ph type="title"/>
          </p:nvPr>
        </p:nvSpPr>
        <p:spPr/>
        <p:txBody>
          <a:bodyPr/>
          <a:lstStyle/>
          <a:p>
            <a:r>
              <a:rPr lang="zh-CN" altLang="zh-CN">
                <a:solidFill>
                  <a:schemeClr val="tx1"/>
                </a:solidFill>
                <a:effectLst>
                  <a:outerShdw blurRad="38100" dist="38100" dir="2700000" algn="tl">
                    <a:srgbClr val="FFFFFF"/>
                  </a:outerShdw>
                </a:effectLst>
              </a:rPr>
              <a:t>UDP</a:t>
            </a:r>
            <a:r>
              <a:rPr lang="en-US" altLang="zh-CN">
                <a:solidFill>
                  <a:schemeClr val="tx1"/>
                </a:solidFill>
                <a:effectLst>
                  <a:outerShdw blurRad="38100" dist="38100" dir="2700000" algn="tl">
                    <a:srgbClr val="FFFFFF"/>
                  </a:outerShdw>
                </a:effectLst>
              </a:rPr>
              <a:t>(User Datagram Protocol)</a:t>
            </a:r>
          </a:p>
        </p:txBody>
      </p:sp>
      <p:sp>
        <p:nvSpPr>
          <p:cNvPr id="318467" name="Rectangle 3"/>
          <p:cNvSpPr>
            <a:spLocks noGrp="1" noChangeArrowheads="1"/>
          </p:cNvSpPr>
          <p:nvPr>
            <p:ph type="body" idx="1"/>
          </p:nvPr>
        </p:nvSpPr>
        <p:spPr>
          <a:xfrm>
            <a:off x="827088" y="1485900"/>
            <a:ext cx="8496300" cy="5183188"/>
          </a:xfrm>
          <a:noFill/>
          <a:ln/>
        </p:spPr>
        <p:txBody>
          <a:bodyPr lIns="92075" tIns="46038" rIns="92075" bIns="46038"/>
          <a:lstStyle/>
          <a:p>
            <a:r>
              <a:rPr lang="en-US" altLang="ko-KR"/>
              <a:t>The application writes a </a:t>
            </a:r>
            <a:r>
              <a:rPr lang="en-US" altLang="ko-KR" b="0" i="1"/>
              <a:t>datagram</a:t>
            </a:r>
            <a:r>
              <a:rPr lang="en-US" altLang="ko-KR"/>
              <a:t> to a UDP </a:t>
            </a:r>
            <a:r>
              <a:rPr lang="en-US" altLang="ko-KR" b="0"/>
              <a:t>socket</a:t>
            </a:r>
            <a:r>
              <a:rPr lang="en-US" altLang="ko-KR"/>
              <a:t>, which is encapsulated a datagram, which is sent to its </a:t>
            </a:r>
            <a:r>
              <a:rPr lang="en-US" altLang="ko-KR" smtClean="0"/>
              <a:t>destination</a:t>
            </a:r>
            <a:endParaRPr lang="en-US" altLang="ko-KR"/>
          </a:p>
          <a:p>
            <a:r>
              <a:rPr lang="en-US" altLang="ko-KR"/>
              <a:t>UDP provides a </a:t>
            </a:r>
            <a:r>
              <a:rPr lang="en-US" altLang="ko-KR" b="0" i="1"/>
              <a:t>connectionless</a:t>
            </a:r>
            <a:r>
              <a:rPr lang="en-US" altLang="ko-KR"/>
              <a:t> </a:t>
            </a:r>
            <a:r>
              <a:rPr lang="en-US" altLang="ko-KR" smtClean="0"/>
              <a:t>service</a:t>
            </a:r>
            <a:endParaRPr lang="en-US" altLang="ko-KR"/>
          </a:p>
          <a:p>
            <a:r>
              <a:rPr lang="en-US" altLang="ko-KR"/>
              <a:t>Each UDP datagram has a length and we can consider a datagram as a </a:t>
            </a:r>
            <a:r>
              <a:rPr lang="en-US" altLang="ko-KR" b="0" i="1" smtClean="0"/>
              <a:t>record</a:t>
            </a:r>
            <a:endParaRPr lang="en-US" altLang="ko-KR"/>
          </a:p>
          <a:p>
            <a:r>
              <a:rPr lang="en-US" altLang="ko-KR">
                <a:hlinkClick r:id="rId2" action="ppaction://hlinkfile"/>
              </a:rPr>
              <a:t>RFC 768[Postel 1980]</a:t>
            </a:r>
            <a:endParaRPr lang="en-US" altLang="ko-KR"/>
          </a:p>
        </p:txBody>
      </p:sp>
    </p:spTree>
  </p:cSld>
  <p:clrMapOvr>
    <a:masterClrMapping/>
  </p:clrMapOvr>
  <p:transition spd="slow">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CA14EB1B-B222-4EBA-815A-46D407674095}" type="slidenum">
              <a:rPr lang="en-US" altLang="zh-CN"/>
              <a:pPr/>
              <a:t>14</a:t>
            </a:fld>
            <a:endParaRPr lang="en-US" altLang="zh-CN"/>
          </a:p>
        </p:txBody>
      </p:sp>
      <p:sp>
        <p:nvSpPr>
          <p:cNvPr id="236546" name="Rectangle 2"/>
          <p:cNvSpPr>
            <a:spLocks noGrp="1" noChangeArrowheads="1"/>
          </p:cNvSpPr>
          <p:nvPr>
            <p:ph type="title"/>
          </p:nvPr>
        </p:nvSpPr>
        <p:spPr/>
        <p:txBody>
          <a:bodyPr/>
          <a:lstStyle/>
          <a:p>
            <a:r>
              <a:rPr lang="en-US" altLang="zh-CN" sz="3200" smtClean="0"/>
              <a:t>7.2.1 </a:t>
            </a:r>
            <a:r>
              <a:rPr lang="en-US" altLang="zh-CN" sz="3200"/>
              <a:t>UDP</a:t>
            </a:r>
            <a:r>
              <a:rPr lang="zh-CN" altLang="en-US" sz="3200"/>
              <a:t>概述</a:t>
            </a:r>
            <a:r>
              <a:rPr lang="zh-CN" altLang="en-US"/>
              <a:t> </a:t>
            </a:r>
          </a:p>
        </p:txBody>
      </p:sp>
      <p:sp>
        <p:nvSpPr>
          <p:cNvPr id="236547" name="Rectangle 3"/>
          <p:cNvSpPr>
            <a:spLocks noGrp="1" noChangeArrowheads="1"/>
          </p:cNvSpPr>
          <p:nvPr>
            <p:ph type="body" idx="1"/>
          </p:nvPr>
        </p:nvSpPr>
        <p:spPr/>
        <p:txBody>
          <a:bodyPr/>
          <a:lstStyle/>
          <a:p>
            <a:pPr>
              <a:lnSpc>
                <a:spcPct val="130000"/>
              </a:lnSpc>
              <a:buFont typeface="Wingdings" pitchFamily="2" charset="2"/>
              <a:buNone/>
            </a:pPr>
            <a:r>
              <a:rPr lang="en-US" altLang="zh-CN">
                <a:solidFill>
                  <a:srgbClr val="FF0000"/>
                </a:solidFill>
                <a:effectLst>
                  <a:outerShdw blurRad="38100" dist="38100" dir="2700000" algn="tl">
                    <a:srgbClr val="000000"/>
                  </a:outerShdw>
                </a:effectLst>
              </a:rPr>
              <a:t>1</a:t>
            </a:r>
            <a:r>
              <a:rPr lang="zh-CN" altLang="en-US">
                <a:solidFill>
                  <a:srgbClr val="FF0000"/>
                </a:solidFill>
                <a:effectLst>
                  <a:outerShdw blurRad="38100" dist="38100" dir="2700000" algn="tl">
                    <a:srgbClr val="000000"/>
                  </a:outerShdw>
                </a:effectLst>
              </a:rPr>
              <a:t>．</a:t>
            </a:r>
            <a:r>
              <a:rPr lang="en-US" altLang="zh-CN">
                <a:solidFill>
                  <a:srgbClr val="FF0000"/>
                </a:solidFill>
                <a:effectLst>
                  <a:outerShdw blurRad="38100" dist="38100" dir="2700000" algn="tl">
                    <a:srgbClr val="000000"/>
                  </a:outerShdw>
                </a:effectLst>
              </a:rPr>
              <a:t>UDP</a:t>
            </a:r>
            <a:r>
              <a:rPr lang="zh-CN" altLang="en-US">
                <a:solidFill>
                  <a:srgbClr val="FF0000"/>
                </a:solidFill>
                <a:effectLst>
                  <a:outerShdw blurRad="38100" dist="38100" dir="2700000" algn="tl">
                    <a:srgbClr val="000000"/>
                  </a:outerShdw>
                </a:effectLst>
              </a:rPr>
              <a:t>的功能及特点</a:t>
            </a:r>
            <a:r>
              <a:rPr lang="zh-CN" altLang="en-US"/>
              <a:t> </a:t>
            </a:r>
          </a:p>
          <a:p>
            <a:pPr>
              <a:lnSpc>
                <a:spcPct val="130000"/>
              </a:lnSpc>
            </a:pPr>
            <a:r>
              <a:rPr lang="zh-CN" altLang="en-US"/>
              <a:t>（</a:t>
            </a:r>
            <a:r>
              <a:rPr lang="en-US" altLang="zh-CN"/>
              <a:t>1</a:t>
            </a:r>
            <a:r>
              <a:rPr lang="zh-CN" altLang="en-US"/>
              <a:t>）提供无连接的服务，简单、</a:t>
            </a:r>
            <a:r>
              <a:rPr lang="zh-CN" altLang="en-US" smtClean="0"/>
              <a:t>快速</a:t>
            </a:r>
            <a:endParaRPr lang="zh-CN" altLang="en-US"/>
          </a:p>
          <a:p>
            <a:pPr>
              <a:lnSpc>
                <a:spcPct val="130000"/>
              </a:lnSpc>
            </a:pPr>
            <a:r>
              <a:rPr lang="zh-CN" altLang="en-US"/>
              <a:t>（</a:t>
            </a:r>
            <a:r>
              <a:rPr lang="en-US" altLang="zh-CN"/>
              <a:t>2</a:t>
            </a:r>
            <a:r>
              <a:rPr lang="zh-CN" altLang="en-US"/>
              <a:t>）</a:t>
            </a:r>
            <a:r>
              <a:rPr lang="en-US" altLang="zh-CN"/>
              <a:t>UDP</a:t>
            </a:r>
            <a:r>
              <a:rPr lang="zh-CN" altLang="en-US"/>
              <a:t>的主机不需要维持复杂的连接状态</a:t>
            </a:r>
            <a:r>
              <a:rPr lang="zh-CN" altLang="en-US" smtClean="0"/>
              <a:t>表</a:t>
            </a:r>
            <a:endParaRPr lang="zh-CN" altLang="en-US"/>
          </a:p>
          <a:p>
            <a:pPr>
              <a:lnSpc>
                <a:spcPct val="130000"/>
              </a:lnSpc>
            </a:pPr>
            <a:r>
              <a:rPr lang="zh-CN" altLang="en-US"/>
              <a:t>（</a:t>
            </a:r>
            <a:r>
              <a:rPr lang="en-US" altLang="zh-CN"/>
              <a:t>3</a:t>
            </a:r>
            <a:r>
              <a:rPr lang="zh-CN" altLang="en-US"/>
              <a:t>）</a:t>
            </a:r>
            <a:r>
              <a:rPr lang="en-US" altLang="zh-CN"/>
              <a:t>UDP</a:t>
            </a:r>
            <a:r>
              <a:rPr lang="zh-CN" altLang="en-US"/>
              <a:t>报文只有</a:t>
            </a:r>
            <a:r>
              <a:rPr lang="en-US" altLang="zh-CN"/>
              <a:t>8</a:t>
            </a:r>
            <a:r>
              <a:rPr lang="zh-CN" altLang="en-US"/>
              <a:t>个字节的首部</a:t>
            </a:r>
            <a:r>
              <a:rPr lang="zh-CN" altLang="en-US" smtClean="0"/>
              <a:t>开销</a:t>
            </a:r>
            <a:endParaRPr lang="zh-CN" altLang="en-US"/>
          </a:p>
          <a:p>
            <a:pPr>
              <a:lnSpc>
                <a:spcPct val="130000"/>
              </a:lnSpc>
            </a:pPr>
            <a:r>
              <a:rPr lang="zh-CN" altLang="en-US"/>
              <a:t>（</a:t>
            </a:r>
            <a:r>
              <a:rPr lang="en-US" altLang="zh-CN"/>
              <a:t>4</a:t>
            </a:r>
            <a:r>
              <a:rPr lang="zh-CN" altLang="en-US"/>
              <a:t>）网络出现的拥塞不会使源主机的发送速率</a:t>
            </a:r>
            <a:r>
              <a:rPr lang="zh-CN" altLang="en-US" smtClean="0"/>
              <a:t>降低</a:t>
            </a:r>
            <a:endParaRPr lang="zh-CN" altLang="en-US"/>
          </a:p>
        </p:txBody>
      </p:sp>
    </p:spTree>
  </p:cSld>
  <p:clrMapOvr>
    <a:masterClrMapping/>
  </p:clrMapOvr>
  <p:transition spd="slow">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FB34038A-2A54-41BC-86B9-72351D2CC9B6}" type="slidenum">
              <a:rPr lang="en-US" altLang="zh-CN"/>
              <a:pPr/>
              <a:t>15</a:t>
            </a:fld>
            <a:endParaRPr lang="en-US" altLang="zh-CN"/>
          </a:p>
        </p:txBody>
      </p:sp>
      <p:sp>
        <p:nvSpPr>
          <p:cNvPr id="240642" name="Rectangle 2"/>
          <p:cNvSpPr>
            <a:spLocks noGrp="1" noChangeArrowheads="1"/>
          </p:cNvSpPr>
          <p:nvPr>
            <p:ph type="title"/>
          </p:nvPr>
        </p:nvSpPr>
        <p:spPr/>
        <p:txBody>
          <a:bodyPr/>
          <a:lstStyle/>
          <a:p>
            <a:r>
              <a:rPr lang="en-US" altLang="zh-CN" sz="3200">
                <a:solidFill>
                  <a:srgbClr val="FF0000"/>
                </a:solidFill>
              </a:rPr>
              <a:t>2</a:t>
            </a:r>
            <a:r>
              <a:rPr lang="zh-CN" altLang="en-US" sz="3200">
                <a:solidFill>
                  <a:srgbClr val="FF0000"/>
                </a:solidFill>
              </a:rPr>
              <a:t>．</a:t>
            </a:r>
            <a:r>
              <a:rPr lang="en-US" altLang="zh-CN" sz="3200">
                <a:solidFill>
                  <a:srgbClr val="FF0000"/>
                </a:solidFill>
              </a:rPr>
              <a:t>UDP</a:t>
            </a:r>
            <a:r>
              <a:rPr lang="zh-CN" altLang="en-US" sz="3200">
                <a:solidFill>
                  <a:srgbClr val="FF0000"/>
                </a:solidFill>
              </a:rPr>
              <a:t>的端口</a:t>
            </a:r>
          </a:p>
        </p:txBody>
      </p:sp>
      <p:sp>
        <p:nvSpPr>
          <p:cNvPr id="240643" name="Rectangle 3"/>
          <p:cNvSpPr>
            <a:spLocks noGrp="1" noChangeArrowheads="1"/>
          </p:cNvSpPr>
          <p:nvPr>
            <p:ph type="body" idx="1"/>
          </p:nvPr>
        </p:nvSpPr>
        <p:spPr/>
        <p:txBody>
          <a:bodyPr/>
          <a:lstStyle/>
          <a:p>
            <a:pPr>
              <a:lnSpc>
                <a:spcPct val="130000"/>
              </a:lnSpc>
            </a:pPr>
            <a:r>
              <a:rPr lang="en-US" altLang="zh-CN"/>
              <a:t>UDP</a:t>
            </a:r>
            <a:r>
              <a:rPr lang="zh-CN" altLang="en-US"/>
              <a:t>常用的端口号有：</a:t>
            </a:r>
          </a:p>
          <a:p>
            <a:pPr lvl="1">
              <a:lnSpc>
                <a:spcPct val="130000"/>
              </a:lnSpc>
            </a:pPr>
            <a:r>
              <a:rPr lang="zh-CN" altLang="en-US"/>
              <a:t>（</a:t>
            </a:r>
            <a:r>
              <a:rPr lang="en-US" altLang="zh-CN"/>
              <a:t>1</a:t>
            </a:r>
            <a:r>
              <a:rPr lang="zh-CN" altLang="en-US"/>
              <a:t>）</a:t>
            </a:r>
            <a:r>
              <a:rPr lang="en-US" altLang="zh-CN"/>
              <a:t>53</a:t>
            </a:r>
            <a:r>
              <a:rPr lang="zh-CN" altLang="en-US"/>
              <a:t>：</a:t>
            </a:r>
            <a:r>
              <a:rPr lang="en-US" altLang="zh-CN"/>
              <a:t>DNS</a:t>
            </a:r>
            <a:r>
              <a:rPr lang="zh-CN" altLang="en-US"/>
              <a:t>（域名服务）</a:t>
            </a:r>
          </a:p>
          <a:p>
            <a:pPr lvl="1">
              <a:lnSpc>
                <a:spcPct val="130000"/>
              </a:lnSpc>
            </a:pPr>
            <a:r>
              <a:rPr lang="zh-CN" altLang="en-US"/>
              <a:t>（</a:t>
            </a:r>
            <a:r>
              <a:rPr lang="en-US" altLang="zh-CN"/>
              <a:t>2</a:t>
            </a:r>
            <a:r>
              <a:rPr lang="zh-CN" altLang="en-US"/>
              <a:t>）</a:t>
            </a:r>
            <a:r>
              <a:rPr lang="en-US" altLang="zh-CN"/>
              <a:t>69</a:t>
            </a:r>
            <a:r>
              <a:rPr lang="zh-CN" altLang="en-US"/>
              <a:t>：</a:t>
            </a:r>
            <a:r>
              <a:rPr lang="en-US" altLang="zh-CN"/>
              <a:t>TFTP</a:t>
            </a:r>
            <a:r>
              <a:rPr lang="zh-CN" altLang="en-US"/>
              <a:t>（简单文件传输协议）</a:t>
            </a:r>
          </a:p>
          <a:p>
            <a:pPr lvl="1">
              <a:lnSpc>
                <a:spcPct val="130000"/>
              </a:lnSpc>
            </a:pPr>
            <a:r>
              <a:rPr lang="zh-CN" altLang="en-US"/>
              <a:t>（</a:t>
            </a:r>
            <a:r>
              <a:rPr lang="en-US" altLang="zh-CN"/>
              <a:t>3</a:t>
            </a:r>
            <a:r>
              <a:rPr lang="zh-CN" altLang="en-US"/>
              <a:t>）</a:t>
            </a:r>
            <a:r>
              <a:rPr lang="en-US" altLang="zh-CN"/>
              <a:t>123</a:t>
            </a:r>
            <a:r>
              <a:rPr lang="zh-CN" altLang="en-US"/>
              <a:t>：</a:t>
            </a:r>
            <a:r>
              <a:rPr lang="en-US" altLang="zh-CN"/>
              <a:t>NTP</a:t>
            </a:r>
            <a:r>
              <a:rPr lang="zh-CN" altLang="en-US"/>
              <a:t>（网络时间协议）</a:t>
            </a:r>
          </a:p>
          <a:p>
            <a:pPr lvl="1">
              <a:lnSpc>
                <a:spcPct val="130000"/>
              </a:lnSpc>
            </a:pPr>
            <a:r>
              <a:rPr lang="zh-CN" altLang="en-US"/>
              <a:t>（</a:t>
            </a:r>
            <a:r>
              <a:rPr lang="en-US" altLang="zh-CN"/>
              <a:t>4</a:t>
            </a:r>
            <a:r>
              <a:rPr lang="zh-CN" altLang="en-US"/>
              <a:t>）</a:t>
            </a:r>
            <a:r>
              <a:rPr lang="en-US" altLang="zh-CN"/>
              <a:t>161</a:t>
            </a:r>
            <a:r>
              <a:rPr lang="zh-CN" altLang="en-US"/>
              <a:t>：</a:t>
            </a:r>
            <a:r>
              <a:rPr lang="en-US" altLang="zh-CN"/>
              <a:t>SNMP</a:t>
            </a:r>
            <a:r>
              <a:rPr lang="zh-CN" altLang="en-US"/>
              <a:t>（简单网络管理协议）</a:t>
            </a:r>
          </a:p>
          <a:p>
            <a:pPr lvl="1">
              <a:lnSpc>
                <a:spcPct val="130000"/>
              </a:lnSpc>
            </a:pPr>
            <a:r>
              <a:rPr lang="zh-CN" altLang="en-US"/>
              <a:t>（</a:t>
            </a:r>
            <a:r>
              <a:rPr lang="en-US" altLang="zh-CN"/>
              <a:t>5</a:t>
            </a:r>
            <a:r>
              <a:rPr lang="zh-CN" altLang="en-US"/>
              <a:t>）</a:t>
            </a:r>
            <a:r>
              <a:rPr lang="en-US" altLang="zh-CN"/>
              <a:t>162</a:t>
            </a:r>
            <a:r>
              <a:rPr lang="zh-CN" altLang="en-US"/>
              <a:t>：</a:t>
            </a:r>
            <a:r>
              <a:rPr lang="en-US" altLang="zh-CN"/>
              <a:t>SNMP</a:t>
            </a:r>
            <a:r>
              <a:rPr lang="zh-CN" altLang="en-US"/>
              <a:t>（简单网络管理协议）</a:t>
            </a:r>
          </a:p>
          <a:p>
            <a:pPr lvl="1">
              <a:lnSpc>
                <a:spcPct val="130000"/>
              </a:lnSpc>
            </a:pPr>
            <a:r>
              <a:rPr lang="zh-CN" altLang="en-US"/>
              <a:t>（</a:t>
            </a:r>
            <a:r>
              <a:rPr lang="en-US" altLang="zh-CN"/>
              <a:t>6</a:t>
            </a:r>
            <a:r>
              <a:rPr lang="zh-CN" altLang="en-US"/>
              <a:t>）</a:t>
            </a:r>
            <a:r>
              <a:rPr lang="en-US" altLang="zh-CN"/>
              <a:t>520</a:t>
            </a:r>
            <a:r>
              <a:rPr lang="zh-CN" altLang="en-US"/>
              <a:t>：</a:t>
            </a:r>
            <a:r>
              <a:rPr lang="en-US" altLang="zh-CN"/>
              <a:t>RIP</a:t>
            </a:r>
            <a:r>
              <a:rPr lang="zh-CN" altLang="en-US"/>
              <a:t>（路由信息协议</a:t>
            </a:r>
            <a:r>
              <a:rPr lang="zh-CN" altLang="en-US" smtClean="0"/>
              <a:t>）</a:t>
            </a:r>
            <a:endParaRPr lang="en-US" altLang="zh-CN" smtClean="0"/>
          </a:p>
          <a:p>
            <a:pPr lvl="1">
              <a:lnSpc>
                <a:spcPct val="130000"/>
              </a:lnSpc>
            </a:pPr>
            <a:r>
              <a:rPr lang="zh-CN" altLang="en-US" smtClean="0"/>
              <a:t>（</a:t>
            </a:r>
            <a:r>
              <a:rPr lang="en-US" altLang="zh-CN" smtClean="0"/>
              <a:t>7</a:t>
            </a:r>
            <a:r>
              <a:rPr lang="zh-CN" altLang="en-US" smtClean="0"/>
              <a:t>）</a:t>
            </a:r>
            <a:r>
              <a:rPr lang="en-US" altLang="zh-CN" smtClean="0"/>
              <a:t>67</a:t>
            </a:r>
            <a:r>
              <a:rPr lang="zh-CN" altLang="en-US" smtClean="0"/>
              <a:t>：</a:t>
            </a:r>
            <a:r>
              <a:rPr lang="en-US" altLang="zh-CN" smtClean="0"/>
              <a:t>DHCP</a:t>
            </a:r>
            <a:r>
              <a:rPr lang="zh-CN" altLang="en-US" smtClean="0"/>
              <a:t>（动态主机配置协议）</a:t>
            </a:r>
            <a:endParaRPr lang="zh-CN" altLang="en-US"/>
          </a:p>
        </p:txBody>
      </p:sp>
    </p:spTree>
  </p:cSld>
  <p:clrMapOvr>
    <a:masterClrMapping/>
  </p:clrMapOvr>
  <p:transition spd="slow">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F4E3D7F6-A3B5-4717-97F3-10D60D68A40B}" type="slidenum">
              <a:rPr lang="en-US" altLang="zh-CN"/>
              <a:pPr/>
              <a:t>16</a:t>
            </a:fld>
            <a:endParaRPr lang="en-US" altLang="zh-CN"/>
          </a:p>
        </p:txBody>
      </p:sp>
      <p:pic>
        <p:nvPicPr>
          <p:cNvPr id="319490" name="Picture 2"/>
          <p:cNvPicPr>
            <a:picLocks noChangeAspect="1" noChangeArrowheads="1"/>
          </p:cNvPicPr>
          <p:nvPr/>
        </p:nvPicPr>
        <p:blipFill>
          <a:blip r:embed="rId2"/>
          <a:srcRect/>
          <a:stretch>
            <a:fillRect/>
          </a:stretch>
        </p:blipFill>
        <p:spPr bwMode="auto">
          <a:xfrm>
            <a:off x="1979613" y="1412875"/>
            <a:ext cx="5472112" cy="4756150"/>
          </a:xfrm>
          <a:prstGeom prst="rect">
            <a:avLst/>
          </a:prstGeom>
          <a:noFill/>
        </p:spPr>
      </p:pic>
      <p:sp>
        <p:nvSpPr>
          <p:cNvPr id="319491" name="Rectangle 3"/>
          <p:cNvSpPr>
            <a:spLocks noGrp="1" noChangeArrowheads="1"/>
          </p:cNvSpPr>
          <p:nvPr>
            <p:ph type="title"/>
          </p:nvPr>
        </p:nvSpPr>
        <p:spPr>
          <a:xfrm>
            <a:off x="395288" y="503238"/>
            <a:ext cx="8367712" cy="838200"/>
          </a:xfrm>
          <a:noFill/>
          <a:ln/>
        </p:spPr>
        <p:txBody>
          <a:bodyPr lIns="92075" tIns="46038" rIns="92075" bIns="46038"/>
          <a:lstStyle/>
          <a:p>
            <a:r>
              <a:rPr lang="zh-CN" altLang="en-US" sz="3200">
                <a:solidFill>
                  <a:srgbClr val="FF0000"/>
                </a:solidFill>
              </a:rPr>
              <a:t>3</a:t>
            </a:r>
            <a:r>
              <a:rPr lang="en-US" altLang="zh-CN" sz="3200">
                <a:solidFill>
                  <a:srgbClr val="FF0000"/>
                </a:solidFill>
              </a:rPr>
              <a:t>.</a:t>
            </a:r>
            <a:r>
              <a:rPr lang="zh-CN" altLang="zh-CN" sz="3200">
                <a:solidFill>
                  <a:srgbClr val="FF0000"/>
                </a:solidFill>
              </a:rPr>
              <a:t>UDP </a:t>
            </a:r>
            <a:r>
              <a:rPr lang="zh-CN" altLang="en-US" sz="3200">
                <a:solidFill>
                  <a:srgbClr val="FF0000"/>
                </a:solidFill>
              </a:rPr>
              <a:t>输出</a:t>
            </a:r>
          </a:p>
        </p:txBody>
      </p:sp>
    </p:spTree>
  </p:cSld>
  <p:clrMapOvr>
    <a:masterClrMapping/>
  </p:clrMapOvr>
  <p:transition spd="slow">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4BF6FD5F-1E4F-48BC-BDB1-2D250D59397E}" type="slidenum">
              <a:rPr lang="en-US" altLang="zh-CN"/>
              <a:pPr/>
              <a:t>17</a:t>
            </a:fld>
            <a:endParaRPr lang="en-US" altLang="zh-CN"/>
          </a:p>
        </p:txBody>
      </p:sp>
      <p:sp>
        <p:nvSpPr>
          <p:cNvPr id="239618" name="Rectangle 2"/>
          <p:cNvSpPr>
            <a:spLocks noGrp="1" noChangeArrowheads="1"/>
          </p:cNvSpPr>
          <p:nvPr>
            <p:ph type="title"/>
          </p:nvPr>
        </p:nvSpPr>
        <p:spPr/>
        <p:txBody>
          <a:bodyPr/>
          <a:lstStyle/>
          <a:p>
            <a:r>
              <a:rPr lang="en-US" altLang="zh-CN" sz="3200">
                <a:solidFill>
                  <a:srgbClr val="FF0000"/>
                </a:solidFill>
              </a:rPr>
              <a:t>4</a:t>
            </a:r>
            <a:r>
              <a:rPr lang="zh-CN" altLang="en-US" sz="3200">
                <a:solidFill>
                  <a:srgbClr val="FF0000"/>
                </a:solidFill>
              </a:rPr>
              <a:t>．</a:t>
            </a:r>
            <a:r>
              <a:rPr lang="en-US" altLang="zh-CN" sz="3200">
                <a:solidFill>
                  <a:srgbClr val="FF0000"/>
                </a:solidFill>
              </a:rPr>
              <a:t>UDP</a:t>
            </a:r>
            <a:r>
              <a:rPr lang="zh-CN" altLang="en-US" sz="3200">
                <a:solidFill>
                  <a:srgbClr val="FF0000"/>
                </a:solidFill>
              </a:rPr>
              <a:t>应用</a:t>
            </a:r>
          </a:p>
        </p:txBody>
      </p:sp>
      <p:sp>
        <p:nvSpPr>
          <p:cNvPr id="239619" name="Rectangle 3"/>
          <p:cNvSpPr>
            <a:spLocks noGrp="1" noChangeArrowheads="1"/>
          </p:cNvSpPr>
          <p:nvPr>
            <p:ph type="body" idx="1"/>
          </p:nvPr>
        </p:nvSpPr>
        <p:spPr>
          <a:xfrm>
            <a:off x="1042988" y="1484313"/>
            <a:ext cx="7416800" cy="4594225"/>
          </a:xfrm>
        </p:spPr>
        <p:txBody>
          <a:bodyPr/>
          <a:lstStyle/>
          <a:p>
            <a:pPr>
              <a:lnSpc>
                <a:spcPct val="140000"/>
              </a:lnSpc>
            </a:pPr>
            <a:r>
              <a:rPr lang="zh-CN" altLang="en-US"/>
              <a:t>很多应用适合采用</a:t>
            </a:r>
            <a:r>
              <a:rPr lang="en-US" altLang="zh-CN"/>
              <a:t>UDP</a:t>
            </a:r>
            <a:r>
              <a:rPr lang="zh-CN" altLang="en-US"/>
              <a:t>传输数据，主要有：</a:t>
            </a:r>
          </a:p>
          <a:p>
            <a:pPr lvl="1">
              <a:lnSpc>
                <a:spcPct val="140000"/>
              </a:lnSpc>
            </a:pPr>
            <a:r>
              <a:rPr lang="zh-CN" altLang="en-US"/>
              <a:t>（</a:t>
            </a:r>
            <a:r>
              <a:rPr lang="en-US" altLang="zh-CN"/>
              <a:t>1</a:t>
            </a:r>
            <a:r>
              <a:rPr lang="zh-CN" altLang="en-US"/>
              <a:t>）</a:t>
            </a:r>
            <a:r>
              <a:rPr lang="zh-CN" altLang="en-US" smtClean="0"/>
              <a:t>不关心</a:t>
            </a:r>
            <a:r>
              <a:rPr lang="zh-CN" altLang="en-US"/>
              <a:t>数据丢失，如传输视频或多媒体流</a:t>
            </a:r>
            <a:r>
              <a:rPr lang="zh-CN" altLang="en-US" smtClean="0"/>
              <a:t>数据</a:t>
            </a:r>
            <a:endParaRPr lang="zh-CN" altLang="en-US"/>
          </a:p>
          <a:p>
            <a:pPr lvl="1">
              <a:lnSpc>
                <a:spcPct val="140000"/>
              </a:lnSpc>
            </a:pPr>
            <a:r>
              <a:rPr lang="zh-CN" altLang="en-US"/>
              <a:t>（</a:t>
            </a:r>
            <a:r>
              <a:rPr lang="en-US" altLang="zh-CN"/>
              <a:t>2</a:t>
            </a:r>
            <a:r>
              <a:rPr lang="zh-CN" altLang="en-US"/>
              <a:t>）每次发送很少量</a:t>
            </a:r>
            <a:r>
              <a:rPr lang="zh-CN" altLang="en-US" smtClean="0"/>
              <a:t>数据</a:t>
            </a:r>
            <a:endParaRPr lang="zh-CN" altLang="en-US"/>
          </a:p>
          <a:p>
            <a:pPr lvl="1">
              <a:lnSpc>
                <a:spcPct val="140000"/>
              </a:lnSpc>
            </a:pPr>
            <a:r>
              <a:rPr lang="zh-CN" altLang="en-US"/>
              <a:t>（</a:t>
            </a:r>
            <a:r>
              <a:rPr lang="en-US" altLang="zh-CN"/>
              <a:t>3</a:t>
            </a:r>
            <a:r>
              <a:rPr lang="zh-CN" altLang="en-US"/>
              <a:t>）有自己的全套差错控制</a:t>
            </a:r>
            <a:r>
              <a:rPr lang="zh-CN" altLang="en-US" smtClean="0"/>
              <a:t>机制</a:t>
            </a:r>
            <a:endParaRPr lang="zh-CN" altLang="en-US"/>
          </a:p>
          <a:p>
            <a:pPr lvl="1">
              <a:lnSpc>
                <a:spcPct val="140000"/>
              </a:lnSpc>
            </a:pPr>
            <a:r>
              <a:rPr lang="zh-CN" altLang="en-US"/>
              <a:t>（</a:t>
            </a:r>
            <a:r>
              <a:rPr lang="en-US" altLang="zh-CN"/>
              <a:t>4</a:t>
            </a:r>
            <a:r>
              <a:rPr lang="zh-CN" altLang="en-US"/>
              <a:t>）实时性要求较高、差错控制要求不高的</a:t>
            </a:r>
            <a:r>
              <a:rPr lang="zh-CN" altLang="en-US" smtClean="0"/>
              <a:t>场合</a:t>
            </a:r>
            <a:endParaRPr lang="zh-CN" altLang="en-US"/>
          </a:p>
        </p:txBody>
      </p:sp>
    </p:spTree>
  </p:cSld>
  <p:clrMapOvr>
    <a:masterClrMapping/>
  </p:clrMapOvr>
  <p:transition spd="slow">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9BE81A73-F011-4F2A-99B4-B6158E9E88B2}" type="slidenum">
              <a:rPr lang="en-US" altLang="zh-CN"/>
              <a:pPr/>
              <a:t>18</a:t>
            </a:fld>
            <a:endParaRPr lang="en-US" altLang="zh-CN"/>
          </a:p>
        </p:txBody>
      </p:sp>
      <p:sp>
        <p:nvSpPr>
          <p:cNvPr id="238594" name="Rectangle 2"/>
          <p:cNvSpPr>
            <a:spLocks noGrp="1" noChangeArrowheads="1"/>
          </p:cNvSpPr>
          <p:nvPr>
            <p:ph type="title"/>
          </p:nvPr>
        </p:nvSpPr>
        <p:spPr/>
        <p:txBody>
          <a:bodyPr/>
          <a:lstStyle/>
          <a:p>
            <a:r>
              <a:rPr lang="en-US" altLang="zh-CN" sz="3200" smtClean="0"/>
              <a:t>7.2.2 </a:t>
            </a:r>
            <a:r>
              <a:rPr lang="en-US" altLang="zh-CN" sz="3200"/>
              <a:t>UDP</a:t>
            </a:r>
            <a:r>
              <a:rPr lang="zh-CN" altLang="en-US" sz="3200"/>
              <a:t>报文格式</a:t>
            </a:r>
            <a:r>
              <a:rPr lang="zh-CN" altLang="en-US"/>
              <a:t> </a:t>
            </a:r>
          </a:p>
        </p:txBody>
      </p:sp>
      <p:pic>
        <p:nvPicPr>
          <p:cNvPr id="238596" name="Picture 4"/>
          <p:cNvPicPr>
            <a:picLocks noChangeAspect="1" noChangeArrowheads="1"/>
          </p:cNvPicPr>
          <p:nvPr/>
        </p:nvPicPr>
        <p:blipFill>
          <a:blip r:embed="rId2"/>
          <a:srcRect/>
          <a:stretch>
            <a:fillRect/>
          </a:stretch>
        </p:blipFill>
        <p:spPr bwMode="auto">
          <a:xfrm>
            <a:off x="971550" y="1628775"/>
            <a:ext cx="7921625" cy="3636963"/>
          </a:xfrm>
          <a:prstGeom prst="rect">
            <a:avLst/>
          </a:prstGeom>
          <a:noFill/>
          <a:ln w="9525">
            <a:noFill/>
            <a:miter lim="800000"/>
            <a:headEnd/>
            <a:tailEnd/>
          </a:ln>
          <a:effectLst/>
        </p:spPr>
      </p:pic>
    </p:spTree>
  </p:cSld>
  <p:clrMapOvr>
    <a:masterClrMapping/>
  </p:clrMapOvr>
  <p:transition spd="slow">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3B4FCA91-9AFB-4315-967F-D734C93260E2}" type="slidenum">
              <a:rPr lang="en-US" altLang="zh-CN"/>
              <a:pPr/>
              <a:t>19</a:t>
            </a:fld>
            <a:endParaRPr lang="en-US" altLang="zh-CN"/>
          </a:p>
        </p:txBody>
      </p:sp>
      <p:sp>
        <p:nvSpPr>
          <p:cNvPr id="320514" name="Rectangle 2"/>
          <p:cNvSpPr>
            <a:spLocks noGrp="1" noChangeArrowheads="1"/>
          </p:cNvSpPr>
          <p:nvPr>
            <p:ph type="title"/>
          </p:nvPr>
        </p:nvSpPr>
        <p:spPr/>
        <p:txBody>
          <a:bodyPr/>
          <a:lstStyle/>
          <a:p>
            <a:r>
              <a:rPr lang="en-US" altLang="zh-CN"/>
              <a:t>UDP</a:t>
            </a:r>
            <a:r>
              <a:rPr lang="zh-CN" altLang="en-US"/>
              <a:t>报文格式（续）</a:t>
            </a:r>
          </a:p>
        </p:txBody>
      </p:sp>
      <p:pic>
        <p:nvPicPr>
          <p:cNvPr id="320515" name="Picture 3"/>
          <p:cNvPicPr>
            <a:picLocks noChangeAspect="1" noChangeArrowheads="1"/>
          </p:cNvPicPr>
          <p:nvPr/>
        </p:nvPicPr>
        <p:blipFill>
          <a:blip r:embed="rId2"/>
          <a:srcRect/>
          <a:stretch>
            <a:fillRect/>
          </a:stretch>
        </p:blipFill>
        <p:spPr bwMode="auto">
          <a:xfrm>
            <a:off x="1476375" y="1412875"/>
            <a:ext cx="6696075" cy="4695825"/>
          </a:xfrm>
          <a:prstGeom prst="rect">
            <a:avLst/>
          </a:prstGeom>
          <a:noFill/>
        </p:spPr>
      </p:pic>
    </p:spTree>
  </p:cSld>
  <p:clrMapOvr>
    <a:masterClrMapping/>
  </p:clrMapOvr>
  <p:transition spd="slow">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C770870A-C3F0-4D6A-84BB-D0CF44474E65}" type="slidenum">
              <a:rPr lang="en-US" altLang="zh-CN"/>
              <a:pPr/>
              <a:t>2</a:t>
            </a:fld>
            <a:endParaRPr lang="en-US" altLang="zh-CN"/>
          </a:p>
        </p:txBody>
      </p:sp>
      <p:sp>
        <p:nvSpPr>
          <p:cNvPr id="226306" name="Rectangle 2"/>
          <p:cNvSpPr>
            <a:spLocks noGrp="1" noChangeArrowheads="1"/>
          </p:cNvSpPr>
          <p:nvPr>
            <p:ph type="title"/>
          </p:nvPr>
        </p:nvSpPr>
        <p:spPr/>
        <p:txBody>
          <a:bodyPr/>
          <a:lstStyle/>
          <a:p>
            <a:r>
              <a:rPr lang="en-US" altLang="zh-CN" smtClean="0"/>
              <a:t>7.1  </a:t>
            </a:r>
            <a:r>
              <a:rPr lang="zh-CN" altLang="en-US"/>
              <a:t>传输层概述</a:t>
            </a:r>
          </a:p>
        </p:txBody>
      </p:sp>
      <p:sp>
        <p:nvSpPr>
          <p:cNvPr id="226307" name="Rectangle 3"/>
          <p:cNvSpPr>
            <a:spLocks noGrp="1" noChangeArrowheads="1"/>
          </p:cNvSpPr>
          <p:nvPr>
            <p:ph type="body" idx="1"/>
          </p:nvPr>
        </p:nvSpPr>
        <p:spPr/>
        <p:txBody>
          <a:bodyPr/>
          <a:lstStyle/>
          <a:p>
            <a:pPr algn="ctr">
              <a:lnSpc>
                <a:spcPct val="130000"/>
              </a:lnSpc>
              <a:buFont typeface="Wingdings" pitchFamily="2" charset="2"/>
              <a:buNone/>
            </a:pPr>
            <a:r>
              <a:rPr lang="en-US" altLang="zh-CN" sz="3200" smtClean="0">
                <a:solidFill>
                  <a:srgbClr val="FF0000"/>
                </a:solidFill>
                <a:effectLst>
                  <a:outerShdw blurRad="38100" dist="38100" dir="2700000" algn="tl">
                    <a:srgbClr val="000000"/>
                  </a:outerShdw>
                </a:effectLst>
              </a:rPr>
              <a:t>7.1.1 </a:t>
            </a:r>
            <a:r>
              <a:rPr lang="zh-CN" altLang="en-US" sz="3200">
                <a:solidFill>
                  <a:srgbClr val="FF0000"/>
                </a:solidFill>
                <a:effectLst>
                  <a:outerShdw blurRad="38100" dist="38100" dir="2700000" algn="tl">
                    <a:srgbClr val="000000"/>
                  </a:outerShdw>
                </a:effectLst>
              </a:rPr>
              <a:t>引入传输层的必要性</a:t>
            </a:r>
            <a:r>
              <a:rPr lang="zh-CN" altLang="en-US"/>
              <a:t> </a:t>
            </a:r>
          </a:p>
          <a:p>
            <a:pPr>
              <a:lnSpc>
                <a:spcPct val="130000"/>
              </a:lnSpc>
            </a:pPr>
            <a:r>
              <a:rPr lang="zh-CN" altLang="en-US"/>
              <a:t>传输层在应用层和</a:t>
            </a:r>
            <a:r>
              <a:rPr lang="en-US" altLang="zh-CN"/>
              <a:t>IP</a:t>
            </a:r>
            <a:r>
              <a:rPr lang="zh-CN" altLang="en-US"/>
              <a:t>层之间起着承上启下的作用，它应该满足以下三个要求：</a:t>
            </a:r>
          </a:p>
          <a:p>
            <a:pPr lvl="1">
              <a:lnSpc>
                <a:spcPct val="130000"/>
              </a:lnSpc>
            </a:pPr>
            <a:r>
              <a:rPr lang="en-US" altLang="zh-CN"/>
              <a:t>1</a:t>
            </a:r>
            <a:r>
              <a:rPr lang="zh-CN" altLang="en-US"/>
              <a:t>．传输层要提供比</a:t>
            </a:r>
            <a:r>
              <a:rPr lang="en-US" altLang="zh-CN"/>
              <a:t>IP</a:t>
            </a:r>
            <a:r>
              <a:rPr lang="zh-CN" altLang="en-US"/>
              <a:t>层质量更高的</a:t>
            </a:r>
            <a:r>
              <a:rPr lang="zh-CN" altLang="en-US" smtClean="0"/>
              <a:t>服务</a:t>
            </a:r>
            <a:endParaRPr lang="zh-CN" altLang="en-US"/>
          </a:p>
          <a:p>
            <a:pPr lvl="1">
              <a:lnSpc>
                <a:spcPct val="130000"/>
              </a:lnSpc>
            </a:pPr>
            <a:r>
              <a:rPr lang="en-US" altLang="zh-CN"/>
              <a:t>2</a:t>
            </a:r>
            <a:r>
              <a:rPr lang="zh-CN" altLang="en-US"/>
              <a:t>．传输层要提供识别应用层进程的</a:t>
            </a:r>
            <a:r>
              <a:rPr lang="zh-CN" altLang="en-US" smtClean="0"/>
              <a:t>机制</a:t>
            </a:r>
            <a:endParaRPr lang="zh-CN" altLang="en-US"/>
          </a:p>
          <a:p>
            <a:pPr lvl="1">
              <a:lnSpc>
                <a:spcPct val="130000"/>
              </a:lnSpc>
            </a:pPr>
            <a:r>
              <a:rPr lang="en-US" altLang="zh-CN"/>
              <a:t>3</a:t>
            </a:r>
            <a:r>
              <a:rPr lang="zh-CN" altLang="en-US"/>
              <a:t>．传输层要针对不同尺寸的应用层数据进行适当的</a:t>
            </a:r>
            <a:r>
              <a:rPr lang="zh-CN" altLang="en-US" smtClean="0"/>
              <a:t>处理</a:t>
            </a:r>
            <a:endParaRPr lang="zh-CN" altLang="en-US"/>
          </a:p>
        </p:txBody>
      </p:sp>
    </p:spTree>
  </p:cSld>
  <p:clrMapOvr>
    <a:masterClrMapping/>
  </p:clrMapOvr>
  <p:transition spd="slow">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B840E717-AD5F-4D6B-B6BC-FBB4175F5ECF}" type="slidenum">
              <a:rPr lang="en-US" altLang="zh-CN"/>
              <a:pPr/>
              <a:t>20</a:t>
            </a:fld>
            <a:endParaRPr lang="en-US" altLang="zh-CN"/>
          </a:p>
        </p:txBody>
      </p:sp>
      <p:sp>
        <p:nvSpPr>
          <p:cNvPr id="246786" name="Rectangle 2"/>
          <p:cNvSpPr>
            <a:spLocks noGrp="1" noChangeArrowheads="1"/>
          </p:cNvSpPr>
          <p:nvPr>
            <p:ph type="title"/>
          </p:nvPr>
        </p:nvSpPr>
        <p:spPr/>
        <p:txBody>
          <a:bodyPr/>
          <a:lstStyle/>
          <a:p>
            <a:r>
              <a:rPr lang="zh-CN" altLang="en-US" sz="3200"/>
              <a:t>说明</a:t>
            </a:r>
          </a:p>
        </p:txBody>
      </p:sp>
      <p:sp>
        <p:nvSpPr>
          <p:cNvPr id="246787" name="Rectangle 3"/>
          <p:cNvSpPr>
            <a:spLocks noGrp="1" noChangeArrowheads="1"/>
          </p:cNvSpPr>
          <p:nvPr>
            <p:ph type="body" idx="1"/>
          </p:nvPr>
        </p:nvSpPr>
        <p:spPr/>
        <p:txBody>
          <a:bodyPr/>
          <a:lstStyle/>
          <a:p>
            <a:pPr>
              <a:lnSpc>
                <a:spcPct val="130000"/>
              </a:lnSpc>
              <a:buFont typeface="Wingdings" pitchFamily="2" charset="2"/>
              <a:buNone/>
            </a:pPr>
            <a:r>
              <a:rPr lang="zh-CN" altLang="en-US">
                <a:solidFill>
                  <a:srgbClr val="FF0000"/>
                </a:solidFill>
                <a:effectLst>
                  <a:outerShdw blurRad="38100" dist="38100" dir="2700000" algn="tl">
                    <a:srgbClr val="000000"/>
                  </a:outerShdw>
                </a:effectLst>
              </a:rPr>
              <a:t>（</a:t>
            </a:r>
            <a:r>
              <a:rPr lang="en-US" altLang="zh-CN">
                <a:solidFill>
                  <a:srgbClr val="FF0000"/>
                </a:solidFill>
                <a:effectLst>
                  <a:outerShdw blurRad="38100" dist="38100" dir="2700000" algn="tl">
                    <a:srgbClr val="000000"/>
                  </a:outerShdw>
                </a:effectLst>
              </a:rPr>
              <a:t>1</a:t>
            </a:r>
            <a:r>
              <a:rPr lang="zh-CN" altLang="en-US">
                <a:solidFill>
                  <a:srgbClr val="FF0000"/>
                </a:solidFill>
                <a:effectLst>
                  <a:outerShdw blurRad="38100" dist="38100" dir="2700000" algn="tl">
                    <a:srgbClr val="000000"/>
                  </a:outerShdw>
                </a:effectLst>
              </a:rPr>
              <a:t>）源端口和目的端口</a:t>
            </a:r>
          </a:p>
          <a:p>
            <a:pPr>
              <a:lnSpc>
                <a:spcPct val="130000"/>
              </a:lnSpc>
            </a:pPr>
            <a:r>
              <a:rPr lang="zh-CN" altLang="en-US"/>
              <a:t>源端口和目的端口字段为</a:t>
            </a:r>
            <a:r>
              <a:rPr lang="en-US" altLang="zh-CN"/>
              <a:t>16</a:t>
            </a:r>
            <a:r>
              <a:rPr lang="zh-CN" altLang="en-US"/>
              <a:t>位，它是</a:t>
            </a:r>
            <a:r>
              <a:rPr lang="en-US" altLang="zh-CN"/>
              <a:t>UDP</a:t>
            </a:r>
            <a:r>
              <a:rPr lang="zh-CN" altLang="en-US"/>
              <a:t>协议的端口号，其中源端口是可选的，目的端口必须填写。若源端口不选，则取值为</a:t>
            </a:r>
            <a:r>
              <a:rPr lang="en-US" altLang="zh-CN"/>
              <a:t>0</a:t>
            </a:r>
            <a:r>
              <a:rPr lang="zh-CN" altLang="en-US"/>
              <a:t>。</a:t>
            </a:r>
          </a:p>
          <a:p>
            <a:pPr>
              <a:lnSpc>
                <a:spcPct val="130000"/>
              </a:lnSpc>
              <a:buFont typeface="Wingdings" pitchFamily="2" charset="2"/>
              <a:buNone/>
            </a:pPr>
            <a:r>
              <a:rPr lang="zh-CN" altLang="en-US">
                <a:solidFill>
                  <a:srgbClr val="FF0000"/>
                </a:solidFill>
                <a:effectLst>
                  <a:outerShdw blurRad="38100" dist="38100" dir="2700000" algn="tl">
                    <a:srgbClr val="000000"/>
                  </a:outerShdw>
                </a:effectLst>
              </a:rPr>
              <a:t>（</a:t>
            </a:r>
            <a:r>
              <a:rPr lang="en-US" altLang="zh-CN">
                <a:solidFill>
                  <a:srgbClr val="FF0000"/>
                </a:solidFill>
                <a:effectLst>
                  <a:outerShdw blurRad="38100" dist="38100" dir="2700000" algn="tl">
                    <a:srgbClr val="000000"/>
                  </a:outerShdw>
                </a:effectLst>
              </a:rPr>
              <a:t>2</a:t>
            </a:r>
            <a:r>
              <a:rPr lang="zh-CN" altLang="en-US">
                <a:solidFill>
                  <a:srgbClr val="FF0000"/>
                </a:solidFill>
                <a:effectLst>
                  <a:outerShdw blurRad="38100" dist="38100" dir="2700000" algn="tl">
                    <a:srgbClr val="000000"/>
                  </a:outerShdw>
                </a:effectLst>
              </a:rPr>
              <a:t>）长度</a:t>
            </a:r>
          </a:p>
          <a:p>
            <a:pPr>
              <a:lnSpc>
                <a:spcPct val="130000"/>
              </a:lnSpc>
            </a:pPr>
            <a:r>
              <a:rPr lang="zh-CN" altLang="en-US"/>
              <a:t>长度字段为</a:t>
            </a:r>
            <a:r>
              <a:rPr lang="en-US" altLang="zh-CN"/>
              <a:t>16</a:t>
            </a:r>
            <a:r>
              <a:rPr lang="zh-CN" altLang="en-US"/>
              <a:t>位，它记录</a:t>
            </a:r>
            <a:r>
              <a:rPr lang="en-US" altLang="zh-CN"/>
              <a:t>UDP</a:t>
            </a:r>
            <a:r>
              <a:rPr lang="zh-CN" altLang="en-US"/>
              <a:t>数据报的</a:t>
            </a:r>
            <a:r>
              <a:rPr lang="zh-CN" altLang="en-US">
                <a:solidFill>
                  <a:srgbClr val="FF0000"/>
                </a:solidFill>
                <a:effectLst>
                  <a:outerShdw blurRad="38100" dist="38100" dir="2700000" algn="tl">
                    <a:srgbClr val="000000"/>
                  </a:outerShdw>
                </a:effectLst>
              </a:rPr>
              <a:t>总长度</a:t>
            </a:r>
            <a:r>
              <a:rPr lang="zh-CN" altLang="en-US"/>
              <a:t>，包括</a:t>
            </a:r>
            <a:r>
              <a:rPr lang="en-US" altLang="zh-CN"/>
              <a:t>UDP</a:t>
            </a:r>
            <a:r>
              <a:rPr lang="zh-CN" altLang="en-US"/>
              <a:t>首部和用户数据，长度以八位组为</a:t>
            </a:r>
            <a:r>
              <a:rPr lang="zh-CN" altLang="en-US" smtClean="0"/>
              <a:t>单位</a:t>
            </a:r>
            <a:endParaRPr lang="zh-CN" altLang="en-US"/>
          </a:p>
        </p:txBody>
      </p:sp>
    </p:spTree>
  </p:cSld>
  <p:clrMapOvr>
    <a:masterClrMapping/>
  </p:clrMapOvr>
  <p:transition spd="slow">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01EFD9DB-926F-4AE1-914A-8A94F7CFC0B7}" type="slidenum">
              <a:rPr lang="en-US" altLang="zh-CN"/>
              <a:pPr/>
              <a:t>21</a:t>
            </a:fld>
            <a:endParaRPr lang="en-US" altLang="zh-CN"/>
          </a:p>
        </p:txBody>
      </p:sp>
      <p:sp>
        <p:nvSpPr>
          <p:cNvPr id="245762" name="Rectangle 2"/>
          <p:cNvSpPr>
            <a:spLocks noGrp="1" noChangeArrowheads="1"/>
          </p:cNvSpPr>
          <p:nvPr>
            <p:ph type="title"/>
          </p:nvPr>
        </p:nvSpPr>
        <p:spPr/>
        <p:txBody>
          <a:bodyPr/>
          <a:lstStyle/>
          <a:p>
            <a:r>
              <a:rPr lang="zh-CN" altLang="en-US" sz="2800">
                <a:solidFill>
                  <a:srgbClr val="FF0000"/>
                </a:solidFill>
              </a:rPr>
              <a:t>（</a:t>
            </a:r>
            <a:r>
              <a:rPr lang="en-US" altLang="zh-CN" sz="2800">
                <a:solidFill>
                  <a:srgbClr val="FF0000"/>
                </a:solidFill>
              </a:rPr>
              <a:t>3</a:t>
            </a:r>
            <a:r>
              <a:rPr lang="zh-CN" altLang="en-US" sz="2800">
                <a:solidFill>
                  <a:srgbClr val="FF0000"/>
                </a:solidFill>
              </a:rPr>
              <a:t>）校验和（计算）</a:t>
            </a:r>
          </a:p>
        </p:txBody>
      </p:sp>
      <p:sp>
        <p:nvSpPr>
          <p:cNvPr id="245763" name="Rectangle 3"/>
          <p:cNvSpPr>
            <a:spLocks noGrp="1" noChangeArrowheads="1"/>
          </p:cNvSpPr>
          <p:nvPr>
            <p:ph type="body" idx="1"/>
          </p:nvPr>
        </p:nvSpPr>
        <p:spPr/>
        <p:txBody>
          <a:bodyPr/>
          <a:lstStyle/>
          <a:p>
            <a:pPr>
              <a:buFont typeface="Wingdings" pitchFamily="2" charset="2"/>
              <a:buNone/>
            </a:pPr>
            <a:r>
              <a:rPr lang="zh-CN" altLang="en-US" sz="2400">
                <a:solidFill>
                  <a:srgbClr val="FF0000"/>
                </a:solidFill>
                <a:effectLst>
                  <a:outerShdw blurRad="38100" dist="38100" dir="2700000" algn="tl">
                    <a:srgbClr val="000000"/>
                  </a:outerShdw>
                </a:effectLst>
              </a:rPr>
              <a:t>发送端</a:t>
            </a:r>
            <a:r>
              <a:rPr lang="zh-CN" altLang="en-US" sz="2400"/>
              <a:t>计算校验和的步骤：</a:t>
            </a:r>
          </a:p>
          <a:p>
            <a:r>
              <a:rPr lang="zh-CN" altLang="en-US" sz="2400"/>
              <a:t>①将伪</a:t>
            </a:r>
            <a:r>
              <a:rPr lang="zh-CN" altLang="en-US" sz="2400" smtClean="0"/>
              <a:t>首部添加</a:t>
            </a:r>
            <a:r>
              <a:rPr lang="zh-CN" altLang="en-US" sz="2400"/>
              <a:t>到</a:t>
            </a:r>
            <a:r>
              <a:rPr lang="en-US" altLang="zh-CN" sz="2400"/>
              <a:t>UDP</a:t>
            </a:r>
            <a:r>
              <a:rPr lang="zh-CN" altLang="en-US" sz="2400"/>
              <a:t>用户数据报上；</a:t>
            </a:r>
          </a:p>
          <a:p>
            <a:r>
              <a:rPr lang="zh-CN" altLang="en-US" sz="2400"/>
              <a:t>②将校验和字段填入</a:t>
            </a:r>
            <a:r>
              <a:rPr lang="en-US" altLang="zh-CN" sz="2400"/>
              <a:t>0</a:t>
            </a:r>
            <a:r>
              <a:rPr lang="zh-CN" altLang="en-US" sz="2400"/>
              <a:t>；</a:t>
            </a:r>
          </a:p>
          <a:p>
            <a:r>
              <a:rPr lang="zh-CN" altLang="en-US" sz="2400"/>
              <a:t>③将所有位划分为</a:t>
            </a:r>
            <a:r>
              <a:rPr lang="en-US" altLang="zh-CN" sz="2400"/>
              <a:t>16</a:t>
            </a:r>
            <a:r>
              <a:rPr lang="zh-CN" altLang="en-US" sz="2400"/>
              <a:t>位（</a:t>
            </a:r>
            <a:r>
              <a:rPr lang="en-US" altLang="zh-CN" sz="2400"/>
              <a:t>2</a:t>
            </a:r>
            <a:r>
              <a:rPr lang="zh-CN" altLang="en-US" sz="2400"/>
              <a:t>字节）的字，若字节总数不是偶数，则增加一个字节（填充，全</a:t>
            </a:r>
            <a:r>
              <a:rPr lang="en-US" altLang="zh-CN" sz="2400"/>
              <a:t>0</a:t>
            </a:r>
            <a:r>
              <a:rPr lang="zh-CN" altLang="en-US" sz="2400"/>
              <a:t>）。填充只是为了计算校验和，计算结束后将其丢弃；</a:t>
            </a:r>
          </a:p>
          <a:p>
            <a:r>
              <a:rPr lang="zh-CN" altLang="en-US" sz="2400"/>
              <a:t>④将所有</a:t>
            </a:r>
            <a:r>
              <a:rPr lang="en-US" altLang="zh-CN" sz="2400"/>
              <a:t>16</a:t>
            </a:r>
            <a:r>
              <a:rPr lang="zh-CN" altLang="en-US" sz="2400"/>
              <a:t>位的字模</a:t>
            </a:r>
            <a:r>
              <a:rPr lang="en-US" altLang="zh-CN" sz="2400"/>
              <a:t>2</a:t>
            </a:r>
            <a:r>
              <a:rPr lang="zh-CN" altLang="en-US" sz="2400"/>
              <a:t>加；</a:t>
            </a:r>
          </a:p>
          <a:p>
            <a:r>
              <a:rPr lang="zh-CN" altLang="en-US" sz="2400"/>
              <a:t>⑤将得到的结果取反，它是一个</a:t>
            </a:r>
            <a:r>
              <a:rPr lang="en-US" altLang="zh-CN" sz="2400"/>
              <a:t>16</a:t>
            </a:r>
            <a:r>
              <a:rPr lang="zh-CN" altLang="en-US" sz="2400"/>
              <a:t>位的数，将其插入到校验和字段；</a:t>
            </a:r>
          </a:p>
          <a:p>
            <a:r>
              <a:rPr lang="zh-CN" altLang="en-US" sz="2400"/>
              <a:t>⑥将伪首部和填充</a:t>
            </a:r>
            <a:r>
              <a:rPr lang="zh-CN" altLang="en-US" sz="2400" smtClean="0"/>
              <a:t>去掉</a:t>
            </a:r>
            <a:endParaRPr lang="zh-CN" altLang="en-US" sz="2400"/>
          </a:p>
        </p:txBody>
      </p:sp>
    </p:spTree>
  </p:cSld>
  <p:clrMapOvr>
    <a:masterClrMapping/>
  </p:clrMapOvr>
  <p:transition spd="slow">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445BC2A5-9D3C-471D-91CA-70BCC3178641}" type="slidenum">
              <a:rPr lang="en-US" altLang="zh-CN"/>
              <a:pPr/>
              <a:t>22</a:t>
            </a:fld>
            <a:endParaRPr lang="en-US" altLang="zh-CN"/>
          </a:p>
        </p:txBody>
      </p:sp>
      <p:sp>
        <p:nvSpPr>
          <p:cNvPr id="243714" name="Rectangle 2"/>
          <p:cNvSpPr>
            <a:spLocks noGrp="1" noChangeArrowheads="1"/>
          </p:cNvSpPr>
          <p:nvPr>
            <p:ph type="title"/>
          </p:nvPr>
        </p:nvSpPr>
        <p:spPr/>
        <p:txBody>
          <a:bodyPr/>
          <a:lstStyle/>
          <a:p>
            <a:r>
              <a:rPr lang="zh-CN" altLang="en-US" sz="2800">
                <a:solidFill>
                  <a:srgbClr val="FF0000"/>
                </a:solidFill>
              </a:rPr>
              <a:t>（</a:t>
            </a:r>
            <a:r>
              <a:rPr lang="en-US" altLang="zh-CN" sz="2800">
                <a:solidFill>
                  <a:srgbClr val="FF0000"/>
                </a:solidFill>
              </a:rPr>
              <a:t>3</a:t>
            </a:r>
            <a:r>
              <a:rPr lang="zh-CN" altLang="en-US" sz="2800">
                <a:solidFill>
                  <a:srgbClr val="FF0000"/>
                </a:solidFill>
              </a:rPr>
              <a:t>）校验和（计算）</a:t>
            </a:r>
          </a:p>
        </p:txBody>
      </p:sp>
      <p:sp>
        <p:nvSpPr>
          <p:cNvPr id="243715" name="Rectangle 3"/>
          <p:cNvSpPr>
            <a:spLocks noGrp="1" noChangeArrowheads="1"/>
          </p:cNvSpPr>
          <p:nvPr>
            <p:ph type="body" idx="1"/>
          </p:nvPr>
        </p:nvSpPr>
        <p:spPr/>
        <p:txBody>
          <a:bodyPr/>
          <a:lstStyle/>
          <a:p>
            <a:pPr>
              <a:lnSpc>
                <a:spcPct val="130000"/>
              </a:lnSpc>
              <a:buFont typeface="Wingdings" pitchFamily="2" charset="2"/>
              <a:buNone/>
            </a:pPr>
            <a:r>
              <a:rPr lang="zh-CN" altLang="en-US" sz="2400">
                <a:solidFill>
                  <a:srgbClr val="FF0000"/>
                </a:solidFill>
                <a:effectLst>
                  <a:outerShdw blurRad="38100" dist="38100" dir="2700000" algn="tl">
                    <a:srgbClr val="000000"/>
                  </a:outerShdw>
                </a:effectLst>
              </a:rPr>
              <a:t>接收端</a:t>
            </a:r>
            <a:r>
              <a:rPr lang="zh-CN" altLang="en-US" sz="2400"/>
              <a:t>计算校验和的步骤：</a:t>
            </a:r>
          </a:p>
          <a:p>
            <a:pPr>
              <a:lnSpc>
                <a:spcPct val="130000"/>
              </a:lnSpc>
            </a:pPr>
            <a:r>
              <a:rPr lang="zh-CN" altLang="en-US" sz="2400"/>
              <a:t>①把伪首部填加到</a:t>
            </a:r>
            <a:r>
              <a:rPr lang="en-US" altLang="zh-CN" sz="2400"/>
              <a:t>UDP</a:t>
            </a:r>
            <a:r>
              <a:rPr lang="zh-CN" altLang="en-US" sz="2400"/>
              <a:t>用户数据报上；</a:t>
            </a:r>
          </a:p>
          <a:p>
            <a:pPr>
              <a:lnSpc>
                <a:spcPct val="130000"/>
              </a:lnSpc>
            </a:pPr>
            <a:r>
              <a:rPr lang="zh-CN" altLang="en-US" sz="2400"/>
              <a:t>②把所有位划分为</a:t>
            </a:r>
            <a:r>
              <a:rPr lang="en-US" altLang="zh-CN" sz="2400"/>
              <a:t>16</a:t>
            </a:r>
            <a:r>
              <a:rPr lang="zh-CN" altLang="en-US" sz="2400"/>
              <a:t>位（</a:t>
            </a:r>
            <a:r>
              <a:rPr lang="en-US" altLang="zh-CN" sz="2400"/>
              <a:t>2</a:t>
            </a:r>
            <a:r>
              <a:rPr lang="zh-CN" altLang="en-US" sz="2400"/>
              <a:t>字节）的字，按需要增加填充；</a:t>
            </a:r>
          </a:p>
          <a:p>
            <a:pPr>
              <a:lnSpc>
                <a:spcPct val="130000"/>
              </a:lnSpc>
            </a:pPr>
            <a:r>
              <a:rPr lang="zh-CN" altLang="en-US" sz="2400"/>
              <a:t>③把所有</a:t>
            </a:r>
            <a:r>
              <a:rPr lang="en-US" altLang="zh-CN" sz="2400"/>
              <a:t>16</a:t>
            </a:r>
            <a:r>
              <a:rPr lang="zh-CN" altLang="en-US" sz="2400"/>
              <a:t>位的字模</a:t>
            </a:r>
            <a:r>
              <a:rPr lang="en-US" altLang="zh-CN" sz="2400"/>
              <a:t>2</a:t>
            </a:r>
            <a:r>
              <a:rPr lang="zh-CN" altLang="en-US" sz="2400"/>
              <a:t>加；</a:t>
            </a:r>
          </a:p>
          <a:p>
            <a:pPr>
              <a:lnSpc>
                <a:spcPct val="130000"/>
              </a:lnSpc>
            </a:pPr>
            <a:r>
              <a:rPr lang="zh-CN" altLang="en-US" sz="2400"/>
              <a:t>④把得到的结果取反码；</a:t>
            </a:r>
          </a:p>
          <a:p>
            <a:pPr>
              <a:lnSpc>
                <a:spcPct val="130000"/>
              </a:lnSpc>
            </a:pPr>
            <a:r>
              <a:rPr lang="zh-CN" altLang="en-US" sz="2400"/>
              <a:t>⑤若得到结果为全</a:t>
            </a:r>
            <a:r>
              <a:rPr lang="en-US" altLang="zh-CN" sz="2400"/>
              <a:t>0</a:t>
            </a:r>
            <a:r>
              <a:rPr lang="zh-CN" altLang="en-US" sz="2400"/>
              <a:t>，表示该</a:t>
            </a:r>
            <a:r>
              <a:rPr lang="en-US" altLang="zh-CN" sz="2400"/>
              <a:t>UDP</a:t>
            </a:r>
            <a:r>
              <a:rPr lang="zh-CN" altLang="en-US" sz="2400"/>
              <a:t>报文正确，丢弃伪首部和增加的填充，提交应用层，否则，表示该</a:t>
            </a:r>
            <a:r>
              <a:rPr lang="en-US" altLang="zh-CN" sz="2400"/>
              <a:t>UD</a:t>
            </a:r>
            <a:r>
              <a:rPr lang="zh-CN" altLang="en-US" sz="2400"/>
              <a:t>报文出错，丢弃该报文。</a:t>
            </a:r>
          </a:p>
        </p:txBody>
      </p:sp>
    </p:spTree>
  </p:cSld>
  <p:clrMapOvr>
    <a:masterClrMapping/>
  </p:clrMapOvr>
  <p:transition spd="slow">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062ECAE3-4F8E-4C74-BC4F-03E3A24D2F0F}" type="slidenum">
              <a:rPr lang="en-US" altLang="zh-CN"/>
              <a:pPr/>
              <a:t>23</a:t>
            </a:fld>
            <a:endParaRPr lang="en-US" altLang="zh-CN"/>
          </a:p>
        </p:txBody>
      </p:sp>
      <p:sp>
        <p:nvSpPr>
          <p:cNvPr id="244738" name="Rectangle 2"/>
          <p:cNvSpPr>
            <a:spLocks noGrp="1" noChangeArrowheads="1"/>
          </p:cNvSpPr>
          <p:nvPr>
            <p:ph type="title"/>
          </p:nvPr>
        </p:nvSpPr>
        <p:spPr/>
        <p:txBody>
          <a:bodyPr/>
          <a:lstStyle/>
          <a:p>
            <a:r>
              <a:rPr lang="en-US" altLang="zh-CN" sz="3200" smtClean="0"/>
              <a:t>7.2.3 </a:t>
            </a:r>
            <a:r>
              <a:rPr lang="en-US" altLang="zh-CN" sz="3200"/>
              <a:t>UDP</a:t>
            </a:r>
            <a:r>
              <a:rPr lang="zh-CN" altLang="en-US" sz="3200"/>
              <a:t>伪首部</a:t>
            </a:r>
            <a:r>
              <a:rPr lang="zh-CN" altLang="en-US"/>
              <a:t> </a:t>
            </a:r>
          </a:p>
        </p:txBody>
      </p:sp>
      <p:sp>
        <p:nvSpPr>
          <p:cNvPr id="244739" name="Rectangle 3"/>
          <p:cNvSpPr>
            <a:spLocks noGrp="1" noChangeArrowheads="1"/>
          </p:cNvSpPr>
          <p:nvPr>
            <p:ph type="body" idx="1"/>
          </p:nvPr>
        </p:nvSpPr>
        <p:spPr>
          <a:xfrm>
            <a:off x="1042988" y="1484313"/>
            <a:ext cx="7620000" cy="2449512"/>
          </a:xfrm>
        </p:spPr>
        <p:txBody>
          <a:bodyPr/>
          <a:lstStyle/>
          <a:p>
            <a:pPr>
              <a:lnSpc>
                <a:spcPct val="140000"/>
              </a:lnSpc>
            </a:pPr>
            <a:r>
              <a:rPr lang="en-US" altLang="zh-CN"/>
              <a:t>UDP</a:t>
            </a:r>
            <a:r>
              <a:rPr lang="zh-CN" altLang="en-US"/>
              <a:t>引入了长度为</a:t>
            </a:r>
            <a:r>
              <a:rPr lang="en-US" altLang="zh-CN"/>
              <a:t>12</a:t>
            </a:r>
            <a:r>
              <a:rPr lang="zh-CN" altLang="en-US"/>
              <a:t>个八位组一个伪首部</a:t>
            </a:r>
          </a:p>
          <a:p>
            <a:pPr>
              <a:lnSpc>
                <a:spcPct val="140000"/>
              </a:lnSpc>
            </a:pPr>
            <a:r>
              <a:rPr lang="zh-CN" altLang="en-US">
                <a:solidFill>
                  <a:srgbClr val="FF0000"/>
                </a:solidFill>
                <a:effectLst>
                  <a:outerShdw blurRad="38100" dist="38100" dir="2700000" algn="tl">
                    <a:srgbClr val="000000"/>
                  </a:outerShdw>
                </a:effectLst>
              </a:rPr>
              <a:t>伪首部的作用</a:t>
            </a:r>
            <a:r>
              <a:rPr lang="zh-CN" altLang="en-US"/>
              <a:t>是用于检验</a:t>
            </a:r>
            <a:r>
              <a:rPr lang="en-US" altLang="zh-CN"/>
              <a:t>UDP</a:t>
            </a:r>
            <a:r>
              <a:rPr lang="zh-CN" altLang="en-US"/>
              <a:t>数据报是否已经到达正确的目的地，即正确的</a:t>
            </a:r>
            <a:r>
              <a:rPr lang="zh-CN" altLang="en-US" smtClean="0"/>
              <a:t>主机  </a:t>
            </a:r>
            <a:endParaRPr lang="zh-CN" altLang="en-US"/>
          </a:p>
        </p:txBody>
      </p:sp>
      <p:pic>
        <p:nvPicPr>
          <p:cNvPr id="244740" name="Picture 4"/>
          <p:cNvPicPr>
            <a:picLocks noChangeAspect="1" noChangeArrowheads="1"/>
          </p:cNvPicPr>
          <p:nvPr/>
        </p:nvPicPr>
        <p:blipFill>
          <a:blip r:embed="rId2"/>
          <a:srcRect/>
          <a:stretch>
            <a:fillRect/>
          </a:stretch>
        </p:blipFill>
        <p:spPr bwMode="auto">
          <a:xfrm>
            <a:off x="1042988" y="3933825"/>
            <a:ext cx="7705725" cy="2206625"/>
          </a:xfrm>
          <a:prstGeom prst="rect">
            <a:avLst/>
          </a:prstGeom>
          <a:noFill/>
          <a:ln w="9525">
            <a:noFill/>
            <a:miter lim="800000"/>
            <a:headEnd/>
            <a:tailEnd/>
          </a:ln>
          <a:effectLst/>
        </p:spPr>
      </p:pic>
    </p:spTree>
  </p:cSld>
  <p:clrMapOvr>
    <a:masterClrMapping/>
  </p:clrMapOvr>
  <p:transition spd="slow">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4F71823A-FF67-4B35-A3A8-4139A028AC2A}" type="slidenum">
              <a:rPr lang="en-US" altLang="zh-CN"/>
              <a:pPr/>
              <a:t>24</a:t>
            </a:fld>
            <a:endParaRPr lang="en-US" altLang="zh-CN"/>
          </a:p>
        </p:txBody>
      </p:sp>
      <p:sp>
        <p:nvSpPr>
          <p:cNvPr id="242690" name="Rectangle 2"/>
          <p:cNvSpPr>
            <a:spLocks noGrp="1" noChangeArrowheads="1"/>
          </p:cNvSpPr>
          <p:nvPr>
            <p:ph type="title"/>
          </p:nvPr>
        </p:nvSpPr>
        <p:spPr/>
        <p:txBody>
          <a:bodyPr/>
          <a:lstStyle/>
          <a:p>
            <a:pPr algn="l"/>
            <a:r>
              <a:rPr lang="zh-CN" altLang="en-US" sz="2800">
                <a:solidFill>
                  <a:schemeClr val="tx1"/>
                </a:solidFill>
                <a:effectLst>
                  <a:outerShdw blurRad="38100" dist="38100" dir="2700000" algn="tl">
                    <a:srgbClr val="FFFFFF"/>
                  </a:outerShdw>
                </a:effectLst>
              </a:rPr>
              <a:t>例</a:t>
            </a:r>
            <a:r>
              <a:rPr lang="en-US" altLang="zh-CN" sz="2800">
                <a:solidFill>
                  <a:schemeClr val="tx1"/>
                </a:solidFill>
                <a:effectLst>
                  <a:outerShdw blurRad="38100" dist="38100" dir="2700000" algn="tl">
                    <a:srgbClr val="FFFFFF"/>
                  </a:outerShdw>
                </a:effectLst>
              </a:rPr>
              <a:t>1  </a:t>
            </a:r>
            <a:r>
              <a:rPr lang="zh-CN" altLang="en-US" sz="2800">
                <a:solidFill>
                  <a:schemeClr val="tx1"/>
                </a:solidFill>
                <a:effectLst>
                  <a:outerShdw blurRad="38100" dist="38100" dir="2700000" algn="tl">
                    <a:srgbClr val="FFFFFF"/>
                  </a:outerShdw>
                </a:effectLst>
              </a:rPr>
              <a:t>计算下图所示的</a:t>
            </a:r>
            <a:r>
              <a:rPr lang="en-US" altLang="zh-CN" sz="2800">
                <a:solidFill>
                  <a:schemeClr val="tx1"/>
                </a:solidFill>
                <a:effectLst>
                  <a:outerShdw blurRad="38100" dist="38100" dir="2700000" algn="tl">
                    <a:srgbClr val="FFFFFF"/>
                  </a:outerShdw>
                </a:effectLst>
              </a:rPr>
              <a:t>UDP</a:t>
            </a:r>
            <a:r>
              <a:rPr lang="zh-CN" altLang="en-US" sz="2800">
                <a:solidFill>
                  <a:schemeClr val="tx1"/>
                </a:solidFill>
                <a:effectLst>
                  <a:outerShdw blurRad="38100" dist="38100" dir="2700000" algn="tl">
                    <a:srgbClr val="FFFFFF"/>
                  </a:outerShdw>
                </a:effectLst>
              </a:rPr>
              <a:t>数据报的校验和。</a:t>
            </a:r>
            <a:r>
              <a:rPr lang="zh-CN" altLang="en-US" sz="3200"/>
              <a:t> </a:t>
            </a:r>
          </a:p>
        </p:txBody>
      </p:sp>
      <p:pic>
        <p:nvPicPr>
          <p:cNvPr id="242693" name="Picture 5"/>
          <p:cNvPicPr>
            <a:picLocks noChangeAspect="1" noChangeArrowheads="1"/>
          </p:cNvPicPr>
          <p:nvPr/>
        </p:nvPicPr>
        <p:blipFill>
          <a:blip r:embed="rId2"/>
          <a:srcRect/>
          <a:stretch>
            <a:fillRect/>
          </a:stretch>
        </p:blipFill>
        <p:spPr bwMode="auto">
          <a:xfrm>
            <a:off x="0" y="1484313"/>
            <a:ext cx="5651500" cy="3963987"/>
          </a:xfrm>
          <a:prstGeom prst="rect">
            <a:avLst/>
          </a:prstGeom>
          <a:noFill/>
          <a:ln w="9525">
            <a:noFill/>
            <a:miter lim="800000"/>
            <a:headEnd/>
            <a:tailEnd/>
          </a:ln>
          <a:effectLst/>
        </p:spPr>
      </p:pic>
      <p:pic>
        <p:nvPicPr>
          <p:cNvPr id="242694" name="Picture 6"/>
          <p:cNvPicPr>
            <a:picLocks noChangeAspect="1" noChangeArrowheads="1"/>
          </p:cNvPicPr>
          <p:nvPr/>
        </p:nvPicPr>
        <p:blipFill>
          <a:blip r:embed="rId3"/>
          <a:srcRect/>
          <a:stretch>
            <a:fillRect/>
          </a:stretch>
        </p:blipFill>
        <p:spPr bwMode="auto">
          <a:xfrm>
            <a:off x="5580063" y="1412875"/>
            <a:ext cx="3322637" cy="4679950"/>
          </a:xfrm>
          <a:prstGeom prst="rect">
            <a:avLst/>
          </a:prstGeom>
          <a:noFill/>
          <a:ln w="9525">
            <a:noFill/>
            <a:miter lim="800000"/>
            <a:headEnd/>
            <a:tailEnd/>
          </a:ln>
          <a:effectLst/>
        </p:spPr>
      </p:pic>
    </p:spTree>
  </p:cSld>
  <p:clrMapOvr>
    <a:masterClrMapping/>
  </p:clrMapOvr>
  <p:transition spd="slow">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5D72A559-37CE-48B8-931A-E4CCA6BC2BD5}" type="slidenum">
              <a:rPr lang="en-US" altLang="zh-CN"/>
              <a:pPr/>
              <a:t>25</a:t>
            </a:fld>
            <a:endParaRPr lang="en-US" altLang="zh-CN"/>
          </a:p>
        </p:txBody>
      </p:sp>
      <p:sp>
        <p:nvSpPr>
          <p:cNvPr id="321538" name="Rectangle 2"/>
          <p:cNvSpPr>
            <a:spLocks noGrp="1" noChangeArrowheads="1"/>
          </p:cNvSpPr>
          <p:nvPr>
            <p:ph type="title"/>
          </p:nvPr>
        </p:nvSpPr>
        <p:spPr/>
        <p:txBody>
          <a:bodyPr/>
          <a:lstStyle/>
          <a:p>
            <a:r>
              <a:rPr lang="zh-CN" altLang="en-US"/>
              <a:t>校验和计算（续）</a:t>
            </a:r>
          </a:p>
        </p:txBody>
      </p:sp>
      <p:sp>
        <p:nvSpPr>
          <p:cNvPr id="321539" name="Rectangle 3"/>
          <p:cNvSpPr>
            <a:spLocks noGrp="1" noChangeArrowheads="1"/>
          </p:cNvSpPr>
          <p:nvPr>
            <p:ph type="body" idx="1"/>
          </p:nvPr>
        </p:nvSpPr>
        <p:spPr/>
        <p:txBody>
          <a:bodyPr/>
          <a:lstStyle/>
          <a:p>
            <a:pPr>
              <a:lnSpc>
                <a:spcPct val="80000"/>
              </a:lnSpc>
            </a:pPr>
            <a:r>
              <a:rPr lang="en-US" altLang="zh-CN" sz="2000"/>
              <a:t>unsigned short CheckSum(unsigned short *buffer, int size) </a:t>
            </a:r>
          </a:p>
          <a:p>
            <a:pPr>
              <a:lnSpc>
                <a:spcPct val="80000"/>
              </a:lnSpc>
            </a:pPr>
            <a:r>
              <a:rPr lang="en-US" altLang="zh-CN" sz="2000"/>
              <a:t>{</a:t>
            </a:r>
          </a:p>
          <a:p>
            <a:pPr>
              <a:lnSpc>
                <a:spcPct val="80000"/>
              </a:lnSpc>
            </a:pPr>
            <a:r>
              <a:rPr lang="en-US" altLang="zh-CN" sz="2000"/>
              <a:t>	unsigned long cksum = 0;</a:t>
            </a:r>
          </a:p>
          <a:p>
            <a:pPr>
              <a:lnSpc>
                <a:spcPct val="80000"/>
              </a:lnSpc>
            </a:pPr>
            <a:endParaRPr lang="en-US" altLang="zh-CN" sz="2000"/>
          </a:p>
          <a:p>
            <a:pPr>
              <a:lnSpc>
                <a:spcPct val="80000"/>
              </a:lnSpc>
            </a:pPr>
            <a:r>
              <a:rPr lang="en-US" altLang="zh-CN" sz="2000"/>
              <a:t>	while (size &gt; 1) </a:t>
            </a:r>
          </a:p>
          <a:p>
            <a:pPr>
              <a:lnSpc>
                <a:spcPct val="80000"/>
              </a:lnSpc>
            </a:pPr>
            <a:r>
              <a:rPr lang="en-US" altLang="zh-CN" sz="2000"/>
              <a:t>	{</a:t>
            </a:r>
          </a:p>
          <a:p>
            <a:pPr>
              <a:lnSpc>
                <a:spcPct val="80000"/>
              </a:lnSpc>
            </a:pPr>
            <a:r>
              <a:rPr lang="en-US" altLang="zh-CN" sz="2000"/>
              <a:t>		cksum += *buffer++;</a:t>
            </a:r>
          </a:p>
          <a:p>
            <a:pPr>
              <a:lnSpc>
                <a:spcPct val="80000"/>
              </a:lnSpc>
            </a:pPr>
            <a:r>
              <a:rPr lang="en-US" altLang="zh-CN" sz="2000"/>
              <a:t>		size -= sizeof(unsigned short);</a:t>
            </a:r>
          </a:p>
          <a:p>
            <a:pPr>
              <a:lnSpc>
                <a:spcPct val="80000"/>
              </a:lnSpc>
            </a:pPr>
            <a:r>
              <a:rPr lang="en-US" altLang="zh-CN" sz="2000"/>
              <a:t>	}</a:t>
            </a:r>
          </a:p>
          <a:p>
            <a:pPr>
              <a:lnSpc>
                <a:spcPct val="80000"/>
              </a:lnSpc>
            </a:pPr>
            <a:r>
              <a:rPr lang="en-US" altLang="zh-CN" sz="2000"/>
              <a:t>	if (size) </a:t>
            </a:r>
          </a:p>
          <a:p>
            <a:pPr>
              <a:lnSpc>
                <a:spcPct val="80000"/>
              </a:lnSpc>
            </a:pPr>
            <a:r>
              <a:rPr lang="en-US" altLang="zh-CN" sz="2000"/>
              <a:t>	{</a:t>
            </a:r>
          </a:p>
          <a:p>
            <a:pPr>
              <a:lnSpc>
                <a:spcPct val="80000"/>
              </a:lnSpc>
            </a:pPr>
            <a:r>
              <a:rPr lang="en-US" altLang="zh-CN" sz="2000"/>
              <a:t>		cksum += *(unsigned char *)buffer;</a:t>
            </a:r>
          </a:p>
          <a:p>
            <a:pPr>
              <a:lnSpc>
                <a:spcPct val="80000"/>
              </a:lnSpc>
            </a:pPr>
            <a:r>
              <a:rPr lang="en-US" altLang="zh-CN" sz="2000"/>
              <a:t>	}</a:t>
            </a:r>
          </a:p>
          <a:p>
            <a:pPr>
              <a:lnSpc>
                <a:spcPct val="80000"/>
              </a:lnSpc>
            </a:pPr>
            <a:endParaRPr lang="en-US" altLang="zh-CN" sz="2000"/>
          </a:p>
          <a:p>
            <a:pPr>
              <a:lnSpc>
                <a:spcPct val="80000"/>
              </a:lnSpc>
            </a:pPr>
            <a:r>
              <a:rPr lang="en-US" altLang="zh-CN" sz="2000"/>
              <a:t>	cksum = (cksum &gt;&gt; 16) + (cksum &amp; 0xffff);</a:t>
            </a:r>
          </a:p>
          <a:p>
            <a:pPr>
              <a:lnSpc>
                <a:spcPct val="80000"/>
              </a:lnSpc>
            </a:pPr>
            <a:r>
              <a:rPr lang="en-US" altLang="zh-CN" sz="2000"/>
              <a:t>	cksum += (cksum &gt;&gt;16);</a:t>
            </a:r>
          </a:p>
          <a:p>
            <a:pPr>
              <a:lnSpc>
                <a:spcPct val="80000"/>
              </a:lnSpc>
            </a:pPr>
            <a:endParaRPr lang="en-US" altLang="zh-CN" sz="2000"/>
          </a:p>
          <a:p>
            <a:pPr>
              <a:lnSpc>
                <a:spcPct val="80000"/>
              </a:lnSpc>
            </a:pPr>
            <a:r>
              <a:rPr lang="en-US" altLang="zh-CN" sz="2000"/>
              <a:t>	return (unsigned short)(~cksum);</a:t>
            </a:r>
          </a:p>
          <a:p>
            <a:pPr>
              <a:lnSpc>
                <a:spcPct val="80000"/>
              </a:lnSpc>
            </a:pPr>
            <a:r>
              <a:rPr lang="en-US" altLang="zh-CN" sz="2000"/>
              <a:t>}</a:t>
            </a:r>
          </a:p>
        </p:txBody>
      </p:sp>
    </p:spTree>
  </p:cSld>
  <p:clrMapOvr>
    <a:masterClrMapping/>
  </p:clrMapOvr>
  <p:transition spd="slow">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C2D519A1-A564-4DD1-9180-C9D37304C85A}" type="slidenum">
              <a:rPr lang="en-US" altLang="zh-CN"/>
              <a:pPr/>
              <a:t>26</a:t>
            </a:fld>
            <a:endParaRPr lang="en-US" altLang="zh-CN"/>
          </a:p>
        </p:txBody>
      </p:sp>
      <p:sp>
        <p:nvSpPr>
          <p:cNvPr id="247810" name="Rectangle 2"/>
          <p:cNvSpPr>
            <a:spLocks noGrp="1" noChangeArrowheads="1"/>
          </p:cNvSpPr>
          <p:nvPr>
            <p:ph type="title"/>
          </p:nvPr>
        </p:nvSpPr>
        <p:spPr/>
        <p:txBody>
          <a:bodyPr/>
          <a:lstStyle/>
          <a:p>
            <a:r>
              <a:rPr lang="en-US" altLang="zh-CN" sz="3200" smtClean="0">
                <a:solidFill>
                  <a:srgbClr val="FF0000"/>
                </a:solidFill>
              </a:rPr>
              <a:t>7.2.4 </a:t>
            </a:r>
            <a:r>
              <a:rPr lang="en-US" altLang="zh-CN" sz="3200">
                <a:solidFill>
                  <a:srgbClr val="FF0000"/>
                </a:solidFill>
              </a:rPr>
              <a:t>UDP</a:t>
            </a:r>
            <a:r>
              <a:rPr lang="zh-CN" altLang="en-US" sz="3200">
                <a:solidFill>
                  <a:srgbClr val="FF0000"/>
                </a:solidFill>
              </a:rPr>
              <a:t>模块</a:t>
            </a:r>
            <a:r>
              <a:rPr lang="zh-CN" altLang="en-US"/>
              <a:t> </a:t>
            </a:r>
          </a:p>
        </p:txBody>
      </p:sp>
      <p:sp>
        <p:nvSpPr>
          <p:cNvPr id="247811" name="Rectangle 3"/>
          <p:cNvSpPr>
            <a:spLocks noGrp="1" noChangeArrowheads="1"/>
          </p:cNvSpPr>
          <p:nvPr>
            <p:ph type="body" idx="1"/>
          </p:nvPr>
        </p:nvSpPr>
        <p:spPr/>
        <p:txBody>
          <a:bodyPr/>
          <a:lstStyle/>
          <a:p>
            <a:pPr>
              <a:lnSpc>
                <a:spcPct val="110000"/>
              </a:lnSpc>
            </a:pPr>
            <a:r>
              <a:rPr lang="en-US" altLang="zh-CN"/>
              <a:t>UDP</a:t>
            </a:r>
            <a:r>
              <a:rPr lang="zh-CN" altLang="en-US"/>
              <a:t>软件包一般应包括</a:t>
            </a:r>
            <a:r>
              <a:rPr lang="en-US" altLang="zh-CN"/>
              <a:t>5</a:t>
            </a:r>
            <a:r>
              <a:rPr lang="zh-CN" altLang="en-US"/>
              <a:t>个部分：</a:t>
            </a:r>
          </a:p>
          <a:p>
            <a:pPr lvl="1">
              <a:lnSpc>
                <a:spcPct val="110000"/>
              </a:lnSpc>
            </a:pPr>
            <a:r>
              <a:rPr lang="zh-CN" altLang="en-US" smtClean="0"/>
              <a:t>控制</a:t>
            </a:r>
            <a:r>
              <a:rPr lang="zh-CN" altLang="en-US"/>
              <a:t>块</a:t>
            </a:r>
            <a:r>
              <a:rPr lang="zh-CN" altLang="en-US" smtClean="0"/>
              <a:t>表（状态、进程</a:t>
            </a:r>
            <a:r>
              <a:rPr lang="en-US" altLang="zh-CN" smtClean="0"/>
              <a:t>ID</a:t>
            </a:r>
            <a:r>
              <a:rPr lang="zh-CN" altLang="en-US" smtClean="0"/>
              <a:t>、端口号、队列号）</a:t>
            </a:r>
            <a:endParaRPr lang="zh-CN" altLang="en-US"/>
          </a:p>
          <a:p>
            <a:pPr lvl="1">
              <a:lnSpc>
                <a:spcPct val="110000"/>
              </a:lnSpc>
            </a:pPr>
            <a:r>
              <a:rPr lang="zh-CN" altLang="en-US"/>
              <a:t>若干个输入队列（每个端口对应一个输入队列）</a:t>
            </a:r>
          </a:p>
          <a:p>
            <a:pPr lvl="1">
              <a:lnSpc>
                <a:spcPct val="110000"/>
              </a:lnSpc>
            </a:pPr>
            <a:r>
              <a:rPr lang="zh-CN" altLang="en-US" smtClean="0"/>
              <a:t>控制模块</a:t>
            </a:r>
            <a:r>
              <a:rPr lang="en-US" altLang="zh-CN" smtClean="0"/>
              <a:t>---</a:t>
            </a:r>
            <a:r>
              <a:rPr lang="zh-CN" altLang="en-US" smtClean="0"/>
              <a:t>更新控制块表</a:t>
            </a:r>
            <a:endParaRPr lang="zh-CN" altLang="en-US"/>
          </a:p>
          <a:p>
            <a:pPr lvl="1">
              <a:lnSpc>
                <a:spcPct val="110000"/>
              </a:lnSpc>
            </a:pPr>
            <a:r>
              <a:rPr lang="zh-CN" altLang="en-US" smtClean="0"/>
              <a:t>输入</a:t>
            </a:r>
            <a:r>
              <a:rPr lang="zh-CN" altLang="en-US"/>
              <a:t>模块</a:t>
            </a:r>
          </a:p>
          <a:p>
            <a:pPr lvl="1">
              <a:lnSpc>
                <a:spcPct val="110000"/>
              </a:lnSpc>
            </a:pPr>
            <a:r>
              <a:rPr lang="zh-CN" altLang="en-US" smtClean="0"/>
              <a:t>输出模块</a:t>
            </a:r>
            <a:endParaRPr lang="zh-CN" altLang="en-US"/>
          </a:p>
        </p:txBody>
      </p:sp>
    </p:spTree>
  </p:cSld>
  <p:clrMapOvr>
    <a:masterClrMapping/>
  </p:clrMapOvr>
  <p:transition spd="slow">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38A463E0-1AA6-4FA3-B4DC-4E3F5A4586E3}" type="slidenum">
              <a:rPr lang="en-US" altLang="zh-CN"/>
              <a:pPr/>
              <a:t>27</a:t>
            </a:fld>
            <a:endParaRPr lang="en-US" altLang="zh-CN"/>
          </a:p>
        </p:txBody>
      </p:sp>
      <p:sp>
        <p:nvSpPr>
          <p:cNvPr id="241666" name="Rectangle 2"/>
          <p:cNvSpPr>
            <a:spLocks noGrp="1" noChangeArrowheads="1"/>
          </p:cNvSpPr>
          <p:nvPr>
            <p:ph type="title"/>
          </p:nvPr>
        </p:nvSpPr>
        <p:spPr/>
        <p:txBody>
          <a:bodyPr/>
          <a:lstStyle/>
          <a:p>
            <a:endParaRPr lang="zh-CN" altLang="en-US"/>
          </a:p>
        </p:txBody>
      </p:sp>
      <p:sp>
        <p:nvSpPr>
          <p:cNvPr id="241667" name="Rectangle 3"/>
          <p:cNvSpPr>
            <a:spLocks noGrp="1" noChangeArrowheads="1"/>
          </p:cNvSpPr>
          <p:nvPr>
            <p:ph type="body" idx="1"/>
          </p:nvPr>
        </p:nvSpPr>
        <p:spPr/>
        <p:txBody>
          <a:bodyPr/>
          <a:lstStyle/>
          <a:p>
            <a:endParaRPr lang="zh-CN" altLang="en-US"/>
          </a:p>
        </p:txBody>
      </p:sp>
      <p:pic>
        <p:nvPicPr>
          <p:cNvPr id="241668" name="Picture 4"/>
          <p:cNvPicPr>
            <a:picLocks noChangeAspect="1" noChangeArrowheads="1"/>
          </p:cNvPicPr>
          <p:nvPr/>
        </p:nvPicPr>
        <p:blipFill>
          <a:blip r:embed="rId2"/>
          <a:srcRect/>
          <a:stretch>
            <a:fillRect/>
          </a:stretch>
        </p:blipFill>
        <p:spPr bwMode="auto">
          <a:xfrm>
            <a:off x="971550" y="1052513"/>
            <a:ext cx="7777163" cy="4916487"/>
          </a:xfrm>
          <a:prstGeom prst="rect">
            <a:avLst/>
          </a:prstGeom>
          <a:noFill/>
          <a:ln w="9525">
            <a:noFill/>
            <a:miter lim="800000"/>
            <a:headEnd/>
            <a:tailEnd/>
          </a:ln>
          <a:effectLst/>
        </p:spPr>
      </p:pic>
    </p:spTree>
  </p:cSld>
  <p:clrMapOvr>
    <a:masterClrMapping/>
  </p:clrMapOvr>
  <p:transition spd="slow">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CC4AF73E-18FD-4FC3-8E7B-83E050EBB0A3}" type="slidenum">
              <a:rPr lang="en-US" altLang="zh-CN"/>
              <a:pPr/>
              <a:t>28</a:t>
            </a:fld>
            <a:endParaRPr lang="en-US" altLang="zh-CN"/>
          </a:p>
        </p:txBody>
      </p:sp>
      <p:sp>
        <p:nvSpPr>
          <p:cNvPr id="248834" name="Rectangle 2"/>
          <p:cNvSpPr>
            <a:spLocks noGrp="1" noChangeArrowheads="1"/>
          </p:cNvSpPr>
          <p:nvPr>
            <p:ph type="title"/>
          </p:nvPr>
        </p:nvSpPr>
        <p:spPr/>
        <p:txBody>
          <a:bodyPr/>
          <a:lstStyle/>
          <a:p>
            <a:r>
              <a:rPr lang="zh-CN" altLang="en-US" sz="3200"/>
              <a:t>说明</a:t>
            </a:r>
          </a:p>
        </p:txBody>
      </p:sp>
      <p:sp>
        <p:nvSpPr>
          <p:cNvPr id="248835" name="Rectangle 3"/>
          <p:cNvSpPr>
            <a:spLocks noGrp="1" noChangeArrowheads="1"/>
          </p:cNvSpPr>
          <p:nvPr>
            <p:ph type="body" idx="1"/>
          </p:nvPr>
        </p:nvSpPr>
        <p:spPr>
          <a:xfrm>
            <a:off x="1042988" y="1484313"/>
            <a:ext cx="7620000" cy="4824412"/>
          </a:xfrm>
        </p:spPr>
        <p:txBody>
          <a:bodyPr/>
          <a:lstStyle/>
          <a:p>
            <a:pPr>
              <a:buFont typeface="Wingdings" pitchFamily="2" charset="2"/>
              <a:buNone/>
            </a:pPr>
            <a:r>
              <a:rPr lang="en-US" altLang="zh-CN">
                <a:solidFill>
                  <a:srgbClr val="FF0000"/>
                </a:solidFill>
                <a:effectLst>
                  <a:outerShdw blurRad="38100" dist="38100" dir="2700000" algn="tl">
                    <a:srgbClr val="000000"/>
                  </a:outerShdw>
                </a:effectLst>
              </a:rPr>
              <a:t>1</a:t>
            </a:r>
            <a:r>
              <a:rPr lang="zh-CN" altLang="en-US">
                <a:solidFill>
                  <a:srgbClr val="FF0000"/>
                </a:solidFill>
                <a:effectLst>
                  <a:outerShdw blurRad="38100" dist="38100" dir="2700000" algn="tl">
                    <a:srgbClr val="000000"/>
                  </a:outerShdw>
                </a:effectLst>
              </a:rPr>
              <a:t>．控制块表</a:t>
            </a:r>
          </a:p>
          <a:p>
            <a:r>
              <a:rPr lang="zh-CN" altLang="en-US"/>
              <a:t>控制块表负责记录被</a:t>
            </a:r>
            <a:r>
              <a:rPr lang="en-US" altLang="zh-CN"/>
              <a:t>UDP</a:t>
            </a:r>
            <a:r>
              <a:rPr lang="zh-CN" altLang="en-US"/>
              <a:t>打开的端口，表中的每一项就是一个端口，具有</a:t>
            </a:r>
            <a:r>
              <a:rPr lang="en-US" altLang="zh-CN"/>
              <a:t>4</a:t>
            </a:r>
            <a:r>
              <a:rPr lang="zh-CN" altLang="en-US"/>
              <a:t>个字段：</a:t>
            </a:r>
          </a:p>
          <a:p>
            <a:pPr lvl="1"/>
            <a:r>
              <a:rPr lang="zh-CN" altLang="en-US"/>
              <a:t>状态（值为</a:t>
            </a:r>
            <a:r>
              <a:rPr lang="en-US" altLang="zh-CN"/>
              <a:t>FREE</a:t>
            </a:r>
            <a:r>
              <a:rPr lang="zh-CN" altLang="en-US"/>
              <a:t>或</a:t>
            </a:r>
            <a:r>
              <a:rPr lang="en-US" altLang="zh-CN"/>
              <a:t>IN_USE</a:t>
            </a:r>
            <a:r>
              <a:rPr lang="zh-CN" altLang="en-US"/>
              <a:t>）</a:t>
            </a:r>
          </a:p>
          <a:p>
            <a:pPr lvl="1"/>
            <a:r>
              <a:rPr lang="zh-CN" altLang="en-US"/>
              <a:t>进程</a:t>
            </a:r>
            <a:r>
              <a:rPr lang="en-US" altLang="zh-CN"/>
              <a:t>ID</a:t>
            </a:r>
            <a:endParaRPr lang="zh-CN" altLang="en-US"/>
          </a:p>
          <a:p>
            <a:pPr lvl="1"/>
            <a:r>
              <a:rPr lang="zh-CN" altLang="en-US"/>
              <a:t>端口号</a:t>
            </a:r>
          </a:p>
          <a:p>
            <a:pPr lvl="1"/>
            <a:r>
              <a:rPr lang="zh-CN" altLang="en-US"/>
              <a:t>相应的队列号</a:t>
            </a:r>
          </a:p>
          <a:p>
            <a:pPr>
              <a:buFont typeface="Wingdings" pitchFamily="2" charset="2"/>
              <a:buNone/>
            </a:pPr>
            <a:r>
              <a:rPr lang="en-US" altLang="zh-CN">
                <a:solidFill>
                  <a:srgbClr val="FF0000"/>
                </a:solidFill>
                <a:effectLst>
                  <a:outerShdw blurRad="38100" dist="38100" dir="2700000" algn="tl">
                    <a:srgbClr val="000000"/>
                  </a:outerShdw>
                </a:effectLst>
              </a:rPr>
              <a:t>2</a:t>
            </a:r>
            <a:r>
              <a:rPr lang="zh-CN" altLang="en-US">
                <a:solidFill>
                  <a:srgbClr val="FF0000"/>
                </a:solidFill>
                <a:effectLst>
                  <a:outerShdw blurRad="38100" dist="38100" dir="2700000" algn="tl">
                    <a:srgbClr val="000000"/>
                  </a:outerShdw>
                </a:effectLst>
              </a:rPr>
              <a:t>．输入队列</a:t>
            </a:r>
          </a:p>
          <a:p>
            <a:r>
              <a:rPr lang="en-US" altLang="zh-CN"/>
              <a:t>UDP</a:t>
            </a:r>
            <a:r>
              <a:rPr lang="zh-CN" altLang="en-US"/>
              <a:t>为每个进程创建一个输入</a:t>
            </a:r>
            <a:r>
              <a:rPr lang="zh-CN" altLang="en-US" smtClean="0"/>
              <a:t>队列</a:t>
            </a:r>
            <a:endParaRPr lang="zh-CN" altLang="en-US"/>
          </a:p>
        </p:txBody>
      </p:sp>
    </p:spTree>
  </p:cSld>
  <p:clrMapOvr>
    <a:masterClrMapping/>
  </p:clrMapOvr>
  <p:transition spd="slow">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A421C12E-D788-4E3D-A769-BB5205C03309}" type="slidenum">
              <a:rPr lang="en-US" altLang="zh-CN"/>
              <a:pPr/>
              <a:t>29</a:t>
            </a:fld>
            <a:endParaRPr lang="en-US" altLang="zh-CN"/>
          </a:p>
        </p:txBody>
      </p:sp>
      <p:sp>
        <p:nvSpPr>
          <p:cNvPr id="250882" name="Rectangle 2"/>
          <p:cNvSpPr>
            <a:spLocks noGrp="1" noChangeArrowheads="1"/>
          </p:cNvSpPr>
          <p:nvPr>
            <p:ph type="title"/>
          </p:nvPr>
        </p:nvSpPr>
        <p:spPr/>
        <p:txBody>
          <a:bodyPr/>
          <a:lstStyle/>
          <a:p>
            <a:r>
              <a:rPr lang="en-US" altLang="zh-CN" sz="3200">
                <a:solidFill>
                  <a:srgbClr val="FF0000"/>
                </a:solidFill>
              </a:rPr>
              <a:t>3</a:t>
            </a:r>
            <a:r>
              <a:rPr lang="zh-CN" altLang="en-US" sz="3200">
                <a:solidFill>
                  <a:srgbClr val="FF0000"/>
                </a:solidFill>
              </a:rPr>
              <a:t>．控制块模块</a:t>
            </a:r>
          </a:p>
        </p:txBody>
      </p:sp>
      <p:sp>
        <p:nvSpPr>
          <p:cNvPr id="250883" name="Rectangle 3"/>
          <p:cNvSpPr>
            <a:spLocks noGrp="1" noChangeArrowheads="1"/>
          </p:cNvSpPr>
          <p:nvPr>
            <p:ph type="body" idx="1"/>
          </p:nvPr>
        </p:nvSpPr>
        <p:spPr/>
        <p:txBody>
          <a:bodyPr/>
          <a:lstStyle/>
          <a:p>
            <a:r>
              <a:rPr lang="zh-CN" altLang="en-US"/>
              <a:t>控制块模块负责管理控制</a:t>
            </a:r>
            <a:r>
              <a:rPr lang="zh-CN" altLang="en-US" smtClean="0"/>
              <a:t>块表</a:t>
            </a:r>
            <a:endParaRPr lang="zh-CN" altLang="en-US"/>
          </a:p>
          <a:p>
            <a:r>
              <a:rPr lang="zh-CN" altLang="en-US"/>
              <a:t>当进程启动时，该模块的工作：</a:t>
            </a:r>
          </a:p>
          <a:p>
            <a:pPr lvl="1"/>
            <a:r>
              <a:rPr lang="zh-CN" altLang="en-US"/>
              <a:t>负责接收进程</a:t>
            </a:r>
            <a:r>
              <a:rPr lang="en-US" altLang="zh-CN"/>
              <a:t>ID</a:t>
            </a:r>
            <a:r>
              <a:rPr lang="zh-CN" altLang="en-US"/>
              <a:t>和端口号（从操作系统申请一个临时端口号）；</a:t>
            </a:r>
          </a:p>
          <a:p>
            <a:pPr lvl="1"/>
            <a:r>
              <a:rPr lang="zh-CN" altLang="en-US"/>
              <a:t>查找控制块表中的状态为</a:t>
            </a:r>
            <a:r>
              <a:rPr lang="en-US" altLang="zh-CN">
                <a:solidFill>
                  <a:srgbClr val="FF0000"/>
                </a:solidFill>
                <a:effectLst>
                  <a:outerShdw blurRad="38100" dist="38100" dir="2700000" algn="tl">
                    <a:srgbClr val="000000"/>
                  </a:outerShdw>
                </a:effectLst>
              </a:rPr>
              <a:t>FREE</a:t>
            </a:r>
            <a:r>
              <a:rPr lang="zh-CN" altLang="en-US"/>
              <a:t>项：</a:t>
            </a:r>
          </a:p>
          <a:p>
            <a:pPr lvl="2">
              <a:lnSpc>
                <a:spcPct val="120000"/>
              </a:lnSpc>
              <a:spcBef>
                <a:spcPct val="0"/>
              </a:spcBef>
              <a:buClr>
                <a:srgbClr val="008000"/>
              </a:buClr>
              <a:buSzPct val="125000"/>
              <a:buFont typeface="Wingdings" pitchFamily="2" charset="2"/>
              <a:buChar char="Ø"/>
            </a:pPr>
            <a:r>
              <a:rPr lang="zh-CN" altLang="en-US" sz="2400" b="1">
                <a:effectLst>
                  <a:outerShdw blurRad="38100" dist="38100" dir="2700000" algn="tl">
                    <a:srgbClr val="FFFFFF"/>
                  </a:outerShdw>
                </a:effectLst>
              </a:rPr>
              <a:t>若找到：将其状态改为</a:t>
            </a:r>
            <a:r>
              <a:rPr lang="en-US" altLang="zh-CN" sz="2400" b="1">
                <a:effectLst>
                  <a:outerShdw blurRad="38100" dist="38100" dir="2700000" algn="tl">
                    <a:srgbClr val="FFFFFF"/>
                  </a:outerShdw>
                </a:effectLst>
              </a:rPr>
              <a:t>IN_USE</a:t>
            </a:r>
            <a:r>
              <a:rPr lang="zh-CN" altLang="en-US" sz="2400" b="1">
                <a:effectLst>
                  <a:outerShdw blurRad="38100" dist="38100" dir="2700000" algn="tl">
                    <a:srgbClr val="FFFFFF"/>
                  </a:outerShdw>
                </a:effectLst>
              </a:rPr>
              <a:t>，并将进程</a:t>
            </a:r>
            <a:r>
              <a:rPr lang="en-US" altLang="zh-CN" sz="2400" b="1">
                <a:effectLst>
                  <a:outerShdw blurRad="38100" dist="38100" dir="2700000" algn="tl">
                    <a:srgbClr val="FFFFFF"/>
                  </a:outerShdw>
                </a:effectLst>
              </a:rPr>
              <a:t>ID</a:t>
            </a:r>
            <a:r>
              <a:rPr lang="zh-CN" altLang="en-US" sz="2400" b="1">
                <a:effectLst>
                  <a:outerShdw blurRad="38100" dist="38100" dir="2700000" algn="tl">
                    <a:srgbClr val="FFFFFF"/>
                  </a:outerShdw>
                </a:effectLst>
              </a:rPr>
              <a:t>和端口号写入控制块表；</a:t>
            </a:r>
          </a:p>
          <a:p>
            <a:pPr lvl="2">
              <a:lnSpc>
                <a:spcPct val="120000"/>
              </a:lnSpc>
              <a:spcBef>
                <a:spcPct val="0"/>
              </a:spcBef>
              <a:buClr>
                <a:srgbClr val="008000"/>
              </a:buClr>
              <a:buSzPct val="125000"/>
              <a:buFont typeface="Wingdings" pitchFamily="2" charset="2"/>
              <a:buChar char="Ø"/>
            </a:pPr>
            <a:r>
              <a:rPr lang="zh-CN" altLang="en-US" sz="2400" b="1">
                <a:effectLst>
                  <a:outerShdw blurRad="38100" dist="38100" dir="2700000" algn="tl">
                    <a:srgbClr val="FFFFFF"/>
                  </a:outerShdw>
                </a:effectLst>
              </a:rPr>
              <a:t>若未找到（没有空闲）：使用事先定义的策略删除一个已存在的状态为</a:t>
            </a:r>
            <a:r>
              <a:rPr lang="en-US" altLang="zh-CN" sz="2400" b="1">
                <a:effectLst>
                  <a:outerShdw blurRad="38100" dist="38100" dir="2700000" algn="tl">
                    <a:srgbClr val="FFFFFF"/>
                  </a:outerShdw>
                </a:effectLst>
              </a:rPr>
              <a:t>IN_USE</a:t>
            </a:r>
            <a:r>
              <a:rPr lang="zh-CN" altLang="en-US" sz="2400" b="1" smtClean="0">
                <a:effectLst>
                  <a:outerShdw blurRad="38100" dist="38100" dir="2700000" algn="tl">
                    <a:srgbClr val="FFFFFF"/>
                  </a:outerShdw>
                </a:effectLst>
              </a:rPr>
              <a:t>项目</a:t>
            </a:r>
            <a:endParaRPr lang="zh-CN" altLang="en-US" sz="2400" b="1">
              <a:effectLst>
                <a:outerShdw blurRad="38100" dist="38100" dir="2700000" algn="tl">
                  <a:srgbClr val="FFFFFF"/>
                </a:outerShdw>
              </a:effectLst>
            </a:endParaRPr>
          </a:p>
        </p:txBody>
      </p:sp>
    </p:spTree>
  </p:cSld>
  <p:clrMapOvr>
    <a:masterClrMapping/>
  </p:clrMapOvr>
  <p:transition spd="slow">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E80628B6-F7B3-4AFF-83A6-F2B492E3083F}" type="slidenum">
              <a:rPr lang="en-US" altLang="zh-CN"/>
              <a:pPr/>
              <a:t>3</a:t>
            </a:fld>
            <a:endParaRPr lang="en-US" altLang="zh-CN"/>
          </a:p>
        </p:txBody>
      </p:sp>
      <p:sp>
        <p:nvSpPr>
          <p:cNvPr id="227330" name="Rectangle 2"/>
          <p:cNvSpPr>
            <a:spLocks noGrp="1" noChangeArrowheads="1"/>
          </p:cNvSpPr>
          <p:nvPr>
            <p:ph type="title"/>
          </p:nvPr>
        </p:nvSpPr>
        <p:spPr/>
        <p:txBody>
          <a:bodyPr/>
          <a:lstStyle/>
          <a:p>
            <a:r>
              <a:rPr lang="en-US" altLang="zh-CN" sz="3200" smtClean="0">
                <a:solidFill>
                  <a:srgbClr val="FF0000"/>
                </a:solidFill>
              </a:rPr>
              <a:t>7.1.2 </a:t>
            </a:r>
            <a:r>
              <a:rPr lang="zh-CN" altLang="en-US" sz="3200">
                <a:solidFill>
                  <a:srgbClr val="FF0000"/>
                </a:solidFill>
              </a:rPr>
              <a:t>传输层提供的服务</a:t>
            </a:r>
            <a:r>
              <a:rPr lang="zh-CN" altLang="en-US"/>
              <a:t> </a:t>
            </a:r>
          </a:p>
        </p:txBody>
      </p:sp>
      <p:sp>
        <p:nvSpPr>
          <p:cNvPr id="227331" name="Rectangle 3"/>
          <p:cNvSpPr>
            <a:spLocks noGrp="1" noChangeArrowheads="1"/>
          </p:cNvSpPr>
          <p:nvPr>
            <p:ph type="body" idx="1"/>
          </p:nvPr>
        </p:nvSpPr>
        <p:spPr>
          <a:xfrm>
            <a:off x="1042988" y="1412875"/>
            <a:ext cx="7620000" cy="4897438"/>
          </a:xfrm>
        </p:spPr>
        <p:txBody>
          <a:bodyPr/>
          <a:lstStyle/>
          <a:p>
            <a:r>
              <a:rPr lang="zh-CN" altLang="en-US"/>
              <a:t>传输层在两个应用实体之间实现可靠的、透明的、有效的数据传输，其主要功能是：</a:t>
            </a:r>
          </a:p>
          <a:p>
            <a:pPr lvl="1"/>
            <a:r>
              <a:rPr lang="en-US" altLang="zh-CN"/>
              <a:t>1</a:t>
            </a:r>
            <a:r>
              <a:rPr lang="zh-CN" altLang="en-US"/>
              <a:t>．连接管理</a:t>
            </a:r>
          </a:p>
          <a:p>
            <a:pPr lvl="1"/>
            <a:r>
              <a:rPr lang="en-US" altLang="zh-CN"/>
              <a:t>2</a:t>
            </a:r>
            <a:r>
              <a:rPr lang="zh-CN" altLang="en-US"/>
              <a:t>．优化网络层提供的服务质量</a:t>
            </a:r>
          </a:p>
          <a:p>
            <a:pPr lvl="1"/>
            <a:r>
              <a:rPr lang="en-US" altLang="zh-CN"/>
              <a:t>3</a:t>
            </a:r>
            <a:r>
              <a:rPr lang="zh-CN" altLang="en-US"/>
              <a:t>．提供端到端的透明数据传输</a:t>
            </a:r>
          </a:p>
          <a:p>
            <a:pPr lvl="1"/>
            <a:r>
              <a:rPr lang="en-US" altLang="zh-CN"/>
              <a:t>4</a:t>
            </a:r>
            <a:r>
              <a:rPr lang="zh-CN" altLang="en-US"/>
              <a:t>．多路复用和分流</a:t>
            </a:r>
          </a:p>
          <a:p>
            <a:pPr lvl="1"/>
            <a:r>
              <a:rPr lang="en-US" altLang="zh-CN" smtClean="0"/>
              <a:t>5.</a:t>
            </a:r>
            <a:r>
              <a:rPr lang="zh-CN" altLang="en-US" smtClean="0"/>
              <a:t>状态</a:t>
            </a:r>
            <a:r>
              <a:rPr lang="zh-CN" altLang="en-US"/>
              <a:t>报告</a:t>
            </a:r>
          </a:p>
          <a:p>
            <a:pPr lvl="1"/>
            <a:r>
              <a:rPr lang="en-US" altLang="zh-CN"/>
              <a:t>6</a:t>
            </a:r>
            <a:r>
              <a:rPr lang="zh-CN" altLang="en-US"/>
              <a:t>．安全性</a:t>
            </a:r>
          </a:p>
          <a:p>
            <a:pPr lvl="1"/>
            <a:r>
              <a:rPr lang="en-US" altLang="zh-CN"/>
              <a:t>7</a:t>
            </a:r>
            <a:r>
              <a:rPr lang="zh-CN" altLang="en-US"/>
              <a:t>．加速交付</a:t>
            </a:r>
          </a:p>
        </p:txBody>
      </p:sp>
    </p:spTree>
  </p:cSld>
  <p:clrMapOvr>
    <a:masterClrMapping/>
  </p:clrMapOvr>
  <p:transition spd="slow">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6D5C6C57-59E6-4BB3-8B72-35ACAAF9173B}" type="slidenum">
              <a:rPr lang="en-US" altLang="zh-CN"/>
              <a:pPr/>
              <a:t>30</a:t>
            </a:fld>
            <a:endParaRPr lang="en-US" altLang="zh-CN"/>
          </a:p>
        </p:txBody>
      </p:sp>
      <p:sp>
        <p:nvSpPr>
          <p:cNvPr id="249858" name="Rectangle 2"/>
          <p:cNvSpPr>
            <a:spLocks noGrp="1" noChangeArrowheads="1"/>
          </p:cNvSpPr>
          <p:nvPr>
            <p:ph type="title"/>
          </p:nvPr>
        </p:nvSpPr>
        <p:spPr/>
        <p:txBody>
          <a:bodyPr/>
          <a:lstStyle/>
          <a:p>
            <a:r>
              <a:rPr lang="zh-CN" altLang="en-US" sz="3200"/>
              <a:t>说明</a:t>
            </a:r>
          </a:p>
        </p:txBody>
      </p:sp>
      <p:sp>
        <p:nvSpPr>
          <p:cNvPr id="249859" name="Rectangle 3"/>
          <p:cNvSpPr>
            <a:spLocks noGrp="1" noChangeArrowheads="1"/>
          </p:cNvSpPr>
          <p:nvPr>
            <p:ph type="body" idx="1"/>
          </p:nvPr>
        </p:nvSpPr>
        <p:spPr>
          <a:xfrm>
            <a:off x="1042988" y="1484313"/>
            <a:ext cx="7620000" cy="4752975"/>
          </a:xfrm>
        </p:spPr>
        <p:txBody>
          <a:bodyPr/>
          <a:lstStyle/>
          <a:p>
            <a:pPr>
              <a:buFont typeface="Wingdings" pitchFamily="2" charset="2"/>
              <a:buNone/>
            </a:pPr>
            <a:r>
              <a:rPr lang="en-US" altLang="zh-CN">
                <a:solidFill>
                  <a:srgbClr val="FF0000"/>
                </a:solidFill>
                <a:effectLst>
                  <a:outerShdw blurRad="38100" dist="38100" dir="2700000" algn="tl">
                    <a:srgbClr val="000000"/>
                  </a:outerShdw>
                </a:effectLst>
              </a:rPr>
              <a:t>4</a:t>
            </a:r>
            <a:r>
              <a:rPr lang="zh-CN" altLang="en-US">
                <a:solidFill>
                  <a:srgbClr val="FF0000"/>
                </a:solidFill>
                <a:effectLst>
                  <a:outerShdw blurRad="38100" dist="38100" dir="2700000" algn="tl">
                    <a:srgbClr val="000000"/>
                  </a:outerShdw>
                </a:effectLst>
              </a:rPr>
              <a:t>．输入模块</a:t>
            </a:r>
          </a:p>
          <a:p>
            <a:r>
              <a:rPr lang="zh-CN" altLang="en-US"/>
              <a:t>输入模块负责从</a:t>
            </a:r>
            <a:r>
              <a:rPr lang="en-US" altLang="zh-CN"/>
              <a:t>IP</a:t>
            </a:r>
            <a:r>
              <a:rPr lang="zh-CN" altLang="en-US"/>
              <a:t>接收用户</a:t>
            </a:r>
            <a:r>
              <a:rPr lang="zh-CN" altLang="en-US" smtClean="0"/>
              <a:t>数据报</a:t>
            </a:r>
            <a:endParaRPr lang="zh-CN" altLang="en-US"/>
          </a:p>
          <a:p>
            <a:r>
              <a:rPr lang="zh-CN" altLang="en-US"/>
              <a:t>查找控制块表，找出与该用户数据报的端口号相同的表</a:t>
            </a:r>
            <a:r>
              <a:rPr lang="zh-CN" altLang="en-US" smtClean="0"/>
              <a:t>项</a:t>
            </a:r>
            <a:endParaRPr lang="zh-CN" altLang="en-US"/>
          </a:p>
          <a:p>
            <a:pPr lvl="1"/>
            <a:r>
              <a:rPr lang="zh-CN" altLang="en-US" sz="2400"/>
              <a:t>若找到：将该数据报放入相应的输入队列中；</a:t>
            </a:r>
          </a:p>
          <a:p>
            <a:pPr lvl="1"/>
            <a:r>
              <a:rPr lang="zh-CN" altLang="en-US" sz="2400"/>
              <a:t>若未找到：丢弃报文，并发送一个“端口不可达” 的</a:t>
            </a:r>
            <a:r>
              <a:rPr lang="en-US" altLang="zh-CN" sz="2400"/>
              <a:t>ICMP</a:t>
            </a:r>
            <a:r>
              <a:rPr lang="zh-CN" altLang="en-US" sz="2400"/>
              <a:t>报文。</a:t>
            </a:r>
          </a:p>
          <a:p>
            <a:pPr>
              <a:buFont typeface="Wingdings" pitchFamily="2" charset="2"/>
              <a:buNone/>
            </a:pPr>
            <a:r>
              <a:rPr lang="en-US" altLang="zh-CN" smtClean="0">
                <a:solidFill>
                  <a:srgbClr val="FF0000"/>
                </a:solidFill>
                <a:effectLst>
                  <a:outerShdw blurRad="38100" dist="38100" dir="2700000" algn="tl">
                    <a:srgbClr val="000000"/>
                  </a:outerShdw>
                </a:effectLst>
              </a:rPr>
              <a:t>7.</a:t>
            </a:r>
            <a:r>
              <a:rPr lang="zh-CN" altLang="en-US" smtClean="0">
                <a:solidFill>
                  <a:srgbClr val="FF0000"/>
                </a:solidFill>
                <a:effectLst>
                  <a:outerShdw blurRad="38100" dist="38100" dir="2700000" algn="tl">
                    <a:srgbClr val="000000"/>
                  </a:outerShdw>
                </a:effectLst>
              </a:rPr>
              <a:t>输出</a:t>
            </a:r>
            <a:r>
              <a:rPr lang="zh-CN" altLang="en-US">
                <a:solidFill>
                  <a:srgbClr val="FF0000"/>
                </a:solidFill>
                <a:effectLst>
                  <a:outerShdw blurRad="38100" dist="38100" dir="2700000" algn="tl">
                    <a:srgbClr val="000000"/>
                  </a:outerShdw>
                </a:effectLst>
              </a:rPr>
              <a:t>模块</a:t>
            </a:r>
          </a:p>
          <a:p>
            <a:r>
              <a:rPr lang="zh-CN" altLang="en-US"/>
              <a:t>输出模块负责创建和发送用户</a:t>
            </a:r>
            <a:r>
              <a:rPr lang="zh-CN" altLang="en-US" smtClean="0"/>
              <a:t>数据报</a:t>
            </a:r>
            <a:endParaRPr lang="zh-CN" altLang="en-US"/>
          </a:p>
        </p:txBody>
      </p:sp>
    </p:spTree>
  </p:cSld>
  <p:clrMapOvr>
    <a:masterClrMapping/>
  </p:clrMapOvr>
  <p:transition spd="slow">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4A136A1B-396B-42A1-9A4F-AFC9C75DE99C}" type="slidenum">
              <a:rPr lang="en-US" altLang="zh-CN"/>
              <a:pPr/>
              <a:t>31</a:t>
            </a:fld>
            <a:endParaRPr lang="en-US" altLang="zh-CN"/>
          </a:p>
        </p:txBody>
      </p:sp>
      <p:sp>
        <p:nvSpPr>
          <p:cNvPr id="323586" name="Rectangle 2"/>
          <p:cNvSpPr>
            <a:spLocks noGrp="1" noChangeArrowheads="1"/>
          </p:cNvSpPr>
          <p:nvPr>
            <p:ph type="title"/>
          </p:nvPr>
        </p:nvSpPr>
        <p:spPr/>
        <p:txBody>
          <a:bodyPr/>
          <a:lstStyle/>
          <a:p>
            <a:r>
              <a:rPr lang="en-US" altLang="zh-CN"/>
              <a:t>UDP</a:t>
            </a:r>
            <a:r>
              <a:rPr lang="zh-CN" altLang="en-US"/>
              <a:t>报文大小</a:t>
            </a:r>
          </a:p>
        </p:txBody>
      </p:sp>
      <p:sp>
        <p:nvSpPr>
          <p:cNvPr id="323587" name="Rectangle 3"/>
          <p:cNvSpPr>
            <a:spLocks noGrp="1" noChangeArrowheads="1"/>
          </p:cNvSpPr>
          <p:nvPr>
            <p:ph type="body" idx="1"/>
          </p:nvPr>
        </p:nvSpPr>
        <p:spPr/>
        <p:txBody>
          <a:bodyPr/>
          <a:lstStyle/>
          <a:p>
            <a:pPr>
              <a:lnSpc>
                <a:spcPct val="80000"/>
              </a:lnSpc>
            </a:pPr>
            <a:r>
              <a:rPr lang="zh-CN" altLang="en-US" sz="2400"/>
              <a:t>理论值</a:t>
            </a:r>
            <a:r>
              <a:rPr lang="en-US" altLang="zh-CN" sz="2400"/>
              <a:t>65535 – 20 – 8 = 65507</a:t>
            </a:r>
          </a:p>
          <a:p>
            <a:pPr lvl="1">
              <a:lnSpc>
                <a:spcPct val="80000"/>
              </a:lnSpc>
            </a:pPr>
            <a:r>
              <a:rPr lang="en-US" altLang="zh-CN" sz="2400"/>
              <a:t>SO_MAX_MSG_SIZE</a:t>
            </a:r>
          </a:p>
          <a:p>
            <a:pPr>
              <a:lnSpc>
                <a:spcPct val="80000"/>
              </a:lnSpc>
            </a:pPr>
            <a:r>
              <a:rPr lang="zh-CN" altLang="en-US" sz="2400"/>
              <a:t>实际值</a:t>
            </a:r>
          </a:p>
          <a:p>
            <a:pPr lvl="1">
              <a:lnSpc>
                <a:spcPct val="80000"/>
              </a:lnSpc>
            </a:pPr>
            <a:r>
              <a:rPr lang="zh-CN" altLang="en-US" sz="2400"/>
              <a:t>以太网链路层 </a:t>
            </a:r>
            <a:r>
              <a:rPr lang="en-US" altLang="zh-CN" sz="2400"/>
              <a:t>(46+18) – (1500+18) MTU=1500</a:t>
            </a:r>
          </a:p>
          <a:p>
            <a:pPr lvl="1">
              <a:lnSpc>
                <a:spcPct val="80000"/>
              </a:lnSpc>
            </a:pPr>
            <a:r>
              <a:rPr lang="zh-CN" altLang="en-US" sz="2400"/>
              <a:t>网络层 </a:t>
            </a:r>
            <a:r>
              <a:rPr lang="en-US" altLang="zh-CN" sz="2400"/>
              <a:t>MTU = 1500 – 20</a:t>
            </a:r>
          </a:p>
          <a:p>
            <a:pPr lvl="1">
              <a:lnSpc>
                <a:spcPct val="80000"/>
              </a:lnSpc>
            </a:pPr>
            <a:r>
              <a:rPr lang="zh-CN" altLang="en-US" sz="2400"/>
              <a:t>传输层 </a:t>
            </a:r>
            <a:r>
              <a:rPr lang="en-US" altLang="zh-CN" sz="2400"/>
              <a:t>MTU = 1500 – 20 – 8 = 1472</a:t>
            </a:r>
          </a:p>
          <a:p>
            <a:pPr lvl="1">
              <a:lnSpc>
                <a:spcPct val="80000"/>
              </a:lnSpc>
            </a:pPr>
            <a:r>
              <a:rPr lang="en-US" altLang="zh-CN" sz="2400"/>
              <a:t>Internet MTU 576 – 20 – 8 = 536</a:t>
            </a:r>
          </a:p>
          <a:p>
            <a:pPr>
              <a:lnSpc>
                <a:spcPct val="80000"/>
              </a:lnSpc>
            </a:pPr>
            <a:endParaRPr lang="en-US" altLang="zh-CN" sz="2400"/>
          </a:p>
          <a:p>
            <a:pPr>
              <a:lnSpc>
                <a:spcPct val="80000"/>
              </a:lnSpc>
            </a:pPr>
            <a:r>
              <a:rPr lang="en-US" altLang="zh-CN" sz="2400"/>
              <a:t>UDP</a:t>
            </a:r>
            <a:r>
              <a:rPr lang="zh-CN" altLang="en-US" sz="2400"/>
              <a:t>可能丢包、乱序、重复</a:t>
            </a:r>
            <a:r>
              <a:rPr lang="en-US" altLang="zh-CN" sz="2400"/>
              <a:t>,</a:t>
            </a:r>
            <a:r>
              <a:rPr lang="zh-CN" altLang="en-US" sz="2400"/>
              <a:t>不可靠</a:t>
            </a:r>
          </a:p>
          <a:p>
            <a:pPr lvl="1">
              <a:lnSpc>
                <a:spcPct val="80000"/>
              </a:lnSpc>
            </a:pPr>
            <a:r>
              <a:rPr lang="zh-CN" altLang="en-US" sz="2400"/>
              <a:t>可通过发送大量报文验证</a:t>
            </a:r>
          </a:p>
          <a:p>
            <a:pPr>
              <a:lnSpc>
                <a:spcPct val="80000"/>
              </a:lnSpc>
            </a:pPr>
            <a:r>
              <a:rPr lang="zh-CN" altLang="en-US" sz="2400"/>
              <a:t>验证 </a:t>
            </a:r>
            <a:r>
              <a:rPr lang="en-US" altLang="zh-CN" sz="2400"/>
              <a:t>ping -f -l 1472 www.jxust.cn</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Effect transition="in" filter="blinds(horizontal)">
                                      <p:cBhvr>
                                        <p:cTn id="7" dur="500"/>
                                        <p:tgtEl>
                                          <p:spTgt spid="32358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3587">
                                            <p:txEl>
                                              <p:pRg st="1" end="1"/>
                                            </p:txEl>
                                          </p:spTgt>
                                        </p:tgtEl>
                                        <p:attrNameLst>
                                          <p:attrName>style.visibility</p:attrName>
                                        </p:attrNameLst>
                                      </p:cBhvr>
                                      <p:to>
                                        <p:strVal val="visible"/>
                                      </p:to>
                                    </p:set>
                                    <p:animEffect transition="in" filter="blinds(horizontal)">
                                      <p:cBhvr>
                                        <p:cTn id="10" dur="500"/>
                                        <p:tgtEl>
                                          <p:spTgt spid="32358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23587">
                                            <p:txEl>
                                              <p:pRg st="2" end="2"/>
                                            </p:txEl>
                                          </p:spTgt>
                                        </p:tgtEl>
                                        <p:attrNameLst>
                                          <p:attrName>style.visibility</p:attrName>
                                        </p:attrNameLst>
                                      </p:cBhvr>
                                      <p:to>
                                        <p:strVal val="visible"/>
                                      </p:to>
                                    </p:set>
                                    <p:animEffect transition="in" filter="blinds(horizontal)">
                                      <p:cBhvr>
                                        <p:cTn id="15" dur="500"/>
                                        <p:tgtEl>
                                          <p:spTgt spid="32358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23587">
                                            <p:txEl>
                                              <p:pRg st="3" end="3"/>
                                            </p:txEl>
                                          </p:spTgt>
                                        </p:tgtEl>
                                        <p:attrNameLst>
                                          <p:attrName>style.visibility</p:attrName>
                                        </p:attrNameLst>
                                      </p:cBhvr>
                                      <p:to>
                                        <p:strVal val="visible"/>
                                      </p:to>
                                    </p:set>
                                    <p:animEffect transition="in" filter="blinds(horizontal)">
                                      <p:cBhvr>
                                        <p:cTn id="18" dur="500"/>
                                        <p:tgtEl>
                                          <p:spTgt spid="323587">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23587">
                                            <p:txEl>
                                              <p:pRg st="4" end="4"/>
                                            </p:txEl>
                                          </p:spTgt>
                                        </p:tgtEl>
                                        <p:attrNameLst>
                                          <p:attrName>style.visibility</p:attrName>
                                        </p:attrNameLst>
                                      </p:cBhvr>
                                      <p:to>
                                        <p:strVal val="visible"/>
                                      </p:to>
                                    </p:set>
                                    <p:animEffect transition="in" filter="blinds(horizontal)">
                                      <p:cBhvr>
                                        <p:cTn id="21" dur="500"/>
                                        <p:tgtEl>
                                          <p:spTgt spid="32358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23587">
                                            <p:txEl>
                                              <p:pRg st="5" end="5"/>
                                            </p:txEl>
                                          </p:spTgt>
                                        </p:tgtEl>
                                        <p:attrNameLst>
                                          <p:attrName>style.visibility</p:attrName>
                                        </p:attrNameLst>
                                      </p:cBhvr>
                                      <p:to>
                                        <p:strVal val="visible"/>
                                      </p:to>
                                    </p:set>
                                    <p:animEffect transition="in" filter="blinds(horizontal)">
                                      <p:cBhvr>
                                        <p:cTn id="24" dur="500"/>
                                        <p:tgtEl>
                                          <p:spTgt spid="323587">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23587">
                                            <p:txEl>
                                              <p:pRg st="6" end="6"/>
                                            </p:txEl>
                                          </p:spTgt>
                                        </p:tgtEl>
                                        <p:attrNameLst>
                                          <p:attrName>style.visibility</p:attrName>
                                        </p:attrNameLst>
                                      </p:cBhvr>
                                      <p:to>
                                        <p:strVal val="visible"/>
                                      </p:to>
                                    </p:set>
                                    <p:animEffect transition="in" filter="blinds(horizontal)">
                                      <p:cBhvr>
                                        <p:cTn id="27" dur="500"/>
                                        <p:tgtEl>
                                          <p:spTgt spid="32358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3587">
                                            <p:txEl>
                                              <p:pRg st="8" end="8"/>
                                            </p:txEl>
                                          </p:spTgt>
                                        </p:tgtEl>
                                        <p:attrNameLst>
                                          <p:attrName>style.visibility</p:attrName>
                                        </p:attrNameLst>
                                      </p:cBhvr>
                                      <p:to>
                                        <p:strVal val="visible"/>
                                      </p:to>
                                    </p:set>
                                    <p:animEffect transition="in" filter="blinds(horizontal)">
                                      <p:cBhvr>
                                        <p:cTn id="32" dur="500"/>
                                        <p:tgtEl>
                                          <p:spTgt spid="323587">
                                            <p:txEl>
                                              <p:pRg st="8" end="8"/>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23587">
                                            <p:txEl>
                                              <p:pRg st="9" end="9"/>
                                            </p:txEl>
                                          </p:spTgt>
                                        </p:tgtEl>
                                        <p:attrNameLst>
                                          <p:attrName>style.visibility</p:attrName>
                                        </p:attrNameLst>
                                      </p:cBhvr>
                                      <p:to>
                                        <p:strVal val="visible"/>
                                      </p:to>
                                    </p:set>
                                    <p:animEffect transition="in" filter="blinds(horizontal)">
                                      <p:cBhvr>
                                        <p:cTn id="35" dur="500"/>
                                        <p:tgtEl>
                                          <p:spTgt spid="323587">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23587">
                                            <p:txEl>
                                              <p:pRg st="10" end="10"/>
                                            </p:txEl>
                                          </p:spTgt>
                                        </p:tgtEl>
                                        <p:attrNameLst>
                                          <p:attrName>style.visibility</p:attrName>
                                        </p:attrNameLst>
                                      </p:cBhvr>
                                      <p:to>
                                        <p:strVal val="visible"/>
                                      </p:to>
                                    </p:set>
                                    <p:animEffect transition="in" filter="blinds(horizontal)">
                                      <p:cBhvr>
                                        <p:cTn id="40" dur="500"/>
                                        <p:tgtEl>
                                          <p:spTgt spid="32358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A6E224DE-F123-4FA4-BAED-6971C091D6B9}" type="slidenum">
              <a:rPr lang="en-US" altLang="zh-CN"/>
              <a:pPr/>
              <a:t>32</a:t>
            </a:fld>
            <a:endParaRPr lang="en-US" altLang="zh-CN"/>
          </a:p>
        </p:txBody>
      </p:sp>
      <p:sp>
        <p:nvSpPr>
          <p:cNvPr id="322562" name="Rectangle 2"/>
          <p:cNvSpPr>
            <a:spLocks noGrp="1" noChangeArrowheads="1"/>
          </p:cNvSpPr>
          <p:nvPr>
            <p:ph type="title"/>
          </p:nvPr>
        </p:nvSpPr>
        <p:spPr/>
        <p:txBody>
          <a:bodyPr/>
          <a:lstStyle/>
          <a:p>
            <a:r>
              <a:rPr lang="en-US" altLang="zh-CN"/>
              <a:t>UDP</a:t>
            </a:r>
            <a:r>
              <a:rPr lang="zh-CN" altLang="en-US"/>
              <a:t>协议实现</a:t>
            </a:r>
            <a:r>
              <a:rPr lang="en-US" altLang="zh-CN"/>
              <a:t>(RAW Socket)—</a:t>
            </a:r>
            <a:r>
              <a:rPr lang="zh-CN" altLang="en-US"/>
              <a:t>发送</a:t>
            </a:r>
          </a:p>
        </p:txBody>
      </p:sp>
      <p:sp>
        <p:nvSpPr>
          <p:cNvPr id="322563" name="Rectangle 3"/>
          <p:cNvSpPr>
            <a:spLocks noGrp="1" noChangeArrowheads="1"/>
          </p:cNvSpPr>
          <p:nvPr>
            <p:ph type="body" idx="1"/>
          </p:nvPr>
        </p:nvSpPr>
        <p:spPr/>
        <p:txBody>
          <a:bodyPr/>
          <a:lstStyle/>
          <a:p>
            <a:r>
              <a:rPr lang="zh-CN" altLang="en-US"/>
              <a:t>创建</a:t>
            </a:r>
            <a:r>
              <a:rPr lang="en-US" altLang="zh-CN"/>
              <a:t>socket(AF_INET, SOCK_RAW, IPPROTO_UDP);</a:t>
            </a:r>
          </a:p>
          <a:p>
            <a:r>
              <a:rPr lang="zh-CN" altLang="en-US"/>
              <a:t>绑定本地地址和端口号</a:t>
            </a:r>
          </a:p>
          <a:p>
            <a:r>
              <a:rPr lang="zh-CN" altLang="en-US"/>
              <a:t>构造</a:t>
            </a:r>
            <a:r>
              <a:rPr lang="en-US" altLang="zh-CN"/>
              <a:t>UDP</a:t>
            </a:r>
            <a:r>
              <a:rPr lang="zh-CN" altLang="en-US"/>
              <a:t>报文头、</a:t>
            </a:r>
            <a:r>
              <a:rPr lang="en-US" altLang="zh-CN"/>
              <a:t>UDP</a:t>
            </a:r>
            <a:r>
              <a:rPr lang="zh-CN" altLang="en-US"/>
              <a:t>伪报文头、用户数据，计算校验和</a:t>
            </a:r>
          </a:p>
          <a:p>
            <a:r>
              <a:rPr lang="zh-CN" altLang="en-US"/>
              <a:t>发送</a:t>
            </a:r>
            <a:r>
              <a:rPr lang="en-US" altLang="zh-CN"/>
              <a:t>RAW UDP</a:t>
            </a:r>
            <a:r>
              <a:rPr lang="zh-CN" altLang="en-US"/>
              <a:t>报文</a:t>
            </a:r>
          </a:p>
          <a:p>
            <a:endParaRPr lang="zh-CN" altLang="en-US"/>
          </a:p>
          <a:p>
            <a:r>
              <a:rPr lang="zh-CN" altLang="en-US" b="0">
                <a:solidFill>
                  <a:srgbClr val="FF0000"/>
                </a:solidFill>
                <a:effectLst>
                  <a:outerShdw blurRad="38100" dist="38100" dir="2700000" algn="tl">
                    <a:srgbClr val="000000"/>
                  </a:outerShdw>
                </a:effectLst>
              </a:rPr>
              <a:t>注意：所有</a:t>
            </a:r>
            <a:r>
              <a:rPr lang="en-US" altLang="zh-CN" b="0">
                <a:solidFill>
                  <a:srgbClr val="FF0000"/>
                </a:solidFill>
                <a:effectLst>
                  <a:outerShdw blurRad="38100" dist="38100" dir="2700000" algn="tl">
                    <a:srgbClr val="000000"/>
                  </a:outerShdw>
                </a:effectLst>
              </a:rPr>
              <a:t>2</a:t>
            </a:r>
            <a:r>
              <a:rPr lang="zh-CN" altLang="en-US" b="0">
                <a:solidFill>
                  <a:srgbClr val="FF0000"/>
                </a:solidFill>
                <a:effectLst>
                  <a:outerShdw blurRad="38100" dist="38100" dir="2700000" algn="tl">
                    <a:srgbClr val="000000"/>
                  </a:outerShdw>
                </a:effectLst>
              </a:rPr>
              <a:t>字节的数据要调用</a:t>
            </a:r>
            <a:r>
              <a:rPr lang="en-US" altLang="zh-CN" b="0">
                <a:solidFill>
                  <a:srgbClr val="FF0000"/>
                </a:solidFill>
                <a:effectLst>
                  <a:outerShdw blurRad="38100" dist="38100" dir="2700000" algn="tl">
                    <a:srgbClr val="000000"/>
                  </a:outerShdw>
                </a:effectLst>
              </a:rPr>
              <a:t>htons</a:t>
            </a:r>
          </a:p>
        </p:txBody>
      </p:sp>
    </p:spTree>
  </p:cSld>
  <p:clrMapOvr>
    <a:masterClrMapping/>
  </p:clrMapOvr>
  <p:transition spd="slow">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F3FE741B-FB71-40F1-934D-97076182627B}" type="slidenum">
              <a:rPr lang="en-US" altLang="zh-CN"/>
              <a:pPr/>
              <a:t>33</a:t>
            </a:fld>
            <a:endParaRPr lang="en-US" altLang="zh-CN"/>
          </a:p>
        </p:txBody>
      </p:sp>
      <p:sp>
        <p:nvSpPr>
          <p:cNvPr id="324610" name="Rectangle 2"/>
          <p:cNvSpPr>
            <a:spLocks noGrp="1" noChangeArrowheads="1"/>
          </p:cNvSpPr>
          <p:nvPr>
            <p:ph type="title"/>
          </p:nvPr>
        </p:nvSpPr>
        <p:spPr/>
        <p:txBody>
          <a:bodyPr/>
          <a:lstStyle/>
          <a:p>
            <a:r>
              <a:rPr lang="en-US" altLang="zh-CN"/>
              <a:t>UDP</a:t>
            </a:r>
            <a:r>
              <a:rPr lang="zh-CN" altLang="en-US"/>
              <a:t>协议实现</a:t>
            </a:r>
            <a:r>
              <a:rPr lang="en-US" altLang="zh-CN"/>
              <a:t>(RAW Socket)—</a:t>
            </a:r>
            <a:r>
              <a:rPr lang="zh-CN" altLang="en-US"/>
              <a:t>接收</a:t>
            </a:r>
          </a:p>
        </p:txBody>
      </p:sp>
      <p:sp>
        <p:nvSpPr>
          <p:cNvPr id="324611" name="Rectangle 3"/>
          <p:cNvSpPr>
            <a:spLocks noGrp="1" noChangeArrowheads="1"/>
          </p:cNvSpPr>
          <p:nvPr>
            <p:ph type="body" idx="1"/>
          </p:nvPr>
        </p:nvSpPr>
        <p:spPr/>
        <p:txBody>
          <a:bodyPr/>
          <a:lstStyle/>
          <a:p>
            <a:pPr>
              <a:lnSpc>
                <a:spcPct val="110000"/>
              </a:lnSpc>
            </a:pPr>
            <a:r>
              <a:rPr lang="zh-CN" altLang="en-US"/>
              <a:t>创建</a:t>
            </a:r>
            <a:r>
              <a:rPr lang="en-US" altLang="zh-CN"/>
              <a:t>socket(AF_INET, SOCK_RAW, IPPROTO_UDP);</a:t>
            </a:r>
          </a:p>
          <a:p>
            <a:pPr>
              <a:lnSpc>
                <a:spcPct val="110000"/>
              </a:lnSpc>
            </a:pPr>
            <a:r>
              <a:rPr lang="zh-CN" altLang="en-US"/>
              <a:t>绑定本地地址（端口号可以为</a:t>
            </a:r>
            <a:r>
              <a:rPr lang="en-US" altLang="zh-CN"/>
              <a:t>0</a:t>
            </a:r>
            <a:r>
              <a:rPr lang="zh-CN" altLang="en-US"/>
              <a:t>，若设置其它端口号亦可）</a:t>
            </a:r>
          </a:p>
          <a:p>
            <a:pPr>
              <a:lnSpc>
                <a:spcPct val="110000"/>
              </a:lnSpc>
            </a:pPr>
            <a:r>
              <a:rPr lang="zh-CN" altLang="en-US"/>
              <a:t>接收所有</a:t>
            </a:r>
            <a:r>
              <a:rPr lang="en-US" altLang="zh-CN"/>
              <a:t>RAW UDP</a:t>
            </a:r>
            <a:r>
              <a:rPr lang="zh-CN" altLang="en-US"/>
              <a:t>报文（含</a:t>
            </a:r>
            <a:r>
              <a:rPr lang="en-US" altLang="zh-CN"/>
              <a:t>IP</a:t>
            </a:r>
            <a:r>
              <a:rPr lang="zh-CN" altLang="en-US"/>
              <a:t>报文头）</a:t>
            </a:r>
          </a:p>
          <a:p>
            <a:pPr>
              <a:lnSpc>
                <a:spcPct val="110000"/>
              </a:lnSpc>
            </a:pPr>
            <a:r>
              <a:rPr lang="zh-CN" altLang="en-US"/>
              <a:t>去除</a:t>
            </a:r>
            <a:r>
              <a:rPr lang="en-US" altLang="zh-CN"/>
              <a:t>IP</a:t>
            </a:r>
            <a:r>
              <a:rPr lang="zh-CN" altLang="en-US"/>
              <a:t>报文头，构造</a:t>
            </a:r>
            <a:r>
              <a:rPr lang="en-US" altLang="zh-CN"/>
              <a:t>UDP</a:t>
            </a:r>
            <a:r>
              <a:rPr lang="zh-CN" altLang="en-US"/>
              <a:t>伪报文头，计算校验和</a:t>
            </a:r>
          </a:p>
          <a:p>
            <a:pPr>
              <a:lnSpc>
                <a:spcPct val="110000"/>
              </a:lnSpc>
            </a:pPr>
            <a:r>
              <a:rPr lang="zh-CN" altLang="en-US"/>
              <a:t>若校验和为</a:t>
            </a:r>
            <a:r>
              <a:rPr lang="en-US" altLang="zh-CN"/>
              <a:t>0</a:t>
            </a:r>
            <a:r>
              <a:rPr lang="zh-CN" altLang="en-US"/>
              <a:t>，且目的端口</a:t>
            </a:r>
            <a:r>
              <a:rPr lang="en-US" altLang="zh-CN"/>
              <a:t>==</a:t>
            </a:r>
            <a:r>
              <a:rPr lang="zh-CN" altLang="en-US"/>
              <a:t>本地绑定的源端口，则向上层提交数据；否则，丢弃报文</a:t>
            </a:r>
          </a:p>
        </p:txBody>
      </p:sp>
    </p:spTree>
  </p:cSld>
  <p:clrMapOvr>
    <a:masterClrMapping/>
  </p:clrMapOvr>
  <p:transition spd="slow">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r>
              <a:rPr lang="en-US" altLang="zh-CN"/>
              <a:t>Page </a:t>
            </a:r>
            <a:fld id="{14CF0960-233F-4A95-9014-B2A78F7317BD}" type="slidenum">
              <a:rPr lang="en-US" altLang="zh-CN"/>
              <a:pPr/>
              <a:t>34</a:t>
            </a:fld>
            <a:endParaRPr lang="en-US" altLang="zh-CN"/>
          </a:p>
        </p:txBody>
      </p:sp>
      <p:sp>
        <p:nvSpPr>
          <p:cNvPr id="325634" name="Rectangle 2"/>
          <p:cNvSpPr>
            <a:spLocks noGrp="1" noChangeArrowheads="1"/>
          </p:cNvSpPr>
          <p:nvPr>
            <p:ph type="title"/>
          </p:nvPr>
        </p:nvSpPr>
        <p:spPr>
          <a:xfrm>
            <a:off x="539750" y="2573338"/>
            <a:ext cx="8229600" cy="1143000"/>
          </a:xfrm>
        </p:spPr>
        <p:txBody>
          <a:bodyPr/>
          <a:lstStyle/>
          <a:p>
            <a:r>
              <a:rPr lang="zh-CN" altLang="en-US" sz="4800">
                <a:solidFill>
                  <a:srgbClr val="FF3300"/>
                </a:solidFill>
              </a:rPr>
              <a:t>现 场 演 </a:t>
            </a:r>
            <a:r>
              <a:rPr lang="zh-CN" altLang="en-US" sz="4800" smtClean="0">
                <a:solidFill>
                  <a:srgbClr val="FF3300"/>
                </a:solidFill>
              </a:rPr>
              <a:t>示</a:t>
            </a:r>
            <a:r>
              <a:rPr lang="en-US" altLang="zh-CN" sz="4800" smtClean="0">
                <a:solidFill>
                  <a:srgbClr val="FF3300"/>
                </a:solidFill>
              </a:rPr>
              <a:t/>
            </a:r>
            <a:br>
              <a:rPr lang="en-US" altLang="zh-CN" sz="4800" smtClean="0">
                <a:solidFill>
                  <a:srgbClr val="FF3300"/>
                </a:solidFill>
              </a:rPr>
            </a:br>
            <a:r>
              <a:rPr lang="en-US" altLang="zh-CN" sz="4800" smtClean="0">
                <a:solidFill>
                  <a:srgbClr val="FF3300"/>
                </a:solidFill>
                <a:hlinkClick r:id="rId2" action="ppaction://hlinkfile"/>
              </a:rPr>
              <a:t>UDPRawSender</a:t>
            </a:r>
            <a:r>
              <a:rPr lang="en-US" altLang="zh-CN" sz="4800" smtClean="0">
                <a:solidFill>
                  <a:srgbClr val="FF3300"/>
                </a:solidFill>
              </a:rPr>
              <a:t/>
            </a:r>
            <a:br>
              <a:rPr lang="en-US" altLang="zh-CN" sz="4800" smtClean="0">
                <a:solidFill>
                  <a:srgbClr val="FF3300"/>
                </a:solidFill>
              </a:rPr>
            </a:br>
            <a:r>
              <a:rPr lang="en-US" altLang="zh-CN" sz="4800" smtClean="0">
                <a:solidFill>
                  <a:srgbClr val="FF3300"/>
                </a:solidFill>
                <a:hlinkClick r:id="rId3" action="ppaction://hlinkfile"/>
              </a:rPr>
              <a:t>UDPRawReceiver</a:t>
            </a:r>
            <a:endParaRPr lang="en-US" altLang="zh-CN" sz="4800">
              <a:solidFill>
                <a:srgbClr val="FF3300"/>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2563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1E45002A-3505-47FE-B785-997911D3852D}" type="slidenum">
              <a:rPr lang="en-US" altLang="zh-CN"/>
              <a:pPr/>
              <a:t>35</a:t>
            </a:fld>
            <a:endParaRPr lang="en-US" altLang="zh-CN"/>
          </a:p>
        </p:txBody>
      </p:sp>
      <p:sp>
        <p:nvSpPr>
          <p:cNvPr id="252930" name="Rectangle 2"/>
          <p:cNvSpPr>
            <a:spLocks noGrp="1" noChangeArrowheads="1"/>
          </p:cNvSpPr>
          <p:nvPr>
            <p:ph type="title"/>
          </p:nvPr>
        </p:nvSpPr>
        <p:spPr/>
        <p:txBody>
          <a:bodyPr/>
          <a:lstStyle/>
          <a:p>
            <a:r>
              <a:rPr lang="en-US" altLang="zh-CN" smtClean="0"/>
              <a:t>7.3 </a:t>
            </a:r>
            <a:r>
              <a:rPr lang="zh-CN" altLang="en-US"/>
              <a:t>传输控制协议（</a:t>
            </a:r>
            <a:r>
              <a:rPr lang="en-US" altLang="zh-CN"/>
              <a:t>TCP</a:t>
            </a:r>
            <a:r>
              <a:rPr lang="zh-CN" altLang="en-US"/>
              <a:t>）</a:t>
            </a:r>
          </a:p>
        </p:txBody>
      </p:sp>
      <p:sp>
        <p:nvSpPr>
          <p:cNvPr id="252931" name="Rectangle 3"/>
          <p:cNvSpPr>
            <a:spLocks noGrp="1" noChangeArrowheads="1"/>
          </p:cNvSpPr>
          <p:nvPr>
            <p:ph type="body" idx="1"/>
          </p:nvPr>
        </p:nvSpPr>
        <p:spPr/>
        <p:txBody>
          <a:bodyPr/>
          <a:lstStyle/>
          <a:p>
            <a:pPr algn="ctr">
              <a:buFont typeface="Wingdings" pitchFamily="2" charset="2"/>
              <a:buNone/>
            </a:pPr>
            <a:r>
              <a:rPr lang="en-US" altLang="zh-CN" sz="3200" smtClean="0">
                <a:solidFill>
                  <a:srgbClr val="FF0000"/>
                </a:solidFill>
                <a:effectLst>
                  <a:outerShdw blurRad="38100" dist="38100" dir="2700000" algn="tl">
                    <a:srgbClr val="000000"/>
                  </a:outerShdw>
                </a:effectLst>
              </a:rPr>
              <a:t>7.3.1 </a:t>
            </a:r>
            <a:r>
              <a:rPr lang="en-US" altLang="zh-CN" sz="3200">
                <a:solidFill>
                  <a:srgbClr val="FF0000"/>
                </a:solidFill>
                <a:effectLst>
                  <a:outerShdw blurRad="38100" dist="38100" dir="2700000" algn="tl">
                    <a:srgbClr val="000000"/>
                  </a:outerShdw>
                </a:effectLst>
              </a:rPr>
              <a:t>TCP</a:t>
            </a:r>
            <a:r>
              <a:rPr lang="zh-CN" altLang="en-US" sz="3200">
                <a:solidFill>
                  <a:srgbClr val="FF0000"/>
                </a:solidFill>
                <a:effectLst>
                  <a:outerShdw blurRad="38100" dist="38100" dir="2700000" algn="tl">
                    <a:srgbClr val="000000"/>
                  </a:outerShdw>
                </a:effectLst>
              </a:rPr>
              <a:t>概述</a:t>
            </a:r>
            <a:r>
              <a:rPr lang="zh-CN" altLang="en-US"/>
              <a:t> </a:t>
            </a:r>
          </a:p>
          <a:p>
            <a:pPr>
              <a:buFont typeface="Wingdings" pitchFamily="2" charset="2"/>
              <a:buNone/>
            </a:pPr>
            <a:r>
              <a:rPr lang="en-US" altLang="zh-CN">
                <a:solidFill>
                  <a:srgbClr val="FF0000"/>
                </a:solidFill>
                <a:effectLst>
                  <a:outerShdw blurRad="38100" dist="38100" dir="2700000" algn="tl">
                    <a:srgbClr val="000000"/>
                  </a:outerShdw>
                </a:effectLst>
              </a:rPr>
              <a:t>1</a:t>
            </a:r>
            <a:r>
              <a:rPr lang="zh-CN" altLang="en-US">
                <a:solidFill>
                  <a:srgbClr val="FF0000"/>
                </a:solidFill>
                <a:effectLst>
                  <a:outerShdw blurRad="38100" dist="38100" dir="2700000" algn="tl">
                    <a:srgbClr val="000000"/>
                  </a:outerShdw>
                </a:effectLst>
              </a:rPr>
              <a:t>．</a:t>
            </a:r>
            <a:r>
              <a:rPr lang="en-US" altLang="zh-CN">
                <a:solidFill>
                  <a:srgbClr val="FF0000"/>
                </a:solidFill>
                <a:effectLst>
                  <a:outerShdw blurRad="38100" dist="38100" dir="2700000" algn="tl">
                    <a:srgbClr val="000000"/>
                  </a:outerShdw>
                </a:effectLst>
              </a:rPr>
              <a:t>TCP</a:t>
            </a:r>
            <a:r>
              <a:rPr lang="zh-CN" altLang="en-US">
                <a:solidFill>
                  <a:srgbClr val="FF0000"/>
                </a:solidFill>
                <a:effectLst>
                  <a:outerShdw blurRad="38100" dist="38100" dir="2700000" algn="tl">
                    <a:srgbClr val="000000"/>
                  </a:outerShdw>
                </a:effectLst>
              </a:rPr>
              <a:t>协议的功能 </a:t>
            </a:r>
          </a:p>
          <a:p>
            <a:r>
              <a:rPr lang="zh-CN" altLang="en-US"/>
              <a:t>（</a:t>
            </a:r>
            <a:r>
              <a:rPr lang="en-US" altLang="zh-CN"/>
              <a:t>1</a:t>
            </a:r>
            <a:r>
              <a:rPr lang="zh-CN" altLang="en-US"/>
              <a:t>）寻址和复用</a:t>
            </a:r>
          </a:p>
          <a:p>
            <a:r>
              <a:rPr lang="zh-CN" altLang="en-US"/>
              <a:t>（</a:t>
            </a:r>
            <a:r>
              <a:rPr lang="en-US" altLang="zh-CN"/>
              <a:t>2</a:t>
            </a:r>
            <a:r>
              <a:rPr lang="zh-CN" altLang="en-US"/>
              <a:t>）创建、管理和终止连接</a:t>
            </a:r>
          </a:p>
          <a:p>
            <a:r>
              <a:rPr lang="zh-CN" altLang="en-US"/>
              <a:t>（</a:t>
            </a:r>
            <a:r>
              <a:rPr lang="en-US" altLang="zh-CN"/>
              <a:t>3</a:t>
            </a:r>
            <a:r>
              <a:rPr lang="zh-CN" altLang="en-US"/>
              <a:t>）处理并打包数据</a:t>
            </a:r>
          </a:p>
          <a:p>
            <a:r>
              <a:rPr lang="zh-CN" altLang="en-US"/>
              <a:t>（</a:t>
            </a:r>
            <a:r>
              <a:rPr lang="en-US" altLang="zh-CN"/>
              <a:t>4</a:t>
            </a:r>
            <a:r>
              <a:rPr lang="zh-CN" altLang="en-US"/>
              <a:t>）传输数据</a:t>
            </a:r>
          </a:p>
          <a:p>
            <a:r>
              <a:rPr lang="zh-CN" altLang="en-US"/>
              <a:t>（</a:t>
            </a:r>
            <a:r>
              <a:rPr lang="en-US" altLang="zh-CN"/>
              <a:t>5</a:t>
            </a:r>
            <a:r>
              <a:rPr lang="zh-CN" altLang="en-US"/>
              <a:t>）提供可靠性和传输质量的保证</a:t>
            </a:r>
          </a:p>
          <a:p>
            <a:r>
              <a:rPr lang="zh-CN" altLang="en-US"/>
              <a:t>（</a:t>
            </a:r>
            <a:r>
              <a:rPr lang="en-US" altLang="zh-CN"/>
              <a:t>6</a:t>
            </a:r>
            <a:r>
              <a:rPr lang="zh-CN" altLang="en-US"/>
              <a:t>）提供流量控制和拥塞控制</a:t>
            </a:r>
          </a:p>
        </p:txBody>
      </p:sp>
    </p:spTree>
  </p:cSld>
  <p:clrMapOvr>
    <a:masterClrMapping/>
  </p:clrMapOvr>
  <p:transition spd="slow">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A43BAF0B-EBBD-42DE-8189-77D2DDA43C6C}" type="slidenum">
              <a:rPr lang="en-US" altLang="zh-CN"/>
              <a:pPr/>
              <a:t>36</a:t>
            </a:fld>
            <a:endParaRPr lang="en-US" altLang="zh-CN"/>
          </a:p>
        </p:txBody>
      </p:sp>
      <p:sp>
        <p:nvSpPr>
          <p:cNvPr id="327682" name="Rectangle 2"/>
          <p:cNvSpPr>
            <a:spLocks noGrp="1" noChangeArrowheads="1"/>
          </p:cNvSpPr>
          <p:nvPr>
            <p:ph type="title"/>
          </p:nvPr>
        </p:nvSpPr>
        <p:spPr>
          <a:xfrm>
            <a:off x="468313" y="260350"/>
            <a:ext cx="8229600" cy="1143000"/>
          </a:xfrm>
        </p:spPr>
        <p:txBody>
          <a:bodyPr/>
          <a:lstStyle/>
          <a:p>
            <a:r>
              <a:rPr lang="en-US" altLang="zh-CN" sz="2600">
                <a:solidFill>
                  <a:schemeClr val="tx1"/>
                </a:solidFill>
                <a:effectLst>
                  <a:outerShdw blurRad="38100" dist="38100" dir="2700000" algn="tl">
                    <a:srgbClr val="FFFFFF"/>
                  </a:outerShdw>
                </a:effectLst>
              </a:rPr>
              <a:t>TCP(</a:t>
            </a:r>
            <a:r>
              <a:rPr lang="en-US" sz="2600">
                <a:solidFill>
                  <a:schemeClr val="tx1"/>
                </a:solidFill>
                <a:effectLst>
                  <a:outerShdw blurRad="38100" dist="38100" dir="2700000" algn="tl">
                    <a:srgbClr val="FFFFFF"/>
                  </a:outerShdw>
                </a:effectLst>
              </a:rPr>
              <a:t>Transmission Control Protocol </a:t>
            </a:r>
            <a:r>
              <a:rPr lang="en-US" altLang="zh-CN" sz="2600">
                <a:solidFill>
                  <a:schemeClr val="tx1"/>
                </a:solidFill>
                <a:effectLst>
                  <a:outerShdw blurRad="38100" dist="38100" dir="2700000" algn="tl">
                    <a:srgbClr val="FFFFFF"/>
                  </a:outerShdw>
                </a:effectLst>
              </a:rPr>
              <a:t>)</a:t>
            </a:r>
          </a:p>
        </p:txBody>
      </p:sp>
      <p:sp>
        <p:nvSpPr>
          <p:cNvPr id="327683" name="Rectangle 3"/>
          <p:cNvSpPr>
            <a:spLocks noGrp="1" noChangeArrowheads="1"/>
          </p:cNvSpPr>
          <p:nvPr>
            <p:ph type="body" idx="1"/>
          </p:nvPr>
        </p:nvSpPr>
        <p:spPr>
          <a:xfrm>
            <a:off x="1189038" y="1484313"/>
            <a:ext cx="7270750" cy="5183187"/>
          </a:xfrm>
          <a:noFill/>
          <a:ln/>
        </p:spPr>
        <p:txBody>
          <a:bodyPr lIns="92075" tIns="46038" rIns="92075" bIns="46038"/>
          <a:lstStyle/>
          <a:p>
            <a:r>
              <a:rPr lang="en-US" altLang="ko-KR">
                <a:hlinkClick r:id="rId2" action="ppaction://hlinkfile"/>
              </a:rPr>
              <a:t>RFC 7</a:t>
            </a:r>
            <a:r>
              <a:rPr lang="en-US" altLang="zh-CN">
                <a:hlinkClick r:id="rId2" action="ppaction://hlinkfile"/>
              </a:rPr>
              <a:t>93</a:t>
            </a:r>
            <a:r>
              <a:rPr lang="en-US" altLang="ko-KR">
                <a:hlinkClick r:id="rId2" action="ppaction://hlinkfile"/>
              </a:rPr>
              <a:t>[Postel 198</a:t>
            </a:r>
            <a:r>
              <a:rPr lang="en-US" altLang="zh-CN">
                <a:hlinkClick r:id="rId2" action="ppaction://hlinkfile"/>
              </a:rPr>
              <a:t>1</a:t>
            </a:r>
            <a:r>
              <a:rPr lang="en-US" altLang="ko-KR">
                <a:hlinkClick r:id="rId2" action="ppaction://hlinkfile"/>
              </a:rPr>
              <a:t>]</a:t>
            </a:r>
            <a:endParaRPr lang="en-US" altLang="ko-KR"/>
          </a:p>
          <a:p>
            <a:r>
              <a:rPr lang="en-US" altLang="zh-CN"/>
              <a:t>TCP</a:t>
            </a:r>
            <a:r>
              <a:rPr lang="en-US" altLang="ko-KR"/>
              <a:t> </a:t>
            </a:r>
            <a:r>
              <a:rPr lang="en-US" altLang="zh-CN"/>
              <a:t>Requirements</a:t>
            </a:r>
          </a:p>
          <a:p>
            <a:pPr lvl="1"/>
            <a:r>
              <a:rPr lang="en-US" altLang="zh-CN"/>
              <a:t>Basic Data Transfer</a:t>
            </a:r>
          </a:p>
          <a:p>
            <a:pPr lvl="1"/>
            <a:r>
              <a:rPr lang="en-US" altLang="zh-CN"/>
              <a:t>Reliability</a:t>
            </a:r>
          </a:p>
          <a:p>
            <a:pPr lvl="1"/>
            <a:r>
              <a:rPr lang="en-US" altLang="zh-CN"/>
              <a:t>Flow Control</a:t>
            </a:r>
          </a:p>
          <a:p>
            <a:pPr lvl="1"/>
            <a:r>
              <a:rPr lang="en-US" altLang="zh-CN"/>
              <a:t>Multiplexing</a:t>
            </a:r>
          </a:p>
          <a:p>
            <a:pPr lvl="1"/>
            <a:r>
              <a:rPr lang="en-US" altLang="zh-CN"/>
              <a:t>Connections</a:t>
            </a:r>
            <a:endParaRPr lang="en-US" altLang="ko-KR"/>
          </a:p>
        </p:txBody>
      </p:sp>
    </p:spTree>
  </p:cSld>
  <p:clrMapOvr>
    <a:masterClrMapping/>
  </p:clrMapOvr>
  <p:transition spd="slow">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2CED722C-5750-4B76-AC50-28BF39B72504}" type="slidenum">
              <a:rPr lang="en-US" altLang="zh-CN"/>
              <a:pPr/>
              <a:t>37</a:t>
            </a:fld>
            <a:endParaRPr lang="en-US" altLang="zh-CN"/>
          </a:p>
        </p:txBody>
      </p:sp>
      <p:sp>
        <p:nvSpPr>
          <p:cNvPr id="251906" name="Rectangle 2"/>
          <p:cNvSpPr>
            <a:spLocks noGrp="1" noChangeArrowheads="1"/>
          </p:cNvSpPr>
          <p:nvPr>
            <p:ph type="title"/>
          </p:nvPr>
        </p:nvSpPr>
        <p:spPr/>
        <p:txBody>
          <a:bodyPr/>
          <a:lstStyle/>
          <a:p>
            <a:r>
              <a:rPr lang="en-US" altLang="zh-CN" sz="3200">
                <a:solidFill>
                  <a:srgbClr val="FF0000"/>
                </a:solidFill>
              </a:rPr>
              <a:t>2</a:t>
            </a:r>
            <a:r>
              <a:rPr lang="zh-CN" altLang="en-US" sz="3200">
                <a:solidFill>
                  <a:srgbClr val="FF0000"/>
                </a:solidFill>
              </a:rPr>
              <a:t>．</a:t>
            </a:r>
            <a:r>
              <a:rPr lang="en-US" altLang="zh-CN" sz="3200">
                <a:solidFill>
                  <a:srgbClr val="FF0000"/>
                </a:solidFill>
              </a:rPr>
              <a:t>TCP</a:t>
            </a:r>
            <a:r>
              <a:rPr lang="zh-CN" altLang="en-US" sz="3200">
                <a:solidFill>
                  <a:srgbClr val="FF0000"/>
                </a:solidFill>
              </a:rPr>
              <a:t>协议的特点</a:t>
            </a:r>
          </a:p>
        </p:txBody>
      </p:sp>
      <p:sp>
        <p:nvSpPr>
          <p:cNvPr id="251907" name="Rectangle 3"/>
          <p:cNvSpPr>
            <a:spLocks noGrp="1" noChangeArrowheads="1"/>
          </p:cNvSpPr>
          <p:nvPr>
            <p:ph type="body" idx="1"/>
          </p:nvPr>
        </p:nvSpPr>
        <p:spPr/>
        <p:txBody>
          <a:bodyPr/>
          <a:lstStyle/>
          <a:p>
            <a:pPr>
              <a:lnSpc>
                <a:spcPct val="140000"/>
              </a:lnSpc>
            </a:pPr>
            <a:r>
              <a:rPr lang="en-US" altLang="zh-CN"/>
              <a:t>TCP</a:t>
            </a:r>
            <a:r>
              <a:rPr lang="zh-CN" altLang="en-US"/>
              <a:t>是面向连接的协议，提供可靠的、全双工的、面向字节流的、端到端的</a:t>
            </a:r>
            <a:r>
              <a:rPr lang="zh-CN" altLang="en-US" smtClean="0"/>
              <a:t>服务</a:t>
            </a:r>
            <a:endParaRPr lang="zh-CN" altLang="en-US"/>
          </a:p>
          <a:p>
            <a:pPr lvl="1">
              <a:lnSpc>
                <a:spcPct val="140000"/>
              </a:lnSpc>
            </a:pPr>
            <a:r>
              <a:rPr lang="zh-CN" altLang="en-US"/>
              <a:t>（</a:t>
            </a:r>
            <a:r>
              <a:rPr lang="en-US" altLang="zh-CN"/>
              <a:t>1</a:t>
            </a:r>
            <a:r>
              <a:rPr lang="zh-CN" altLang="en-US"/>
              <a:t>）面向数据流</a:t>
            </a:r>
          </a:p>
          <a:p>
            <a:pPr lvl="1">
              <a:lnSpc>
                <a:spcPct val="140000"/>
              </a:lnSpc>
            </a:pPr>
            <a:r>
              <a:rPr lang="zh-CN" altLang="en-US"/>
              <a:t>（</a:t>
            </a:r>
            <a:r>
              <a:rPr lang="en-US" altLang="zh-CN"/>
              <a:t>2</a:t>
            </a:r>
            <a:r>
              <a:rPr lang="zh-CN" altLang="en-US"/>
              <a:t>）虚电路连接</a:t>
            </a:r>
          </a:p>
          <a:p>
            <a:pPr lvl="1">
              <a:lnSpc>
                <a:spcPct val="140000"/>
              </a:lnSpc>
            </a:pPr>
            <a:r>
              <a:rPr lang="zh-CN" altLang="en-US"/>
              <a:t>（</a:t>
            </a:r>
            <a:r>
              <a:rPr lang="en-US" altLang="zh-CN"/>
              <a:t>3</a:t>
            </a:r>
            <a:r>
              <a:rPr lang="zh-CN" altLang="en-US"/>
              <a:t>）有缓冲的传输</a:t>
            </a:r>
          </a:p>
          <a:p>
            <a:pPr lvl="1">
              <a:lnSpc>
                <a:spcPct val="140000"/>
              </a:lnSpc>
            </a:pPr>
            <a:r>
              <a:rPr lang="zh-CN" altLang="en-US"/>
              <a:t>（</a:t>
            </a:r>
            <a:r>
              <a:rPr lang="en-US" altLang="zh-CN"/>
              <a:t>4</a:t>
            </a:r>
            <a:r>
              <a:rPr lang="zh-CN" altLang="en-US"/>
              <a:t>）无结构的数据流</a:t>
            </a:r>
          </a:p>
          <a:p>
            <a:pPr lvl="1">
              <a:lnSpc>
                <a:spcPct val="140000"/>
              </a:lnSpc>
            </a:pPr>
            <a:r>
              <a:rPr lang="zh-CN" altLang="en-US"/>
              <a:t>（</a:t>
            </a:r>
            <a:r>
              <a:rPr lang="en-US" altLang="zh-CN"/>
              <a:t>5</a:t>
            </a:r>
            <a:r>
              <a:rPr lang="zh-CN" altLang="en-US"/>
              <a:t>）全双工连接</a:t>
            </a:r>
          </a:p>
        </p:txBody>
      </p:sp>
    </p:spTree>
  </p:cSld>
  <p:clrMapOvr>
    <a:masterClrMapping/>
  </p:clrMapOvr>
  <p:transition spd="slow">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88530F62-AFCA-4C42-AACC-DA2B5F8B4822}" type="slidenum">
              <a:rPr lang="en-US" altLang="zh-CN"/>
              <a:pPr/>
              <a:t>38</a:t>
            </a:fld>
            <a:endParaRPr lang="en-US" altLang="zh-CN"/>
          </a:p>
        </p:txBody>
      </p:sp>
      <p:sp>
        <p:nvSpPr>
          <p:cNvPr id="253954" name="Rectangle 2"/>
          <p:cNvSpPr>
            <a:spLocks noGrp="1" noChangeArrowheads="1"/>
          </p:cNvSpPr>
          <p:nvPr>
            <p:ph type="title"/>
          </p:nvPr>
        </p:nvSpPr>
        <p:spPr/>
        <p:txBody>
          <a:bodyPr/>
          <a:lstStyle/>
          <a:p>
            <a:r>
              <a:rPr lang="en-US" altLang="zh-CN" sz="3200">
                <a:solidFill>
                  <a:srgbClr val="FF0000"/>
                </a:solidFill>
              </a:rPr>
              <a:t>3</a:t>
            </a:r>
            <a:r>
              <a:rPr lang="zh-CN" altLang="en-US" sz="3200">
                <a:solidFill>
                  <a:srgbClr val="FF0000"/>
                </a:solidFill>
              </a:rPr>
              <a:t>．</a:t>
            </a:r>
            <a:r>
              <a:rPr lang="en-US" altLang="zh-CN" sz="3200">
                <a:solidFill>
                  <a:srgbClr val="FF0000"/>
                </a:solidFill>
              </a:rPr>
              <a:t>TCP</a:t>
            </a:r>
            <a:r>
              <a:rPr lang="zh-CN" altLang="en-US" sz="3200">
                <a:solidFill>
                  <a:srgbClr val="FF0000"/>
                </a:solidFill>
              </a:rPr>
              <a:t>常用的端口号</a:t>
            </a:r>
          </a:p>
        </p:txBody>
      </p:sp>
      <p:sp>
        <p:nvSpPr>
          <p:cNvPr id="253955" name="Rectangle 3"/>
          <p:cNvSpPr>
            <a:spLocks noGrp="1" noChangeArrowheads="1"/>
          </p:cNvSpPr>
          <p:nvPr>
            <p:ph type="body" idx="1"/>
          </p:nvPr>
        </p:nvSpPr>
        <p:spPr>
          <a:xfrm>
            <a:off x="1042988" y="1484313"/>
            <a:ext cx="7620000" cy="4752975"/>
          </a:xfrm>
        </p:spPr>
        <p:txBody>
          <a:bodyPr/>
          <a:lstStyle/>
          <a:p>
            <a:r>
              <a:rPr lang="zh-CN" altLang="en-US"/>
              <a:t>（</a:t>
            </a:r>
            <a:r>
              <a:rPr lang="en-US" altLang="zh-CN"/>
              <a:t>1</a:t>
            </a:r>
            <a:r>
              <a:rPr lang="zh-CN" altLang="en-US"/>
              <a:t>）</a:t>
            </a:r>
            <a:r>
              <a:rPr lang="en-US" altLang="zh-CN"/>
              <a:t>20</a:t>
            </a:r>
            <a:r>
              <a:rPr lang="zh-CN" altLang="en-US"/>
              <a:t>：</a:t>
            </a:r>
            <a:r>
              <a:rPr lang="en-US" altLang="zh-CN"/>
              <a:t>FTP</a:t>
            </a:r>
            <a:r>
              <a:rPr lang="zh-CN" altLang="en-US"/>
              <a:t>数据连接（文件传输协议：数据连接）</a:t>
            </a:r>
          </a:p>
          <a:p>
            <a:r>
              <a:rPr lang="zh-CN" altLang="en-US"/>
              <a:t>（</a:t>
            </a:r>
            <a:r>
              <a:rPr lang="en-US" altLang="zh-CN"/>
              <a:t>2</a:t>
            </a:r>
            <a:r>
              <a:rPr lang="zh-CN" altLang="en-US"/>
              <a:t>）</a:t>
            </a:r>
            <a:r>
              <a:rPr lang="en-US" altLang="zh-CN"/>
              <a:t>21</a:t>
            </a:r>
            <a:r>
              <a:rPr lang="zh-CN" altLang="en-US"/>
              <a:t>：</a:t>
            </a:r>
            <a:r>
              <a:rPr lang="en-US" altLang="zh-CN"/>
              <a:t>FTP</a:t>
            </a:r>
            <a:r>
              <a:rPr lang="zh-CN" altLang="en-US"/>
              <a:t>控制连接（文件传输协议：控制连接）</a:t>
            </a:r>
          </a:p>
          <a:p>
            <a:r>
              <a:rPr lang="zh-CN" altLang="en-US"/>
              <a:t>（</a:t>
            </a:r>
            <a:r>
              <a:rPr lang="en-US" altLang="zh-CN"/>
              <a:t>3</a:t>
            </a:r>
            <a:r>
              <a:rPr lang="zh-CN" altLang="en-US"/>
              <a:t>）</a:t>
            </a:r>
            <a:r>
              <a:rPr lang="en-US" altLang="zh-CN"/>
              <a:t>23</a:t>
            </a:r>
            <a:r>
              <a:rPr lang="zh-CN" altLang="en-US"/>
              <a:t>：</a:t>
            </a:r>
            <a:r>
              <a:rPr lang="en-US" altLang="zh-CN"/>
              <a:t>Telnet</a:t>
            </a:r>
            <a:r>
              <a:rPr lang="zh-CN" altLang="en-US"/>
              <a:t>（远程登录）</a:t>
            </a:r>
          </a:p>
          <a:p>
            <a:r>
              <a:rPr lang="zh-CN" altLang="en-US"/>
              <a:t>（</a:t>
            </a:r>
            <a:r>
              <a:rPr lang="en-US" altLang="zh-CN"/>
              <a:t>4</a:t>
            </a:r>
            <a:r>
              <a:rPr lang="zh-CN" altLang="en-US"/>
              <a:t>）</a:t>
            </a:r>
            <a:r>
              <a:rPr lang="en-US" altLang="zh-CN"/>
              <a:t>25</a:t>
            </a:r>
            <a:r>
              <a:rPr lang="zh-CN" altLang="en-US"/>
              <a:t>：</a:t>
            </a:r>
            <a:r>
              <a:rPr lang="en-US" altLang="zh-CN"/>
              <a:t>SMTP</a:t>
            </a:r>
            <a:r>
              <a:rPr lang="zh-CN" altLang="en-US"/>
              <a:t>（简单邮件传输协议）</a:t>
            </a:r>
          </a:p>
          <a:p>
            <a:r>
              <a:rPr lang="zh-CN" altLang="en-US"/>
              <a:t>（</a:t>
            </a:r>
            <a:r>
              <a:rPr lang="en-US" altLang="zh-CN"/>
              <a:t>5</a:t>
            </a:r>
            <a:r>
              <a:rPr lang="zh-CN" altLang="en-US"/>
              <a:t>）</a:t>
            </a:r>
            <a:r>
              <a:rPr lang="en-US" altLang="zh-CN"/>
              <a:t>53</a:t>
            </a:r>
            <a:r>
              <a:rPr lang="zh-CN" altLang="en-US"/>
              <a:t>：</a:t>
            </a:r>
            <a:r>
              <a:rPr lang="en-US" altLang="zh-CN"/>
              <a:t>DNS</a:t>
            </a:r>
            <a:r>
              <a:rPr lang="zh-CN" altLang="en-US"/>
              <a:t>（域名服务）</a:t>
            </a:r>
          </a:p>
          <a:p>
            <a:r>
              <a:rPr lang="zh-CN" altLang="en-US"/>
              <a:t>（</a:t>
            </a:r>
            <a:r>
              <a:rPr lang="en-US" altLang="zh-CN"/>
              <a:t>6</a:t>
            </a:r>
            <a:r>
              <a:rPr lang="zh-CN" altLang="en-US"/>
              <a:t>）</a:t>
            </a:r>
            <a:r>
              <a:rPr lang="en-US" altLang="zh-CN"/>
              <a:t>80</a:t>
            </a:r>
            <a:r>
              <a:rPr lang="zh-CN" altLang="en-US"/>
              <a:t>：</a:t>
            </a:r>
            <a:r>
              <a:rPr lang="en-US" altLang="zh-CN"/>
              <a:t>HTTP</a:t>
            </a:r>
            <a:r>
              <a:rPr lang="zh-CN" altLang="en-US"/>
              <a:t>（超文本传输协议）</a:t>
            </a:r>
          </a:p>
          <a:p>
            <a:r>
              <a:rPr lang="zh-CN" altLang="en-US"/>
              <a:t>（</a:t>
            </a:r>
            <a:r>
              <a:rPr lang="en-US" altLang="zh-CN"/>
              <a:t>7</a:t>
            </a:r>
            <a:r>
              <a:rPr lang="zh-CN" altLang="en-US"/>
              <a:t>）</a:t>
            </a:r>
            <a:r>
              <a:rPr lang="en-US" altLang="zh-CN"/>
              <a:t>110</a:t>
            </a:r>
            <a:r>
              <a:rPr lang="zh-CN" altLang="en-US"/>
              <a:t>：</a:t>
            </a:r>
            <a:r>
              <a:rPr lang="en-US" altLang="zh-CN"/>
              <a:t>POP3</a:t>
            </a:r>
            <a:r>
              <a:rPr lang="zh-CN" altLang="en-US"/>
              <a:t>（邮件协议）</a:t>
            </a:r>
          </a:p>
        </p:txBody>
      </p:sp>
    </p:spTree>
  </p:cSld>
  <p:clrMapOvr>
    <a:masterClrMapping/>
  </p:clrMapOvr>
  <p:transition spd="slow">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灯片编号占位符 3"/>
          <p:cNvSpPr>
            <a:spLocks noGrp="1"/>
          </p:cNvSpPr>
          <p:nvPr>
            <p:ph type="sldNum" sz="quarter" idx="10"/>
          </p:nvPr>
        </p:nvSpPr>
        <p:spPr/>
        <p:txBody>
          <a:bodyPr/>
          <a:lstStyle/>
          <a:p>
            <a:r>
              <a:rPr lang="en-US" altLang="zh-CN"/>
              <a:t>Page </a:t>
            </a:r>
            <a:fld id="{7553DE3F-77E3-4015-BCDC-59391B262FEC}" type="slidenum">
              <a:rPr lang="en-US" altLang="zh-CN"/>
              <a:pPr/>
              <a:t>39</a:t>
            </a:fld>
            <a:endParaRPr lang="en-US" altLang="zh-CN"/>
          </a:p>
        </p:txBody>
      </p:sp>
      <p:sp>
        <p:nvSpPr>
          <p:cNvPr id="256002" name="Rectangle 2"/>
          <p:cNvSpPr>
            <a:spLocks noGrp="1" noChangeArrowheads="1"/>
          </p:cNvSpPr>
          <p:nvPr>
            <p:ph type="title"/>
          </p:nvPr>
        </p:nvSpPr>
        <p:spPr/>
        <p:txBody>
          <a:bodyPr/>
          <a:lstStyle/>
          <a:p>
            <a:r>
              <a:rPr lang="en-US" altLang="zh-CN" sz="3200" smtClean="0">
                <a:solidFill>
                  <a:srgbClr val="FF0000"/>
                </a:solidFill>
              </a:rPr>
              <a:t>7.3.2 </a:t>
            </a:r>
            <a:r>
              <a:rPr lang="en-US" altLang="zh-CN" sz="3200">
                <a:solidFill>
                  <a:srgbClr val="FF0000"/>
                </a:solidFill>
              </a:rPr>
              <a:t>TCP</a:t>
            </a:r>
            <a:r>
              <a:rPr lang="zh-CN" altLang="en-US" sz="3200">
                <a:solidFill>
                  <a:srgbClr val="FF0000"/>
                </a:solidFill>
              </a:rPr>
              <a:t>报文格式</a:t>
            </a:r>
          </a:p>
        </p:txBody>
      </p:sp>
      <p:grpSp>
        <p:nvGrpSpPr>
          <p:cNvPr id="256003" name="Group 3"/>
          <p:cNvGrpSpPr>
            <a:grpSpLocks/>
          </p:cNvGrpSpPr>
          <p:nvPr/>
        </p:nvGrpSpPr>
        <p:grpSpPr bwMode="auto">
          <a:xfrm>
            <a:off x="827088" y="1484313"/>
            <a:ext cx="8066087" cy="3659187"/>
            <a:chOff x="521" y="935"/>
            <a:chExt cx="5081" cy="2305"/>
          </a:xfrm>
        </p:grpSpPr>
        <p:sp>
          <p:nvSpPr>
            <p:cNvPr id="256004" name="Line 4"/>
            <p:cNvSpPr>
              <a:spLocks noChangeShapeType="1"/>
            </p:cNvSpPr>
            <p:nvPr/>
          </p:nvSpPr>
          <p:spPr bwMode="auto">
            <a:xfrm flipH="1">
              <a:off x="742" y="1490"/>
              <a:ext cx="10" cy="1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256005" name="Rectangle 5"/>
            <p:cNvSpPr>
              <a:spLocks noChangeArrowheads="1"/>
            </p:cNvSpPr>
            <p:nvPr/>
          </p:nvSpPr>
          <p:spPr bwMode="auto">
            <a:xfrm>
              <a:off x="521" y="2166"/>
              <a:ext cx="436" cy="402"/>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lang="en-US" altLang="zh-CN" b="1">
                  <a:latin typeface="宋体" pitchFamily="2" charset="-122"/>
                </a:rPr>
                <a:t>TCP</a:t>
              </a:r>
            </a:p>
            <a:p>
              <a:pPr defTabSz="762000" eaLnBrk="0" hangingPunct="0">
                <a:lnSpc>
                  <a:spcPct val="90000"/>
                </a:lnSpc>
              </a:pPr>
              <a:r>
                <a:rPr lang="zh-CN" altLang="en-US" b="1">
                  <a:latin typeface="宋体" pitchFamily="2" charset="-122"/>
                </a:rPr>
                <a:t>首部</a:t>
              </a:r>
            </a:p>
          </p:txBody>
        </p:sp>
        <p:sp>
          <p:nvSpPr>
            <p:cNvPr id="256006" name="Line 6"/>
            <p:cNvSpPr>
              <a:spLocks noChangeShapeType="1"/>
            </p:cNvSpPr>
            <p:nvPr/>
          </p:nvSpPr>
          <p:spPr bwMode="auto">
            <a:xfrm>
              <a:off x="5397" y="1475"/>
              <a:ext cx="0" cy="1459"/>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256007" name="Rectangle 7"/>
            <p:cNvSpPr>
              <a:spLocks noChangeArrowheads="1"/>
            </p:cNvSpPr>
            <p:nvPr/>
          </p:nvSpPr>
          <p:spPr bwMode="auto">
            <a:xfrm>
              <a:off x="5233" y="1752"/>
              <a:ext cx="369" cy="921"/>
            </a:xfrm>
            <a:prstGeom prst="rect">
              <a:avLst/>
            </a:prstGeom>
            <a:solidFill>
              <a:schemeClr val="bg1"/>
            </a:solidFill>
            <a:ln w="12700">
              <a:noFill/>
              <a:miter lim="800000"/>
              <a:headEnd/>
              <a:tailEnd/>
            </a:ln>
            <a:effectLst/>
          </p:spPr>
          <p:txBody>
            <a:bodyPr lIns="18000" tIns="44450" rIns="18000" bIns="44450">
              <a:spAutoFit/>
            </a:bodyPr>
            <a:lstStyle/>
            <a:p>
              <a:pPr algn="ctr" defTabSz="762000" eaLnBrk="0" hangingPunct="0">
                <a:lnSpc>
                  <a:spcPct val="90000"/>
                </a:lnSpc>
              </a:pPr>
              <a:r>
                <a:rPr lang="en-US" altLang="zh-CN" b="1">
                  <a:latin typeface="宋体" pitchFamily="2" charset="-122"/>
                </a:rPr>
                <a:t>20 </a:t>
              </a:r>
              <a:r>
                <a:rPr lang="zh-CN" altLang="en-US" b="1">
                  <a:latin typeface="宋体" pitchFamily="2" charset="-122"/>
                </a:rPr>
                <a:t>字节的</a:t>
              </a:r>
            </a:p>
            <a:p>
              <a:pPr algn="ctr" defTabSz="762000" eaLnBrk="0" hangingPunct="0">
                <a:lnSpc>
                  <a:spcPct val="90000"/>
                </a:lnSpc>
              </a:pPr>
              <a:r>
                <a:rPr lang="zh-CN" altLang="en-US" b="1">
                  <a:latin typeface="宋体" pitchFamily="2" charset="-122"/>
                </a:rPr>
                <a:t>固定首部</a:t>
              </a:r>
            </a:p>
          </p:txBody>
        </p:sp>
        <p:sp>
          <p:nvSpPr>
            <p:cNvPr id="256008" name="Rectangle 8"/>
            <p:cNvSpPr>
              <a:spLocks noChangeArrowheads="1"/>
            </p:cNvSpPr>
            <p:nvPr/>
          </p:nvSpPr>
          <p:spPr bwMode="auto">
            <a:xfrm>
              <a:off x="924" y="1499"/>
              <a:ext cx="4290" cy="1741"/>
            </a:xfrm>
            <a:prstGeom prst="rect">
              <a:avLst/>
            </a:prstGeom>
            <a:solidFill>
              <a:srgbClr val="FFFFCC"/>
            </a:solidFill>
            <a:ln w="25400">
              <a:solidFill>
                <a:schemeClr val="tx1"/>
              </a:solidFill>
              <a:miter lim="800000"/>
              <a:headEnd/>
              <a:tailEnd/>
            </a:ln>
            <a:effectLst/>
          </p:spPr>
          <p:txBody>
            <a:bodyPr wrap="none" anchor="ctr"/>
            <a:lstStyle/>
            <a:p>
              <a:endParaRPr lang="zh-CN" altLang="en-US"/>
            </a:p>
          </p:txBody>
        </p:sp>
        <p:sp>
          <p:nvSpPr>
            <p:cNvPr id="256009" name="Line 9"/>
            <p:cNvSpPr>
              <a:spLocks noChangeShapeType="1"/>
            </p:cNvSpPr>
            <p:nvPr/>
          </p:nvSpPr>
          <p:spPr bwMode="auto">
            <a:xfrm>
              <a:off x="920" y="1757"/>
              <a:ext cx="4297" cy="0"/>
            </a:xfrm>
            <a:prstGeom prst="line">
              <a:avLst/>
            </a:prstGeom>
            <a:noFill/>
            <a:ln w="12700">
              <a:solidFill>
                <a:schemeClr val="tx1"/>
              </a:solidFill>
              <a:round/>
              <a:headEnd/>
              <a:tailEnd/>
            </a:ln>
            <a:effectLst/>
          </p:spPr>
          <p:txBody>
            <a:bodyPr wrap="none" anchor="ctr"/>
            <a:lstStyle/>
            <a:p>
              <a:endParaRPr lang="zh-CN" altLang="en-US"/>
            </a:p>
          </p:txBody>
        </p:sp>
        <p:sp>
          <p:nvSpPr>
            <p:cNvPr id="256010" name="Line 10"/>
            <p:cNvSpPr>
              <a:spLocks noChangeShapeType="1"/>
            </p:cNvSpPr>
            <p:nvPr/>
          </p:nvSpPr>
          <p:spPr bwMode="auto">
            <a:xfrm>
              <a:off x="928" y="2009"/>
              <a:ext cx="4289" cy="0"/>
            </a:xfrm>
            <a:prstGeom prst="line">
              <a:avLst/>
            </a:prstGeom>
            <a:noFill/>
            <a:ln w="12700">
              <a:solidFill>
                <a:schemeClr val="tx1"/>
              </a:solidFill>
              <a:round/>
              <a:headEnd/>
              <a:tailEnd/>
            </a:ln>
            <a:effectLst/>
          </p:spPr>
          <p:txBody>
            <a:bodyPr wrap="none" anchor="ctr"/>
            <a:lstStyle/>
            <a:p>
              <a:endParaRPr lang="zh-CN" altLang="en-US"/>
            </a:p>
          </p:txBody>
        </p:sp>
        <p:sp>
          <p:nvSpPr>
            <p:cNvPr id="256011" name="Line 11"/>
            <p:cNvSpPr>
              <a:spLocks noChangeShapeType="1"/>
            </p:cNvSpPr>
            <p:nvPr/>
          </p:nvSpPr>
          <p:spPr bwMode="auto">
            <a:xfrm>
              <a:off x="920" y="2271"/>
              <a:ext cx="4297" cy="0"/>
            </a:xfrm>
            <a:prstGeom prst="line">
              <a:avLst/>
            </a:prstGeom>
            <a:noFill/>
            <a:ln w="12700">
              <a:solidFill>
                <a:schemeClr val="tx1"/>
              </a:solidFill>
              <a:round/>
              <a:headEnd/>
              <a:tailEnd/>
            </a:ln>
            <a:effectLst/>
          </p:spPr>
          <p:txBody>
            <a:bodyPr wrap="none" anchor="ctr"/>
            <a:lstStyle/>
            <a:p>
              <a:endParaRPr lang="zh-CN" altLang="en-US"/>
            </a:p>
          </p:txBody>
        </p:sp>
        <p:sp>
          <p:nvSpPr>
            <p:cNvPr id="256012" name="Line 12"/>
            <p:cNvSpPr>
              <a:spLocks noChangeShapeType="1"/>
            </p:cNvSpPr>
            <p:nvPr/>
          </p:nvSpPr>
          <p:spPr bwMode="auto">
            <a:xfrm>
              <a:off x="920" y="2662"/>
              <a:ext cx="4297" cy="0"/>
            </a:xfrm>
            <a:prstGeom prst="line">
              <a:avLst/>
            </a:prstGeom>
            <a:noFill/>
            <a:ln w="12700">
              <a:solidFill>
                <a:schemeClr val="tx1"/>
              </a:solidFill>
              <a:round/>
              <a:headEnd/>
              <a:tailEnd/>
            </a:ln>
            <a:effectLst/>
          </p:spPr>
          <p:txBody>
            <a:bodyPr wrap="none" anchor="ctr"/>
            <a:lstStyle/>
            <a:p>
              <a:endParaRPr lang="zh-CN" altLang="en-US"/>
            </a:p>
          </p:txBody>
        </p:sp>
        <p:sp>
          <p:nvSpPr>
            <p:cNvPr id="256013" name="Line 13"/>
            <p:cNvSpPr>
              <a:spLocks noChangeShapeType="1"/>
            </p:cNvSpPr>
            <p:nvPr/>
          </p:nvSpPr>
          <p:spPr bwMode="auto">
            <a:xfrm>
              <a:off x="928" y="2955"/>
              <a:ext cx="4289" cy="0"/>
            </a:xfrm>
            <a:prstGeom prst="line">
              <a:avLst/>
            </a:prstGeom>
            <a:noFill/>
            <a:ln w="12700">
              <a:solidFill>
                <a:schemeClr val="tx1"/>
              </a:solidFill>
              <a:round/>
              <a:headEnd/>
              <a:tailEnd/>
            </a:ln>
            <a:effectLst/>
          </p:spPr>
          <p:txBody>
            <a:bodyPr wrap="none" anchor="ctr"/>
            <a:lstStyle/>
            <a:p>
              <a:endParaRPr lang="zh-CN" altLang="en-US"/>
            </a:p>
          </p:txBody>
        </p:sp>
        <p:sp>
          <p:nvSpPr>
            <p:cNvPr id="256014" name="Line 14"/>
            <p:cNvSpPr>
              <a:spLocks noChangeShapeType="1"/>
            </p:cNvSpPr>
            <p:nvPr/>
          </p:nvSpPr>
          <p:spPr bwMode="auto">
            <a:xfrm>
              <a:off x="3070" y="1492"/>
              <a:ext cx="0" cy="254"/>
            </a:xfrm>
            <a:prstGeom prst="line">
              <a:avLst/>
            </a:prstGeom>
            <a:noFill/>
            <a:ln w="12700">
              <a:solidFill>
                <a:schemeClr val="tx1"/>
              </a:solidFill>
              <a:round/>
              <a:headEnd/>
              <a:tailEnd/>
            </a:ln>
            <a:effectLst/>
          </p:spPr>
          <p:txBody>
            <a:bodyPr wrap="none" anchor="ctr"/>
            <a:lstStyle/>
            <a:p>
              <a:endParaRPr lang="zh-CN" altLang="en-US"/>
            </a:p>
          </p:txBody>
        </p:sp>
        <p:sp>
          <p:nvSpPr>
            <p:cNvPr id="256015" name="Rectangle 15"/>
            <p:cNvSpPr>
              <a:spLocks noChangeArrowheads="1"/>
            </p:cNvSpPr>
            <p:nvPr/>
          </p:nvSpPr>
          <p:spPr bwMode="auto">
            <a:xfrm>
              <a:off x="3354" y="1496"/>
              <a:ext cx="1794" cy="248"/>
            </a:xfrm>
            <a:prstGeom prst="rect">
              <a:avLst/>
            </a:prstGeom>
            <a:noFill/>
            <a:ln w="12700">
              <a:noFill/>
              <a:miter lim="800000"/>
              <a:headEnd/>
              <a:tailEnd/>
            </a:ln>
            <a:effectLst/>
          </p:spPr>
          <p:txBody>
            <a:bodyPr lIns="90488" tIns="44450" rIns="90488" bIns="44450">
              <a:spAutoFit/>
            </a:bodyPr>
            <a:lstStyle/>
            <a:p>
              <a:pPr defTabSz="762000" eaLnBrk="0" hangingPunct="0"/>
              <a:r>
                <a:rPr lang="en-US" altLang="zh-CN" b="1">
                  <a:latin typeface="宋体" pitchFamily="2" charset="-122"/>
                </a:rPr>
                <a:t>16</a:t>
              </a:r>
              <a:r>
                <a:rPr lang="zh-CN" altLang="en-US" b="1">
                  <a:latin typeface="宋体" pitchFamily="2" charset="-122"/>
                </a:rPr>
                <a:t>位 目 的 端 口</a:t>
              </a:r>
            </a:p>
          </p:txBody>
        </p:sp>
        <p:sp>
          <p:nvSpPr>
            <p:cNvPr id="256016" name="Rectangle 16"/>
            <p:cNvSpPr>
              <a:spLocks noChangeArrowheads="1"/>
            </p:cNvSpPr>
            <p:nvPr/>
          </p:nvSpPr>
          <p:spPr bwMode="auto">
            <a:xfrm>
              <a:off x="1010" y="2263"/>
              <a:ext cx="372" cy="364"/>
            </a:xfrm>
            <a:prstGeom prst="rect">
              <a:avLst/>
            </a:prstGeom>
            <a:noFill/>
            <a:ln w="12700">
              <a:noFill/>
              <a:miter lim="800000"/>
              <a:headEnd/>
              <a:tailEnd/>
            </a:ln>
            <a:effectLst/>
          </p:spPr>
          <p:txBody>
            <a:bodyPr wrap="none" lIns="90488" tIns="44450" rIns="90488" bIns="44450">
              <a:spAutoFit/>
            </a:bodyPr>
            <a:lstStyle/>
            <a:p>
              <a:pPr defTabSz="762000" eaLnBrk="0" hangingPunct="0"/>
              <a:r>
                <a:rPr lang="zh-CN" altLang="en-US" sz="1600" b="1">
                  <a:latin typeface="宋体" pitchFamily="2" charset="-122"/>
                </a:rPr>
                <a:t>数据</a:t>
              </a:r>
            </a:p>
            <a:p>
              <a:pPr defTabSz="762000" eaLnBrk="0" hangingPunct="0"/>
              <a:r>
                <a:rPr lang="zh-CN" altLang="en-US" sz="1600" b="1">
                  <a:latin typeface="宋体" pitchFamily="2" charset="-122"/>
                </a:rPr>
                <a:t>偏移</a:t>
              </a:r>
            </a:p>
          </p:txBody>
        </p:sp>
        <p:sp>
          <p:nvSpPr>
            <p:cNvPr id="256017" name="Rectangle 17"/>
            <p:cNvSpPr>
              <a:spLocks noChangeArrowheads="1"/>
            </p:cNvSpPr>
            <p:nvPr/>
          </p:nvSpPr>
          <p:spPr bwMode="auto">
            <a:xfrm>
              <a:off x="1612" y="2680"/>
              <a:ext cx="1083" cy="248"/>
            </a:xfrm>
            <a:prstGeom prst="rect">
              <a:avLst/>
            </a:prstGeom>
            <a:noFill/>
            <a:ln w="12700">
              <a:noFill/>
              <a:miter lim="800000"/>
              <a:headEnd/>
              <a:tailEnd/>
            </a:ln>
            <a:effectLst/>
          </p:spPr>
          <p:txBody>
            <a:bodyPr wrap="none" lIns="90488" tIns="44450" rIns="90488" bIns="44450">
              <a:spAutoFit/>
            </a:bodyPr>
            <a:lstStyle/>
            <a:p>
              <a:pPr defTabSz="762000" eaLnBrk="0" hangingPunct="0"/>
              <a:r>
                <a:rPr lang="zh-CN" altLang="en-US" b="1">
                  <a:latin typeface="宋体" pitchFamily="2" charset="-122"/>
                </a:rPr>
                <a:t>检   验   和</a:t>
              </a:r>
            </a:p>
          </p:txBody>
        </p:sp>
        <p:sp>
          <p:nvSpPr>
            <p:cNvPr id="256018" name="Rectangle 18"/>
            <p:cNvSpPr>
              <a:spLocks noChangeArrowheads="1"/>
            </p:cNvSpPr>
            <p:nvPr/>
          </p:nvSpPr>
          <p:spPr bwMode="auto">
            <a:xfrm>
              <a:off x="1656" y="2990"/>
              <a:ext cx="3038" cy="248"/>
            </a:xfrm>
            <a:prstGeom prst="rect">
              <a:avLst/>
            </a:prstGeom>
            <a:noFill/>
            <a:ln w="12700">
              <a:noFill/>
              <a:miter lim="800000"/>
              <a:headEnd/>
              <a:tailEnd/>
            </a:ln>
            <a:effectLst/>
          </p:spPr>
          <p:txBody>
            <a:bodyPr lIns="90488" tIns="44450" rIns="90488" bIns="44450">
              <a:spAutoFit/>
            </a:bodyPr>
            <a:lstStyle/>
            <a:p>
              <a:pPr defTabSz="762000" eaLnBrk="0" hangingPunct="0"/>
              <a:r>
                <a:rPr lang="zh-CN" altLang="en-US" b="1">
                  <a:latin typeface="宋体" pitchFamily="2" charset="-122"/>
                </a:rPr>
                <a:t>选 项 和 </a:t>
              </a:r>
              <a:r>
                <a:rPr lang="zh-CN" altLang="en-US" b="1"/>
                <a:t>填 充</a:t>
              </a:r>
              <a:r>
                <a:rPr lang="zh-CN" altLang="en-US" b="1">
                  <a:latin typeface="宋体" pitchFamily="2" charset="-122"/>
                </a:rPr>
                <a:t>（长  度  可  变）</a:t>
              </a:r>
            </a:p>
          </p:txBody>
        </p:sp>
        <p:sp>
          <p:nvSpPr>
            <p:cNvPr id="256019" name="Rectangle 19"/>
            <p:cNvSpPr>
              <a:spLocks noChangeArrowheads="1"/>
            </p:cNvSpPr>
            <p:nvPr/>
          </p:nvSpPr>
          <p:spPr bwMode="auto">
            <a:xfrm>
              <a:off x="1383" y="1506"/>
              <a:ext cx="1472" cy="248"/>
            </a:xfrm>
            <a:prstGeom prst="rect">
              <a:avLst/>
            </a:prstGeom>
            <a:noFill/>
            <a:ln w="12700">
              <a:noFill/>
              <a:miter lim="800000"/>
              <a:headEnd/>
              <a:tailEnd/>
            </a:ln>
            <a:effectLst/>
          </p:spPr>
          <p:txBody>
            <a:bodyPr lIns="90488" tIns="44450" rIns="90488" bIns="44450">
              <a:spAutoFit/>
            </a:bodyPr>
            <a:lstStyle/>
            <a:p>
              <a:pPr defTabSz="762000" eaLnBrk="0" hangingPunct="0"/>
              <a:r>
                <a:rPr lang="en-US" altLang="zh-CN" b="1">
                  <a:latin typeface="宋体" pitchFamily="2" charset="-122"/>
                </a:rPr>
                <a:t>16</a:t>
              </a:r>
              <a:r>
                <a:rPr lang="zh-CN" altLang="en-US" b="1">
                  <a:latin typeface="宋体" pitchFamily="2" charset="-122"/>
                </a:rPr>
                <a:t>位 源 端 口</a:t>
              </a:r>
            </a:p>
          </p:txBody>
        </p:sp>
        <p:sp>
          <p:nvSpPr>
            <p:cNvPr id="256020" name="Rectangle 20"/>
            <p:cNvSpPr>
              <a:spLocks noChangeArrowheads="1"/>
            </p:cNvSpPr>
            <p:nvPr/>
          </p:nvSpPr>
          <p:spPr bwMode="auto">
            <a:xfrm>
              <a:off x="2583" y="1747"/>
              <a:ext cx="1376" cy="248"/>
            </a:xfrm>
            <a:prstGeom prst="rect">
              <a:avLst/>
            </a:prstGeom>
            <a:noFill/>
            <a:ln w="12700">
              <a:noFill/>
              <a:miter lim="800000"/>
              <a:headEnd/>
              <a:tailEnd/>
            </a:ln>
            <a:effectLst/>
          </p:spPr>
          <p:txBody>
            <a:bodyPr lIns="90488" tIns="44450" rIns="90488" bIns="44450">
              <a:spAutoFit/>
            </a:bodyPr>
            <a:lstStyle/>
            <a:p>
              <a:pPr algn="ctr" defTabSz="762000" eaLnBrk="0" hangingPunct="0"/>
              <a:r>
                <a:rPr lang="en-US" altLang="zh-CN" b="1">
                  <a:latin typeface="宋体" pitchFamily="2" charset="-122"/>
                </a:rPr>
                <a:t>32</a:t>
              </a:r>
              <a:r>
                <a:rPr lang="zh-CN" altLang="en-US" b="1">
                  <a:latin typeface="宋体" pitchFamily="2" charset="-122"/>
                </a:rPr>
                <a:t>位  序 列  号</a:t>
              </a:r>
            </a:p>
          </p:txBody>
        </p:sp>
        <p:sp>
          <p:nvSpPr>
            <p:cNvPr id="256021" name="Line 21"/>
            <p:cNvSpPr>
              <a:spLocks noChangeShapeType="1"/>
            </p:cNvSpPr>
            <p:nvPr/>
          </p:nvSpPr>
          <p:spPr bwMode="auto">
            <a:xfrm>
              <a:off x="3073" y="2274"/>
              <a:ext cx="0" cy="669"/>
            </a:xfrm>
            <a:prstGeom prst="line">
              <a:avLst/>
            </a:prstGeom>
            <a:noFill/>
            <a:ln w="12700">
              <a:solidFill>
                <a:schemeClr val="tx1"/>
              </a:solidFill>
              <a:round/>
              <a:headEnd/>
              <a:tailEnd/>
            </a:ln>
            <a:effectLst/>
          </p:spPr>
          <p:txBody>
            <a:bodyPr wrap="none" anchor="ctr"/>
            <a:lstStyle/>
            <a:p>
              <a:endParaRPr lang="zh-CN" altLang="en-US"/>
            </a:p>
          </p:txBody>
        </p:sp>
        <p:sp>
          <p:nvSpPr>
            <p:cNvPr id="256022" name="Rectangle 22"/>
            <p:cNvSpPr>
              <a:spLocks noChangeArrowheads="1"/>
            </p:cNvSpPr>
            <p:nvPr/>
          </p:nvSpPr>
          <p:spPr bwMode="auto">
            <a:xfrm>
              <a:off x="3470" y="2678"/>
              <a:ext cx="1487" cy="248"/>
            </a:xfrm>
            <a:prstGeom prst="rect">
              <a:avLst/>
            </a:prstGeom>
            <a:noFill/>
            <a:ln w="12700">
              <a:noFill/>
              <a:miter lim="800000"/>
              <a:headEnd/>
              <a:tailEnd/>
            </a:ln>
            <a:effectLst/>
          </p:spPr>
          <p:txBody>
            <a:bodyPr wrap="none" lIns="90488" tIns="44450" rIns="90488" bIns="44450">
              <a:spAutoFit/>
            </a:bodyPr>
            <a:lstStyle/>
            <a:p>
              <a:pPr defTabSz="762000" eaLnBrk="0" hangingPunct="0"/>
              <a:r>
                <a:rPr lang="zh-CN" altLang="en-US" b="1">
                  <a:latin typeface="宋体" pitchFamily="2" charset="-122"/>
                </a:rPr>
                <a:t>紧   急   指   针</a:t>
              </a:r>
            </a:p>
          </p:txBody>
        </p:sp>
        <p:sp>
          <p:nvSpPr>
            <p:cNvPr id="256023" name="Rectangle 23"/>
            <p:cNvSpPr>
              <a:spLocks noChangeArrowheads="1"/>
            </p:cNvSpPr>
            <p:nvPr/>
          </p:nvSpPr>
          <p:spPr bwMode="auto">
            <a:xfrm>
              <a:off x="3787" y="2347"/>
              <a:ext cx="1001" cy="248"/>
            </a:xfrm>
            <a:prstGeom prst="rect">
              <a:avLst/>
            </a:prstGeom>
            <a:noFill/>
            <a:ln w="12700">
              <a:noFill/>
              <a:miter lim="800000"/>
              <a:headEnd/>
              <a:tailEnd/>
            </a:ln>
            <a:effectLst/>
          </p:spPr>
          <p:txBody>
            <a:bodyPr wrap="none" lIns="90488" tIns="44450" rIns="90488" bIns="44450">
              <a:spAutoFit/>
            </a:bodyPr>
            <a:lstStyle/>
            <a:p>
              <a:pPr defTabSz="762000" eaLnBrk="0" hangingPunct="0"/>
              <a:r>
                <a:rPr lang="zh-CN" altLang="en-US" b="1">
                  <a:latin typeface="宋体" pitchFamily="2" charset="-122"/>
                </a:rPr>
                <a:t>窗 口 大 小</a:t>
              </a:r>
            </a:p>
          </p:txBody>
        </p:sp>
        <p:sp>
          <p:nvSpPr>
            <p:cNvPr id="256024" name="Rectangle 24"/>
            <p:cNvSpPr>
              <a:spLocks noChangeArrowheads="1"/>
            </p:cNvSpPr>
            <p:nvPr/>
          </p:nvSpPr>
          <p:spPr bwMode="auto">
            <a:xfrm>
              <a:off x="2381" y="2019"/>
              <a:ext cx="1712" cy="248"/>
            </a:xfrm>
            <a:prstGeom prst="rect">
              <a:avLst/>
            </a:prstGeom>
            <a:noFill/>
            <a:ln w="12700">
              <a:noFill/>
              <a:miter lim="800000"/>
              <a:headEnd/>
              <a:tailEnd/>
            </a:ln>
            <a:effectLst/>
          </p:spPr>
          <p:txBody>
            <a:bodyPr lIns="90488" tIns="44450" rIns="90488" bIns="44450">
              <a:spAutoFit/>
            </a:bodyPr>
            <a:lstStyle/>
            <a:p>
              <a:pPr algn="ctr" defTabSz="762000" eaLnBrk="0" hangingPunct="0"/>
              <a:r>
                <a:rPr lang="en-US" altLang="zh-CN" b="1">
                  <a:latin typeface="宋体" pitchFamily="2" charset="-122"/>
                </a:rPr>
                <a:t>  32</a:t>
              </a:r>
              <a:r>
                <a:rPr lang="zh-CN" altLang="en-US" b="1">
                  <a:latin typeface="宋体" pitchFamily="2" charset="-122"/>
                </a:rPr>
                <a:t>位  确  认 号</a:t>
              </a:r>
            </a:p>
          </p:txBody>
        </p:sp>
        <p:sp>
          <p:nvSpPr>
            <p:cNvPr id="256025" name="Line 25"/>
            <p:cNvSpPr>
              <a:spLocks noChangeShapeType="1"/>
            </p:cNvSpPr>
            <p:nvPr/>
          </p:nvSpPr>
          <p:spPr bwMode="auto">
            <a:xfrm>
              <a:off x="1474" y="2274"/>
              <a:ext cx="0" cy="385"/>
            </a:xfrm>
            <a:prstGeom prst="line">
              <a:avLst/>
            </a:prstGeom>
            <a:noFill/>
            <a:ln w="12700">
              <a:solidFill>
                <a:schemeClr val="tx1"/>
              </a:solidFill>
              <a:round/>
              <a:headEnd/>
              <a:tailEnd/>
            </a:ln>
            <a:effectLst/>
          </p:spPr>
          <p:txBody>
            <a:bodyPr wrap="none" anchor="ctr"/>
            <a:lstStyle/>
            <a:p>
              <a:endParaRPr lang="zh-CN" altLang="en-US"/>
            </a:p>
          </p:txBody>
        </p:sp>
        <p:sp>
          <p:nvSpPr>
            <p:cNvPr id="256026" name="Line 26"/>
            <p:cNvSpPr>
              <a:spLocks noChangeShapeType="1"/>
            </p:cNvSpPr>
            <p:nvPr/>
          </p:nvSpPr>
          <p:spPr bwMode="auto">
            <a:xfrm>
              <a:off x="2524" y="2271"/>
              <a:ext cx="0" cy="385"/>
            </a:xfrm>
            <a:prstGeom prst="line">
              <a:avLst/>
            </a:prstGeom>
            <a:noFill/>
            <a:ln w="12700">
              <a:solidFill>
                <a:schemeClr val="tx1"/>
              </a:solidFill>
              <a:round/>
              <a:headEnd/>
              <a:tailEnd/>
            </a:ln>
            <a:effectLst/>
          </p:spPr>
          <p:txBody>
            <a:bodyPr wrap="none" anchor="ctr"/>
            <a:lstStyle/>
            <a:p>
              <a:endParaRPr lang="zh-CN" altLang="en-US"/>
            </a:p>
          </p:txBody>
        </p:sp>
        <p:sp>
          <p:nvSpPr>
            <p:cNvPr id="256027" name="Line 27"/>
            <p:cNvSpPr>
              <a:spLocks noChangeShapeType="1"/>
            </p:cNvSpPr>
            <p:nvPr/>
          </p:nvSpPr>
          <p:spPr bwMode="auto">
            <a:xfrm>
              <a:off x="2248" y="2274"/>
              <a:ext cx="0" cy="385"/>
            </a:xfrm>
            <a:prstGeom prst="line">
              <a:avLst/>
            </a:prstGeom>
            <a:noFill/>
            <a:ln w="12700">
              <a:solidFill>
                <a:schemeClr val="tx1"/>
              </a:solidFill>
              <a:round/>
              <a:headEnd/>
              <a:tailEnd/>
            </a:ln>
            <a:effectLst/>
          </p:spPr>
          <p:txBody>
            <a:bodyPr wrap="none" anchor="ctr"/>
            <a:lstStyle/>
            <a:p>
              <a:endParaRPr lang="zh-CN" altLang="en-US"/>
            </a:p>
          </p:txBody>
        </p:sp>
        <p:sp>
          <p:nvSpPr>
            <p:cNvPr id="256028" name="Line 28"/>
            <p:cNvSpPr>
              <a:spLocks noChangeShapeType="1"/>
            </p:cNvSpPr>
            <p:nvPr/>
          </p:nvSpPr>
          <p:spPr bwMode="auto">
            <a:xfrm>
              <a:off x="2385" y="2274"/>
              <a:ext cx="0" cy="385"/>
            </a:xfrm>
            <a:prstGeom prst="line">
              <a:avLst/>
            </a:prstGeom>
            <a:noFill/>
            <a:ln w="12700">
              <a:solidFill>
                <a:schemeClr val="tx1"/>
              </a:solidFill>
              <a:round/>
              <a:headEnd/>
              <a:tailEnd/>
            </a:ln>
            <a:effectLst/>
          </p:spPr>
          <p:txBody>
            <a:bodyPr wrap="none" anchor="ctr"/>
            <a:lstStyle/>
            <a:p>
              <a:endParaRPr lang="zh-CN" altLang="en-US"/>
            </a:p>
          </p:txBody>
        </p:sp>
        <p:sp>
          <p:nvSpPr>
            <p:cNvPr id="256029" name="Line 29"/>
            <p:cNvSpPr>
              <a:spLocks noChangeShapeType="1"/>
            </p:cNvSpPr>
            <p:nvPr/>
          </p:nvSpPr>
          <p:spPr bwMode="auto">
            <a:xfrm>
              <a:off x="2792" y="2274"/>
              <a:ext cx="0" cy="385"/>
            </a:xfrm>
            <a:prstGeom prst="line">
              <a:avLst/>
            </a:prstGeom>
            <a:noFill/>
            <a:ln w="12700">
              <a:solidFill>
                <a:schemeClr val="tx1"/>
              </a:solidFill>
              <a:round/>
              <a:headEnd/>
              <a:tailEnd/>
            </a:ln>
            <a:effectLst/>
          </p:spPr>
          <p:txBody>
            <a:bodyPr wrap="none" anchor="ctr"/>
            <a:lstStyle/>
            <a:p>
              <a:endParaRPr lang="zh-CN" altLang="en-US"/>
            </a:p>
          </p:txBody>
        </p:sp>
        <p:sp>
          <p:nvSpPr>
            <p:cNvPr id="256030" name="Line 30"/>
            <p:cNvSpPr>
              <a:spLocks noChangeShapeType="1"/>
            </p:cNvSpPr>
            <p:nvPr/>
          </p:nvSpPr>
          <p:spPr bwMode="auto">
            <a:xfrm>
              <a:off x="2658" y="2274"/>
              <a:ext cx="0" cy="385"/>
            </a:xfrm>
            <a:prstGeom prst="line">
              <a:avLst/>
            </a:prstGeom>
            <a:noFill/>
            <a:ln w="12700">
              <a:solidFill>
                <a:schemeClr val="tx1"/>
              </a:solidFill>
              <a:round/>
              <a:headEnd/>
              <a:tailEnd/>
            </a:ln>
            <a:effectLst/>
          </p:spPr>
          <p:txBody>
            <a:bodyPr wrap="none" anchor="ctr"/>
            <a:lstStyle/>
            <a:p>
              <a:endParaRPr lang="zh-CN" altLang="en-US"/>
            </a:p>
          </p:txBody>
        </p:sp>
        <p:sp>
          <p:nvSpPr>
            <p:cNvPr id="256031" name="Line 31"/>
            <p:cNvSpPr>
              <a:spLocks noChangeShapeType="1"/>
            </p:cNvSpPr>
            <p:nvPr/>
          </p:nvSpPr>
          <p:spPr bwMode="auto">
            <a:xfrm>
              <a:off x="2929" y="2274"/>
              <a:ext cx="0" cy="385"/>
            </a:xfrm>
            <a:prstGeom prst="line">
              <a:avLst/>
            </a:prstGeom>
            <a:noFill/>
            <a:ln w="12700">
              <a:solidFill>
                <a:schemeClr val="tx1"/>
              </a:solidFill>
              <a:round/>
              <a:headEnd/>
              <a:tailEnd/>
            </a:ln>
            <a:effectLst/>
          </p:spPr>
          <p:txBody>
            <a:bodyPr wrap="none" anchor="ctr"/>
            <a:lstStyle/>
            <a:p>
              <a:endParaRPr lang="zh-CN" altLang="en-US"/>
            </a:p>
          </p:txBody>
        </p:sp>
        <p:sp>
          <p:nvSpPr>
            <p:cNvPr id="256032" name="Rectangle 32"/>
            <p:cNvSpPr>
              <a:spLocks noChangeArrowheads="1"/>
            </p:cNvSpPr>
            <p:nvPr/>
          </p:nvSpPr>
          <p:spPr bwMode="auto">
            <a:xfrm>
              <a:off x="1519" y="2353"/>
              <a:ext cx="679" cy="248"/>
            </a:xfrm>
            <a:prstGeom prst="rect">
              <a:avLst/>
            </a:prstGeom>
            <a:noFill/>
            <a:ln w="12700">
              <a:noFill/>
              <a:miter lim="800000"/>
              <a:headEnd/>
              <a:tailEnd/>
            </a:ln>
            <a:effectLst/>
          </p:spPr>
          <p:txBody>
            <a:bodyPr wrap="none" lIns="90488" tIns="44450" rIns="90488" bIns="44450">
              <a:spAutoFit/>
            </a:bodyPr>
            <a:lstStyle/>
            <a:p>
              <a:pPr defTabSz="762000" eaLnBrk="0" hangingPunct="0"/>
              <a:r>
                <a:rPr lang="zh-CN" altLang="en-US" b="1">
                  <a:latin typeface="宋体" pitchFamily="2" charset="-122"/>
                </a:rPr>
                <a:t>保   留</a:t>
              </a:r>
            </a:p>
          </p:txBody>
        </p:sp>
        <p:sp>
          <p:nvSpPr>
            <p:cNvPr id="256033" name="Rectangle 33"/>
            <p:cNvSpPr>
              <a:spLocks noChangeArrowheads="1"/>
            </p:cNvSpPr>
            <p:nvPr/>
          </p:nvSpPr>
          <p:spPr bwMode="auto">
            <a:xfrm>
              <a:off x="2915" y="2282"/>
              <a:ext cx="179" cy="404"/>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lang="en-US" altLang="zh-CN" sz="1600" b="1">
                  <a:solidFill>
                    <a:srgbClr val="FF0000"/>
                  </a:solidFill>
                  <a:latin typeface="宋体" pitchFamily="2" charset="-122"/>
                </a:rPr>
                <a:t>F</a:t>
              </a:r>
            </a:p>
            <a:p>
              <a:pPr algn="ctr" defTabSz="762000" eaLnBrk="0" hangingPunct="0">
                <a:lnSpc>
                  <a:spcPct val="75000"/>
                </a:lnSpc>
              </a:pPr>
              <a:r>
                <a:rPr lang="en-US" altLang="zh-CN" sz="1600" b="1">
                  <a:solidFill>
                    <a:srgbClr val="FF0000"/>
                  </a:solidFill>
                  <a:latin typeface="宋体" pitchFamily="2" charset="-122"/>
                </a:rPr>
                <a:t>I</a:t>
              </a:r>
            </a:p>
            <a:p>
              <a:pPr algn="ctr" defTabSz="762000" eaLnBrk="0" hangingPunct="0">
                <a:lnSpc>
                  <a:spcPct val="75000"/>
                </a:lnSpc>
              </a:pPr>
              <a:r>
                <a:rPr lang="en-US" altLang="zh-CN" sz="1600" b="1">
                  <a:solidFill>
                    <a:srgbClr val="FF0000"/>
                  </a:solidFill>
                  <a:latin typeface="宋体" pitchFamily="2" charset="-122"/>
                </a:rPr>
                <a:t>N</a:t>
              </a:r>
            </a:p>
          </p:txBody>
        </p:sp>
        <p:sp>
          <p:nvSpPr>
            <p:cNvPr id="256034" name="Line 34"/>
            <p:cNvSpPr>
              <a:spLocks noChangeShapeType="1"/>
            </p:cNvSpPr>
            <p:nvPr/>
          </p:nvSpPr>
          <p:spPr bwMode="auto">
            <a:xfrm>
              <a:off x="931" y="1117"/>
              <a:ext cx="4280" cy="0"/>
            </a:xfrm>
            <a:prstGeom prst="line">
              <a:avLst/>
            </a:prstGeom>
            <a:noFill/>
            <a:ln w="12700">
              <a:solidFill>
                <a:srgbClr val="333399"/>
              </a:solidFill>
              <a:round/>
              <a:headEnd type="triangle" w="med" len="lg"/>
              <a:tailEnd type="triangle" w="med" len="lg"/>
            </a:ln>
            <a:effectLst/>
          </p:spPr>
          <p:txBody>
            <a:bodyPr wrap="none" anchor="ctr"/>
            <a:lstStyle/>
            <a:p>
              <a:endParaRPr lang="zh-CN" altLang="en-US"/>
            </a:p>
          </p:txBody>
        </p:sp>
        <p:sp>
          <p:nvSpPr>
            <p:cNvPr id="256035" name="Rectangle 35"/>
            <p:cNvSpPr>
              <a:spLocks noChangeArrowheads="1"/>
            </p:cNvSpPr>
            <p:nvPr/>
          </p:nvSpPr>
          <p:spPr bwMode="auto">
            <a:xfrm>
              <a:off x="2789" y="935"/>
              <a:ext cx="600" cy="248"/>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lang="en-US" altLang="zh-CN" b="1">
                  <a:latin typeface="宋体" pitchFamily="2" charset="-122"/>
                </a:rPr>
                <a:t>32 bit</a:t>
              </a:r>
            </a:p>
          </p:txBody>
        </p:sp>
        <p:sp>
          <p:nvSpPr>
            <p:cNvPr id="256036" name="Line 36"/>
            <p:cNvSpPr>
              <a:spLocks noChangeShapeType="1"/>
            </p:cNvSpPr>
            <p:nvPr/>
          </p:nvSpPr>
          <p:spPr bwMode="auto">
            <a:xfrm>
              <a:off x="922" y="1423"/>
              <a:ext cx="4284" cy="0"/>
            </a:xfrm>
            <a:prstGeom prst="line">
              <a:avLst/>
            </a:prstGeom>
            <a:noFill/>
            <a:ln w="12700">
              <a:solidFill>
                <a:schemeClr val="tx1"/>
              </a:solidFill>
              <a:round/>
              <a:headEnd/>
              <a:tailEnd/>
            </a:ln>
            <a:effectLst/>
          </p:spPr>
          <p:txBody>
            <a:bodyPr wrap="none" anchor="ctr"/>
            <a:lstStyle/>
            <a:p>
              <a:endParaRPr lang="zh-CN" altLang="en-US"/>
            </a:p>
          </p:txBody>
        </p:sp>
        <p:sp>
          <p:nvSpPr>
            <p:cNvPr id="256037" name="Line 37"/>
            <p:cNvSpPr>
              <a:spLocks noChangeShapeType="1"/>
            </p:cNvSpPr>
            <p:nvPr/>
          </p:nvSpPr>
          <p:spPr bwMode="auto">
            <a:xfrm>
              <a:off x="922" y="1339"/>
              <a:ext cx="0" cy="84"/>
            </a:xfrm>
            <a:prstGeom prst="line">
              <a:avLst/>
            </a:prstGeom>
            <a:noFill/>
            <a:ln w="12700">
              <a:solidFill>
                <a:schemeClr val="tx1"/>
              </a:solidFill>
              <a:round/>
              <a:headEnd/>
              <a:tailEnd/>
            </a:ln>
            <a:effectLst/>
          </p:spPr>
          <p:txBody>
            <a:bodyPr wrap="none" anchor="ctr"/>
            <a:lstStyle/>
            <a:p>
              <a:endParaRPr lang="zh-CN" altLang="en-US"/>
            </a:p>
          </p:txBody>
        </p:sp>
        <p:sp>
          <p:nvSpPr>
            <p:cNvPr id="256038" name="Line 38"/>
            <p:cNvSpPr>
              <a:spLocks noChangeShapeType="1"/>
            </p:cNvSpPr>
            <p:nvPr/>
          </p:nvSpPr>
          <p:spPr bwMode="auto">
            <a:xfrm>
              <a:off x="1056" y="1297"/>
              <a:ext cx="0" cy="126"/>
            </a:xfrm>
            <a:prstGeom prst="line">
              <a:avLst/>
            </a:prstGeom>
            <a:noFill/>
            <a:ln w="12700">
              <a:solidFill>
                <a:schemeClr val="tx1"/>
              </a:solidFill>
              <a:round/>
              <a:headEnd/>
              <a:tailEnd/>
            </a:ln>
            <a:effectLst/>
          </p:spPr>
          <p:txBody>
            <a:bodyPr wrap="none" anchor="ctr"/>
            <a:lstStyle/>
            <a:p>
              <a:endParaRPr lang="zh-CN" altLang="en-US"/>
            </a:p>
          </p:txBody>
        </p:sp>
        <p:sp>
          <p:nvSpPr>
            <p:cNvPr id="256039" name="Line 39"/>
            <p:cNvSpPr>
              <a:spLocks noChangeShapeType="1"/>
            </p:cNvSpPr>
            <p:nvPr/>
          </p:nvSpPr>
          <p:spPr bwMode="auto">
            <a:xfrm>
              <a:off x="1190" y="1297"/>
              <a:ext cx="0" cy="126"/>
            </a:xfrm>
            <a:prstGeom prst="line">
              <a:avLst/>
            </a:prstGeom>
            <a:noFill/>
            <a:ln w="12700">
              <a:solidFill>
                <a:schemeClr val="tx1"/>
              </a:solidFill>
              <a:round/>
              <a:headEnd/>
              <a:tailEnd/>
            </a:ln>
            <a:effectLst/>
          </p:spPr>
          <p:txBody>
            <a:bodyPr wrap="none" anchor="ctr"/>
            <a:lstStyle/>
            <a:p>
              <a:endParaRPr lang="zh-CN" altLang="en-US"/>
            </a:p>
          </p:txBody>
        </p:sp>
        <p:sp>
          <p:nvSpPr>
            <p:cNvPr id="256040" name="Line 40"/>
            <p:cNvSpPr>
              <a:spLocks noChangeShapeType="1"/>
            </p:cNvSpPr>
            <p:nvPr/>
          </p:nvSpPr>
          <p:spPr bwMode="auto">
            <a:xfrm>
              <a:off x="1324" y="1297"/>
              <a:ext cx="0" cy="126"/>
            </a:xfrm>
            <a:prstGeom prst="line">
              <a:avLst/>
            </a:prstGeom>
            <a:noFill/>
            <a:ln w="12700">
              <a:solidFill>
                <a:schemeClr val="tx1"/>
              </a:solidFill>
              <a:round/>
              <a:headEnd/>
              <a:tailEnd/>
            </a:ln>
            <a:effectLst/>
          </p:spPr>
          <p:txBody>
            <a:bodyPr wrap="none" anchor="ctr"/>
            <a:lstStyle/>
            <a:p>
              <a:endParaRPr lang="zh-CN" altLang="en-US"/>
            </a:p>
          </p:txBody>
        </p:sp>
        <p:sp>
          <p:nvSpPr>
            <p:cNvPr id="256041" name="Line 41"/>
            <p:cNvSpPr>
              <a:spLocks noChangeShapeType="1"/>
            </p:cNvSpPr>
            <p:nvPr/>
          </p:nvSpPr>
          <p:spPr bwMode="auto">
            <a:xfrm>
              <a:off x="1458" y="1297"/>
              <a:ext cx="0" cy="126"/>
            </a:xfrm>
            <a:prstGeom prst="line">
              <a:avLst/>
            </a:prstGeom>
            <a:noFill/>
            <a:ln w="12700">
              <a:solidFill>
                <a:schemeClr val="tx1"/>
              </a:solidFill>
              <a:round/>
              <a:headEnd/>
              <a:tailEnd/>
            </a:ln>
            <a:effectLst/>
          </p:spPr>
          <p:txBody>
            <a:bodyPr wrap="none" anchor="ctr"/>
            <a:lstStyle/>
            <a:p>
              <a:endParaRPr lang="zh-CN" altLang="en-US"/>
            </a:p>
          </p:txBody>
        </p:sp>
        <p:sp>
          <p:nvSpPr>
            <p:cNvPr id="256042" name="Line 42"/>
            <p:cNvSpPr>
              <a:spLocks noChangeShapeType="1"/>
            </p:cNvSpPr>
            <p:nvPr/>
          </p:nvSpPr>
          <p:spPr bwMode="auto">
            <a:xfrm>
              <a:off x="1592" y="1297"/>
              <a:ext cx="0" cy="126"/>
            </a:xfrm>
            <a:prstGeom prst="line">
              <a:avLst/>
            </a:prstGeom>
            <a:noFill/>
            <a:ln w="12700">
              <a:solidFill>
                <a:schemeClr val="tx1"/>
              </a:solidFill>
              <a:round/>
              <a:headEnd/>
              <a:tailEnd/>
            </a:ln>
            <a:effectLst/>
          </p:spPr>
          <p:txBody>
            <a:bodyPr wrap="none" anchor="ctr"/>
            <a:lstStyle/>
            <a:p>
              <a:endParaRPr lang="zh-CN" altLang="en-US"/>
            </a:p>
          </p:txBody>
        </p:sp>
        <p:sp>
          <p:nvSpPr>
            <p:cNvPr id="256043" name="Line 43"/>
            <p:cNvSpPr>
              <a:spLocks noChangeShapeType="1"/>
            </p:cNvSpPr>
            <p:nvPr/>
          </p:nvSpPr>
          <p:spPr bwMode="auto">
            <a:xfrm>
              <a:off x="1725" y="1297"/>
              <a:ext cx="0" cy="126"/>
            </a:xfrm>
            <a:prstGeom prst="line">
              <a:avLst/>
            </a:prstGeom>
            <a:noFill/>
            <a:ln w="12700">
              <a:solidFill>
                <a:schemeClr val="tx1"/>
              </a:solidFill>
              <a:round/>
              <a:headEnd/>
              <a:tailEnd/>
            </a:ln>
            <a:effectLst/>
          </p:spPr>
          <p:txBody>
            <a:bodyPr wrap="none" anchor="ctr"/>
            <a:lstStyle/>
            <a:p>
              <a:endParaRPr lang="zh-CN" altLang="en-US"/>
            </a:p>
          </p:txBody>
        </p:sp>
        <p:sp>
          <p:nvSpPr>
            <p:cNvPr id="256044" name="Line 44"/>
            <p:cNvSpPr>
              <a:spLocks noChangeShapeType="1"/>
            </p:cNvSpPr>
            <p:nvPr/>
          </p:nvSpPr>
          <p:spPr bwMode="auto">
            <a:xfrm>
              <a:off x="1859" y="1297"/>
              <a:ext cx="0" cy="126"/>
            </a:xfrm>
            <a:prstGeom prst="line">
              <a:avLst/>
            </a:prstGeom>
            <a:noFill/>
            <a:ln w="12700">
              <a:solidFill>
                <a:schemeClr val="tx1"/>
              </a:solidFill>
              <a:round/>
              <a:headEnd/>
              <a:tailEnd/>
            </a:ln>
            <a:effectLst/>
          </p:spPr>
          <p:txBody>
            <a:bodyPr wrap="none" anchor="ctr"/>
            <a:lstStyle/>
            <a:p>
              <a:endParaRPr lang="zh-CN" altLang="en-US"/>
            </a:p>
          </p:txBody>
        </p:sp>
        <p:sp>
          <p:nvSpPr>
            <p:cNvPr id="256045" name="Line 45"/>
            <p:cNvSpPr>
              <a:spLocks noChangeShapeType="1"/>
            </p:cNvSpPr>
            <p:nvPr/>
          </p:nvSpPr>
          <p:spPr bwMode="auto">
            <a:xfrm>
              <a:off x="1993" y="1339"/>
              <a:ext cx="0" cy="84"/>
            </a:xfrm>
            <a:prstGeom prst="line">
              <a:avLst/>
            </a:prstGeom>
            <a:noFill/>
            <a:ln w="12700">
              <a:solidFill>
                <a:schemeClr val="tx1"/>
              </a:solidFill>
              <a:round/>
              <a:headEnd/>
              <a:tailEnd/>
            </a:ln>
            <a:effectLst/>
          </p:spPr>
          <p:txBody>
            <a:bodyPr wrap="none" anchor="ctr"/>
            <a:lstStyle/>
            <a:p>
              <a:endParaRPr lang="zh-CN" altLang="en-US"/>
            </a:p>
          </p:txBody>
        </p:sp>
        <p:sp>
          <p:nvSpPr>
            <p:cNvPr id="256046" name="Line 46"/>
            <p:cNvSpPr>
              <a:spLocks noChangeShapeType="1"/>
            </p:cNvSpPr>
            <p:nvPr/>
          </p:nvSpPr>
          <p:spPr bwMode="auto">
            <a:xfrm>
              <a:off x="2127" y="1297"/>
              <a:ext cx="0" cy="126"/>
            </a:xfrm>
            <a:prstGeom prst="line">
              <a:avLst/>
            </a:prstGeom>
            <a:noFill/>
            <a:ln w="12700">
              <a:solidFill>
                <a:schemeClr val="tx1"/>
              </a:solidFill>
              <a:round/>
              <a:headEnd/>
              <a:tailEnd/>
            </a:ln>
            <a:effectLst/>
          </p:spPr>
          <p:txBody>
            <a:bodyPr wrap="none" anchor="ctr"/>
            <a:lstStyle/>
            <a:p>
              <a:endParaRPr lang="zh-CN" altLang="en-US"/>
            </a:p>
          </p:txBody>
        </p:sp>
        <p:sp>
          <p:nvSpPr>
            <p:cNvPr id="256047" name="Line 47"/>
            <p:cNvSpPr>
              <a:spLocks noChangeShapeType="1"/>
            </p:cNvSpPr>
            <p:nvPr/>
          </p:nvSpPr>
          <p:spPr bwMode="auto">
            <a:xfrm>
              <a:off x="2261" y="1297"/>
              <a:ext cx="0" cy="126"/>
            </a:xfrm>
            <a:prstGeom prst="line">
              <a:avLst/>
            </a:prstGeom>
            <a:noFill/>
            <a:ln w="12700">
              <a:solidFill>
                <a:schemeClr val="tx1"/>
              </a:solidFill>
              <a:round/>
              <a:headEnd/>
              <a:tailEnd/>
            </a:ln>
            <a:effectLst/>
          </p:spPr>
          <p:txBody>
            <a:bodyPr wrap="none" anchor="ctr"/>
            <a:lstStyle/>
            <a:p>
              <a:endParaRPr lang="zh-CN" altLang="en-US"/>
            </a:p>
          </p:txBody>
        </p:sp>
        <p:sp>
          <p:nvSpPr>
            <p:cNvPr id="256048" name="Line 48"/>
            <p:cNvSpPr>
              <a:spLocks noChangeShapeType="1"/>
            </p:cNvSpPr>
            <p:nvPr/>
          </p:nvSpPr>
          <p:spPr bwMode="auto">
            <a:xfrm>
              <a:off x="2395" y="1297"/>
              <a:ext cx="0" cy="126"/>
            </a:xfrm>
            <a:prstGeom prst="line">
              <a:avLst/>
            </a:prstGeom>
            <a:noFill/>
            <a:ln w="12700">
              <a:solidFill>
                <a:schemeClr val="tx1"/>
              </a:solidFill>
              <a:round/>
              <a:headEnd/>
              <a:tailEnd/>
            </a:ln>
            <a:effectLst/>
          </p:spPr>
          <p:txBody>
            <a:bodyPr wrap="none" anchor="ctr"/>
            <a:lstStyle/>
            <a:p>
              <a:endParaRPr lang="zh-CN" altLang="en-US"/>
            </a:p>
          </p:txBody>
        </p:sp>
        <p:sp>
          <p:nvSpPr>
            <p:cNvPr id="256049" name="Line 49"/>
            <p:cNvSpPr>
              <a:spLocks noChangeShapeType="1"/>
            </p:cNvSpPr>
            <p:nvPr/>
          </p:nvSpPr>
          <p:spPr bwMode="auto">
            <a:xfrm>
              <a:off x="2529" y="1297"/>
              <a:ext cx="0" cy="126"/>
            </a:xfrm>
            <a:prstGeom prst="line">
              <a:avLst/>
            </a:prstGeom>
            <a:noFill/>
            <a:ln w="12700">
              <a:solidFill>
                <a:schemeClr val="tx1"/>
              </a:solidFill>
              <a:round/>
              <a:headEnd/>
              <a:tailEnd/>
            </a:ln>
            <a:effectLst/>
          </p:spPr>
          <p:txBody>
            <a:bodyPr wrap="none" anchor="ctr"/>
            <a:lstStyle/>
            <a:p>
              <a:endParaRPr lang="zh-CN" altLang="en-US"/>
            </a:p>
          </p:txBody>
        </p:sp>
        <p:sp>
          <p:nvSpPr>
            <p:cNvPr id="256050" name="Line 50"/>
            <p:cNvSpPr>
              <a:spLocks noChangeShapeType="1"/>
            </p:cNvSpPr>
            <p:nvPr/>
          </p:nvSpPr>
          <p:spPr bwMode="auto">
            <a:xfrm>
              <a:off x="2663" y="1297"/>
              <a:ext cx="0" cy="126"/>
            </a:xfrm>
            <a:prstGeom prst="line">
              <a:avLst/>
            </a:prstGeom>
            <a:noFill/>
            <a:ln w="12700">
              <a:solidFill>
                <a:schemeClr val="tx1"/>
              </a:solidFill>
              <a:round/>
              <a:headEnd/>
              <a:tailEnd/>
            </a:ln>
            <a:effectLst/>
          </p:spPr>
          <p:txBody>
            <a:bodyPr wrap="none" anchor="ctr"/>
            <a:lstStyle/>
            <a:p>
              <a:endParaRPr lang="zh-CN" altLang="en-US"/>
            </a:p>
          </p:txBody>
        </p:sp>
        <p:sp>
          <p:nvSpPr>
            <p:cNvPr id="256051" name="Line 51"/>
            <p:cNvSpPr>
              <a:spLocks noChangeShapeType="1"/>
            </p:cNvSpPr>
            <p:nvPr/>
          </p:nvSpPr>
          <p:spPr bwMode="auto">
            <a:xfrm>
              <a:off x="2796" y="1297"/>
              <a:ext cx="0" cy="126"/>
            </a:xfrm>
            <a:prstGeom prst="line">
              <a:avLst/>
            </a:prstGeom>
            <a:noFill/>
            <a:ln w="12700">
              <a:solidFill>
                <a:schemeClr val="tx1"/>
              </a:solidFill>
              <a:round/>
              <a:headEnd/>
              <a:tailEnd/>
            </a:ln>
            <a:effectLst/>
          </p:spPr>
          <p:txBody>
            <a:bodyPr wrap="none" anchor="ctr"/>
            <a:lstStyle/>
            <a:p>
              <a:endParaRPr lang="zh-CN" altLang="en-US"/>
            </a:p>
          </p:txBody>
        </p:sp>
        <p:sp>
          <p:nvSpPr>
            <p:cNvPr id="256052" name="Line 52"/>
            <p:cNvSpPr>
              <a:spLocks noChangeShapeType="1"/>
            </p:cNvSpPr>
            <p:nvPr/>
          </p:nvSpPr>
          <p:spPr bwMode="auto">
            <a:xfrm>
              <a:off x="2930" y="1297"/>
              <a:ext cx="0" cy="126"/>
            </a:xfrm>
            <a:prstGeom prst="line">
              <a:avLst/>
            </a:prstGeom>
            <a:noFill/>
            <a:ln w="12700">
              <a:solidFill>
                <a:schemeClr val="tx1"/>
              </a:solidFill>
              <a:round/>
              <a:headEnd/>
              <a:tailEnd/>
            </a:ln>
            <a:effectLst/>
          </p:spPr>
          <p:txBody>
            <a:bodyPr wrap="none" anchor="ctr"/>
            <a:lstStyle/>
            <a:p>
              <a:endParaRPr lang="zh-CN" altLang="en-US"/>
            </a:p>
          </p:txBody>
        </p:sp>
        <p:sp>
          <p:nvSpPr>
            <p:cNvPr id="256053" name="Line 53"/>
            <p:cNvSpPr>
              <a:spLocks noChangeShapeType="1"/>
            </p:cNvSpPr>
            <p:nvPr/>
          </p:nvSpPr>
          <p:spPr bwMode="auto">
            <a:xfrm>
              <a:off x="3064" y="1339"/>
              <a:ext cx="0" cy="84"/>
            </a:xfrm>
            <a:prstGeom prst="line">
              <a:avLst/>
            </a:prstGeom>
            <a:noFill/>
            <a:ln w="12700">
              <a:solidFill>
                <a:schemeClr val="tx1"/>
              </a:solidFill>
              <a:round/>
              <a:headEnd/>
              <a:tailEnd/>
            </a:ln>
            <a:effectLst/>
          </p:spPr>
          <p:txBody>
            <a:bodyPr wrap="none" anchor="ctr"/>
            <a:lstStyle/>
            <a:p>
              <a:endParaRPr lang="zh-CN" altLang="en-US"/>
            </a:p>
          </p:txBody>
        </p:sp>
        <p:sp>
          <p:nvSpPr>
            <p:cNvPr id="256054" name="Line 54"/>
            <p:cNvSpPr>
              <a:spLocks noChangeShapeType="1"/>
            </p:cNvSpPr>
            <p:nvPr/>
          </p:nvSpPr>
          <p:spPr bwMode="auto">
            <a:xfrm>
              <a:off x="3198" y="1297"/>
              <a:ext cx="0" cy="126"/>
            </a:xfrm>
            <a:prstGeom prst="line">
              <a:avLst/>
            </a:prstGeom>
            <a:noFill/>
            <a:ln w="12700">
              <a:solidFill>
                <a:schemeClr val="tx1"/>
              </a:solidFill>
              <a:round/>
              <a:headEnd/>
              <a:tailEnd/>
            </a:ln>
            <a:effectLst/>
          </p:spPr>
          <p:txBody>
            <a:bodyPr wrap="none" anchor="ctr"/>
            <a:lstStyle/>
            <a:p>
              <a:endParaRPr lang="zh-CN" altLang="en-US"/>
            </a:p>
          </p:txBody>
        </p:sp>
        <p:sp>
          <p:nvSpPr>
            <p:cNvPr id="256055" name="Line 55"/>
            <p:cNvSpPr>
              <a:spLocks noChangeShapeType="1"/>
            </p:cNvSpPr>
            <p:nvPr/>
          </p:nvSpPr>
          <p:spPr bwMode="auto">
            <a:xfrm>
              <a:off x="3332" y="1297"/>
              <a:ext cx="0" cy="126"/>
            </a:xfrm>
            <a:prstGeom prst="line">
              <a:avLst/>
            </a:prstGeom>
            <a:noFill/>
            <a:ln w="12700">
              <a:solidFill>
                <a:schemeClr val="tx1"/>
              </a:solidFill>
              <a:round/>
              <a:headEnd/>
              <a:tailEnd/>
            </a:ln>
            <a:effectLst/>
          </p:spPr>
          <p:txBody>
            <a:bodyPr wrap="none" anchor="ctr"/>
            <a:lstStyle/>
            <a:p>
              <a:endParaRPr lang="zh-CN" altLang="en-US"/>
            </a:p>
          </p:txBody>
        </p:sp>
        <p:sp>
          <p:nvSpPr>
            <p:cNvPr id="256056" name="Line 56"/>
            <p:cNvSpPr>
              <a:spLocks noChangeShapeType="1"/>
            </p:cNvSpPr>
            <p:nvPr/>
          </p:nvSpPr>
          <p:spPr bwMode="auto">
            <a:xfrm>
              <a:off x="3466" y="1297"/>
              <a:ext cx="0" cy="126"/>
            </a:xfrm>
            <a:prstGeom prst="line">
              <a:avLst/>
            </a:prstGeom>
            <a:noFill/>
            <a:ln w="12700">
              <a:solidFill>
                <a:schemeClr val="tx1"/>
              </a:solidFill>
              <a:round/>
              <a:headEnd/>
              <a:tailEnd/>
            </a:ln>
            <a:effectLst/>
          </p:spPr>
          <p:txBody>
            <a:bodyPr wrap="none" anchor="ctr"/>
            <a:lstStyle/>
            <a:p>
              <a:endParaRPr lang="zh-CN" altLang="en-US"/>
            </a:p>
          </p:txBody>
        </p:sp>
        <p:sp>
          <p:nvSpPr>
            <p:cNvPr id="256057" name="Line 57"/>
            <p:cNvSpPr>
              <a:spLocks noChangeShapeType="1"/>
            </p:cNvSpPr>
            <p:nvPr/>
          </p:nvSpPr>
          <p:spPr bwMode="auto">
            <a:xfrm>
              <a:off x="3600" y="1297"/>
              <a:ext cx="0" cy="126"/>
            </a:xfrm>
            <a:prstGeom prst="line">
              <a:avLst/>
            </a:prstGeom>
            <a:noFill/>
            <a:ln w="12700">
              <a:solidFill>
                <a:schemeClr val="tx1"/>
              </a:solidFill>
              <a:round/>
              <a:headEnd/>
              <a:tailEnd/>
            </a:ln>
            <a:effectLst/>
          </p:spPr>
          <p:txBody>
            <a:bodyPr wrap="none" anchor="ctr"/>
            <a:lstStyle/>
            <a:p>
              <a:endParaRPr lang="zh-CN" altLang="en-US"/>
            </a:p>
          </p:txBody>
        </p:sp>
        <p:sp>
          <p:nvSpPr>
            <p:cNvPr id="256058" name="Line 58"/>
            <p:cNvSpPr>
              <a:spLocks noChangeShapeType="1"/>
            </p:cNvSpPr>
            <p:nvPr/>
          </p:nvSpPr>
          <p:spPr bwMode="auto">
            <a:xfrm>
              <a:off x="3734" y="1297"/>
              <a:ext cx="0" cy="126"/>
            </a:xfrm>
            <a:prstGeom prst="line">
              <a:avLst/>
            </a:prstGeom>
            <a:noFill/>
            <a:ln w="12700">
              <a:solidFill>
                <a:schemeClr val="tx1"/>
              </a:solidFill>
              <a:round/>
              <a:headEnd/>
              <a:tailEnd/>
            </a:ln>
            <a:effectLst/>
          </p:spPr>
          <p:txBody>
            <a:bodyPr wrap="none" anchor="ctr"/>
            <a:lstStyle/>
            <a:p>
              <a:endParaRPr lang="zh-CN" altLang="en-US"/>
            </a:p>
          </p:txBody>
        </p:sp>
        <p:sp>
          <p:nvSpPr>
            <p:cNvPr id="256059" name="Line 59"/>
            <p:cNvSpPr>
              <a:spLocks noChangeShapeType="1"/>
            </p:cNvSpPr>
            <p:nvPr/>
          </p:nvSpPr>
          <p:spPr bwMode="auto">
            <a:xfrm>
              <a:off x="3867" y="1297"/>
              <a:ext cx="0" cy="126"/>
            </a:xfrm>
            <a:prstGeom prst="line">
              <a:avLst/>
            </a:prstGeom>
            <a:noFill/>
            <a:ln w="12700">
              <a:solidFill>
                <a:schemeClr val="tx1"/>
              </a:solidFill>
              <a:round/>
              <a:headEnd/>
              <a:tailEnd/>
            </a:ln>
            <a:effectLst/>
          </p:spPr>
          <p:txBody>
            <a:bodyPr wrap="none" anchor="ctr"/>
            <a:lstStyle/>
            <a:p>
              <a:endParaRPr lang="zh-CN" altLang="en-US"/>
            </a:p>
          </p:txBody>
        </p:sp>
        <p:sp>
          <p:nvSpPr>
            <p:cNvPr id="256060" name="Line 60"/>
            <p:cNvSpPr>
              <a:spLocks noChangeShapeType="1"/>
            </p:cNvSpPr>
            <p:nvPr/>
          </p:nvSpPr>
          <p:spPr bwMode="auto">
            <a:xfrm>
              <a:off x="4001" y="1297"/>
              <a:ext cx="0" cy="126"/>
            </a:xfrm>
            <a:prstGeom prst="line">
              <a:avLst/>
            </a:prstGeom>
            <a:noFill/>
            <a:ln w="12700">
              <a:solidFill>
                <a:schemeClr val="tx1"/>
              </a:solidFill>
              <a:round/>
              <a:headEnd/>
              <a:tailEnd/>
            </a:ln>
            <a:effectLst/>
          </p:spPr>
          <p:txBody>
            <a:bodyPr wrap="none" anchor="ctr"/>
            <a:lstStyle/>
            <a:p>
              <a:endParaRPr lang="zh-CN" altLang="en-US"/>
            </a:p>
          </p:txBody>
        </p:sp>
        <p:sp>
          <p:nvSpPr>
            <p:cNvPr id="256061" name="Line 61"/>
            <p:cNvSpPr>
              <a:spLocks noChangeShapeType="1"/>
            </p:cNvSpPr>
            <p:nvPr/>
          </p:nvSpPr>
          <p:spPr bwMode="auto">
            <a:xfrm>
              <a:off x="4135" y="1339"/>
              <a:ext cx="0" cy="84"/>
            </a:xfrm>
            <a:prstGeom prst="line">
              <a:avLst/>
            </a:prstGeom>
            <a:noFill/>
            <a:ln w="12700">
              <a:solidFill>
                <a:schemeClr val="tx1"/>
              </a:solidFill>
              <a:round/>
              <a:headEnd/>
              <a:tailEnd/>
            </a:ln>
            <a:effectLst/>
          </p:spPr>
          <p:txBody>
            <a:bodyPr wrap="none" anchor="ctr"/>
            <a:lstStyle/>
            <a:p>
              <a:endParaRPr lang="zh-CN" altLang="en-US"/>
            </a:p>
          </p:txBody>
        </p:sp>
        <p:sp>
          <p:nvSpPr>
            <p:cNvPr id="256062" name="Line 62"/>
            <p:cNvSpPr>
              <a:spLocks noChangeShapeType="1"/>
            </p:cNvSpPr>
            <p:nvPr/>
          </p:nvSpPr>
          <p:spPr bwMode="auto">
            <a:xfrm>
              <a:off x="4269" y="1297"/>
              <a:ext cx="0" cy="126"/>
            </a:xfrm>
            <a:prstGeom prst="line">
              <a:avLst/>
            </a:prstGeom>
            <a:noFill/>
            <a:ln w="12700">
              <a:solidFill>
                <a:schemeClr val="tx1"/>
              </a:solidFill>
              <a:round/>
              <a:headEnd/>
              <a:tailEnd/>
            </a:ln>
            <a:effectLst/>
          </p:spPr>
          <p:txBody>
            <a:bodyPr wrap="none" anchor="ctr"/>
            <a:lstStyle/>
            <a:p>
              <a:endParaRPr lang="zh-CN" altLang="en-US"/>
            </a:p>
          </p:txBody>
        </p:sp>
        <p:sp>
          <p:nvSpPr>
            <p:cNvPr id="256063" name="Line 63"/>
            <p:cNvSpPr>
              <a:spLocks noChangeShapeType="1"/>
            </p:cNvSpPr>
            <p:nvPr/>
          </p:nvSpPr>
          <p:spPr bwMode="auto">
            <a:xfrm>
              <a:off x="4403" y="1297"/>
              <a:ext cx="0" cy="126"/>
            </a:xfrm>
            <a:prstGeom prst="line">
              <a:avLst/>
            </a:prstGeom>
            <a:noFill/>
            <a:ln w="12700">
              <a:solidFill>
                <a:schemeClr val="tx1"/>
              </a:solidFill>
              <a:round/>
              <a:headEnd/>
              <a:tailEnd/>
            </a:ln>
            <a:effectLst/>
          </p:spPr>
          <p:txBody>
            <a:bodyPr wrap="none" anchor="ctr"/>
            <a:lstStyle/>
            <a:p>
              <a:endParaRPr lang="zh-CN" altLang="en-US"/>
            </a:p>
          </p:txBody>
        </p:sp>
        <p:sp>
          <p:nvSpPr>
            <p:cNvPr id="256064" name="Line 64"/>
            <p:cNvSpPr>
              <a:spLocks noChangeShapeType="1"/>
            </p:cNvSpPr>
            <p:nvPr/>
          </p:nvSpPr>
          <p:spPr bwMode="auto">
            <a:xfrm>
              <a:off x="4537" y="1297"/>
              <a:ext cx="0" cy="126"/>
            </a:xfrm>
            <a:prstGeom prst="line">
              <a:avLst/>
            </a:prstGeom>
            <a:noFill/>
            <a:ln w="12700">
              <a:solidFill>
                <a:schemeClr val="tx1"/>
              </a:solidFill>
              <a:round/>
              <a:headEnd/>
              <a:tailEnd/>
            </a:ln>
            <a:effectLst/>
          </p:spPr>
          <p:txBody>
            <a:bodyPr wrap="none" anchor="ctr"/>
            <a:lstStyle/>
            <a:p>
              <a:endParaRPr lang="zh-CN" altLang="en-US"/>
            </a:p>
          </p:txBody>
        </p:sp>
        <p:sp>
          <p:nvSpPr>
            <p:cNvPr id="256065" name="Line 65"/>
            <p:cNvSpPr>
              <a:spLocks noChangeShapeType="1"/>
            </p:cNvSpPr>
            <p:nvPr/>
          </p:nvSpPr>
          <p:spPr bwMode="auto">
            <a:xfrm>
              <a:off x="4671" y="1297"/>
              <a:ext cx="0" cy="126"/>
            </a:xfrm>
            <a:prstGeom prst="line">
              <a:avLst/>
            </a:prstGeom>
            <a:noFill/>
            <a:ln w="12700">
              <a:solidFill>
                <a:schemeClr val="tx1"/>
              </a:solidFill>
              <a:round/>
              <a:headEnd/>
              <a:tailEnd/>
            </a:ln>
            <a:effectLst/>
          </p:spPr>
          <p:txBody>
            <a:bodyPr wrap="none" anchor="ctr"/>
            <a:lstStyle/>
            <a:p>
              <a:endParaRPr lang="zh-CN" altLang="en-US"/>
            </a:p>
          </p:txBody>
        </p:sp>
        <p:sp>
          <p:nvSpPr>
            <p:cNvPr id="256066" name="Line 66"/>
            <p:cNvSpPr>
              <a:spLocks noChangeShapeType="1"/>
            </p:cNvSpPr>
            <p:nvPr/>
          </p:nvSpPr>
          <p:spPr bwMode="auto">
            <a:xfrm>
              <a:off x="4805" y="1297"/>
              <a:ext cx="0" cy="126"/>
            </a:xfrm>
            <a:prstGeom prst="line">
              <a:avLst/>
            </a:prstGeom>
            <a:noFill/>
            <a:ln w="12700">
              <a:solidFill>
                <a:schemeClr val="tx1"/>
              </a:solidFill>
              <a:round/>
              <a:headEnd/>
              <a:tailEnd/>
            </a:ln>
            <a:effectLst/>
          </p:spPr>
          <p:txBody>
            <a:bodyPr wrap="none" anchor="ctr"/>
            <a:lstStyle/>
            <a:p>
              <a:endParaRPr lang="zh-CN" altLang="en-US"/>
            </a:p>
          </p:txBody>
        </p:sp>
        <p:sp>
          <p:nvSpPr>
            <p:cNvPr id="256067" name="Line 67"/>
            <p:cNvSpPr>
              <a:spLocks noChangeShapeType="1"/>
            </p:cNvSpPr>
            <p:nvPr/>
          </p:nvSpPr>
          <p:spPr bwMode="auto">
            <a:xfrm>
              <a:off x="4938" y="1297"/>
              <a:ext cx="0" cy="126"/>
            </a:xfrm>
            <a:prstGeom prst="line">
              <a:avLst/>
            </a:prstGeom>
            <a:noFill/>
            <a:ln w="12700">
              <a:solidFill>
                <a:schemeClr val="tx1"/>
              </a:solidFill>
              <a:round/>
              <a:headEnd/>
              <a:tailEnd/>
            </a:ln>
            <a:effectLst/>
          </p:spPr>
          <p:txBody>
            <a:bodyPr wrap="none" anchor="ctr"/>
            <a:lstStyle/>
            <a:p>
              <a:endParaRPr lang="zh-CN" altLang="en-US"/>
            </a:p>
          </p:txBody>
        </p:sp>
        <p:sp>
          <p:nvSpPr>
            <p:cNvPr id="256068" name="Line 68"/>
            <p:cNvSpPr>
              <a:spLocks noChangeShapeType="1"/>
            </p:cNvSpPr>
            <p:nvPr/>
          </p:nvSpPr>
          <p:spPr bwMode="auto">
            <a:xfrm>
              <a:off x="5072" y="1297"/>
              <a:ext cx="0" cy="126"/>
            </a:xfrm>
            <a:prstGeom prst="line">
              <a:avLst/>
            </a:prstGeom>
            <a:noFill/>
            <a:ln w="12700">
              <a:solidFill>
                <a:schemeClr val="tx1"/>
              </a:solidFill>
              <a:round/>
              <a:headEnd/>
              <a:tailEnd/>
            </a:ln>
            <a:effectLst/>
          </p:spPr>
          <p:txBody>
            <a:bodyPr wrap="none" anchor="ctr"/>
            <a:lstStyle/>
            <a:p>
              <a:endParaRPr lang="zh-CN" altLang="en-US"/>
            </a:p>
          </p:txBody>
        </p:sp>
        <p:sp>
          <p:nvSpPr>
            <p:cNvPr id="256069" name="Line 69"/>
            <p:cNvSpPr>
              <a:spLocks noChangeShapeType="1"/>
            </p:cNvSpPr>
            <p:nvPr/>
          </p:nvSpPr>
          <p:spPr bwMode="auto">
            <a:xfrm>
              <a:off x="5206" y="1339"/>
              <a:ext cx="0" cy="84"/>
            </a:xfrm>
            <a:prstGeom prst="line">
              <a:avLst/>
            </a:prstGeom>
            <a:noFill/>
            <a:ln w="12700">
              <a:solidFill>
                <a:schemeClr val="tx1"/>
              </a:solidFill>
              <a:round/>
              <a:headEnd/>
              <a:tailEnd/>
            </a:ln>
            <a:effectLst/>
          </p:spPr>
          <p:txBody>
            <a:bodyPr wrap="none" anchor="ctr"/>
            <a:lstStyle/>
            <a:p>
              <a:endParaRPr lang="zh-CN" altLang="en-US"/>
            </a:p>
          </p:txBody>
        </p:sp>
        <p:sp>
          <p:nvSpPr>
            <p:cNvPr id="256070" name="Rectangle 70"/>
            <p:cNvSpPr>
              <a:spLocks noChangeArrowheads="1"/>
            </p:cNvSpPr>
            <p:nvPr/>
          </p:nvSpPr>
          <p:spPr bwMode="auto">
            <a:xfrm>
              <a:off x="1011" y="1255"/>
              <a:ext cx="893" cy="126"/>
            </a:xfrm>
            <a:prstGeom prst="rect">
              <a:avLst/>
            </a:prstGeom>
            <a:solidFill>
              <a:schemeClr val="bg1"/>
            </a:solidFill>
            <a:ln w="12700">
              <a:noFill/>
              <a:miter lim="800000"/>
              <a:headEnd/>
              <a:tailEnd/>
            </a:ln>
            <a:effectLst/>
          </p:spPr>
          <p:txBody>
            <a:bodyPr wrap="none" anchor="ctr"/>
            <a:lstStyle/>
            <a:p>
              <a:endParaRPr lang="zh-CN" altLang="en-US"/>
            </a:p>
          </p:txBody>
        </p:sp>
        <p:sp>
          <p:nvSpPr>
            <p:cNvPr id="256071" name="Rectangle 71"/>
            <p:cNvSpPr>
              <a:spLocks noChangeArrowheads="1"/>
            </p:cNvSpPr>
            <p:nvPr/>
          </p:nvSpPr>
          <p:spPr bwMode="auto">
            <a:xfrm>
              <a:off x="2082" y="1255"/>
              <a:ext cx="893" cy="126"/>
            </a:xfrm>
            <a:prstGeom prst="rect">
              <a:avLst/>
            </a:prstGeom>
            <a:solidFill>
              <a:schemeClr val="bg1"/>
            </a:solidFill>
            <a:ln w="12700">
              <a:noFill/>
              <a:miter lim="800000"/>
              <a:headEnd/>
              <a:tailEnd/>
            </a:ln>
            <a:effectLst/>
          </p:spPr>
          <p:txBody>
            <a:bodyPr wrap="none" anchor="ctr"/>
            <a:lstStyle/>
            <a:p>
              <a:endParaRPr lang="zh-CN" altLang="en-US"/>
            </a:p>
          </p:txBody>
        </p:sp>
        <p:sp>
          <p:nvSpPr>
            <p:cNvPr id="256072" name="Rectangle 72"/>
            <p:cNvSpPr>
              <a:spLocks noChangeArrowheads="1"/>
            </p:cNvSpPr>
            <p:nvPr/>
          </p:nvSpPr>
          <p:spPr bwMode="auto">
            <a:xfrm>
              <a:off x="3153" y="1255"/>
              <a:ext cx="893" cy="126"/>
            </a:xfrm>
            <a:prstGeom prst="rect">
              <a:avLst/>
            </a:prstGeom>
            <a:solidFill>
              <a:schemeClr val="bg1"/>
            </a:solidFill>
            <a:ln w="12700">
              <a:noFill/>
              <a:miter lim="800000"/>
              <a:headEnd/>
              <a:tailEnd/>
            </a:ln>
            <a:effectLst/>
          </p:spPr>
          <p:txBody>
            <a:bodyPr wrap="none" anchor="ctr"/>
            <a:lstStyle/>
            <a:p>
              <a:endParaRPr lang="zh-CN" altLang="en-US"/>
            </a:p>
          </p:txBody>
        </p:sp>
        <p:sp>
          <p:nvSpPr>
            <p:cNvPr id="256073" name="Rectangle 73"/>
            <p:cNvSpPr>
              <a:spLocks noChangeArrowheads="1"/>
            </p:cNvSpPr>
            <p:nvPr/>
          </p:nvSpPr>
          <p:spPr bwMode="auto">
            <a:xfrm>
              <a:off x="4224" y="1255"/>
              <a:ext cx="893" cy="126"/>
            </a:xfrm>
            <a:prstGeom prst="rect">
              <a:avLst/>
            </a:prstGeom>
            <a:solidFill>
              <a:schemeClr val="bg1"/>
            </a:solidFill>
            <a:ln w="12700">
              <a:noFill/>
              <a:miter lim="800000"/>
              <a:headEnd/>
              <a:tailEnd/>
            </a:ln>
            <a:effectLst/>
          </p:spPr>
          <p:txBody>
            <a:bodyPr wrap="none" anchor="ctr"/>
            <a:lstStyle/>
            <a:p>
              <a:endParaRPr lang="zh-CN" altLang="en-US"/>
            </a:p>
          </p:txBody>
        </p:sp>
        <p:sp>
          <p:nvSpPr>
            <p:cNvPr id="256074" name="Rectangle 74"/>
            <p:cNvSpPr>
              <a:spLocks noChangeArrowheads="1"/>
            </p:cNvSpPr>
            <p:nvPr/>
          </p:nvSpPr>
          <p:spPr bwMode="auto">
            <a:xfrm>
              <a:off x="2786" y="2282"/>
              <a:ext cx="179" cy="404"/>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lang="en-US" altLang="zh-CN" sz="1600" b="1">
                  <a:solidFill>
                    <a:srgbClr val="FF0000"/>
                  </a:solidFill>
                  <a:latin typeface="宋体" pitchFamily="2" charset="-122"/>
                </a:rPr>
                <a:t>S</a:t>
              </a:r>
            </a:p>
            <a:p>
              <a:pPr defTabSz="762000" eaLnBrk="0" hangingPunct="0">
                <a:lnSpc>
                  <a:spcPct val="75000"/>
                </a:lnSpc>
              </a:pPr>
              <a:r>
                <a:rPr lang="en-US" altLang="zh-CN" sz="1600" b="1">
                  <a:solidFill>
                    <a:srgbClr val="FF0000"/>
                  </a:solidFill>
                  <a:latin typeface="宋体" pitchFamily="2" charset="-122"/>
                </a:rPr>
                <a:t>Y</a:t>
              </a:r>
            </a:p>
            <a:p>
              <a:pPr defTabSz="762000" eaLnBrk="0" hangingPunct="0">
                <a:lnSpc>
                  <a:spcPct val="75000"/>
                </a:lnSpc>
              </a:pPr>
              <a:r>
                <a:rPr lang="en-US" altLang="zh-CN" sz="1600" b="1">
                  <a:solidFill>
                    <a:srgbClr val="FF0000"/>
                  </a:solidFill>
                  <a:latin typeface="宋体" pitchFamily="2" charset="-122"/>
                </a:rPr>
                <a:t>N</a:t>
              </a:r>
            </a:p>
          </p:txBody>
        </p:sp>
        <p:sp>
          <p:nvSpPr>
            <p:cNvPr id="256075" name="Rectangle 75"/>
            <p:cNvSpPr>
              <a:spLocks noChangeArrowheads="1"/>
            </p:cNvSpPr>
            <p:nvPr/>
          </p:nvSpPr>
          <p:spPr bwMode="auto">
            <a:xfrm>
              <a:off x="2653" y="2282"/>
              <a:ext cx="179" cy="404"/>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lang="en-US" altLang="zh-CN" sz="1600" b="1">
                  <a:solidFill>
                    <a:srgbClr val="FF0000"/>
                  </a:solidFill>
                  <a:latin typeface="宋体" pitchFamily="2" charset="-122"/>
                </a:rPr>
                <a:t>R</a:t>
              </a:r>
            </a:p>
            <a:p>
              <a:pPr defTabSz="762000" eaLnBrk="0" hangingPunct="0">
                <a:lnSpc>
                  <a:spcPct val="75000"/>
                </a:lnSpc>
              </a:pPr>
              <a:r>
                <a:rPr lang="en-US" altLang="zh-CN" sz="1600" b="1">
                  <a:solidFill>
                    <a:srgbClr val="FF0000"/>
                  </a:solidFill>
                  <a:latin typeface="宋体" pitchFamily="2" charset="-122"/>
                </a:rPr>
                <a:t>S</a:t>
              </a:r>
            </a:p>
            <a:p>
              <a:pPr defTabSz="762000" eaLnBrk="0" hangingPunct="0">
                <a:lnSpc>
                  <a:spcPct val="75000"/>
                </a:lnSpc>
              </a:pPr>
              <a:r>
                <a:rPr lang="en-US" altLang="zh-CN" sz="1600" b="1">
                  <a:solidFill>
                    <a:srgbClr val="FF0000"/>
                  </a:solidFill>
                  <a:latin typeface="宋体" pitchFamily="2" charset="-122"/>
                </a:rPr>
                <a:t>T</a:t>
              </a:r>
            </a:p>
          </p:txBody>
        </p:sp>
        <p:sp>
          <p:nvSpPr>
            <p:cNvPr id="256076" name="Rectangle 76"/>
            <p:cNvSpPr>
              <a:spLocks noChangeArrowheads="1"/>
            </p:cNvSpPr>
            <p:nvPr/>
          </p:nvSpPr>
          <p:spPr bwMode="auto">
            <a:xfrm>
              <a:off x="2510" y="2282"/>
              <a:ext cx="179" cy="404"/>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lang="en-US" altLang="zh-CN" sz="1600" b="1">
                  <a:solidFill>
                    <a:srgbClr val="FF0000"/>
                  </a:solidFill>
                  <a:latin typeface="宋体" pitchFamily="2" charset="-122"/>
                </a:rPr>
                <a:t>P</a:t>
              </a:r>
            </a:p>
            <a:p>
              <a:pPr defTabSz="762000" eaLnBrk="0" hangingPunct="0">
                <a:lnSpc>
                  <a:spcPct val="75000"/>
                </a:lnSpc>
              </a:pPr>
              <a:r>
                <a:rPr lang="en-US" altLang="zh-CN" sz="1600" b="1">
                  <a:solidFill>
                    <a:srgbClr val="FF0000"/>
                  </a:solidFill>
                  <a:latin typeface="宋体" pitchFamily="2" charset="-122"/>
                </a:rPr>
                <a:t>S</a:t>
              </a:r>
            </a:p>
            <a:p>
              <a:pPr defTabSz="762000" eaLnBrk="0" hangingPunct="0">
                <a:lnSpc>
                  <a:spcPct val="75000"/>
                </a:lnSpc>
              </a:pPr>
              <a:r>
                <a:rPr lang="en-US" altLang="zh-CN" sz="1600" b="1">
                  <a:solidFill>
                    <a:srgbClr val="FF0000"/>
                  </a:solidFill>
                  <a:latin typeface="宋体" pitchFamily="2" charset="-122"/>
                </a:rPr>
                <a:t>H</a:t>
              </a:r>
            </a:p>
          </p:txBody>
        </p:sp>
        <p:sp>
          <p:nvSpPr>
            <p:cNvPr id="256077" name="Rectangle 77"/>
            <p:cNvSpPr>
              <a:spLocks noChangeArrowheads="1"/>
            </p:cNvSpPr>
            <p:nvPr/>
          </p:nvSpPr>
          <p:spPr bwMode="auto">
            <a:xfrm>
              <a:off x="2376" y="2282"/>
              <a:ext cx="179" cy="404"/>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lang="en-US" altLang="zh-CN" sz="1600" b="1">
                  <a:solidFill>
                    <a:srgbClr val="FF0000"/>
                  </a:solidFill>
                  <a:latin typeface="宋体" pitchFamily="2" charset="-122"/>
                </a:rPr>
                <a:t>A</a:t>
              </a:r>
            </a:p>
            <a:p>
              <a:pPr defTabSz="762000" eaLnBrk="0" hangingPunct="0">
                <a:lnSpc>
                  <a:spcPct val="75000"/>
                </a:lnSpc>
              </a:pPr>
              <a:r>
                <a:rPr lang="en-US" altLang="zh-CN" sz="1600" b="1">
                  <a:solidFill>
                    <a:srgbClr val="FF0000"/>
                  </a:solidFill>
                  <a:latin typeface="宋体" pitchFamily="2" charset="-122"/>
                </a:rPr>
                <a:t>C</a:t>
              </a:r>
            </a:p>
            <a:p>
              <a:pPr defTabSz="762000" eaLnBrk="0" hangingPunct="0">
                <a:lnSpc>
                  <a:spcPct val="75000"/>
                </a:lnSpc>
              </a:pPr>
              <a:r>
                <a:rPr lang="en-US" altLang="zh-CN" sz="1600" b="1">
                  <a:solidFill>
                    <a:srgbClr val="FF0000"/>
                  </a:solidFill>
                  <a:latin typeface="宋体" pitchFamily="2" charset="-122"/>
                </a:rPr>
                <a:t>K</a:t>
              </a:r>
            </a:p>
          </p:txBody>
        </p:sp>
        <p:sp>
          <p:nvSpPr>
            <p:cNvPr id="256078" name="Rectangle 78"/>
            <p:cNvSpPr>
              <a:spLocks noChangeArrowheads="1"/>
            </p:cNvSpPr>
            <p:nvPr/>
          </p:nvSpPr>
          <p:spPr bwMode="auto">
            <a:xfrm>
              <a:off x="2230" y="2282"/>
              <a:ext cx="179" cy="404"/>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lang="en-US" altLang="zh-CN" sz="1600" b="1">
                  <a:solidFill>
                    <a:srgbClr val="FF0000"/>
                  </a:solidFill>
                  <a:latin typeface="宋体" pitchFamily="2" charset="-122"/>
                </a:rPr>
                <a:t>U</a:t>
              </a:r>
            </a:p>
            <a:p>
              <a:pPr defTabSz="762000" eaLnBrk="0" hangingPunct="0">
                <a:lnSpc>
                  <a:spcPct val="75000"/>
                </a:lnSpc>
              </a:pPr>
              <a:r>
                <a:rPr lang="en-US" altLang="zh-CN" sz="1600" b="1">
                  <a:solidFill>
                    <a:srgbClr val="FF0000"/>
                  </a:solidFill>
                  <a:latin typeface="宋体" pitchFamily="2" charset="-122"/>
                </a:rPr>
                <a:t>R</a:t>
              </a:r>
            </a:p>
            <a:p>
              <a:pPr defTabSz="762000" eaLnBrk="0" hangingPunct="0">
                <a:lnSpc>
                  <a:spcPct val="75000"/>
                </a:lnSpc>
              </a:pPr>
              <a:r>
                <a:rPr lang="en-US" altLang="zh-CN" sz="1600" b="1">
                  <a:solidFill>
                    <a:srgbClr val="FF0000"/>
                  </a:solidFill>
                  <a:latin typeface="宋体" pitchFamily="2" charset="-122"/>
                </a:rPr>
                <a:t>G</a:t>
              </a:r>
            </a:p>
          </p:txBody>
        </p:sp>
        <p:sp>
          <p:nvSpPr>
            <p:cNvPr id="256079" name="Rectangle 79"/>
            <p:cNvSpPr>
              <a:spLocks noChangeArrowheads="1"/>
            </p:cNvSpPr>
            <p:nvPr/>
          </p:nvSpPr>
          <p:spPr bwMode="auto">
            <a:xfrm>
              <a:off x="573" y="1200"/>
              <a:ext cx="4727" cy="210"/>
            </a:xfrm>
            <a:prstGeom prst="rect">
              <a:avLst/>
            </a:prstGeom>
            <a:noFill/>
            <a:ln w="12700">
              <a:noFill/>
              <a:miter lim="800000"/>
              <a:headEnd/>
              <a:tailEnd/>
            </a:ln>
            <a:effectLst/>
          </p:spPr>
          <p:txBody>
            <a:bodyPr wrap="none" lIns="90488" tIns="44450" rIns="90488" bIns="44450">
              <a:spAutoFit/>
            </a:bodyPr>
            <a:lstStyle/>
            <a:p>
              <a:pPr defTabSz="762000" eaLnBrk="0" hangingPunct="0"/>
              <a:r>
                <a:rPr lang="zh-CN" altLang="en-US" sz="1600" b="1">
                  <a:latin typeface="宋体" pitchFamily="2" charset="-122"/>
                </a:rPr>
                <a:t>比特 </a:t>
              </a:r>
              <a:r>
                <a:rPr lang="en-US" altLang="zh-CN" sz="1600" b="1">
                  <a:latin typeface="宋体" pitchFamily="2" charset="-122"/>
                </a:rPr>
                <a:t>0                8               16               24            31</a:t>
              </a:r>
            </a:p>
          </p:txBody>
        </p:sp>
        <p:sp>
          <p:nvSpPr>
            <p:cNvPr id="256080" name="Line 80"/>
            <p:cNvSpPr>
              <a:spLocks noChangeShapeType="1"/>
            </p:cNvSpPr>
            <p:nvPr/>
          </p:nvSpPr>
          <p:spPr bwMode="auto">
            <a:xfrm>
              <a:off x="5273" y="1479"/>
              <a:ext cx="306" cy="0"/>
            </a:xfrm>
            <a:prstGeom prst="line">
              <a:avLst/>
            </a:prstGeom>
            <a:noFill/>
            <a:ln w="12700">
              <a:solidFill>
                <a:schemeClr val="tx1"/>
              </a:solidFill>
              <a:round/>
              <a:headEnd/>
              <a:tailEnd/>
            </a:ln>
            <a:effectLst/>
          </p:spPr>
          <p:txBody>
            <a:bodyPr/>
            <a:lstStyle/>
            <a:p>
              <a:endParaRPr lang="zh-CN" altLang="en-US"/>
            </a:p>
          </p:txBody>
        </p:sp>
        <p:sp>
          <p:nvSpPr>
            <p:cNvPr id="256081" name="Line 81"/>
            <p:cNvSpPr>
              <a:spLocks noChangeShapeType="1"/>
            </p:cNvSpPr>
            <p:nvPr/>
          </p:nvSpPr>
          <p:spPr bwMode="auto">
            <a:xfrm>
              <a:off x="5273" y="2951"/>
              <a:ext cx="306" cy="0"/>
            </a:xfrm>
            <a:prstGeom prst="line">
              <a:avLst/>
            </a:prstGeom>
            <a:noFill/>
            <a:ln w="12700">
              <a:solidFill>
                <a:schemeClr val="tx1"/>
              </a:solidFill>
              <a:round/>
              <a:headEnd/>
              <a:tailEnd/>
            </a:ln>
            <a:effectLst/>
          </p:spPr>
          <p:txBody>
            <a:bodyPr/>
            <a:lstStyle/>
            <a:p>
              <a:endParaRPr lang="zh-CN" altLang="en-US"/>
            </a:p>
          </p:txBody>
        </p:sp>
        <p:sp>
          <p:nvSpPr>
            <p:cNvPr id="256082" name="Line 82"/>
            <p:cNvSpPr>
              <a:spLocks noChangeShapeType="1"/>
            </p:cNvSpPr>
            <p:nvPr/>
          </p:nvSpPr>
          <p:spPr bwMode="auto">
            <a:xfrm>
              <a:off x="592" y="1495"/>
              <a:ext cx="296" cy="0"/>
            </a:xfrm>
            <a:prstGeom prst="line">
              <a:avLst/>
            </a:prstGeom>
            <a:noFill/>
            <a:ln w="12700">
              <a:solidFill>
                <a:schemeClr val="tx1"/>
              </a:solidFill>
              <a:round/>
              <a:headEnd/>
              <a:tailEnd/>
            </a:ln>
            <a:effectLst/>
          </p:spPr>
          <p:txBody>
            <a:bodyPr/>
            <a:lstStyle/>
            <a:p>
              <a:endParaRPr lang="zh-CN" altLang="en-US"/>
            </a:p>
          </p:txBody>
        </p:sp>
        <p:sp>
          <p:nvSpPr>
            <p:cNvPr id="256083" name="Line 83"/>
            <p:cNvSpPr>
              <a:spLocks noChangeShapeType="1"/>
            </p:cNvSpPr>
            <p:nvPr/>
          </p:nvSpPr>
          <p:spPr bwMode="auto">
            <a:xfrm>
              <a:off x="611" y="3239"/>
              <a:ext cx="296" cy="0"/>
            </a:xfrm>
            <a:prstGeom prst="line">
              <a:avLst/>
            </a:prstGeom>
            <a:noFill/>
            <a:ln w="12700">
              <a:solidFill>
                <a:schemeClr val="tx1"/>
              </a:solidFill>
              <a:round/>
              <a:headEnd/>
              <a:tailEnd/>
            </a:ln>
            <a:effectLst/>
          </p:spPr>
          <p:txBody>
            <a:bodyPr/>
            <a:lstStyle/>
            <a:p>
              <a:endParaRPr lang="zh-CN" altLang="en-US"/>
            </a:p>
          </p:txBody>
        </p:sp>
      </p:grpSp>
    </p:spTree>
  </p:cSld>
  <p:clrMapOvr>
    <a:masterClrMapping/>
  </p:clrMapOvr>
  <p:transition spd="slow">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1AAFC81B-1490-44B2-933F-26B2CDFBEFCD}" type="slidenum">
              <a:rPr lang="en-US" altLang="zh-CN"/>
              <a:pPr/>
              <a:t>4</a:t>
            </a:fld>
            <a:endParaRPr lang="en-US" altLang="zh-CN"/>
          </a:p>
        </p:txBody>
      </p:sp>
      <p:sp>
        <p:nvSpPr>
          <p:cNvPr id="228354" name="Rectangle 2"/>
          <p:cNvSpPr>
            <a:spLocks noGrp="1" noChangeArrowheads="1"/>
          </p:cNvSpPr>
          <p:nvPr>
            <p:ph type="title"/>
          </p:nvPr>
        </p:nvSpPr>
        <p:spPr/>
        <p:txBody>
          <a:bodyPr/>
          <a:lstStyle/>
          <a:p>
            <a:r>
              <a:rPr lang="en-US" altLang="zh-CN" sz="3200" smtClean="0">
                <a:solidFill>
                  <a:srgbClr val="FF0000"/>
                </a:solidFill>
              </a:rPr>
              <a:t>7.1.3 </a:t>
            </a:r>
            <a:r>
              <a:rPr lang="zh-CN" altLang="en-US" sz="3200">
                <a:solidFill>
                  <a:srgbClr val="FF0000"/>
                </a:solidFill>
              </a:rPr>
              <a:t>传输层寻址与端口</a:t>
            </a:r>
            <a:r>
              <a:rPr lang="zh-CN" altLang="en-US"/>
              <a:t> </a:t>
            </a:r>
          </a:p>
        </p:txBody>
      </p:sp>
      <p:sp>
        <p:nvSpPr>
          <p:cNvPr id="228355" name="Rectangle 3"/>
          <p:cNvSpPr>
            <a:spLocks noGrp="1" noChangeArrowheads="1"/>
          </p:cNvSpPr>
          <p:nvPr>
            <p:ph type="body" idx="1"/>
          </p:nvPr>
        </p:nvSpPr>
        <p:spPr>
          <a:xfrm>
            <a:off x="1042988" y="1484313"/>
            <a:ext cx="7620000" cy="4608512"/>
          </a:xfrm>
        </p:spPr>
        <p:txBody>
          <a:bodyPr/>
          <a:lstStyle/>
          <a:p>
            <a:pPr>
              <a:buFont typeface="Wingdings" pitchFamily="2" charset="2"/>
              <a:buNone/>
            </a:pPr>
            <a:r>
              <a:rPr lang="zh-CN" altLang="en-US" sz="2400">
                <a:solidFill>
                  <a:srgbClr val="FF0000"/>
                </a:solidFill>
                <a:effectLst>
                  <a:outerShdw blurRad="38100" dist="38100" dir="2700000" algn="tl">
                    <a:srgbClr val="000000"/>
                  </a:outerShdw>
                </a:effectLst>
              </a:rPr>
              <a:t>（</a:t>
            </a:r>
            <a:r>
              <a:rPr lang="en-US" altLang="zh-CN" sz="2400">
                <a:solidFill>
                  <a:srgbClr val="FF0000"/>
                </a:solidFill>
                <a:effectLst>
                  <a:outerShdw blurRad="38100" dist="38100" dir="2700000" algn="tl">
                    <a:srgbClr val="000000"/>
                  </a:outerShdw>
                </a:effectLst>
              </a:rPr>
              <a:t>1</a:t>
            </a:r>
            <a:r>
              <a:rPr lang="zh-CN" altLang="en-US" sz="2400">
                <a:solidFill>
                  <a:srgbClr val="FF0000"/>
                </a:solidFill>
                <a:effectLst>
                  <a:outerShdw blurRad="38100" dist="38100" dir="2700000" algn="tl">
                    <a:srgbClr val="000000"/>
                  </a:outerShdw>
                </a:effectLst>
              </a:rPr>
              <a:t>）传输层寻址</a:t>
            </a:r>
          </a:p>
          <a:p>
            <a:r>
              <a:rPr lang="zh-CN" altLang="en-US" sz="2400"/>
              <a:t>根据</a:t>
            </a:r>
            <a:r>
              <a:rPr lang="en-US" altLang="zh-CN" sz="2400"/>
              <a:t>OSI</a:t>
            </a:r>
            <a:r>
              <a:rPr lang="zh-CN" altLang="en-US" sz="2400"/>
              <a:t>的观点，传输层应提供用户之间可靠和有效的端到端传输</a:t>
            </a:r>
            <a:r>
              <a:rPr lang="zh-CN" altLang="en-US" sz="2400" smtClean="0"/>
              <a:t>服务</a:t>
            </a:r>
            <a:endParaRPr lang="zh-CN" altLang="en-US" sz="2400"/>
          </a:p>
          <a:p>
            <a:r>
              <a:rPr lang="zh-CN" altLang="en-US" sz="2400"/>
              <a:t>在一个主机中可能存在多个应用进程同时分别和另一个主机中的多个应用进程通信。因此，传输层必须具有将一个主机中某一个用户进程和其他用户进程相互区分的</a:t>
            </a:r>
            <a:r>
              <a:rPr lang="zh-CN" altLang="en-US" sz="2400" smtClean="0"/>
              <a:t>能力</a:t>
            </a:r>
            <a:endParaRPr lang="zh-CN" altLang="en-US" sz="2400"/>
          </a:p>
          <a:p>
            <a:r>
              <a:rPr lang="zh-CN" altLang="en-US" sz="2400"/>
              <a:t>传输层通过传输地址来实现该功能，这里的传输地址是指</a:t>
            </a:r>
            <a:r>
              <a:rPr lang="zh-CN" altLang="en-US" sz="2400">
                <a:solidFill>
                  <a:srgbClr val="FF0000"/>
                </a:solidFill>
                <a:effectLst>
                  <a:outerShdw blurRad="38100" dist="38100" dir="2700000" algn="tl">
                    <a:srgbClr val="000000"/>
                  </a:outerShdw>
                </a:effectLst>
              </a:rPr>
              <a:t>传输层服务访问点</a:t>
            </a:r>
            <a:r>
              <a:rPr lang="en-US" altLang="zh-CN" sz="2400">
                <a:solidFill>
                  <a:srgbClr val="FF0000"/>
                </a:solidFill>
                <a:effectLst>
                  <a:outerShdw blurRad="38100" dist="38100" dir="2700000" algn="tl">
                    <a:srgbClr val="000000"/>
                  </a:outerShdw>
                </a:effectLst>
              </a:rPr>
              <a:t>TSAP</a:t>
            </a:r>
            <a:r>
              <a:rPr lang="zh-CN" altLang="en-US" sz="2400">
                <a:solidFill>
                  <a:srgbClr val="FF0000"/>
                </a:solidFill>
                <a:effectLst>
                  <a:outerShdw blurRad="38100" dist="38100" dir="2700000" algn="tl">
                    <a:srgbClr val="000000"/>
                  </a:outerShdw>
                </a:effectLst>
              </a:rPr>
              <a:t>（称为端口）</a:t>
            </a:r>
            <a:r>
              <a:rPr lang="zh-CN" altLang="en-US" sz="2400"/>
              <a:t>，它是传输层与应用层之间交换信息的抽象</a:t>
            </a:r>
            <a:r>
              <a:rPr lang="zh-CN" altLang="en-US" sz="2400" smtClean="0"/>
              <a:t>接口</a:t>
            </a:r>
            <a:endParaRPr lang="zh-CN" altLang="en-US" sz="2400"/>
          </a:p>
        </p:txBody>
      </p:sp>
    </p:spTree>
  </p:cSld>
  <p:clrMapOvr>
    <a:masterClrMapping/>
  </p:clrMapOvr>
  <p:transition spd="slow">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E1503656-EA97-4458-9822-92BF23FE92AD}" type="slidenum">
              <a:rPr lang="en-US" altLang="zh-CN"/>
              <a:pPr/>
              <a:t>40</a:t>
            </a:fld>
            <a:endParaRPr lang="en-US" altLang="zh-CN"/>
          </a:p>
        </p:txBody>
      </p:sp>
      <p:sp>
        <p:nvSpPr>
          <p:cNvPr id="328706" name="Rectangle 2"/>
          <p:cNvSpPr>
            <a:spLocks noGrp="1" noChangeArrowheads="1"/>
          </p:cNvSpPr>
          <p:nvPr>
            <p:ph type="title"/>
          </p:nvPr>
        </p:nvSpPr>
        <p:spPr/>
        <p:txBody>
          <a:bodyPr/>
          <a:lstStyle/>
          <a:p>
            <a:r>
              <a:rPr lang="en-US" altLang="zh-CN"/>
              <a:t>TCP Header Format</a:t>
            </a:r>
          </a:p>
        </p:txBody>
      </p:sp>
      <p:pic>
        <p:nvPicPr>
          <p:cNvPr id="328707" name="Picture 3"/>
          <p:cNvPicPr>
            <a:picLocks noChangeAspect="1" noChangeArrowheads="1"/>
          </p:cNvPicPr>
          <p:nvPr/>
        </p:nvPicPr>
        <p:blipFill>
          <a:blip r:embed="rId2"/>
          <a:srcRect/>
          <a:stretch>
            <a:fillRect/>
          </a:stretch>
        </p:blipFill>
        <p:spPr bwMode="auto">
          <a:xfrm>
            <a:off x="1585913" y="1412875"/>
            <a:ext cx="6515100" cy="4667250"/>
          </a:xfrm>
          <a:prstGeom prst="rect">
            <a:avLst/>
          </a:prstGeom>
          <a:noFill/>
        </p:spPr>
      </p:pic>
    </p:spTree>
  </p:cSld>
  <p:clrMapOvr>
    <a:masterClrMapping/>
  </p:clrMapOvr>
  <p:transition spd="slow">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86FD47A2-AACA-4662-B4E1-D7C633E7DD09}" type="slidenum">
              <a:rPr lang="en-US" altLang="zh-CN"/>
              <a:pPr/>
              <a:t>41</a:t>
            </a:fld>
            <a:endParaRPr lang="en-US" altLang="zh-CN"/>
          </a:p>
        </p:txBody>
      </p:sp>
      <p:sp>
        <p:nvSpPr>
          <p:cNvPr id="254978" name="Rectangle 2"/>
          <p:cNvSpPr>
            <a:spLocks noGrp="1" noChangeArrowheads="1"/>
          </p:cNvSpPr>
          <p:nvPr>
            <p:ph type="title"/>
          </p:nvPr>
        </p:nvSpPr>
        <p:spPr/>
        <p:txBody>
          <a:bodyPr/>
          <a:lstStyle/>
          <a:p>
            <a:r>
              <a:rPr lang="en-US" altLang="zh-CN" sz="3200"/>
              <a:t>TCP</a:t>
            </a:r>
            <a:r>
              <a:rPr lang="zh-CN" altLang="en-US" sz="3200"/>
              <a:t>报文字段说明</a:t>
            </a:r>
          </a:p>
        </p:txBody>
      </p:sp>
      <p:sp>
        <p:nvSpPr>
          <p:cNvPr id="254979" name="Rectangle 3"/>
          <p:cNvSpPr>
            <a:spLocks noGrp="1" noChangeArrowheads="1"/>
          </p:cNvSpPr>
          <p:nvPr>
            <p:ph type="body" idx="1"/>
          </p:nvPr>
        </p:nvSpPr>
        <p:spPr/>
        <p:txBody>
          <a:bodyPr/>
          <a:lstStyle/>
          <a:p>
            <a:pPr>
              <a:lnSpc>
                <a:spcPct val="110000"/>
              </a:lnSpc>
            </a:pPr>
            <a:r>
              <a:rPr lang="zh-CN" altLang="en-US">
                <a:solidFill>
                  <a:srgbClr val="FF0000"/>
                </a:solidFill>
                <a:effectLst>
                  <a:outerShdw blurRad="38100" dist="38100" dir="2700000" algn="tl">
                    <a:srgbClr val="000000"/>
                  </a:outerShdw>
                </a:effectLst>
              </a:rPr>
              <a:t>紧急比特 </a:t>
            </a:r>
            <a:r>
              <a:rPr lang="en-US" altLang="zh-CN">
                <a:solidFill>
                  <a:srgbClr val="FF0000"/>
                </a:solidFill>
                <a:effectLst>
                  <a:outerShdw blurRad="38100" dist="38100" dir="2700000" algn="tl">
                    <a:srgbClr val="000000"/>
                  </a:outerShdw>
                </a:effectLst>
              </a:rPr>
              <a:t>URG</a:t>
            </a:r>
            <a:r>
              <a:rPr lang="en-US" altLang="zh-CN"/>
              <a:t> : </a:t>
            </a:r>
            <a:r>
              <a:rPr lang="zh-CN" altLang="en-US"/>
              <a:t>当 </a:t>
            </a:r>
            <a:r>
              <a:rPr lang="en-US" altLang="zh-CN"/>
              <a:t>URG=1 </a:t>
            </a:r>
            <a:r>
              <a:rPr lang="zh-CN" altLang="en-US"/>
              <a:t>时，表明紧急指针字段有效。表示报文段中有紧急数据，应尽快传送（相当于高优先级的数据）。 </a:t>
            </a:r>
          </a:p>
          <a:p>
            <a:pPr>
              <a:lnSpc>
                <a:spcPct val="110000"/>
              </a:lnSpc>
            </a:pPr>
            <a:r>
              <a:rPr lang="zh-CN" altLang="en-US">
                <a:solidFill>
                  <a:srgbClr val="FF0000"/>
                </a:solidFill>
                <a:effectLst>
                  <a:outerShdw blurRad="38100" dist="38100" dir="2700000" algn="tl">
                    <a:srgbClr val="000000"/>
                  </a:outerShdw>
                </a:effectLst>
              </a:rPr>
              <a:t>确认比特 </a:t>
            </a:r>
            <a:r>
              <a:rPr lang="en-US" altLang="zh-CN">
                <a:solidFill>
                  <a:srgbClr val="FF0000"/>
                </a:solidFill>
                <a:effectLst>
                  <a:outerShdw blurRad="38100" dist="38100" dir="2700000" algn="tl">
                    <a:srgbClr val="000000"/>
                  </a:outerShdw>
                </a:effectLst>
              </a:rPr>
              <a:t>ACK</a:t>
            </a:r>
            <a:r>
              <a:rPr lang="en-US" altLang="zh-CN"/>
              <a:t>:</a:t>
            </a:r>
          </a:p>
          <a:p>
            <a:pPr lvl="1">
              <a:lnSpc>
                <a:spcPct val="110000"/>
              </a:lnSpc>
            </a:pPr>
            <a:r>
              <a:rPr lang="zh-CN" altLang="en-US"/>
              <a:t>当 </a:t>
            </a:r>
            <a:r>
              <a:rPr lang="en-US" altLang="zh-CN"/>
              <a:t>ACK=1 </a:t>
            </a:r>
            <a:r>
              <a:rPr lang="zh-CN" altLang="en-US"/>
              <a:t>时确认序号字段才有效</a:t>
            </a:r>
            <a:r>
              <a:rPr lang="en-US" altLang="zh-CN"/>
              <a:t>; </a:t>
            </a:r>
          </a:p>
          <a:p>
            <a:pPr lvl="1">
              <a:lnSpc>
                <a:spcPct val="110000"/>
              </a:lnSpc>
            </a:pPr>
            <a:r>
              <a:rPr lang="zh-CN" altLang="en-US"/>
              <a:t>当 </a:t>
            </a:r>
            <a:r>
              <a:rPr lang="en-US" altLang="zh-CN"/>
              <a:t>ACK= 0 </a:t>
            </a:r>
            <a:r>
              <a:rPr lang="zh-CN" altLang="en-US"/>
              <a:t>时，确认序号无效。</a:t>
            </a:r>
          </a:p>
          <a:p>
            <a:pPr>
              <a:lnSpc>
                <a:spcPct val="110000"/>
              </a:lnSpc>
            </a:pPr>
            <a:r>
              <a:rPr lang="zh-CN" altLang="en-US">
                <a:solidFill>
                  <a:srgbClr val="FF0000"/>
                </a:solidFill>
                <a:effectLst>
                  <a:outerShdw blurRad="38100" dist="38100" dir="2700000" algn="tl">
                    <a:srgbClr val="000000"/>
                  </a:outerShdw>
                </a:effectLst>
              </a:rPr>
              <a:t>推送比特 </a:t>
            </a:r>
            <a:r>
              <a:rPr lang="en-US" altLang="zh-CN">
                <a:solidFill>
                  <a:srgbClr val="FF0000"/>
                </a:solidFill>
                <a:effectLst>
                  <a:outerShdw blurRad="38100" dist="38100" dir="2700000" algn="tl">
                    <a:srgbClr val="000000"/>
                  </a:outerShdw>
                </a:effectLst>
              </a:rPr>
              <a:t>PSH</a:t>
            </a:r>
            <a:r>
              <a:rPr lang="en-US" altLang="zh-CN"/>
              <a:t> (PuSH): </a:t>
            </a:r>
            <a:r>
              <a:rPr lang="zh-CN" altLang="en-US"/>
              <a:t>接收 </a:t>
            </a:r>
            <a:r>
              <a:rPr lang="en-US" altLang="zh-CN"/>
              <a:t>TCP </a:t>
            </a:r>
            <a:r>
              <a:rPr lang="zh-CN" altLang="en-US"/>
              <a:t>收到</a:t>
            </a:r>
            <a:r>
              <a:rPr lang="en-US" altLang="zh-CN"/>
              <a:t>PSH=1 </a:t>
            </a:r>
            <a:r>
              <a:rPr lang="zh-CN" altLang="en-US"/>
              <a:t>的报文段，就尽快地交付给接收应用进程，而不必等到整个缓存都填满后再向上交付。 </a:t>
            </a:r>
          </a:p>
        </p:txBody>
      </p:sp>
    </p:spTree>
  </p:cSld>
  <p:clrMapOvr>
    <a:masterClrMapping/>
  </p:clrMapOvr>
  <p:transition spd="slow">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D50681F3-6E2B-4B5B-A3BE-DC8C7BA0EBB3}" type="slidenum">
              <a:rPr lang="en-US" altLang="zh-CN"/>
              <a:pPr/>
              <a:t>42</a:t>
            </a:fld>
            <a:endParaRPr lang="en-US" altLang="zh-CN"/>
          </a:p>
        </p:txBody>
      </p:sp>
      <p:sp>
        <p:nvSpPr>
          <p:cNvPr id="258050" name="Rectangle 2"/>
          <p:cNvSpPr>
            <a:spLocks noGrp="1" noChangeArrowheads="1"/>
          </p:cNvSpPr>
          <p:nvPr>
            <p:ph type="title"/>
          </p:nvPr>
        </p:nvSpPr>
        <p:spPr/>
        <p:txBody>
          <a:bodyPr/>
          <a:lstStyle/>
          <a:p>
            <a:r>
              <a:rPr lang="en-US" altLang="zh-CN" sz="3200"/>
              <a:t>TCP</a:t>
            </a:r>
            <a:r>
              <a:rPr lang="zh-CN" altLang="en-US" sz="3200"/>
              <a:t>报文字段说明</a:t>
            </a:r>
            <a:endParaRPr lang="en-US" altLang="zh-CN" sz="3200"/>
          </a:p>
        </p:txBody>
      </p:sp>
      <p:sp>
        <p:nvSpPr>
          <p:cNvPr id="258051" name="Rectangle 3"/>
          <p:cNvSpPr>
            <a:spLocks noGrp="1" noChangeArrowheads="1"/>
          </p:cNvSpPr>
          <p:nvPr>
            <p:ph type="body" idx="1"/>
          </p:nvPr>
        </p:nvSpPr>
        <p:spPr>
          <a:xfrm>
            <a:off x="1066800" y="1341438"/>
            <a:ext cx="7608888" cy="4897437"/>
          </a:xfrm>
          <a:noFill/>
        </p:spPr>
        <p:txBody>
          <a:bodyPr lIns="18000" rIns="18000"/>
          <a:lstStyle/>
          <a:p>
            <a:pPr marL="179388" indent="-179388">
              <a:buClr>
                <a:srgbClr val="000099"/>
              </a:buClr>
              <a:buSzPct val="75000"/>
            </a:pPr>
            <a:r>
              <a:rPr lang="zh-CN" altLang="en-US" u="sng">
                <a:solidFill>
                  <a:srgbClr val="FF0000"/>
                </a:solidFill>
                <a:effectLst>
                  <a:outerShdw blurRad="38100" dist="38100" dir="2700000" algn="tl">
                    <a:srgbClr val="000000"/>
                  </a:outerShdw>
                </a:effectLst>
              </a:rPr>
              <a:t>复位比特 </a:t>
            </a:r>
            <a:r>
              <a:rPr lang="en-US" altLang="zh-CN" u="sng">
                <a:solidFill>
                  <a:srgbClr val="FF0000"/>
                </a:solidFill>
                <a:effectLst>
                  <a:outerShdw blurRad="38100" dist="38100" dir="2700000" algn="tl">
                    <a:srgbClr val="000000"/>
                  </a:outerShdw>
                </a:effectLst>
              </a:rPr>
              <a:t>RST</a:t>
            </a:r>
            <a:r>
              <a:rPr lang="en-US" altLang="zh-CN"/>
              <a:t> (ReSeT) : </a:t>
            </a:r>
            <a:r>
              <a:rPr lang="zh-CN" altLang="en-US"/>
              <a:t>当 </a:t>
            </a:r>
            <a:r>
              <a:rPr lang="en-US" altLang="zh-CN"/>
              <a:t>RST=1 </a:t>
            </a:r>
            <a:r>
              <a:rPr lang="zh-CN" altLang="en-US"/>
              <a:t>时，表明 </a:t>
            </a:r>
            <a:r>
              <a:rPr lang="en-US" altLang="zh-CN"/>
              <a:t>TCP </a:t>
            </a:r>
            <a:r>
              <a:rPr lang="zh-CN" altLang="en-US"/>
              <a:t>连接中出现严重差错（如由于主机崩溃或其他原因），必须释放连接，然后再重新建立传输连接。  </a:t>
            </a:r>
          </a:p>
          <a:p>
            <a:pPr marL="179388" indent="-179388">
              <a:buClr>
                <a:srgbClr val="000099"/>
              </a:buClr>
              <a:buSzPct val="75000"/>
            </a:pPr>
            <a:r>
              <a:rPr lang="zh-CN" altLang="en-US" u="sng">
                <a:solidFill>
                  <a:srgbClr val="FF0000"/>
                </a:solidFill>
                <a:effectLst>
                  <a:outerShdw blurRad="38100" dist="38100" dir="2700000" algn="tl">
                    <a:srgbClr val="000000"/>
                  </a:outerShdw>
                </a:effectLst>
              </a:rPr>
              <a:t>同步比特 </a:t>
            </a:r>
            <a:r>
              <a:rPr lang="en-US" altLang="zh-CN" u="sng">
                <a:solidFill>
                  <a:srgbClr val="FF0000"/>
                </a:solidFill>
                <a:effectLst>
                  <a:outerShdw blurRad="38100" dist="38100" dir="2700000" algn="tl">
                    <a:srgbClr val="000000"/>
                  </a:outerShdw>
                </a:effectLst>
              </a:rPr>
              <a:t>SYN</a:t>
            </a:r>
            <a:r>
              <a:rPr lang="en-US" altLang="zh-CN"/>
              <a:t> :</a:t>
            </a:r>
            <a:r>
              <a:rPr lang="zh-CN" altLang="en-US"/>
              <a:t>同步比特 </a:t>
            </a:r>
            <a:r>
              <a:rPr lang="en-US" altLang="zh-CN"/>
              <a:t>SYN </a:t>
            </a:r>
            <a:r>
              <a:rPr lang="zh-CN" altLang="en-US"/>
              <a:t>置为 </a:t>
            </a:r>
            <a:r>
              <a:rPr lang="en-US" altLang="zh-CN"/>
              <a:t>1</a:t>
            </a:r>
            <a:r>
              <a:rPr lang="zh-CN" altLang="en-US"/>
              <a:t>，就表示这是一个连接请求或连接接受报文。</a:t>
            </a:r>
          </a:p>
          <a:p>
            <a:pPr marL="179388" indent="-179388">
              <a:buClr>
                <a:srgbClr val="000099"/>
              </a:buClr>
              <a:buSzPct val="75000"/>
            </a:pPr>
            <a:r>
              <a:rPr lang="zh-CN" altLang="en-US" u="sng">
                <a:solidFill>
                  <a:srgbClr val="FF0000"/>
                </a:solidFill>
                <a:effectLst>
                  <a:outerShdw blurRad="38100" dist="38100" dir="2700000" algn="tl">
                    <a:srgbClr val="000000"/>
                  </a:outerShdw>
                </a:effectLst>
              </a:rPr>
              <a:t>终止比特 </a:t>
            </a:r>
            <a:r>
              <a:rPr lang="en-US" altLang="zh-CN" u="sng">
                <a:solidFill>
                  <a:srgbClr val="FF0000"/>
                </a:solidFill>
                <a:effectLst>
                  <a:outerShdw blurRad="38100" dist="38100" dir="2700000" algn="tl">
                    <a:srgbClr val="000000"/>
                  </a:outerShdw>
                </a:effectLst>
              </a:rPr>
              <a:t>FIN</a:t>
            </a:r>
            <a:r>
              <a:rPr lang="en-US" altLang="zh-CN"/>
              <a:t> (FINal): </a:t>
            </a:r>
            <a:r>
              <a:rPr lang="zh-CN" altLang="en-US"/>
              <a:t>用来释放一个连接。当</a:t>
            </a:r>
            <a:r>
              <a:rPr lang="en-US" altLang="zh-CN"/>
              <a:t>FIN=1 </a:t>
            </a:r>
            <a:r>
              <a:rPr lang="zh-CN" altLang="en-US"/>
              <a:t>时，表明此报文段的发送端的数据已发送完毕，并要求释放传输连接。  </a:t>
            </a:r>
          </a:p>
        </p:txBody>
      </p:sp>
    </p:spTree>
  </p:cSld>
  <p:clrMapOvr>
    <a:masterClrMapping/>
  </p:clrMapOvr>
  <p:transition spd="slow">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C0D3D930-8952-4D25-A9F1-B699DC7DA18C}" type="slidenum">
              <a:rPr lang="en-US" altLang="zh-CN"/>
              <a:pPr/>
              <a:t>43</a:t>
            </a:fld>
            <a:endParaRPr lang="en-US" altLang="zh-CN"/>
          </a:p>
        </p:txBody>
      </p:sp>
      <p:sp>
        <p:nvSpPr>
          <p:cNvPr id="259074" name="Rectangle 2"/>
          <p:cNvSpPr>
            <a:spLocks noGrp="1" noChangeArrowheads="1"/>
          </p:cNvSpPr>
          <p:nvPr>
            <p:ph type="title"/>
          </p:nvPr>
        </p:nvSpPr>
        <p:spPr/>
        <p:txBody>
          <a:bodyPr/>
          <a:lstStyle/>
          <a:p>
            <a:r>
              <a:rPr lang="en-US" altLang="zh-CN" sz="3200"/>
              <a:t>TCP</a:t>
            </a:r>
            <a:r>
              <a:rPr lang="zh-CN" altLang="en-US" sz="3200"/>
              <a:t>报文字段说明</a:t>
            </a:r>
          </a:p>
        </p:txBody>
      </p:sp>
      <p:sp>
        <p:nvSpPr>
          <p:cNvPr id="259075" name="Rectangle 3"/>
          <p:cNvSpPr>
            <a:spLocks noGrp="1" noChangeArrowheads="1"/>
          </p:cNvSpPr>
          <p:nvPr>
            <p:ph type="body" idx="1"/>
          </p:nvPr>
        </p:nvSpPr>
        <p:spPr/>
        <p:txBody>
          <a:bodyPr/>
          <a:lstStyle/>
          <a:p>
            <a:r>
              <a:rPr lang="zh-CN" altLang="en-US" u="sng">
                <a:solidFill>
                  <a:srgbClr val="FF0000"/>
                </a:solidFill>
                <a:effectLst>
                  <a:outerShdw blurRad="38100" dist="38100" dir="2700000" algn="tl">
                    <a:srgbClr val="000000"/>
                  </a:outerShdw>
                </a:effectLst>
              </a:rPr>
              <a:t>选项</a:t>
            </a:r>
            <a:r>
              <a:rPr lang="zh-CN" altLang="en-US"/>
              <a:t>：长度可变，可以是</a:t>
            </a:r>
            <a:r>
              <a:rPr lang="en-US" altLang="zh-CN"/>
              <a:t>1</a:t>
            </a:r>
            <a:r>
              <a:rPr lang="zh-CN" altLang="en-US"/>
              <a:t>个或多个字节，规定相应的功能。每个选项由类型、长度、数据三部分组成。表</a:t>
            </a:r>
            <a:r>
              <a:rPr lang="en-US" altLang="zh-CN"/>
              <a:t>5-1</a:t>
            </a:r>
            <a:r>
              <a:rPr lang="zh-CN" altLang="en-US"/>
              <a:t>列出了</a:t>
            </a:r>
            <a:r>
              <a:rPr lang="en-US" altLang="zh-CN"/>
              <a:t>TCP</a:t>
            </a:r>
            <a:r>
              <a:rPr lang="zh-CN" altLang="en-US"/>
              <a:t>定义的选项。</a:t>
            </a:r>
          </a:p>
        </p:txBody>
      </p:sp>
      <p:pic>
        <p:nvPicPr>
          <p:cNvPr id="259076" name="Picture 4"/>
          <p:cNvPicPr>
            <a:picLocks noChangeAspect="1" noChangeArrowheads="1"/>
          </p:cNvPicPr>
          <p:nvPr/>
        </p:nvPicPr>
        <p:blipFill>
          <a:blip r:embed="rId2"/>
          <a:srcRect/>
          <a:stretch>
            <a:fillRect/>
          </a:stretch>
        </p:blipFill>
        <p:spPr bwMode="auto">
          <a:xfrm>
            <a:off x="755650" y="3141663"/>
            <a:ext cx="8064500" cy="3524250"/>
          </a:xfrm>
          <a:prstGeom prst="rect">
            <a:avLst/>
          </a:prstGeom>
          <a:noFill/>
          <a:ln w="9525">
            <a:noFill/>
            <a:miter lim="800000"/>
            <a:headEnd/>
            <a:tailEnd/>
          </a:ln>
          <a:effectLst/>
        </p:spPr>
      </p:pic>
    </p:spTree>
  </p:cSld>
  <p:clrMapOvr>
    <a:masterClrMapping/>
  </p:clrMapOvr>
  <p:transition spd="slow">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3AC9BB0C-0222-4E85-8E21-677471702A62}" type="slidenum">
              <a:rPr lang="en-US" altLang="zh-CN"/>
              <a:pPr/>
              <a:t>44</a:t>
            </a:fld>
            <a:endParaRPr lang="en-US" altLang="zh-CN"/>
          </a:p>
        </p:txBody>
      </p:sp>
      <p:sp>
        <p:nvSpPr>
          <p:cNvPr id="260098" name="Rectangle 2"/>
          <p:cNvSpPr>
            <a:spLocks noGrp="1" noChangeArrowheads="1"/>
          </p:cNvSpPr>
          <p:nvPr>
            <p:ph type="title"/>
          </p:nvPr>
        </p:nvSpPr>
        <p:spPr/>
        <p:txBody>
          <a:bodyPr/>
          <a:lstStyle/>
          <a:p>
            <a:r>
              <a:rPr lang="zh-CN" altLang="en-US" sz="3200"/>
              <a:t>选项字段说明</a:t>
            </a:r>
          </a:p>
        </p:txBody>
      </p:sp>
      <p:sp>
        <p:nvSpPr>
          <p:cNvPr id="260099" name="Rectangle 3"/>
          <p:cNvSpPr>
            <a:spLocks noGrp="1" noChangeArrowheads="1"/>
          </p:cNvSpPr>
          <p:nvPr>
            <p:ph type="body" idx="1"/>
          </p:nvPr>
        </p:nvSpPr>
        <p:spPr/>
        <p:txBody>
          <a:bodyPr/>
          <a:lstStyle/>
          <a:p>
            <a:r>
              <a:rPr lang="zh-CN" altLang="en-US" sz="2400"/>
              <a:t>①</a:t>
            </a:r>
            <a:r>
              <a:rPr lang="en-US" altLang="zh-CN" sz="2400">
                <a:solidFill>
                  <a:srgbClr val="FF0000"/>
                </a:solidFill>
                <a:effectLst>
                  <a:outerShdw blurRad="38100" dist="38100" dir="2700000" algn="tl">
                    <a:srgbClr val="000000"/>
                  </a:outerShdw>
                </a:effectLst>
              </a:rPr>
              <a:t>MSS</a:t>
            </a:r>
            <a:r>
              <a:rPr lang="zh-CN" altLang="en-US" sz="2400"/>
              <a:t>：用于</a:t>
            </a:r>
            <a:r>
              <a:rPr lang="en-US" altLang="zh-CN" sz="2400"/>
              <a:t>TCP</a:t>
            </a:r>
            <a:r>
              <a:rPr lang="zh-CN" altLang="en-US" sz="2400"/>
              <a:t>连接双方在建立连接时相互告知对方期望的最大报文段长度</a:t>
            </a:r>
            <a:r>
              <a:rPr lang="zh-CN" altLang="en-US" sz="2400" smtClean="0"/>
              <a:t>值</a:t>
            </a:r>
            <a:endParaRPr lang="zh-CN" altLang="en-US" sz="2400"/>
          </a:p>
          <a:p>
            <a:pPr lvl="1"/>
            <a:r>
              <a:rPr lang="en-US" altLang="zh-CN" sz="2400"/>
              <a:t>TCP</a:t>
            </a:r>
            <a:r>
              <a:rPr lang="zh-CN" altLang="en-US" sz="2400"/>
              <a:t>报文的长度是包括首部和数据部分的总长度（不包括伪首部），以字节为单位，数据部分的最大长度</a:t>
            </a:r>
            <a:r>
              <a:rPr lang="en-US" altLang="zh-CN" sz="2400"/>
              <a:t>MSS</a:t>
            </a:r>
            <a:r>
              <a:rPr lang="zh-CN" altLang="en-US" sz="2400"/>
              <a:t>值为</a:t>
            </a:r>
            <a:r>
              <a:rPr lang="en-US" altLang="zh-CN" sz="2400"/>
              <a:t>65535</a:t>
            </a:r>
            <a:r>
              <a:rPr lang="zh-CN" altLang="en-US" sz="2400"/>
              <a:t>字节（</a:t>
            </a:r>
            <a:r>
              <a:rPr lang="en-US" altLang="zh-CN" sz="2400"/>
              <a:t>64KB</a:t>
            </a:r>
            <a:r>
              <a:rPr lang="zh-CN" altLang="en-US" sz="2400" smtClean="0"/>
              <a:t>）</a:t>
            </a:r>
            <a:endParaRPr lang="zh-CN" altLang="en-US" sz="2400"/>
          </a:p>
          <a:p>
            <a:pPr lvl="1"/>
            <a:r>
              <a:rPr lang="zh-CN" altLang="en-US" sz="2400"/>
              <a:t>事实上，</a:t>
            </a:r>
            <a:r>
              <a:rPr lang="en-US" altLang="zh-CN" sz="2400"/>
              <a:t>TCP</a:t>
            </a:r>
            <a:r>
              <a:rPr lang="zh-CN" altLang="en-US" sz="2400"/>
              <a:t>报文一般没有这么大，</a:t>
            </a:r>
            <a:r>
              <a:rPr lang="en-US" altLang="zh-CN" sz="2400"/>
              <a:t>TCP</a:t>
            </a:r>
            <a:r>
              <a:rPr lang="zh-CN" altLang="en-US" sz="2400"/>
              <a:t>报文的典型长度（</a:t>
            </a:r>
            <a:r>
              <a:rPr lang="en-US" altLang="zh-CN" sz="2400"/>
              <a:t>MSS</a:t>
            </a:r>
            <a:r>
              <a:rPr lang="zh-CN" altLang="en-US" sz="2400"/>
              <a:t>的默认值）是</a:t>
            </a:r>
            <a:r>
              <a:rPr lang="en-US" altLang="zh-CN" sz="2400"/>
              <a:t>556</a:t>
            </a:r>
            <a:r>
              <a:rPr lang="zh-CN" altLang="en-US" sz="2400"/>
              <a:t>字节，其中数据部分的长度为</a:t>
            </a:r>
            <a:r>
              <a:rPr lang="en-US" altLang="zh-CN" sz="2400"/>
              <a:t>556-20=536</a:t>
            </a:r>
            <a:r>
              <a:rPr lang="zh-CN" altLang="en-US" sz="2400"/>
              <a:t>字节（标准长度）。将</a:t>
            </a:r>
            <a:r>
              <a:rPr lang="en-US" altLang="zh-CN" sz="2400"/>
              <a:t>TCP</a:t>
            </a:r>
            <a:r>
              <a:rPr lang="zh-CN" altLang="en-US" sz="2400"/>
              <a:t>报文封装进</a:t>
            </a:r>
            <a:r>
              <a:rPr lang="en-US" altLang="zh-CN" sz="2400"/>
              <a:t>IP</a:t>
            </a:r>
            <a:r>
              <a:rPr lang="zh-CN" altLang="en-US" sz="2400"/>
              <a:t>后，</a:t>
            </a:r>
            <a:r>
              <a:rPr lang="en-US" altLang="zh-CN" sz="2400"/>
              <a:t>IP</a:t>
            </a:r>
            <a:r>
              <a:rPr lang="zh-CN" altLang="en-US" sz="2400"/>
              <a:t>的典型长度是</a:t>
            </a:r>
            <a:r>
              <a:rPr lang="en-US" altLang="zh-CN" sz="2400"/>
              <a:t>556+20=576</a:t>
            </a:r>
            <a:r>
              <a:rPr lang="zh-CN" altLang="en-US" sz="2400"/>
              <a:t>字节，这也是</a:t>
            </a:r>
            <a:r>
              <a:rPr lang="en-US" altLang="zh-CN" sz="2400"/>
              <a:t>IPv4</a:t>
            </a:r>
            <a:r>
              <a:rPr lang="zh-CN" altLang="en-US" sz="2400"/>
              <a:t>的</a:t>
            </a:r>
            <a:r>
              <a:rPr lang="zh-CN" altLang="en-US" sz="2400" smtClean="0"/>
              <a:t>包长度</a:t>
            </a:r>
            <a:endParaRPr lang="zh-CN" altLang="en-US" sz="2400"/>
          </a:p>
        </p:txBody>
      </p:sp>
    </p:spTree>
  </p:cSld>
  <p:clrMapOvr>
    <a:masterClrMapping/>
  </p:clrMapOvr>
  <p:transition spd="slow">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21C77CBE-3EED-457D-977B-C2D2B149B23B}" type="slidenum">
              <a:rPr lang="en-US" altLang="zh-CN"/>
              <a:pPr/>
              <a:t>45</a:t>
            </a:fld>
            <a:endParaRPr lang="en-US" altLang="zh-CN"/>
          </a:p>
        </p:txBody>
      </p:sp>
      <p:sp>
        <p:nvSpPr>
          <p:cNvPr id="261122" name="Rectangle 2"/>
          <p:cNvSpPr>
            <a:spLocks noGrp="1" noChangeArrowheads="1"/>
          </p:cNvSpPr>
          <p:nvPr>
            <p:ph type="title"/>
          </p:nvPr>
        </p:nvSpPr>
        <p:spPr/>
        <p:txBody>
          <a:bodyPr/>
          <a:lstStyle/>
          <a:p>
            <a:r>
              <a:rPr lang="zh-CN" altLang="en-US" sz="3200"/>
              <a:t>选项字段说明</a:t>
            </a:r>
          </a:p>
        </p:txBody>
      </p:sp>
      <p:sp>
        <p:nvSpPr>
          <p:cNvPr id="261123" name="Rectangle 3"/>
          <p:cNvSpPr>
            <a:spLocks noGrp="1" noChangeArrowheads="1"/>
          </p:cNvSpPr>
          <p:nvPr>
            <p:ph type="body" idx="1"/>
          </p:nvPr>
        </p:nvSpPr>
        <p:spPr/>
        <p:txBody>
          <a:bodyPr/>
          <a:lstStyle/>
          <a:p>
            <a:pPr>
              <a:lnSpc>
                <a:spcPct val="140000"/>
              </a:lnSpc>
            </a:pPr>
            <a:r>
              <a:rPr lang="zh-CN" altLang="en-US"/>
              <a:t>②</a:t>
            </a:r>
            <a:r>
              <a:rPr lang="zh-CN" altLang="en-US" u="sng">
                <a:solidFill>
                  <a:srgbClr val="FF0000"/>
                </a:solidFill>
                <a:effectLst>
                  <a:outerShdw blurRad="38100" dist="38100" dir="2700000" algn="tl">
                    <a:srgbClr val="000000"/>
                  </a:outerShdw>
                </a:effectLst>
              </a:rPr>
              <a:t>窗口扩大因子</a:t>
            </a:r>
            <a:r>
              <a:rPr lang="zh-CN" altLang="en-US"/>
              <a:t>：当</a:t>
            </a:r>
            <a:r>
              <a:rPr lang="en-US" altLang="zh-CN"/>
              <a:t>TCP</a:t>
            </a:r>
            <a:r>
              <a:rPr lang="zh-CN" altLang="en-US"/>
              <a:t>希望发送更多数据时，可以使用扩大因子来扩大窗口。使用扩大因子可以使发送方连续发送更多的数据。</a:t>
            </a:r>
          </a:p>
          <a:p>
            <a:pPr>
              <a:lnSpc>
                <a:spcPct val="140000"/>
              </a:lnSpc>
            </a:pPr>
            <a:r>
              <a:rPr lang="zh-CN" altLang="en-US"/>
              <a:t>③</a:t>
            </a:r>
            <a:r>
              <a:rPr lang="zh-CN" altLang="en-US" u="sng">
                <a:solidFill>
                  <a:srgbClr val="FF0000"/>
                </a:solidFill>
                <a:effectLst>
                  <a:outerShdw blurRad="38100" dist="38100" dir="2700000" algn="tl">
                    <a:srgbClr val="000000"/>
                  </a:outerShdw>
                </a:effectLst>
              </a:rPr>
              <a:t>选择确认数据块</a:t>
            </a:r>
            <a:r>
              <a:rPr lang="zh-CN" altLang="en-US"/>
              <a:t>：当接收方收到的数据块序列号不连续，中间有缺失时，为节省网络开销，不必全部重传，可以通过该字段告知发送方哪些数据块不需要重传。</a:t>
            </a:r>
          </a:p>
        </p:txBody>
      </p:sp>
    </p:spTree>
  </p:cSld>
  <p:clrMapOvr>
    <a:masterClrMapping/>
  </p:clrMapOvr>
  <p:transition spd="slow">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31324228-2796-4508-9727-6CFA09860B6D}" type="slidenum">
              <a:rPr lang="en-US" altLang="zh-CN"/>
              <a:pPr/>
              <a:t>46</a:t>
            </a:fld>
            <a:endParaRPr lang="en-US" altLang="zh-CN"/>
          </a:p>
        </p:txBody>
      </p:sp>
      <p:sp>
        <p:nvSpPr>
          <p:cNvPr id="262146" name="Rectangle 2"/>
          <p:cNvSpPr>
            <a:spLocks noGrp="1" noChangeArrowheads="1"/>
          </p:cNvSpPr>
          <p:nvPr>
            <p:ph type="title"/>
          </p:nvPr>
        </p:nvSpPr>
        <p:spPr/>
        <p:txBody>
          <a:bodyPr/>
          <a:lstStyle/>
          <a:p>
            <a:r>
              <a:rPr lang="zh-CN" altLang="en-US" sz="3200"/>
              <a:t>选项字段说明</a:t>
            </a:r>
          </a:p>
        </p:txBody>
      </p:sp>
      <p:sp>
        <p:nvSpPr>
          <p:cNvPr id="262147" name="Rectangle 3"/>
          <p:cNvSpPr>
            <a:spLocks noGrp="1" noChangeArrowheads="1"/>
          </p:cNvSpPr>
          <p:nvPr>
            <p:ph type="body" idx="1"/>
          </p:nvPr>
        </p:nvSpPr>
        <p:spPr>
          <a:xfrm>
            <a:off x="1042988" y="1484313"/>
            <a:ext cx="7489825" cy="4594225"/>
          </a:xfrm>
        </p:spPr>
        <p:txBody>
          <a:bodyPr/>
          <a:lstStyle/>
          <a:p>
            <a:pPr>
              <a:lnSpc>
                <a:spcPct val="150000"/>
              </a:lnSpc>
            </a:pPr>
            <a:r>
              <a:rPr lang="zh-CN" altLang="en-US"/>
              <a:t>④</a:t>
            </a:r>
            <a:r>
              <a:rPr lang="zh-CN" altLang="en-US" u="sng">
                <a:solidFill>
                  <a:srgbClr val="FF0000"/>
                </a:solidFill>
                <a:effectLst>
                  <a:outerShdw blurRad="38100" dist="38100" dir="2700000" algn="tl">
                    <a:srgbClr val="000000"/>
                  </a:outerShdw>
                </a:effectLst>
              </a:rPr>
              <a:t>时间戳值</a:t>
            </a:r>
            <a:r>
              <a:rPr lang="zh-CN" altLang="en-US"/>
              <a:t>：目的是为了防止序列号回绕，即用于处理</a:t>
            </a:r>
            <a:r>
              <a:rPr lang="en-US" altLang="zh-CN"/>
              <a:t>TCP</a:t>
            </a:r>
            <a:r>
              <a:rPr lang="zh-CN" altLang="en-US"/>
              <a:t>序列号超过</a:t>
            </a:r>
            <a:r>
              <a:rPr lang="en-US" altLang="zh-CN"/>
              <a:t>2</a:t>
            </a:r>
            <a:r>
              <a:rPr lang="en-US" altLang="zh-CN" baseline="30000"/>
              <a:t>32</a:t>
            </a:r>
            <a:r>
              <a:rPr lang="zh-CN" altLang="en-US"/>
              <a:t>的</a:t>
            </a:r>
            <a:r>
              <a:rPr lang="zh-CN" altLang="en-US" smtClean="0"/>
              <a:t>情况</a:t>
            </a:r>
            <a:endParaRPr lang="zh-CN" altLang="en-US"/>
          </a:p>
          <a:p>
            <a:pPr lvl="1">
              <a:lnSpc>
                <a:spcPct val="150000"/>
              </a:lnSpc>
            </a:pPr>
            <a:r>
              <a:rPr lang="zh-CN" altLang="en-US"/>
              <a:t>例如，在传输速率为</a:t>
            </a:r>
            <a:r>
              <a:rPr lang="en-US" altLang="zh-CN"/>
              <a:t>1Gbps</a:t>
            </a:r>
            <a:r>
              <a:rPr lang="zh-CN" altLang="en-US"/>
              <a:t>的网络中，序列号回绕时间约为 </a:t>
            </a:r>
            <a:r>
              <a:rPr lang="en-US" altLang="zh-CN"/>
              <a:t>4 </a:t>
            </a:r>
            <a:r>
              <a:rPr lang="zh-CN" altLang="en-US"/>
              <a:t>秒左右，为了使接收方能够把新的报文段和迟到很久的同序列号的报文段区分开，可以在报文段中加上时间</a:t>
            </a:r>
            <a:r>
              <a:rPr lang="zh-CN" altLang="en-US" smtClean="0"/>
              <a:t>戳</a:t>
            </a:r>
            <a:endParaRPr lang="zh-CN" altLang="en-US"/>
          </a:p>
        </p:txBody>
      </p:sp>
    </p:spTree>
  </p:cSld>
  <p:clrMapOvr>
    <a:masterClrMapping/>
  </p:clrMapOvr>
  <p:transition spd="slow">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971CBB42-4C7F-4CDE-B129-B88BA986BF23}" type="slidenum">
              <a:rPr lang="en-US" altLang="zh-CN"/>
              <a:pPr/>
              <a:t>47</a:t>
            </a:fld>
            <a:endParaRPr lang="en-US" altLang="zh-CN"/>
          </a:p>
        </p:txBody>
      </p:sp>
      <p:sp>
        <p:nvSpPr>
          <p:cNvPr id="263170" name="Rectangle 2"/>
          <p:cNvSpPr>
            <a:spLocks noGrp="1" noChangeArrowheads="1"/>
          </p:cNvSpPr>
          <p:nvPr>
            <p:ph type="title"/>
          </p:nvPr>
        </p:nvSpPr>
        <p:spPr/>
        <p:txBody>
          <a:bodyPr/>
          <a:lstStyle/>
          <a:p>
            <a:r>
              <a:rPr lang="en-US" altLang="zh-CN" sz="3200" smtClean="0">
                <a:solidFill>
                  <a:srgbClr val="FF0000"/>
                </a:solidFill>
              </a:rPr>
              <a:t>7.3.3 </a:t>
            </a:r>
            <a:r>
              <a:rPr lang="en-US" altLang="zh-CN" sz="3200">
                <a:solidFill>
                  <a:srgbClr val="FF0000"/>
                </a:solidFill>
              </a:rPr>
              <a:t>TCP</a:t>
            </a:r>
            <a:r>
              <a:rPr lang="zh-CN" altLang="en-US" sz="3200">
                <a:solidFill>
                  <a:srgbClr val="FF0000"/>
                </a:solidFill>
              </a:rPr>
              <a:t>连接管理</a:t>
            </a:r>
          </a:p>
        </p:txBody>
      </p:sp>
      <p:sp>
        <p:nvSpPr>
          <p:cNvPr id="263171" name="Rectangle 3"/>
          <p:cNvSpPr>
            <a:spLocks noGrp="1" noChangeArrowheads="1"/>
          </p:cNvSpPr>
          <p:nvPr>
            <p:ph type="body" idx="1"/>
          </p:nvPr>
        </p:nvSpPr>
        <p:spPr>
          <a:xfrm>
            <a:off x="1042988" y="1484313"/>
            <a:ext cx="7620000" cy="4752975"/>
          </a:xfrm>
        </p:spPr>
        <p:txBody>
          <a:bodyPr/>
          <a:lstStyle/>
          <a:p>
            <a:pPr>
              <a:buFont typeface="Wingdings" pitchFamily="2" charset="2"/>
              <a:buNone/>
            </a:pPr>
            <a:r>
              <a:rPr lang="en-US" altLang="zh-CN">
                <a:solidFill>
                  <a:srgbClr val="3333FF"/>
                </a:solidFill>
                <a:effectLst>
                  <a:outerShdw blurRad="38100" dist="38100" dir="2700000" algn="tl">
                    <a:srgbClr val="000000"/>
                  </a:outerShdw>
                </a:effectLst>
              </a:rPr>
              <a:t>1</a:t>
            </a:r>
            <a:r>
              <a:rPr lang="zh-CN" altLang="en-US">
                <a:solidFill>
                  <a:srgbClr val="3333FF"/>
                </a:solidFill>
                <a:effectLst>
                  <a:outerShdw blurRad="38100" dist="38100" dir="2700000" algn="tl">
                    <a:srgbClr val="000000"/>
                  </a:outerShdw>
                </a:effectLst>
              </a:rPr>
              <a:t>．</a:t>
            </a:r>
            <a:r>
              <a:rPr lang="en-US" altLang="zh-CN">
                <a:solidFill>
                  <a:srgbClr val="3333FF"/>
                </a:solidFill>
                <a:effectLst>
                  <a:outerShdw blurRad="38100" dist="38100" dir="2700000" algn="tl">
                    <a:srgbClr val="000000"/>
                  </a:outerShdw>
                </a:effectLst>
              </a:rPr>
              <a:t>TCP</a:t>
            </a:r>
            <a:r>
              <a:rPr lang="zh-CN" altLang="en-US">
                <a:solidFill>
                  <a:srgbClr val="3333FF"/>
                </a:solidFill>
                <a:effectLst>
                  <a:outerShdw blurRad="38100" dist="38100" dir="2700000" algn="tl">
                    <a:srgbClr val="000000"/>
                  </a:outerShdw>
                </a:effectLst>
              </a:rPr>
              <a:t>连接建立机制</a:t>
            </a:r>
            <a:r>
              <a:rPr lang="zh-CN" altLang="en-US"/>
              <a:t> </a:t>
            </a:r>
          </a:p>
          <a:p>
            <a:pPr>
              <a:buFont typeface="Wingdings" pitchFamily="2" charset="2"/>
              <a:buNone/>
            </a:pPr>
            <a:r>
              <a:rPr lang="zh-CN" altLang="en-US">
                <a:solidFill>
                  <a:srgbClr val="CC0000"/>
                </a:solidFill>
                <a:effectLst>
                  <a:outerShdw blurRad="38100" dist="38100" dir="2700000" algn="tl">
                    <a:srgbClr val="000000"/>
                  </a:outerShdw>
                </a:effectLst>
              </a:rPr>
              <a:t>（</a:t>
            </a:r>
            <a:r>
              <a:rPr lang="en-US" altLang="zh-CN">
                <a:solidFill>
                  <a:srgbClr val="CC0000"/>
                </a:solidFill>
                <a:effectLst>
                  <a:outerShdw blurRad="38100" dist="38100" dir="2700000" algn="tl">
                    <a:srgbClr val="000000"/>
                  </a:outerShdw>
                </a:effectLst>
              </a:rPr>
              <a:t>1</a:t>
            </a:r>
            <a:r>
              <a:rPr lang="zh-CN" altLang="en-US">
                <a:solidFill>
                  <a:srgbClr val="CC0000"/>
                </a:solidFill>
                <a:effectLst>
                  <a:outerShdw blurRad="38100" dist="38100" dir="2700000" algn="tl">
                    <a:srgbClr val="000000"/>
                  </a:outerShdw>
                </a:effectLst>
              </a:rPr>
              <a:t>）三次握手机制</a:t>
            </a:r>
            <a:r>
              <a:rPr lang="zh-CN" altLang="en-US"/>
              <a:t> </a:t>
            </a:r>
          </a:p>
          <a:p>
            <a:r>
              <a:rPr lang="en-US" altLang="zh-CN"/>
              <a:t>TCP</a:t>
            </a:r>
            <a:r>
              <a:rPr lang="zh-CN" altLang="en-US"/>
              <a:t>使用三次握手机制来建立连接。其具体过程如</a:t>
            </a:r>
            <a:r>
              <a:rPr lang="zh-CN" altLang="en-US" smtClean="0">
                <a:solidFill>
                  <a:srgbClr val="FF0000"/>
                </a:solidFill>
                <a:effectLst>
                  <a:outerShdw blurRad="38100" dist="38100" dir="2700000" algn="tl">
                    <a:srgbClr val="000000"/>
                  </a:outerShdw>
                </a:effectLst>
              </a:rPr>
              <a:t>图</a:t>
            </a:r>
            <a:r>
              <a:rPr lang="zh-CN" altLang="en-US" smtClean="0"/>
              <a:t>所</a:t>
            </a:r>
            <a:r>
              <a:rPr lang="zh-CN" altLang="en-US"/>
              <a:t>示，客户端的应用程序希望与另一端的服务器的应用程序建立</a:t>
            </a:r>
            <a:r>
              <a:rPr lang="en-US" altLang="zh-CN"/>
              <a:t>TCP</a:t>
            </a:r>
            <a:r>
              <a:rPr lang="zh-CN" altLang="en-US"/>
              <a:t>连接，建立过程一般由客户端发出连接请求，称为</a:t>
            </a:r>
            <a:r>
              <a:rPr lang="zh-CN" altLang="en-US">
                <a:solidFill>
                  <a:srgbClr val="CC0000"/>
                </a:solidFill>
                <a:effectLst>
                  <a:outerShdw blurRad="38100" dist="38100" dir="2700000" algn="tl">
                    <a:srgbClr val="000000"/>
                  </a:outerShdw>
                </a:effectLst>
              </a:rPr>
              <a:t>主动打开</a:t>
            </a:r>
            <a:r>
              <a:rPr lang="zh-CN" altLang="en-US"/>
              <a:t>；而服务器通常是已经准备好被连接，当它接到连接请求时，会通知它的</a:t>
            </a:r>
            <a:r>
              <a:rPr lang="en-US" altLang="zh-CN"/>
              <a:t>TCP</a:t>
            </a:r>
            <a:r>
              <a:rPr lang="zh-CN" altLang="en-US"/>
              <a:t>完成连接，称为</a:t>
            </a:r>
            <a:r>
              <a:rPr lang="zh-CN" altLang="en-US">
                <a:solidFill>
                  <a:srgbClr val="CC0000"/>
                </a:solidFill>
                <a:effectLst>
                  <a:outerShdw blurRad="38100" dist="38100" dir="2700000" algn="tl">
                    <a:srgbClr val="000000"/>
                  </a:outerShdw>
                </a:effectLst>
              </a:rPr>
              <a:t>被动打开</a:t>
            </a:r>
            <a:r>
              <a:rPr lang="zh-CN" altLang="en-US"/>
              <a:t>。 </a:t>
            </a:r>
          </a:p>
        </p:txBody>
      </p:sp>
    </p:spTree>
  </p:cSld>
  <p:clrMapOvr>
    <a:masterClrMapping/>
  </p:clrMapOvr>
  <p:transition spd="slow">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2778A0F8-91DB-4359-B5DC-F5F2D3D6130E}" type="slidenum">
              <a:rPr lang="en-US" altLang="zh-CN"/>
              <a:pPr/>
              <a:t>48</a:t>
            </a:fld>
            <a:endParaRPr lang="en-US" altLang="zh-CN"/>
          </a:p>
        </p:txBody>
      </p:sp>
      <p:sp>
        <p:nvSpPr>
          <p:cNvPr id="266242" name="Rectangle 2"/>
          <p:cNvSpPr>
            <a:spLocks noGrp="1" noChangeArrowheads="1"/>
          </p:cNvSpPr>
          <p:nvPr>
            <p:ph type="title"/>
          </p:nvPr>
        </p:nvSpPr>
        <p:spPr/>
        <p:txBody>
          <a:bodyPr/>
          <a:lstStyle/>
          <a:p>
            <a:r>
              <a:rPr lang="zh-CN" altLang="en-US" sz="3200"/>
              <a:t>建立连接：三次握手</a:t>
            </a:r>
          </a:p>
        </p:txBody>
      </p:sp>
      <p:sp>
        <p:nvSpPr>
          <p:cNvPr id="266243" name="Rectangle 3"/>
          <p:cNvSpPr>
            <a:spLocks noGrp="1" noChangeArrowheads="1"/>
          </p:cNvSpPr>
          <p:nvPr>
            <p:ph type="body" idx="1"/>
          </p:nvPr>
        </p:nvSpPr>
        <p:spPr/>
        <p:txBody>
          <a:bodyPr/>
          <a:lstStyle/>
          <a:p>
            <a:endParaRPr lang="zh-CN" altLang="en-US"/>
          </a:p>
        </p:txBody>
      </p:sp>
      <p:pic>
        <p:nvPicPr>
          <p:cNvPr id="266244" name="Picture 4"/>
          <p:cNvPicPr>
            <a:picLocks noChangeAspect="1" noChangeArrowheads="1"/>
          </p:cNvPicPr>
          <p:nvPr/>
        </p:nvPicPr>
        <p:blipFill>
          <a:blip r:embed="rId2"/>
          <a:srcRect/>
          <a:stretch>
            <a:fillRect/>
          </a:stretch>
        </p:blipFill>
        <p:spPr bwMode="auto">
          <a:xfrm>
            <a:off x="971550" y="1557338"/>
            <a:ext cx="7921625" cy="3997325"/>
          </a:xfrm>
          <a:prstGeom prst="rect">
            <a:avLst/>
          </a:prstGeom>
          <a:noFill/>
          <a:ln w="9525">
            <a:noFill/>
            <a:miter lim="800000"/>
            <a:headEnd/>
            <a:tailEnd/>
          </a:ln>
          <a:effectLst/>
        </p:spPr>
      </p:pic>
    </p:spTree>
  </p:cSld>
  <p:clrMapOvr>
    <a:masterClrMapping/>
  </p:clrMapOvr>
  <p:transition spd="slow">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3"/>
          <p:cNvSpPr>
            <a:spLocks noGrp="1"/>
          </p:cNvSpPr>
          <p:nvPr>
            <p:ph type="sldNum" sz="quarter" idx="10"/>
          </p:nvPr>
        </p:nvSpPr>
        <p:spPr/>
        <p:txBody>
          <a:bodyPr/>
          <a:lstStyle/>
          <a:p>
            <a:r>
              <a:rPr lang="en-US" altLang="zh-CN"/>
              <a:t>Page </a:t>
            </a:r>
            <a:fld id="{87ADD8BC-5CB6-4DDE-9733-18F989027F80}" type="slidenum">
              <a:rPr lang="en-US" altLang="zh-CN"/>
              <a:pPr/>
              <a:t>49</a:t>
            </a:fld>
            <a:endParaRPr lang="en-US" altLang="zh-CN"/>
          </a:p>
        </p:txBody>
      </p:sp>
      <p:sp>
        <p:nvSpPr>
          <p:cNvPr id="329730" name="Rectangle 2"/>
          <p:cNvSpPr>
            <a:spLocks noGrp="1" noChangeArrowheads="1"/>
          </p:cNvSpPr>
          <p:nvPr>
            <p:ph type="title"/>
          </p:nvPr>
        </p:nvSpPr>
        <p:spPr>
          <a:xfrm>
            <a:off x="457200" y="115888"/>
            <a:ext cx="8229600" cy="1143000"/>
          </a:xfrm>
        </p:spPr>
        <p:txBody>
          <a:bodyPr/>
          <a:lstStyle/>
          <a:p>
            <a:r>
              <a:rPr lang="en-US" altLang="zh-CN">
                <a:solidFill>
                  <a:schemeClr val="tx1"/>
                </a:solidFill>
                <a:effectLst>
                  <a:outerShdw blurRad="38100" dist="38100" dir="2700000" algn="tl">
                    <a:srgbClr val="FFFFFF"/>
                  </a:outerShdw>
                </a:effectLst>
              </a:rPr>
              <a:t>TCP</a:t>
            </a:r>
            <a:r>
              <a:rPr lang="zh-CN" altLang="en-US">
                <a:solidFill>
                  <a:schemeClr val="tx1"/>
                </a:solidFill>
                <a:effectLst>
                  <a:outerShdw blurRad="38100" dist="38100" dir="2700000" algn="tl">
                    <a:srgbClr val="FFFFFF"/>
                  </a:outerShdw>
                </a:effectLst>
              </a:rPr>
              <a:t>三次握手（</a:t>
            </a:r>
            <a:r>
              <a:rPr lang="en-US" altLang="zh-CN">
                <a:solidFill>
                  <a:schemeClr val="tx1"/>
                </a:solidFill>
                <a:effectLst>
                  <a:outerShdw blurRad="38100" dist="38100" dir="2700000" algn="tl">
                    <a:srgbClr val="FFFFFF"/>
                  </a:outerShdw>
                </a:effectLst>
              </a:rPr>
              <a:t>connection</a:t>
            </a:r>
            <a:r>
              <a:rPr lang="zh-CN" altLang="en-US">
                <a:solidFill>
                  <a:schemeClr val="tx1"/>
                </a:solidFill>
                <a:effectLst>
                  <a:outerShdw blurRad="38100" dist="38100" dir="2700000" algn="tl">
                    <a:srgbClr val="FFFFFF"/>
                  </a:outerShdw>
                </a:effectLst>
              </a:rPr>
              <a:t>）</a:t>
            </a:r>
          </a:p>
        </p:txBody>
      </p:sp>
      <p:sp>
        <p:nvSpPr>
          <p:cNvPr id="32788" name="自选图形 18"/>
          <p:cNvSpPr>
            <a:spLocks noChangeArrowheads="1"/>
          </p:cNvSpPr>
          <p:nvPr/>
        </p:nvSpPr>
        <p:spPr bwMode="auto">
          <a:xfrm>
            <a:off x="2124075" y="1052513"/>
            <a:ext cx="1296988" cy="504825"/>
          </a:xfrm>
          <a:prstGeom prst="roundRect">
            <a:avLst>
              <a:gd name="adj" fmla="val 16667"/>
            </a:avLst>
          </a:prstGeom>
          <a:gradFill rotWithShape="1">
            <a:gsLst>
              <a:gs pos="0">
                <a:srgbClr val="0099FF"/>
              </a:gs>
              <a:gs pos="50000">
                <a:schemeClr val="bg1"/>
              </a:gs>
              <a:gs pos="100000">
                <a:srgbClr val="0099FF"/>
              </a:gs>
            </a:gsLst>
            <a:lin ang="5400000" scaled="1"/>
          </a:gradFill>
          <a:ln w="9525">
            <a:noFill/>
            <a:round/>
            <a:headEnd/>
            <a:tailEnd/>
          </a:ln>
          <a:effectLst>
            <a:prstShdw prst="shdw17" dist="17961" dir="2700000">
              <a:srgbClr val="005C99"/>
            </a:prstShdw>
          </a:effectLst>
        </p:spPr>
        <p:txBody>
          <a:bodyPr wrap="none" anchor="ctr"/>
          <a:lstStyle/>
          <a:p>
            <a:pPr algn="ctr"/>
            <a:r>
              <a:rPr kumimoji="0" lang="en-US" altLang="zh-CN" sz="1800" b="1">
                <a:latin typeface="Arial" charset="0"/>
              </a:rPr>
              <a:t>Client</a:t>
            </a:r>
          </a:p>
        </p:txBody>
      </p:sp>
      <p:sp>
        <p:nvSpPr>
          <p:cNvPr id="2" name="自选图形 18"/>
          <p:cNvSpPr>
            <a:spLocks noChangeArrowheads="1"/>
          </p:cNvSpPr>
          <p:nvPr/>
        </p:nvSpPr>
        <p:spPr bwMode="auto">
          <a:xfrm>
            <a:off x="5508625" y="1052513"/>
            <a:ext cx="1296988" cy="504825"/>
          </a:xfrm>
          <a:prstGeom prst="roundRect">
            <a:avLst>
              <a:gd name="adj" fmla="val 16667"/>
            </a:avLst>
          </a:prstGeom>
          <a:gradFill rotWithShape="1">
            <a:gsLst>
              <a:gs pos="0">
                <a:srgbClr val="0099FF"/>
              </a:gs>
              <a:gs pos="50000">
                <a:schemeClr val="bg1"/>
              </a:gs>
              <a:gs pos="100000">
                <a:srgbClr val="0099FF"/>
              </a:gs>
            </a:gsLst>
            <a:lin ang="5400000" scaled="1"/>
          </a:gradFill>
          <a:ln w="9525">
            <a:noFill/>
            <a:round/>
            <a:headEnd/>
            <a:tailEnd/>
          </a:ln>
          <a:effectLst>
            <a:prstShdw prst="shdw17" dist="17961" dir="2700000">
              <a:srgbClr val="005C99"/>
            </a:prstShdw>
          </a:effectLst>
        </p:spPr>
        <p:txBody>
          <a:bodyPr wrap="none" anchor="ctr"/>
          <a:lstStyle/>
          <a:p>
            <a:pPr algn="ctr"/>
            <a:r>
              <a:rPr kumimoji="0" lang="en-US" altLang="zh-CN" sz="1800" b="1">
                <a:latin typeface="Arial" charset="0"/>
              </a:rPr>
              <a:t>Server</a:t>
            </a:r>
          </a:p>
        </p:txBody>
      </p:sp>
      <p:sp>
        <p:nvSpPr>
          <p:cNvPr id="329733" name="Line 5"/>
          <p:cNvSpPr>
            <a:spLocks noChangeShapeType="1"/>
          </p:cNvSpPr>
          <p:nvPr/>
        </p:nvSpPr>
        <p:spPr bwMode="auto">
          <a:xfrm>
            <a:off x="2700338" y="2060575"/>
            <a:ext cx="0" cy="3673475"/>
          </a:xfrm>
          <a:prstGeom prst="line">
            <a:avLst/>
          </a:prstGeom>
          <a:noFill/>
          <a:ln w="57150">
            <a:solidFill>
              <a:schemeClr val="tx1"/>
            </a:solidFill>
            <a:round/>
            <a:headEnd/>
            <a:tailEnd/>
          </a:ln>
          <a:effectLst/>
        </p:spPr>
        <p:txBody>
          <a:bodyPr wrap="none" anchor="ctr"/>
          <a:lstStyle/>
          <a:p>
            <a:endParaRPr lang="zh-CN" altLang="en-US"/>
          </a:p>
        </p:txBody>
      </p:sp>
      <p:sp>
        <p:nvSpPr>
          <p:cNvPr id="329734" name="Line 6"/>
          <p:cNvSpPr>
            <a:spLocks noChangeShapeType="1"/>
          </p:cNvSpPr>
          <p:nvPr/>
        </p:nvSpPr>
        <p:spPr bwMode="auto">
          <a:xfrm>
            <a:off x="6083300" y="2133600"/>
            <a:ext cx="0" cy="3600450"/>
          </a:xfrm>
          <a:prstGeom prst="line">
            <a:avLst/>
          </a:prstGeom>
          <a:noFill/>
          <a:ln w="57150">
            <a:solidFill>
              <a:schemeClr val="tx1"/>
            </a:solidFill>
            <a:round/>
            <a:headEnd/>
            <a:tailEnd/>
          </a:ln>
          <a:effectLst/>
        </p:spPr>
        <p:txBody>
          <a:bodyPr wrap="none" anchor="ctr"/>
          <a:lstStyle/>
          <a:p>
            <a:endParaRPr lang="zh-CN" altLang="en-US"/>
          </a:p>
        </p:txBody>
      </p:sp>
      <p:sp>
        <p:nvSpPr>
          <p:cNvPr id="329735" name="Line 7"/>
          <p:cNvSpPr>
            <a:spLocks noChangeShapeType="1"/>
          </p:cNvSpPr>
          <p:nvPr/>
        </p:nvSpPr>
        <p:spPr bwMode="auto">
          <a:xfrm>
            <a:off x="2700338" y="2349500"/>
            <a:ext cx="3382962" cy="431800"/>
          </a:xfrm>
          <a:prstGeom prst="line">
            <a:avLst/>
          </a:prstGeom>
          <a:noFill/>
          <a:ln w="57150">
            <a:solidFill>
              <a:schemeClr val="tx1"/>
            </a:solidFill>
            <a:prstDash val="lgDash"/>
            <a:round/>
            <a:headEnd/>
            <a:tailEnd type="triangle" w="med" len="med"/>
          </a:ln>
          <a:effectLst/>
        </p:spPr>
        <p:txBody>
          <a:bodyPr wrap="none" anchor="ctr"/>
          <a:lstStyle/>
          <a:p>
            <a:endParaRPr lang="zh-CN" altLang="en-US"/>
          </a:p>
        </p:txBody>
      </p:sp>
      <p:sp>
        <p:nvSpPr>
          <p:cNvPr id="329736" name="Line 8"/>
          <p:cNvSpPr>
            <a:spLocks noChangeShapeType="1"/>
          </p:cNvSpPr>
          <p:nvPr/>
        </p:nvSpPr>
        <p:spPr bwMode="auto">
          <a:xfrm flipH="1">
            <a:off x="2700338" y="2997200"/>
            <a:ext cx="3382962" cy="863600"/>
          </a:xfrm>
          <a:prstGeom prst="line">
            <a:avLst/>
          </a:prstGeom>
          <a:noFill/>
          <a:ln w="57150">
            <a:solidFill>
              <a:schemeClr val="tx1"/>
            </a:solidFill>
            <a:prstDash val="lgDash"/>
            <a:round/>
            <a:headEnd/>
            <a:tailEnd type="triangle" w="med" len="med"/>
          </a:ln>
          <a:effectLst/>
        </p:spPr>
        <p:txBody>
          <a:bodyPr wrap="none" anchor="ctr"/>
          <a:lstStyle/>
          <a:p>
            <a:endParaRPr lang="zh-CN" altLang="en-US"/>
          </a:p>
        </p:txBody>
      </p:sp>
      <p:sp>
        <p:nvSpPr>
          <p:cNvPr id="329737" name="Line 9"/>
          <p:cNvSpPr>
            <a:spLocks noChangeShapeType="1"/>
          </p:cNvSpPr>
          <p:nvPr/>
        </p:nvSpPr>
        <p:spPr bwMode="auto">
          <a:xfrm>
            <a:off x="2700338" y="4003675"/>
            <a:ext cx="3311525" cy="1512888"/>
          </a:xfrm>
          <a:prstGeom prst="line">
            <a:avLst/>
          </a:prstGeom>
          <a:noFill/>
          <a:ln w="57150">
            <a:solidFill>
              <a:schemeClr val="tx1"/>
            </a:solidFill>
            <a:prstDash val="lgDash"/>
            <a:round/>
            <a:headEnd/>
            <a:tailEnd type="triangle" w="med" len="med"/>
          </a:ln>
          <a:effectLst/>
        </p:spPr>
        <p:txBody>
          <a:bodyPr wrap="none" anchor="ctr"/>
          <a:lstStyle/>
          <a:p>
            <a:endParaRPr lang="zh-CN" altLang="en-US"/>
          </a:p>
        </p:txBody>
      </p:sp>
      <p:sp>
        <p:nvSpPr>
          <p:cNvPr id="329738" name="Oval 10"/>
          <p:cNvSpPr>
            <a:spLocks noChangeArrowheads="1"/>
          </p:cNvSpPr>
          <p:nvPr/>
        </p:nvSpPr>
        <p:spPr bwMode="auto">
          <a:xfrm>
            <a:off x="1763713" y="2276475"/>
            <a:ext cx="2303462" cy="360363"/>
          </a:xfrm>
          <a:prstGeom prst="ellipse">
            <a:avLst/>
          </a:prstGeom>
          <a:noFill/>
          <a:ln w="57150" algn="ctr">
            <a:solidFill>
              <a:srgbClr val="FF3300"/>
            </a:solidFill>
            <a:round/>
            <a:headEnd/>
            <a:tailEnd/>
          </a:ln>
          <a:effectLst/>
        </p:spPr>
        <p:txBody>
          <a:bodyPr wrap="none" anchor="ctr"/>
          <a:lstStyle/>
          <a:p>
            <a:pPr algn="ctr"/>
            <a:r>
              <a:rPr kumimoji="0" lang="en-US" altLang="zh-CN" sz="1800" b="1">
                <a:latin typeface="Arial" charset="0"/>
              </a:rPr>
              <a:t>SYN=1,SEQN=X</a:t>
            </a:r>
          </a:p>
        </p:txBody>
      </p:sp>
      <p:sp>
        <p:nvSpPr>
          <p:cNvPr id="329739" name="Oval 11"/>
          <p:cNvSpPr>
            <a:spLocks noChangeArrowheads="1"/>
          </p:cNvSpPr>
          <p:nvPr/>
        </p:nvSpPr>
        <p:spPr bwMode="auto">
          <a:xfrm>
            <a:off x="5148263" y="2781300"/>
            <a:ext cx="3240087" cy="360363"/>
          </a:xfrm>
          <a:prstGeom prst="ellipse">
            <a:avLst/>
          </a:prstGeom>
          <a:noFill/>
          <a:ln w="57150" algn="ctr">
            <a:solidFill>
              <a:srgbClr val="FF3300"/>
            </a:solidFill>
            <a:round/>
            <a:headEnd/>
            <a:tailEnd/>
          </a:ln>
          <a:effectLst/>
        </p:spPr>
        <p:txBody>
          <a:bodyPr wrap="none" anchor="ctr"/>
          <a:lstStyle/>
          <a:p>
            <a:pPr algn="ctr"/>
            <a:r>
              <a:rPr kumimoji="0" lang="en-US" altLang="zh-CN" sz="1400" b="1">
                <a:latin typeface="Arial" charset="0"/>
              </a:rPr>
              <a:t>SYN=1,ACK=1, SEQN=Y,ACKN=X+1</a:t>
            </a:r>
          </a:p>
        </p:txBody>
      </p:sp>
      <p:sp>
        <p:nvSpPr>
          <p:cNvPr id="329740" name="Oval 12"/>
          <p:cNvSpPr>
            <a:spLocks noChangeArrowheads="1"/>
          </p:cNvSpPr>
          <p:nvPr/>
        </p:nvSpPr>
        <p:spPr bwMode="auto">
          <a:xfrm>
            <a:off x="1042988" y="3933825"/>
            <a:ext cx="3240087" cy="360363"/>
          </a:xfrm>
          <a:prstGeom prst="ellipse">
            <a:avLst/>
          </a:prstGeom>
          <a:noFill/>
          <a:ln w="57150" algn="ctr">
            <a:solidFill>
              <a:srgbClr val="FF3300"/>
            </a:solidFill>
            <a:round/>
            <a:headEnd/>
            <a:tailEnd/>
          </a:ln>
          <a:effectLst/>
        </p:spPr>
        <p:txBody>
          <a:bodyPr wrap="none" anchor="ctr"/>
          <a:lstStyle/>
          <a:p>
            <a:pPr algn="ctr"/>
            <a:r>
              <a:rPr kumimoji="0" lang="en-US" altLang="zh-CN" sz="1400" b="1">
                <a:latin typeface="Arial" charset="0"/>
              </a:rPr>
              <a:t>ACK=1,SEQN=X+1,ACKN=Y+1</a:t>
            </a:r>
          </a:p>
        </p:txBody>
      </p:sp>
      <p:sp>
        <p:nvSpPr>
          <p:cNvPr id="329741" name="Line 13"/>
          <p:cNvSpPr>
            <a:spLocks noChangeShapeType="1"/>
          </p:cNvSpPr>
          <p:nvPr/>
        </p:nvSpPr>
        <p:spPr bwMode="auto">
          <a:xfrm>
            <a:off x="2700338" y="5661025"/>
            <a:ext cx="3382962" cy="0"/>
          </a:xfrm>
          <a:prstGeom prst="line">
            <a:avLst/>
          </a:prstGeom>
          <a:noFill/>
          <a:ln w="38100">
            <a:solidFill>
              <a:schemeClr val="tx1"/>
            </a:solidFill>
            <a:round/>
            <a:headEnd type="triangle" w="med" len="med"/>
            <a:tailEnd type="triangle" w="med" len="med"/>
          </a:ln>
          <a:effectLst/>
        </p:spPr>
        <p:txBody>
          <a:bodyPr wrap="none" anchor="ctr"/>
          <a:lstStyle/>
          <a:p>
            <a:endParaRPr lang="zh-CN" altLang="en-US"/>
          </a:p>
        </p:txBody>
      </p:sp>
      <p:sp>
        <p:nvSpPr>
          <p:cNvPr id="329742" name="Rectangle 14"/>
          <p:cNvSpPr>
            <a:spLocks noChangeArrowheads="1"/>
          </p:cNvSpPr>
          <p:nvPr/>
        </p:nvSpPr>
        <p:spPr bwMode="auto">
          <a:xfrm>
            <a:off x="3635375" y="5805488"/>
            <a:ext cx="1512888" cy="431800"/>
          </a:xfrm>
          <a:prstGeom prst="rect">
            <a:avLst/>
          </a:prstGeom>
          <a:noFill/>
          <a:ln w="57150" algn="ctr">
            <a:solidFill>
              <a:schemeClr val="tx1"/>
            </a:solidFill>
            <a:miter lim="800000"/>
            <a:headEnd/>
            <a:tailEnd/>
          </a:ln>
          <a:effectLst/>
        </p:spPr>
        <p:txBody>
          <a:bodyPr wrap="none" anchor="ctr"/>
          <a:lstStyle/>
          <a:p>
            <a:pPr algn="ctr"/>
            <a:r>
              <a:rPr kumimoji="0" lang="zh-CN" altLang="en-US" sz="1800" b="1">
                <a:latin typeface="Arial" charset="0"/>
              </a:rPr>
              <a:t>连接成功</a:t>
            </a:r>
          </a:p>
        </p:txBody>
      </p:sp>
      <p:sp>
        <p:nvSpPr>
          <p:cNvPr id="329743" name="AutoShape 15"/>
          <p:cNvSpPr>
            <a:spLocks noChangeArrowheads="1"/>
          </p:cNvSpPr>
          <p:nvPr/>
        </p:nvSpPr>
        <p:spPr bwMode="auto">
          <a:xfrm>
            <a:off x="2124075" y="2205038"/>
            <a:ext cx="1295400" cy="503237"/>
          </a:xfrm>
          <a:prstGeom prst="roundRect">
            <a:avLst>
              <a:gd name="adj" fmla="val 16667"/>
            </a:avLst>
          </a:prstGeom>
          <a:solidFill>
            <a:srgbClr val="FF99CC"/>
          </a:solidFill>
          <a:ln w="9525">
            <a:solidFill>
              <a:schemeClr val="tx1"/>
            </a:solidFill>
            <a:round/>
            <a:headEnd/>
            <a:tailEnd/>
          </a:ln>
          <a:effectLst/>
        </p:spPr>
        <p:txBody>
          <a:bodyPr wrap="none" anchor="ctr"/>
          <a:lstStyle/>
          <a:p>
            <a:pPr algn="ctr"/>
            <a:r>
              <a:rPr kumimoji="0" lang="en-US" altLang="zh-CN" sz="1800" b="1">
                <a:effectLst>
                  <a:outerShdw blurRad="38100" dist="38100" dir="2700000" algn="tl">
                    <a:srgbClr val="FFFFFF"/>
                  </a:outerShdw>
                </a:effectLst>
                <a:latin typeface="Arial" charset="0"/>
                <a:ea typeface="黑体" pitchFamily="2" charset="-122"/>
              </a:rPr>
              <a:t>SYN_SENT</a:t>
            </a:r>
          </a:p>
        </p:txBody>
      </p:sp>
      <p:sp>
        <p:nvSpPr>
          <p:cNvPr id="329744" name="AutoShape 16"/>
          <p:cNvSpPr>
            <a:spLocks noChangeArrowheads="1"/>
          </p:cNvSpPr>
          <p:nvPr/>
        </p:nvSpPr>
        <p:spPr bwMode="auto">
          <a:xfrm>
            <a:off x="5508625" y="2636838"/>
            <a:ext cx="1295400" cy="503237"/>
          </a:xfrm>
          <a:prstGeom prst="roundRect">
            <a:avLst>
              <a:gd name="adj" fmla="val 16667"/>
            </a:avLst>
          </a:prstGeom>
          <a:solidFill>
            <a:srgbClr val="FF99CC"/>
          </a:solidFill>
          <a:ln w="9525">
            <a:solidFill>
              <a:schemeClr val="tx1"/>
            </a:solidFill>
            <a:round/>
            <a:headEnd/>
            <a:tailEnd/>
          </a:ln>
          <a:effectLst/>
        </p:spPr>
        <p:txBody>
          <a:bodyPr wrap="none" anchor="ctr"/>
          <a:lstStyle/>
          <a:p>
            <a:pPr algn="ctr"/>
            <a:r>
              <a:rPr kumimoji="0" lang="en-US" altLang="zh-CN" sz="1800" b="1">
                <a:effectLst>
                  <a:outerShdw blurRad="38100" dist="38100" dir="2700000" algn="tl">
                    <a:srgbClr val="FFFFFF"/>
                  </a:outerShdw>
                </a:effectLst>
                <a:latin typeface="Arial" charset="0"/>
                <a:ea typeface="黑体" pitchFamily="2" charset="-122"/>
              </a:rPr>
              <a:t>SYN_RCVD</a:t>
            </a:r>
          </a:p>
        </p:txBody>
      </p:sp>
      <p:sp>
        <p:nvSpPr>
          <p:cNvPr id="329745" name="AutoShape 17"/>
          <p:cNvSpPr>
            <a:spLocks noChangeArrowheads="1"/>
          </p:cNvSpPr>
          <p:nvPr/>
        </p:nvSpPr>
        <p:spPr bwMode="auto">
          <a:xfrm>
            <a:off x="2051050" y="3860800"/>
            <a:ext cx="1295400" cy="503238"/>
          </a:xfrm>
          <a:prstGeom prst="roundRect">
            <a:avLst>
              <a:gd name="adj" fmla="val 16667"/>
            </a:avLst>
          </a:prstGeom>
          <a:solidFill>
            <a:srgbClr val="FF99CC"/>
          </a:solidFill>
          <a:ln w="9525">
            <a:solidFill>
              <a:schemeClr val="tx1"/>
            </a:solidFill>
            <a:round/>
            <a:headEnd/>
            <a:tailEnd/>
          </a:ln>
          <a:effectLst/>
        </p:spPr>
        <p:txBody>
          <a:bodyPr wrap="none" anchor="ctr"/>
          <a:lstStyle/>
          <a:p>
            <a:pPr algn="ctr"/>
            <a:r>
              <a:rPr kumimoji="0" lang="en-US" altLang="zh-CN" sz="1400" b="1">
                <a:effectLst>
                  <a:outerShdw blurRad="38100" dist="38100" dir="2700000" algn="tl">
                    <a:srgbClr val="FFFFFF"/>
                  </a:outerShdw>
                </a:effectLst>
                <a:latin typeface="Arial" charset="0"/>
                <a:ea typeface="黑体" pitchFamily="2" charset="-122"/>
              </a:rPr>
              <a:t>ESTABLISHED</a:t>
            </a:r>
          </a:p>
        </p:txBody>
      </p:sp>
      <p:sp>
        <p:nvSpPr>
          <p:cNvPr id="329746" name="AutoShape 18"/>
          <p:cNvSpPr>
            <a:spLocks noChangeArrowheads="1"/>
          </p:cNvSpPr>
          <p:nvPr/>
        </p:nvSpPr>
        <p:spPr bwMode="auto">
          <a:xfrm>
            <a:off x="5435600" y="5445125"/>
            <a:ext cx="1295400" cy="503238"/>
          </a:xfrm>
          <a:prstGeom prst="roundRect">
            <a:avLst>
              <a:gd name="adj" fmla="val 16667"/>
            </a:avLst>
          </a:prstGeom>
          <a:solidFill>
            <a:srgbClr val="FF99CC"/>
          </a:solidFill>
          <a:ln w="9525">
            <a:solidFill>
              <a:schemeClr val="tx1"/>
            </a:solidFill>
            <a:round/>
            <a:headEnd/>
            <a:tailEnd/>
          </a:ln>
          <a:effectLst/>
        </p:spPr>
        <p:txBody>
          <a:bodyPr wrap="none" anchor="ctr"/>
          <a:lstStyle/>
          <a:p>
            <a:pPr algn="ctr"/>
            <a:r>
              <a:rPr kumimoji="0" lang="en-US" altLang="zh-CN" sz="1400" b="1">
                <a:effectLst>
                  <a:outerShdw blurRad="38100" dist="38100" dir="2700000" algn="tl">
                    <a:srgbClr val="FFFFFF"/>
                  </a:outerShdw>
                </a:effectLst>
                <a:latin typeface="Arial" charset="0"/>
                <a:ea typeface="黑体" pitchFamily="2" charset="-122"/>
              </a:rPr>
              <a:t>ESTABLISHED</a:t>
            </a:r>
          </a:p>
        </p:txBody>
      </p:sp>
      <p:sp>
        <p:nvSpPr>
          <p:cNvPr id="329747" name="AutoShape 19"/>
          <p:cNvSpPr>
            <a:spLocks noChangeArrowheads="1"/>
          </p:cNvSpPr>
          <p:nvPr/>
        </p:nvSpPr>
        <p:spPr bwMode="auto">
          <a:xfrm>
            <a:off x="2124075" y="1557338"/>
            <a:ext cx="1295400" cy="503237"/>
          </a:xfrm>
          <a:prstGeom prst="roundRect">
            <a:avLst>
              <a:gd name="adj" fmla="val 16667"/>
            </a:avLst>
          </a:prstGeom>
          <a:solidFill>
            <a:srgbClr val="FF99CC"/>
          </a:solidFill>
          <a:ln w="9525">
            <a:solidFill>
              <a:schemeClr val="tx1"/>
            </a:solidFill>
            <a:round/>
            <a:headEnd/>
            <a:tailEnd/>
          </a:ln>
          <a:effectLst/>
        </p:spPr>
        <p:txBody>
          <a:bodyPr wrap="none" anchor="ctr"/>
          <a:lstStyle/>
          <a:p>
            <a:pPr algn="ctr"/>
            <a:r>
              <a:rPr kumimoji="0" lang="en-US" altLang="zh-CN" sz="1800" b="1">
                <a:effectLst>
                  <a:outerShdw blurRad="38100" dist="38100" dir="2700000" algn="tl">
                    <a:srgbClr val="FFFFFF"/>
                  </a:outerShdw>
                </a:effectLst>
                <a:latin typeface="Arial" charset="0"/>
                <a:ea typeface="黑体" pitchFamily="2" charset="-122"/>
              </a:rPr>
              <a:t>CLOSED</a:t>
            </a:r>
          </a:p>
        </p:txBody>
      </p:sp>
      <p:sp>
        <p:nvSpPr>
          <p:cNvPr id="329748" name="AutoShape 20"/>
          <p:cNvSpPr>
            <a:spLocks noChangeArrowheads="1"/>
          </p:cNvSpPr>
          <p:nvPr/>
        </p:nvSpPr>
        <p:spPr bwMode="auto">
          <a:xfrm>
            <a:off x="5508625" y="1557338"/>
            <a:ext cx="1295400" cy="503237"/>
          </a:xfrm>
          <a:prstGeom prst="roundRect">
            <a:avLst>
              <a:gd name="adj" fmla="val 16667"/>
            </a:avLst>
          </a:prstGeom>
          <a:solidFill>
            <a:srgbClr val="FF99CC"/>
          </a:solidFill>
          <a:ln w="9525">
            <a:solidFill>
              <a:schemeClr val="tx1"/>
            </a:solidFill>
            <a:round/>
            <a:headEnd/>
            <a:tailEnd/>
          </a:ln>
          <a:effectLst/>
        </p:spPr>
        <p:txBody>
          <a:bodyPr wrap="none" anchor="ctr"/>
          <a:lstStyle/>
          <a:p>
            <a:pPr algn="ctr"/>
            <a:r>
              <a:rPr kumimoji="0" lang="en-US" altLang="zh-CN" sz="1800" b="1">
                <a:effectLst>
                  <a:outerShdw blurRad="38100" dist="38100" dir="2700000" algn="tl">
                    <a:srgbClr val="FFFFFF"/>
                  </a:outerShdw>
                </a:effectLst>
                <a:latin typeface="Arial" charset="0"/>
                <a:ea typeface="黑体" pitchFamily="2" charset="-122"/>
              </a:rPr>
              <a:t>CLOSED</a:t>
            </a:r>
          </a:p>
        </p:txBody>
      </p:sp>
      <p:sp>
        <p:nvSpPr>
          <p:cNvPr id="329749" name="AutoShape 21"/>
          <p:cNvSpPr>
            <a:spLocks noChangeArrowheads="1"/>
          </p:cNvSpPr>
          <p:nvPr/>
        </p:nvSpPr>
        <p:spPr bwMode="auto">
          <a:xfrm>
            <a:off x="5508625" y="2060575"/>
            <a:ext cx="1295400" cy="503238"/>
          </a:xfrm>
          <a:prstGeom prst="roundRect">
            <a:avLst>
              <a:gd name="adj" fmla="val 16667"/>
            </a:avLst>
          </a:prstGeom>
          <a:solidFill>
            <a:srgbClr val="FF99CC"/>
          </a:solidFill>
          <a:ln w="9525">
            <a:solidFill>
              <a:schemeClr val="tx1"/>
            </a:solidFill>
            <a:round/>
            <a:headEnd/>
            <a:tailEnd/>
          </a:ln>
          <a:effectLst/>
        </p:spPr>
        <p:txBody>
          <a:bodyPr wrap="none" anchor="ctr"/>
          <a:lstStyle/>
          <a:p>
            <a:pPr algn="ctr"/>
            <a:r>
              <a:rPr kumimoji="0" lang="en-US" altLang="zh-CN" sz="1800" b="1">
                <a:effectLst>
                  <a:outerShdw blurRad="38100" dist="38100" dir="2700000" algn="tl">
                    <a:srgbClr val="FFFFFF"/>
                  </a:outerShdw>
                </a:effectLst>
                <a:latin typeface="Arial" charset="0"/>
                <a:ea typeface="黑体" pitchFamily="2" charset="-122"/>
              </a:rPr>
              <a:t>LISTEN</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9738"/>
                                        </p:tgtEl>
                                        <p:attrNameLst>
                                          <p:attrName>style.visibility</p:attrName>
                                        </p:attrNameLst>
                                      </p:cBhvr>
                                      <p:to>
                                        <p:strVal val="visible"/>
                                      </p:to>
                                    </p:set>
                                    <p:animEffect transition="in" filter="blinds(horizontal)">
                                      <p:cBhvr>
                                        <p:cTn id="7" dur="500"/>
                                        <p:tgtEl>
                                          <p:spTgt spid="329738"/>
                                        </p:tgtEl>
                                      </p:cBhvr>
                                    </p:animEffect>
                                  </p:childTnLst>
                                </p:cTn>
                              </p:par>
                            </p:childTnLst>
                          </p:cTn>
                        </p:par>
                      </p:childTnLst>
                    </p:cTn>
                  </p:par>
                  <p:par>
                    <p:cTn id="8" fill="hold">
                      <p:stCondLst>
                        <p:cond delay="indefinite"/>
                      </p:stCondLst>
                      <p:childTnLst>
                        <p:par>
                          <p:cTn id="9" fill="hold">
                            <p:stCondLst>
                              <p:cond delay="0"/>
                            </p:stCondLst>
                            <p:childTnLst>
                              <p:par>
                                <p:cTn id="10" presetID="49" presetClass="path" presetSubtype="0" accel="50000" decel="50000" fill="hold" grpId="1" nodeType="clickEffect">
                                  <p:stCondLst>
                                    <p:cond delay="0"/>
                                  </p:stCondLst>
                                  <p:childTnLst>
                                    <p:animMotion origin="layout" path="M -2.77778E-7 -2.59259E-6 L 0.36806 0.06019 " pathEditMode="relative" rAng="0" ptsTypes="AA">
                                      <p:cBhvr>
                                        <p:cTn id="11" dur="2000" fill="hold"/>
                                        <p:tgtEl>
                                          <p:spTgt spid="329738"/>
                                        </p:tgtEl>
                                        <p:attrNameLst>
                                          <p:attrName>ppt_x</p:attrName>
                                          <p:attrName>ppt_y</p:attrName>
                                        </p:attrNameLst>
                                      </p:cBhvr>
                                      <p:rCtr x="184" y="30"/>
                                    </p:animMotion>
                                  </p:childTnLst>
                                </p:cTn>
                              </p:par>
                            </p:childTnLst>
                          </p:cTn>
                        </p:par>
                      </p:childTnLst>
                    </p:cTn>
                  </p:par>
                  <p:par>
                    <p:cTn id="12" fill="hold">
                      <p:stCondLst>
                        <p:cond delay="indefinite"/>
                      </p:stCondLst>
                      <p:childTnLst>
                        <p:par>
                          <p:cTn id="13" fill="hold">
                            <p:stCondLst>
                              <p:cond delay="0"/>
                            </p:stCondLst>
                            <p:childTnLst>
                              <p:par>
                                <p:cTn id="14" presetID="8" presetClass="entr" presetSubtype="16" fill="hold" grpId="1" nodeType="clickEffect">
                                  <p:stCondLst>
                                    <p:cond delay="0"/>
                                  </p:stCondLst>
                                  <p:childTnLst>
                                    <p:set>
                                      <p:cBhvr>
                                        <p:cTn id="15" dur="1" fill="hold">
                                          <p:stCondLst>
                                            <p:cond delay="0"/>
                                          </p:stCondLst>
                                        </p:cTn>
                                        <p:tgtEl>
                                          <p:spTgt spid="329743"/>
                                        </p:tgtEl>
                                        <p:attrNameLst>
                                          <p:attrName>style.visibility</p:attrName>
                                        </p:attrNameLst>
                                      </p:cBhvr>
                                      <p:to>
                                        <p:strVal val="visible"/>
                                      </p:to>
                                    </p:set>
                                    <p:animEffect transition="in" filter="diamond(in)">
                                      <p:cBhvr>
                                        <p:cTn id="16" dur="2000"/>
                                        <p:tgtEl>
                                          <p:spTgt spid="32974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grpId="2" nodeType="clickEffect">
                                  <p:stCondLst>
                                    <p:cond delay="0"/>
                                  </p:stCondLst>
                                  <p:childTnLst>
                                    <p:animEffect transition="out" filter="blinds(horizontal)">
                                      <p:cBhvr>
                                        <p:cTn id="20" dur="500"/>
                                        <p:tgtEl>
                                          <p:spTgt spid="329738"/>
                                        </p:tgtEl>
                                      </p:cBhvr>
                                    </p:animEffect>
                                    <p:set>
                                      <p:cBhvr>
                                        <p:cTn id="21" dur="1" fill="hold">
                                          <p:stCondLst>
                                            <p:cond delay="499"/>
                                          </p:stCondLst>
                                        </p:cTn>
                                        <p:tgtEl>
                                          <p:spTgt spid="32973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29739"/>
                                        </p:tgtEl>
                                        <p:attrNameLst>
                                          <p:attrName>style.visibility</p:attrName>
                                        </p:attrNameLst>
                                      </p:cBhvr>
                                      <p:to>
                                        <p:strVal val="visible"/>
                                      </p:to>
                                    </p:set>
                                    <p:animEffect transition="in" filter="blinds(horizontal)">
                                      <p:cBhvr>
                                        <p:cTn id="26" dur="500"/>
                                        <p:tgtEl>
                                          <p:spTgt spid="329739"/>
                                        </p:tgtEl>
                                      </p:cBhvr>
                                    </p:animEffec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38576 0.12616 " pathEditMode="relative" ptsTypes="AA">
                                      <p:cBhvr>
                                        <p:cTn id="30" dur="2000" fill="hold"/>
                                        <p:tgtEl>
                                          <p:spTgt spid="329739"/>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grpId="1" nodeType="clickEffect">
                                  <p:stCondLst>
                                    <p:cond delay="0"/>
                                  </p:stCondLst>
                                  <p:childTnLst>
                                    <p:set>
                                      <p:cBhvr>
                                        <p:cTn id="34" dur="1" fill="hold">
                                          <p:stCondLst>
                                            <p:cond delay="0"/>
                                          </p:stCondLst>
                                        </p:cTn>
                                        <p:tgtEl>
                                          <p:spTgt spid="329744"/>
                                        </p:tgtEl>
                                        <p:attrNameLst>
                                          <p:attrName>style.visibility</p:attrName>
                                        </p:attrNameLst>
                                      </p:cBhvr>
                                      <p:to>
                                        <p:strVal val="visible"/>
                                      </p:to>
                                    </p:set>
                                    <p:animEffect transition="in" filter="diamond(in)">
                                      <p:cBhvr>
                                        <p:cTn id="35" dur="2000"/>
                                        <p:tgtEl>
                                          <p:spTgt spid="32974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grpId="2" nodeType="clickEffect">
                                  <p:stCondLst>
                                    <p:cond delay="0"/>
                                  </p:stCondLst>
                                  <p:childTnLst>
                                    <p:animEffect transition="out" filter="blinds(horizontal)">
                                      <p:cBhvr>
                                        <p:cTn id="39" dur="500"/>
                                        <p:tgtEl>
                                          <p:spTgt spid="329739"/>
                                        </p:tgtEl>
                                      </p:cBhvr>
                                    </p:animEffect>
                                    <p:set>
                                      <p:cBhvr>
                                        <p:cTn id="40" dur="1" fill="hold">
                                          <p:stCondLst>
                                            <p:cond delay="499"/>
                                          </p:stCondLst>
                                        </p:cTn>
                                        <p:tgtEl>
                                          <p:spTgt spid="32973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29740"/>
                                        </p:tgtEl>
                                        <p:attrNameLst>
                                          <p:attrName>style.visibility</p:attrName>
                                        </p:attrNameLst>
                                      </p:cBhvr>
                                      <p:to>
                                        <p:strVal val="visible"/>
                                      </p:to>
                                    </p:set>
                                    <p:animEffect transition="in" filter="blinds(horizontal)">
                                      <p:cBhvr>
                                        <p:cTn id="45" dur="500"/>
                                        <p:tgtEl>
                                          <p:spTgt spid="329740"/>
                                        </p:tgtEl>
                                      </p:cBhvr>
                                    </p:animEffect>
                                  </p:childTnLst>
                                </p:cTn>
                              </p:par>
                            </p:childTnLst>
                          </p:cTn>
                        </p:par>
                      </p:childTnLst>
                    </p:cTn>
                  </p:par>
                  <p:par>
                    <p:cTn id="46" fill="hold">
                      <p:stCondLst>
                        <p:cond delay="indefinite"/>
                      </p:stCondLst>
                      <p:childTnLst>
                        <p:par>
                          <p:cTn id="47" fill="hold">
                            <p:stCondLst>
                              <p:cond delay="0"/>
                            </p:stCondLst>
                            <p:childTnLst>
                              <p:par>
                                <p:cTn id="48" presetID="49" presetClass="path" presetSubtype="0" accel="50000" decel="50000" fill="hold" grpId="1" nodeType="clickEffect">
                                  <p:stCondLst>
                                    <p:cond delay="0"/>
                                  </p:stCondLst>
                                  <p:childTnLst>
                                    <p:animMotion origin="layout" path="M -2.77778E-7 2.22222E-6 L 0.36024 0.22824 " pathEditMode="relative" rAng="0" ptsTypes="AA">
                                      <p:cBhvr>
                                        <p:cTn id="49" dur="2000" fill="hold"/>
                                        <p:tgtEl>
                                          <p:spTgt spid="329740"/>
                                        </p:tgtEl>
                                        <p:attrNameLst>
                                          <p:attrName>ppt_x</p:attrName>
                                          <p:attrName>ppt_y</p:attrName>
                                        </p:attrNameLst>
                                      </p:cBhvr>
                                      <p:rCtr x="180" y="114"/>
                                    </p:animMotion>
                                  </p:childTnLst>
                                </p:cTn>
                              </p:par>
                            </p:childTnLst>
                          </p:cTn>
                        </p:par>
                      </p:childTnLst>
                    </p:cTn>
                  </p:par>
                  <p:par>
                    <p:cTn id="50" fill="hold">
                      <p:stCondLst>
                        <p:cond delay="indefinite"/>
                      </p:stCondLst>
                      <p:childTnLst>
                        <p:par>
                          <p:cTn id="51" fill="hold">
                            <p:stCondLst>
                              <p:cond delay="0"/>
                            </p:stCondLst>
                            <p:childTnLst>
                              <p:par>
                                <p:cTn id="52" presetID="8" presetClass="entr" presetSubtype="16" fill="hold" grpId="1" nodeType="clickEffect">
                                  <p:stCondLst>
                                    <p:cond delay="0"/>
                                  </p:stCondLst>
                                  <p:childTnLst>
                                    <p:set>
                                      <p:cBhvr>
                                        <p:cTn id="53" dur="1" fill="hold">
                                          <p:stCondLst>
                                            <p:cond delay="0"/>
                                          </p:stCondLst>
                                        </p:cTn>
                                        <p:tgtEl>
                                          <p:spTgt spid="329745"/>
                                        </p:tgtEl>
                                        <p:attrNameLst>
                                          <p:attrName>style.visibility</p:attrName>
                                        </p:attrNameLst>
                                      </p:cBhvr>
                                      <p:to>
                                        <p:strVal val="visible"/>
                                      </p:to>
                                    </p:set>
                                    <p:animEffect transition="in" filter="diamond(in)">
                                      <p:cBhvr>
                                        <p:cTn id="54" dur="2000"/>
                                        <p:tgtEl>
                                          <p:spTgt spid="329745"/>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xit" presetSubtype="10" fill="hold" grpId="2" nodeType="clickEffect">
                                  <p:stCondLst>
                                    <p:cond delay="0"/>
                                  </p:stCondLst>
                                  <p:childTnLst>
                                    <p:animEffect transition="out" filter="blinds(horizontal)">
                                      <p:cBhvr>
                                        <p:cTn id="58" dur="500"/>
                                        <p:tgtEl>
                                          <p:spTgt spid="329740"/>
                                        </p:tgtEl>
                                      </p:cBhvr>
                                    </p:animEffect>
                                    <p:set>
                                      <p:cBhvr>
                                        <p:cTn id="59" dur="1" fill="hold">
                                          <p:stCondLst>
                                            <p:cond delay="499"/>
                                          </p:stCondLst>
                                        </p:cTn>
                                        <p:tgtEl>
                                          <p:spTgt spid="329740"/>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8" presetClass="entr" presetSubtype="16" fill="hold" grpId="1" nodeType="clickEffect">
                                  <p:stCondLst>
                                    <p:cond delay="0"/>
                                  </p:stCondLst>
                                  <p:childTnLst>
                                    <p:set>
                                      <p:cBhvr>
                                        <p:cTn id="63" dur="1" fill="hold">
                                          <p:stCondLst>
                                            <p:cond delay="0"/>
                                          </p:stCondLst>
                                        </p:cTn>
                                        <p:tgtEl>
                                          <p:spTgt spid="329746"/>
                                        </p:tgtEl>
                                        <p:attrNameLst>
                                          <p:attrName>style.visibility</p:attrName>
                                        </p:attrNameLst>
                                      </p:cBhvr>
                                      <p:to>
                                        <p:strVal val="visible"/>
                                      </p:to>
                                    </p:set>
                                    <p:animEffect transition="in" filter="diamond(in)">
                                      <p:cBhvr>
                                        <p:cTn id="64" dur="2000"/>
                                        <p:tgtEl>
                                          <p:spTgt spid="329746"/>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29741"/>
                                        </p:tgtEl>
                                        <p:attrNameLst>
                                          <p:attrName>style.visibility</p:attrName>
                                        </p:attrNameLst>
                                      </p:cBhvr>
                                      <p:to>
                                        <p:strVal val="visible"/>
                                      </p:to>
                                    </p:set>
                                    <p:anim calcmode="lin" valueType="num">
                                      <p:cBhvr additive="base">
                                        <p:cTn id="69" dur="500" fill="hold"/>
                                        <p:tgtEl>
                                          <p:spTgt spid="329741"/>
                                        </p:tgtEl>
                                        <p:attrNameLst>
                                          <p:attrName>ppt_x</p:attrName>
                                        </p:attrNameLst>
                                      </p:cBhvr>
                                      <p:tavLst>
                                        <p:tav tm="0">
                                          <p:val>
                                            <p:strVal val="#ppt_x"/>
                                          </p:val>
                                        </p:tav>
                                        <p:tav tm="100000">
                                          <p:val>
                                            <p:strVal val="#ppt_x"/>
                                          </p:val>
                                        </p:tav>
                                      </p:tavLst>
                                    </p:anim>
                                    <p:anim calcmode="lin" valueType="num">
                                      <p:cBhvr additive="base">
                                        <p:cTn id="70" dur="500" fill="hold"/>
                                        <p:tgtEl>
                                          <p:spTgt spid="329741"/>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29742"/>
                                        </p:tgtEl>
                                        <p:attrNameLst>
                                          <p:attrName>style.visibility</p:attrName>
                                        </p:attrNameLst>
                                      </p:cBhvr>
                                      <p:to>
                                        <p:strVal val="visible"/>
                                      </p:to>
                                    </p:set>
                                    <p:anim calcmode="lin" valueType="num">
                                      <p:cBhvr additive="base">
                                        <p:cTn id="73" dur="500" fill="hold"/>
                                        <p:tgtEl>
                                          <p:spTgt spid="329742"/>
                                        </p:tgtEl>
                                        <p:attrNameLst>
                                          <p:attrName>ppt_x</p:attrName>
                                        </p:attrNameLst>
                                      </p:cBhvr>
                                      <p:tavLst>
                                        <p:tav tm="0">
                                          <p:val>
                                            <p:strVal val="#ppt_x"/>
                                          </p:val>
                                        </p:tav>
                                        <p:tav tm="100000">
                                          <p:val>
                                            <p:strVal val="#ppt_x"/>
                                          </p:val>
                                        </p:tav>
                                      </p:tavLst>
                                    </p:anim>
                                    <p:anim calcmode="lin" valueType="num">
                                      <p:cBhvr additive="base">
                                        <p:cTn id="74" dur="500" fill="hold"/>
                                        <p:tgtEl>
                                          <p:spTgt spid="329742"/>
                                        </p:tgtEl>
                                        <p:attrNameLst>
                                          <p:attrName>ppt_y</p:attrName>
                                        </p:attrNameLst>
                                      </p:cBhvr>
                                      <p:tavLst>
                                        <p:tav tm="0">
                                          <p:val>
                                            <p:strVal val="1+#ppt_h/2"/>
                                          </p:val>
                                        </p:tav>
                                        <p:tav tm="100000">
                                          <p:val>
                                            <p:strVal val="#ppt_y"/>
                                          </p:val>
                                        </p:tav>
                                      </p:tavLst>
                                    </p:anim>
                                  </p:childTnLst>
                                </p:cTn>
                              </p:par>
                              <p:par>
                                <p:cTn id="75" presetID="5" presetClass="entr" presetSubtype="10" fill="hold" grpId="0" nodeType="withEffect">
                                  <p:stCondLst>
                                    <p:cond delay="0"/>
                                  </p:stCondLst>
                                  <p:childTnLst>
                                    <p:set>
                                      <p:cBhvr>
                                        <p:cTn id="76" dur="1" fill="hold">
                                          <p:stCondLst>
                                            <p:cond delay="0"/>
                                          </p:stCondLst>
                                        </p:cTn>
                                        <p:tgtEl>
                                          <p:spTgt spid="329743"/>
                                        </p:tgtEl>
                                        <p:attrNameLst>
                                          <p:attrName>style.visibility</p:attrName>
                                        </p:attrNameLst>
                                      </p:cBhvr>
                                      <p:to>
                                        <p:strVal val="visible"/>
                                      </p:to>
                                    </p:set>
                                    <p:animEffect transition="in" filter="checkerboard(across)">
                                      <p:cBhvr>
                                        <p:cTn id="77" dur="500"/>
                                        <p:tgtEl>
                                          <p:spTgt spid="329743"/>
                                        </p:tgtEl>
                                      </p:cBhvr>
                                    </p:animEffect>
                                  </p:childTnLst>
                                </p:cTn>
                              </p:par>
                              <p:par>
                                <p:cTn id="78" presetID="5" presetClass="entr" presetSubtype="10" fill="hold" grpId="0" nodeType="withEffect">
                                  <p:stCondLst>
                                    <p:cond delay="0"/>
                                  </p:stCondLst>
                                  <p:childTnLst>
                                    <p:set>
                                      <p:cBhvr>
                                        <p:cTn id="79" dur="1" fill="hold">
                                          <p:stCondLst>
                                            <p:cond delay="0"/>
                                          </p:stCondLst>
                                        </p:cTn>
                                        <p:tgtEl>
                                          <p:spTgt spid="329744"/>
                                        </p:tgtEl>
                                        <p:attrNameLst>
                                          <p:attrName>style.visibility</p:attrName>
                                        </p:attrNameLst>
                                      </p:cBhvr>
                                      <p:to>
                                        <p:strVal val="visible"/>
                                      </p:to>
                                    </p:set>
                                    <p:animEffect transition="in" filter="checkerboard(across)">
                                      <p:cBhvr>
                                        <p:cTn id="80" dur="500"/>
                                        <p:tgtEl>
                                          <p:spTgt spid="329744"/>
                                        </p:tgtEl>
                                      </p:cBhvr>
                                    </p:animEffect>
                                  </p:childTnLst>
                                </p:cTn>
                              </p:par>
                              <p:par>
                                <p:cTn id="81" presetID="5" presetClass="entr" presetSubtype="10" fill="hold" grpId="0" nodeType="withEffect">
                                  <p:stCondLst>
                                    <p:cond delay="0"/>
                                  </p:stCondLst>
                                  <p:childTnLst>
                                    <p:set>
                                      <p:cBhvr>
                                        <p:cTn id="82" dur="1" fill="hold">
                                          <p:stCondLst>
                                            <p:cond delay="0"/>
                                          </p:stCondLst>
                                        </p:cTn>
                                        <p:tgtEl>
                                          <p:spTgt spid="329745"/>
                                        </p:tgtEl>
                                        <p:attrNameLst>
                                          <p:attrName>style.visibility</p:attrName>
                                        </p:attrNameLst>
                                      </p:cBhvr>
                                      <p:to>
                                        <p:strVal val="visible"/>
                                      </p:to>
                                    </p:set>
                                    <p:animEffect transition="in" filter="checkerboard(across)">
                                      <p:cBhvr>
                                        <p:cTn id="83" dur="500"/>
                                        <p:tgtEl>
                                          <p:spTgt spid="329745"/>
                                        </p:tgtEl>
                                      </p:cBhvr>
                                    </p:animEffect>
                                  </p:childTnLst>
                                </p:cTn>
                              </p:par>
                              <p:par>
                                <p:cTn id="84" presetID="5" presetClass="entr" presetSubtype="10" fill="hold" grpId="0" nodeType="withEffect">
                                  <p:stCondLst>
                                    <p:cond delay="0"/>
                                  </p:stCondLst>
                                  <p:childTnLst>
                                    <p:set>
                                      <p:cBhvr>
                                        <p:cTn id="85" dur="1" fill="hold">
                                          <p:stCondLst>
                                            <p:cond delay="0"/>
                                          </p:stCondLst>
                                        </p:cTn>
                                        <p:tgtEl>
                                          <p:spTgt spid="329746"/>
                                        </p:tgtEl>
                                        <p:attrNameLst>
                                          <p:attrName>style.visibility</p:attrName>
                                        </p:attrNameLst>
                                      </p:cBhvr>
                                      <p:to>
                                        <p:strVal val="visible"/>
                                      </p:to>
                                    </p:set>
                                    <p:animEffect transition="in" filter="checkerboard(across)">
                                      <p:cBhvr>
                                        <p:cTn id="86" dur="500"/>
                                        <p:tgtEl>
                                          <p:spTgt spid="329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8" grpId="0" animBg="1"/>
      <p:bldP spid="329738" grpId="1" animBg="1"/>
      <p:bldP spid="329738" grpId="2" animBg="1"/>
      <p:bldP spid="329739" grpId="0" animBg="1"/>
      <p:bldP spid="329739" grpId="1" animBg="1"/>
      <p:bldP spid="329739" grpId="2" animBg="1"/>
      <p:bldP spid="329740" grpId="0" animBg="1"/>
      <p:bldP spid="329740" grpId="1" animBg="1"/>
      <p:bldP spid="329740" grpId="2" animBg="1"/>
      <p:bldP spid="329741" grpId="0" animBg="1"/>
      <p:bldP spid="329742" grpId="0" animBg="1"/>
      <p:bldP spid="329743" grpId="0" animBg="1"/>
      <p:bldP spid="329743" grpId="1" animBg="1"/>
      <p:bldP spid="329744" grpId="0" animBg="1"/>
      <p:bldP spid="329744" grpId="1" animBg="1"/>
      <p:bldP spid="329745" grpId="0" animBg="1"/>
      <p:bldP spid="329745" grpId="1" animBg="1"/>
      <p:bldP spid="329746" grpId="0" animBg="1"/>
      <p:bldP spid="32974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09F8D182-3BEB-4E5A-9E65-C11028F51214}" type="slidenum">
              <a:rPr lang="en-US" altLang="zh-CN"/>
              <a:pPr/>
              <a:t>5</a:t>
            </a:fld>
            <a:endParaRPr lang="en-US" altLang="zh-CN"/>
          </a:p>
        </p:txBody>
      </p:sp>
      <p:sp>
        <p:nvSpPr>
          <p:cNvPr id="229378" name="Rectangle 2"/>
          <p:cNvSpPr>
            <a:spLocks noGrp="1" noChangeArrowheads="1"/>
          </p:cNvSpPr>
          <p:nvPr>
            <p:ph type="title"/>
          </p:nvPr>
        </p:nvSpPr>
        <p:spPr/>
        <p:txBody>
          <a:bodyPr/>
          <a:lstStyle/>
          <a:p>
            <a:r>
              <a:rPr lang="zh-CN" altLang="en-US" sz="3200"/>
              <a:t>传输层与应用层、网络层的关系</a:t>
            </a:r>
            <a:r>
              <a:rPr lang="zh-CN" altLang="en-US"/>
              <a:t> </a:t>
            </a:r>
          </a:p>
        </p:txBody>
      </p:sp>
      <p:pic>
        <p:nvPicPr>
          <p:cNvPr id="229381" name="Picture 5"/>
          <p:cNvPicPr>
            <a:picLocks noChangeAspect="1" noChangeArrowheads="1"/>
          </p:cNvPicPr>
          <p:nvPr/>
        </p:nvPicPr>
        <p:blipFill>
          <a:blip r:embed="rId2"/>
          <a:srcRect/>
          <a:stretch>
            <a:fillRect/>
          </a:stretch>
        </p:blipFill>
        <p:spPr bwMode="auto">
          <a:xfrm>
            <a:off x="900113" y="1700213"/>
            <a:ext cx="7850187" cy="3800475"/>
          </a:xfrm>
          <a:prstGeom prst="rect">
            <a:avLst/>
          </a:prstGeom>
          <a:noFill/>
          <a:ln w="9525">
            <a:noFill/>
            <a:miter lim="800000"/>
            <a:headEnd/>
            <a:tailEnd/>
          </a:ln>
          <a:effectLst/>
        </p:spPr>
      </p:pic>
    </p:spTree>
  </p:cSld>
  <p:clrMapOvr>
    <a:masterClrMapping/>
  </p:clrMapOvr>
  <p:transition spd="slow">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B1959EE9-2388-4E7E-B59A-C5A60CB15474}" type="slidenum">
              <a:rPr lang="en-US" altLang="zh-CN"/>
              <a:pPr/>
              <a:t>50</a:t>
            </a:fld>
            <a:endParaRPr lang="en-US" altLang="zh-CN"/>
          </a:p>
        </p:txBody>
      </p:sp>
      <p:sp>
        <p:nvSpPr>
          <p:cNvPr id="330754" name="Rectangle 2"/>
          <p:cNvSpPr>
            <a:spLocks noGrp="1" noChangeArrowheads="1"/>
          </p:cNvSpPr>
          <p:nvPr>
            <p:ph type="title"/>
          </p:nvPr>
        </p:nvSpPr>
        <p:spPr/>
        <p:txBody>
          <a:bodyPr/>
          <a:lstStyle/>
          <a:p>
            <a:r>
              <a:rPr lang="zh-CN" altLang="en-US"/>
              <a:t>第一次握手</a:t>
            </a:r>
          </a:p>
        </p:txBody>
      </p:sp>
      <p:sp>
        <p:nvSpPr>
          <p:cNvPr id="330755" name="Rectangle 3"/>
          <p:cNvSpPr>
            <a:spLocks noGrp="1" noChangeArrowheads="1"/>
          </p:cNvSpPr>
          <p:nvPr>
            <p:ph type="body" idx="1"/>
          </p:nvPr>
        </p:nvSpPr>
        <p:spPr/>
        <p:txBody>
          <a:bodyPr/>
          <a:lstStyle/>
          <a:p>
            <a:r>
              <a:rPr lang="zh-CN" altLang="en-US"/>
              <a:t>客户端</a:t>
            </a:r>
            <a:r>
              <a:rPr lang="en-US" altLang="zh-CN"/>
              <a:t>SYN</a:t>
            </a:r>
            <a:r>
              <a:rPr lang="zh-CN" altLang="en-US"/>
              <a:t>报文不能携带数据，但消耗一个序号</a:t>
            </a:r>
          </a:p>
        </p:txBody>
      </p:sp>
      <p:pic>
        <p:nvPicPr>
          <p:cNvPr id="330756" name="Picture 4" descr="100327002911"/>
          <p:cNvPicPr>
            <a:picLocks noChangeAspect="1" noChangeArrowheads="1"/>
          </p:cNvPicPr>
          <p:nvPr/>
        </p:nvPicPr>
        <p:blipFill>
          <a:blip r:embed="rId2"/>
          <a:srcRect/>
          <a:stretch>
            <a:fillRect/>
          </a:stretch>
        </p:blipFill>
        <p:spPr bwMode="auto">
          <a:xfrm>
            <a:off x="539750" y="2697163"/>
            <a:ext cx="8280400" cy="3611562"/>
          </a:xfrm>
          <a:prstGeom prst="rect">
            <a:avLst/>
          </a:prstGeom>
          <a:noFill/>
        </p:spPr>
      </p:pic>
    </p:spTree>
  </p:cSld>
  <p:clrMapOvr>
    <a:masterClrMapping/>
  </p:clrMapOvr>
  <p:transition spd="slow">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Page </a:t>
            </a:r>
            <a:fld id="{79130203-9B50-40D9-B4D7-7FBECBB4470A}" type="slidenum">
              <a:rPr lang="en-US" altLang="zh-CN"/>
              <a:pPr/>
              <a:t>51</a:t>
            </a:fld>
            <a:endParaRPr lang="en-US" altLang="zh-CN"/>
          </a:p>
        </p:txBody>
      </p:sp>
      <p:sp>
        <p:nvSpPr>
          <p:cNvPr id="331778" name="Rectangle 2"/>
          <p:cNvSpPr>
            <a:spLocks noGrp="1" noChangeArrowheads="1"/>
          </p:cNvSpPr>
          <p:nvPr>
            <p:ph type="title"/>
          </p:nvPr>
        </p:nvSpPr>
        <p:spPr/>
        <p:txBody>
          <a:bodyPr/>
          <a:lstStyle/>
          <a:p>
            <a:r>
              <a:rPr lang="zh-CN" altLang="en-US"/>
              <a:t>第二次握手</a:t>
            </a:r>
          </a:p>
        </p:txBody>
      </p:sp>
      <p:sp>
        <p:nvSpPr>
          <p:cNvPr id="331779" name="Rectangle 3"/>
          <p:cNvSpPr>
            <a:spLocks noGrp="1" noChangeArrowheads="1"/>
          </p:cNvSpPr>
          <p:nvPr>
            <p:ph type="body" idx="1"/>
          </p:nvPr>
        </p:nvSpPr>
        <p:spPr>
          <a:xfrm>
            <a:off x="457200" y="5843588"/>
            <a:ext cx="8229600" cy="681037"/>
          </a:xfrm>
        </p:spPr>
        <p:txBody>
          <a:bodyPr/>
          <a:lstStyle/>
          <a:p>
            <a:pPr algn="ctr">
              <a:buFont typeface="Wingdings" pitchFamily="2" charset="2"/>
              <a:buNone/>
            </a:pPr>
            <a:r>
              <a:rPr lang="zh-CN" altLang="en-US"/>
              <a:t>半连接</a:t>
            </a:r>
            <a:r>
              <a:rPr lang="en-US" altLang="zh-CN"/>
              <a:t>—DoS</a:t>
            </a:r>
            <a:r>
              <a:rPr lang="zh-CN" altLang="en-US"/>
              <a:t>攻击</a:t>
            </a:r>
          </a:p>
        </p:txBody>
      </p:sp>
      <p:pic>
        <p:nvPicPr>
          <p:cNvPr id="331780" name="Picture 4" descr="100327003054"/>
          <p:cNvPicPr>
            <a:picLocks noChangeAspect="1" noChangeArrowheads="1"/>
          </p:cNvPicPr>
          <p:nvPr/>
        </p:nvPicPr>
        <p:blipFill>
          <a:blip r:embed="rId2"/>
          <a:srcRect/>
          <a:stretch>
            <a:fillRect/>
          </a:stretch>
        </p:blipFill>
        <p:spPr bwMode="auto">
          <a:xfrm>
            <a:off x="611188" y="2508250"/>
            <a:ext cx="7993062" cy="3441700"/>
          </a:xfrm>
          <a:prstGeom prst="rect">
            <a:avLst/>
          </a:prstGeom>
          <a:noFill/>
        </p:spPr>
      </p:pic>
      <p:sp>
        <p:nvSpPr>
          <p:cNvPr id="331781" name="Rectangle 5"/>
          <p:cNvSpPr>
            <a:spLocks noChangeArrowheads="1"/>
          </p:cNvSpPr>
          <p:nvPr/>
        </p:nvSpPr>
        <p:spPr bwMode="auto">
          <a:xfrm>
            <a:off x="468313" y="1484313"/>
            <a:ext cx="8229600" cy="681037"/>
          </a:xfrm>
          <a:prstGeom prst="rect">
            <a:avLst/>
          </a:prstGeom>
          <a:noFill/>
          <a:ln w="9525">
            <a:noFill/>
            <a:miter lim="800000"/>
            <a:headEnd/>
            <a:tailEnd/>
          </a:ln>
          <a:effectLst/>
        </p:spPr>
        <p:txBody>
          <a:bodyPr/>
          <a:lstStyle/>
          <a:p>
            <a:pPr marL="263525" indent="-263525">
              <a:lnSpc>
                <a:spcPct val="120000"/>
              </a:lnSpc>
              <a:buClr>
                <a:srgbClr val="3333FF"/>
              </a:buClr>
              <a:buSzPct val="80000"/>
              <a:buFont typeface="Wingdings" pitchFamily="2" charset="2"/>
              <a:buNone/>
            </a:pPr>
            <a:r>
              <a:rPr lang="zh-CN" altLang="en-US" sz="2800" b="1">
                <a:effectLst>
                  <a:outerShdw blurRad="38100" dist="38100" dir="2700000" algn="tl">
                    <a:srgbClr val="FFFFFF"/>
                  </a:outerShdw>
                </a:effectLst>
              </a:rPr>
              <a:t>服务器</a:t>
            </a:r>
            <a:r>
              <a:rPr lang="en-US" altLang="zh-CN" sz="2800" b="1">
                <a:effectLst>
                  <a:outerShdw blurRad="38100" dist="38100" dir="2700000" algn="tl">
                    <a:srgbClr val="FFFFFF"/>
                  </a:outerShdw>
                </a:effectLst>
              </a:rPr>
              <a:t>SYN+ACK</a:t>
            </a:r>
            <a:r>
              <a:rPr lang="zh-CN" altLang="en-US" sz="2800" b="1">
                <a:effectLst>
                  <a:outerShdw blurRad="38100" dist="38100" dir="2700000" algn="tl">
                    <a:srgbClr val="FFFFFF"/>
                  </a:outerShdw>
                </a:effectLst>
              </a:rPr>
              <a:t>不能携带数据，但也消耗一个序号</a:t>
            </a:r>
          </a:p>
        </p:txBody>
      </p:sp>
    </p:spTree>
  </p:cSld>
  <p:clrMapOvr>
    <a:masterClrMapping/>
  </p:clrMapOvr>
  <p:transition spd="slow">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0C4A6DBE-4199-4F10-8561-596BBB626C54}" type="slidenum">
              <a:rPr lang="en-US" altLang="zh-CN"/>
              <a:pPr/>
              <a:t>52</a:t>
            </a:fld>
            <a:endParaRPr lang="en-US" altLang="zh-CN"/>
          </a:p>
        </p:txBody>
      </p:sp>
      <p:sp>
        <p:nvSpPr>
          <p:cNvPr id="332802" name="Rectangle 2"/>
          <p:cNvSpPr>
            <a:spLocks noGrp="1" noChangeArrowheads="1"/>
          </p:cNvSpPr>
          <p:nvPr>
            <p:ph type="title"/>
          </p:nvPr>
        </p:nvSpPr>
        <p:spPr/>
        <p:txBody>
          <a:bodyPr/>
          <a:lstStyle/>
          <a:p>
            <a:r>
              <a:rPr lang="zh-CN" altLang="en-US"/>
              <a:t>第三次握手</a:t>
            </a:r>
          </a:p>
        </p:txBody>
      </p:sp>
      <p:sp>
        <p:nvSpPr>
          <p:cNvPr id="332803" name="Rectangle 3"/>
          <p:cNvSpPr>
            <a:spLocks noGrp="1" noChangeArrowheads="1"/>
          </p:cNvSpPr>
          <p:nvPr>
            <p:ph type="body" idx="1"/>
          </p:nvPr>
        </p:nvSpPr>
        <p:spPr/>
        <p:txBody>
          <a:bodyPr/>
          <a:lstStyle/>
          <a:p>
            <a:r>
              <a:rPr lang="zh-CN" altLang="en-US"/>
              <a:t>如果不携带数据，则不消耗序列号</a:t>
            </a:r>
          </a:p>
        </p:txBody>
      </p:sp>
      <p:pic>
        <p:nvPicPr>
          <p:cNvPr id="332804" name="Picture 4"/>
          <p:cNvPicPr>
            <a:picLocks noChangeAspect="1" noChangeArrowheads="1"/>
          </p:cNvPicPr>
          <p:nvPr/>
        </p:nvPicPr>
        <p:blipFill>
          <a:blip r:embed="rId2"/>
          <a:srcRect/>
          <a:stretch>
            <a:fillRect/>
          </a:stretch>
        </p:blipFill>
        <p:spPr bwMode="auto">
          <a:xfrm>
            <a:off x="395288" y="2276475"/>
            <a:ext cx="8497887" cy="3765550"/>
          </a:xfrm>
          <a:prstGeom prst="rect">
            <a:avLst/>
          </a:prstGeom>
          <a:noFill/>
        </p:spPr>
      </p:pic>
    </p:spTree>
  </p:cSld>
  <p:clrMapOvr>
    <a:masterClrMapping/>
  </p:clrMapOvr>
  <p:transition spd="slow">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B70F7941-BB09-4E02-9934-324D308AE336}" type="slidenum">
              <a:rPr lang="en-US" altLang="zh-CN"/>
              <a:pPr/>
              <a:t>53</a:t>
            </a:fld>
            <a:endParaRPr lang="en-US" altLang="zh-CN"/>
          </a:p>
        </p:txBody>
      </p:sp>
      <p:sp>
        <p:nvSpPr>
          <p:cNvPr id="333826" name="Rectangle 2"/>
          <p:cNvSpPr>
            <a:spLocks noGrp="1" noChangeArrowheads="1"/>
          </p:cNvSpPr>
          <p:nvPr>
            <p:ph type="title"/>
          </p:nvPr>
        </p:nvSpPr>
        <p:spPr/>
        <p:txBody>
          <a:bodyPr/>
          <a:lstStyle/>
          <a:p>
            <a:r>
              <a:rPr lang="en-US" altLang="zh-CN">
                <a:solidFill>
                  <a:schemeClr val="tx1"/>
                </a:solidFill>
                <a:effectLst>
                  <a:outerShdw blurRad="38100" dist="38100" dir="2700000" algn="tl">
                    <a:srgbClr val="FFFFFF"/>
                  </a:outerShdw>
                </a:effectLst>
              </a:rPr>
              <a:t>TCP</a:t>
            </a:r>
            <a:r>
              <a:rPr lang="zh-CN" altLang="en-US">
                <a:solidFill>
                  <a:schemeClr val="tx1"/>
                </a:solidFill>
                <a:effectLst>
                  <a:outerShdw blurRad="38100" dist="38100" dir="2700000" algn="tl">
                    <a:srgbClr val="FFFFFF"/>
                  </a:outerShdw>
                </a:effectLst>
              </a:rPr>
              <a:t>三次握手（续）</a:t>
            </a:r>
          </a:p>
        </p:txBody>
      </p:sp>
      <p:sp>
        <p:nvSpPr>
          <p:cNvPr id="333827" name="Rectangle 3"/>
          <p:cNvSpPr>
            <a:spLocks noGrp="1" noChangeArrowheads="1"/>
          </p:cNvSpPr>
          <p:nvPr>
            <p:ph type="body" idx="1"/>
          </p:nvPr>
        </p:nvSpPr>
        <p:spPr/>
        <p:txBody>
          <a:bodyPr/>
          <a:lstStyle/>
          <a:p>
            <a:r>
              <a:rPr lang="en-US" altLang="zh-CN" b="0"/>
              <a:t>Client</a:t>
            </a:r>
            <a:r>
              <a:rPr lang="en-US" altLang="zh-CN"/>
              <a:t> </a:t>
            </a:r>
          </a:p>
          <a:p>
            <a:pPr lvl="1"/>
            <a:r>
              <a:rPr lang="en-US" altLang="zh-CN"/>
              <a:t>CLOSED -&gt; SYN_SENT -&gt; ESTABLISHED </a:t>
            </a:r>
          </a:p>
          <a:p>
            <a:r>
              <a:rPr lang="en-US" altLang="zh-CN" b="0"/>
              <a:t>Server</a:t>
            </a:r>
            <a:r>
              <a:rPr lang="en-US" altLang="zh-CN"/>
              <a:t> </a:t>
            </a:r>
          </a:p>
          <a:p>
            <a:pPr lvl="1"/>
            <a:r>
              <a:rPr lang="en-US" altLang="zh-CN"/>
              <a:t>CLOSED -&gt; LISTEN -&gt; SYN_RECEIVED -&gt; ESTABLISHED </a:t>
            </a:r>
          </a:p>
        </p:txBody>
      </p:sp>
    </p:spTree>
  </p:cSld>
  <p:clrMapOvr>
    <a:masterClrMapping/>
  </p:clrMapOvr>
  <p:transition spd="slow">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46A2618D-02DF-40E4-A8DA-1F488350DCAD}" type="slidenum">
              <a:rPr lang="en-US" altLang="zh-CN"/>
              <a:pPr/>
              <a:t>54</a:t>
            </a:fld>
            <a:endParaRPr lang="en-US" altLang="zh-CN"/>
          </a:p>
        </p:txBody>
      </p:sp>
      <p:sp>
        <p:nvSpPr>
          <p:cNvPr id="334850" name="Rectangle 2"/>
          <p:cNvSpPr>
            <a:spLocks noGrp="1" noChangeArrowheads="1"/>
          </p:cNvSpPr>
          <p:nvPr>
            <p:ph type="title"/>
          </p:nvPr>
        </p:nvSpPr>
        <p:spPr/>
        <p:txBody>
          <a:bodyPr/>
          <a:lstStyle/>
          <a:p>
            <a:r>
              <a:rPr lang="zh-CN" altLang="en-US"/>
              <a:t>为什么要</a:t>
            </a:r>
            <a:r>
              <a:rPr lang="en-US" altLang="zh-CN"/>
              <a:t>3</a:t>
            </a:r>
            <a:r>
              <a:rPr lang="zh-CN" altLang="en-US"/>
              <a:t>次握手</a:t>
            </a:r>
          </a:p>
        </p:txBody>
      </p:sp>
      <p:sp>
        <p:nvSpPr>
          <p:cNvPr id="334851" name="Rectangle 3"/>
          <p:cNvSpPr>
            <a:spLocks noGrp="1" noChangeArrowheads="1"/>
          </p:cNvSpPr>
          <p:nvPr>
            <p:ph type="body" idx="1"/>
          </p:nvPr>
        </p:nvSpPr>
        <p:spPr/>
        <p:txBody>
          <a:bodyPr/>
          <a:lstStyle/>
          <a:p>
            <a:r>
              <a:rPr lang="zh-CN" altLang="en-US"/>
              <a:t>简言之，</a:t>
            </a:r>
            <a:r>
              <a:rPr lang="en-US" altLang="zh-CN"/>
              <a:t>3</a:t>
            </a:r>
            <a:r>
              <a:rPr lang="zh-CN" altLang="en-US"/>
              <a:t>次握手即 </a:t>
            </a:r>
            <a:r>
              <a:rPr lang="en-US" altLang="zh-CN"/>
              <a:t>A-&gt;B(SYN)</a:t>
            </a:r>
            <a:r>
              <a:rPr lang="zh-CN" altLang="en-US"/>
              <a:t>，</a:t>
            </a:r>
            <a:r>
              <a:rPr lang="en-US" altLang="zh-CN"/>
              <a:t>B-&gt;A(SYN + ACK), A-&gt;B(ACK)</a:t>
            </a:r>
          </a:p>
          <a:p>
            <a:r>
              <a:rPr lang="zh-CN" altLang="en-US"/>
              <a:t>假设</a:t>
            </a:r>
            <a:r>
              <a:rPr lang="en-US" altLang="zh-CN"/>
              <a:t>2</a:t>
            </a:r>
            <a:r>
              <a:rPr lang="zh-CN" altLang="en-US"/>
              <a:t>次握手，则可能已经失效的连接请求报文段突然又传送到</a:t>
            </a:r>
            <a:r>
              <a:rPr lang="en-US" altLang="zh-CN"/>
              <a:t>B</a:t>
            </a:r>
            <a:r>
              <a:rPr lang="zh-CN" altLang="en-US"/>
              <a:t>，浪费</a:t>
            </a:r>
            <a:r>
              <a:rPr lang="en-US" altLang="zh-CN"/>
              <a:t>B</a:t>
            </a:r>
            <a:r>
              <a:rPr lang="zh-CN" altLang="en-US"/>
              <a:t>的连接资源</a:t>
            </a:r>
          </a:p>
        </p:txBody>
      </p:sp>
    </p:spTree>
  </p:cSld>
  <p:clrMapOvr>
    <a:masterClrMapping/>
  </p:clrMapOvr>
  <p:transition spd="slow">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373F45A6-868B-497B-ABEF-DE4912FC08ED}" type="slidenum">
              <a:rPr lang="en-US" altLang="zh-CN"/>
              <a:pPr/>
              <a:t>55</a:t>
            </a:fld>
            <a:endParaRPr lang="en-US" altLang="zh-CN"/>
          </a:p>
        </p:txBody>
      </p:sp>
      <p:sp>
        <p:nvSpPr>
          <p:cNvPr id="335874" name="Rectangle 2"/>
          <p:cNvSpPr>
            <a:spLocks noGrp="1" noChangeArrowheads="1"/>
          </p:cNvSpPr>
          <p:nvPr>
            <p:ph type="title"/>
          </p:nvPr>
        </p:nvSpPr>
        <p:spPr/>
        <p:txBody>
          <a:bodyPr/>
          <a:lstStyle/>
          <a:p>
            <a:r>
              <a:rPr lang="zh-CN" altLang="en-US"/>
              <a:t>第一次握手</a:t>
            </a:r>
          </a:p>
        </p:txBody>
      </p:sp>
      <p:sp>
        <p:nvSpPr>
          <p:cNvPr id="335875" name="Rectangle 3"/>
          <p:cNvSpPr>
            <a:spLocks noGrp="1" noChangeArrowheads="1"/>
          </p:cNvSpPr>
          <p:nvPr>
            <p:ph type="body" idx="1"/>
          </p:nvPr>
        </p:nvSpPr>
        <p:spPr/>
        <p:txBody>
          <a:bodyPr/>
          <a:lstStyle/>
          <a:p>
            <a:endParaRPr lang="zh-CN" altLang="en-US"/>
          </a:p>
        </p:txBody>
      </p:sp>
      <p:pic>
        <p:nvPicPr>
          <p:cNvPr id="335876" name="Picture 4"/>
          <p:cNvPicPr>
            <a:picLocks noChangeAspect="1" noChangeArrowheads="1"/>
          </p:cNvPicPr>
          <p:nvPr/>
        </p:nvPicPr>
        <p:blipFill>
          <a:blip r:embed="rId2"/>
          <a:srcRect/>
          <a:stretch>
            <a:fillRect/>
          </a:stretch>
        </p:blipFill>
        <p:spPr bwMode="auto">
          <a:xfrm>
            <a:off x="60325" y="1268413"/>
            <a:ext cx="9048750" cy="5656262"/>
          </a:xfrm>
          <a:prstGeom prst="rect">
            <a:avLst/>
          </a:prstGeom>
          <a:noFill/>
          <a:ln w="57150" algn="ctr">
            <a:noFill/>
            <a:prstDash val="sysDot"/>
            <a:miter lim="800000"/>
            <a:headEnd/>
            <a:tailEnd/>
          </a:ln>
          <a:effectLst/>
        </p:spPr>
      </p:pic>
    </p:spTree>
  </p:cSld>
  <p:clrMapOvr>
    <a:masterClrMapping/>
  </p:clrMapOvr>
  <p:transition spd="slow">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5516C8D7-60BC-45EB-A7E4-F3813BDF1CDA}" type="slidenum">
              <a:rPr lang="en-US" altLang="zh-CN"/>
              <a:pPr/>
              <a:t>56</a:t>
            </a:fld>
            <a:endParaRPr lang="en-US" altLang="zh-CN"/>
          </a:p>
        </p:txBody>
      </p:sp>
      <p:sp>
        <p:nvSpPr>
          <p:cNvPr id="336898" name="Rectangle 2"/>
          <p:cNvSpPr>
            <a:spLocks noGrp="1" noChangeArrowheads="1"/>
          </p:cNvSpPr>
          <p:nvPr>
            <p:ph type="title"/>
          </p:nvPr>
        </p:nvSpPr>
        <p:spPr/>
        <p:txBody>
          <a:bodyPr/>
          <a:lstStyle/>
          <a:p>
            <a:r>
              <a:rPr lang="zh-CN" altLang="en-US"/>
              <a:t>第二次握手</a:t>
            </a:r>
          </a:p>
        </p:txBody>
      </p:sp>
      <p:sp>
        <p:nvSpPr>
          <p:cNvPr id="336899" name="Rectangle 3"/>
          <p:cNvSpPr>
            <a:spLocks noGrp="1" noChangeArrowheads="1"/>
          </p:cNvSpPr>
          <p:nvPr>
            <p:ph type="body" idx="1"/>
          </p:nvPr>
        </p:nvSpPr>
        <p:spPr/>
        <p:txBody>
          <a:bodyPr/>
          <a:lstStyle/>
          <a:p>
            <a:endParaRPr lang="zh-CN" altLang="en-US"/>
          </a:p>
        </p:txBody>
      </p:sp>
      <p:pic>
        <p:nvPicPr>
          <p:cNvPr id="336900" name="Picture 4"/>
          <p:cNvPicPr>
            <a:picLocks noChangeAspect="1" noChangeArrowheads="1"/>
          </p:cNvPicPr>
          <p:nvPr/>
        </p:nvPicPr>
        <p:blipFill>
          <a:blip r:embed="rId2"/>
          <a:srcRect/>
          <a:stretch>
            <a:fillRect/>
          </a:stretch>
        </p:blipFill>
        <p:spPr bwMode="auto">
          <a:xfrm>
            <a:off x="0" y="1243013"/>
            <a:ext cx="9144000" cy="5715000"/>
          </a:xfrm>
          <a:prstGeom prst="rect">
            <a:avLst/>
          </a:prstGeom>
          <a:noFill/>
          <a:ln w="57150" algn="ctr">
            <a:noFill/>
            <a:prstDash val="sysDot"/>
            <a:miter lim="800000"/>
            <a:headEnd/>
            <a:tailEnd/>
          </a:ln>
          <a:effectLst/>
        </p:spPr>
      </p:pic>
    </p:spTree>
  </p:cSld>
  <p:clrMapOvr>
    <a:masterClrMapping/>
  </p:clrMapOvr>
  <p:transition spd="slow">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BB4B41F8-C524-453B-9099-04B2DB9C22B1}" type="slidenum">
              <a:rPr lang="en-US" altLang="zh-CN"/>
              <a:pPr/>
              <a:t>57</a:t>
            </a:fld>
            <a:endParaRPr lang="en-US" altLang="zh-CN"/>
          </a:p>
        </p:txBody>
      </p:sp>
      <p:sp>
        <p:nvSpPr>
          <p:cNvPr id="337922" name="Rectangle 2"/>
          <p:cNvSpPr>
            <a:spLocks noGrp="1" noChangeArrowheads="1"/>
          </p:cNvSpPr>
          <p:nvPr>
            <p:ph type="title"/>
          </p:nvPr>
        </p:nvSpPr>
        <p:spPr/>
        <p:txBody>
          <a:bodyPr/>
          <a:lstStyle/>
          <a:p>
            <a:r>
              <a:rPr lang="zh-CN" altLang="en-US"/>
              <a:t>第三次握手</a:t>
            </a:r>
          </a:p>
        </p:txBody>
      </p:sp>
      <p:sp>
        <p:nvSpPr>
          <p:cNvPr id="337923" name="Rectangle 3"/>
          <p:cNvSpPr>
            <a:spLocks noGrp="1" noChangeArrowheads="1"/>
          </p:cNvSpPr>
          <p:nvPr>
            <p:ph type="body" idx="1"/>
          </p:nvPr>
        </p:nvSpPr>
        <p:spPr/>
        <p:txBody>
          <a:bodyPr/>
          <a:lstStyle/>
          <a:p>
            <a:endParaRPr lang="zh-CN" altLang="en-US"/>
          </a:p>
        </p:txBody>
      </p:sp>
      <p:pic>
        <p:nvPicPr>
          <p:cNvPr id="337924" name="Picture 4"/>
          <p:cNvPicPr>
            <a:picLocks noChangeAspect="1" noChangeArrowheads="1"/>
          </p:cNvPicPr>
          <p:nvPr/>
        </p:nvPicPr>
        <p:blipFill>
          <a:blip r:embed="rId2"/>
          <a:srcRect/>
          <a:stretch>
            <a:fillRect/>
          </a:stretch>
        </p:blipFill>
        <p:spPr bwMode="auto">
          <a:xfrm>
            <a:off x="34925" y="1190625"/>
            <a:ext cx="9109075" cy="5694363"/>
          </a:xfrm>
          <a:prstGeom prst="rect">
            <a:avLst/>
          </a:prstGeom>
          <a:noFill/>
          <a:ln w="57150" algn="ctr">
            <a:noFill/>
            <a:prstDash val="sysDot"/>
            <a:miter lim="800000"/>
            <a:headEnd/>
            <a:tailEnd/>
          </a:ln>
          <a:effectLst/>
        </p:spPr>
      </p:pic>
    </p:spTree>
  </p:cSld>
  <p:clrMapOvr>
    <a:masterClrMapping/>
  </p:clrMapOvr>
  <p:transition spd="slow">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2B7E2D62-A9D3-4D68-8677-DF713115E83F}" type="slidenum">
              <a:rPr lang="en-US" altLang="zh-CN"/>
              <a:pPr/>
              <a:t>58</a:t>
            </a:fld>
            <a:endParaRPr lang="en-US" altLang="zh-CN"/>
          </a:p>
        </p:txBody>
      </p:sp>
      <p:sp>
        <p:nvSpPr>
          <p:cNvPr id="338946" name="Rectangle 2"/>
          <p:cNvSpPr>
            <a:spLocks noGrp="1" noChangeArrowheads="1"/>
          </p:cNvSpPr>
          <p:nvPr>
            <p:ph type="title"/>
          </p:nvPr>
        </p:nvSpPr>
        <p:spPr/>
        <p:txBody>
          <a:bodyPr/>
          <a:lstStyle/>
          <a:p>
            <a:r>
              <a:rPr lang="zh-CN" altLang="en-US"/>
              <a:t>第三次握手</a:t>
            </a:r>
            <a:r>
              <a:rPr lang="en-US" altLang="zh-CN"/>
              <a:t>PUSH</a:t>
            </a:r>
            <a:r>
              <a:rPr lang="zh-CN" altLang="en-US"/>
              <a:t>（续）</a:t>
            </a:r>
          </a:p>
        </p:txBody>
      </p:sp>
      <p:sp>
        <p:nvSpPr>
          <p:cNvPr id="338947" name="Rectangle 3"/>
          <p:cNvSpPr>
            <a:spLocks noGrp="1" noChangeArrowheads="1"/>
          </p:cNvSpPr>
          <p:nvPr>
            <p:ph type="body" idx="1"/>
          </p:nvPr>
        </p:nvSpPr>
        <p:spPr/>
        <p:txBody>
          <a:bodyPr/>
          <a:lstStyle/>
          <a:p>
            <a:endParaRPr lang="zh-CN" altLang="en-US"/>
          </a:p>
        </p:txBody>
      </p:sp>
      <p:pic>
        <p:nvPicPr>
          <p:cNvPr id="338948" name="Picture 4"/>
          <p:cNvPicPr>
            <a:picLocks noChangeAspect="1" noChangeArrowheads="1"/>
          </p:cNvPicPr>
          <p:nvPr/>
        </p:nvPicPr>
        <p:blipFill>
          <a:blip r:embed="rId2"/>
          <a:srcRect/>
          <a:stretch>
            <a:fillRect/>
          </a:stretch>
        </p:blipFill>
        <p:spPr bwMode="auto">
          <a:xfrm>
            <a:off x="250825" y="1412875"/>
            <a:ext cx="8688388" cy="5430838"/>
          </a:xfrm>
          <a:prstGeom prst="rect">
            <a:avLst/>
          </a:prstGeom>
          <a:noFill/>
          <a:ln w="57150" algn="ctr">
            <a:noFill/>
            <a:prstDash val="sysDot"/>
            <a:miter lim="800000"/>
            <a:headEnd/>
            <a:tailEnd/>
          </a:ln>
          <a:effectLst/>
        </p:spPr>
      </p:pic>
    </p:spTree>
  </p:cSld>
  <p:clrMapOvr>
    <a:masterClrMapping/>
  </p:clrMapOvr>
  <p:transition spd="slow">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44985207-8852-4C08-9814-82F5C9924209}" type="slidenum">
              <a:rPr lang="en-US" altLang="zh-CN"/>
              <a:pPr/>
              <a:t>59</a:t>
            </a:fld>
            <a:endParaRPr lang="en-US" altLang="zh-CN"/>
          </a:p>
        </p:txBody>
      </p:sp>
      <p:sp>
        <p:nvSpPr>
          <p:cNvPr id="340994" name="Rectangle 2"/>
          <p:cNvSpPr>
            <a:spLocks noGrp="1" noChangeArrowheads="1"/>
          </p:cNvSpPr>
          <p:nvPr>
            <p:ph type="title"/>
          </p:nvPr>
        </p:nvSpPr>
        <p:spPr/>
        <p:txBody>
          <a:bodyPr/>
          <a:lstStyle/>
          <a:p>
            <a:r>
              <a:rPr lang="en-US" altLang="zh-CN">
                <a:solidFill>
                  <a:schemeClr val="tx1"/>
                </a:solidFill>
                <a:effectLst>
                  <a:outerShdw blurRad="38100" dist="38100" dir="2700000" algn="tl">
                    <a:srgbClr val="FFFFFF"/>
                  </a:outerShdw>
                </a:effectLst>
              </a:rPr>
              <a:t>TCP</a:t>
            </a:r>
            <a:r>
              <a:rPr lang="zh-CN" altLang="en-US">
                <a:solidFill>
                  <a:schemeClr val="tx1"/>
                </a:solidFill>
                <a:effectLst>
                  <a:outerShdw blurRad="38100" dist="38100" dir="2700000" algn="tl">
                    <a:srgbClr val="FFFFFF"/>
                  </a:outerShdw>
                </a:effectLst>
              </a:rPr>
              <a:t>三次握手（续）</a:t>
            </a:r>
            <a:r>
              <a:rPr lang="en-US" altLang="zh-CN">
                <a:solidFill>
                  <a:schemeClr val="tx1"/>
                </a:solidFill>
                <a:effectLst>
                  <a:outerShdw blurRad="38100" dist="38100" dir="2700000" algn="tl">
                    <a:srgbClr val="FFFFFF"/>
                  </a:outerShdw>
                </a:effectLst>
              </a:rPr>
              <a:t>--</a:t>
            </a:r>
            <a:r>
              <a:rPr lang="zh-CN" altLang="en-US">
                <a:solidFill>
                  <a:schemeClr val="tx1"/>
                </a:solidFill>
                <a:effectLst>
                  <a:outerShdw blurRad="38100" dist="38100" dir="2700000" algn="tl">
                    <a:srgbClr val="FFFFFF"/>
                  </a:outerShdw>
                </a:effectLst>
              </a:rPr>
              <a:t>同时打开</a:t>
            </a:r>
          </a:p>
        </p:txBody>
      </p:sp>
      <p:sp>
        <p:nvSpPr>
          <p:cNvPr id="340995" name="Rectangle 3"/>
          <p:cNvSpPr>
            <a:spLocks noGrp="1" noChangeArrowheads="1"/>
          </p:cNvSpPr>
          <p:nvPr>
            <p:ph type="body" idx="1"/>
          </p:nvPr>
        </p:nvSpPr>
        <p:spPr/>
        <p:txBody>
          <a:bodyPr/>
          <a:lstStyle/>
          <a:p>
            <a:endParaRPr lang="zh-CN" altLang="en-US"/>
          </a:p>
        </p:txBody>
      </p:sp>
      <p:pic>
        <p:nvPicPr>
          <p:cNvPr id="340996" name="Picture 4"/>
          <p:cNvPicPr>
            <a:picLocks noChangeAspect="1" noChangeArrowheads="1"/>
          </p:cNvPicPr>
          <p:nvPr/>
        </p:nvPicPr>
        <p:blipFill>
          <a:blip r:embed="rId2"/>
          <a:srcRect/>
          <a:stretch>
            <a:fillRect/>
          </a:stretch>
        </p:blipFill>
        <p:spPr bwMode="auto">
          <a:xfrm>
            <a:off x="250825" y="1878013"/>
            <a:ext cx="8712200" cy="2493962"/>
          </a:xfrm>
          <a:prstGeom prst="rect">
            <a:avLst/>
          </a:prstGeom>
          <a:noFill/>
        </p:spPr>
      </p:pic>
    </p:spTree>
  </p:cSld>
  <p:clrMapOvr>
    <a:masterClrMapping/>
  </p:clrMapOvr>
  <p:transition spd="slow">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EFD049DA-C3FC-4FC6-987B-1335D07E0428}" type="slidenum">
              <a:rPr lang="en-US" altLang="zh-CN"/>
              <a:pPr/>
              <a:t>6</a:t>
            </a:fld>
            <a:endParaRPr lang="en-US" altLang="zh-CN"/>
          </a:p>
        </p:txBody>
      </p:sp>
      <p:sp>
        <p:nvSpPr>
          <p:cNvPr id="230402" name="Rectangle 2"/>
          <p:cNvSpPr>
            <a:spLocks noGrp="1" noChangeArrowheads="1"/>
          </p:cNvSpPr>
          <p:nvPr>
            <p:ph type="title"/>
          </p:nvPr>
        </p:nvSpPr>
        <p:spPr/>
        <p:txBody>
          <a:bodyPr/>
          <a:lstStyle/>
          <a:p>
            <a:r>
              <a:rPr lang="en-US" altLang="zh-CN" sz="3200" smtClean="0">
                <a:solidFill>
                  <a:srgbClr val="FF0000"/>
                </a:solidFill>
              </a:rPr>
              <a:t>7.1.3 </a:t>
            </a:r>
            <a:r>
              <a:rPr lang="zh-CN" altLang="en-US" sz="3200">
                <a:solidFill>
                  <a:srgbClr val="FF0000"/>
                </a:solidFill>
              </a:rPr>
              <a:t>传输层寻址与端口</a:t>
            </a:r>
          </a:p>
        </p:txBody>
      </p:sp>
      <p:sp>
        <p:nvSpPr>
          <p:cNvPr id="230403" name="Rectangle 3"/>
          <p:cNvSpPr>
            <a:spLocks noGrp="1" noChangeArrowheads="1"/>
          </p:cNvSpPr>
          <p:nvPr>
            <p:ph type="body" idx="1"/>
          </p:nvPr>
        </p:nvSpPr>
        <p:spPr>
          <a:xfrm>
            <a:off x="1042988" y="1412875"/>
            <a:ext cx="7620000" cy="4895850"/>
          </a:xfrm>
        </p:spPr>
        <p:txBody>
          <a:bodyPr/>
          <a:lstStyle/>
          <a:p>
            <a:pPr>
              <a:lnSpc>
                <a:spcPct val="130000"/>
              </a:lnSpc>
              <a:buFont typeface="Wingdings" pitchFamily="2" charset="2"/>
              <a:buNone/>
            </a:pPr>
            <a:r>
              <a:rPr lang="zh-CN" altLang="en-US">
                <a:solidFill>
                  <a:srgbClr val="FF0000"/>
                </a:solidFill>
                <a:effectLst>
                  <a:outerShdw blurRad="38100" dist="38100" dir="2700000" algn="tl">
                    <a:srgbClr val="000000"/>
                  </a:outerShdw>
                </a:effectLst>
              </a:rPr>
              <a:t>（</a:t>
            </a:r>
            <a:r>
              <a:rPr lang="en-US" altLang="zh-CN">
                <a:solidFill>
                  <a:srgbClr val="FF0000"/>
                </a:solidFill>
                <a:effectLst>
                  <a:outerShdw blurRad="38100" dist="38100" dir="2700000" algn="tl">
                    <a:srgbClr val="000000"/>
                  </a:outerShdw>
                </a:effectLst>
              </a:rPr>
              <a:t>2</a:t>
            </a:r>
            <a:r>
              <a:rPr lang="zh-CN" altLang="en-US">
                <a:solidFill>
                  <a:srgbClr val="FF0000"/>
                </a:solidFill>
                <a:effectLst>
                  <a:outerShdw blurRad="38100" dist="38100" dir="2700000" algn="tl">
                    <a:srgbClr val="000000"/>
                  </a:outerShdw>
                </a:effectLst>
              </a:rPr>
              <a:t>）端口</a:t>
            </a:r>
          </a:p>
          <a:p>
            <a:pPr>
              <a:lnSpc>
                <a:spcPct val="130000"/>
              </a:lnSpc>
            </a:pPr>
            <a:r>
              <a:rPr lang="zh-CN" altLang="en-US"/>
              <a:t>端口就是传输层服务访问点</a:t>
            </a:r>
            <a:r>
              <a:rPr lang="en-US" altLang="zh-CN" smtClean="0"/>
              <a:t>TSAP</a:t>
            </a:r>
            <a:endParaRPr lang="zh-CN" altLang="en-US"/>
          </a:p>
          <a:p>
            <a:pPr>
              <a:lnSpc>
                <a:spcPct val="130000"/>
              </a:lnSpc>
            </a:pPr>
            <a:r>
              <a:rPr lang="zh-CN" altLang="en-US"/>
              <a:t>应用层不同进程的报文通过不同的端口向下递交到传输层，由传输层复用并传递给网络层。</a:t>
            </a:r>
          </a:p>
          <a:p>
            <a:pPr>
              <a:lnSpc>
                <a:spcPct val="130000"/>
              </a:lnSpc>
            </a:pPr>
            <a:r>
              <a:rPr lang="zh-CN" altLang="en-US"/>
              <a:t>当这些报文到达目的主机后，目的主机传输层使用分离功能，通过不同的端口把这些报文分别递交给相应的应用</a:t>
            </a:r>
            <a:r>
              <a:rPr lang="zh-CN" altLang="en-US" smtClean="0"/>
              <a:t>进程</a:t>
            </a:r>
            <a:endParaRPr lang="zh-CN" altLang="en-US"/>
          </a:p>
          <a:p>
            <a:pPr>
              <a:lnSpc>
                <a:spcPct val="130000"/>
              </a:lnSpc>
            </a:pPr>
            <a:r>
              <a:rPr lang="zh-CN" altLang="en-US"/>
              <a:t>因此，</a:t>
            </a:r>
            <a:r>
              <a:rPr lang="zh-CN" altLang="en-US">
                <a:solidFill>
                  <a:srgbClr val="FF0000"/>
                </a:solidFill>
                <a:effectLst>
                  <a:outerShdw blurRad="38100" dist="38100" dir="2700000" algn="tl">
                    <a:srgbClr val="000000"/>
                  </a:outerShdw>
                </a:effectLst>
              </a:rPr>
              <a:t>端口是用来标识不同应用层进程</a:t>
            </a:r>
            <a:r>
              <a:rPr lang="zh-CN" altLang="en-US" smtClean="0">
                <a:solidFill>
                  <a:srgbClr val="FF0000"/>
                </a:solidFill>
                <a:effectLst>
                  <a:outerShdw blurRad="38100" dist="38100" dir="2700000" algn="tl">
                    <a:srgbClr val="000000"/>
                  </a:outerShdw>
                </a:effectLst>
              </a:rPr>
              <a:t>的</a:t>
            </a:r>
            <a:endParaRPr lang="zh-CN" altLang="en-US"/>
          </a:p>
        </p:txBody>
      </p:sp>
    </p:spTree>
  </p:cSld>
  <p:clrMapOvr>
    <a:masterClrMapping/>
  </p:clrMapOvr>
  <p:transition spd="slow">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5CC7AC9F-329C-4380-B625-5C1FB7FC8613}" type="slidenum">
              <a:rPr lang="en-US" altLang="zh-CN"/>
              <a:pPr/>
              <a:t>60</a:t>
            </a:fld>
            <a:endParaRPr lang="en-US" altLang="zh-CN"/>
          </a:p>
        </p:txBody>
      </p:sp>
      <p:sp>
        <p:nvSpPr>
          <p:cNvPr id="265218" name="Rectangle 2"/>
          <p:cNvSpPr>
            <a:spLocks noGrp="1" noChangeArrowheads="1"/>
          </p:cNvSpPr>
          <p:nvPr>
            <p:ph type="title"/>
          </p:nvPr>
        </p:nvSpPr>
        <p:spPr/>
        <p:txBody>
          <a:bodyPr/>
          <a:lstStyle/>
          <a:p>
            <a:r>
              <a:rPr lang="zh-CN" altLang="en-US" sz="3200">
                <a:solidFill>
                  <a:srgbClr val="CC0000"/>
                </a:solidFill>
              </a:rPr>
              <a:t>（</a:t>
            </a:r>
            <a:r>
              <a:rPr lang="en-US" altLang="zh-CN" sz="3200">
                <a:solidFill>
                  <a:srgbClr val="CC0000"/>
                </a:solidFill>
              </a:rPr>
              <a:t>2</a:t>
            </a:r>
            <a:r>
              <a:rPr lang="zh-CN" altLang="en-US" sz="3200">
                <a:solidFill>
                  <a:srgbClr val="CC0000"/>
                </a:solidFill>
              </a:rPr>
              <a:t>）初始序列号的确定</a:t>
            </a:r>
            <a:r>
              <a:rPr lang="zh-CN" altLang="en-US"/>
              <a:t> </a:t>
            </a:r>
          </a:p>
        </p:txBody>
      </p:sp>
      <p:sp>
        <p:nvSpPr>
          <p:cNvPr id="265219" name="Rectangle 3"/>
          <p:cNvSpPr>
            <a:spLocks noGrp="1" noChangeArrowheads="1"/>
          </p:cNvSpPr>
          <p:nvPr>
            <p:ph type="body" idx="1"/>
          </p:nvPr>
        </p:nvSpPr>
        <p:spPr>
          <a:xfrm>
            <a:off x="1042988" y="1484313"/>
            <a:ext cx="7620000" cy="4824412"/>
          </a:xfrm>
        </p:spPr>
        <p:txBody>
          <a:bodyPr/>
          <a:lstStyle/>
          <a:p>
            <a:r>
              <a:rPr lang="zh-CN" altLang="en-US"/>
              <a:t>建立连接的发起方在发送建立连接的报文时，要选择一个初始序列号（</a:t>
            </a:r>
            <a:r>
              <a:rPr lang="en-US" altLang="zh-CN"/>
              <a:t>ISN</a:t>
            </a:r>
            <a:r>
              <a:rPr lang="zh-CN" altLang="en-US"/>
              <a:t>）填入序列号字段，该序列号是要发送的数据块的第一个字节的</a:t>
            </a:r>
            <a:r>
              <a:rPr lang="zh-CN" altLang="en-US" smtClean="0"/>
              <a:t>编号</a:t>
            </a:r>
            <a:endParaRPr lang="zh-CN" altLang="en-US"/>
          </a:p>
          <a:p>
            <a:r>
              <a:rPr lang="en-US" altLang="zh-CN"/>
              <a:t>TCP</a:t>
            </a:r>
            <a:r>
              <a:rPr lang="zh-CN" altLang="en-US"/>
              <a:t>确定</a:t>
            </a:r>
            <a:r>
              <a:rPr lang="en-US" altLang="zh-CN"/>
              <a:t>ISN</a:t>
            </a:r>
            <a:r>
              <a:rPr lang="zh-CN" altLang="en-US"/>
              <a:t>的一种方法是：设定一个</a:t>
            </a:r>
            <a:r>
              <a:rPr lang="zh-CN" altLang="en-US">
                <a:solidFill>
                  <a:srgbClr val="CC0000"/>
                </a:solidFill>
                <a:effectLst>
                  <a:outerShdw blurRad="38100" dist="38100" dir="2700000" algn="tl">
                    <a:srgbClr val="000000"/>
                  </a:outerShdw>
                </a:effectLst>
              </a:rPr>
              <a:t>计数器</a:t>
            </a:r>
            <a:r>
              <a:rPr lang="zh-CN" altLang="en-US"/>
              <a:t>，初始值为</a:t>
            </a:r>
            <a:r>
              <a:rPr lang="en-US" altLang="zh-CN"/>
              <a:t>0</a:t>
            </a:r>
            <a:r>
              <a:rPr lang="zh-CN" altLang="en-US"/>
              <a:t>，每</a:t>
            </a:r>
            <a:r>
              <a:rPr lang="en-US" altLang="zh-CN"/>
              <a:t>4</a:t>
            </a:r>
            <a:r>
              <a:rPr lang="zh-CN" altLang="en-US"/>
              <a:t>微秒加</a:t>
            </a:r>
            <a:r>
              <a:rPr lang="en-US" altLang="zh-CN"/>
              <a:t>1</a:t>
            </a:r>
            <a:r>
              <a:rPr lang="zh-CN" altLang="en-US"/>
              <a:t>，直到记满</a:t>
            </a:r>
            <a:r>
              <a:rPr lang="en-US" altLang="zh-CN"/>
              <a:t>32</a:t>
            </a:r>
            <a:r>
              <a:rPr lang="zh-CN" altLang="en-US"/>
              <a:t>位后归</a:t>
            </a:r>
            <a:r>
              <a:rPr lang="en-US" altLang="zh-CN"/>
              <a:t>0</a:t>
            </a:r>
            <a:r>
              <a:rPr lang="zh-CN" altLang="en-US"/>
              <a:t>，这一过程需要</a:t>
            </a:r>
            <a:r>
              <a:rPr lang="en-US" altLang="zh-CN"/>
              <a:t>4</a:t>
            </a:r>
            <a:r>
              <a:rPr lang="zh-CN" altLang="en-US"/>
              <a:t>个多小时。</a:t>
            </a:r>
            <a:r>
              <a:rPr lang="en-US" altLang="zh-CN"/>
              <a:t>TCP</a:t>
            </a:r>
            <a:r>
              <a:rPr lang="zh-CN" altLang="en-US"/>
              <a:t>建立连接时，选择当前</a:t>
            </a:r>
            <a:r>
              <a:rPr lang="en-US" altLang="zh-CN">
                <a:solidFill>
                  <a:srgbClr val="CC0000"/>
                </a:solidFill>
                <a:effectLst>
                  <a:outerShdw blurRad="38100" dist="38100" dir="2700000" algn="tl">
                    <a:srgbClr val="000000"/>
                  </a:outerShdw>
                </a:effectLst>
              </a:rPr>
              <a:t>ISN</a:t>
            </a:r>
            <a:r>
              <a:rPr lang="zh-CN" altLang="en-US">
                <a:solidFill>
                  <a:srgbClr val="CC0000"/>
                </a:solidFill>
                <a:effectLst>
                  <a:outerShdw blurRad="38100" dist="38100" dir="2700000" algn="tl">
                    <a:srgbClr val="000000"/>
                  </a:outerShdw>
                </a:effectLst>
              </a:rPr>
              <a:t>计时器值作为初始</a:t>
            </a:r>
            <a:r>
              <a:rPr lang="zh-CN" altLang="en-US" smtClean="0">
                <a:solidFill>
                  <a:srgbClr val="CC0000"/>
                </a:solidFill>
                <a:effectLst>
                  <a:outerShdw blurRad="38100" dist="38100" dir="2700000" algn="tl">
                    <a:srgbClr val="000000"/>
                  </a:outerShdw>
                </a:effectLst>
              </a:rPr>
              <a:t>序号</a:t>
            </a:r>
            <a:endParaRPr lang="zh-CN" altLang="en-US"/>
          </a:p>
          <a:p>
            <a:r>
              <a:rPr lang="zh-CN" altLang="en-US"/>
              <a:t>现在有些</a:t>
            </a:r>
            <a:r>
              <a:rPr lang="en-US" altLang="zh-CN"/>
              <a:t>TCP</a:t>
            </a:r>
            <a:r>
              <a:rPr lang="zh-CN" altLang="en-US"/>
              <a:t>连接使用</a:t>
            </a:r>
            <a:r>
              <a:rPr lang="zh-CN" altLang="en-US">
                <a:solidFill>
                  <a:srgbClr val="CC0000"/>
                </a:solidFill>
                <a:effectLst>
                  <a:outerShdw blurRad="38100" dist="38100" dir="2700000" algn="tl">
                    <a:srgbClr val="000000"/>
                  </a:outerShdw>
                </a:effectLst>
              </a:rPr>
              <a:t>随机数</a:t>
            </a:r>
            <a:r>
              <a:rPr lang="zh-CN" altLang="en-US"/>
              <a:t>作为</a:t>
            </a:r>
            <a:r>
              <a:rPr lang="en-US" altLang="zh-CN" smtClean="0"/>
              <a:t>ISN</a:t>
            </a:r>
            <a:endParaRPr lang="zh-CN" altLang="en-US"/>
          </a:p>
        </p:txBody>
      </p:sp>
    </p:spTree>
  </p:cSld>
  <p:clrMapOvr>
    <a:masterClrMapping/>
  </p:clrMapOvr>
  <p:transition spd="slow">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CF17FEF7-BC95-4374-900B-F578E9D4F0E7}" type="slidenum">
              <a:rPr lang="en-US" altLang="zh-CN"/>
              <a:pPr/>
              <a:t>61</a:t>
            </a:fld>
            <a:endParaRPr lang="en-US" altLang="zh-CN"/>
          </a:p>
        </p:txBody>
      </p:sp>
      <p:sp>
        <p:nvSpPr>
          <p:cNvPr id="267266" name="Rectangle 2"/>
          <p:cNvSpPr>
            <a:spLocks noGrp="1" noChangeArrowheads="1"/>
          </p:cNvSpPr>
          <p:nvPr>
            <p:ph type="title"/>
          </p:nvPr>
        </p:nvSpPr>
        <p:spPr/>
        <p:txBody>
          <a:bodyPr/>
          <a:lstStyle/>
          <a:p>
            <a:r>
              <a:rPr lang="zh-CN" altLang="en-US" sz="3200">
                <a:solidFill>
                  <a:srgbClr val="CC0000"/>
                </a:solidFill>
              </a:rPr>
              <a:t>（</a:t>
            </a:r>
            <a:r>
              <a:rPr lang="en-US" altLang="zh-CN" sz="3200">
                <a:solidFill>
                  <a:srgbClr val="CC0000"/>
                </a:solidFill>
              </a:rPr>
              <a:t>3</a:t>
            </a:r>
            <a:r>
              <a:rPr lang="zh-CN" altLang="en-US" sz="3200">
                <a:solidFill>
                  <a:srgbClr val="CC0000"/>
                </a:solidFill>
              </a:rPr>
              <a:t>）三次握手机制的安全隐患</a:t>
            </a:r>
            <a:r>
              <a:rPr lang="zh-CN" altLang="en-US"/>
              <a:t> </a:t>
            </a:r>
          </a:p>
        </p:txBody>
      </p:sp>
      <p:sp>
        <p:nvSpPr>
          <p:cNvPr id="267267" name="Rectangle 3"/>
          <p:cNvSpPr>
            <a:spLocks noGrp="1" noChangeArrowheads="1"/>
          </p:cNvSpPr>
          <p:nvPr>
            <p:ph type="body" idx="1"/>
          </p:nvPr>
        </p:nvSpPr>
        <p:spPr>
          <a:xfrm>
            <a:off x="1042988" y="1484313"/>
            <a:ext cx="7620000" cy="4897437"/>
          </a:xfrm>
        </p:spPr>
        <p:txBody>
          <a:bodyPr/>
          <a:lstStyle/>
          <a:p>
            <a:pPr>
              <a:lnSpc>
                <a:spcPct val="100000"/>
              </a:lnSpc>
              <a:buFont typeface="Wingdings" pitchFamily="2" charset="2"/>
              <a:buNone/>
            </a:pPr>
            <a:r>
              <a:rPr lang="zh-CN" altLang="en-US" sz="2400">
                <a:solidFill>
                  <a:srgbClr val="FF0000"/>
                </a:solidFill>
                <a:effectLst>
                  <a:outerShdw blurRad="38100" dist="38100" dir="2700000" algn="tl">
                    <a:srgbClr val="000000"/>
                  </a:outerShdw>
                </a:effectLst>
              </a:rPr>
              <a:t>注意：所有报文都可能丢失！</a:t>
            </a:r>
          </a:p>
          <a:p>
            <a:pPr>
              <a:lnSpc>
                <a:spcPct val="100000"/>
              </a:lnSpc>
              <a:buFont typeface="Wingdings" pitchFamily="2" charset="2"/>
              <a:buNone/>
            </a:pPr>
            <a:r>
              <a:rPr lang="zh-CN" altLang="en-US" sz="2400">
                <a:solidFill>
                  <a:srgbClr val="FF0000"/>
                </a:solidFill>
                <a:effectLst>
                  <a:outerShdw blurRad="38100" dist="38100" dir="2700000" algn="tl">
                    <a:srgbClr val="000000"/>
                  </a:outerShdw>
                </a:effectLst>
              </a:rPr>
              <a:t>①</a:t>
            </a:r>
            <a:r>
              <a:rPr lang="en-US" altLang="zh-CN" sz="2400">
                <a:solidFill>
                  <a:srgbClr val="FF0000"/>
                </a:solidFill>
                <a:effectLst>
                  <a:outerShdw blurRad="38100" dist="38100" dir="2700000" algn="tl">
                    <a:srgbClr val="000000"/>
                  </a:outerShdw>
                </a:effectLst>
              </a:rPr>
              <a:t>SYN</a:t>
            </a:r>
            <a:r>
              <a:rPr lang="zh-CN" altLang="en-US" sz="2400">
                <a:solidFill>
                  <a:srgbClr val="FF0000"/>
                </a:solidFill>
                <a:effectLst>
                  <a:outerShdw blurRad="38100" dist="38100" dir="2700000" algn="tl">
                    <a:srgbClr val="000000"/>
                  </a:outerShdw>
                </a:effectLst>
              </a:rPr>
              <a:t>洪泛攻击 </a:t>
            </a:r>
          </a:p>
          <a:p>
            <a:pPr>
              <a:lnSpc>
                <a:spcPct val="100000"/>
              </a:lnSpc>
            </a:pPr>
            <a:r>
              <a:rPr lang="zh-CN" altLang="en-US" sz="2400"/>
              <a:t>恶意的攻击者向一个服务器发送大量的</a:t>
            </a:r>
            <a:r>
              <a:rPr lang="en-US" altLang="zh-CN" sz="2400"/>
              <a:t>SYN</a:t>
            </a:r>
            <a:r>
              <a:rPr lang="zh-CN" altLang="en-US" sz="2400"/>
              <a:t>报文段，而每一个这样的报文段来自不同的客户，并在</a:t>
            </a:r>
            <a:r>
              <a:rPr lang="en-US" altLang="zh-CN" sz="2400"/>
              <a:t>IP</a:t>
            </a:r>
            <a:r>
              <a:rPr lang="zh-CN" altLang="en-US" sz="2400"/>
              <a:t>数据报中使用虚假的源</a:t>
            </a:r>
            <a:r>
              <a:rPr lang="en-US" altLang="zh-CN" sz="2400"/>
              <a:t>IP</a:t>
            </a:r>
            <a:r>
              <a:rPr lang="zh-CN" altLang="en-US" sz="2400"/>
              <a:t>地址</a:t>
            </a:r>
          </a:p>
          <a:p>
            <a:pPr>
              <a:lnSpc>
                <a:spcPct val="100000"/>
              </a:lnSpc>
              <a:buSzPct val="75000"/>
            </a:pPr>
            <a:r>
              <a:rPr lang="zh-CN" altLang="en-US" sz="2400"/>
              <a:t>服务器误以为这些客户发出了主动打开请求，于是分配必要的资源，如创建</a:t>
            </a:r>
            <a:r>
              <a:rPr lang="en-US" altLang="zh-CN" sz="2400"/>
              <a:t>TCB</a:t>
            </a:r>
            <a:r>
              <a:rPr lang="zh-CN" altLang="en-US" sz="2400"/>
              <a:t>（传输控制块）和设置一系列计时器</a:t>
            </a:r>
          </a:p>
          <a:p>
            <a:pPr>
              <a:lnSpc>
                <a:spcPct val="100000"/>
              </a:lnSpc>
              <a:buSzPct val="75000"/>
            </a:pPr>
            <a:r>
              <a:rPr lang="en-US" altLang="zh-CN" sz="2400"/>
              <a:t>TCP</a:t>
            </a:r>
            <a:r>
              <a:rPr lang="zh-CN" altLang="en-US" sz="2400"/>
              <a:t>服务器向这些虚假的客户发送</a:t>
            </a:r>
            <a:r>
              <a:rPr lang="en-US" altLang="zh-CN" sz="2400"/>
              <a:t>SYN+ACK</a:t>
            </a:r>
            <a:r>
              <a:rPr lang="zh-CN" altLang="en-US" sz="2400"/>
              <a:t>报文段，但却都丢失了（源</a:t>
            </a:r>
            <a:r>
              <a:rPr lang="en-US" altLang="zh-CN" sz="2400"/>
              <a:t>IP</a:t>
            </a:r>
            <a:r>
              <a:rPr lang="zh-CN" altLang="en-US" sz="2400"/>
              <a:t>虚假）</a:t>
            </a:r>
          </a:p>
          <a:p>
            <a:pPr>
              <a:lnSpc>
                <a:spcPct val="100000"/>
              </a:lnSpc>
              <a:buSzPct val="75000"/>
            </a:pPr>
            <a:r>
              <a:rPr lang="zh-CN" altLang="en-US" sz="2400"/>
              <a:t>在这段时间内，大量的资源被占用而没有被使用，服务器最终因资源耗尽而瘫痪</a:t>
            </a:r>
          </a:p>
        </p:txBody>
      </p:sp>
    </p:spTree>
  </p:cSld>
  <p:clrMapOvr>
    <a:masterClrMapping/>
  </p:clrMapOvr>
  <p:transition spd="slow">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DCAC6E53-E2BB-4E7A-B532-461C07378A71}" type="slidenum">
              <a:rPr lang="en-US" altLang="zh-CN"/>
              <a:pPr/>
              <a:t>62</a:t>
            </a:fld>
            <a:endParaRPr lang="en-US" altLang="zh-CN"/>
          </a:p>
        </p:txBody>
      </p:sp>
      <p:sp>
        <p:nvSpPr>
          <p:cNvPr id="264194" name="Rectangle 2"/>
          <p:cNvSpPr>
            <a:spLocks noGrp="1" noChangeArrowheads="1"/>
          </p:cNvSpPr>
          <p:nvPr>
            <p:ph type="title"/>
          </p:nvPr>
        </p:nvSpPr>
        <p:spPr/>
        <p:txBody>
          <a:bodyPr/>
          <a:lstStyle/>
          <a:p>
            <a:r>
              <a:rPr lang="en-US" altLang="zh-CN" sz="3200">
                <a:solidFill>
                  <a:srgbClr val="FF0000"/>
                </a:solidFill>
              </a:rPr>
              <a:t>SYN</a:t>
            </a:r>
            <a:r>
              <a:rPr lang="zh-CN" altLang="en-US" sz="3200">
                <a:solidFill>
                  <a:srgbClr val="FF0000"/>
                </a:solidFill>
              </a:rPr>
              <a:t>洪泛攻击解决方法</a:t>
            </a:r>
          </a:p>
        </p:txBody>
      </p:sp>
      <p:sp>
        <p:nvSpPr>
          <p:cNvPr id="264195" name="Rectangle 3"/>
          <p:cNvSpPr>
            <a:spLocks noGrp="1" noChangeArrowheads="1"/>
          </p:cNvSpPr>
          <p:nvPr>
            <p:ph type="body" idx="1"/>
          </p:nvPr>
        </p:nvSpPr>
        <p:spPr/>
        <p:txBody>
          <a:bodyPr/>
          <a:lstStyle/>
          <a:p>
            <a:pPr>
              <a:lnSpc>
                <a:spcPct val="140000"/>
              </a:lnSpc>
            </a:pPr>
            <a:r>
              <a:rPr lang="en-US" altLang="zh-CN"/>
              <a:t>TCP</a:t>
            </a:r>
            <a:r>
              <a:rPr lang="zh-CN" altLang="en-US"/>
              <a:t>的某些实现采取一些策略来减轻</a:t>
            </a:r>
            <a:r>
              <a:rPr lang="en-US" altLang="zh-CN"/>
              <a:t>SYN</a:t>
            </a:r>
            <a:r>
              <a:rPr lang="zh-CN" altLang="en-US"/>
              <a:t>攻击的影响。如：</a:t>
            </a:r>
          </a:p>
          <a:p>
            <a:pPr lvl="1">
              <a:lnSpc>
                <a:spcPct val="140000"/>
              </a:lnSpc>
            </a:pPr>
            <a:r>
              <a:rPr lang="zh-CN" altLang="en-US"/>
              <a:t>在特定的时间内限制连接请求的</a:t>
            </a:r>
            <a:r>
              <a:rPr lang="zh-CN" altLang="en-US" smtClean="0"/>
              <a:t>次数</a:t>
            </a:r>
            <a:endParaRPr lang="zh-CN" altLang="en-US"/>
          </a:p>
          <a:p>
            <a:pPr lvl="1">
              <a:lnSpc>
                <a:spcPct val="140000"/>
              </a:lnSpc>
            </a:pPr>
            <a:r>
              <a:rPr lang="zh-CN" altLang="en-US"/>
              <a:t>过滤掉非法源地址发来的</a:t>
            </a:r>
            <a:r>
              <a:rPr lang="zh-CN" altLang="en-US" smtClean="0"/>
              <a:t>数据报</a:t>
            </a:r>
            <a:endParaRPr lang="zh-CN" altLang="en-US"/>
          </a:p>
          <a:p>
            <a:pPr lvl="1">
              <a:lnSpc>
                <a:spcPct val="140000"/>
              </a:lnSpc>
            </a:pPr>
            <a:r>
              <a:rPr lang="zh-CN" altLang="en-US"/>
              <a:t>使用</a:t>
            </a:r>
            <a:r>
              <a:rPr lang="en-US" altLang="zh-CN"/>
              <a:t>cookie</a:t>
            </a:r>
            <a:r>
              <a:rPr lang="zh-CN" altLang="en-US"/>
              <a:t>，在整个连接没有建立好之前，先不分配资源（即不建立半连接</a:t>
            </a:r>
            <a:r>
              <a:rPr lang="zh-CN" altLang="en-US" smtClean="0"/>
              <a:t>） </a:t>
            </a:r>
            <a:endParaRPr lang="zh-CN" altLang="en-US"/>
          </a:p>
        </p:txBody>
      </p:sp>
    </p:spTree>
  </p:cSld>
  <p:clrMapOvr>
    <a:masterClrMapping/>
  </p:clrMapOvr>
  <p:transition spd="slow">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1457E37E-7043-4613-BFF4-45C0B64E100E}" type="slidenum">
              <a:rPr lang="en-US" altLang="zh-CN"/>
              <a:pPr/>
              <a:t>63</a:t>
            </a:fld>
            <a:endParaRPr lang="en-US" altLang="zh-CN"/>
          </a:p>
        </p:txBody>
      </p:sp>
      <p:sp>
        <p:nvSpPr>
          <p:cNvPr id="270338" name="Rectangle 2"/>
          <p:cNvSpPr>
            <a:spLocks noGrp="1" noChangeArrowheads="1"/>
          </p:cNvSpPr>
          <p:nvPr>
            <p:ph type="title"/>
          </p:nvPr>
        </p:nvSpPr>
        <p:spPr/>
        <p:txBody>
          <a:bodyPr/>
          <a:lstStyle/>
          <a:p>
            <a:r>
              <a:rPr lang="zh-CN" altLang="en-US" sz="3200">
                <a:solidFill>
                  <a:srgbClr val="FF0000"/>
                </a:solidFill>
              </a:rPr>
              <a:t>②冒充窃取数据</a:t>
            </a:r>
          </a:p>
        </p:txBody>
      </p:sp>
      <p:sp>
        <p:nvSpPr>
          <p:cNvPr id="270339" name="Rectangle 3"/>
          <p:cNvSpPr>
            <a:spLocks noGrp="1" noChangeArrowheads="1"/>
          </p:cNvSpPr>
          <p:nvPr>
            <p:ph type="body" idx="1"/>
          </p:nvPr>
        </p:nvSpPr>
        <p:spPr/>
        <p:txBody>
          <a:bodyPr/>
          <a:lstStyle/>
          <a:p>
            <a:r>
              <a:rPr lang="zh-CN" altLang="en-US"/>
              <a:t>一个恶意的主机</a:t>
            </a:r>
            <a:r>
              <a:rPr lang="en-US" altLang="zh-CN"/>
              <a:t>C</a:t>
            </a:r>
            <a:r>
              <a:rPr lang="zh-CN" altLang="en-US"/>
              <a:t>冒充主机</a:t>
            </a:r>
            <a:r>
              <a:rPr lang="en-US" altLang="zh-CN"/>
              <a:t>A</a:t>
            </a:r>
            <a:r>
              <a:rPr lang="zh-CN" altLang="en-US"/>
              <a:t>（客户端）与主机</a:t>
            </a:r>
            <a:r>
              <a:rPr lang="en-US" altLang="zh-CN"/>
              <a:t>B</a:t>
            </a:r>
            <a:r>
              <a:rPr lang="zh-CN" altLang="en-US"/>
              <a:t>（服务器）建立连接，并向</a:t>
            </a:r>
            <a:r>
              <a:rPr lang="en-US" altLang="zh-CN"/>
              <a:t>B</a:t>
            </a:r>
            <a:r>
              <a:rPr lang="zh-CN" altLang="en-US"/>
              <a:t>发送数据，导致</a:t>
            </a:r>
            <a:r>
              <a:rPr lang="en-US" altLang="zh-CN"/>
              <a:t>B</a:t>
            </a:r>
            <a:r>
              <a:rPr lang="zh-CN" altLang="en-US"/>
              <a:t>进行了不应当进行的操作。这就是</a:t>
            </a:r>
            <a:r>
              <a:rPr lang="en-US" altLang="zh-CN"/>
              <a:t>TCP</a:t>
            </a:r>
            <a:r>
              <a:rPr lang="zh-CN" altLang="en-US"/>
              <a:t>中的</a:t>
            </a:r>
            <a:r>
              <a:rPr lang="zh-CN" altLang="en-US" smtClean="0"/>
              <a:t>冒充</a:t>
            </a:r>
            <a:endParaRPr lang="zh-CN" altLang="en-US"/>
          </a:p>
          <a:p>
            <a:r>
              <a:rPr lang="zh-CN" altLang="en-US"/>
              <a:t>这一过程中的关键是</a:t>
            </a:r>
            <a:r>
              <a:rPr lang="en-US" altLang="zh-CN"/>
              <a:t>C</a:t>
            </a:r>
            <a:r>
              <a:rPr lang="zh-CN" altLang="en-US"/>
              <a:t>要设法知道</a:t>
            </a:r>
            <a:r>
              <a:rPr lang="en-US" altLang="zh-CN"/>
              <a:t>B</a:t>
            </a:r>
            <a:r>
              <a:rPr lang="zh-CN" altLang="en-US"/>
              <a:t>应答时的序列</a:t>
            </a:r>
            <a:r>
              <a:rPr lang="zh-CN" altLang="en-US" smtClean="0"/>
              <a:t>号</a:t>
            </a:r>
            <a:endParaRPr lang="zh-CN" altLang="en-US"/>
          </a:p>
        </p:txBody>
      </p:sp>
    </p:spTree>
  </p:cSld>
  <p:clrMapOvr>
    <a:masterClrMapping/>
  </p:clrMapOvr>
  <p:transition spd="slow">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91C6BF42-716C-4AD2-8C57-90A2FA4A6640}" type="slidenum">
              <a:rPr lang="en-US" altLang="zh-CN"/>
              <a:pPr/>
              <a:t>64</a:t>
            </a:fld>
            <a:endParaRPr lang="en-US" altLang="zh-CN"/>
          </a:p>
        </p:txBody>
      </p:sp>
      <p:sp>
        <p:nvSpPr>
          <p:cNvPr id="269314" name="Rectangle 2"/>
          <p:cNvSpPr>
            <a:spLocks noGrp="1" noChangeArrowheads="1"/>
          </p:cNvSpPr>
          <p:nvPr>
            <p:ph type="title"/>
          </p:nvPr>
        </p:nvSpPr>
        <p:spPr/>
        <p:txBody>
          <a:bodyPr/>
          <a:lstStyle/>
          <a:p>
            <a:r>
              <a:rPr lang="zh-CN" altLang="en-US" sz="3200">
                <a:solidFill>
                  <a:srgbClr val="FF0000"/>
                </a:solidFill>
              </a:rPr>
              <a:t>冒充窃取数据过程</a:t>
            </a:r>
          </a:p>
        </p:txBody>
      </p:sp>
      <p:sp>
        <p:nvSpPr>
          <p:cNvPr id="269315" name="Rectangle 3"/>
          <p:cNvSpPr>
            <a:spLocks noGrp="1" noChangeArrowheads="1"/>
          </p:cNvSpPr>
          <p:nvPr>
            <p:ph type="body" idx="1"/>
          </p:nvPr>
        </p:nvSpPr>
        <p:spPr/>
        <p:txBody>
          <a:bodyPr/>
          <a:lstStyle/>
          <a:p>
            <a:pPr>
              <a:lnSpc>
                <a:spcPct val="140000"/>
              </a:lnSpc>
            </a:pPr>
            <a:r>
              <a:rPr lang="zh-CN" altLang="en-US"/>
              <a:t>首先，</a:t>
            </a:r>
            <a:r>
              <a:rPr lang="en-US" altLang="zh-CN"/>
              <a:t>C</a:t>
            </a:r>
            <a:r>
              <a:rPr lang="zh-CN" altLang="en-US"/>
              <a:t>向</a:t>
            </a:r>
            <a:r>
              <a:rPr lang="en-US" altLang="zh-CN"/>
              <a:t>B</a:t>
            </a:r>
            <a:r>
              <a:rPr lang="zh-CN" altLang="en-US"/>
              <a:t>发送一个</a:t>
            </a:r>
            <a:r>
              <a:rPr lang="zh-CN" altLang="en-US">
                <a:solidFill>
                  <a:srgbClr val="FF0000"/>
                </a:solidFill>
                <a:effectLst>
                  <a:outerShdw blurRad="38100" dist="38100" dir="2700000" algn="tl">
                    <a:srgbClr val="000000"/>
                  </a:outerShdw>
                </a:effectLst>
              </a:rPr>
              <a:t>建立连接的请求</a:t>
            </a:r>
            <a:r>
              <a:rPr lang="zh-CN" altLang="en-US"/>
              <a:t>（</a:t>
            </a:r>
            <a:r>
              <a:rPr lang="en-US" altLang="zh-CN"/>
              <a:t>C</a:t>
            </a:r>
            <a:r>
              <a:rPr lang="zh-CN" altLang="en-US"/>
              <a:t>用自己的地址），并从</a:t>
            </a:r>
            <a:r>
              <a:rPr lang="en-US" altLang="zh-CN"/>
              <a:t>B</a:t>
            </a:r>
            <a:r>
              <a:rPr lang="zh-CN" altLang="en-US"/>
              <a:t>收到一个包含</a:t>
            </a:r>
            <a:r>
              <a:rPr lang="en-US" altLang="zh-CN"/>
              <a:t>ISN</a:t>
            </a:r>
            <a:r>
              <a:rPr lang="zh-CN" altLang="en-US"/>
              <a:t>（初始序号）的应答，获得了</a:t>
            </a:r>
            <a:r>
              <a:rPr lang="en-US" altLang="zh-CN"/>
              <a:t>B</a:t>
            </a:r>
            <a:r>
              <a:rPr lang="zh-CN" altLang="en-US"/>
              <a:t>的</a:t>
            </a:r>
            <a:r>
              <a:rPr lang="en-US" altLang="zh-CN" smtClean="0"/>
              <a:t>ISN</a:t>
            </a:r>
            <a:endParaRPr lang="zh-CN" altLang="en-US"/>
          </a:p>
          <a:p>
            <a:pPr>
              <a:lnSpc>
                <a:spcPct val="140000"/>
              </a:lnSpc>
            </a:pPr>
            <a:r>
              <a:rPr lang="en-US" altLang="zh-CN"/>
              <a:t>C</a:t>
            </a:r>
            <a:r>
              <a:rPr lang="zh-CN" altLang="en-US"/>
              <a:t>可以据此推测</a:t>
            </a:r>
            <a:r>
              <a:rPr lang="en-US" altLang="zh-CN"/>
              <a:t>B</a:t>
            </a:r>
            <a:r>
              <a:rPr lang="zh-CN" altLang="en-US"/>
              <a:t>下次再建立连接时可能使用的</a:t>
            </a:r>
            <a:r>
              <a:rPr lang="en-US" altLang="zh-CN"/>
              <a:t>ISN</a:t>
            </a:r>
            <a:r>
              <a:rPr lang="zh-CN" altLang="en-US"/>
              <a:t>，</a:t>
            </a:r>
            <a:r>
              <a:rPr lang="en-US" altLang="zh-CN"/>
              <a:t>C</a:t>
            </a:r>
            <a:r>
              <a:rPr lang="zh-CN" altLang="en-US"/>
              <a:t>此时并不对</a:t>
            </a:r>
            <a:r>
              <a:rPr lang="en-US" altLang="zh-CN"/>
              <a:t>B</a:t>
            </a:r>
            <a:r>
              <a:rPr lang="zh-CN" altLang="en-US"/>
              <a:t>的应答进行回应，</a:t>
            </a:r>
            <a:r>
              <a:rPr lang="en-US" altLang="zh-CN"/>
              <a:t>C</a:t>
            </a:r>
            <a:r>
              <a:rPr lang="zh-CN" altLang="en-US"/>
              <a:t>只是为了获得</a:t>
            </a:r>
            <a:r>
              <a:rPr lang="en-US" altLang="zh-CN"/>
              <a:t>B</a:t>
            </a:r>
            <a:r>
              <a:rPr lang="zh-CN" altLang="en-US"/>
              <a:t>此时建立连接的</a:t>
            </a:r>
            <a:r>
              <a:rPr lang="zh-CN" altLang="en-US">
                <a:solidFill>
                  <a:srgbClr val="FF0000"/>
                </a:solidFill>
                <a:effectLst>
                  <a:outerShdw blurRad="38100" dist="38100" dir="2700000" algn="tl">
                    <a:srgbClr val="000000"/>
                  </a:outerShdw>
                </a:effectLst>
              </a:rPr>
              <a:t>初始</a:t>
            </a:r>
            <a:r>
              <a:rPr lang="zh-CN" altLang="en-US" smtClean="0">
                <a:solidFill>
                  <a:srgbClr val="FF0000"/>
                </a:solidFill>
                <a:effectLst>
                  <a:outerShdw blurRad="38100" dist="38100" dir="2700000" algn="tl">
                    <a:srgbClr val="000000"/>
                  </a:outerShdw>
                </a:effectLst>
              </a:rPr>
              <a:t>序号</a:t>
            </a:r>
            <a:endParaRPr lang="zh-CN" altLang="en-US"/>
          </a:p>
        </p:txBody>
      </p:sp>
    </p:spTree>
  </p:cSld>
  <p:clrMapOvr>
    <a:masterClrMapping/>
  </p:clrMapOvr>
  <p:transition spd="slow">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0920E837-E9B1-4D43-9EAC-DE28A94C46D2}" type="slidenum">
              <a:rPr lang="en-US" altLang="zh-CN"/>
              <a:pPr/>
              <a:t>65</a:t>
            </a:fld>
            <a:endParaRPr lang="en-US" altLang="zh-CN"/>
          </a:p>
        </p:txBody>
      </p:sp>
      <p:sp>
        <p:nvSpPr>
          <p:cNvPr id="271362" name="Rectangle 2"/>
          <p:cNvSpPr>
            <a:spLocks noGrp="1" noChangeArrowheads="1"/>
          </p:cNvSpPr>
          <p:nvPr>
            <p:ph type="title"/>
          </p:nvPr>
        </p:nvSpPr>
        <p:spPr/>
        <p:txBody>
          <a:bodyPr/>
          <a:lstStyle/>
          <a:p>
            <a:r>
              <a:rPr lang="zh-CN" altLang="en-US" sz="3200">
                <a:solidFill>
                  <a:srgbClr val="FF0000"/>
                </a:solidFill>
              </a:rPr>
              <a:t>冒充窃取数据过程</a:t>
            </a:r>
          </a:p>
        </p:txBody>
      </p:sp>
      <p:sp>
        <p:nvSpPr>
          <p:cNvPr id="271363" name="Rectangle 3"/>
          <p:cNvSpPr>
            <a:spLocks noGrp="1" noChangeArrowheads="1"/>
          </p:cNvSpPr>
          <p:nvPr>
            <p:ph type="body" idx="1"/>
          </p:nvPr>
        </p:nvSpPr>
        <p:spPr>
          <a:xfrm>
            <a:off x="1042988" y="1484313"/>
            <a:ext cx="7620000" cy="4897437"/>
          </a:xfrm>
        </p:spPr>
        <p:txBody>
          <a:bodyPr/>
          <a:lstStyle/>
          <a:p>
            <a:r>
              <a:rPr lang="zh-CN" altLang="en-US"/>
              <a:t>其次，</a:t>
            </a:r>
            <a:r>
              <a:rPr lang="en-US" altLang="zh-CN"/>
              <a:t>C</a:t>
            </a:r>
            <a:r>
              <a:rPr lang="zh-CN" altLang="en-US"/>
              <a:t>用</a:t>
            </a:r>
            <a:r>
              <a:rPr lang="en-US" altLang="zh-CN"/>
              <a:t>A</a:t>
            </a:r>
            <a:r>
              <a:rPr lang="zh-CN" altLang="en-US"/>
              <a:t>的地址作为源地址向</a:t>
            </a:r>
            <a:r>
              <a:rPr lang="en-US" altLang="zh-CN"/>
              <a:t>B</a:t>
            </a:r>
            <a:r>
              <a:rPr lang="zh-CN" altLang="en-US"/>
              <a:t>发送建立连接的请求，此时</a:t>
            </a:r>
            <a:r>
              <a:rPr lang="en-US" altLang="zh-CN"/>
              <a:t>B</a:t>
            </a:r>
            <a:r>
              <a:rPr lang="zh-CN" altLang="en-US"/>
              <a:t>会向</a:t>
            </a:r>
            <a:r>
              <a:rPr lang="en-US" altLang="zh-CN"/>
              <a:t>A</a:t>
            </a:r>
            <a:r>
              <a:rPr lang="zh-CN" altLang="en-US"/>
              <a:t>发送应答（同意建立连接），该应答会正常送到</a:t>
            </a:r>
            <a:r>
              <a:rPr lang="en-US" altLang="zh-CN"/>
              <a:t>A</a:t>
            </a:r>
            <a:r>
              <a:rPr lang="zh-CN" altLang="en-US"/>
              <a:t>，但</a:t>
            </a:r>
            <a:r>
              <a:rPr lang="en-US" altLang="zh-CN"/>
              <a:t>A</a:t>
            </a:r>
            <a:r>
              <a:rPr lang="zh-CN" altLang="en-US"/>
              <a:t>没未向</a:t>
            </a:r>
            <a:r>
              <a:rPr lang="en-US" altLang="zh-CN"/>
              <a:t>B</a:t>
            </a:r>
            <a:r>
              <a:rPr lang="zh-CN" altLang="en-US"/>
              <a:t>发送连接请求，因此</a:t>
            </a:r>
            <a:r>
              <a:rPr lang="en-US" altLang="zh-CN"/>
              <a:t>A</a:t>
            </a:r>
            <a:r>
              <a:rPr lang="zh-CN" altLang="en-US"/>
              <a:t>不会对</a:t>
            </a:r>
            <a:r>
              <a:rPr lang="en-US" altLang="zh-CN"/>
              <a:t>B</a:t>
            </a:r>
            <a:r>
              <a:rPr lang="zh-CN" altLang="en-US"/>
              <a:t>做出任何响应，只是简单地丢弃该</a:t>
            </a:r>
            <a:r>
              <a:rPr lang="zh-CN" altLang="en-US" smtClean="0"/>
              <a:t>报文</a:t>
            </a:r>
            <a:endParaRPr lang="zh-CN" altLang="en-US"/>
          </a:p>
          <a:p>
            <a:r>
              <a:rPr lang="zh-CN" altLang="en-US"/>
              <a:t>虽然</a:t>
            </a:r>
            <a:r>
              <a:rPr lang="en-US" altLang="zh-CN"/>
              <a:t>C</a:t>
            </a:r>
            <a:r>
              <a:rPr lang="zh-CN" altLang="en-US"/>
              <a:t>收不到</a:t>
            </a:r>
            <a:r>
              <a:rPr lang="en-US" altLang="zh-CN"/>
              <a:t>B</a:t>
            </a:r>
            <a:r>
              <a:rPr lang="zh-CN" altLang="en-US"/>
              <a:t>发送给</a:t>
            </a:r>
            <a:r>
              <a:rPr lang="en-US" altLang="zh-CN"/>
              <a:t>A</a:t>
            </a:r>
            <a:r>
              <a:rPr lang="zh-CN" altLang="en-US"/>
              <a:t>的应答报文，但</a:t>
            </a:r>
            <a:r>
              <a:rPr lang="en-US" altLang="zh-CN"/>
              <a:t>C</a:t>
            </a:r>
            <a:r>
              <a:rPr lang="zh-CN" altLang="en-US"/>
              <a:t>因为先前的测试，猜测出</a:t>
            </a:r>
            <a:r>
              <a:rPr lang="en-US" altLang="zh-CN"/>
              <a:t>B</a:t>
            </a:r>
            <a:r>
              <a:rPr lang="zh-CN" altLang="en-US"/>
              <a:t>可能的应答序列号，这时，</a:t>
            </a:r>
            <a:r>
              <a:rPr lang="en-US" altLang="zh-CN"/>
              <a:t>C</a:t>
            </a:r>
            <a:r>
              <a:rPr lang="zh-CN" altLang="en-US"/>
              <a:t>会再次冒充</a:t>
            </a:r>
            <a:r>
              <a:rPr lang="en-US" altLang="zh-CN"/>
              <a:t>A</a:t>
            </a:r>
            <a:r>
              <a:rPr lang="zh-CN" altLang="en-US"/>
              <a:t>（用</a:t>
            </a:r>
            <a:r>
              <a:rPr lang="en-US" altLang="zh-CN"/>
              <a:t>A</a:t>
            </a:r>
            <a:r>
              <a:rPr lang="zh-CN" altLang="en-US"/>
              <a:t>的地址做源地址）向</a:t>
            </a:r>
            <a:r>
              <a:rPr lang="en-US" altLang="zh-CN"/>
              <a:t>B</a:t>
            </a:r>
            <a:r>
              <a:rPr lang="zh-CN" altLang="en-US"/>
              <a:t>发送</a:t>
            </a:r>
            <a:r>
              <a:rPr lang="zh-CN" altLang="en-US" smtClean="0"/>
              <a:t>应答</a:t>
            </a:r>
            <a:endParaRPr lang="zh-CN" altLang="en-US"/>
          </a:p>
        </p:txBody>
      </p:sp>
    </p:spTree>
  </p:cSld>
  <p:clrMapOvr>
    <a:masterClrMapping/>
  </p:clrMapOvr>
  <p:transition spd="slow">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9C142AEF-7CE5-4A68-B6E7-AE77A66B13B7}" type="slidenum">
              <a:rPr lang="en-US" altLang="zh-CN"/>
              <a:pPr/>
              <a:t>66</a:t>
            </a:fld>
            <a:endParaRPr lang="en-US" altLang="zh-CN"/>
          </a:p>
        </p:txBody>
      </p:sp>
      <p:sp>
        <p:nvSpPr>
          <p:cNvPr id="272386" name="Rectangle 2"/>
          <p:cNvSpPr>
            <a:spLocks noGrp="1" noChangeArrowheads="1"/>
          </p:cNvSpPr>
          <p:nvPr>
            <p:ph type="title"/>
          </p:nvPr>
        </p:nvSpPr>
        <p:spPr/>
        <p:txBody>
          <a:bodyPr/>
          <a:lstStyle/>
          <a:p>
            <a:r>
              <a:rPr lang="zh-CN" altLang="en-US" sz="3200">
                <a:solidFill>
                  <a:srgbClr val="FF0000"/>
                </a:solidFill>
              </a:rPr>
              <a:t>冒充窃取数据过程</a:t>
            </a:r>
          </a:p>
        </p:txBody>
      </p:sp>
      <p:sp>
        <p:nvSpPr>
          <p:cNvPr id="272387" name="Rectangle 3"/>
          <p:cNvSpPr>
            <a:spLocks noGrp="1" noChangeArrowheads="1"/>
          </p:cNvSpPr>
          <p:nvPr>
            <p:ph type="body" idx="1"/>
          </p:nvPr>
        </p:nvSpPr>
        <p:spPr>
          <a:xfrm>
            <a:off x="1042988" y="1412875"/>
            <a:ext cx="7620000" cy="4824413"/>
          </a:xfrm>
        </p:spPr>
        <p:txBody>
          <a:bodyPr/>
          <a:lstStyle/>
          <a:p>
            <a:r>
              <a:rPr lang="zh-CN" altLang="en-US"/>
              <a:t>最后，</a:t>
            </a:r>
            <a:r>
              <a:rPr lang="en-US" altLang="zh-CN"/>
              <a:t>B</a:t>
            </a:r>
            <a:r>
              <a:rPr lang="zh-CN" altLang="en-US"/>
              <a:t>收到了来自</a:t>
            </a:r>
            <a:r>
              <a:rPr lang="en-US" altLang="zh-CN"/>
              <a:t>A</a:t>
            </a:r>
            <a:r>
              <a:rPr lang="zh-CN" altLang="en-US"/>
              <a:t>（</a:t>
            </a:r>
            <a:r>
              <a:rPr lang="en-US" altLang="zh-CN"/>
              <a:t>C</a:t>
            </a:r>
            <a:r>
              <a:rPr lang="zh-CN" altLang="en-US"/>
              <a:t>冒充的）的应答，</a:t>
            </a:r>
            <a:r>
              <a:rPr lang="en-US" altLang="zh-CN"/>
              <a:t>B</a:t>
            </a:r>
            <a:r>
              <a:rPr lang="zh-CN" altLang="en-US"/>
              <a:t>认为连接已经建立（假如猜测的序号正确），可以进行正常传输</a:t>
            </a:r>
            <a:r>
              <a:rPr lang="zh-CN" altLang="en-US" smtClean="0"/>
              <a:t>了</a:t>
            </a:r>
            <a:endParaRPr lang="zh-CN" altLang="en-US"/>
          </a:p>
          <a:p>
            <a:r>
              <a:rPr lang="zh-CN" altLang="en-US"/>
              <a:t>此时，</a:t>
            </a:r>
            <a:r>
              <a:rPr lang="en-US" altLang="zh-CN"/>
              <a:t>C</a:t>
            </a:r>
            <a:r>
              <a:rPr lang="zh-CN" altLang="en-US"/>
              <a:t>可以进行以下两种操作：</a:t>
            </a:r>
          </a:p>
          <a:p>
            <a:pPr lvl="1"/>
            <a:r>
              <a:rPr lang="zh-CN" altLang="en-US" sz="2400"/>
              <a:t>一是向</a:t>
            </a:r>
            <a:r>
              <a:rPr lang="en-US" altLang="zh-CN" sz="2400"/>
              <a:t>B</a:t>
            </a:r>
            <a:r>
              <a:rPr lang="zh-CN" altLang="en-US" sz="2400"/>
              <a:t>发送数据（如恶意网页、命令），破坏</a:t>
            </a:r>
            <a:r>
              <a:rPr lang="en-US" altLang="zh-CN" sz="2400"/>
              <a:t>B</a:t>
            </a:r>
            <a:r>
              <a:rPr lang="zh-CN" altLang="en-US" sz="2400"/>
              <a:t>的正常运行或让</a:t>
            </a:r>
            <a:r>
              <a:rPr lang="en-US" altLang="zh-CN" sz="2400"/>
              <a:t>B</a:t>
            </a:r>
            <a:r>
              <a:rPr lang="zh-CN" altLang="en-US" sz="2400"/>
              <a:t>用收到的数据更新自己数据库（如银行账号）里的</a:t>
            </a:r>
            <a:r>
              <a:rPr lang="zh-CN" altLang="en-US" sz="2400" smtClean="0"/>
              <a:t>数据</a:t>
            </a:r>
            <a:endParaRPr lang="zh-CN" altLang="en-US" sz="2400"/>
          </a:p>
          <a:p>
            <a:pPr lvl="1"/>
            <a:r>
              <a:rPr lang="zh-CN" altLang="en-US" sz="2400"/>
              <a:t>二是</a:t>
            </a:r>
            <a:r>
              <a:rPr lang="en-US" altLang="zh-CN" sz="2400"/>
              <a:t>C</a:t>
            </a:r>
            <a:r>
              <a:rPr lang="zh-CN" altLang="en-US" sz="2400"/>
              <a:t>（冒充</a:t>
            </a:r>
            <a:r>
              <a:rPr lang="en-US" altLang="zh-CN" sz="2400"/>
              <a:t>A</a:t>
            </a:r>
            <a:r>
              <a:rPr lang="zh-CN" altLang="en-US" sz="2400"/>
              <a:t>）可以让</a:t>
            </a:r>
            <a:r>
              <a:rPr lang="en-US" altLang="zh-CN" sz="2400"/>
              <a:t>B</a:t>
            </a:r>
            <a:r>
              <a:rPr lang="zh-CN" altLang="en-US" sz="2400"/>
              <a:t>发送某些数据给</a:t>
            </a:r>
            <a:r>
              <a:rPr lang="en-US" altLang="zh-CN" sz="2400"/>
              <a:t>A</a:t>
            </a:r>
            <a:r>
              <a:rPr lang="zh-CN" altLang="en-US" sz="2400"/>
              <a:t>，</a:t>
            </a:r>
            <a:r>
              <a:rPr lang="en-US" altLang="zh-CN" sz="2400"/>
              <a:t>C</a:t>
            </a:r>
            <a:r>
              <a:rPr lang="zh-CN" altLang="en-US" sz="2400"/>
              <a:t>利用监听方式截获</a:t>
            </a:r>
            <a:r>
              <a:rPr lang="en-US" altLang="zh-CN" sz="2400"/>
              <a:t>B</a:t>
            </a:r>
            <a:r>
              <a:rPr lang="zh-CN" altLang="en-US" sz="2400"/>
              <a:t>发给</a:t>
            </a:r>
            <a:r>
              <a:rPr lang="en-US" altLang="zh-CN" sz="2400"/>
              <a:t>A</a:t>
            </a:r>
            <a:r>
              <a:rPr lang="zh-CN" altLang="en-US" sz="2400"/>
              <a:t>的数据（</a:t>
            </a:r>
            <a:r>
              <a:rPr lang="en-US" altLang="zh-CN" sz="2400"/>
              <a:t>A</a:t>
            </a:r>
            <a:r>
              <a:rPr lang="zh-CN" altLang="en-US" sz="2400"/>
              <a:t>会全部丢弃），而这可能是绝密</a:t>
            </a:r>
            <a:r>
              <a:rPr lang="zh-CN" altLang="en-US" sz="2400" smtClean="0"/>
              <a:t>信息</a:t>
            </a:r>
            <a:endParaRPr lang="zh-CN" altLang="en-US" sz="2400"/>
          </a:p>
        </p:txBody>
      </p:sp>
    </p:spTree>
  </p:cSld>
  <p:clrMapOvr>
    <a:masterClrMapping/>
  </p:clrMapOvr>
  <p:transition spd="slow">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A232883B-4151-44F8-9FC1-664982BFFC3F}" type="slidenum">
              <a:rPr lang="en-US" altLang="zh-CN"/>
              <a:pPr/>
              <a:t>67</a:t>
            </a:fld>
            <a:endParaRPr lang="en-US" altLang="zh-CN"/>
          </a:p>
        </p:txBody>
      </p:sp>
      <p:sp>
        <p:nvSpPr>
          <p:cNvPr id="275458" name="Rectangle 2"/>
          <p:cNvSpPr>
            <a:spLocks noGrp="1" noChangeArrowheads="1"/>
          </p:cNvSpPr>
          <p:nvPr>
            <p:ph type="title"/>
          </p:nvPr>
        </p:nvSpPr>
        <p:spPr/>
        <p:txBody>
          <a:bodyPr/>
          <a:lstStyle/>
          <a:p>
            <a:r>
              <a:rPr lang="en-US" altLang="zh-CN" sz="3200"/>
              <a:t>2</a:t>
            </a:r>
            <a:r>
              <a:rPr lang="zh-CN" altLang="en-US" sz="3200"/>
              <a:t>．</a:t>
            </a:r>
            <a:r>
              <a:rPr lang="en-US" altLang="zh-CN" sz="3200"/>
              <a:t>TCP</a:t>
            </a:r>
            <a:r>
              <a:rPr lang="zh-CN" altLang="en-US" sz="3200"/>
              <a:t>连接释放机制</a:t>
            </a:r>
            <a:r>
              <a:rPr lang="zh-CN" altLang="en-US"/>
              <a:t> </a:t>
            </a:r>
          </a:p>
        </p:txBody>
      </p:sp>
      <p:sp>
        <p:nvSpPr>
          <p:cNvPr id="275459" name="Rectangle 3"/>
          <p:cNvSpPr>
            <a:spLocks noGrp="1" noChangeArrowheads="1"/>
          </p:cNvSpPr>
          <p:nvPr>
            <p:ph type="body" idx="1"/>
          </p:nvPr>
        </p:nvSpPr>
        <p:spPr/>
        <p:txBody>
          <a:bodyPr/>
          <a:lstStyle/>
          <a:p>
            <a:r>
              <a:rPr lang="zh-CN" altLang="en-US"/>
              <a:t>参加交换数据的双方中的任何一方（客户或服务器）都可以关闭连接，当一个方向的连接被终止时，另一个方向仍可继续传输</a:t>
            </a:r>
            <a:r>
              <a:rPr lang="zh-CN" altLang="en-US" smtClean="0"/>
              <a:t>数据</a:t>
            </a:r>
            <a:endParaRPr lang="zh-CN" altLang="en-US"/>
          </a:p>
          <a:p>
            <a:r>
              <a:rPr lang="en-US" altLang="zh-CN"/>
              <a:t>TCP</a:t>
            </a:r>
            <a:r>
              <a:rPr lang="zh-CN" altLang="en-US"/>
              <a:t>连接释放分为正常释放和非正常</a:t>
            </a:r>
            <a:r>
              <a:rPr lang="zh-CN" altLang="en-US" smtClean="0"/>
              <a:t>终止</a:t>
            </a:r>
            <a:endParaRPr lang="zh-CN" altLang="en-US"/>
          </a:p>
        </p:txBody>
      </p:sp>
    </p:spTree>
  </p:cSld>
  <p:clrMapOvr>
    <a:masterClrMapping/>
  </p:clrMapOvr>
  <p:transition spd="slow">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C033BFED-D901-4538-A869-04DD76D6BFCC}" type="slidenum">
              <a:rPr lang="en-US" altLang="zh-CN"/>
              <a:pPr/>
              <a:t>68</a:t>
            </a:fld>
            <a:endParaRPr lang="en-US" altLang="zh-CN"/>
          </a:p>
        </p:txBody>
      </p:sp>
      <p:sp>
        <p:nvSpPr>
          <p:cNvPr id="274434" name="Rectangle 2"/>
          <p:cNvSpPr>
            <a:spLocks noGrp="1" noChangeArrowheads="1"/>
          </p:cNvSpPr>
          <p:nvPr>
            <p:ph type="title"/>
          </p:nvPr>
        </p:nvSpPr>
        <p:spPr/>
        <p:txBody>
          <a:bodyPr/>
          <a:lstStyle/>
          <a:p>
            <a:r>
              <a:rPr lang="zh-CN" altLang="en-US" sz="3200">
                <a:solidFill>
                  <a:srgbClr val="FF0000"/>
                </a:solidFill>
              </a:rPr>
              <a:t>（</a:t>
            </a:r>
            <a:r>
              <a:rPr lang="en-US" altLang="zh-CN" sz="3200">
                <a:solidFill>
                  <a:srgbClr val="FF0000"/>
                </a:solidFill>
              </a:rPr>
              <a:t>1</a:t>
            </a:r>
            <a:r>
              <a:rPr lang="zh-CN" altLang="en-US" sz="3200">
                <a:solidFill>
                  <a:srgbClr val="FF0000"/>
                </a:solidFill>
              </a:rPr>
              <a:t>）</a:t>
            </a:r>
            <a:r>
              <a:rPr lang="en-US" altLang="zh-CN" sz="3200">
                <a:solidFill>
                  <a:srgbClr val="FF0000"/>
                </a:solidFill>
              </a:rPr>
              <a:t>TCP</a:t>
            </a:r>
            <a:r>
              <a:rPr lang="zh-CN" altLang="en-US" sz="3200">
                <a:solidFill>
                  <a:srgbClr val="FF0000"/>
                </a:solidFill>
              </a:rPr>
              <a:t>连接正常释放</a:t>
            </a:r>
            <a:r>
              <a:rPr lang="zh-CN" altLang="en-US"/>
              <a:t> </a:t>
            </a:r>
          </a:p>
        </p:txBody>
      </p:sp>
      <p:sp>
        <p:nvSpPr>
          <p:cNvPr id="274435" name="Rectangle 3"/>
          <p:cNvSpPr>
            <a:spLocks noGrp="1" noChangeArrowheads="1"/>
          </p:cNvSpPr>
          <p:nvPr>
            <p:ph type="body" idx="1"/>
          </p:nvPr>
        </p:nvSpPr>
        <p:spPr>
          <a:xfrm>
            <a:off x="1042988" y="1484313"/>
            <a:ext cx="7620000" cy="4752975"/>
          </a:xfrm>
        </p:spPr>
        <p:txBody>
          <a:bodyPr/>
          <a:lstStyle/>
          <a:p>
            <a:pPr>
              <a:buFont typeface="Wingdings" pitchFamily="2" charset="2"/>
              <a:buNone/>
            </a:pPr>
            <a:r>
              <a:rPr lang="en-US" altLang="zh-CN" sz="2400">
                <a:solidFill>
                  <a:srgbClr val="3333FF"/>
                </a:solidFill>
                <a:effectLst>
                  <a:outerShdw blurRad="38100" dist="38100" dir="2700000" algn="tl">
                    <a:srgbClr val="000000"/>
                  </a:outerShdw>
                </a:effectLst>
              </a:rPr>
              <a:t>1</a:t>
            </a:r>
            <a:r>
              <a:rPr lang="zh-CN" altLang="en-US" sz="2400">
                <a:solidFill>
                  <a:srgbClr val="3333FF"/>
                </a:solidFill>
                <a:effectLst>
                  <a:outerShdw blurRad="38100" dist="38100" dir="2700000" algn="tl">
                    <a:srgbClr val="000000"/>
                  </a:outerShdw>
                </a:effectLst>
              </a:rPr>
              <a:t>）四次握手方式</a:t>
            </a:r>
          </a:p>
          <a:p>
            <a:r>
              <a:rPr lang="en-US" altLang="zh-CN" sz="2400"/>
              <a:t>TCP</a:t>
            </a:r>
            <a:r>
              <a:rPr lang="zh-CN" altLang="en-US" sz="2400"/>
              <a:t>的释放分为</a:t>
            </a:r>
            <a:r>
              <a:rPr lang="zh-CN" altLang="en-US" sz="2400">
                <a:solidFill>
                  <a:srgbClr val="3333FF"/>
                </a:solidFill>
                <a:effectLst>
                  <a:outerShdw blurRad="38100" dist="38100" dir="2700000" algn="tl">
                    <a:srgbClr val="000000"/>
                  </a:outerShdw>
                </a:effectLst>
              </a:rPr>
              <a:t>半关闭和全关闭</a:t>
            </a:r>
            <a:r>
              <a:rPr lang="zh-CN" altLang="en-US" sz="2400"/>
              <a:t>两个阶段</a:t>
            </a:r>
          </a:p>
          <a:p>
            <a:pPr lvl="1"/>
            <a:r>
              <a:rPr lang="zh-CN" altLang="en-US" sz="2400">
                <a:solidFill>
                  <a:srgbClr val="FF0000"/>
                </a:solidFill>
                <a:effectLst>
                  <a:outerShdw blurRad="38100" dist="38100" dir="2700000" algn="tl">
                    <a:srgbClr val="000000"/>
                  </a:outerShdw>
                </a:effectLst>
              </a:rPr>
              <a:t>半关闭阶段</a:t>
            </a:r>
            <a:r>
              <a:rPr lang="zh-CN" altLang="en-US" sz="2400"/>
              <a:t>是当</a:t>
            </a:r>
            <a:r>
              <a:rPr lang="en-US" altLang="zh-CN" sz="2400"/>
              <a:t>A</a:t>
            </a:r>
            <a:r>
              <a:rPr lang="zh-CN" altLang="en-US" sz="2400"/>
              <a:t>没有数据向</a:t>
            </a:r>
            <a:r>
              <a:rPr lang="en-US" altLang="zh-CN" sz="2400"/>
              <a:t>B</a:t>
            </a:r>
            <a:r>
              <a:rPr lang="zh-CN" altLang="en-US" sz="2400"/>
              <a:t>发送时，</a:t>
            </a:r>
            <a:r>
              <a:rPr lang="en-US" altLang="zh-CN" sz="2400"/>
              <a:t>A</a:t>
            </a:r>
            <a:r>
              <a:rPr lang="zh-CN" altLang="en-US" sz="2400"/>
              <a:t>向</a:t>
            </a:r>
            <a:r>
              <a:rPr lang="en-US" altLang="zh-CN" sz="2400"/>
              <a:t>B</a:t>
            </a:r>
            <a:r>
              <a:rPr lang="zh-CN" altLang="en-US" sz="2400"/>
              <a:t>发出释放连接请求，</a:t>
            </a:r>
            <a:r>
              <a:rPr lang="en-US" altLang="zh-CN" sz="2400"/>
              <a:t>B</a:t>
            </a:r>
            <a:r>
              <a:rPr lang="zh-CN" altLang="en-US" sz="2400"/>
              <a:t>收到后向</a:t>
            </a:r>
            <a:r>
              <a:rPr lang="en-US" altLang="zh-CN" sz="2400"/>
              <a:t>A</a:t>
            </a:r>
            <a:r>
              <a:rPr lang="zh-CN" altLang="en-US" sz="2400"/>
              <a:t>发回确认。这时</a:t>
            </a:r>
            <a:r>
              <a:rPr lang="en-US" altLang="zh-CN" sz="2400"/>
              <a:t>A</a:t>
            </a:r>
            <a:r>
              <a:rPr lang="zh-CN" altLang="en-US" sz="2400"/>
              <a:t>向</a:t>
            </a:r>
            <a:r>
              <a:rPr lang="en-US" altLang="zh-CN" sz="2400"/>
              <a:t>B</a:t>
            </a:r>
            <a:r>
              <a:rPr lang="zh-CN" altLang="en-US" sz="2400"/>
              <a:t>的</a:t>
            </a:r>
            <a:r>
              <a:rPr lang="en-US" altLang="zh-CN" sz="2400"/>
              <a:t>TCP</a:t>
            </a:r>
            <a:r>
              <a:rPr lang="zh-CN" altLang="en-US" sz="2400"/>
              <a:t>连接就关闭了。进入半关闭状态。</a:t>
            </a:r>
          </a:p>
          <a:p>
            <a:pPr lvl="1"/>
            <a:r>
              <a:rPr lang="zh-CN" altLang="en-US" sz="2400"/>
              <a:t>但</a:t>
            </a:r>
            <a:r>
              <a:rPr lang="en-US" altLang="zh-CN" sz="2400"/>
              <a:t>B</a:t>
            </a:r>
            <a:r>
              <a:rPr lang="zh-CN" altLang="en-US" sz="2400"/>
              <a:t>仍可以继续向</a:t>
            </a:r>
            <a:r>
              <a:rPr lang="en-US" altLang="zh-CN" sz="2400"/>
              <a:t>A</a:t>
            </a:r>
            <a:r>
              <a:rPr lang="zh-CN" altLang="en-US" sz="2400"/>
              <a:t>发送数据。当</a:t>
            </a:r>
            <a:r>
              <a:rPr lang="en-US" altLang="zh-CN" sz="2400"/>
              <a:t>B</a:t>
            </a:r>
            <a:r>
              <a:rPr lang="zh-CN" altLang="en-US" sz="2400"/>
              <a:t>也没有数据向</a:t>
            </a:r>
            <a:r>
              <a:rPr lang="en-US" altLang="zh-CN" sz="2400"/>
              <a:t>A</a:t>
            </a:r>
            <a:r>
              <a:rPr lang="zh-CN" altLang="en-US" sz="2400"/>
              <a:t>发送时，这时</a:t>
            </a:r>
            <a:r>
              <a:rPr lang="en-US" altLang="zh-CN" sz="2400"/>
              <a:t>B</a:t>
            </a:r>
            <a:r>
              <a:rPr lang="zh-CN" altLang="en-US" sz="2400"/>
              <a:t>就向</a:t>
            </a:r>
            <a:r>
              <a:rPr lang="en-US" altLang="zh-CN" sz="2400"/>
              <a:t>A</a:t>
            </a:r>
            <a:r>
              <a:rPr lang="zh-CN" altLang="en-US" sz="2400"/>
              <a:t>发出释放连接的请求，同样，</a:t>
            </a:r>
            <a:r>
              <a:rPr lang="en-US" altLang="zh-CN" sz="2400"/>
              <a:t>A</a:t>
            </a:r>
            <a:r>
              <a:rPr lang="zh-CN" altLang="en-US" sz="2400"/>
              <a:t>收到后向</a:t>
            </a:r>
            <a:r>
              <a:rPr lang="en-US" altLang="zh-CN" sz="2400"/>
              <a:t>B</a:t>
            </a:r>
            <a:r>
              <a:rPr lang="zh-CN" altLang="en-US" sz="2400"/>
              <a:t>发回确认。至此</a:t>
            </a:r>
            <a:r>
              <a:rPr lang="en-US" altLang="zh-CN" sz="2400"/>
              <a:t>B</a:t>
            </a:r>
            <a:r>
              <a:rPr lang="zh-CN" altLang="en-US" sz="2400"/>
              <a:t>向</a:t>
            </a:r>
            <a:r>
              <a:rPr lang="en-US" altLang="zh-CN" sz="2400"/>
              <a:t>A</a:t>
            </a:r>
            <a:r>
              <a:rPr lang="zh-CN" altLang="en-US" sz="2400"/>
              <a:t>的</a:t>
            </a:r>
            <a:r>
              <a:rPr lang="en-US" altLang="zh-CN" sz="2400"/>
              <a:t>TCP</a:t>
            </a:r>
            <a:r>
              <a:rPr lang="zh-CN" altLang="en-US" sz="2400"/>
              <a:t>连接也关闭了。当</a:t>
            </a:r>
            <a:r>
              <a:rPr lang="en-US" altLang="zh-CN" sz="2400"/>
              <a:t>B</a:t>
            </a:r>
            <a:r>
              <a:rPr lang="zh-CN" altLang="en-US" sz="2400"/>
              <a:t>收到来自</a:t>
            </a:r>
            <a:r>
              <a:rPr lang="en-US" altLang="zh-CN" sz="2400"/>
              <a:t>A</a:t>
            </a:r>
            <a:r>
              <a:rPr lang="zh-CN" altLang="en-US" sz="2400"/>
              <a:t>的确认后，就进入了</a:t>
            </a:r>
            <a:r>
              <a:rPr lang="zh-CN" altLang="en-US" sz="2400">
                <a:solidFill>
                  <a:srgbClr val="FF0000"/>
                </a:solidFill>
                <a:effectLst>
                  <a:outerShdw blurRad="38100" dist="38100" dir="2700000" algn="tl">
                    <a:srgbClr val="000000"/>
                  </a:outerShdw>
                </a:effectLst>
              </a:rPr>
              <a:t>全关闭状态</a:t>
            </a:r>
            <a:r>
              <a:rPr lang="zh-CN" altLang="en-US" sz="2400"/>
              <a:t>。 </a:t>
            </a:r>
          </a:p>
        </p:txBody>
      </p:sp>
    </p:spTree>
  </p:cSld>
  <p:clrMapOvr>
    <a:masterClrMapping/>
  </p:clrMapOvr>
  <p:transition spd="slow">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3F944588-DACD-4218-A5B6-198E622833D9}" type="slidenum">
              <a:rPr lang="en-US" altLang="zh-CN"/>
              <a:pPr/>
              <a:t>69</a:t>
            </a:fld>
            <a:endParaRPr lang="en-US" altLang="zh-CN"/>
          </a:p>
        </p:txBody>
      </p:sp>
      <p:sp>
        <p:nvSpPr>
          <p:cNvPr id="273410" name="Rectangle 2"/>
          <p:cNvSpPr>
            <a:spLocks noGrp="1" noChangeArrowheads="1"/>
          </p:cNvSpPr>
          <p:nvPr>
            <p:ph type="title"/>
          </p:nvPr>
        </p:nvSpPr>
        <p:spPr/>
        <p:txBody>
          <a:bodyPr/>
          <a:lstStyle/>
          <a:p>
            <a:endParaRPr lang="zh-CN" altLang="en-US"/>
          </a:p>
        </p:txBody>
      </p:sp>
      <p:sp>
        <p:nvSpPr>
          <p:cNvPr id="273411" name="Rectangle 3"/>
          <p:cNvSpPr>
            <a:spLocks noGrp="1" noChangeArrowheads="1"/>
          </p:cNvSpPr>
          <p:nvPr>
            <p:ph type="body" idx="1"/>
          </p:nvPr>
        </p:nvSpPr>
        <p:spPr/>
        <p:txBody>
          <a:bodyPr/>
          <a:lstStyle/>
          <a:p>
            <a:r>
              <a:rPr lang="zh-CN" altLang="en-US"/>
              <a:t>这种释放连接是一个四次握手的过程 </a:t>
            </a:r>
          </a:p>
        </p:txBody>
      </p:sp>
      <p:pic>
        <p:nvPicPr>
          <p:cNvPr id="273412" name="Picture 4"/>
          <p:cNvPicPr>
            <a:picLocks noChangeAspect="1" noChangeArrowheads="1"/>
          </p:cNvPicPr>
          <p:nvPr/>
        </p:nvPicPr>
        <p:blipFill>
          <a:blip r:embed="rId2"/>
          <a:srcRect/>
          <a:stretch>
            <a:fillRect/>
          </a:stretch>
        </p:blipFill>
        <p:spPr bwMode="auto">
          <a:xfrm>
            <a:off x="1116013" y="2060575"/>
            <a:ext cx="7632700" cy="4002088"/>
          </a:xfrm>
          <a:prstGeom prst="rect">
            <a:avLst/>
          </a:prstGeom>
          <a:noFill/>
          <a:ln w="9525">
            <a:noFill/>
            <a:miter lim="800000"/>
            <a:headEnd/>
            <a:tailEnd/>
          </a:ln>
          <a:effectLst/>
        </p:spPr>
      </p:pic>
    </p:spTree>
  </p:cSld>
  <p:clrMapOvr>
    <a:masterClrMapping/>
  </p:clrMapOvr>
  <p:transition spd="slow">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1BB56D23-5636-49A9-A04F-EDCD87346799}" type="slidenum">
              <a:rPr lang="en-US" altLang="zh-CN"/>
              <a:pPr/>
              <a:t>7</a:t>
            </a:fld>
            <a:endParaRPr lang="en-US" altLang="zh-CN"/>
          </a:p>
        </p:txBody>
      </p:sp>
      <p:sp>
        <p:nvSpPr>
          <p:cNvPr id="231426" name="Rectangle 2"/>
          <p:cNvSpPr>
            <a:spLocks noGrp="1" noChangeArrowheads="1"/>
          </p:cNvSpPr>
          <p:nvPr>
            <p:ph type="title"/>
          </p:nvPr>
        </p:nvSpPr>
        <p:spPr/>
        <p:txBody>
          <a:bodyPr/>
          <a:lstStyle/>
          <a:p>
            <a:r>
              <a:rPr lang="zh-CN" altLang="en-US" sz="3200">
                <a:solidFill>
                  <a:srgbClr val="FF0000"/>
                </a:solidFill>
              </a:rPr>
              <a:t>（</a:t>
            </a:r>
            <a:r>
              <a:rPr lang="en-US" altLang="zh-CN" sz="3200">
                <a:solidFill>
                  <a:srgbClr val="FF0000"/>
                </a:solidFill>
              </a:rPr>
              <a:t>3</a:t>
            </a:r>
            <a:r>
              <a:rPr lang="zh-CN" altLang="en-US" sz="3200">
                <a:solidFill>
                  <a:srgbClr val="FF0000"/>
                </a:solidFill>
              </a:rPr>
              <a:t>）</a:t>
            </a:r>
            <a:r>
              <a:rPr lang="en-US" altLang="zh-CN" sz="3200">
                <a:solidFill>
                  <a:srgbClr val="FF0000"/>
                </a:solidFill>
              </a:rPr>
              <a:t>TCP/IP</a:t>
            </a:r>
            <a:r>
              <a:rPr lang="zh-CN" altLang="en-US" sz="3200">
                <a:solidFill>
                  <a:srgbClr val="FF0000"/>
                </a:solidFill>
              </a:rPr>
              <a:t>的端口</a:t>
            </a:r>
          </a:p>
        </p:txBody>
      </p:sp>
      <p:sp>
        <p:nvSpPr>
          <p:cNvPr id="231427" name="Rectangle 3"/>
          <p:cNvSpPr>
            <a:spLocks noGrp="1" noChangeArrowheads="1"/>
          </p:cNvSpPr>
          <p:nvPr>
            <p:ph type="body" idx="1"/>
          </p:nvPr>
        </p:nvSpPr>
        <p:spPr>
          <a:xfrm>
            <a:off x="1042988" y="1484313"/>
            <a:ext cx="7777162" cy="4752975"/>
          </a:xfrm>
        </p:spPr>
        <p:txBody>
          <a:bodyPr/>
          <a:lstStyle/>
          <a:p>
            <a:pPr>
              <a:lnSpc>
                <a:spcPct val="140000"/>
              </a:lnSpc>
            </a:pPr>
            <a:r>
              <a:rPr lang="zh-CN" altLang="en-US"/>
              <a:t>描述一个应用进程的标识如下：</a:t>
            </a:r>
          </a:p>
          <a:p>
            <a:pPr>
              <a:lnSpc>
                <a:spcPct val="140000"/>
              </a:lnSpc>
              <a:buFont typeface="Wingdings" pitchFamily="2" charset="2"/>
              <a:buNone/>
            </a:pPr>
            <a:r>
              <a:rPr lang="zh-CN" altLang="en-US" sz="2400">
                <a:solidFill>
                  <a:srgbClr val="FF0000"/>
                </a:solidFill>
                <a:effectLst>
                  <a:outerShdw blurRad="38100" dist="38100" dir="2700000" algn="tl">
                    <a:srgbClr val="000000"/>
                  </a:outerShdw>
                </a:effectLst>
              </a:rPr>
              <a:t>源</a:t>
            </a:r>
            <a:r>
              <a:rPr lang="en-US" altLang="zh-CN" sz="2400">
                <a:solidFill>
                  <a:srgbClr val="FF0000"/>
                </a:solidFill>
                <a:effectLst>
                  <a:outerShdw blurRad="38100" dist="38100" dir="2700000" algn="tl">
                    <a:srgbClr val="000000"/>
                  </a:outerShdw>
                </a:effectLst>
              </a:rPr>
              <a:t>IP</a:t>
            </a:r>
            <a:r>
              <a:rPr lang="zh-CN" altLang="en-US" sz="2400">
                <a:solidFill>
                  <a:srgbClr val="FF0000"/>
                </a:solidFill>
                <a:effectLst>
                  <a:outerShdw blurRad="38100" dist="38100" dir="2700000" algn="tl">
                    <a:srgbClr val="000000"/>
                  </a:outerShdw>
                </a:effectLst>
              </a:rPr>
              <a:t>地址，源端口号，协议，目的</a:t>
            </a:r>
            <a:r>
              <a:rPr lang="en-US" altLang="zh-CN" sz="2400">
                <a:solidFill>
                  <a:srgbClr val="FF0000"/>
                </a:solidFill>
                <a:effectLst>
                  <a:outerShdw blurRad="38100" dist="38100" dir="2700000" algn="tl">
                    <a:srgbClr val="000000"/>
                  </a:outerShdw>
                </a:effectLst>
              </a:rPr>
              <a:t>IP</a:t>
            </a:r>
            <a:r>
              <a:rPr lang="zh-CN" altLang="en-US" sz="2400">
                <a:solidFill>
                  <a:srgbClr val="FF0000"/>
                </a:solidFill>
                <a:effectLst>
                  <a:outerShdw blurRad="38100" dist="38100" dir="2700000" algn="tl">
                    <a:srgbClr val="000000"/>
                  </a:outerShdw>
                </a:effectLst>
              </a:rPr>
              <a:t>地址，目的端口号</a:t>
            </a:r>
            <a:endParaRPr lang="en-US" altLang="zh-CN" sz="2400">
              <a:solidFill>
                <a:srgbClr val="FF0000"/>
              </a:solidFill>
              <a:effectLst>
                <a:outerShdw blurRad="38100" dist="38100" dir="2700000" algn="tl">
                  <a:srgbClr val="000000"/>
                </a:outerShdw>
              </a:effectLst>
            </a:endParaRPr>
          </a:p>
          <a:p>
            <a:pPr>
              <a:lnSpc>
                <a:spcPct val="140000"/>
              </a:lnSpc>
            </a:pPr>
            <a:r>
              <a:rPr lang="zh-CN" altLang="en-US"/>
              <a:t>其中：</a:t>
            </a:r>
          </a:p>
          <a:p>
            <a:pPr lvl="1">
              <a:lnSpc>
                <a:spcPct val="140000"/>
              </a:lnSpc>
            </a:pPr>
            <a:r>
              <a:rPr lang="zh-CN" altLang="en-US"/>
              <a:t>源</a:t>
            </a:r>
            <a:r>
              <a:rPr lang="en-US" altLang="zh-CN"/>
              <a:t>IP</a:t>
            </a:r>
            <a:r>
              <a:rPr lang="zh-CN" altLang="en-US"/>
              <a:t>地址和目的</a:t>
            </a:r>
            <a:r>
              <a:rPr lang="en-US" altLang="zh-CN"/>
              <a:t>IP</a:t>
            </a:r>
            <a:r>
              <a:rPr lang="zh-CN" altLang="en-US"/>
              <a:t>地址用于区分不同主机</a:t>
            </a:r>
          </a:p>
          <a:p>
            <a:pPr lvl="1">
              <a:lnSpc>
                <a:spcPct val="140000"/>
              </a:lnSpc>
            </a:pPr>
            <a:r>
              <a:rPr lang="zh-CN" altLang="en-US"/>
              <a:t>源端口号和目的端口号用于区分不同主机中的不同进程</a:t>
            </a:r>
          </a:p>
          <a:p>
            <a:pPr lvl="1">
              <a:lnSpc>
                <a:spcPct val="140000"/>
              </a:lnSpc>
            </a:pPr>
            <a:r>
              <a:rPr lang="zh-CN" altLang="en-US"/>
              <a:t>协议用于区分基于</a:t>
            </a:r>
            <a:r>
              <a:rPr lang="en-US" altLang="zh-CN"/>
              <a:t>UDP</a:t>
            </a:r>
            <a:r>
              <a:rPr lang="zh-CN" altLang="en-US"/>
              <a:t>协议或</a:t>
            </a:r>
            <a:r>
              <a:rPr lang="en-US" altLang="zh-CN"/>
              <a:t>TCP</a:t>
            </a:r>
            <a:r>
              <a:rPr lang="zh-CN" altLang="en-US"/>
              <a:t>协议</a:t>
            </a:r>
          </a:p>
        </p:txBody>
      </p:sp>
    </p:spTree>
  </p:cSld>
  <p:clrMapOvr>
    <a:masterClrMapping/>
  </p:clrMapOvr>
  <p:transition spd="slow">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0"/>
          </p:nvPr>
        </p:nvSpPr>
        <p:spPr/>
        <p:txBody>
          <a:bodyPr/>
          <a:lstStyle/>
          <a:p>
            <a:r>
              <a:rPr lang="en-US" altLang="zh-CN"/>
              <a:t>Page </a:t>
            </a:r>
            <a:fld id="{20B4B8E7-DF7D-4D9A-9C22-E315B7B90899}" type="slidenum">
              <a:rPr lang="en-US" altLang="zh-CN"/>
              <a:pPr/>
              <a:t>70</a:t>
            </a:fld>
            <a:endParaRPr lang="en-US" altLang="zh-CN"/>
          </a:p>
        </p:txBody>
      </p:sp>
      <p:sp>
        <p:nvSpPr>
          <p:cNvPr id="342018" name="Rectangle 2"/>
          <p:cNvSpPr>
            <a:spLocks noGrp="1" noChangeArrowheads="1"/>
          </p:cNvSpPr>
          <p:nvPr>
            <p:ph type="title"/>
          </p:nvPr>
        </p:nvSpPr>
        <p:spPr>
          <a:xfrm>
            <a:off x="457200" y="274638"/>
            <a:ext cx="8507413" cy="1143000"/>
          </a:xfrm>
          <a:noFill/>
          <a:ln/>
        </p:spPr>
        <p:txBody>
          <a:bodyPr/>
          <a:lstStyle/>
          <a:p>
            <a:r>
              <a:rPr lang="zh-CN" altLang="en-US"/>
              <a:t>连接释放</a:t>
            </a:r>
            <a:r>
              <a:rPr lang="en-US" altLang="zh-CN"/>
              <a:t>(TCP</a:t>
            </a:r>
            <a:r>
              <a:rPr lang="zh-CN" altLang="en-US"/>
              <a:t>关闭</a:t>
            </a:r>
            <a:r>
              <a:rPr lang="en-US" altLang="zh-CN"/>
              <a:t>)</a:t>
            </a:r>
          </a:p>
        </p:txBody>
      </p:sp>
      <p:sp>
        <p:nvSpPr>
          <p:cNvPr id="32788" name="自选图形 18"/>
          <p:cNvSpPr>
            <a:spLocks noChangeArrowheads="1"/>
          </p:cNvSpPr>
          <p:nvPr/>
        </p:nvSpPr>
        <p:spPr bwMode="auto">
          <a:xfrm>
            <a:off x="2484438" y="1628775"/>
            <a:ext cx="1296987" cy="504825"/>
          </a:xfrm>
          <a:prstGeom prst="roundRect">
            <a:avLst>
              <a:gd name="adj" fmla="val 16667"/>
            </a:avLst>
          </a:prstGeom>
          <a:gradFill rotWithShape="1">
            <a:gsLst>
              <a:gs pos="0">
                <a:srgbClr val="0099FF"/>
              </a:gs>
              <a:gs pos="50000">
                <a:schemeClr val="bg1"/>
              </a:gs>
              <a:gs pos="100000">
                <a:srgbClr val="0099FF"/>
              </a:gs>
            </a:gsLst>
            <a:lin ang="5400000" scaled="1"/>
          </a:gradFill>
          <a:ln w="9525">
            <a:noFill/>
            <a:round/>
            <a:headEnd/>
            <a:tailEnd/>
          </a:ln>
          <a:effectLst>
            <a:prstShdw prst="shdw17" dist="17961" dir="2700000">
              <a:srgbClr val="005C99"/>
            </a:prstShdw>
          </a:effectLst>
        </p:spPr>
        <p:txBody>
          <a:bodyPr wrap="none" anchor="ctr"/>
          <a:lstStyle/>
          <a:p>
            <a:pPr algn="ctr"/>
            <a:r>
              <a:rPr kumimoji="0" lang="zh-CN" altLang="en-US" sz="1800" b="1">
                <a:latin typeface="Arial" charset="0"/>
              </a:rPr>
              <a:t>主动方</a:t>
            </a:r>
          </a:p>
        </p:txBody>
      </p:sp>
      <p:sp>
        <p:nvSpPr>
          <p:cNvPr id="2" name="自选图形 18"/>
          <p:cNvSpPr>
            <a:spLocks noChangeArrowheads="1"/>
          </p:cNvSpPr>
          <p:nvPr/>
        </p:nvSpPr>
        <p:spPr bwMode="auto">
          <a:xfrm>
            <a:off x="5868988" y="1628775"/>
            <a:ext cx="1296987" cy="504825"/>
          </a:xfrm>
          <a:prstGeom prst="roundRect">
            <a:avLst>
              <a:gd name="adj" fmla="val 16667"/>
            </a:avLst>
          </a:prstGeom>
          <a:gradFill rotWithShape="1">
            <a:gsLst>
              <a:gs pos="0">
                <a:srgbClr val="0099FF"/>
              </a:gs>
              <a:gs pos="50000">
                <a:schemeClr val="bg1"/>
              </a:gs>
              <a:gs pos="100000">
                <a:srgbClr val="0099FF"/>
              </a:gs>
            </a:gsLst>
            <a:lin ang="5400000" scaled="1"/>
          </a:gradFill>
          <a:ln w="9525">
            <a:noFill/>
            <a:round/>
            <a:headEnd/>
            <a:tailEnd/>
          </a:ln>
          <a:effectLst>
            <a:prstShdw prst="shdw17" dist="17961" dir="2700000">
              <a:srgbClr val="005C99"/>
            </a:prstShdw>
          </a:effectLst>
        </p:spPr>
        <p:txBody>
          <a:bodyPr wrap="none" anchor="ctr"/>
          <a:lstStyle/>
          <a:p>
            <a:pPr algn="ctr"/>
            <a:r>
              <a:rPr kumimoji="0" lang="zh-CN" altLang="en-US" sz="1800" b="1">
                <a:latin typeface="Arial" charset="0"/>
              </a:rPr>
              <a:t>被动方</a:t>
            </a:r>
          </a:p>
        </p:txBody>
      </p:sp>
      <p:sp>
        <p:nvSpPr>
          <p:cNvPr id="342021" name="Line 5"/>
          <p:cNvSpPr>
            <a:spLocks noChangeShapeType="1"/>
          </p:cNvSpPr>
          <p:nvPr/>
        </p:nvSpPr>
        <p:spPr bwMode="auto">
          <a:xfrm>
            <a:off x="3060700" y="2133600"/>
            <a:ext cx="0" cy="4103688"/>
          </a:xfrm>
          <a:prstGeom prst="line">
            <a:avLst/>
          </a:prstGeom>
          <a:noFill/>
          <a:ln w="57150">
            <a:solidFill>
              <a:schemeClr val="tx1"/>
            </a:solidFill>
            <a:round/>
            <a:headEnd/>
            <a:tailEnd/>
          </a:ln>
          <a:effectLst/>
        </p:spPr>
        <p:txBody>
          <a:bodyPr wrap="none" anchor="ctr"/>
          <a:lstStyle/>
          <a:p>
            <a:endParaRPr lang="zh-CN" altLang="en-US"/>
          </a:p>
        </p:txBody>
      </p:sp>
      <p:sp>
        <p:nvSpPr>
          <p:cNvPr id="342022" name="Line 6"/>
          <p:cNvSpPr>
            <a:spLocks noChangeShapeType="1"/>
          </p:cNvSpPr>
          <p:nvPr/>
        </p:nvSpPr>
        <p:spPr bwMode="auto">
          <a:xfrm>
            <a:off x="6443663" y="2133600"/>
            <a:ext cx="0" cy="4103688"/>
          </a:xfrm>
          <a:prstGeom prst="line">
            <a:avLst/>
          </a:prstGeom>
          <a:noFill/>
          <a:ln w="57150">
            <a:solidFill>
              <a:schemeClr val="tx1"/>
            </a:solidFill>
            <a:round/>
            <a:headEnd/>
            <a:tailEnd/>
          </a:ln>
          <a:effectLst/>
        </p:spPr>
        <p:txBody>
          <a:bodyPr wrap="none" anchor="ctr"/>
          <a:lstStyle/>
          <a:p>
            <a:endParaRPr lang="zh-CN" altLang="en-US"/>
          </a:p>
        </p:txBody>
      </p:sp>
      <p:sp>
        <p:nvSpPr>
          <p:cNvPr id="342023" name="Line 7"/>
          <p:cNvSpPr>
            <a:spLocks noChangeShapeType="1"/>
          </p:cNvSpPr>
          <p:nvPr/>
        </p:nvSpPr>
        <p:spPr bwMode="auto">
          <a:xfrm>
            <a:off x="3060700" y="2349500"/>
            <a:ext cx="3382963" cy="431800"/>
          </a:xfrm>
          <a:prstGeom prst="line">
            <a:avLst/>
          </a:prstGeom>
          <a:noFill/>
          <a:ln w="57150">
            <a:solidFill>
              <a:schemeClr val="tx1"/>
            </a:solidFill>
            <a:prstDash val="lgDash"/>
            <a:round/>
            <a:headEnd/>
            <a:tailEnd type="triangle" w="med" len="med"/>
          </a:ln>
          <a:effectLst/>
        </p:spPr>
        <p:txBody>
          <a:bodyPr wrap="none" anchor="ctr"/>
          <a:lstStyle/>
          <a:p>
            <a:endParaRPr lang="zh-CN" altLang="en-US"/>
          </a:p>
        </p:txBody>
      </p:sp>
      <p:sp>
        <p:nvSpPr>
          <p:cNvPr id="342024" name="Line 8"/>
          <p:cNvSpPr>
            <a:spLocks noChangeShapeType="1"/>
          </p:cNvSpPr>
          <p:nvPr/>
        </p:nvSpPr>
        <p:spPr bwMode="auto">
          <a:xfrm flipH="1">
            <a:off x="3060700" y="2997200"/>
            <a:ext cx="3382963" cy="863600"/>
          </a:xfrm>
          <a:prstGeom prst="line">
            <a:avLst/>
          </a:prstGeom>
          <a:noFill/>
          <a:ln w="57150">
            <a:solidFill>
              <a:schemeClr val="tx1"/>
            </a:solidFill>
            <a:prstDash val="lgDash"/>
            <a:round/>
            <a:headEnd/>
            <a:tailEnd type="triangle" w="med" len="med"/>
          </a:ln>
          <a:effectLst/>
        </p:spPr>
        <p:txBody>
          <a:bodyPr wrap="none" anchor="ctr"/>
          <a:lstStyle/>
          <a:p>
            <a:endParaRPr lang="zh-CN" altLang="en-US"/>
          </a:p>
        </p:txBody>
      </p:sp>
      <p:sp>
        <p:nvSpPr>
          <p:cNvPr id="342025" name="Line 9"/>
          <p:cNvSpPr>
            <a:spLocks noChangeShapeType="1"/>
          </p:cNvSpPr>
          <p:nvPr/>
        </p:nvSpPr>
        <p:spPr bwMode="auto">
          <a:xfrm>
            <a:off x="3060700" y="4364038"/>
            <a:ext cx="3311525" cy="1512887"/>
          </a:xfrm>
          <a:prstGeom prst="line">
            <a:avLst/>
          </a:prstGeom>
          <a:noFill/>
          <a:ln w="57150">
            <a:solidFill>
              <a:schemeClr val="tx1"/>
            </a:solidFill>
            <a:prstDash val="lgDash"/>
            <a:round/>
            <a:headEnd/>
            <a:tailEnd type="triangle" w="med" len="med"/>
          </a:ln>
          <a:effectLst/>
        </p:spPr>
        <p:txBody>
          <a:bodyPr wrap="none" anchor="ctr"/>
          <a:lstStyle/>
          <a:p>
            <a:endParaRPr lang="zh-CN" altLang="en-US"/>
          </a:p>
        </p:txBody>
      </p:sp>
      <p:sp>
        <p:nvSpPr>
          <p:cNvPr id="342026" name="Oval 10"/>
          <p:cNvSpPr>
            <a:spLocks noChangeArrowheads="1"/>
          </p:cNvSpPr>
          <p:nvPr/>
        </p:nvSpPr>
        <p:spPr bwMode="auto">
          <a:xfrm>
            <a:off x="682625" y="2276475"/>
            <a:ext cx="2303463" cy="360363"/>
          </a:xfrm>
          <a:prstGeom prst="ellipse">
            <a:avLst/>
          </a:prstGeom>
          <a:noFill/>
          <a:ln w="57150" algn="ctr">
            <a:solidFill>
              <a:srgbClr val="FF3300"/>
            </a:solidFill>
            <a:round/>
            <a:headEnd/>
            <a:tailEnd/>
          </a:ln>
          <a:effectLst/>
        </p:spPr>
        <p:txBody>
          <a:bodyPr wrap="none" anchor="ctr"/>
          <a:lstStyle/>
          <a:p>
            <a:pPr algn="ctr"/>
            <a:r>
              <a:rPr kumimoji="0" lang="en-US" altLang="zh-CN" sz="1200" b="1">
                <a:latin typeface="Arial" charset="0"/>
              </a:rPr>
              <a:t>ACK=1,FIN=1, SEQN=X,ACK=Y</a:t>
            </a:r>
          </a:p>
        </p:txBody>
      </p:sp>
      <p:sp>
        <p:nvSpPr>
          <p:cNvPr id="342027" name="Oval 11"/>
          <p:cNvSpPr>
            <a:spLocks noChangeArrowheads="1"/>
          </p:cNvSpPr>
          <p:nvPr/>
        </p:nvSpPr>
        <p:spPr bwMode="auto">
          <a:xfrm>
            <a:off x="6516688" y="2781300"/>
            <a:ext cx="3240087" cy="360363"/>
          </a:xfrm>
          <a:prstGeom prst="ellipse">
            <a:avLst/>
          </a:prstGeom>
          <a:noFill/>
          <a:ln w="57150" algn="ctr">
            <a:solidFill>
              <a:srgbClr val="FF3300"/>
            </a:solidFill>
            <a:round/>
            <a:headEnd/>
            <a:tailEnd/>
          </a:ln>
          <a:effectLst/>
        </p:spPr>
        <p:txBody>
          <a:bodyPr wrap="none" anchor="ctr"/>
          <a:lstStyle/>
          <a:p>
            <a:pPr algn="ctr"/>
            <a:r>
              <a:rPr kumimoji="0" lang="en-US" altLang="zh-CN" sz="1400" b="1">
                <a:latin typeface="Arial" charset="0"/>
              </a:rPr>
              <a:t>ACK=1, SEQN=Y,ACKN=X+1</a:t>
            </a:r>
          </a:p>
        </p:txBody>
      </p:sp>
      <p:sp>
        <p:nvSpPr>
          <p:cNvPr id="342028" name="Oval 12"/>
          <p:cNvSpPr>
            <a:spLocks noChangeArrowheads="1"/>
          </p:cNvSpPr>
          <p:nvPr/>
        </p:nvSpPr>
        <p:spPr bwMode="auto">
          <a:xfrm>
            <a:off x="1403350" y="4365625"/>
            <a:ext cx="3240088" cy="360363"/>
          </a:xfrm>
          <a:prstGeom prst="ellipse">
            <a:avLst/>
          </a:prstGeom>
          <a:noFill/>
          <a:ln w="57150" algn="ctr">
            <a:solidFill>
              <a:srgbClr val="FF3300"/>
            </a:solidFill>
            <a:round/>
            <a:headEnd/>
            <a:tailEnd/>
          </a:ln>
          <a:effectLst/>
        </p:spPr>
        <p:txBody>
          <a:bodyPr wrap="none" anchor="ctr"/>
          <a:lstStyle/>
          <a:p>
            <a:pPr algn="ctr"/>
            <a:r>
              <a:rPr kumimoji="0" lang="en-US" altLang="zh-CN" sz="1400" b="1">
                <a:latin typeface="Arial" charset="0"/>
              </a:rPr>
              <a:t>ACK=1</a:t>
            </a:r>
            <a:r>
              <a:rPr kumimoji="0" lang="zh-CN" altLang="en-US" sz="1400" b="1">
                <a:latin typeface="Arial" charset="0"/>
              </a:rPr>
              <a:t>，</a:t>
            </a:r>
            <a:r>
              <a:rPr kumimoji="0" lang="en-US" altLang="zh-CN" sz="1400" b="1">
                <a:latin typeface="Arial" charset="0"/>
              </a:rPr>
              <a:t>SEQN=X+1,ACKN=Z+1</a:t>
            </a:r>
          </a:p>
        </p:txBody>
      </p:sp>
      <p:sp>
        <p:nvSpPr>
          <p:cNvPr id="342029" name="Line 13"/>
          <p:cNvSpPr>
            <a:spLocks noChangeShapeType="1"/>
          </p:cNvSpPr>
          <p:nvPr/>
        </p:nvSpPr>
        <p:spPr bwMode="auto">
          <a:xfrm>
            <a:off x="3060700" y="6165850"/>
            <a:ext cx="3382963" cy="0"/>
          </a:xfrm>
          <a:prstGeom prst="line">
            <a:avLst/>
          </a:prstGeom>
          <a:noFill/>
          <a:ln w="38100">
            <a:solidFill>
              <a:schemeClr val="tx1"/>
            </a:solidFill>
            <a:round/>
            <a:headEnd type="triangle" w="med" len="med"/>
            <a:tailEnd type="triangle" w="med" len="med"/>
          </a:ln>
          <a:effectLst/>
        </p:spPr>
        <p:txBody>
          <a:bodyPr wrap="none" anchor="ctr"/>
          <a:lstStyle/>
          <a:p>
            <a:endParaRPr lang="zh-CN" altLang="en-US"/>
          </a:p>
        </p:txBody>
      </p:sp>
      <p:sp>
        <p:nvSpPr>
          <p:cNvPr id="342030" name="Rectangle 14"/>
          <p:cNvSpPr>
            <a:spLocks noChangeArrowheads="1"/>
          </p:cNvSpPr>
          <p:nvPr/>
        </p:nvSpPr>
        <p:spPr bwMode="auto">
          <a:xfrm>
            <a:off x="3995738" y="6310313"/>
            <a:ext cx="1655762" cy="431800"/>
          </a:xfrm>
          <a:prstGeom prst="rect">
            <a:avLst/>
          </a:prstGeom>
          <a:noFill/>
          <a:ln w="57150" algn="ctr">
            <a:solidFill>
              <a:schemeClr val="tx1"/>
            </a:solidFill>
            <a:miter lim="800000"/>
            <a:headEnd/>
            <a:tailEnd/>
          </a:ln>
          <a:effectLst/>
        </p:spPr>
        <p:txBody>
          <a:bodyPr wrap="none" anchor="ctr"/>
          <a:lstStyle/>
          <a:p>
            <a:pPr algn="ctr"/>
            <a:r>
              <a:rPr kumimoji="0" lang="zh-CN" altLang="en-US" sz="1800" b="1">
                <a:latin typeface="Arial" charset="0"/>
              </a:rPr>
              <a:t>连接拆除</a:t>
            </a:r>
          </a:p>
        </p:txBody>
      </p:sp>
      <p:sp>
        <p:nvSpPr>
          <p:cNvPr id="342031" name="Line 15"/>
          <p:cNvSpPr>
            <a:spLocks noChangeShapeType="1"/>
          </p:cNvSpPr>
          <p:nvPr/>
        </p:nvSpPr>
        <p:spPr bwMode="auto">
          <a:xfrm flipH="1">
            <a:off x="3060700" y="3357563"/>
            <a:ext cx="3382963" cy="863600"/>
          </a:xfrm>
          <a:prstGeom prst="line">
            <a:avLst/>
          </a:prstGeom>
          <a:noFill/>
          <a:ln w="57150">
            <a:solidFill>
              <a:schemeClr val="tx1"/>
            </a:solidFill>
            <a:prstDash val="lgDash"/>
            <a:round/>
            <a:headEnd/>
            <a:tailEnd type="triangle" w="med" len="med"/>
          </a:ln>
          <a:effectLst/>
        </p:spPr>
        <p:txBody>
          <a:bodyPr wrap="none" anchor="ctr"/>
          <a:lstStyle/>
          <a:p>
            <a:endParaRPr lang="zh-CN" altLang="en-US"/>
          </a:p>
        </p:txBody>
      </p:sp>
      <p:sp>
        <p:nvSpPr>
          <p:cNvPr id="342032" name="Oval 16"/>
          <p:cNvSpPr>
            <a:spLocks noChangeArrowheads="1"/>
          </p:cNvSpPr>
          <p:nvPr/>
        </p:nvSpPr>
        <p:spPr bwMode="auto">
          <a:xfrm>
            <a:off x="6372225" y="3357563"/>
            <a:ext cx="3240088" cy="360362"/>
          </a:xfrm>
          <a:prstGeom prst="ellipse">
            <a:avLst/>
          </a:prstGeom>
          <a:noFill/>
          <a:ln w="57150" algn="ctr">
            <a:solidFill>
              <a:srgbClr val="FF3300"/>
            </a:solidFill>
            <a:round/>
            <a:headEnd/>
            <a:tailEnd/>
          </a:ln>
          <a:effectLst/>
        </p:spPr>
        <p:txBody>
          <a:bodyPr wrap="none" anchor="ctr"/>
          <a:lstStyle/>
          <a:p>
            <a:pPr algn="ctr"/>
            <a:r>
              <a:rPr kumimoji="0" lang="en-US" altLang="zh-CN" sz="1200" b="1">
                <a:latin typeface="Arial" charset="0"/>
              </a:rPr>
              <a:t>ACK=1,FIN=1,SEQN=Z,ACKN=X+1</a:t>
            </a:r>
          </a:p>
        </p:txBody>
      </p:sp>
      <p:sp>
        <p:nvSpPr>
          <p:cNvPr id="342033" name="AutoShape 17"/>
          <p:cNvSpPr>
            <a:spLocks noChangeArrowheads="1"/>
          </p:cNvSpPr>
          <p:nvPr/>
        </p:nvSpPr>
        <p:spPr bwMode="auto">
          <a:xfrm>
            <a:off x="2484438" y="2205038"/>
            <a:ext cx="1295400" cy="503237"/>
          </a:xfrm>
          <a:prstGeom prst="roundRect">
            <a:avLst>
              <a:gd name="adj" fmla="val 16667"/>
            </a:avLst>
          </a:prstGeom>
          <a:solidFill>
            <a:srgbClr val="FF99CC"/>
          </a:solidFill>
          <a:ln w="9525">
            <a:solidFill>
              <a:schemeClr val="tx1"/>
            </a:solidFill>
            <a:round/>
            <a:headEnd/>
            <a:tailEnd/>
          </a:ln>
          <a:effectLst/>
        </p:spPr>
        <p:txBody>
          <a:bodyPr wrap="none" anchor="ctr"/>
          <a:lstStyle/>
          <a:p>
            <a:pPr algn="ctr"/>
            <a:r>
              <a:rPr kumimoji="0" lang="en-US" altLang="zh-CN" sz="1600" b="1">
                <a:effectLst>
                  <a:outerShdw blurRad="38100" dist="38100" dir="2700000" algn="tl">
                    <a:srgbClr val="FFFFFF"/>
                  </a:outerShdw>
                </a:effectLst>
                <a:latin typeface="Arial" charset="0"/>
                <a:ea typeface="黑体" pitchFamily="2" charset="-122"/>
              </a:rPr>
              <a:t>FIN_WAIT_1</a:t>
            </a:r>
          </a:p>
        </p:txBody>
      </p:sp>
      <p:sp>
        <p:nvSpPr>
          <p:cNvPr id="342034" name="AutoShape 18"/>
          <p:cNvSpPr>
            <a:spLocks noChangeArrowheads="1"/>
          </p:cNvSpPr>
          <p:nvPr/>
        </p:nvSpPr>
        <p:spPr bwMode="auto">
          <a:xfrm>
            <a:off x="5797550" y="2636838"/>
            <a:ext cx="1295400" cy="503237"/>
          </a:xfrm>
          <a:prstGeom prst="roundRect">
            <a:avLst>
              <a:gd name="adj" fmla="val 16667"/>
            </a:avLst>
          </a:prstGeom>
          <a:solidFill>
            <a:srgbClr val="FF99CC"/>
          </a:solidFill>
          <a:ln w="9525">
            <a:solidFill>
              <a:schemeClr val="tx1"/>
            </a:solidFill>
            <a:round/>
            <a:headEnd/>
            <a:tailEnd/>
          </a:ln>
          <a:effectLst/>
        </p:spPr>
        <p:txBody>
          <a:bodyPr wrap="none" anchor="ctr"/>
          <a:lstStyle/>
          <a:p>
            <a:pPr algn="ctr"/>
            <a:r>
              <a:rPr kumimoji="0" lang="en-US" altLang="zh-CN" sz="1500" b="1">
                <a:effectLst>
                  <a:outerShdw blurRad="38100" dist="38100" dir="2700000" algn="tl">
                    <a:srgbClr val="FFFFFF"/>
                  </a:outerShdw>
                </a:effectLst>
                <a:latin typeface="Arial" charset="0"/>
                <a:ea typeface="黑体" pitchFamily="2" charset="-122"/>
              </a:rPr>
              <a:t>CLOSE_WAIT</a:t>
            </a:r>
          </a:p>
        </p:txBody>
      </p:sp>
      <p:sp>
        <p:nvSpPr>
          <p:cNvPr id="342035" name="AutoShape 19"/>
          <p:cNvSpPr>
            <a:spLocks noChangeArrowheads="1"/>
          </p:cNvSpPr>
          <p:nvPr/>
        </p:nvSpPr>
        <p:spPr bwMode="auto">
          <a:xfrm>
            <a:off x="2413000" y="3644900"/>
            <a:ext cx="1295400" cy="503238"/>
          </a:xfrm>
          <a:prstGeom prst="roundRect">
            <a:avLst>
              <a:gd name="adj" fmla="val 16667"/>
            </a:avLst>
          </a:prstGeom>
          <a:solidFill>
            <a:srgbClr val="FF99CC"/>
          </a:solidFill>
          <a:ln w="9525">
            <a:solidFill>
              <a:schemeClr val="tx1"/>
            </a:solidFill>
            <a:round/>
            <a:headEnd/>
            <a:tailEnd/>
          </a:ln>
          <a:effectLst/>
        </p:spPr>
        <p:txBody>
          <a:bodyPr wrap="none" anchor="ctr"/>
          <a:lstStyle/>
          <a:p>
            <a:pPr algn="ctr"/>
            <a:r>
              <a:rPr kumimoji="0" lang="en-US" altLang="zh-CN" sz="1600" b="1">
                <a:effectLst>
                  <a:outerShdw blurRad="38100" dist="38100" dir="2700000" algn="tl">
                    <a:srgbClr val="FFFFFF"/>
                  </a:outerShdw>
                </a:effectLst>
                <a:latin typeface="Arial" charset="0"/>
              </a:rPr>
              <a:t>FIN_WAIT_2</a:t>
            </a:r>
          </a:p>
        </p:txBody>
      </p:sp>
      <p:sp>
        <p:nvSpPr>
          <p:cNvPr id="342036" name="AutoShape 20"/>
          <p:cNvSpPr>
            <a:spLocks noChangeArrowheads="1"/>
          </p:cNvSpPr>
          <p:nvPr/>
        </p:nvSpPr>
        <p:spPr bwMode="auto">
          <a:xfrm>
            <a:off x="5795963" y="3284538"/>
            <a:ext cx="1295400" cy="503237"/>
          </a:xfrm>
          <a:prstGeom prst="roundRect">
            <a:avLst>
              <a:gd name="adj" fmla="val 16667"/>
            </a:avLst>
          </a:prstGeom>
          <a:solidFill>
            <a:srgbClr val="FF99CC"/>
          </a:solidFill>
          <a:ln w="9525">
            <a:solidFill>
              <a:schemeClr val="tx1"/>
            </a:solidFill>
            <a:round/>
            <a:headEnd/>
            <a:tailEnd/>
          </a:ln>
          <a:effectLst/>
        </p:spPr>
        <p:txBody>
          <a:bodyPr wrap="none" anchor="ctr"/>
          <a:lstStyle/>
          <a:p>
            <a:pPr algn="ctr"/>
            <a:r>
              <a:rPr kumimoji="0" lang="en-US" altLang="zh-CN" sz="1500" b="1">
                <a:effectLst>
                  <a:outerShdw blurRad="38100" dist="38100" dir="2700000" algn="tl">
                    <a:srgbClr val="FFFFFF"/>
                  </a:outerShdw>
                </a:effectLst>
                <a:latin typeface="Arial" charset="0"/>
                <a:ea typeface="黑体" pitchFamily="2" charset="-122"/>
              </a:rPr>
              <a:t>LAST_ACK</a:t>
            </a:r>
          </a:p>
        </p:txBody>
      </p:sp>
      <p:sp>
        <p:nvSpPr>
          <p:cNvPr id="342037" name="AutoShape 21"/>
          <p:cNvSpPr>
            <a:spLocks noChangeArrowheads="1"/>
          </p:cNvSpPr>
          <p:nvPr/>
        </p:nvSpPr>
        <p:spPr bwMode="auto">
          <a:xfrm>
            <a:off x="2413000" y="4508500"/>
            <a:ext cx="1295400" cy="503238"/>
          </a:xfrm>
          <a:prstGeom prst="roundRect">
            <a:avLst>
              <a:gd name="adj" fmla="val 16667"/>
            </a:avLst>
          </a:prstGeom>
          <a:solidFill>
            <a:srgbClr val="FF99CC"/>
          </a:solidFill>
          <a:ln w="9525">
            <a:solidFill>
              <a:schemeClr val="tx1"/>
            </a:solidFill>
            <a:round/>
            <a:headEnd/>
            <a:tailEnd/>
          </a:ln>
          <a:effectLst/>
        </p:spPr>
        <p:txBody>
          <a:bodyPr wrap="none" anchor="ctr"/>
          <a:lstStyle/>
          <a:p>
            <a:pPr algn="ctr"/>
            <a:r>
              <a:rPr kumimoji="0" lang="en-US" altLang="zh-CN" sz="1600" b="1">
                <a:effectLst>
                  <a:outerShdw blurRad="38100" dist="38100" dir="2700000" algn="tl">
                    <a:srgbClr val="FFFFFF"/>
                  </a:outerShdw>
                </a:effectLst>
                <a:latin typeface="Arial" charset="0"/>
              </a:rPr>
              <a:t>TIME_WAIT</a:t>
            </a:r>
          </a:p>
        </p:txBody>
      </p:sp>
      <p:sp>
        <p:nvSpPr>
          <p:cNvPr id="342038" name="AutoShape 22"/>
          <p:cNvSpPr>
            <a:spLocks noChangeArrowheads="1"/>
          </p:cNvSpPr>
          <p:nvPr/>
        </p:nvSpPr>
        <p:spPr bwMode="auto">
          <a:xfrm>
            <a:off x="5724525" y="5876925"/>
            <a:ext cx="1295400" cy="503238"/>
          </a:xfrm>
          <a:prstGeom prst="roundRect">
            <a:avLst>
              <a:gd name="adj" fmla="val 16667"/>
            </a:avLst>
          </a:prstGeom>
          <a:solidFill>
            <a:srgbClr val="FF99CC"/>
          </a:solidFill>
          <a:ln w="9525">
            <a:solidFill>
              <a:schemeClr val="tx1"/>
            </a:solidFill>
            <a:round/>
            <a:headEnd/>
            <a:tailEnd/>
          </a:ln>
          <a:effectLst/>
        </p:spPr>
        <p:txBody>
          <a:bodyPr wrap="none" anchor="ctr"/>
          <a:lstStyle/>
          <a:p>
            <a:pPr algn="ctr"/>
            <a:r>
              <a:rPr kumimoji="0" lang="en-US" altLang="zh-CN" sz="1500" b="1">
                <a:effectLst>
                  <a:outerShdw blurRad="38100" dist="38100" dir="2700000" algn="tl">
                    <a:srgbClr val="FFFFFF"/>
                  </a:outerShdw>
                </a:effectLst>
                <a:latin typeface="Arial" charset="0"/>
                <a:ea typeface="黑体" pitchFamily="2" charset="-122"/>
              </a:rPr>
              <a:t>CLOSED</a:t>
            </a:r>
          </a:p>
        </p:txBody>
      </p:sp>
      <p:sp>
        <p:nvSpPr>
          <p:cNvPr id="342039" name="AutoShape 23"/>
          <p:cNvSpPr>
            <a:spLocks noChangeArrowheads="1"/>
          </p:cNvSpPr>
          <p:nvPr/>
        </p:nvSpPr>
        <p:spPr bwMode="auto">
          <a:xfrm>
            <a:off x="2413000" y="5878513"/>
            <a:ext cx="1295400" cy="503237"/>
          </a:xfrm>
          <a:prstGeom prst="roundRect">
            <a:avLst>
              <a:gd name="adj" fmla="val 16667"/>
            </a:avLst>
          </a:prstGeom>
          <a:solidFill>
            <a:srgbClr val="FF99CC"/>
          </a:solidFill>
          <a:ln w="9525">
            <a:solidFill>
              <a:schemeClr val="tx1"/>
            </a:solidFill>
            <a:round/>
            <a:headEnd/>
            <a:tailEnd/>
          </a:ln>
          <a:effectLst/>
        </p:spPr>
        <p:txBody>
          <a:bodyPr wrap="none" anchor="ctr"/>
          <a:lstStyle/>
          <a:p>
            <a:pPr algn="ctr"/>
            <a:r>
              <a:rPr kumimoji="0" lang="en-US" altLang="zh-CN" sz="1500" b="1">
                <a:effectLst>
                  <a:outerShdw blurRad="38100" dist="38100" dir="2700000" algn="tl">
                    <a:srgbClr val="FFFFFF"/>
                  </a:outerShdw>
                </a:effectLst>
                <a:latin typeface="Arial" charset="0"/>
                <a:ea typeface="黑体" pitchFamily="2" charset="-122"/>
              </a:rPr>
              <a:t>CLOSED</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2026"/>
                                        </p:tgtEl>
                                        <p:attrNameLst>
                                          <p:attrName>style.visibility</p:attrName>
                                        </p:attrNameLst>
                                      </p:cBhvr>
                                      <p:to>
                                        <p:strVal val="visible"/>
                                      </p:to>
                                    </p:set>
                                    <p:animEffect transition="in" filter="blinds(horizontal)">
                                      <p:cBhvr>
                                        <p:cTn id="7" dur="500"/>
                                        <p:tgtEl>
                                          <p:spTgt spid="342026"/>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1" nodeType="clickEffect">
                                  <p:stCondLst>
                                    <p:cond delay="0"/>
                                  </p:stCondLst>
                                  <p:childTnLst>
                                    <p:animMotion origin="layout" path="M -8.33333E-7 -1.85185E-6 L 0.55938 0.04746 " pathEditMode="relative" rAng="0" ptsTypes="AA">
                                      <p:cBhvr>
                                        <p:cTn id="11" dur="2000" fill="hold"/>
                                        <p:tgtEl>
                                          <p:spTgt spid="342026"/>
                                        </p:tgtEl>
                                        <p:attrNameLst>
                                          <p:attrName>ppt_x</p:attrName>
                                          <p:attrName>ppt_y</p:attrName>
                                        </p:attrNameLst>
                                      </p:cBhvr>
                                      <p:rCtr x="280" y="24"/>
                                    </p:animMotion>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2" nodeType="clickEffect">
                                  <p:stCondLst>
                                    <p:cond delay="0"/>
                                  </p:stCondLst>
                                  <p:childTnLst>
                                    <p:animEffect transition="out" filter="wipe(down)">
                                      <p:cBhvr>
                                        <p:cTn id="15" dur="500"/>
                                        <p:tgtEl>
                                          <p:spTgt spid="342026"/>
                                        </p:tgtEl>
                                      </p:cBhvr>
                                    </p:animEffect>
                                    <p:set>
                                      <p:cBhvr>
                                        <p:cTn id="16" dur="1" fill="hold">
                                          <p:stCondLst>
                                            <p:cond delay="499"/>
                                          </p:stCondLst>
                                        </p:cTn>
                                        <p:tgtEl>
                                          <p:spTgt spid="34202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342033"/>
                                        </p:tgtEl>
                                        <p:attrNameLst>
                                          <p:attrName>style.visibility</p:attrName>
                                        </p:attrNameLst>
                                      </p:cBhvr>
                                      <p:to>
                                        <p:strVal val="visible"/>
                                      </p:to>
                                    </p:set>
                                    <p:animEffect transition="in" filter="diamond(in)">
                                      <p:cBhvr>
                                        <p:cTn id="21" dur="2000"/>
                                        <p:tgtEl>
                                          <p:spTgt spid="34203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4202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grpId="1" nodeType="clickEffect">
                                  <p:stCondLst>
                                    <p:cond delay="0"/>
                                  </p:stCondLst>
                                  <p:childTnLst>
                                    <p:animMotion origin="layout" path="M 0 0 L -0.48039 0.16806 " pathEditMode="relative" ptsTypes="AA">
                                      <p:cBhvr>
                                        <p:cTn id="29" dur="2000" fill="hold"/>
                                        <p:tgtEl>
                                          <p:spTgt spid="342027"/>
                                        </p:tgtEl>
                                        <p:attrNameLst>
                                          <p:attrName>ppt_x</p:attrName>
                                          <p:attrName>ppt_y</p:attrName>
                                        </p:attrNameLst>
                                      </p:cBhvr>
                                    </p:animMotion>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grpId="2" nodeType="clickEffect">
                                  <p:stCondLst>
                                    <p:cond delay="0"/>
                                  </p:stCondLst>
                                  <p:childTnLst>
                                    <p:animEffect transition="out" filter="wipe(down)">
                                      <p:cBhvr>
                                        <p:cTn id="33" dur="500"/>
                                        <p:tgtEl>
                                          <p:spTgt spid="342027"/>
                                        </p:tgtEl>
                                      </p:cBhvr>
                                    </p:animEffect>
                                    <p:set>
                                      <p:cBhvr>
                                        <p:cTn id="34" dur="1" fill="hold">
                                          <p:stCondLst>
                                            <p:cond delay="499"/>
                                          </p:stCondLst>
                                        </p:cTn>
                                        <p:tgtEl>
                                          <p:spTgt spid="34202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8" presetClass="entr" presetSubtype="16" fill="hold" grpId="0" nodeType="clickEffect">
                                  <p:stCondLst>
                                    <p:cond delay="0"/>
                                  </p:stCondLst>
                                  <p:childTnLst>
                                    <p:set>
                                      <p:cBhvr>
                                        <p:cTn id="38" dur="1" fill="hold">
                                          <p:stCondLst>
                                            <p:cond delay="0"/>
                                          </p:stCondLst>
                                        </p:cTn>
                                        <p:tgtEl>
                                          <p:spTgt spid="342034"/>
                                        </p:tgtEl>
                                        <p:attrNameLst>
                                          <p:attrName>style.visibility</p:attrName>
                                        </p:attrNameLst>
                                      </p:cBhvr>
                                      <p:to>
                                        <p:strVal val="visible"/>
                                      </p:to>
                                    </p:set>
                                    <p:animEffect transition="in" filter="diamond(in)">
                                      <p:cBhvr>
                                        <p:cTn id="39" dur="2000"/>
                                        <p:tgtEl>
                                          <p:spTgt spid="342034"/>
                                        </p:tgtEl>
                                      </p:cBhvr>
                                    </p:animEffect>
                                  </p:childTnLst>
                                </p:cTn>
                              </p:par>
                            </p:childTnLst>
                          </p:cTn>
                        </p:par>
                      </p:childTnLst>
                    </p:cTn>
                  </p:par>
                  <p:par>
                    <p:cTn id="40" fill="hold">
                      <p:stCondLst>
                        <p:cond delay="indefinite"/>
                      </p:stCondLst>
                      <p:childTnLst>
                        <p:par>
                          <p:cTn id="41" fill="hold">
                            <p:stCondLst>
                              <p:cond delay="0"/>
                            </p:stCondLst>
                            <p:childTnLst>
                              <p:par>
                                <p:cTn id="42" presetID="8" presetClass="entr" presetSubtype="16" fill="hold" grpId="0" nodeType="clickEffect">
                                  <p:stCondLst>
                                    <p:cond delay="0"/>
                                  </p:stCondLst>
                                  <p:childTnLst>
                                    <p:set>
                                      <p:cBhvr>
                                        <p:cTn id="43" dur="1" fill="hold">
                                          <p:stCondLst>
                                            <p:cond delay="0"/>
                                          </p:stCondLst>
                                        </p:cTn>
                                        <p:tgtEl>
                                          <p:spTgt spid="342035"/>
                                        </p:tgtEl>
                                        <p:attrNameLst>
                                          <p:attrName>style.visibility</p:attrName>
                                        </p:attrNameLst>
                                      </p:cBhvr>
                                      <p:to>
                                        <p:strVal val="visible"/>
                                      </p:to>
                                    </p:set>
                                    <p:animEffect transition="in" filter="diamond(in)">
                                      <p:cBhvr>
                                        <p:cTn id="44" dur="2000"/>
                                        <p:tgtEl>
                                          <p:spTgt spid="342035"/>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42032"/>
                                        </p:tgtEl>
                                        <p:attrNameLst>
                                          <p:attrName>style.visibility</p:attrName>
                                        </p:attrNameLst>
                                      </p:cBhvr>
                                      <p:to>
                                        <p:strVal val="visible"/>
                                      </p:to>
                                    </p:set>
                                    <p:animEffect transition="in" filter="blinds(horizontal)">
                                      <p:cBhvr>
                                        <p:cTn id="49" dur="500"/>
                                        <p:tgtEl>
                                          <p:spTgt spid="342032"/>
                                        </p:tgtEl>
                                      </p:cBhvr>
                                    </p:animEffect>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grpId="1" nodeType="clickEffect">
                                  <p:stCondLst>
                                    <p:cond delay="0"/>
                                  </p:stCondLst>
                                  <p:childTnLst>
                                    <p:animMotion origin="layout" path="M 0 0 L -0.56701 0.16806 " pathEditMode="relative" ptsTypes="AA">
                                      <p:cBhvr>
                                        <p:cTn id="53" dur="2000" fill="hold"/>
                                        <p:tgtEl>
                                          <p:spTgt spid="342032"/>
                                        </p:tgtEl>
                                        <p:attrNameLst>
                                          <p:attrName>ppt_x</p:attrName>
                                          <p:attrName>ppt_y</p:attrName>
                                        </p:attrNameLst>
                                      </p:cBhvr>
                                    </p:animMotion>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grpId="2" nodeType="clickEffect">
                                  <p:stCondLst>
                                    <p:cond delay="0"/>
                                  </p:stCondLst>
                                  <p:childTnLst>
                                    <p:animEffect transition="out" filter="wipe(down)">
                                      <p:cBhvr>
                                        <p:cTn id="57" dur="500"/>
                                        <p:tgtEl>
                                          <p:spTgt spid="342032"/>
                                        </p:tgtEl>
                                      </p:cBhvr>
                                    </p:animEffect>
                                    <p:set>
                                      <p:cBhvr>
                                        <p:cTn id="58" dur="1" fill="hold">
                                          <p:stCondLst>
                                            <p:cond delay="499"/>
                                          </p:stCondLst>
                                        </p:cTn>
                                        <p:tgtEl>
                                          <p:spTgt spid="34203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8" presetClass="entr" presetSubtype="16" fill="hold" grpId="0" nodeType="clickEffect">
                                  <p:stCondLst>
                                    <p:cond delay="0"/>
                                  </p:stCondLst>
                                  <p:childTnLst>
                                    <p:set>
                                      <p:cBhvr>
                                        <p:cTn id="62" dur="1" fill="hold">
                                          <p:stCondLst>
                                            <p:cond delay="0"/>
                                          </p:stCondLst>
                                        </p:cTn>
                                        <p:tgtEl>
                                          <p:spTgt spid="342036"/>
                                        </p:tgtEl>
                                        <p:attrNameLst>
                                          <p:attrName>style.visibility</p:attrName>
                                        </p:attrNameLst>
                                      </p:cBhvr>
                                      <p:to>
                                        <p:strVal val="visible"/>
                                      </p:to>
                                    </p:set>
                                    <p:animEffect transition="in" filter="diamond(in)">
                                      <p:cBhvr>
                                        <p:cTn id="63" dur="2000"/>
                                        <p:tgtEl>
                                          <p:spTgt spid="342036"/>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42028"/>
                                        </p:tgtEl>
                                        <p:attrNameLst>
                                          <p:attrName>style.visibility</p:attrName>
                                        </p:attrNameLst>
                                      </p:cBhvr>
                                      <p:to>
                                        <p:strVal val="visible"/>
                                      </p:to>
                                    </p:set>
                                    <p:animEffect transition="in" filter="blinds(horizontal)">
                                      <p:cBhvr>
                                        <p:cTn id="68" dur="500"/>
                                        <p:tgtEl>
                                          <p:spTgt spid="342028"/>
                                        </p:tgtEl>
                                      </p:cBhvr>
                                    </p:animEffect>
                                  </p:childTnLst>
                                </p:cTn>
                              </p:par>
                            </p:childTnLst>
                          </p:cTn>
                        </p:par>
                      </p:childTnLst>
                    </p:cTn>
                  </p:par>
                  <p:par>
                    <p:cTn id="69" fill="hold">
                      <p:stCondLst>
                        <p:cond delay="indefinite"/>
                      </p:stCondLst>
                      <p:childTnLst>
                        <p:par>
                          <p:cTn id="70" fill="hold">
                            <p:stCondLst>
                              <p:cond delay="0"/>
                            </p:stCondLst>
                            <p:childTnLst>
                              <p:par>
                                <p:cTn id="71" presetID="0" presetClass="path" presetSubtype="0" accel="50000" decel="50000" fill="hold" grpId="1" nodeType="clickEffect">
                                  <p:stCondLst>
                                    <p:cond delay="0"/>
                                  </p:stCondLst>
                                  <p:childTnLst>
                                    <p:animMotion origin="layout" path="M -0.02361 0.02106 L 0.44514 0.23634 " pathEditMode="relative" rAng="0" ptsTypes="AA">
                                      <p:cBhvr>
                                        <p:cTn id="72" dur="2000" fill="hold"/>
                                        <p:tgtEl>
                                          <p:spTgt spid="342028"/>
                                        </p:tgtEl>
                                        <p:attrNameLst>
                                          <p:attrName>ppt_x</p:attrName>
                                          <p:attrName>ppt_y</p:attrName>
                                        </p:attrNameLst>
                                      </p:cBhvr>
                                      <p:rCtr x="234" y="108"/>
                                    </p:animMotion>
                                  </p:childTnLst>
                                </p:cTn>
                              </p:par>
                            </p:childTnLst>
                          </p:cTn>
                        </p:par>
                      </p:childTnLst>
                    </p:cTn>
                  </p:par>
                  <p:par>
                    <p:cTn id="73" fill="hold">
                      <p:stCondLst>
                        <p:cond delay="indefinite"/>
                      </p:stCondLst>
                      <p:childTnLst>
                        <p:par>
                          <p:cTn id="74" fill="hold">
                            <p:stCondLst>
                              <p:cond delay="0"/>
                            </p:stCondLst>
                            <p:childTnLst>
                              <p:par>
                                <p:cTn id="75" presetID="22" presetClass="exit" presetSubtype="4" fill="hold" grpId="2" nodeType="clickEffect">
                                  <p:stCondLst>
                                    <p:cond delay="0"/>
                                  </p:stCondLst>
                                  <p:childTnLst>
                                    <p:animEffect transition="out" filter="wipe(down)">
                                      <p:cBhvr>
                                        <p:cTn id="76" dur="500"/>
                                        <p:tgtEl>
                                          <p:spTgt spid="342028"/>
                                        </p:tgtEl>
                                      </p:cBhvr>
                                    </p:animEffect>
                                    <p:set>
                                      <p:cBhvr>
                                        <p:cTn id="77" dur="1" fill="hold">
                                          <p:stCondLst>
                                            <p:cond delay="499"/>
                                          </p:stCondLst>
                                        </p:cTn>
                                        <p:tgtEl>
                                          <p:spTgt spid="342028"/>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8" presetClass="entr" presetSubtype="16" fill="hold" grpId="0" nodeType="clickEffect">
                                  <p:stCondLst>
                                    <p:cond delay="0"/>
                                  </p:stCondLst>
                                  <p:childTnLst>
                                    <p:set>
                                      <p:cBhvr>
                                        <p:cTn id="81" dur="1" fill="hold">
                                          <p:stCondLst>
                                            <p:cond delay="0"/>
                                          </p:stCondLst>
                                        </p:cTn>
                                        <p:tgtEl>
                                          <p:spTgt spid="342037"/>
                                        </p:tgtEl>
                                        <p:attrNameLst>
                                          <p:attrName>style.visibility</p:attrName>
                                        </p:attrNameLst>
                                      </p:cBhvr>
                                      <p:to>
                                        <p:strVal val="visible"/>
                                      </p:to>
                                    </p:set>
                                    <p:animEffect transition="in" filter="diamond(in)">
                                      <p:cBhvr>
                                        <p:cTn id="82" dur="2000"/>
                                        <p:tgtEl>
                                          <p:spTgt spid="342037"/>
                                        </p:tgtEl>
                                      </p:cBhvr>
                                    </p:animEffect>
                                  </p:childTnLst>
                                </p:cTn>
                              </p:par>
                            </p:childTnLst>
                          </p:cTn>
                        </p:par>
                      </p:childTnLst>
                    </p:cTn>
                  </p:par>
                  <p:par>
                    <p:cTn id="83" fill="hold">
                      <p:stCondLst>
                        <p:cond delay="indefinite"/>
                      </p:stCondLst>
                      <p:childTnLst>
                        <p:par>
                          <p:cTn id="84" fill="hold">
                            <p:stCondLst>
                              <p:cond delay="0"/>
                            </p:stCondLst>
                            <p:childTnLst>
                              <p:par>
                                <p:cTn id="85" presetID="8" presetClass="entr" presetSubtype="16" fill="hold" grpId="0" nodeType="clickEffect">
                                  <p:stCondLst>
                                    <p:cond delay="0"/>
                                  </p:stCondLst>
                                  <p:childTnLst>
                                    <p:set>
                                      <p:cBhvr>
                                        <p:cTn id="86" dur="1" fill="hold">
                                          <p:stCondLst>
                                            <p:cond delay="0"/>
                                          </p:stCondLst>
                                        </p:cTn>
                                        <p:tgtEl>
                                          <p:spTgt spid="342038"/>
                                        </p:tgtEl>
                                        <p:attrNameLst>
                                          <p:attrName>style.visibility</p:attrName>
                                        </p:attrNameLst>
                                      </p:cBhvr>
                                      <p:to>
                                        <p:strVal val="visible"/>
                                      </p:to>
                                    </p:set>
                                    <p:animEffect transition="in" filter="diamond(in)">
                                      <p:cBhvr>
                                        <p:cTn id="87" dur="2000"/>
                                        <p:tgtEl>
                                          <p:spTgt spid="342038"/>
                                        </p:tgtEl>
                                      </p:cBhvr>
                                    </p:animEffect>
                                  </p:childTnLst>
                                </p:cTn>
                              </p:par>
                            </p:childTnLst>
                          </p:cTn>
                        </p:par>
                      </p:childTnLst>
                    </p:cTn>
                  </p:par>
                  <p:par>
                    <p:cTn id="88" fill="hold">
                      <p:stCondLst>
                        <p:cond delay="indefinite"/>
                      </p:stCondLst>
                      <p:childTnLst>
                        <p:par>
                          <p:cTn id="89" fill="hold">
                            <p:stCondLst>
                              <p:cond delay="0"/>
                            </p:stCondLst>
                            <p:childTnLst>
                              <p:par>
                                <p:cTn id="90" presetID="8" presetClass="entr" presetSubtype="16" fill="hold" grpId="0" nodeType="clickEffect">
                                  <p:stCondLst>
                                    <p:cond delay="0"/>
                                  </p:stCondLst>
                                  <p:childTnLst>
                                    <p:set>
                                      <p:cBhvr>
                                        <p:cTn id="91" dur="1" fill="hold">
                                          <p:stCondLst>
                                            <p:cond delay="0"/>
                                          </p:stCondLst>
                                        </p:cTn>
                                        <p:tgtEl>
                                          <p:spTgt spid="342039"/>
                                        </p:tgtEl>
                                        <p:attrNameLst>
                                          <p:attrName>style.visibility</p:attrName>
                                        </p:attrNameLst>
                                      </p:cBhvr>
                                      <p:to>
                                        <p:strVal val="visible"/>
                                      </p:to>
                                    </p:set>
                                    <p:animEffect transition="in" filter="diamond(in)">
                                      <p:cBhvr>
                                        <p:cTn id="92" dur="2000"/>
                                        <p:tgtEl>
                                          <p:spTgt spid="342039"/>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42030"/>
                                        </p:tgtEl>
                                        <p:attrNameLst>
                                          <p:attrName>style.visibility</p:attrName>
                                        </p:attrNameLst>
                                      </p:cBhvr>
                                      <p:to>
                                        <p:strVal val="visible"/>
                                      </p:to>
                                    </p:set>
                                    <p:anim calcmode="lin" valueType="num">
                                      <p:cBhvr additive="base">
                                        <p:cTn id="97" dur="500" fill="hold"/>
                                        <p:tgtEl>
                                          <p:spTgt spid="342030"/>
                                        </p:tgtEl>
                                        <p:attrNameLst>
                                          <p:attrName>ppt_x</p:attrName>
                                        </p:attrNameLst>
                                      </p:cBhvr>
                                      <p:tavLst>
                                        <p:tav tm="0">
                                          <p:val>
                                            <p:strVal val="#ppt_x"/>
                                          </p:val>
                                        </p:tav>
                                        <p:tav tm="100000">
                                          <p:val>
                                            <p:strVal val="#ppt_x"/>
                                          </p:val>
                                        </p:tav>
                                      </p:tavLst>
                                    </p:anim>
                                    <p:anim calcmode="lin" valueType="num">
                                      <p:cBhvr additive="base">
                                        <p:cTn id="98" dur="500" fill="hold"/>
                                        <p:tgtEl>
                                          <p:spTgt spid="342030"/>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342029"/>
                                        </p:tgtEl>
                                        <p:attrNameLst>
                                          <p:attrName>style.visibility</p:attrName>
                                        </p:attrNameLst>
                                      </p:cBhvr>
                                      <p:to>
                                        <p:strVal val="visible"/>
                                      </p:to>
                                    </p:set>
                                    <p:anim calcmode="lin" valueType="num">
                                      <p:cBhvr additive="base">
                                        <p:cTn id="101" dur="500" fill="hold"/>
                                        <p:tgtEl>
                                          <p:spTgt spid="342029"/>
                                        </p:tgtEl>
                                        <p:attrNameLst>
                                          <p:attrName>ppt_x</p:attrName>
                                        </p:attrNameLst>
                                      </p:cBhvr>
                                      <p:tavLst>
                                        <p:tav tm="0">
                                          <p:val>
                                            <p:strVal val="#ppt_x"/>
                                          </p:val>
                                        </p:tav>
                                        <p:tav tm="100000">
                                          <p:val>
                                            <p:strVal val="#ppt_x"/>
                                          </p:val>
                                        </p:tav>
                                      </p:tavLst>
                                    </p:anim>
                                    <p:anim calcmode="lin" valueType="num">
                                      <p:cBhvr additive="base">
                                        <p:cTn id="102" dur="500" fill="hold"/>
                                        <p:tgtEl>
                                          <p:spTgt spid="3420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6" grpId="0" animBg="1"/>
      <p:bldP spid="342026" grpId="1" animBg="1"/>
      <p:bldP spid="342026" grpId="2" animBg="1"/>
      <p:bldP spid="342027" grpId="0" animBg="1"/>
      <p:bldP spid="342027" grpId="1" animBg="1"/>
      <p:bldP spid="342027" grpId="2" animBg="1"/>
      <p:bldP spid="342028" grpId="0" animBg="1"/>
      <p:bldP spid="342028" grpId="1" animBg="1"/>
      <p:bldP spid="342028" grpId="2" animBg="1"/>
      <p:bldP spid="342029" grpId="0" animBg="1"/>
      <p:bldP spid="342030" grpId="0" animBg="1"/>
      <p:bldP spid="342032" grpId="0" animBg="1"/>
      <p:bldP spid="342032" grpId="1" animBg="1"/>
      <p:bldP spid="342032" grpId="2" animBg="1"/>
      <p:bldP spid="342033" grpId="0" animBg="1"/>
      <p:bldP spid="342034" grpId="0" animBg="1"/>
      <p:bldP spid="342035" grpId="0" animBg="1"/>
      <p:bldP spid="342036" grpId="0" animBg="1"/>
      <p:bldP spid="342037" grpId="0" animBg="1"/>
      <p:bldP spid="342038" grpId="0" animBg="1"/>
      <p:bldP spid="34203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D2F9984F-6FBE-4054-BDB3-31E7576D680C}" type="slidenum">
              <a:rPr lang="en-US" altLang="zh-CN"/>
              <a:pPr/>
              <a:t>71</a:t>
            </a:fld>
            <a:endParaRPr lang="en-US" altLang="zh-CN"/>
          </a:p>
        </p:txBody>
      </p:sp>
      <p:sp>
        <p:nvSpPr>
          <p:cNvPr id="346114" name="Rectangle 2"/>
          <p:cNvSpPr>
            <a:spLocks noGrp="1" noChangeArrowheads="1"/>
          </p:cNvSpPr>
          <p:nvPr>
            <p:ph type="title"/>
          </p:nvPr>
        </p:nvSpPr>
        <p:spPr/>
        <p:txBody>
          <a:bodyPr/>
          <a:lstStyle/>
          <a:p>
            <a:r>
              <a:rPr lang="en-US" altLang="zh-CN">
                <a:solidFill>
                  <a:schemeClr val="tx1"/>
                </a:solidFill>
                <a:effectLst>
                  <a:outerShdw blurRad="38100" dist="38100" dir="2700000" algn="tl">
                    <a:srgbClr val="FFFFFF"/>
                  </a:outerShdw>
                </a:effectLst>
              </a:rPr>
              <a:t>TIME_WAIT</a:t>
            </a:r>
          </a:p>
        </p:txBody>
      </p:sp>
      <p:sp>
        <p:nvSpPr>
          <p:cNvPr id="346115" name="Rectangle 3"/>
          <p:cNvSpPr>
            <a:spLocks noGrp="1" noChangeArrowheads="1"/>
          </p:cNvSpPr>
          <p:nvPr>
            <p:ph type="body" idx="1"/>
          </p:nvPr>
        </p:nvSpPr>
        <p:spPr/>
        <p:txBody>
          <a:bodyPr/>
          <a:lstStyle/>
          <a:p>
            <a:r>
              <a:rPr lang="en-US" altLang="zh-CN" b="0"/>
              <a:t>MSL</a:t>
            </a:r>
            <a:r>
              <a:rPr lang="zh-CN" altLang="en-US" b="0"/>
              <a:t>：</a:t>
            </a:r>
            <a:r>
              <a:rPr lang="en-US" altLang="zh-CN" b="0"/>
              <a:t>Maximum Segment Lifetime</a:t>
            </a:r>
            <a:r>
              <a:rPr lang="zh-CN" altLang="en-US" b="0"/>
              <a:t>（数据包的最大生命周期）</a:t>
            </a:r>
            <a:r>
              <a:rPr lang="zh-CN" altLang="en-US"/>
              <a:t> </a:t>
            </a:r>
            <a:r>
              <a:rPr lang="en-US" altLang="zh-CN"/>
              <a:t>30</a:t>
            </a:r>
            <a:r>
              <a:rPr lang="zh-CN" altLang="en-US"/>
              <a:t>秒至</a:t>
            </a:r>
            <a:r>
              <a:rPr lang="en-US" altLang="zh-CN"/>
              <a:t>4</a:t>
            </a:r>
            <a:r>
              <a:rPr lang="zh-CN" altLang="en-US"/>
              <a:t>分钟 </a:t>
            </a:r>
          </a:p>
          <a:p>
            <a:r>
              <a:rPr lang="zh-CN" altLang="en-US"/>
              <a:t>在</a:t>
            </a:r>
            <a:r>
              <a:rPr lang="en-US" altLang="zh-CN"/>
              <a:t>TIME_WAIT</a:t>
            </a:r>
            <a:r>
              <a:rPr lang="zh-CN" altLang="en-US"/>
              <a:t>状态，</a:t>
            </a:r>
            <a:r>
              <a:rPr lang="en-US" altLang="zh-CN"/>
              <a:t>TCP</a:t>
            </a:r>
            <a:r>
              <a:rPr lang="zh-CN" altLang="en-US"/>
              <a:t>连接未释放，必须等待</a:t>
            </a:r>
            <a:r>
              <a:rPr lang="en-US" altLang="zh-CN"/>
              <a:t>2MLS</a:t>
            </a:r>
            <a:r>
              <a:rPr lang="zh-CN" altLang="en-US"/>
              <a:t>（最大报文段寿命）后，</a:t>
            </a:r>
            <a:r>
              <a:rPr lang="en-US" altLang="zh-CN"/>
              <a:t>A</a:t>
            </a:r>
            <a:r>
              <a:rPr lang="zh-CN" altLang="en-US"/>
              <a:t>才进入</a:t>
            </a:r>
            <a:r>
              <a:rPr lang="en-US" altLang="zh-CN"/>
              <a:t>CLOSED</a:t>
            </a:r>
            <a:r>
              <a:rPr lang="zh-CN" altLang="en-US"/>
              <a:t>状态，默认为</a:t>
            </a:r>
            <a:r>
              <a:rPr lang="en-US" altLang="zh-CN"/>
              <a:t>4</a:t>
            </a:r>
            <a:r>
              <a:rPr lang="zh-CN" altLang="en-US"/>
              <a:t>分钟</a:t>
            </a:r>
            <a:endParaRPr lang="zh-CN" altLang="en-US" b="0"/>
          </a:p>
          <a:p>
            <a:pPr lvl="1"/>
            <a:r>
              <a:rPr lang="zh-CN" altLang="en-US" sz="2400" b="0"/>
              <a:t>可靠地实现</a:t>
            </a:r>
            <a:r>
              <a:rPr lang="en-US" altLang="zh-CN" sz="2400" b="0"/>
              <a:t>TCP</a:t>
            </a:r>
            <a:r>
              <a:rPr lang="zh-CN" altLang="en-US" sz="2400" b="0"/>
              <a:t>全双工连接的终止（</a:t>
            </a:r>
            <a:r>
              <a:rPr lang="zh-CN" altLang="en-US" sz="2400"/>
              <a:t>主动方最后</a:t>
            </a:r>
            <a:r>
              <a:rPr lang="en-US" altLang="zh-CN" sz="2400"/>
              <a:t>ACK</a:t>
            </a:r>
            <a:r>
              <a:rPr lang="zh-CN" altLang="en-US" sz="2400"/>
              <a:t>丢失）</a:t>
            </a:r>
          </a:p>
          <a:p>
            <a:pPr lvl="1"/>
            <a:r>
              <a:rPr lang="zh-CN" altLang="en-US" sz="2400" b="0"/>
              <a:t>确保迷路重复数据包在网络中消失，防止上一次连接中的包迷路后重新出现，影响新连接</a:t>
            </a:r>
            <a:r>
              <a:rPr lang="zh-CN" altLang="en-US" sz="2400"/>
              <a:t> </a:t>
            </a:r>
          </a:p>
        </p:txBody>
      </p:sp>
    </p:spTree>
  </p:cSld>
  <p:clrMapOvr>
    <a:masterClrMapping/>
  </p:clrMapOvr>
  <p:transition spd="slow">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8F4E819C-7CFF-4E7F-B38D-8ECDC2B2FE8A}" type="slidenum">
              <a:rPr lang="en-US" altLang="zh-CN"/>
              <a:pPr/>
              <a:t>72</a:t>
            </a:fld>
            <a:endParaRPr lang="en-US" altLang="zh-CN"/>
          </a:p>
        </p:txBody>
      </p:sp>
      <p:sp>
        <p:nvSpPr>
          <p:cNvPr id="280578" name="Rectangle 2"/>
          <p:cNvSpPr>
            <a:spLocks noGrp="1" noChangeArrowheads="1"/>
          </p:cNvSpPr>
          <p:nvPr>
            <p:ph type="title"/>
          </p:nvPr>
        </p:nvSpPr>
        <p:spPr/>
        <p:txBody>
          <a:bodyPr/>
          <a:lstStyle/>
          <a:p>
            <a:r>
              <a:rPr lang="en-US" altLang="zh-CN" sz="3200"/>
              <a:t>2</a:t>
            </a:r>
            <a:r>
              <a:rPr lang="zh-CN" altLang="en-US" sz="3200"/>
              <a:t>）三次握手方式</a:t>
            </a:r>
          </a:p>
        </p:txBody>
      </p:sp>
      <p:sp>
        <p:nvSpPr>
          <p:cNvPr id="280579" name="Rectangle 3"/>
          <p:cNvSpPr>
            <a:spLocks noGrp="1" noChangeArrowheads="1"/>
          </p:cNvSpPr>
          <p:nvPr>
            <p:ph type="body" idx="1"/>
          </p:nvPr>
        </p:nvSpPr>
        <p:spPr>
          <a:xfrm>
            <a:off x="1042988" y="1484313"/>
            <a:ext cx="7620000" cy="1873250"/>
          </a:xfrm>
        </p:spPr>
        <p:txBody>
          <a:bodyPr/>
          <a:lstStyle/>
          <a:p>
            <a:r>
              <a:rPr lang="zh-CN" altLang="en-US"/>
              <a:t>三次握手释放是指当</a:t>
            </a:r>
            <a:r>
              <a:rPr lang="en-US" altLang="zh-CN"/>
              <a:t>A</a:t>
            </a:r>
            <a:r>
              <a:rPr lang="zh-CN" altLang="en-US"/>
              <a:t>向</a:t>
            </a:r>
            <a:r>
              <a:rPr lang="en-US" altLang="zh-CN"/>
              <a:t>B</a:t>
            </a:r>
            <a:r>
              <a:rPr lang="zh-CN" altLang="en-US"/>
              <a:t>发出释放连接请求后，</a:t>
            </a:r>
            <a:r>
              <a:rPr lang="en-US" altLang="zh-CN"/>
              <a:t>B</a:t>
            </a:r>
            <a:r>
              <a:rPr lang="zh-CN" altLang="en-US"/>
              <a:t>确认并向</a:t>
            </a:r>
            <a:r>
              <a:rPr lang="en-US" altLang="zh-CN"/>
              <a:t>A</a:t>
            </a:r>
            <a:r>
              <a:rPr lang="zh-CN" altLang="en-US"/>
              <a:t>发出释放连接的请求，</a:t>
            </a:r>
            <a:r>
              <a:rPr lang="en-US" altLang="zh-CN"/>
              <a:t>A</a:t>
            </a:r>
            <a:r>
              <a:rPr lang="zh-CN" altLang="en-US"/>
              <a:t>再向</a:t>
            </a:r>
            <a:r>
              <a:rPr lang="en-US" altLang="zh-CN"/>
              <a:t>B</a:t>
            </a:r>
            <a:r>
              <a:rPr lang="zh-CN" altLang="en-US"/>
              <a:t>发回确认。 </a:t>
            </a:r>
          </a:p>
        </p:txBody>
      </p:sp>
      <p:pic>
        <p:nvPicPr>
          <p:cNvPr id="280580" name="Picture 4"/>
          <p:cNvPicPr>
            <a:picLocks noChangeAspect="1" noChangeArrowheads="1"/>
          </p:cNvPicPr>
          <p:nvPr/>
        </p:nvPicPr>
        <p:blipFill>
          <a:blip r:embed="rId2"/>
          <a:srcRect/>
          <a:stretch>
            <a:fillRect/>
          </a:stretch>
        </p:blipFill>
        <p:spPr bwMode="auto">
          <a:xfrm>
            <a:off x="395288" y="3068638"/>
            <a:ext cx="8569325" cy="3516312"/>
          </a:xfrm>
          <a:prstGeom prst="rect">
            <a:avLst/>
          </a:prstGeom>
          <a:noFill/>
          <a:ln w="9525">
            <a:noFill/>
            <a:miter lim="800000"/>
            <a:headEnd/>
            <a:tailEnd/>
          </a:ln>
          <a:effectLst/>
        </p:spPr>
      </p:pic>
    </p:spTree>
  </p:cSld>
  <p:clrMapOvr>
    <a:masterClrMapping/>
  </p:clrMapOvr>
  <p:transition spd="slow">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890AD56A-1042-4578-B65D-8188270689B2}" type="slidenum">
              <a:rPr lang="en-US" altLang="zh-CN"/>
              <a:pPr/>
              <a:t>73</a:t>
            </a:fld>
            <a:endParaRPr lang="en-US" altLang="zh-CN"/>
          </a:p>
        </p:txBody>
      </p:sp>
      <p:sp>
        <p:nvSpPr>
          <p:cNvPr id="343042" name="Rectangle 2"/>
          <p:cNvSpPr>
            <a:spLocks noGrp="1" noChangeArrowheads="1"/>
          </p:cNvSpPr>
          <p:nvPr>
            <p:ph type="title"/>
          </p:nvPr>
        </p:nvSpPr>
        <p:spPr/>
        <p:txBody>
          <a:bodyPr/>
          <a:lstStyle/>
          <a:p>
            <a:r>
              <a:rPr lang="zh-CN" altLang="en-US"/>
              <a:t>连接释放</a:t>
            </a:r>
            <a:r>
              <a:rPr lang="en-US" altLang="zh-CN"/>
              <a:t>(</a:t>
            </a:r>
            <a:r>
              <a:rPr lang="zh-CN" altLang="en-US"/>
              <a:t>续</a:t>
            </a:r>
            <a:r>
              <a:rPr lang="en-US" altLang="zh-CN"/>
              <a:t>)</a:t>
            </a:r>
          </a:p>
        </p:txBody>
      </p:sp>
      <p:sp>
        <p:nvSpPr>
          <p:cNvPr id="343043" name="Rectangle 3"/>
          <p:cNvSpPr>
            <a:spLocks noGrp="1" noChangeArrowheads="1"/>
          </p:cNvSpPr>
          <p:nvPr>
            <p:ph type="body" idx="1"/>
          </p:nvPr>
        </p:nvSpPr>
        <p:spPr/>
        <p:txBody>
          <a:bodyPr/>
          <a:lstStyle/>
          <a:p>
            <a:r>
              <a:rPr lang="en-US" altLang="zh-CN" sz="2600"/>
              <a:t>A</a:t>
            </a:r>
            <a:r>
              <a:rPr lang="zh-CN" altLang="en-US" sz="2600"/>
              <a:t>：</a:t>
            </a:r>
            <a:r>
              <a:rPr lang="en-US" altLang="zh-CN" sz="2400"/>
              <a:t>ESTABLISHED, A-&gt;B(FIN,X), FIN_WAIT_1 </a:t>
            </a:r>
          </a:p>
          <a:p>
            <a:pPr lvl="1"/>
            <a:r>
              <a:rPr lang="en-US" altLang="zh-CN"/>
              <a:t>X</a:t>
            </a:r>
            <a:r>
              <a:rPr lang="zh-CN" altLang="en-US"/>
              <a:t>等于已传送数据最后一个字节序号加</a:t>
            </a:r>
            <a:r>
              <a:rPr lang="en-US" altLang="zh-CN"/>
              <a:t>1</a:t>
            </a:r>
          </a:p>
          <a:p>
            <a:pPr lvl="1"/>
            <a:r>
              <a:rPr lang="zh-CN" altLang="en-US"/>
              <a:t>即使不携带数据，也消耗一个序列号</a:t>
            </a:r>
          </a:p>
          <a:p>
            <a:r>
              <a:rPr lang="en-US" altLang="zh-CN" sz="2100"/>
              <a:t>B</a:t>
            </a:r>
            <a:r>
              <a:rPr lang="zh-CN" altLang="en-US" sz="2100"/>
              <a:t>：</a:t>
            </a:r>
            <a:r>
              <a:rPr lang="en-US" altLang="zh-CN" sz="2100"/>
              <a:t>ESTABLISHED</a:t>
            </a:r>
            <a:r>
              <a:rPr lang="zh-CN" altLang="en-US" sz="2100"/>
              <a:t>，</a:t>
            </a:r>
            <a:r>
              <a:rPr lang="en-US" altLang="zh-CN" sz="2100"/>
              <a:t>B-&gt;A(ACK,Y,X+1),CLOSE_WAIT</a:t>
            </a:r>
          </a:p>
          <a:p>
            <a:pPr lvl="1"/>
            <a:r>
              <a:rPr lang="en-US" altLang="zh-CN" sz="2200"/>
              <a:t>Y</a:t>
            </a:r>
            <a:r>
              <a:rPr lang="zh-CN" altLang="en-US"/>
              <a:t>等于已传送数据最后一个字节序号加</a:t>
            </a:r>
            <a:r>
              <a:rPr lang="en-US" altLang="zh-CN"/>
              <a:t>1</a:t>
            </a:r>
          </a:p>
          <a:p>
            <a:pPr lvl="1"/>
            <a:r>
              <a:rPr lang="en-US" altLang="zh-CN"/>
              <a:t>B</a:t>
            </a:r>
            <a:r>
              <a:rPr lang="zh-CN" altLang="en-US"/>
              <a:t>通知应用高层，</a:t>
            </a:r>
            <a:r>
              <a:rPr lang="en-US" altLang="zh-CN"/>
              <a:t>A</a:t>
            </a:r>
            <a:r>
              <a:rPr lang="zh-CN" altLang="en-US"/>
              <a:t>到</a:t>
            </a:r>
            <a:r>
              <a:rPr lang="en-US" altLang="zh-CN"/>
              <a:t>B</a:t>
            </a:r>
            <a:r>
              <a:rPr lang="zh-CN" altLang="en-US"/>
              <a:t>连接释放，半关闭状态</a:t>
            </a:r>
            <a:endParaRPr lang="zh-CN" altLang="en-US" sz="2200"/>
          </a:p>
          <a:p>
            <a:r>
              <a:rPr lang="en-US" altLang="zh-CN" sz="2200"/>
              <a:t>A</a:t>
            </a:r>
            <a:r>
              <a:rPr lang="zh-CN" altLang="en-US" sz="2200"/>
              <a:t>：</a:t>
            </a:r>
            <a:r>
              <a:rPr lang="en-US" altLang="zh-CN" sz="2200"/>
              <a:t>A</a:t>
            </a:r>
            <a:r>
              <a:rPr lang="zh-CN" altLang="en-US" sz="2200"/>
              <a:t>收到</a:t>
            </a:r>
            <a:r>
              <a:rPr lang="en-US" altLang="zh-CN" sz="2200"/>
              <a:t>ACK</a:t>
            </a:r>
            <a:r>
              <a:rPr lang="zh-CN" altLang="en-US" sz="2200"/>
              <a:t>报文，进入</a:t>
            </a:r>
            <a:r>
              <a:rPr lang="en-US" altLang="zh-CN" sz="2200"/>
              <a:t>FIN_WAIT_2</a:t>
            </a:r>
            <a:r>
              <a:rPr lang="zh-CN" altLang="en-US" sz="2200"/>
              <a:t>状态</a:t>
            </a:r>
          </a:p>
          <a:p>
            <a:endParaRPr lang="zh-CN" altLang="en-US" sz="2200"/>
          </a:p>
          <a:p>
            <a:pPr lvl="1"/>
            <a:endParaRPr lang="zh-CN" altLang="en-US" sz="2600"/>
          </a:p>
          <a:p>
            <a:pPr lvl="1"/>
            <a:endParaRPr lang="zh-CN" altLang="en-US"/>
          </a:p>
        </p:txBody>
      </p:sp>
    </p:spTree>
  </p:cSld>
  <p:clrMapOvr>
    <a:masterClrMapping/>
  </p:clrMapOvr>
  <p:transition spd="slow">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3D43FAC1-3F6E-46F1-83A8-2DED9701CCED}" type="slidenum">
              <a:rPr lang="en-US" altLang="zh-CN"/>
              <a:pPr/>
              <a:t>74</a:t>
            </a:fld>
            <a:endParaRPr lang="en-US" altLang="zh-CN"/>
          </a:p>
        </p:txBody>
      </p:sp>
      <p:sp>
        <p:nvSpPr>
          <p:cNvPr id="344066" name="Rectangle 2"/>
          <p:cNvSpPr>
            <a:spLocks noGrp="1" noChangeArrowheads="1"/>
          </p:cNvSpPr>
          <p:nvPr>
            <p:ph type="title"/>
          </p:nvPr>
        </p:nvSpPr>
        <p:spPr/>
        <p:txBody>
          <a:bodyPr/>
          <a:lstStyle/>
          <a:p>
            <a:r>
              <a:rPr lang="zh-CN" altLang="en-US"/>
              <a:t>连接释放</a:t>
            </a:r>
            <a:r>
              <a:rPr lang="en-US" altLang="zh-CN"/>
              <a:t>(</a:t>
            </a:r>
            <a:r>
              <a:rPr lang="zh-CN" altLang="en-US"/>
              <a:t>续</a:t>
            </a:r>
            <a:r>
              <a:rPr lang="en-US" altLang="zh-CN"/>
              <a:t>)</a:t>
            </a:r>
          </a:p>
        </p:txBody>
      </p:sp>
      <p:sp>
        <p:nvSpPr>
          <p:cNvPr id="344067" name="Rectangle 3"/>
          <p:cNvSpPr>
            <a:spLocks noGrp="1" noChangeArrowheads="1"/>
          </p:cNvSpPr>
          <p:nvPr>
            <p:ph type="body" idx="1"/>
          </p:nvPr>
        </p:nvSpPr>
        <p:spPr/>
        <p:txBody>
          <a:bodyPr/>
          <a:lstStyle/>
          <a:p>
            <a:r>
              <a:rPr lang="zh-CN" altLang="en-US"/>
              <a:t>可能</a:t>
            </a:r>
            <a:r>
              <a:rPr lang="en-US" altLang="zh-CN"/>
              <a:t>B</a:t>
            </a:r>
            <a:r>
              <a:rPr lang="zh-CN" altLang="en-US"/>
              <a:t>继续向</a:t>
            </a:r>
            <a:r>
              <a:rPr lang="en-US" altLang="zh-CN"/>
              <a:t>A</a:t>
            </a:r>
            <a:r>
              <a:rPr lang="zh-CN" altLang="en-US"/>
              <a:t>发送数据</a:t>
            </a:r>
          </a:p>
          <a:p>
            <a:r>
              <a:rPr lang="en-US" altLang="zh-CN" sz="2100"/>
              <a:t>B</a:t>
            </a:r>
            <a:r>
              <a:rPr lang="zh-CN" altLang="en-US" sz="2100"/>
              <a:t>：</a:t>
            </a:r>
            <a:r>
              <a:rPr lang="en-US" altLang="zh-CN" sz="2100"/>
              <a:t>CLOSE_WAIT</a:t>
            </a:r>
            <a:r>
              <a:rPr lang="zh-CN" altLang="en-US" sz="2100"/>
              <a:t>，</a:t>
            </a:r>
            <a:r>
              <a:rPr lang="en-US" altLang="zh-CN" sz="2100"/>
              <a:t>B-&gt;A(FIN+ACK,Z,X+1)</a:t>
            </a:r>
            <a:r>
              <a:rPr lang="zh-CN" altLang="en-US" sz="2100"/>
              <a:t>，</a:t>
            </a:r>
            <a:r>
              <a:rPr lang="en-US" altLang="zh-CN" sz="2100"/>
              <a:t>LAST_ACK</a:t>
            </a:r>
          </a:p>
          <a:p>
            <a:pPr lvl="1"/>
            <a:r>
              <a:rPr lang="zh-CN" altLang="en-US" sz="2100"/>
              <a:t>重复确认号</a:t>
            </a:r>
            <a:r>
              <a:rPr lang="en-US" altLang="zh-CN" sz="2100"/>
              <a:t>X+1</a:t>
            </a:r>
          </a:p>
          <a:p>
            <a:r>
              <a:rPr lang="en-US" altLang="zh-CN"/>
              <a:t>A: </a:t>
            </a:r>
            <a:r>
              <a:rPr lang="zh-CN" altLang="en-US"/>
              <a:t>从</a:t>
            </a:r>
            <a:r>
              <a:rPr lang="en-US" altLang="zh-CN" sz="2200"/>
              <a:t>FIN_WAIT_2</a:t>
            </a:r>
            <a:r>
              <a:rPr lang="zh-CN" altLang="en-US" sz="2200"/>
              <a:t>收到</a:t>
            </a:r>
            <a:r>
              <a:rPr lang="en-US" altLang="zh-CN" sz="2200"/>
              <a:t>B</a:t>
            </a:r>
            <a:r>
              <a:rPr lang="zh-CN" altLang="en-US" sz="2200"/>
              <a:t>发送的</a:t>
            </a:r>
            <a:r>
              <a:rPr lang="en-US" altLang="zh-CN" sz="2200"/>
              <a:t>FIN</a:t>
            </a:r>
            <a:r>
              <a:rPr lang="zh-CN" altLang="en-US" sz="2200"/>
              <a:t>，</a:t>
            </a:r>
            <a:r>
              <a:rPr lang="en-US" altLang="zh-CN" sz="2200"/>
              <a:t>A-&gt;B(ACK</a:t>
            </a:r>
            <a:r>
              <a:rPr lang="zh-CN" altLang="en-US" sz="2200"/>
              <a:t>，</a:t>
            </a:r>
            <a:r>
              <a:rPr lang="en-US" altLang="zh-CN" sz="2200"/>
              <a:t>X+1</a:t>
            </a:r>
            <a:r>
              <a:rPr lang="zh-CN" altLang="en-US" sz="2200"/>
              <a:t>，</a:t>
            </a:r>
            <a:r>
              <a:rPr lang="en-US" altLang="zh-CN" sz="2200"/>
              <a:t>Z+1),TIME_WAIT</a:t>
            </a:r>
          </a:p>
          <a:p>
            <a:r>
              <a:rPr lang="en-US" altLang="zh-CN" sz="2200"/>
              <a:t>B:</a:t>
            </a:r>
            <a:r>
              <a:rPr lang="zh-CN" altLang="en-US" sz="2200"/>
              <a:t>收到</a:t>
            </a:r>
            <a:r>
              <a:rPr lang="en-US" altLang="zh-CN" sz="2200"/>
              <a:t>A</a:t>
            </a:r>
            <a:r>
              <a:rPr lang="zh-CN" altLang="en-US" sz="2200"/>
              <a:t>发送的</a:t>
            </a:r>
            <a:r>
              <a:rPr lang="en-US" altLang="zh-CN" sz="2200"/>
              <a:t>ACK</a:t>
            </a:r>
            <a:r>
              <a:rPr lang="zh-CN" altLang="en-US" sz="2200"/>
              <a:t>，进入</a:t>
            </a:r>
            <a:r>
              <a:rPr lang="en-US" altLang="zh-CN" sz="2200"/>
              <a:t>CLOSED</a:t>
            </a:r>
            <a:r>
              <a:rPr lang="zh-CN" altLang="en-US" sz="2200"/>
              <a:t>状态</a:t>
            </a:r>
            <a:endParaRPr lang="zh-CN" altLang="en-US"/>
          </a:p>
          <a:p>
            <a:pPr lvl="1"/>
            <a:endParaRPr lang="zh-CN" altLang="en-US" sz="2100"/>
          </a:p>
        </p:txBody>
      </p:sp>
    </p:spTree>
  </p:cSld>
  <p:clrMapOvr>
    <a:masterClrMapping/>
  </p:clrMapOvr>
  <p:transition spd="slow">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5C3343A9-0196-4DD2-B4DB-C44F0C68FFDC}" type="slidenum">
              <a:rPr lang="en-US" altLang="zh-CN"/>
              <a:pPr/>
              <a:t>75</a:t>
            </a:fld>
            <a:endParaRPr lang="en-US" altLang="zh-CN"/>
          </a:p>
        </p:txBody>
      </p:sp>
      <p:sp>
        <p:nvSpPr>
          <p:cNvPr id="279554" name="Rectangle 2"/>
          <p:cNvSpPr>
            <a:spLocks noGrp="1" noChangeArrowheads="1"/>
          </p:cNvSpPr>
          <p:nvPr>
            <p:ph type="title"/>
          </p:nvPr>
        </p:nvSpPr>
        <p:spPr/>
        <p:txBody>
          <a:bodyPr/>
          <a:lstStyle/>
          <a:p>
            <a:r>
              <a:rPr lang="en-US" altLang="zh-CN" sz="3200"/>
              <a:t>3</a:t>
            </a:r>
            <a:r>
              <a:rPr lang="zh-CN" altLang="en-US" sz="3200"/>
              <a:t>）双方同时释放连接</a:t>
            </a:r>
          </a:p>
        </p:txBody>
      </p:sp>
      <p:sp>
        <p:nvSpPr>
          <p:cNvPr id="279555" name="Rectangle 3"/>
          <p:cNvSpPr>
            <a:spLocks noGrp="1" noChangeArrowheads="1"/>
          </p:cNvSpPr>
          <p:nvPr>
            <p:ph type="body" idx="1"/>
          </p:nvPr>
        </p:nvSpPr>
        <p:spPr/>
        <p:txBody>
          <a:bodyPr/>
          <a:lstStyle/>
          <a:p>
            <a:r>
              <a:rPr lang="zh-CN" altLang="en-US"/>
              <a:t>同时释放是指双方在没有收到对方的释放连接请求时向对方发送释放连接的请求。同时释放连接的结果是全关闭。 </a:t>
            </a:r>
          </a:p>
        </p:txBody>
      </p:sp>
      <p:pic>
        <p:nvPicPr>
          <p:cNvPr id="279556" name="Picture 4"/>
          <p:cNvPicPr>
            <a:picLocks noChangeAspect="1" noChangeArrowheads="1"/>
          </p:cNvPicPr>
          <p:nvPr/>
        </p:nvPicPr>
        <p:blipFill>
          <a:blip r:embed="rId2"/>
          <a:srcRect/>
          <a:stretch>
            <a:fillRect/>
          </a:stretch>
        </p:blipFill>
        <p:spPr bwMode="auto">
          <a:xfrm>
            <a:off x="971550" y="3068638"/>
            <a:ext cx="7777163" cy="3363912"/>
          </a:xfrm>
          <a:prstGeom prst="rect">
            <a:avLst/>
          </a:prstGeom>
          <a:noFill/>
          <a:ln w="9525">
            <a:noFill/>
            <a:miter lim="800000"/>
            <a:headEnd/>
            <a:tailEnd/>
          </a:ln>
          <a:effectLst/>
        </p:spPr>
      </p:pic>
    </p:spTree>
  </p:cSld>
  <p:clrMapOvr>
    <a:masterClrMapping/>
  </p:clrMapOvr>
  <p:transition spd="slow">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316690BC-AA0A-4929-93AE-E0D96EF6CC10}" type="slidenum">
              <a:rPr lang="en-US" altLang="zh-CN"/>
              <a:pPr/>
              <a:t>76</a:t>
            </a:fld>
            <a:endParaRPr lang="en-US" altLang="zh-CN"/>
          </a:p>
        </p:txBody>
      </p:sp>
      <p:sp>
        <p:nvSpPr>
          <p:cNvPr id="278530" name="Rectangle 2"/>
          <p:cNvSpPr>
            <a:spLocks noGrp="1" noChangeArrowheads="1"/>
          </p:cNvSpPr>
          <p:nvPr>
            <p:ph type="title"/>
          </p:nvPr>
        </p:nvSpPr>
        <p:spPr/>
        <p:txBody>
          <a:bodyPr/>
          <a:lstStyle/>
          <a:p>
            <a:r>
              <a:rPr lang="zh-CN" altLang="en-US" sz="3200">
                <a:solidFill>
                  <a:srgbClr val="CC0000"/>
                </a:solidFill>
              </a:rPr>
              <a:t>（</a:t>
            </a:r>
            <a:r>
              <a:rPr lang="en-US" altLang="zh-CN" sz="3200">
                <a:solidFill>
                  <a:srgbClr val="CC0000"/>
                </a:solidFill>
              </a:rPr>
              <a:t>2</a:t>
            </a:r>
            <a:r>
              <a:rPr lang="zh-CN" altLang="en-US" sz="3200">
                <a:solidFill>
                  <a:srgbClr val="CC0000"/>
                </a:solidFill>
              </a:rPr>
              <a:t>）</a:t>
            </a:r>
            <a:r>
              <a:rPr lang="en-US" altLang="zh-CN" sz="3200">
                <a:solidFill>
                  <a:srgbClr val="CC0000"/>
                </a:solidFill>
              </a:rPr>
              <a:t>TCP</a:t>
            </a:r>
            <a:r>
              <a:rPr lang="zh-CN" altLang="en-US" sz="3200">
                <a:solidFill>
                  <a:srgbClr val="CC0000"/>
                </a:solidFill>
              </a:rPr>
              <a:t>连接非正常终止</a:t>
            </a:r>
            <a:r>
              <a:rPr lang="zh-CN" altLang="en-US"/>
              <a:t> </a:t>
            </a:r>
          </a:p>
        </p:txBody>
      </p:sp>
      <p:sp>
        <p:nvSpPr>
          <p:cNvPr id="278531" name="Rectangle 3"/>
          <p:cNvSpPr>
            <a:spLocks noGrp="1" noChangeArrowheads="1"/>
          </p:cNvSpPr>
          <p:nvPr>
            <p:ph type="body" idx="1"/>
          </p:nvPr>
        </p:nvSpPr>
        <p:spPr/>
        <p:txBody>
          <a:bodyPr/>
          <a:lstStyle/>
          <a:p>
            <a:pPr>
              <a:lnSpc>
                <a:spcPct val="130000"/>
              </a:lnSpc>
            </a:pPr>
            <a:r>
              <a:rPr lang="zh-CN" altLang="en-US" sz="2400"/>
              <a:t>①</a:t>
            </a:r>
            <a:r>
              <a:rPr lang="zh-CN" altLang="en-US" sz="2400">
                <a:solidFill>
                  <a:srgbClr val="CC0000"/>
                </a:solidFill>
                <a:effectLst>
                  <a:outerShdw blurRad="38100" dist="38100" dir="2700000" algn="tl">
                    <a:srgbClr val="000000"/>
                  </a:outerShdw>
                </a:effectLst>
              </a:rPr>
              <a:t>拒绝连接请求</a:t>
            </a:r>
            <a:r>
              <a:rPr lang="zh-CN" altLang="en-US" sz="2400"/>
              <a:t>：假定在某一端的</a:t>
            </a:r>
            <a:r>
              <a:rPr lang="en-US" altLang="zh-CN" sz="2400"/>
              <a:t>TCP</a:t>
            </a:r>
            <a:r>
              <a:rPr lang="zh-CN" altLang="en-US" sz="2400"/>
              <a:t>请求希望与另一端并不存在的某端口进行连接，则另一端的</a:t>
            </a:r>
            <a:r>
              <a:rPr lang="en-US" altLang="zh-CN" sz="2400"/>
              <a:t>TCP</a:t>
            </a:r>
            <a:r>
              <a:rPr lang="zh-CN" altLang="en-US" sz="2400"/>
              <a:t>可以发送</a:t>
            </a:r>
            <a:r>
              <a:rPr lang="en-US" altLang="zh-CN" sz="2400"/>
              <a:t>RST=1</a:t>
            </a:r>
            <a:r>
              <a:rPr lang="zh-CN" altLang="en-US" sz="2400"/>
              <a:t>的报文段来取消该连接</a:t>
            </a:r>
            <a:r>
              <a:rPr lang="zh-CN" altLang="en-US" sz="2400" smtClean="0"/>
              <a:t>请求</a:t>
            </a:r>
            <a:endParaRPr lang="zh-CN" altLang="en-US" sz="2400"/>
          </a:p>
          <a:p>
            <a:pPr>
              <a:lnSpc>
                <a:spcPct val="130000"/>
              </a:lnSpc>
            </a:pPr>
            <a:r>
              <a:rPr lang="zh-CN" altLang="en-US" sz="2400"/>
              <a:t>②</a:t>
            </a:r>
            <a:r>
              <a:rPr lang="zh-CN" altLang="en-US" sz="2400">
                <a:solidFill>
                  <a:srgbClr val="CC0000"/>
                </a:solidFill>
                <a:effectLst>
                  <a:outerShdw blurRad="38100" dist="38100" dir="2700000" algn="tl">
                    <a:srgbClr val="000000"/>
                  </a:outerShdw>
                </a:effectLst>
              </a:rPr>
              <a:t>异常终止连接</a:t>
            </a:r>
            <a:r>
              <a:rPr lang="zh-CN" altLang="en-US" sz="2400"/>
              <a:t>：如果连接过程中某些异常情况，则某一端的</a:t>
            </a:r>
            <a:r>
              <a:rPr lang="en-US" altLang="zh-CN" sz="2400"/>
              <a:t>TCP</a:t>
            </a:r>
            <a:r>
              <a:rPr lang="zh-CN" altLang="en-US" sz="2400"/>
              <a:t>可能愿意把该连接异常终止，可以发送</a:t>
            </a:r>
            <a:r>
              <a:rPr lang="en-US" altLang="zh-CN" sz="2400"/>
              <a:t>RST=1</a:t>
            </a:r>
            <a:r>
              <a:rPr lang="zh-CN" altLang="en-US" sz="2400"/>
              <a:t>的报文段来关闭该</a:t>
            </a:r>
            <a:r>
              <a:rPr lang="zh-CN" altLang="en-US" sz="2400" smtClean="0"/>
              <a:t>连接</a:t>
            </a:r>
            <a:endParaRPr lang="zh-CN" altLang="en-US" sz="2400"/>
          </a:p>
          <a:p>
            <a:pPr>
              <a:lnSpc>
                <a:spcPct val="130000"/>
              </a:lnSpc>
            </a:pPr>
            <a:r>
              <a:rPr lang="zh-CN" altLang="en-US" sz="2400"/>
              <a:t>③</a:t>
            </a:r>
            <a:r>
              <a:rPr lang="zh-CN" altLang="en-US" sz="2400">
                <a:solidFill>
                  <a:srgbClr val="CC0000"/>
                </a:solidFill>
                <a:effectLst>
                  <a:outerShdw blurRad="38100" dist="38100" dir="2700000" algn="tl">
                    <a:srgbClr val="000000"/>
                  </a:outerShdw>
                </a:effectLst>
              </a:rPr>
              <a:t>长时间空闲</a:t>
            </a:r>
            <a:r>
              <a:rPr lang="zh-CN" altLang="en-US" sz="2400"/>
              <a:t>：如果某一端的</a:t>
            </a:r>
            <a:r>
              <a:rPr lang="en-US" altLang="zh-CN" sz="2400"/>
              <a:t>TCP</a:t>
            </a:r>
            <a:r>
              <a:rPr lang="zh-CN" altLang="en-US" sz="2400"/>
              <a:t>发现在另一端的</a:t>
            </a:r>
            <a:r>
              <a:rPr lang="en-US" altLang="zh-CN" sz="2400"/>
              <a:t>TCP</a:t>
            </a:r>
            <a:r>
              <a:rPr lang="zh-CN" altLang="en-US" sz="2400"/>
              <a:t>已经空闲了很长时间（未发送数据，如掉电等），它就可以发送</a:t>
            </a:r>
            <a:r>
              <a:rPr lang="en-US" altLang="zh-CN" sz="2400"/>
              <a:t>RST=1</a:t>
            </a:r>
            <a:r>
              <a:rPr lang="zh-CN" altLang="en-US" sz="2400"/>
              <a:t>的报文段来撤销该</a:t>
            </a:r>
            <a:r>
              <a:rPr lang="zh-CN" altLang="en-US" sz="2400" smtClean="0"/>
              <a:t>连接</a:t>
            </a:r>
            <a:endParaRPr lang="zh-CN" altLang="en-US" sz="2400"/>
          </a:p>
        </p:txBody>
      </p:sp>
    </p:spTree>
  </p:cSld>
  <p:clrMapOvr>
    <a:masterClrMapping/>
  </p:clrMapOvr>
  <p:transition spd="slow">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A4194E51-4DA5-44C8-B6B6-D2287F843DFF}" type="slidenum">
              <a:rPr lang="en-US" altLang="zh-CN"/>
              <a:pPr/>
              <a:t>77</a:t>
            </a:fld>
            <a:endParaRPr lang="en-US" altLang="zh-CN"/>
          </a:p>
        </p:txBody>
      </p:sp>
      <p:sp>
        <p:nvSpPr>
          <p:cNvPr id="277506" name="Rectangle 2"/>
          <p:cNvSpPr>
            <a:spLocks noGrp="1" noChangeArrowheads="1"/>
          </p:cNvSpPr>
          <p:nvPr>
            <p:ph type="title"/>
          </p:nvPr>
        </p:nvSpPr>
        <p:spPr/>
        <p:txBody>
          <a:bodyPr/>
          <a:lstStyle/>
          <a:p>
            <a:r>
              <a:rPr lang="en-US" altLang="zh-CN" sz="3200"/>
              <a:t>3</a:t>
            </a:r>
            <a:r>
              <a:rPr lang="zh-CN" altLang="en-US" sz="3200"/>
              <a:t>．</a:t>
            </a:r>
            <a:r>
              <a:rPr lang="en-US" altLang="zh-CN" sz="3200"/>
              <a:t>TCP</a:t>
            </a:r>
            <a:r>
              <a:rPr lang="zh-CN" altLang="en-US" sz="3200"/>
              <a:t>状态转换图</a:t>
            </a:r>
            <a:r>
              <a:rPr lang="zh-CN" altLang="en-US"/>
              <a:t> </a:t>
            </a:r>
          </a:p>
        </p:txBody>
      </p:sp>
      <p:sp>
        <p:nvSpPr>
          <p:cNvPr id="277507" name="Rectangle 3"/>
          <p:cNvSpPr>
            <a:spLocks noGrp="1" noChangeArrowheads="1"/>
          </p:cNvSpPr>
          <p:nvPr>
            <p:ph type="body" idx="1"/>
          </p:nvPr>
        </p:nvSpPr>
        <p:spPr/>
        <p:txBody>
          <a:bodyPr/>
          <a:lstStyle/>
          <a:p>
            <a:r>
              <a:rPr lang="en-US" altLang="zh-CN" sz="2400"/>
              <a:t>TCP</a:t>
            </a:r>
            <a:r>
              <a:rPr lang="zh-CN" altLang="en-US" sz="2400"/>
              <a:t>传输是点对点传输，不能用于广播或组播。</a:t>
            </a:r>
            <a:r>
              <a:rPr lang="en-US" altLang="zh-CN" sz="2400"/>
              <a:t>TCP</a:t>
            </a:r>
            <a:r>
              <a:rPr lang="zh-CN" altLang="en-US" sz="2400"/>
              <a:t>在连接建立、数据传输、连接释放过程中存在若干个状态，</a:t>
            </a:r>
            <a:r>
              <a:rPr lang="en-US" altLang="zh-CN" sz="2400"/>
              <a:t>TCP</a:t>
            </a:r>
            <a:r>
              <a:rPr lang="zh-CN" altLang="en-US" sz="2400"/>
              <a:t>的各种状态如</a:t>
            </a:r>
            <a:r>
              <a:rPr lang="zh-CN" altLang="en-US" sz="2400">
                <a:solidFill>
                  <a:srgbClr val="CC0000"/>
                </a:solidFill>
                <a:effectLst>
                  <a:outerShdw blurRad="38100" dist="38100" dir="2700000" algn="tl">
                    <a:srgbClr val="000000"/>
                  </a:outerShdw>
                </a:effectLst>
              </a:rPr>
              <a:t>表</a:t>
            </a:r>
            <a:r>
              <a:rPr lang="en-US" altLang="zh-CN" sz="2400">
                <a:solidFill>
                  <a:srgbClr val="CC0000"/>
                </a:solidFill>
                <a:effectLst>
                  <a:outerShdw blurRad="38100" dist="38100" dir="2700000" algn="tl">
                    <a:srgbClr val="000000"/>
                  </a:outerShdw>
                </a:effectLst>
              </a:rPr>
              <a:t>5-2</a:t>
            </a:r>
            <a:r>
              <a:rPr lang="zh-CN" altLang="en-US" sz="2400"/>
              <a:t>所示，如同步、监听、超时、关闭</a:t>
            </a:r>
            <a:r>
              <a:rPr lang="zh-CN" altLang="en-US" sz="2400" smtClean="0"/>
              <a:t>等</a:t>
            </a:r>
            <a:endParaRPr lang="zh-CN" altLang="en-US" sz="2400"/>
          </a:p>
          <a:p>
            <a:r>
              <a:rPr lang="zh-CN" altLang="en-US" sz="2400"/>
              <a:t>可以用一个有限状态机模型来描述</a:t>
            </a:r>
            <a:r>
              <a:rPr lang="en-US" altLang="zh-CN" sz="2400"/>
              <a:t>TCP</a:t>
            </a:r>
            <a:r>
              <a:rPr lang="zh-CN" altLang="en-US" sz="2400"/>
              <a:t>的状态转换，如</a:t>
            </a:r>
            <a:r>
              <a:rPr lang="zh-CN" altLang="en-US" sz="2400">
                <a:solidFill>
                  <a:srgbClr val="CC0000"/>
                </a:solidFill>
                <a:effectLst>
                  <a:outerShdw blurRad="38100" dist="38100" dir="2700000" algn="tl">
                    <a:srgbClr val="000000"/>
                  </a:outerShdw>
                </a:effectLst>
              </a:rPr>
              <a:t>图</a:t>
            </a:r>
            <a:r>
              <a:rPr lang="en-US" altLang="zh-CN" sz="2400">
                <a:solidFill>
                  <a:srgbClr val="CC0000"/>
                </a:solidFill>
                <a:effectLst>
                  <a:outerShdw blurRad="38100" dist="38100" dir="2700000" algn="tl">
                    <a:srgbClr val="000000"/>
                  </a:outerShdw>
                </a:effectLst>
              </a:rPr>
              <a:t>5-12</a:t>
            </a:r>
            <a:r>
              <a:rPr lang="zh-CN" altLang="en-US" sz="2400"/>
              <a:t>所示，图中方框为状态，箭头表示状态转移，线旁的说明用斜线分为两部分，斜线前是引起状态转移的事件，斜线后是状态转移时发出的动作，虚线表示服务通常要经过的转换，实线表示客户通常要经过的</a:t>
            </a:r>
            <a:r>
              <a:rPr lang="zh-CN" altLang="en-US" sz="2400" smtClean="0"/>
              <a:t>转换</a:t>
            </a:r>
            <a:endParaRPr lang="zh-CN" altLang="en-US" sz="2400"/>
          </a:p>
        </p:txBody>
      </p:sp>
    </p:spTree>
  </p:cSld>
  <p:clrMapOvr>
    <a:masterClrMapping/>
  </p:clrMapOvr>
  <p:transition spd="slow">
    <p:rand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A0D65158-2D32-46F5-8489-BFC9AA4C9531}" type="slidenum">
              <a:rPr lang="en-US" altLang="zh-CN"/>
              <a:pPr/>
              <a:t>78</a:t>
            </a:fld>
            <a:endParaRPr lang="en-US" altLang="zh-CN"/>
          </a:p>
        </p:txBody>
      </p:sp>
      <p:sp>
        <p:nvSpPr>
          <p:cNvPr id="276482" name="Rectangle 2"/>
          <p:cNvSpPr>
            <a:spLocks noGrp="1" noChangeArrowheads="1"/>
          </p:cNvSpPr>
          <p:nvPr>
            <p:ph type="title"/>
          </p:nvPr>
        </p:nvSpPr>
        <p:spPr/>
        <p:txBody>
          <a:bodyPr/>
          <a:lstStyle/>
          <a:p>
            <a:endParaRPr lang="zh-CN" altLang="en-US"/>
          </a:p>
        </p:txBody>
      </p:sp>
      <p:sp>
        <p:nvSpPr>
          <p:cNvPr id="276483" name="Rectangle 3"/>
          <p:cNvSpPr>
            <a:spLocks noGrp="1" noChangeArrowheads="1"/>
          </p:cNvSpPr>
          <p:nvPr>
            <p:ph type="body" idx="1"/>
          </p:nvPr>
        </p:nvSpPr>
        <p:spPr/>
        <p:txBody>
          <a:bodyPr/>
          <a:lstStyle/>
          <a:p>
            <a:endParaRPr lang="zh-CN" altLang="en-US"/>
          </a:p>
        </p:txBody>
      </p:sp>
      <p:pic>
        <p:nvPicPr>
          <p:cNvPr id="276484" name="Picture 4"/>
          <p:cNvPicPr>
            <a:picLocks noChangeAspect="1" noChangeArrowheads="1"/>
          </p:cNvPicPr>
          <p:nvPr/>
        </p:nvPicPr>
        <p:blipFill>
          <a:blip r:embed="rId2"/>
          <a:srcRect/>
          <a:stretch>
            <a:fillRect/>
          </a:stretch>
        </p:blipFill>
        <p:spPr bwMode="auto">
          <a:xfrm>
            <a:off x="1042988" y="1557338"/>
            <a:ext cx="7704137" cy="4089400"/>
          </a:xfrm>
          <a:prstGeom prst="rect">
            <a:avLst/>
          </a:prstGeom>
          <a:noFill/>
          <a:ln w="9525">
            <a:noFill/>
            <a:miter lim="800000"/>
            <a:headEnd/>
            <a:tailEnd/>
          </a:ln>
          <a:effectLst/>
        </p:spPr>
      </p:pic>
    </p:spTree>
  </p:cSld>
  <p:clrMapOvr>
    <a:masterClrMapping/>
  </p:clrMapOvr>
  <p:transition spd="slow">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1A7448B2-EEFE-4F9E-9236-A02784EF6445}" type="slidenum">
              <a:rPr lang="en-US" altLang="zh-CN"/>
              <a:pPr/>
              <a:t>79</a:t>
            </a:fld>
            <a:endParaRPr lang="en-US" altLang="zh-CN"/>
          </a:p>
        </p:txBody>
      </p:sp>
      <p:sp>
        <p:nvSpPr>
          <p:cNvPr id="282626" name="Rectangle 2"/>
          <p:cNvSpPr>
            <a:spLocks noGrp="1" noChangeArrowheads="1"/>
          </p:cNvSpPr>
          <p:nvPr>
            <p:ph type="title"/>
          </p:nvPr>
        </p:nvSpPr>
        <p:spPr/>
        <p:txBody>
          <a:bodyPr/>
          <a:lstStyle/>
          <a:p>
            <a:endParaRPr lang="zh-CN" altLang="en-US"/>
          </a:p>
        </p:txBody>
      </p:sp>
      <p:sp>
        <p:nvSpPr>
          <p:cNvPr id="282627" name="Rectangle 3"/>
          <p:cNvSpPr>
            <a:spLocks noGrp="1" noChangeArrowheads="1"/>
          </p:cNvSpPr>
          <p:nvPr>
            <p:ph type="body" idx="1"/>
          </p:nvPr>
        </p:nvSpPr>
        <p:spPr/>
        <p:txBody>
          <a:bodyPr/>
          <a:lstStyle/>
          <a:p>
            <a:endParaRPr lang="zh-CN" altLang="en-US"/>
          </a:p>
        </p:txBody>
      </p:sp>
      <p:pic>
        <p:nvPicPr>
          <p:cNvPr id="282629" name="Picture 5" descr="tcpfsm"/>
          <p:cNvPicPr>
            <a:picLocks noChangeAspect="1" noChangeArrowheads="1"/>
          </p:cNvPicPr>
          <p:nvPr/>
        </p:nvPicPr>
        <p:blipFill>
          <a:blip r:embed="rId2"/>
          <a:srcRect/>
          <a:stretch>
            <a:fillRect/>
          </a:stretch>
        </p:blipFill>
        <p:spPr bwMode="auto">
          <a:xfrm>
            <a:off x="2001838" y="55563"/>
            <a:ext cx="4841875" cy="6902450"/>
          </a:xfrm>
          <a:prstGeom prst="rect">
            <a:avLst/>
          </a:prstGeom>
          <a:noFill/>
        </p:spPr>
      </p:pic>
    </p:spTree>
  </p:cSld>
  <p:clrMapOvr>
    <a:masterClrMapping/>
  </p:clrMapOvr>
  <p:transition spd="slow">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0FAFDFC8-3DAE-4100-8E3F-EBB8178BDB16}" type="slidenum">
              <a:rPr lang="en-US" altLang="zh-CN"/>
              <a:pPr/>
              <a:t>8</a:t>
            </a:fld>
            <a:endParaRPr lang="en-US" altLang="zh-CN"/>
          </a:p>
        </p:txBody>
      </p:sp>
      <p:sp>
        <p:nvSpPr>
          <p:cNvPr id="232450" name="Rectangle 2"/>
          <p:cNvSpPr>
            <a:spLocks noGrp="1" noChangeArrowheads="1"/>
          </p:cNvSpPr>
          <p:nvPr>
            <p:ph type="title"/>
          </p:nvPr>
        </p:nvSpPr>
        <p:spPr/>
        <p:txBody>
          <a:bodyPr/>
          <a:lstStyle/>
          <a:p>
            <a:r>
              <a:rPr lang="zh-CN" altLang="en-US" sz="3200">
                <a:solidFill>
                  <a:srgbClr val="FF0000"/>
                </a:solidFill>
              </a:rPr>
              <a:t>（</a:t>
            </a:r>
            <a:r>
              <a:rPr lang="en-US" altLang="zh-CN" sz="3200">
                <a:solidFill>
                  <a:srgbClr val="FF0000"/>
                </a:solidFill>
              </a:rPr>
              <a:t>4</a:t>
            </a:r>
            <a:r>
              <a:rPr lang="zh-CN" altLang="en-US" sz="3200">
                <a:solidFill>
                  <a:srgbClr val="FF0000"/>
                </a:solidFill>
              </a:rPr>
              <a:t>）</a:t>
            </a:r>
            <a:r>
              <a:rPr lang="en-US" altLang="zh-CN" sz="3200">
                <a:solidFill>
                  <a:srgbClr val="FF0000"/>
                </a:solidFill>
              </a:rPr>
              <a:t>IANA</a:t>
            </a:r>
            <a:r>
              <a:rPr lang="zh-CN" altLang="en-US" sz="3200">
                <a:solidFill>
                  <a:srgbClr val="FF0000"/>
                </a:solidFill>
              </a:rPr>
              <a:t>规定的三类端口</a:t>
            </a:r>
          </a:p>
        </p:txBody>
      </p:sp>
      <p:sp>
        <p:nvSpPr>
          <p:cNvPr id="232451" name="Rectangle 3"/>
          <p:cNvSpPr>
            <a:spLocks noGrp="1" noChangeArrowheads="1"/>
          </p:cNvSpPr>
          <p:nvPr>
            <p:ph type="body" idx="1"/>
          </p:nvPr>
        </p:nvSpPr>
        <p:spPr/>
        <p:txBody>
          <a:bodyPr/>
          <a:lstStyle/>
          <a:p>
            <a:r>
              <a:rPr lang="zh-CN" altLang="en-US" sz="2400"/>
              <a:t>在</a:t>
            </a:r>
            <a:r>
              <a:rPr lang="en-US" altLang="zh-CN" sz="2400"/>
              <a:t>TCP</a:t>
            </a:r>
            <a:r>
              <a:rPr lang="zh-CN" altLang="en-US" sz="2400"/>
              <a:t>和</a:t>
            </a:r>
            <a:r>
              <a:rPr lang="en-US" altLang="zh-CN" sz="2400"/>
              <a:t>UDP</a:t>
            </a:r>
            <a:r>
              <a:rPr lang="zh-CN" altLang="en-US" sz="2400"/>
              <a:t>协议中的端口域为</a:t>
            </a:r>
            <a:r>
              <a:rPr lang="en-US" altLang="zh-CN" sz="2400"/>
              <a:t>16</a:t>
            </a:r>
            <a:r>
              <a:rPr lang="zh-CN" altLang="en-US" sz="2400"/>
              <a:t>位，可以使用的端口号为</a:t>
            </a:r>
            <a:r>
              <a:rPr lang="en-US" altLang="zh-CN" sz="2400">
                <a:solidFill>
                  <a:srgbClr val="FF0000"/>
                </a:solidFill>
                <a:effectLst>
                  <a:outerShdw blurRad="38100" dist="38100" dir="2700000" algn="tl">
                    <a:srgbClr val="000000"/>
                  </a:outerShdw>
                </a:effectLst>
              </a:rPr>
              <a:t>0~65535</a:t>
            </a:r>
            <a:r>
              <a:rPr lang="zh-CN" altLang="en-US" sz="2400"/>
              <a:t>。 </a:t>
            </a:r>
            <a:r>
              <a:rPr lang="en-US" altLang="zh-CN" sz="2400"/>
              <a:t>IANA</a:t>
            </a:r>
            <a:r>
              <a:rPr lang="zh-CN" altLang="en-US" sz="2400"/>
              <a:t>（互联网编号分配机构）规定，端口号分为以下三类： </a:t>
            </a:r>
          </a:p>
          <a:p>
            <a:pPr lvl="1"/>
            <a:r>
              <a:rPr lang="zh-CN" altLang="en-US" sz="2400"/>
              <a:t>（</a:t>
            </a:r>
            <a:r>
              <a:rPr lang="en-US" altLang="zh-CN" sz="2400"/>
              <a:t>1</a:t>
            </a:r>
            <a:r>
              <a:rPr lang="zh-CN" altLang="en-US" sz="2400"/>
              <a:t>）</a:t>
            </a:r>
            <a:r>
              <a:rPr lang="zh-CN" altLang="en-US" sz="2400">
                <a:solidFill>
                  <a:srgbClr val="FF0000"/>
                </a:solidFill>
                <a:effectLst>
                  <a:outerShdw blurRad="38100" dist="38100" dir="2700000" algn="tl">
                    <a:srgbClr val="000000"/>
                  </a:outerShdw>
                </a:effectLst>
              </a:rPr>
              <a:t>熟知端口号</a:t>
            </a:r>
            <a:r>
              <a:rPr lang="zh-CN" altLang="en-US" sz="2400"/>
              <a:t>：或称公认端口号，由</a:t>
            </a:r>
            <a:r>
              <a:rPr lang="en-US" altLang="zh-CN" sz="2400"/>
              <a:t>IANA</a:t>
            </a:r>
            <a:r>
              <a:rPr lang="zh-CN" altLang="en-US" sz="2400"/>
              <a:t>统一分配和定义其含义，一般在服务器端使用，其范围是</a:t>
            </a:r>
            <a:r>
              <a:rPr lang="en-US" altLang="zh-CN" sz="2400"/>
              <a:t>0</a:t>
            </a:r>
            <a:r>
              <a:rPr lang="zh-CN" altLang="en-US" sz="2400"/>
              <a:t>～</a:t>
            </a:r>
            <a:r>
              <a:rPr lang="en-US" altLang="zh-CN" sz="2400" smtClean="0"/>
              <a:t>1023</a:t>
            </a:r>
            <a:endParaRPr lang="zh-CN" altLang="en-US" sz="2400"/>
          </a:p>
          <a:p>
            <a:pPr lvl="1"/>
            <a:r>
              <a:rPr lang="zh-CN" altLang="en-US" sz="2400"/>
              <a:t>（</a:t>
            </a:r>
            <a:r>
              <a:rPr lang="en-US" altLang="zh-CN" sz="2400"/>
              <a:t>2</a:t>
            </a:r>
            <a:r>
              <a:rPr lang="zh-CN" altLang="en-US" sz="2400"/>
              <a:t>）</a:t>
            </a:r>
            <a:r>
              <a:rPr lang="zh-CN" altLang="en-US" sz="2400">
                <a:solidFill>
                  <a:srgbClr val="FF0000"/>
                </a:solidFill>
                <a:effectLst>
                  <a:outerShdw blurRad="38100" dist="38100" dir="2700000" algn="tl">
                    <a:srgbClr val="000000"/>
                  </a:outerShdw>
                </a:effectLst>
              </a:rPr>
              <a:t>注册端口号</a:t>
            </a:r>
            <a:r>
              <a:rPr lang="zh-CN" altLang="en-US" sz="2400"/>
              <a:t>：用户根据需要在</a:t>
            </a:r>
            <a:r>
              <a:rPr lang="en-US" altLang="zh-CN" sz="2400"/>
              <a:t>IANA</a:t>
            </a:r>
            <a:r>
              <a:rPr lang="zh-CN" altLang="en-US" sz="2400"/>
              <a:t>注册，以避免重复，其范围是</a:t>
            </a:r>
            <a:r>
              <a:rPr lang="en-US" altLang="zh-CN" sz="2400"/>
              <a:t>1024</a:t>
            </a:r>
            <a:r>
              <a:rPr lang="zh-CN" altLang="en-US" sz="2400"/>
              <a:t>～</a:t>
            </a:r>
            <a:r>
              <a:rPr lang="en-US" altLang="zh-CN" sz="2400" smtClean="0"/>
              <a:t>49151</a:t>
            </a:r>
            <a:endParaRPr lang="zh-CN" altLang="en-US" sz="2400"/>
          </a:p>
          <a:p>
            <a:pPr lvl="1"/>
            <a:r>
              <a:rPr lang="zh-CN" altLang="en-US" sz="2400"/>
              <a:t>（</a:t>
            </a:r>
            <a:r>
              <a:rPr lang="en-US" altLang="zh-CN" sz="2400"/>
              <a:t>3</a:t>
            </a:r>
            <a:r>
              <a:rPr lang="zh-CN" altLang="en-US" sz="2400"/>
              <a:t>）</a:t>
            </a:r>
            <a:r>
              <a:rPr lang="zh-CN" altLang="en-US" sz="2400">
                <a:solidFill>
                  <a:srgbClr val="FF0000"/>
                </a:solidFill>
                <a:effectLst>
                  <a:outerShdw blurRad="38100" dist="38100" dir="2700000" algn="tl">
                    <a:srgbClr val="000000"/>
                  </a:outerShdw>
                </a:effectLst>
              </a:rPr>
              <a:t>临时端口号</a:t>
            </a:r>
            <a:r>
              <a:rPr lang="zh-CN" altLang="en-US" sz="2400"/>
              <a:t>：客户端程序自己定义和使用的端口号，可随机分配，其范围是</a:t>
            </a:r>
            <a:r>
              <a:rPr lang="en-US" altLang="zh-CN" sz="2400"/>
              <a:t>49152</a:t>
            </a:r>
            <a:r>
              <a:rPr lang="zh-CN" altLang="en-US" sz="2400"/>
              <a:t>～</a:t>
            </a:r>
            <a:r>
              <a:rPr lang="en-US" altLang="zh-CN" sz="2400" smtClean="0"/>
              <a:t>65535</a:t>
            </a:r>
            <a:endParaRPr lang="zh-CN" altLang="en-US" sz="2400"/>
          </a:p>
        </p:txBody>
      </p:sp>
    </p:spTree>
  </p:cSld>
  <p:clrMapOvr>
    <a:masterClrMapping/>
  </p:clrMapOvr>
  <p:transition spd="slow">
    <p:rand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B52C29C7-76D1-4C7C-B3C9-3AAAFE5D5DD9}" type="slidenum">
              <a:rPr lang="en-US" altLang="zh-CN"/>
              <a:pPr/>
              <a:t>80</a:t>
            </a:fld>
            <a:endParaRPr lang="en-US" altLang="zh-CN"/>
          </a:p>
        </p:txBody>
      </p:sp>
      <p:sp>
        <p:nvSpPr>
          <p:cNvPr id="281602" name="Rectangle 2"/>
          <p:cNvSpPr>
            <a:spLocks noGrp="1" noChangeArrowheads="1"/>
          </p:cNvSpPr>
          <p:nvPr>
            <p:ph type="title"/>
          </p:nvPr>
        </p:nvSpPr>
        <p:spPr/>
        <p:txBody>
          <a:bodyPr/>
          <a:lstStyle/>
          <a:p>
            <a:endParaRPr lang="zh-CN" altLang="en-US"/>
          </a:p>
        </p:txBody>
      </p:sp>
      <p:sp>
        <p:nvSpPr>
          <p:cNvPr id="281603" name="Rectangle 3"/>
          <p:cNvSpPr>
            <a:spLocks noGrp="1" noChangeArrowheads="1"/>
          </p:cNvSpPr>
          <p:nvPr>
            <p:ph type="body" idx="1"/>
          </p:nvPr>
        </p:nvSpPr>
        <p:spPr/>
        <p:txBody>
          <a:bodyPr/>
          <a:lstStyle/>
          <a:p>
            <a:endParaRPr lang="zh-CN" altLang="en-US"/>
          </a:p>
        </p:txBody>
      </p:sp>
      <p:pic>
        <p:nvPicPr>
          <p:cNvPr id="281604" name="Picture 4"/>
          <p:cNvPicPr>
            <a:picLocks noChangeAspect="1" noChangeArrowheads="1"/>
          </p:cNvPicPr>
          <p:nvPr/>
        </p:nvPicPr>
        <p:blipFill>
          <a:blip r:embed="rId2"/>
          <a:srcRect/>
          <a:stretch>
            <a:fillRect/>
          </a:stretch>
        </p:blipFill>
        <p:spPr bwMode="auto">
          <a:xfrm>
            <a:off x="1619250" y="0"/>
            <a:ext cx="6559550" cy="6858000"/>
          </a:xfrm>
          <a:prstGeom prst="rect">
            <a:avLst/>
          </a:prstGeom>
          <a:noFill/>
          <a:ln w="9525">
            <a:noFill/>
            <a:miter lim="800000"/>
            <a:headEnd/>
            <a:tailEnd/>
          </a:ln>
          <a:effectLst/>
        </p:spPr>
      </p:pic>
    </p:spTree>
  </p:cSld>
  <p:clrMapOvr>
    <a:masterClrMapping/>
  </p:clrMapOvr>
  <p:transition spd="slow">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56E008A7-705B-4437-B1C4-12A9FB60CB31}" type="slidenum">
              <a:rPr lang="en-US" altLang="zh-CN"/>
              <a:pPr/>
              <a:t>81</a:t>
            </a:fld>
            <a:endParaRPr lang="en-US" altLang="zh-CN"/>
          </a:p>
        </p:txBody>
      </p:sp>
      <p:sp>
        <p:nvSpPr>
          <p:cNvPr id="345090" name="Rectangle 2"/>
          <p:cNvSpPr>
            <a:spLocks noGrp="1" noChangeArrowheads="1"/>
          </p:cNvSpPr>
          <p:nvPr>
            <p:ph type="title"/>
          </p:nvPr>
        </p:nvSpPr>
        <p:spPr/>
        <p:txBody>
          <a:bodyPr/>
          <a:lstStyle/>
          <a:p>
            <a:endParaRPr lang="zh-CN" altLang="en-US"/>
          </a:p>
        </p:txBody>
      </p:sp>
      <p:graphicFrame>
        <p:nvGraphicFramePr>
          <p:cNvPr id="345091" name="Object 3"/>
          <p:cNvGraphicFramePr>
            <a:graphicFrameLocks noChangeAspect="1"/>
          </p:cNvGraphicFramePr>
          <p:nvPr>
            <p:ph idx="1"/>
          </p:nvPr>
        </p:nvGraphicFramePr>
        <p:xfrm>
          <a:off x="0" y="-107950"/>
          <a:ext cx="9144000" cy="6965950"/>
        </p:xfrm>
        <a:graphic>
          <a:graphicData uri="http://schemas.openxmlformats.org/presentationml/2006/ole">
            <p:oleObj spid="_x0000_s345091" name="Acrobat Document" r:id="rId3" imgW="8019048" imgH="5668166" progId="AcroExch.Document.7">
              <p:embed/>
            </p:oleObj>
          </a:graphicData>
        </a:graphic>
      </p:graphicFrame>
    </p:spTree>
  </p:cSld>
  <p:clrMapOvr>
    <a:masterClrMapping/>
  </p:clrMapOvr>
  <p:transition spd="slow">
    <p:random/>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ECAA0E91-3EE7-4629-886F-B264A301B223}" type="slidenum">
              <a:rPr lang="en-US" altLang="zh-CN"/>
              <a:pPr/>
              <a:t>82</a:t>
            </a:fld>
            <a:endParaRPr lang="en-US" altLang="zh-CN"/>
          </a:p>
        </p:txBody>
      </p:sp>
      <p:sp>
        <p:nvSpPr>
          <p:cNvPr id="268290" name="Rectangle 2"/>
          <p:cNvSpPr>
            <a:spLocks noGrp="1" noChangeArrowheads="1"/>
          </p:cNvSpPr>
          <p:nvPr>
            <p:ph type="title"/>
          </p:nvPr>
        </p:nvSpPr>
        <p:spPr/>
        <p:txBody>
          <a:bodyPr/>
          <a:lstStyle/>
          <a:p>
            <a:r>
              <a:rPr lang="en-US" altLang="zh-CN" sz="3200" smtClean="0"/>
              <a:t>7.3.4 </a:t>
            </a:r>
            <a:r>
              <a:rPr lang="en-US" altLang="zh-CN" sz="3200"/>
              <a:t>TCP</a:t>
            </a:r>
            <a:r>
              <a:rPr lang="zh-CN" altLang="en-US" sz="3200" smtClean="0"/>
              <a:t>流量控制（效率）</a:t>
            </a:r>
            <a:endParaRPr lang="zh-CN" altLang="en-US" sz="3200"/>
          </a:p>
        </p:txBody>
      </p:sp>
      <p:sp>
        <p:nvSpPr>
          <p:cNvPr id="268291" name="Rectangle 3"/>
          <p:cNvSpPr>
            <a:spLocks noGrp="1" noChangeArrowheads="1"/>
          </p:cNvSpPr>
          <p:nvPr>
            <p:ph type="body" idx="1"/>
          </p:nvPr>
        </p:nvSpPr>
        <p:spPr>
          <a:xfrm>
            <a:off x="1042988" y="1412875"/>
            <a:ext cx="7620000" cy="4897438"/>
          </a:xfrm>
        </p:spPr>
        <p:txBody>
          <a:bodyPr/>
          <a:lstStyle/>
          <a:p>
            <a:pPr>
              <a:lnSpc>
                <a:spcPct val="110000"/>
              </a:lnSpc>
              <a:buFont typeface="Wingdings" pitchFamily="2" charset="2"/>
              <a:buNone/>
            </a:pPr>
            <a:r>
              <a:rPr lang="zh-CN" altLang="en-US" sz="2400">
                <a:solidFill>
                  <a:srgbClr val="CC0000"/>
                </a:solidFill>
                <a:effectLst>
                  <a:outerShdw blurRad="38100" dist="38100" dir="2700000" algn="tl">
                    <a:srgbClr val="000000"/>
                  </a:outerShdw>
                </a:effectLst>
              </a:rPr>
              <a:t>解决数据丢失、重复、乱序、出错问题</a:t>
            </a:r>
          </a:p>
          <a:p>
            <a:pPr>
              <a:lnSpc>
                <a:spcPct val="110000"/>
              </a:lnSpc>
              <a:buFont typeface="Wingdings" pitchFamily="2" charset="2"/>
              <a:buNone/>
            </a:pPr>
            <a:r>
              <a:rPr lang="en-US" altLang="zh-CN" sz="2400">
                <a:solidFill>
                  <a:srgbClr val="CC0000"/>
                </a:solidFill>
                <a:effectLst>
                  <a:outerShdw blurRad="38100" dist="38100" dir="2700000" algn="tl">
                    <a:srgbClr val="000000"/>
                  </a:outerShdw>
                </a:effectLst>
              </a:rPr>
              <a:t>1</a:t>
            </a:r>
            <a:r>
              <a:rPr lang="zh-CN" altLang="en-US" sz="2400">
                <a:solidFill>
                  <a:srgbClr val="CC0000"/>
                </a:solidFill>
                <a:effectLst>
                  <a:outerShdw blurRad="38100" dist="38100" dir="2700000" algn="tl">
                    <a:srgbClr val="000000"/>
                  </a:outerShdw>
                </a:effectLst>
              </a:rPr>
              <a:t>．滑动窗口机制 </a:t>
            </a:r>
          </a:p>
          <a:p>
            <a:pPr>
              <a:lnSpc>
                <a:spcPct val="110000"/>
              </a:lnSpc>
            </a:pPr>
            <a:r>
              <a:rPr lang="zh-CN" altLang="en-US" sz="2400"/>
              <a:t>（</a:t>
            </a:r>
            <a:r>
              <a:rPr lang="en-US" altLang="zh-CN" sz="2400"/>
              <a:t>1</a:t>
            </a:r>
            <a:r>
              <a:rPr lang="zh-CN" altLang="en-US" sz="2400"/>
              <a:t>）双方在建立连接时确定发送和接收的字节序号，确定最大段长度（确定发送和接收的窗口</a:t>
            </a:r>
            <a:r>
              <a:rPr lang="zh-CN" altLang="en-US" sz="2400" smtClean="0"/>
              <a:t>）</a:t>
            </a:r>
            <a:endParaRPr lang="zh-CN" altLang="en-US" sz="2400"/>
          </a:p>
          <a:p>
            <a:pPr>
              <a:lnSpc>
                <a:spcPct val="110000"/>
              </a:lnSpc>
            </a:pPr>
            <a:r>
              <a:rPr lang="zh-CN" altLang="en-US" sz="2400"/>
              <a:t>（</a:t>
            </a:r>
            <a:r>
              <a:rPr lang="en-US" altLang="zh-CN" sz="2400"/>
              <a:t>2</a:t>
            </a:r>
            <a:r>
              <a:rPr lang="zh-CN" altLang="en-US" sz="2400"/>
              <a:t>）发送方发送一个报文（数据长度为</a:t>
            </a:r>
            <a:r>
              <a:rPr lang="en-US" altLang="zh-CN" sz="2400"/>
              <a:t>MSS</a:t>
            </a:r>
            <a:r>
              <a:rPr lang="zh-CN" altLang="en-US" sz="2400"/>
              <a:t>）后启动计时器，转到步骤（</a:t>
            </a:r>
            <a:r>
              <a:rPr lang="en-US" altLang="zh-CN" sz="2400"/>
              <a:t>4</a:t>
            </a:r>
            <a:r>
              <a:rPr lang="zh-CN" altLang="en-US" sz="2400"/>
              <a:t>）等待接收方</a:t>
            </a:r>
            <a:r>
              <a:rPr lang="zh-CN" altLang="en-US" sz="2400" smtClean="0"/>
              <a:t>应答</a:t>
            </a:r>
            <a:endParaRPr lang="zh-CN" altLang="en-US" sz="2400"/>
          </a:p>
          <a:p>
            <a:pPr>
              <a:lnSpc>
                <a:spcPct val="110000"/>
              </a:lnSpc>
            </a:pPr>
            <a:r>
              <a:rPr lang="zh-CN" altLang="en-US" sz="2400"/>
              <a:t>（</a:t>
            </a:r>
            <a:r>
              <a:rPr lang="en-US" altLang="zh-CN" sz="2400"/>
              <a:t>3</a:t>
            </a:r>
            <a:r>
              <a:rPr lang="zh-CN" altLang="en-US" sz="2400"/>
              <a:t>）接收方收到报文后给出应答，包含的窗口值为可以接收的字节数，调整可接收序号（接收窗口</a:t>
            </a:r>
            <a:r>
              <a:rPr lang="zh-CN" altLang="en-US" sz="2400" smtClean="0"/>
              <a:t>）</a:t>
            </a:r>
            <a:endParaRPr lang="zh-CN" altLang="en-US" sz="2400"/>
          </a:p>
          <a:p>
            <a:pPr>
              <a:lnSpc>
                <a:spcPct val="110000"/>
              </a:lnSpc>
            </a:pPr>
            <a:r>
              <a:rPr lang="zh-CN" altLang="en-US" sz="2400"/>
              <a:t>（</a:t>
            </a:r>
            <a:r>
              <a:rPr lang="en-US" altLang="zh-CN" sz="2400"/>
              <a:t>4</a:t>
            </a:r>
            <a:r>
              <a:rPr lang="zh-CN" altLang="en-US" sz="2400"/>
              <a:t>）发送方等待接收方应答。如果收到对方应答，则根据接收到的应答报文段中的窗口值更新自己的</a:t>
            </a:r>
            <a:r>
              <a:rPr lang="en-US" altLang="zh-CN" sz="2400"/>
              <a:t>MSS</a:t>
            </a:r>
            <a:r>
              <a:rPr lang="zh-CN" altLang="en-US" sz="2400"/>
              <a:t>值，转到步骤（</a:t>
            </a:r>
            <a:r>
              <a:rPr lang="en-US" altLang="zh-CN" sz="2400"/>
              <a:t>2</a:t>
            </a:r>
            <a:r>
              <a:rPr lang="zh-CN" altLang="en-US" sz="2400" smtClean="0"/>
              <a:t>）</a:t>
            </a:r>
            <a:endParaRPr lang="zh-CN" altLang="en-US" sz="2400"/>
          </a:p>
          <a:p>
            <a:pPr>
              <a:lnSpc>
                <a:spcPct val="110000"/>
              </a:lnSpc>
            </a:pPr>
            <a:r>
              <a:rPr lang="zh-CN" altLang="en-US" sz="2400"/>
              <a:t>（</a:t>
            </a:r>
            <a:r>
              <a:rPr lang="en-US" altLang="zh-CN" sz="2400"/>
              <a:t>5</a:t>
            </a:r>
            <a:r>
              <a:rPr lang="zh-CN" altLang="en-US" sz="2400"/>
              <a:t>）发送方如果超时未接收到对方应答，则重传该报文段后启动计时器，转到步骤（</a:t>
            </a:r>
            <a:r>
              <a:rPr lang="en-US" altLang="zh-CN" sz="2400"/>
              <a:t>4</a:t>
            </a:r>
            <a:r>
              <a:rPr lang="zh-CN" altLang="en-US" sz="2400"/>
              <a:t>）。</a:t>
            </a:r>
          </a:p>
        </p:txBody>
      </p:sp>
    </p:spTree>
  </p:cSld>
  <p:clrMapOvr>
    <a:masterClrMapping/>
  </p:clrMapOvr>
  <p:transition spd="slow">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B4D05130-9237-4251-84A9-A16699D641A8}" type="slidenum">
              <a:rPr lang="en-US" altLang="zh-CN"/>
              <a:pPr/>
              <a:t>83</a:t>
            </a:fld>
            <a:endParaRPr lang="en-US" altLang="zh-CN"/>
          </a:p>
        </p:txBody>
      </p:sp>
      <p:sp>
        <p:nvSpPr>
          <p:cNvPr id="285698" name="Rectangle 2"/>
          <p:cNvSpPr>
            <a:spLocks noGrp="1" noChangeArrowheads="1"/>
          </p:cNvSpPr>
          <p:nvPr>
            <p:ph type="title"/>
          </p:nvPr>
        </p:nvSpPr>
        <p:spPr/>
        <p:txBody>
          <a:bodyPr/>
          <a:lstStyle/>
          <a:p>
            <a:r>
              <a:rPr lang="en-US" altLang="zh-CN" sz="3200">
                <a:solidFill>
                  <a:srgbClr val="CC0000"/>
                </a:solidFill>
              </a:rPr>
              <a:t>2</a:t>
            </a:r>
            <a:r>
              <a:rPr lang="zh-CN" altLang="en-US" sz="3200">
                <a:solidFill>
                  <a:srgbClr val="CC0000"/>
                </a:solidFill>
              </a:rPr>
              <a:t>．糊涂窗口综合症</a:t>
            </a:r>
            <a:r>
              <a:rPr lang="zh-CN" altLang="en-US"/>
              <a:t> </a:t>
            </a:r>
          </a:p>
        </p:txBody>
      </p:sp>
      <p:sp>
        <p:nvSpPr>
          <p:cNvPr id="285699" name="Rectangle 3"/>
          <p:cNvSpPr>
            <a:spLocks noGrp="1" noChangeArrowheads="1"/>
          </p:cNvSpPr>
          <p:nvPr>
            <p:ph type="body" idx="1"/>
          </p:nvPr>
        </p:nvSpPr>
        <p:spPr/>
        <p:txBody>
          <a:bodyPr/>
          <a:lstStyle/>
          <a:p>
            <a:pPr>
              <a:lnSpc>
                <a:spcPct val="150000"/>
              </a:lnSpc>
            </a:pPr>
            <a:r>
              <a:rPr lang="zh-CN" altLang="en-US"/>
              <a:t>在滑动窗口的操作中可能出现一个严重的问题</a:t>
            </a:r>
            <a:r>
              <a:rPr lang="en-US" altLang="zh-CN"/>
              <a:t>——</a:t>
            </a:r>
            <a:r>
              <a:rPr lang="zh-CN" altLang="en-US"/>
              <a:t>发送端的应用程序产生数据很慢，或者接收端的应用程序消耗数据很慢，或者两者都有。不管是哪种情况，都使得发送数据的报文段很小，引起操作效率的降低。 </a:t>
            </a:r>
          </a:p>
          <a:p>
            <a:pPr>
              <a:lnSpc>
                <a:spcPct val="150000"/>
              </a:lnSpc>
            </a:pPr>
            <a:r>
              <a:rPr lang="zh-CN" altLang="en-US"/>
              <a:t>发生了所谓的</a:t>
            </a:r>
            <a:r>
              <a:rPr lang="zh-CN" altLang="en-US">
                <a:solidFill>
                  <a:srgbClr val="CC0000"/>
                </a:solidFill>
                <a:effectLst>
                  <a:outerShdw blurRad="38100" dist="38100" dir="2700000" algn="tl">
                    <a:srgbClr val="000000"/>
                  </a:outerShdw>
                </a:effectLst>
              </a:rPr>
              <a:t>糊涂窗口</a:t>
            </a:r>
            <a:r>
              <a:rPr lang="zh-CN" altLang="en-US" smtClean="0">
                <a:solidFill>
                  <a:srgbClr val="CC0000"/>
                </a:solidFill>
                <a:effectLst>
                  <a:outerShdw blurRad="38100" dist="38100" dir="2700000" algn="tl">
                    <a:srgbClr val="000000"/>
                  </a:outerShdw>
                </a:effectLst>
              </a:rPr>
              <a:t>综合症</a:t>
            </a:r>
            <a:endParaRPr lang="zh-CN" altLang="en-US"/>
          </a:p>
        </p:txBody>
      </p:sp>
    </p:spTree>
  </p:cSld>
  <p:clrMapOvr>
    <a:masterClrMapping/>
  </p:clrMapOvr>
  <p:transition spd="slow">
    <p:random/>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BCDCE572-A215-40CD-B2B4-F630CEC1AF36}" type="slidenum">
              <a:rPr lang="en-US" altLang="zh-CN"/>
              <a:pPr/>
              <a:t>84</a:t>
            </a:fld>
            <a:endParaRPr lang="en-US" altLang="zh-CN"/>
          </a:p>
        </p:txBody>
      </p:sp>
      <p:sp>
        <p:nvSpPr>
          <p:cNvPr id="284674" name="Rectangle 2"/>
          <p:cNvSpPr>
            <a:spLocks noGrp="1" noChangeArrowheads="1"/>
          </p:cNvSpPr>
          <p:nvPr>
            <p:ph type="title"/>
          </p:nvPr>
        </p:nvSpPr>
        <p:spPr/>
        <p:txBody>
          <a:bodyPr/>
          <a:lstStyle/>
          <a:p>
            <a:r>
              <a:rPr lang="zh-CN" altLang="en-US" sz="3200"/>
              <a:t>（</a:t>
            </a:r>
            <a:r>
              <a:rPr lang="en-US" altLang="zh-CN" sz="3200"/>
              <a:t>1</a:t>
            </a:r>
            <a:r>
              <a:rPr lang="zh-CN" altLang="en-US" sz="3200"/>
              <a:t>）发送方产生的症状及解决</a:t>
            </a:r>
            <a:r>
              <a:rPr lang="zh-CN" altLang="en-US"/>
              <a:t> </a:t>
            </a:r>
          </a:p>
        </p:txBody>
      </p:sp>
      <p:sp>
        <p:nvSpPr>
          <p:cNvPr id="284675" name="Rectangle 3"/>
          <p:cNvSpPr>
            <a:spLocks noGrp="1" noChangeArrowheads="1"/>
          </p:cNvSpPr>
          <p:nvPr>
            <p:ph type="body" idx="1"/>
          </p:nvPr>
        </p:nvSpPr>
        <p:spPr>
          <a:xfrm>
            <a:off x="1042988" y="1484313"/>
            <a:ext cx="7620000" cy="4681537"/>
          </a:xfrm>
        </p:spPr>
        <p:txBody>
          <a:bodyPr/>
          <a:lstStyle/>
          <a:p>
            <a:pPr>
              <a:lnSpc>
                <a:spcPct val="110000"/>
              </a:lnSpc>
            </a:pPr>
            <a:r>
              <a:rPr lang="zh-CN" altLang="en-US"/>
              <a:t>如果发送方</a:t>
            </a:r>
            <a:r>
              <a:rPr lang="en-US" altLang="zh-CN"/>
              <a:t>TCP</a:t>
            </a:r>
            <a:r>
              <a:rPr lang="zh-CN" altLang="en-US"/>
              <a:t>在为产生数据很慢的应用程序</a:t>
            </a:r>
            <a:r>
              <a:rPr lang="zh-CN" altLang="en-US" smtClean="0"/>
              <a:t>服务</a:t>
            </a:r>
            <a:endParaRPr lang="zh-CN" altLang="en-US"/>
          </a:p>
          <a:p>
            <a:pPr>
              <a:lnSpc>
                <a:spcPct val="110000"/>
              </a:lnSpc>
            </a:pPr>
            <a:r>
              <a:rPr lang="zh-CN" altLang="en-US"/>
              <a:t>例如，一次产生</a:t>
            </a:r>
            <a:r>
              <a:rPr lang="en-US" altLang="zh-CN"/>
              <a:t>1</a:t>
            </a:r>
            <a:r>
              <a:rPr lang="zh-CN" altLang="en-US"/>
              <a:t>个字节的数据，则该应用程序一次把</a:t>
            </a:r>
            <a:r>
              <a:rPr lang="en-US" altLang="zh-CN"/>
              <a:t>1</a:t>
            </a:r>
            <a:r>
              <a:rPr lang="zh-CN" altLang="en-US"/>
              <a:t>个字节的数据写入发送方</a:t>
            </a:r>
            <a:r>
              <a:rPr lang="en-US" altLang="zh-CN"/>
              <a:t>TCP</a:t>
            </a:r>
            <a:r>
              <a:rPr lang="zh-CN" altLang="en-US"/>
              <a:t>的缓存，如果发送方</a:t>
            </a:r>
            <a:r>
              <a:rPr lang="en-US" altLang="zh-CN"/>
              <a:t>TCP</a:t>
            </a:r>
            <a:r>
              <a:rPr lang="zh-CN" altLang="en-US"/>
              <a:t>没有任何特定的指令，它就会产生只包含</a:t>
            </a:r>
            <a:r>
              <a:rPr lang="en-US" altLang="zh-CN"/>
              <a:t>1</a:t>
            </a:r>
            <a:r>
              <a:rPr lang="zh-CN" altLang="en-US"/>
              <a:t>个字节数据的报文段，其结果是很多</a:t>
            </a:r>
            <a:r>
              <a:rPr lang="en-US" altLang="zh-CN"/>
              <a:t>41</a:t>
            </a:r>
            <a:r>
              <a:rPr lang="zh-CN" altLang="en-US"/>
              <a:t>字节的报文段在网络中传送，导致网络效率极</a:t>
            </a:r>
            <a:r>
              <a:rPr lang="zh-CN" altLang="en-US" smtClean="0"/>
              <a:t>低</a:t>
            </a:r>
            <a:endParaRPr lang="zh-CN" altLang="en-US"/>
          </a:p>
          <a:p>
            <a:pPr>
              <a:lnSpc>
                <a:spcPct val="110000"/>
              </a:lnSpc>
            </a:pPr>
            <a:r>
              <a:rPr lang="zh-CN" altLang="en-US"/>
              <a:t>解决方法是采用</a:t>
            </a:r>
            <a:r>
              <a:rPr lang="en-US" altLang="zh-CN">
                <a:solidFill>
                  <a:srgbClr val="CC0000"/>
                </a:solidFill>
                <a:effectLst>
                  <a:outerShdw blurRad="38100" dist="38100" dir="2700000" algn="tl">
                    <a:srgbClr val="000000"/>
                  </a:outerShdw>
                </a:effectLst>
              </a:rPr>
              <a:t>Nagle</a:t>
            </a:r>
            <a:r>
              <a:rPr lang="zh-CN" altLang="en-US" smtClean="0">
                <a:solidFill>
                  <a:srgbClr val="CC0000"/>
                </a:solidFill>
                <a:effectLst>
                  <a:outerShdw blurRad="38100" dist="38100" dir="2700000" algn="tl">
                    <a:srgbClr val="000000"/>
                  </a:outerShdw>
                </a:effectLst>
              </a:rPr>
              <a:t>算法</a:t>
            </a:r>
            <a:r>
              <a:rPr lang="zh-CN" altLang="en-US" smtClean="0"/>
              <a:t> </a:t>
            </a:r>
            <a:endParaRPr lang="zh-CN" altLang="en-US"/>
          </a:p>
        </p:txBody>
      </p:sp>
    </p:spTree>
  </p:cSld>
  <p:clrMapOvr>
    <a:masterClrMapping/>
  </p:clrMapOvr>
  <p:transition spd="slow">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F161A5FD-F571-45E3-92B5-1A415ADBF7F2}" type="slidenum">
              <a:rPr lang="en-US" altLang="zh-CN"/>
              <a:pPr/>
              <a:t>85</a:t>
            </a:fld>
            <a:endParaRPr lang="en-US" altLang="zh-CN"/>
          </a:p>
        </p:txBody>
      </p:sp>
      <p:sp>
        <p:nvSpPr>
          <p:cNvPr id="286722" name="Rectangle 2"/>
          <p:cNvSpPr>
            <a:spLocks noGrp="1" noChangeArrowheads="1"/>
          </p:cNvSpPr>
          <p:nvPr>
            <p:ph type="title"/>
          </p:nvPr>
        </p:nvSpPr>
        <p:spPr/>
        <p:txBody>
          <a:bodyPr/>
          <a:lstStyle/>
          <a:p>
            <a:r>
              <a:rPr lang="en-US" altLang="zh-CN" sz="3200"/>
              <a:t>Nagle</a:t>
            </a:r>
            <a:r>
              <a:rPr lang="zh-CN" altLang="en-US" sz="3200"/>
              <a:t>算法</a:t>
            </a:r>
            <a:r>
              <a:rPr lang="zh-CN" altLang="en-US"/>
              <a:t> </a:t>
            </a:r>
          </a:p>
        </p:txBody>
      </p:sp>
      <p:sp>
        <p:nvSpPr>
          <p:cNvPr id="286723" name="Rectangle 3"/>
          <p:cNvSpPr>
            <a:spLocks noGrp="1" noChangeArrowheads="1"/>
          </p:cNvSpPr>
          <p:nvPr>
            <p:ph type="body" idx="1"/>
          </p:nvPr>
        </p:nvSpPr>
        <p:spPr/>
        <p:txBody>
          <a:bodyPr/>
          <a:lstStyle/>
          <a:p>
            <a:pPr>
              <a:lnSpc>
                <a:spcPct val="130000"/>
              </a:lnSpc>
            </a:pPr>
            <a:r>
              <a:rPr lang="zh-CN" altLang="en-US" sz="2400"/>
              <a:t>①发送方</a:t>
            </a:r>
            <a:r>
              <a:rPr lang="en-US" altLang="zh-CN" sz="2400"/>
              <a:t>TCP</a:t>
            </a:r>
            <a:r>
              <a:rPr lang="zh-CN" altLang="en-US" sz="2400"/>
              <a:t>把它从发送应用程序收到的第一块数据发送出去（即使是</a:t>
            </a:r>
            <a:r>
              <a:rPr lang="en-US" altLang="zh-CN" sz="2400"/>
              <a:t>1</a:t>
            </a:r>
            <a:r>
              <a:rPr lang="zh-CN" altLang="en-US" sz="2400"/>
              <a:t>个字节也发送）；</a:t>
            </a:r>
          </a:p>
          <a:p>
            <a:pPr>
              <a:lnSpc>
                <a:spcPct val="130000"/>
              </a:lnSpc>
            </a:pPr>
            <a:r>
              <a:rPr lang="zh-CN" altLang="en-US" sz="2400"/>
              <a:t>②在发送完第一个报文段后，发送方</a:t>
            </a:r>
            <a:r>
              <a:rPr lang="en-US" altLang="zh-CN" sz="2400"/>
              <a:t>TCP</a:t>
            </a:r>
            <a:r>
              <a:rPr lang="zh-CN" altLang="en-US" sz="2400"/>
              <a:t>就在输出缓存中积累数据并等待，直到接收方</a:t>
            </a:r>
            <a:r>
              <a:rPr lang="en-US" altLang="zh-CN" sz="2400"/>
              <a:t>TCP</a:t>
            </a:r>
            <a:r>
              <a:rPr lang="zh-CN" altLang="en-US" sz="2400"/>
              <a:t>发出确认或者已积累到足够多的数据可以装成最大长度的报文段时，发送方就可以发送该报文段；</a:t>
            </a:r>
          </a:p>
          <a:p>
            <a:pPr>
              <a:lnSpc>
                <a:spcPct val="130000"/>
              </a:lnSpc>
            </a:pPr>
            <a:r>
              <a:rPr lang="zh-CN" altLang="en-US" sz="2400"/>
              <a:t>③对剩下数据的传输，重复步骤②。</a:t>
            </a:r>
          </a:p>
          <a:p>
            <a:pPr>
              <a:lnSpc>
                <a:spcPct val="130000"/>
              </a:lnSpc>
            </a:pPr>
            <a:r>
              <a:rPr lang="zh-CN" altLang="en-US" sz="2400">
                <a:solidFill>
                  <a:srgbClr val="FF0000"/>
                </a:solidFill>
                <a:effectLst>
                  <a:outerShdw blurRad="38100" dist="38100" dir="2700000" algn="tl">
                    <a:srgbClr val="000000"/>
                  </a:outerShdw>
                </a:effectLst>
              </a:rPr>
              <a:t>禁止</a:t>
            </a:r>
            <a:r>
              <a:rPr lang="en-US" altLang="zh-CN" sz="2400">
                <a:solidFill>
                  <a:srgbClr val="FF0000"/>
                </a:solidFill>
                <a:effectLst>
                  <a:outerShdw blurRad="38100" dist="38100" dir="2700000" algn="tl">
                    <a:srgbClr val="000000"/>
                  </a:outerShdw>
                </a:effectLst>
              </a:rPr>
              <a:t>Nagle</a:t>
            </a:r>
            <a:r>
              <a:rPr lang="zh-CN" altLang="en-US" sz="2400">
                <a:solidFill>
                  <a:srgbClr val="FF0000"/>
                </a:solidFill>
                <a:effectLst>
                  <a:outerShdw blurRad="38100" dist="38100" dir="2700000" algn="tl">
                    <a:srgbClr val="000000"/>
                  </a:outerShdw>
                </a:effectLst>
              </a:rPr>
              <a:t>算法：</a:t>
            </a:r>
            <a:r>
              <a:rPr lang="en-US" altLang="zh-CN" sz="2400"/>
              <a:t>setsockopt(s, IPPROTO_TCP, TCP_NODELAY, (char *)&amp;optval, sizeof(optval));</a:t>
            </a:r>
            <a:endParaRPr lang="zh-CN" altLang="en-US" sz="2400"/>
          </a:p>
        </p:txBody>
      </p:sp>
    </p:spTree>
  </p:cSld>
  <p:clrMapOvr>
    <a:masterClrMapping/>
  </p:clrMapOvr>
  <p:transition spd="slow">
    <p:rand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342DEAAC-C4AC-435F-8491-CFE9AE9DA654}" type="slidenum">
              <a:rPr lang="en-US" altLang="zh-CN"/>
              <a:pPr/>
              <a:t>86</a:t>
            </a:fld>
            <a:endParaRPr lang="en-US" altLang="zh-CN"/>
          </a:p>
        </p:txBody>
      </p:sp>
      <p:sp>
        <p:nvSpPr>
          <p:cNvPr id="283650" name="Rectangle 2"/>
          <p:cNvSpPr>
            <a:spLocks noGrp="1" noChangeArrowheads="1"/>
          </p:cNvSpPr>
          <p:nvPr>
            <p:ph type="title"/>
          </p:nvPr>
        </p:nvSpPr>
        <p:spPr/>
        <p:txBody>
          <a:bodyPr/>
          <a:lstStyle/>
          <a:p>
            <a:r>
              <a:rPr lang="zh-CN" altLang="en-US" sz="3200"/>
              <a:t>（</a:t>
            </a:r>
            <a:r>
              <a:rPr lang="en-US" altLang="zh-CN" sz="3200"/>
              <a:t>2</a:t>
            </a:r>
            <a:r>
              <a:rPr lang="zh-CN" altLang="en-US" sz="3200"/>
              <a:t>）接收方产生的症状及解决</a:t>
            </a:r>
          </a:p>
        </p:txBody>
      </p:sp>
      <p:sp>
        <p:nvSpPr>
          <p:cNvPr id="283651" name="Rectangle 3"/>
          <p:cNvSpPr>
            <a:spLocks noGrp="1" noChangeArrowheads="1"/>
          </p:cNvSpPr>
          <p:nvPr>
            <p:ph type="body" idx="1"/>
          </p:nvPr>
        </p:nvSpPr>
        <p:spPr>
          <a:xfrm>
            <a:off x="1042988" y="1484313"/>
            <a:ext cx="7620000" cy="4897437"/>
          </a:xfrm>
        </p:spPr>
        <p:txBody>
          <a:bodyPr/>
          <a:lstStyle/>
          <a:p>
            <a:pPr>
              <a:lnSpc>
                <a:spcPct val="130000"/>
              </a:lnSpc>
            </a:pPr>
            <a:r>
              <a:rPr lang="zh-CN" altLang="en-US"/>
              <a:t>如果接收方</a:t>
            </a:r>
            <a:r>
              <a:rPr lang="en-US" altLang="zh-CN"/>
              <a:t>TCP</a:t>
            </a:r>
            <a:r>
              <a:rPr lang="zh-CN" altLang="en-US"/>
              <a:t>是为消耗数据很慢的应用程序服务，则可能会使接收方产生糊涂窗口，导致网络效率极低。解决方法主要有以下两种：</a:t>
            </a:r>
          </a:p>
          <a:p>
            <a:pPr>
              <a:lnSpc>
                <a:spcPct val="130000"/>
              </a:lnSpc>
              <a:buFont typeface="Wingdings" pitchFamily="2" charset="2"/>
              <a:buNone/>
            </a:pPr>
            <a:r>
              <a:rPr lang="zh-CN" altLang="en-US"/>
              <a:t>①</a:t>
            </a:r>
            <a:r>
              <a:rPr lang="en-US" altLang="zh-CN">
                <a:solidFill>
                  <a:srgbClr val="CC0000"/>
                </a:solidFill>
                <a:effectLst>
                  <a:outerShdw blurRad="38100" dist="38100" dir="2700000" algn="tl">
                    <a:srgbClr val="000000"/>
                  </a:outerShdw>
                </a:effectLst>
              </a:rPr>
              <a:t>Clark</a:t>
            </a:r>
            <a:r>
              <a:rPr lang="zh-CN" altLang="en-US">
                <a:solidFill>
                  <a:srgbClr val="CC0000"/>
                </a:solidFill>
                <a:effectLst>
                  <a:outerShdw blurRad="38100" dist="38100" dir="2700000" algn="tl">
                    <a:srgbClr val="000000"/>
                  </a:outerShdw>
                </a:effectLst>
              </a:rPr>
              <a:t>算法</a:t>
            </a:r>
          </a:p>
          <a:p>
            <a:pPr>
              <a:lnSpc>
                <a:spcPct val="130000"/>
              </a:lnSpc>
            </a:pPr>
            <a:r>
              <a:rPr lang="zh-CN" altLang="en-US"/>
              <a:t>只要有数据到达就发送确认报文，但在缓存有足够大的空间存放最大长度报文段之前或者缓存空间的一半已经变空之前，发送的</a:t>
            </a:r>
            <a:r>
              <a:rPr lang="en-US" altLang="zh-CN"/>
              <a:t>TCP</a:t>
            </a:r>
            <a:r>
              <a:rPr lang="zh-CN" altLang="en-US"/>
              <a:t>确认报文段中的窗口一直为</a:t>
            </a:r>
            <a:r>
              <a:rPr lang="en-US" altLang="zh-CN" smtClean="0"/>
              <a:t>0</a:t>
            </a:r>
            <a:endParaRPr lang="zh-CN" altLang="en-US"/>
          </a:p>
        </p:txBody>
      </p:sp>
    </p:spTree>
  </p:cSld>
  <p:clrMapOvr>
    <a:masterClrMapping/>
  </p:clrMapOvr>
  <p:transition spd="slow">
    <p:random/>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4BFD5CCC-ADDE-4C40-A164-D26DFCAA8A61}" type="slidenum">
              <a:rPr lang="en-US" altLang="zh-CN"/>
              <a:pPr/>
              <a:t>87</a:t>
            </a:fld>
            <a:endParaRPr lang="en-US" altLang="zh-CN"/>
          </a:p>
        </p:txBody>
      </p:sp>
      <p:sp>
        <p:nvSpPr>
          <p:cNvPr id="287746" name="Rectangle 2"/>
          <p:cNvSpPr>
            <a:spLocks noGrp="1" noChangeArrowheads="1"/>
          </p:cNvSpPr>
          <p:nvPr>
            <p:ph type="title"/>
          </p:nvPr>
        </p:nvSpPr>
        <p:spPr/>
        <p:txBody>
          <a:bodyPr/>
          <a:lstStyle/>
          <a:p>
            <a:r>
              <a:rPr lang="zh-CN" altLang="en-US" sz="3200">
                <a:solidFill>
                  <a:schemeClr val="tx1"/>
                </a:solidFill>
                <a:effectLst>
                  <a:outerShdw blurRad="38100" dist="38100" dir="2700000" algn="tl">
                    <a:srgbClr val="FFFFFF"/>
                  </a:outerShdw>
                </a:effectLst>
              </a:rPr>
              <a:t>②</a:t>
            </a:r>
            <a:r>
              <a:rPr lang="zh-CN" altLang="en-US" sz="3200">
                <a:solidFill>
                  <a:srgbClr val="CC0000"/>
                </a:solidFill>
              </a:rPr>
              <a:t>推迟确认</a:t>
            </a:r>
          </a:p>
        </p:txBody>
      </p:sp>
      <p:sp>
        <p:nvSpPr>
          <p:cNvPr id="287747" name="Rectangle 3"/>
          <p:cNvSpPr>
            <a:spLocks noGrp="1" noChangeArrowheads="1"/>
          </p:cNvSpPr>
          <p:nvPr>
            <p:ph type="body" idx="1"/>
          </p:nvPr>
        </p:nvSpPr>
        <p:spPr>
          <a:xfrm>
            <a:off x="1042988" y="1484313"/>
            <a:ext cx="7620000" cy="4824412"/>
          </a:xfrm>
        </p:spPr>
        <p:txBody>
          <a:bodyPr/>
          <a:lstStyle/>
          <a:p>
            <a:r>
              <a:rPr lang="zh-CN" altLang="en-US"/>
              <a:t>推迟确认方法是当报文段到达时并不立即发送确认报文，接收方接收数据提交给高层应用，直到输入缓存有足够的空间时，才发送一个确认</a:t>
            </a:r>
            <a:r>
              <a:rPr lang="zh-CN" altLang="en-US" smtClean="0"/>
              <a:t>报文</a:t>
            </a:r>
            <a:endParaRPr lang="zh-CN" altLang="en-US"/>
          </a:p>
          <a:p>
            <a:r>
              <a:rPr lang="zh-CN" altLang="en-US"/>
              <a:t>推迟确认的优点是减少了通信量，也防止了发送方</a:t>
            </a:r>
            <a:r>
              <a:rPr lang="en-US" altLang="zh-CN"/>
              <a:t>TCP</a:t>
            </a:r>
            <a:r>
              <a:rPr lang="zh-CN" altLang="en-US"/>
              <a:t>在收到确认报文前滑动它的窗口；缺点是推迟确认有可能使发送方超时重传未被确认的报文段。因此，</a:t>
            </a:r>
            <a:r>
              <a:rPr lang="en-US" altLang="zh-CN"/>
              <a:t>TCP</a:t>
            </a:r>
            <a:r>
              <a:rPr lang="zh-CN" altLang="en-US"/>
              <a:t>定义了推迟确认</a:t>
            </a:r>
            <a:r>
              <a:rPr lang="zh-CN" altLang="en-US">
                <a:solidFill>
                  <a:srgbClr val="CC0000"/>
                </a:solidFill>
                <a:effectLst>
                  <a:outerShdw blurRad="38100" dist="38100" dir="2700000" algn="tl">
                    <a:srgbClr val="000000"/>
                  </a:outerShdw>
                </a:effectLst>
              </a:rPr>
              <a:t>不能超过</a:t>
            </a:r>
            <a:r>
              <a:rPr lang="en-US" altLang="zh-CN" smtClean="0">
                <a:solidFill>
                  <a:srgbClr val="CC0000"/>
                </a:solidFill>
                <a:effectLst>
                  <a:outerShdw blurRad="38100" dist="38100" dir="2700000" algn="tl">
                    <a:srgbClr val="000000"/>
                  </a:outerShdw>
                </a:effectLst>
              </a:rPr>
              <a:t>500ms</a:t>
            </a:r>
            <a:endParaRPr lang="zh-CN" altLang="en-US"/>
          </a:p>
        </p:txBody>
      </p:sp>
    </p:spTree>
  </p:cSld>
  <p:clrMapOvr>
    <a:masterClrMapping/>
  </p:clrMapOvr>
  <p:transition spd="slow">
    <p:rand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485F87B1-D7C0-478C-96C5-BB97E66DED1C}" type="slidenum">
              <a:rPr lang="en-US" altLang="zh-CN"/>
              <a:pPr/>
              <a:t>88</a:t>
            </a:fld>
            <a:endParaRPr lang="en-US" altLang="zh-CN"/>
          </a:p>
        </p:txBody>
      </p:sp>
      <p:sp>
        <p:nvSpPr>
          <p:cNvPr id="288770" name="Rectangle 2"/>
          <p:cNvSpPr>
            <a:spLocks noGrp="1" noChangeArrowheads="1"/>
          </p:cNvSpPr>
          <p:nvPr>
            <p:ph type="title"/>
          </p:nvPr>
        </p:nvSpPr>
        <p:spPr/>
        <p:txBody>
          <a:bodyPr/>
          <a:lstStyle/>
          <a:p>
            <a:r>
              <a:rPr lang="en-US" altLang="zh-CN" sz="3200">
                <a:solidFill>
                  <a:srgbClr val="CC0000"/>
                </a:solidFill>
              </a:rPr>
              <a:t>3</a:t>
            </a:r>
            <a:r>
              <a:rPr lang="zh-CN" altLang="en-US" sz="3200">
                <a:solidFill>
                  <a:srgbClr val="CC0000"/>
                </a:solidFill>
              </a:rPr>
              <a:t>．死锁问题</a:t>
            </a:r>
            <a:r>
              <a:rPr lang="zh-CN" altLang="en-US"/>
              <a:t> </a:t>
            </a:r>
          </a:p>
        </p:txBody>
      </p:sp>
      <p:sp>
        <p:nvSpPr>
          <p:cNvPr id="288771" name="Rectangle 3"/>
          <p:cNvSpPr>
            <a:spLocks noGrp="1" noChangeArrowheads="1"/>
          </p:cNvSpPr>
          <p:nvPr>
            <p:ph type="body" idx="1"/>
          </p:nvPr>
        </p:nvSpPr>
        <p:spPr/>
        <p:txBody>
          <a:bodyPr/>
          <a:lstStyle/>
          <a:p>
            <a:r>
              <a:rPr lang="zh-CN" altLang="en-US"/>
              <a:t>假定有这种情况：接收方收到报文，但不能继续接收新的报文，就发送一个窗口</a:t>
            </a:r>
            <a:r>
              <a:rPr lang="en-US" altLang="zh-CN"/>
              <a:t>=0</a:t>
            </a:r>
            <a:r>
              <a:rPr lang="zh-CN" altLang="en-US"/>
              <a:t>的确认报文。发送方收到确认报文后停止发送，等待接收方发送一个窗口≠</a:t>
            </a:r>
            <a:r>
              <a:rPr lang="en-US" altLang="zh-CN"/>
              <a:t>0</a:t>
            </a:r>
            <a:r>
              <a:rPr lang="zh-CN" altLang="en-US"/>
              <a:t>的确认报文后再启动发送。一段时间后，接收方发送了一个窗口≠</a:t>
            </a:r>
            <a:r>
              <a:rPr lang="en-US" altLang="zh-CN"/>
              <a:t>0</a:t>
            </a:r>
            <a:r>
              <a:rPr lang="zh-CN" altLang="en-US"/>
              <a:t>的确认报文，但若该确认报文丢失了（发送方未收到）。结果是发送方一直等待不能发送，接收方接收不到新的报文，导致死锁发生。 </a:t>
            </a:r>
          </a:p>
        </p:txBody>
      </p:sp>
    </p:spTree>
  </p:cSld>
  <p:clrMapOvr>
    <a:masterClrMapping/>
  </p:clrMapOvr>
  <p:transition spd="slow">
    <p:random/>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3644A68F-AB8B-4E18-831B-A35AC70FC17E}" type="slidenum">
              <a:rPr lang="en-US" altLang="zh-CN"/>
              <a:pPr/>
              <a:t>89</a:t>
            </a:fld>
            <a:endParaRPr lang="en-US" altLang="zh-CN"/>
          </a:p>
        </p:txBody>
      </p:sp>
      <p:sp>
        <p:nvSpPr>
          <p:cNvPr id="290818" name="Rectangle 2"/>
          <p:cNvSpPr>
            <a:spLocks noGrp="1" noChangeArrowheads="1"/>
          </p:cNvSpPr>
          <p:nvPr>
            <p:ph type="title"/>
          </p:nvPr>
        </p:nvSpPr>
        <p:spPr/>
        <p:txBody>
          <a:bodyPr/>
          <a:lstStyle/>
          <a:p>
            <a:r>
              <a:rPr lang="zh-CN" altLang="en-US" sz="3200"/>
              <a:t>死锁的解决方法</a:t>
            </a:r>
          </a:p>
        </p:txBody>
      </p:sp>
      <p:sp>
        <p:nvSpPr>
          <p:cNvPr id="290819" name="Rectangle 3"/>
          <p:cNvSpPr>
            <a:spLocks noGrp="1" noChangeArrowheads="1"/>
          </p:cNvSpPr>
          <p:nvPr>
            <p:ph type="body" idx="1"/>
          </p:nvPr>
        </p:nvSpPr>
        <p:spPr>
          <a:xfrm>
            <a:off x="1042988" y="1484313"/>
            <a:ext cx="7777162" cy="4594225"/>
          </a:xfrm>
        </p:spPr>
        <p:txBody>
          <a:bodyPr/>
          <a:lstStyle/>
          <a:p>
            <a:pPr>
              <a:lnSpc>
                <a:spcPct val="130000"/>
              </a:lnSpc>
            </a:pPr>
            <a:r>
              <a:rPr lang="en-US" altLang="zh-CN" sz="2400"/>
              <a:t>TCP</a:t>
            </a:r>
            <a:r>
              <a:rPr lang="zh-CN" altLang="en-US" sz="2400"/>
              <a:t>为每一个连接设计一个持续计时器。只要</a:t>
            </a:r>
            <a:r>
              <a:rPr lang="en-US" altLang="zh-CN" sz="2400"/>
              <a:t>TCP</a:t>
            </a:r>
            <a:r>
              <a:rPr lang="zh-CN" altLang="en-US" sz="2400"/>
              <a:t>连接的一方收到对方的窗口</a:t>
            </a:r>
            <a:r>
              <a:rPr lang="en-US" altLang="zh-CN" sz="2400"/>
              <a:t>=0</a:t>
            </a:r>
            <a:r>
              <a:rPr lang="zh-CN" altLang="en-US" sz="2400"/>
              <a:t>的确认报文，就启动持续</a:t>
            </a:r>
            <a:r>
              <a:rPr lang="zh-CN" altLang="en-US" sz="2400" smtClean="0"/>
              <a:t>计时器</a:t>
            </a:r>
            <a:endParaRPr lang="zh-CN" altLang="en-US" sz="2400"/>
          </a:p>
          <a:p>
            <a:pPr>
              <a:lnSpc>
                <a:spcPct val="130000"/>
              </a:lnSpc>
            </a:pPr>
            <a:r>
              <a:rPr lang="zh-CN" altLang="en-US" sz="2400"/>
              <a:t>若持续计时器设置的时间到期仍未收到对方发送的窗口≠</a:t>
            </a:r>
            <a:r>
              <a:rPr lang="en-US" altLang="zh-CN" sz="2400"/>
              <a:t>0</a:t>
            </a:r>
            <a:r>
              <a:rPr lang="zh-CN" altLang="en-US" sz="2400"/>
              <a:t>的确认报文时，就发送一个窗口</a:t>
            </a:r>
            <a:r>
              <a:rPr lang="en-US" altLang="zh-CN" sz="2400"/>
              <a:t>=0</a:t>
            </a:r>
            <a:r>
              <a:rPr lang="zh-CN" altLang="en-US" sz="2400"/>
              <a:t>的探测报文（仅携带</a:t>
            </a:r>
            <a:r>
              <a:rPr lang="en-US" altLang="zh-CN" sz="2400"/>
              <a:t>1</a:t>
            </a:r>
            <a:r>
              <a:rPr lang="zh-CN" altLang="en-US" sz="2400"/>
              <a:t>字节的数据），对方则在发送的该探测报文的确认报文中给出现在的窗口</a:t>
            </a:r>
            <a:r>
              <a:rPr lang="zh-CN" altLang="en-US" sz="2400" smtClean="0"/>
              <a:t>值</a:t>
            </a:r>
            <a:endParaRPr lang="zh-CN" altLang="en-US" sz="2400"/>
          </a:p>
          <a:p>
            <a:pPr>
              <a:lnSpc>
                <a:spcPct val="130000"/>
              </a:lnSpc>
            </a:pPr>
            <a:r>
              <a:rPr lang="zh-CN" altLang="en-US" sz="2400"/>
              <a:t>若窗口仍然是</a:t>
            </a:r>
            <a:r>
              <a:rPr lang="en-US" altLang="zh-CN" sz="2400"/>
              <a:t>0</a:t>
            </a:r>
            <a:r>
              <a:rPr lang="zh-CN" altLang="en-US" sz="2400"/>
              <a:t>，则收到这个报文的一方再重新设置持续计时器继续等待；若窗口≠</a:t>
            </a:r>
            <a:r>
              <a:rPr lang="en-US" altLang="zh-CN" sz="2400"/>
              <a:t>0</a:t>
            </a:r>
            <a:r>
              <a:rPr lang="zh-CN" altLang="en-US" sz="2400"/>
              <a:t>，则开始发送</a:t>
            </a:r>
            <a:r>
              <a:rPr lang="zh-CN" altLang="en-US" sz="2400" smtClean="0"/>
              <a:t>数据</a:t>
            </a:r>
            <a:endParaRPr lang="zh-CN" altLang="en-US" sz="2400"/>
          </a:p>
        </p:txBody>
      </p:sp>
    </p:spTree>
  </p:cSld>
  <p:clrMapOvr>
    <a:masterClrMapping/>
  </p:clrMapOvr>
  <p:transition spd="slow">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162FA71A-9E9A-4808-B6F8-24E1C0381E9D}" type="slidenum">
              <a:rPr lang="en-US" altLang="zh-CN"/>
              <a:pPr/>
              <a:t>9</a:t>
            </a:fld>
            <a:endParaRPr lang="en-US" altLang="zh-CN"/>
          </a:p>
        </p:txBody>
      </p:sp>
      <p:sp>
        <p:nvSpPr>
          <p:cNvPr id="233474" name="Rectangle 2"/>
          <p:cNvSpPr>
            <a:spLocks noGrp="1" noChangeArrowheads="1"/>
          </p:cNvSpPr>
          <p:nvPr>
            <p:ph type="title"/>
          </p:nvPr>
        </p:nvSpPr>
        <p:spPr/>
        <p:txBody>
          <a:bodyPr/>
          <a:lstStyle/>
          <a:p>
            <a:r>
              <a:rPr lang="en-US" altLang="zh-CN" sz="3200" smtClean="0">
                <a:solidFill>
                  <a:srgbClr val="FF0000"/>
                </a:solidFill>
              </a:rPr>
              <a:t>7.1.4 </a:t>
            </a:r>
            <a:r>
              <a:rPr lang="zh-CN" altLang="en-US" sz="3200">
                <a:solidFill>
                  <a:srgbClr val="FF0000"/>
                </a:solidFill>
              </a:rPr>
              <a:t>无连接服务与面向连接服务</a:t>
            </a:r>
          </a:p>
        </p:txBody>
      </p:sp>
      <p:sp>
        <p:nvSpPr>
          <p:cNvPr id="233475" name="Rectangle 3"/>
          <p:cNvSpPr>
            <a:spLocks noGrp="1" noChangeArrowheads="1"/>
          </p:cNvSpPr>
          <p:nvPr>
            <p:ph type="body" idx="1"/>
          </p:nvPr>
        </p:nvSpPr>
        <p:spPr>
          <a:xfrm>
            <a:off x="1042988" y="1484313"/>
            <a:ext cx="7620000" cy="4897437"/>
          </a:xfrm>
        </p:spPr>
        <p:txBody>
          <a:bodyPr/>
          <a:lstStyle/>
          <a:p>
            <a:pPr>
              <a:lnSpc>
                <a:spcPct val="130000"/>
              </a:lnSpc>
              <a:buFont typeface="Wingdings" pitchFamily="2" charset="2"/>
              <a:buNone/>
            </a:pPr>
            <a:r>
              <a:rPr lang="en-US" altLang="zh-CN">
                <a:solidFill>
                  <a:srgbClr val="FF0000"/>
                </a:solidFill>
                <a:effectLst>
                  <a:outerShdw blurRad="38100" dist="38100" dir="2700000" algn="tl">
                    <a:srgbClr val="000000"/>
                  </a:outerShdw>
                </a:effectLst>
              </a:rPr>
              <a:t>1</a:t>
            </a:r>
            <a:r>
              <a:rPr lang="zh-CN" altLang="en-US">
                <a:solidFill>
                  <a:srgbClr val="FF0000"/>
                </a:solidFill>
                <a:effectLst>
                  <a:outerShdw blurRad="38100" dist="38100" dir="2700000" algn="tl">
                    <a:srgbClr val="000000"/>
                  </a:outerShdw>
                </a:effectLst>
              </a:rPr>
              <a:t>．无连接的传输服务</a:t>
            </a:r>
          </a:p>
          <a:p>
            <a:pPr>
              <a:lnSpc>
                <a:spcPct val="130000"/>
              </a:lnSpc>
            </a:pPr>
            <a:r>
              <a:rPr lang="zh-CN" altLang="en-US"/>
              <a:t>无连接的传输服务比较简单，发送数据之前不需要事先建立</a:t>
            </a:r>
            <a:r>
              <a:rPr lang="zh-CN" altLang="en-US" smtClean="0"/>
              <a:t>连接</a:t>
            </a:r>
            <a:endParaRPr lang="zh-CN" altLang="en-US"/>
          </a:p>
          <a:p>
            <a:pPr>
              <a:lnSpc>
                <a:spcPct val="130000"/>
              </a:lnSpc>
              <a:buFont typeface="Wingdings" pitchFamily="2" charset="2"/>
              <a:buNone/>
            </a:pPr>
            <a:r>
              <a:rPr lang="en-US" altLang="zh-CN">
                <a:solidFill>
                  <a:srgbClr val="FF0000"/>
                </a:solidFill>
                <a:effectLst>
                  <a:outerShdw blurRad="38100" dist="38100" dir="2700000" algn="tl">
                    <a:srgbClr val="000000"/>
                  </a:outerShdw>
                </a:effectLst>
              </a:rPr>
              <a:t>2</a:t>
            </a:r>
            <a:r>
              <a:rPr lang="zh-CN" altLang="en-US">
                <a:solidFill>
                  <a:srgbClr val="FF0000"/>
                </a:solidFill>
                <a:effectLst>
                  <a:outerShdw blurRad="38100" dist="38100" dir="2700000" algn="tl">
                    <a:srgbClr val="000000"/>
                  </a:outerShdw>
                </a:effectLst>
              </a:rPr>
              <a:t>．面向连接的传输服务</a:t>
            </a:r>
          </a:p>
          <a:p>
            <a:pPr>
              <a:lnSpc>
                <a:spcPct val="130000"/>
              </a:lnSpc>
            </a:pPr>
            <a:r>
              <a:rPr lang="zh-CN" altLang="en-US"/>
              <a:t>面向连接的传输服务要求两个用户（或进程）相互通信之前，必须先建立</a:t>
            </a:r>
            <a:r>
              <a:rPr lang="zh-CN" altLang="en-US" smtClean="0"/>
              <a:t>连接</a:t>
            </a:r>
            <a:endParaRPr lang="zh-CN" altLang="en-US"/>
          </a:p>
          <a:p>
            <a:pPr>
              <a:lnSpc>
                <a:spcPct val="130000"/>
              </a:lnSpc>
            </a:pPr>
            <a:r>
              <a:rPr lang="zh-CN" altLang="en-US"/>
              <a:t>一次完整的数据传输包括建立连接、传输数据、释放连接三个</a:t>
            </a:r>
            <a:r>
              <a:rPr lang="zh-CN" altLang="en-US" smtClean="0"/>
              <a:t>阶段</a:t>
            </a:r>
            <a:endParaRPr lang="zh-CN" altLang="en-US"/>
          </a:p>
        </p:txBody>
      </p:sp>
    </p:spTree>
  </p:cSld>
  <p:clrMapOvr>
    <a:masterClrMapping/>
  </p:clrMapOvr>
  <p:transition spd="slow">
    <p:random/>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4828AB12-BB2B-4F5D-9935-0472C02B0006}" type="slidenum">
              <a:rPr lang="en-US" altLang="zh-CN"/>
              <a:pPr/>
              <a:t>90</a:t>
            </a:fld>
            <a:endParaRPr lang="en-US" altLang="zh-CN"/>
          </a:p>
        </p:txBody>
      </p:sp>
      <p:sp>
        <p:nvSpPr>
          <p:cNvPr id="291842" name="Rectangle 2"/>
          <p:cNvSpPr>
            <a:spLocks noGrp="1" noChangeArrowheads="1"/>
          </p:cNvSpPr>
          <p:nvPr>
            <p:ph type="title"/>
          </p:nvPr>
        </p:nvSpPr>
        <p:spPr/>
        <p:txBody>
          <a:bodyPr/>
          <a:lstStyle/>
          <a:p>
            <a:r>
              <a:rPr lang="en-US" altLang="zh-CN" sz="3200" smtClean="0"/>
              <a:t>7.3.5 </a:t>
            </a:r>
            <a:r>
              <a:rPr lang="en-US" altLang="zh-CN" sz="3200"/>
              <a:t>TCP</a:t>
            </a:r>
            <a:r>
              <a:rPr lang="zh-CN" altLang="en-US" sz="3200"/>
              <a:t>拥塞控制</a:t>
            </a:r>
          </a:p>
        </p:txBody>
      </p:sp>
      <p:sp>
        <p:nvSpPr>
          <p:cNvPr id="291843" name="Rectangle 3"/>
          <p:cNvSpPr>
            <a:spLocks noGrp="1" noChangeArrowheads="1"/>
          </p:cNvSpPr>
          <p:nvPr>
            <p:ph type="body" idx="1"/>
          </p:nvPr>
        </p:nvSpPr>
        <p:spPr>
          <a:xfrm>
            <a:off x="1066800" y="1412875"/>
            <a:ext cx="7466013" cy="4824413"/>
          </a:xfrm>
        </p:spPr>
        <p:txBody>
          <a:bodyPr/>
          <a:lstStyle/>
          <a:p>
            <a:pPr marL="269875" indent="-269875">
              <a:buSzPct val="75000"/>
            </a:pPr>
            <a:r>
              <a:rPr lang="zh-CN" altLang="en-US"/>
              <a:t>当加载到某个网络上的载荷超过其处理能力时，就会出现拥塞</a:t>
            </a:r>
            <a:r>
              <a:rPr lang="zh-CN" altLang="en-US" smtClean="0"/>
              <a:t>现象</a:t>
            </a:r>
            <a:endParaRPr lang="zh-CN" altLang="en-US"/>
          </a:p>
          <a:p>
            <a:pPr marL="269875" indent="-269875">
              <a:buSzPct val="75000"/>
            </a:pPr>
            <a:r>
              <a:rPr lang="zh-CN" altLang="en-US"/>
              <a:t>控制拥塞首先是检测，然后是处理</a:t>
            </a:r>
          </a:p>
          <a:p>
            <a:pPr marL="269875" indent="-269875">
              <a:buSzPct val="75000"/>
            </a:pPr>
            <a:r>
              <a:rPr lang="zh-CN" altLang="en-US"/>
              <a:t>网络或互联网会产生拥塞，是因为路由器和交换机有队列</a:t>
            </a:r>
            <a:r>
              <a:rPr lang="en-US" altLang="zh-CN"/>
              <a:t>(</a:t>
            </a:r>
            <a:r>
              <a:rPr lang="zh-CN" altLang="en-US"/>
              <a:t>队列是在处理分组前或后存放分组的缓存</a:t>
            </a:r>
            <a:r>
              <a:rPr lang="en-US" altLang="zh-CN"/>
              <a:t>)</a:t>
            </a:r>
            <a:r>
              <a:rPr lang="zh-CN" altLang="en-US"/>
              <a:t>，通常有输入队列和输出</a:t>
            </a:r>
            <a:r>
              <a:rPr lang="zh-CN" altLang="en-US" smtClean="0"/>
              <a:t>队列</a:t>
            </a:r>
            <a:endParaRPr lang="zh-CN" altLang="en-US"/>
          </a:p>
          <a:p>
            <a:pPr marL="825500" lvl="1">
              <a:buClr>
                <a:srgbClr val="FF0000"/>
              </a:buClr>
              <a:buSzPct val="75000"/>
            </a:pPr>
            <a:r>
              <a:rPr lang="zh-CN" altLang="en-US"/>
              <a:t>如果分组的到达速率大于分组的处理速率</a:t>
            </a:r>
            <a:r>
              <a:rPr lang="en-US" altLang="zh-CN"/>
              <a:t>,</a:t>
            </a:r>
            <a:r>
              <a:rPr lang="zh-CN" altLang="en-US"/>
              <a:t>输入队列就会变得越来越长</a:t>
            </a:r>
          </a:p>
          <a:p>
            <a:pPr marL="825500" lvl="1">
              <a:buClr>
                <a:srgbClr val="FF0000"/>
              </a:buClr>
              <a:buSzPct val="75000"/>
            </a:pPr>
            <a:r>
              <a:rPr lang="zh-CN" altLang="en-US"/>
              <a:t>反之</a:t>
            </a:r>
            <a:r>
              <a:rPr lang="en-US" altLang="zh-CN"/>
              <a:t>,</a:t>
            </a:r>
            <a:r>
              <a:rPr lang="zh-CN" altLang="en-US"/>
              <a:t>输出队列则越来越长</a:t>
            </a:r>
          </a:p>
        </p:txBody>
      </p:sp>
    </p:spTree>
  </p:cSld>
  <p:clrMapOvr>
    <a:masterClrMapping/>
  </p:clrMapOvr>
  <p:transition spd="slow">
    <p:rand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0"/>
          </p:nvPr>
        </p:nvSpPr>
        <p:spPr/>
        <p:txBody>
          <a:bodyPr/>
          <a:lstStyle/>
          <a:p>
            <a:r>
              <a:rPr lang="en-US" altLang="zh-CN"/>
              <a:t>Page </a:t>
            </a:r>
            <a:fld id="{E76BF70D-5ED3-4AE6-8C3B-644778C2E400}" type="slidenum">
              <a:rPr lang="en-US" altLang="zh-CN"/>
              <a:pPr/>
              <a:t>91</a:t>
            </a:fld>
            <a:endParaRPr lang="en-US" altLang="zh-CN"/>
          </a:p>
        </p:txBody>
      </p:sp>
      <p:sp>
        <p:nvSpPr>
          <p:cNvPr id="292866" name="Rectangle 2"/>
          <p:cNvSpPr>
            <a:spLocks noGrp="1" noChangeArrowheads="1"/>
          </p:cNvSpPr>
          <p:nvPr>
            <p:ph type="title"/>
          </p:nvPr>
        </p:nvSpPr>
        <p:spPr/>
        <p:txBody>
          <a:bodyPr/>
          <a:lstStyle/>
          <a:p>
            <a:r>
              <a:rPr lang="zh-CN" altLang="en-US" sz="3200"/>
              <a:t>网络性能</a:t>
            </a:r>
            <a:r>
              <a:rPr lang="en-US" altLang="zh-CN" sz="3200"/>
              <a:t>(1)</a:t>
            </a:r>
          </a:p>
        </p:txBody>
      </p:sp>
      <p:sp>
        <p:nvSpPr>
          <p:cNvPr id="292867" name="Rectangle 3"/>
          <p:cNvSpPr>
            <a:spLocks noGrp="1" noChangeArrowheads="1"/>
          </p:cNvSpPr>
          <p:nvPr>
            <p:ph type="body" idx="1"/>
          </p:nvPr>
        </p:nvSpPr>
        <p:spPr>
          <a:xfrm>
            <a:off x="1066800" y="1485900"/>
            <a:ext cx="6457950" cy="4967288"/>
          </a:xfrm>
        </p:spPr>
        <p:txBody>
          <a:bodyPr/>
          <a:lstStyle/>
          <a:p>
            <a:pPr>
              <a:buSzPct val="75000"/>
            </a:pPr>
            <a:r>
              <a:rPr lang="zh-CN" altLang="en-US"/>
              <a:t>拥塞控制涉及网络性能的两个因素</a:t>
            </a:r>
            <a:r>
              <a:rPr lang="en-US" altLang="zh-CN"/>
              <a:t>:</a:t>
            </a:r>
          </a:p>
          <a:p>
            <a:pPr lvl="1">
              <a:lnSpc>
                <a:spcPct val="125000"/>
              </a:lnSpc>
              <a:buClr>
                <a:srgbClr val="FF0000"/>
              </a:buClr>
              <a:buSzPct val="75000"/>
            </a:pPr>
            <a:r>
              <a:rPr lang="zh-CN" altLang="en-US" b="0" u="sng">
                <a:solidFill>
                  <a:srgbClr val="FF0000"/>
                </a:solidFill>
                <a:effectLst>
                  <a:outerShdw blurRad="38100" dist="38100" dir="2700000" algn="tl">
                    <a:srgbClr val="000000"/>
                  </a:outerShdw>
                </a:effectLst>
              </a:rPr>
              <a:t>延时和吞吐量</a:t>
            </a:r>
          </a:p>
          <a:p>
            <a:pPr>
              <a:buSzPct val="75000"/>
            </a:pPr>
            <a:r>
              <a:rPr lang="zh-CN" altLang="en-US">
                <a:solidFill>
                  <a:srgbClr val="3333FF"/>
                </a:solidFill>
                <a:effectLst>
                  <a:outerShdw blurRad="38100" dist="38100" dir="2700000" algn="tl">
                    <a:srgbClr val="000000"/>
                  </a:outerShdw>
                </a:effectLst>
              </a:rPr>
              <a:t>延时和负载</a:t>
            </a:r>
          </a:p>
          <a:p>
            <a:pPr lvl="1">
              <a:lnSpc>
                <a:spcPct val="125000"/>
              </a:lnSpc>
              <a:buClr>
                <a:srgbClr val="FF0000"/>
              </a:buClr>
              <a:buSzPct val="75000"/>
            </a:pPr>
            <a:r>
              <a:rPr lang="zh-CN" altLang="en-US" sz="2400">
                <a:solidFill>
                  <a:srgbClr val="3333FF"/>
                </a:solidFill>
                <a:effectLst>
                  <a:outerShdw blurRad="38100" dist="38100" dir="2700000" algn="tl">
                    <a:srgbClr val="000000"/>
                  </a:outerShdw>
                </a:effectLst>
              </a:rPr>
              <a:t>负载</a:t>
            </a:r>
            <a:r>
              <a:rPr lang="en-US" altLang="zh-CN" sz="2400">
                <a:solidFill>
                  <a:srgbClr val="3333FF"/>
                </a:solidFill>
                <a:effectLst>
                  <a:outerShdw blurRad="38100" dist="38100" dir="2700000" algn="tl">
                    <a:srgbClr val="000000"/>
                  </a:outerShdw>
                </a:effectLst>
              </a:rPr>
              <a:t>&lt;</a:t>
            </a:r>
            <a:r>
              <a:rPr lang="zh-CN" altLang="en-US" sz="2400">
                <a:solidFill>
                  <a:srgbClr val="3333FF"/>
                </a:solidFill>
                <a:effectLst>
                  <a:outerShdw blurRad="38100" dist="38100" dir="2700000" algn="tl">
                    <a:srgbClr val="000000"/>
                  </a:outerShdw>
                </a:effectLst>
              </a:rPr>
              <a:t>网络容量</a:t>
            </a:r>
            <a:r>
              <a:rPr lang="zh-CN" altLang="en-US" sz="2400"/>
              <a:t>时</a:t>
            </a:r>
            <a:r>
              <a:rPr lang="en-US" altLang="zh-CN" sz="2400"/>
              <a:t>,</a:t>
            </a:r>
          </a:p>
          <a:p>
            <a:pPr lvl="1">
              <a:lnSpc>
                <a:spcPct val="125000"/>
              </a:lnSpc>
              <a:buClr>
                <a:srgbClr val="FF0000"/>
              </a:buClr>
              <a:buSzPct val="75000"/>
              <a:buFont typeface="Wingdings" pitchFamily="2" charset="2"/>
              <a:buNone/>
            </a:pPr>
            <a:r>
              <a:rPr lang="zh-CN" altLang="en-US" sz="2400"/>
              <a:t>    延时为最小值</a:t>
            </a:r>
          </a:p>
          <a:p>
            <a:pPr lvl="1">
              <a:lnSpc>
                <a:spcPct val="125000"/>
              </a:lnSpc>
              <a:buClr>
                <a:srgbClr val="FF0000"/>
              </a:buClr>
              <a:buSzPct val="75000"/>
            </a:pPr>
            <a:r>
              <a:rPr lang="zh-CN" altLang="en-US" sz="2400">
                <a:solidFill>
                  <a:srgbClr val="3333FF"/>
                </a:solidFill>
                <a:effectLst>
                  <a:outerShdw blurRad="38100" dist="38100" dir="2700000" algn="tl">
                    <a:srgbClr val="000000"/>
                  </a:outerShdw>
                </a:effectLst>
              </a:rPr>
              <a:t>负载</a:t>
            </a:r>
            <a:r>
              <a:rPr lang="en-US" altLang="en-US" sz="2400">
                <a:solidFill>
                  <a:srgbClr val="3333FF"/>
                </a:solidFill>
                <a:effectLst>
                  <a:outerShdw blurRad="38100" dist="38100" dir="2700000" algn="tl">
                    <a:srgbClr val="000000"/>
                  </a:outerShdw>
                </a:effectLst>
              </a:rPr>
              <a:t>≈</a:t>
            </a:r>
            <a:r>
              <a:rPr lang="zh-CN" altLang="en-US" sz="2400">
                <a:solidFill>
                  <a:srgbClr val="3333FF"/>
                </a:solidFill>
                <a:effectLst>
                  <a:outerShdw blurRad="38100" dist="38100" dir="2700000" algn="tl">
                    <a:srgbClr val="000000"/>
                  </a:outerShdw>
                </a:effectLst>
              </a:rPr>
              <a:t>网络容量</a:t>
            </a:r>
            <a:r>
              <a:rPr lang="zh-CN" altLang="en-US" sz="2400"/>
              <a:t>时</a:t>
            </a:r>
            <a:r>
              <a:rPr lang="en-US" altLang="zh-CN" sz="2400"/>
              <a:t>,</a:t>
            </a:r>
          </a:p>
          <a:p>
            <a:pPr lvl="1">
              <a:lnSpc>
                <a:spcPct val="125000"/>
              </a:lnSpc>
              <a:buClr>
                <a:srgbClr val="FF0000"/>
              </a:buClr>
              <a:buSzPct val="75000"/>
              <a:buFont typeface="Wingdings" pitchFamily="2" charset="2"/>
              <a:buNone/>
            </a:pPr>
            <a:r>
              <a:rPr lang="zh-CN" altLang="en-US" sz="2400"/>
              <a:t>    延时就急剧增大</a:t>
            </a:r>
          </a:p>
          <a:p>
            <a:pPr lvl="1">
              <a:lnSpc>
                <a:spcPct val="125000"/>
              </a:lnSpc>
              <a:buClr>
                <a:srgbClr val="FF0000"/>
              </a:buClr>
              <a:buSzPct val="75000"/>
            </a:pPr>
            <a:r>
              <a:rPr lang="zh-CN" altLang="en-US" sz="2400">
                <a:solidFill>
                  <a:srgbClr val="3333FF"/>
                </a:solidFill>
                <a:effectLst>
                  <a:outerShdw blurRad="38100" dist="38100" dir="2700000" algn="tl">
                    <a:srgbClr val="000000"/>
                  </a:outerShdw>
                </a:effectLst>
              </a:rPr>
              <a:t>负载</a:t>
            </a:r>
            <a:r>
              <a:rPr lang="en-US" altLang="zh-CN" sz="2400">
                <a:solidFill>
                  <a:srgbClr val="3333FF"/>
                </a:solidFill>
                <a:effectLst>
                  <a:outerShdw blurRad="38100" dist="38100" dir="2700000" algn="tl">
                    <a:srgbClr val="000000"/>
                  </a:outerShdw>
                </a:effectLst>
              </a:rPr>
              <a:t>&gt;</a:t>
            </a:r>
            <a:r>
              <a:rPr lang="zh-CN" altLang="en-US" sz="2400">
                <a:solidFill>
                  <a:srgbClr val="3333FF"/>
                </a:solidFill>
                <a:effectLst>
                  <a:outerShdw blurRad="38100" dist="38100" dir="2700000" algn="tl">
                    <a:srgbClr val="000000"/>
                  </a:outerShdw>
                </a:effectLst>
              </a:rPr>
              <a:t>网络容量</a:t>
            </a:r>
            <a:r>
              <a:rPr lang="zh-CN" altLang="en-US" sz="2400"/>
              <a:t>时</a:t>
            </a:r>
            <a:r>
              <a:rPr lang="en-US" altLang="zh-CN" sz="2400"/>
              <a:t>,</a:t>
            </a:r>
          </a:p>
          <a:p>
            <a:pPr lvl="1">
              <a:lnSpc>
                <a:spcPct val="125000"/>
              </a:lnSpc>
              <a:buClr>
                <a:srgbClr val="FF0000"/>
              </a:buClr>
              <a:buSzPct val="75000"/>
              <a:buFont typeface="Wingdings" pitchFamily="2" charset="2"/>
              <a:buNone/>
            </a:pPr>
            <a:r>
              <a:rPr lang="zh-CN" altLang="en-US" sz="2400"/>
              <a:t>    延时就变为无穷大</a:t>
            </a:r>
          </a:p>
        </p:txBody>
      </p:sp>
      <p:grpSp>
        <p:nvGrpSpPr>
          <p:cNvPr id="292868" name="Group 4"/>
          <p:cNvGrpSpPr>
            <a:grpSpLocks/>
          </p:cNvGrpSpPr>
          <p:nvPr/>
        </p:nvGrpSpPr>
        <p:grpSpPr bwMode="auto">
          <a:xfrm>
            <a:off x="4356100" y="2565400"/>
            <a:ext cx="4464050" cy="2833688"/>
            <a:chOff x="1565" y="2251"/>
            <a:chExt cx="2812" cy="1785"/>
          </a:xfrm>
        </p:grpSpPr>
        <p:sp>
          <p:nvSpPr>
            <p:cNvPr id="292869" name="Line 5"/>
            <p:cNvSpPr>
              <a:spLocks noChangeShapeType="1"/>
            </p:cNvSpPr>
            <p:nvPr/>
          </p:nvSpPr>
          <p:spPr bwMode="auto">
            <a:xfrm>
              <a:off x="2063" y="3793"/>
              <a:ext cx="1814" cy="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2870" name="Line 6"/>
            <p:cNvSpPr>
              <a:spLocks noChangeShapeType="1"/>
            </p:cNvSpPr>
            <p:nvPr/>
          </p:nvSpPr>
          <p:spPr bwMode="auto">
            <a:xfrm flipV="1">
              <a:off x="2063" y="2296"/>
              <a:ext cx="1" cy="1497"/>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2871" name="Rectangle 7"/>
            <p:cNvSpPr>
              <a:spLocks noChangeArrowheads="1"/>
            </p:cNvSpPr>
            <p:nvPr/>
          </p:nvSpPr>
          <p:spPr bwMode="auto">
            <a:xfrm>
              <a:off x="2064" y="2659"/>
              <a:ext cx="998" cy="1134"/>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92872" name="Freeform 8"/>
            <p:cNvSpPr>
              <a:spLocks/>
            </p:cNvSpPr>
            <p:nvPr/>
          </p:nvSpPr>
          <p:spPr bwMode="auto">
            <a:xfrm>
              <a:off x="2063" y="2663"/>
              <a:ext cx="987" cy="945"/>
            </a:xfrm>
            <a:custGeom>
              <a:avLst/>
              <a:gdLst/>
              <a:ahLst/>
              <a:cxnLst>
                <a:cxn ang="0">
                  <a:pos x="0" y="942"/>
                </a:cxn>
                <a:cxn ang="0">
                  <a:pos x="383" y="916"/>
                </a:cxn>
                <a:cxn ang="0">
                  <a:pos x="713" y="765"/>
                </a:cxn>
                <a:cxn ang="0">
                  <a:pos x="930" y="415"/>
                </a:cxn>
                <a:cxn ang="0">
                  <a:pos x="987" y="0"/>
                </a:cxn>
              </a:cxnLst>
              <a:rect l="0" t="0" r="r" b="b"/>
              <a:pathLst>
                <a:path w="987" h="945">
                  <a:moveTo>
                    <a:pt x="0" y="942"/>
                  </a:moveTo>
                  <a:cubicBezTo>
                    <a:pt x="64" y="938"/>
                    <a:pt x="264" y="945"/>
                    <a:pt x="383" y="916"/>
                  </a:cubicBezTo>
                  <a:cubicBezTo>
                    <a:pt x="502" y="887"/>
                    <a:pt x="622" y="849"/>
                    <a:pt x="713" y="765"/>
                  </a:cubicBezTo>
                  <a:cubicBezTo>
                    <a:pt x="804" y="681"/>
                    <a:pt x="884" y="542"/>
                    <a:pt x="930" y="415"/>
                  </a:cubicBezTo>
                  <a:cubicBezTo>
                    <a:pt x="976" y="288"/>
                    <a:pt x="975" y="87"/>
                    <a:pt x="987" y="0"/>
                  </a:cubicBezTo>
                </a:path>
              </a:pathLst>
            </a:custGeom>
            <a:noFill/>
            <a:ln w="9525">
              <a:solidFill>
                <a:schemeClr val="tx1"/>
              </a:solidFill>
              <a:round/>
              <a:headEnd/>
              <a:tailEnd/>
            </a:ln>
            <a:effectLst/>
          </p:spPr>
          <p:txBody>
            <a:bodyPr wrap="none"/>
            <a:lstStyle/>
            <a:p>
              <a:endParaRPr lang="zh-CN" altLang="en-US"/>
            </a:p>
          </p:txBody>
        </p:sp>
        <p:sp>
          <p:nvSpPr>
            <p:cNvPr id="292873" name="Text Box 9"/>
            <p:cNvSpPr txBox="1">
              <a:spLocks noChangeArrowheads="1"/>
            </p:cNvSpPr>
            <p:nvPr/>
          </p:nvSpPr>
          <p:spPr bwMode="auto">
            <a:xfrm>
              <a:off x="3833" y="3703"/>
              <a:ext cx="544" cy="288"/>
            </a:xfrm>
            <a:prstGeom prst="rect">
              <a:avLst/>
            </a:prstGeom>
            <a:noFill/>
            <a:ln w="9525">
              <a:noFill/>
              <a:miter lim="800000"/>
              <a:headEnd/>
              <a:tailEnd/>
            </a:ln>
            <a:effectLst/>
          </p:spPr>
          <p:txBody>
            <a:bodyPr>
              <a:spAutoFit/>
            </a:bodyPr>
            <a:lstStyle/>
            <a:p>
              <a:pPr>
                <a:spcBef>
                  <a:spcPct val="50000"/>
                </a:spcBef>
              </a:pPr>
              <a:r>
                <a:rPr lang="zh-CN" altLang="en-US" sz="2400" b="1"/>
                <a:t>负载</a:t>
              </a:r>
            </a:p>
          </p:txBody>
        </p:sp>
        <p:sp>
          <p:nvSpPr>
            <p:cNvPr id="292874" name="Text Box 10"/>
            <p:cNvSpPr txBox="1">
              <a:spLocks noChangeArrowheads="1"/>
            </p:cNvSpPr>
            <p:nvPr/>
          </p:nvSpPr>
          <p:spPr bwMode="auto">
            <a:xfrm>
              <a:off x="2790" y="3748"/>
              <a:ext cx="544" cy="288"/>
            </a:xfrm>
            <a:prstGeom prst="rect">
              <a:avLst/>
            </a:prstGeom>
            <a:noFill/>
            <a:ln w="9525">
              <a:noFill/>
              <a:miter lim="800000"/>
              <a:headEnd/>
              <a:tailEnd/>
            </a:ln>
            <a:effectLst/>
          </p:spPr>
          <p:txBody>
            <a:bodyPr>
              <a:spAutoFit/>
            </a:bodyPr>
            <a:lstStyle/>
            <a:p>
              <a:pPr>
                <a:spcBef>
                  <a:spcPct val="50000"/>
                </a:spcBef>
              </a:pPr>
              <a:r>
                <a:rPr lang="zh-CN" altLang="en-US" sz="2400" b="1"/>
                <a:t>容量</a:t>
              </a:r>
            </a:p>
          </p:txBody>
        </p:sp>
        <p:sp>
          <p:nvSpPr>
            <p:cNvPr id="292875" name="Text Box 11"/>
            <p:cNvSpPr txBox="1">
              <a:spLocks noChangeArrowheads="1"/>
            </p:cNvSpPr>
            <p:nvPr/>
          </p:nvSpPr>
          <p:spPr bwMode="auto">
            <a:xfrm>
              <a:off x="1565" y="2251"/>
              <a:ext cx="544" cy="288"/>
            </a:xfrm>
            <a:prstGeom prst="rect">
              <a:avLst/>
            </a:prstGeom>
            <a:noFill/>
            <a:ln w="9525">
              <a:noFill/>
              <a:miter lim="800000"/>
              <a:headEnd/>
              <a:tailEnd/>
            </a:ln>
            <a:effectLst/>
          </p:spPr>
          <p:txBody>
            <a:bodyPr>
              <a:spAutoFit/>
            </a:bodyPr>
            <a:lstStyle/>
            <a:p>
              <a:pPr>
                <a:spcBef>
                  <a:spcPct val="50000"/>
                </a:spcBef>
              </a:pPr>
              <a:r>
                <a:rPr lang="zh-CN" altLang="en-US" sz="2400" b="1"/>
                <a:t>延时</a:t>
              </a:r>
            </a:p>
          </p:txBody>
        </p:sp>
        <p:sp>
          <p:nvSpPr>
            <p:cNvPr id="292876" name="Text Box 12"/>
            <p:cNvSpPr txBox="1">
              <a:spLocks noChangeArrowheads="1"/>
            </p:cNvSpPr>
            <p:nvPr/>
          </p:nvSpPr>
          <p:spPr bwMode="auto">
            <a:xfrm>
              <a:off x="2109" y="2731"/>
              <a:ext cx="771" cy="518"/>
            </a:xfrm>
            <a:prstGeom prst="rect">
              <a:avLst/>
            </a:prstGeom>
            <a:noFill/>
            <a:ln w="9525">
              <a:noFill/>
              <a:miter lim="800000"/>
              <a:headEnd/>
              <a:tailEnd/>
            </a:ln>
            <a:effectLst/>
          </p:spPr>
          <p:txBody>
            <a:bodyPr>
              <a:spAutoFit/>
            </a:bodyPr>
            <a:lstStyle/>
            <a:p>
              <a:pPr algn="ctr">
                <a:spcBef>
                  <a:spcPct val="50000"/>
                </a:spcBef>
              </a:pPr>
              <a:r>
                <a:rPr lang="zh-CN" altLang="en-US" sz="2400" b="1"/>
                <a:t>无拥塞区域</a:t>
              </a:r>
            </a:p>
          </p:txBody>
        </p:sp>
        <p:sp>
          <p:nvSpPr>
            <p:cNvPr id="292877" name="Text Box 13"/>
            <p:cNvSpPr txBox="1">
              <a:spLocks noChangeArrowheads="1"/>
            </p:cNvSpPr>
            <p:nvPr/>
          </p:nvSpPr>
          <p:spPr bwMode="auto">
            <a:xfrm>
              <a:off x="3152" y="2750"/>
              <a:ext cx="1134" cy="288"/>
            </a:xfrm>
            <a:prstGeom prst="rect">
              <a:avLst/>
            </a:prstGeom>
            <a:noFill/>
            <a:ln w="9525">
              <a:noFill/>
              <a:miter lim="800000"/>
              <a:headEnd/>
              <a:tailEnd/>
            </a:ln>
            <a:effectLst/>
          </p:spPr>
          <p:txBody>
            <a:bodyPr>
              <a:spAutoFit/>
            </a:bodyPr>
            <a:lstStyle/>
            <a:p>
              <a:pPr>
                <a:spcBef>
                  <a:spcPct val="50000"/>
                </a:spcBef>
              </a:pPr>
              <a:r>
                <a:rPr lang="zh-CN" altLang="en-US" sz="2400" b="1">
                  <a:solidFill>
                    <a:srgbClr val="FF0000"/>
                  </a:solidFill>
                  <a:effectLst>
                    <a:outerShdw blurRad="38100" dist="38100" dir="2700000" algn="tl">
                      <a:srgbClr val="000000"/>
                    </a:outerShdw>
                  </a:effectLst>
                </a:rPr>
                <a:t>拥塞区域</a:t>
              </a:r>
            </a:p>
          </p:txBody>
        </p:sp>
      </p:grpSp>
    </p:spTree>
  </p:cSld>
  <p:clrMapOvr>
    <a:masterClrMapping/>
  </p:clrMapOvr>
  <p:transition spd="slow">
    <p:random/>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D45A7DFD-92D5-433A-95E0-F7D721405297}" type="slidenum">
              <a:rPr lang="en-US" altLang="zh-CN"/>
              <a:pPr/>
              <a:t>92</a:t>
            </a:fld>
            <a:endParaRPr lang="en-US" altLang="zh-CN"/>
          </a:p>
        </p:txBody>
      </p:sp>
      <p:sp>
        <p:nvSpPr>
          <p:cNvPr id="293890" name="Rectangle 2"/>
          <p:cNvSpPr>
            <a:spLocks noGrp="1" noChangeArrowheads="1"/>
          </p:cNvSpPr>
          <p:nvPr>
            <p:ph type="title"/>
          </p:nvPr>
        </p:nvSpPr>
        <p:spPr/>
        <p:txBody>
          <a:bodyPr/>
          <a:lstStyle/>
          <a:p>
            <a:r>
              <a:rPr lang="zh-CN" altLang="en-US" sz="3200"/>
              <a:t>网络性能</a:t>
            </a:r>
            <a:r>
              <a:rPr lang="en-US" altLang="zh-CN" sz="3200"/>
              <a:t>(2)</a:t>
            </a:r>
          </a:p>
        </p:txBody>
      </p:sp>
      <p:sp>
        <p:nvSpPr>
          <p:cNvPr id="293891" name="Rectangle 3"/>
          <p:cNvSpPr>
            <a:spLocks noGrp="1" noChangeArrowheads="1"/>
          </p:cNvSpPr>
          <p:nvPr>
            <p:ph type="body" idx="1"/>
          </p:nvPr>
        </p:nvSpPr>
        <p:spPr>
          <a:xfrm>
            <a:off x="1042988" y="1484313"/>
            <a:ext cx="7705725" cy="4752975"/>
          </a:xfrm>
        </p:spPr>
        <p:txBody>
          <a:bodyPr/>
          <a:lstStyle/>
          <a:p>
            <a:pPr>
              <a:lnSpc>
                <a:spcPct val="140000"/>
              </a:lnSpc>
              <a:buSzPct val="75000"/>
            </a:pPr>
            <a:r>
              <a:rPr lang="zh-CN" altLang="en-US">
                <a:solidFill>
                  <a:srgbClr val="3333FF"/>
                </a:solidFill>
                <a:effectLst>
                  <a:outerShdw blurRad="38100" dist="38100" dir="2700000" algn="tl">
                    <a:srgbClr val="000000"/>
                  </a:outerShdw>
                </a:effectLst>
              </a:rPr>
              <a:t>吞吐量和负载</a:t>
            </a:r>
          </a:p>
          <a:p>
            <a:pPr lvl="1">
              <a:lnSpc>
                <a:spcPct val="140000"/>
              </a:lnSpc>
              <a:buClr>
                <a:srgbClr val="FF0000"/>
              </a:buClr>
              <a:buSzPct val="75000"/>
            </a:pPr>
            <a:r>
              <a:rPr lang="zh-CN" altLang="en-US" sz="2400"/>
              <a:t>吞吐量为单位时间内通过网络的分组数</a:t>
            </a:r>
          </a:p>
          <a:p>
            <a:pPr lvl="1">
              <a:lnSpc>
                <a:spcPct val="140000"/>
              </a:lnSpc>
              <a:buClr>
                <a:srgbClr val="FF0000"/>
              </a:buClr>
              <a:buSzPct val="75000"/>
            </a:pPr>
            <a:r>
              <a:rPr lang="zh-CN" altLang="en-US" sz="2400"/>
              <a:t>当负载低于网络容量时，吞吐量随负载按正比增大</a:t>
            </a:r>
          </a:p>
          <a:p>
            <a:pPr lvl="1">
              <a:lnSpc>
                <a:spcPct val="140000"/>
              </a:lnSpc>
              <a:buClr>
                <a:srgbClr val="FF0000"/>
              </a:buClr>
              <a:buSzPct val="75000"/>
            </a:pPr>
            <a:r>
              <a:rPr lang="zh-CN" altLang="en-US" sz="2400"/>
              <a:t>当负载超过网络容量时，队列就没有空位子了，路由器就必须丢弃一些分组，但丢弃分组并不会减少网络中的分组数，因为源端会超时重传</a:t>
            </a:r>
          </a:p>
          <a:p>
            <a:pPr lvl="1">
              <a:lnSpc>
                <a:spcPct val="140000"/>
              </a:lnSpc>
              <a:buClr>
                <a:srgbClr val="FF0000"/>
              </a:buClr>
              <a:buSzPct val="75000"/>
            </a:pPr>
            <a:r>
              <a:rPr lang="zh-CN" altLang="en-US" sz="2400"/>
              <a:t>当负载达到网络容量时，吞吐量应保持不变，但通常的事实是吞吐量会急剧下降</a:t>
            </a:r>
          </a:p>
        </p:txBody>
      </p:sp>
    </p:spTree>
  </p:cSld>
  <p:clrMapOvr>
    <a:masterClrMapping/>
  </p:clrMapOvr>
  <p:transition spd="slow">
    <p:random/>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0"/>
          </p:nvPr>
        </p:nvSpPr>
        <p:spPr/>
        <p:txBody>
          <a:bodyPr/>
          <a:lstStyle/>
          <a:p>
            <a:r>
              <a:rPr lang="en-US" altLang="zh-CN"/>
              <a:t>Page </a:t>
            </a:r>
            <a:fld id="{EB2AF90B-62B7-46C3-A733-7CDA621F876D}" type="slidenum">
              <a:rPr lang="en-US" altLang="zh-CN"/>
              <a:pPr/>
              <a:t>93</a:t>
            </a:fld>
            <a:endParaRPr lang="en-US" altLang="zh-CN"/>
          </a:p>
        </p:txBody>
      </p:sp>
      <p:sp>
        <p:nvSpPr>
          <p:cNvPr id="294914" name="Rectangle 2"/>
          <p:cNvSpPr>
            <a:spLocks noGrp="1" noChangeArrowheads="1"/>
          </p:cNvSpPr>
          <p:nvPr>
            <p:ph type="title"/>
          </p:nvPr>
        </p:nvSpPr>
        <p:spPr/>
        <p:txBody>
          <a:bodyPr/>
          <a:lstStyle/>
          <a:p>
            <a:r>
              <a:rPr lang="zh-CN" altLang="en-US" sz="2800"/>
              <a:t>吞吐量和网络负载关系图</a:t>
            </a:r>
          </a:p>
        </p:txBody>
      </p:sp>
      <p:grpSp>
        <p:nvGrpSpPr>
          <p:cNvPr id="294915" name="Group 3"/>
          <p:cNvGrpSpPr>
            <a:grpSpLocks/>
          </p:cNvGrpSpPr>
          <p:nvPr/>
        </p:nvGrpSpPr>
        <p:grpSpPr bwMode="auto">
          <a:xfrm>
            <a:off x="1331913" y="1628775"/>
            <a:ext cx="6480175" cy="3984625"/>
            <a:chOff x="1202" y="981"/>
            <a:chExt cx="4082" cy="2510"/>
          </a:xfrm>
        </p:grpSpPr>
        <p:sp>
          <p:nvSpPr>
            <p:cNvPr id="294916" name="Line 4"/>
            <p:cNvSpPr>
              <a:spLocks noChangeShapeType="1"/>
            </p:cNvSpPr>
            <p:nvPr/>
          </p:nvSpPr>
          <p:spPr bwMode="auto">
            <a:xfrm>
              <a:off x="1927" y="3203"/>
              <a:ext cx="3130" cy="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4917" name="Line 5"/>
            <p:cNvSpPr>
              <a:spLocks noChangeShapeType="1"/>
            </p:cNvSpPr>
            <p:nvPr/>
          </p:nvSpPr>
          <p:spPr bwMode="auto">
            <a:xfrm flipV="1">
              <a:off x="1927" y="1026"/>
              <a:ext cx="0" cy="1633"/>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4918" name="Rectangle 6"/>
            <p:cNvSpPr>
              <a:spLocks noChangeArrowheads="1"/>
            </p:cNvSpPr>
            <p:nvPr/>
          </p:nvSpPr>
          <p:spPr bwMode="auto">
            <a:xfrm>
              <a:off x="1928" y="1525"/>
              <a:ext cx="1315" cy="167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94919" name="Text Box 7"/>
            <p:cNvSpPr txBox="1">
              <a:spLocks noChangeArrowheads="1"/>
            </p:cNvSpPr>
            <p:nvPr/>
          </p:nvSpPr>
          <p:spPr bwMode="auto">
            <a:xfrm>
              <a:off x="4740" y="3203"/>
              <a:ext cx="544" cy="288"/>
            </a:xfrm>
            <a:prstGeom prst="rect">
              <a:avLst/>
            </a:prstGeom>
            <a:noFill/>
            <a:ln w="9525">
              <a:noFill/>
              <a:miter lim="800000"/>
              <a:headEnd/>
              <a:tailEnd/>
            </a:ln>
            <a:effectLst/>
          </p:spPr>
          <p:txBody>
            <a:bodyPr>
              <a:spAutoFit/>
            </a:bodyPr>
            <a:lstStyle/>
            <a:p>
              <a:pPr>
                <a:spcBef>
                  <a:spcPct val="50000"/>
                </a:spcBef>
              </a:pPr>
              <a:r>
                <a:rPr lang="zh-CN" altLang="en-US" sz="2400" b="1"/>
                <a:t>负载</a:t>
              </a:r>
            </a:p>
          </p:txBody>
        </p:sp>
        <p:sp>
          <p:nvSpPr>
            <p:cNvPr id="294920" name="Text Box 8"/>
            <p:cNvSpPr txBox="1">
              <a:spLocks noChangeArrowheads="1"/>
            </p:cNvSpPr>
            <p:nvPr/>
          </p:nvSpPr>
          <p:spPr bwMode="auto">
            <a:xfrm>
              <a:off x="2971" y="3203"/>
              <a:ext cx="544" cy="288"/>
            </a:xfrm>
            <a:prstGeom prst="rect">
              <a:avLst/>
            </a:prstGeom>
            <a:noFill/>
            <a:ln w="9525">
              <a:noFill/>
              <a:miter lim="800000"/>
              <a:headEnd/>
              <a:tailEnd/>
            </a:ln>
            <a:effectLst/>
          </p:spPr>
          <p:txBody>
            <a:bodyPr>
              <a:spAutoFit/>
            </a:bodyPr>
            <a:lstStyle/>
            <a:p>
              <a:pPr>
                <a:spcBef>
                  <a:spcPct val="50000"/>
                </a:spcBef>
              </a:pPr>
              <a:r>
                <a:rPr lang="zh-CN" altLang="en-US" sz="2400" b="1"/>
                <a:t>容量</a:t>
              </a:r>
            </a:p>
          </p:txBody>
        </p:sp>
        <p:sp>
          <p:nvSpPr>
            <p:cNvPr id="294921" name="Text Box 9"/>
            <p:cNvSpPr txBox="1">
              <a:spLocks noChangeArrowheads="1"/>
            </p:cNvSpPr>
            <p:nvPr/>
          </p:nvSpPr>
          <p:spPr bwMode="auto">
            <a:xfrm>
              <a:off x="1202" y="981"/>
              <a:ext cx="907" cy="288"/>
            </a:xfrm>
            <a:prstGeom prst="rect">
              <a:avLst/>
            </a:prstGeom>
            <a:noFill/>
            <a:ln w="9525">
              <a:noFill/>
              <a:miter lim="800000"/>
              <a:headEnd/>
              <a:tailEnd/>
            </a:ln>
            <a:effectLst/>
          </p:spPr>
          <p:txBody>
            <a:bodyPr>
              <a:spAutoFit/>
            </a:bodyPr>
            <a:lstStyle/>
            <a:p>
              <a:pPr>
                <a:spcBef>
                  <a:spcPct val="50000"/>
                </a:spcBef>
              </a:pPr>
              <a:r>
                <a:rPr lang="zh-CN" altLang="en-US" sz="2400" b="1"/>
                <a:t>吞吐量</a:t>
              </a:r>
            </a:p>
          </p:txBody>
        </p:sp>
        <p:sp>
          <p:nvSpPr>
            <p:cNvPr id="294922" name="Text Box 10"/>
            <p:cNvSpPr txBox="1">
              <a:spLocks noChangeArrowheads="1"/>
            </p:cNvSpPr>
            <p:nvPr/>
          </p:nvSpPr>
          <p:spPr bwMode="auto">
            <a:xfrm>
              <a:off x="1973" y="1597"/>
              <a:ext cx="771" cy="518"/>
            </a:xfrm>
            <a:prstGeom prst="rect">
              <a:avLst/>
            </a:prstGeom>
            <a:noFill/>
            <a:ln w="9525">
              <a:noFill/>
              <a:miter lim="800000"/>
              <a:headEnd/>
              <a:tailEnd/>
            </a:ln>
            <a:effectLst/>
          </p:spPr>
          <p:txBody>
            <a:bodyPr>
              <a:spAutoFit/>
            </a:bodyPr>
            <a:lstStyle/>
            <a:p>
              <a:pPr algn="ctr">
                <a:spcBef>
                  <a:spcPct val="50000"/>
                </a:spcBef>
              </a:pPr>
              <a:r>
                <a:rPr lang="zh-CN" altLang="en-US" sz="2400" b="1"/>
                <a:t>无拥塞区域</a:t>
              </a:r>
            </a:p>
          </p:txBody>
        </p:sp>
        <p:sp>
          <p:nvSpPr>
            <p:cNvPr id="294923" name="Text Box 11"/>
            <p:cNvSpPr txBox="1">
              <a:spLocks noChangeArrowheads="1"/>
            </p:cNvSpPr>
            <p:nvPr/>
          </p:nvSpPr>
          <p:spPr bwMode="auto">
            <a:xfrm>
              <a:off x="3606" y="1570"/>
              <a:ext cx="1134" cy="288"/>
            </a:xfrm>
            <a:prstGeom prst="rect">
              <a:avLst/>
            </a:prstGeom>
            <a:noFill/>
            <a:ln w="9525">
              <a:noFill/>
              <a:miter lim="800000"/>
              <a:headEnd/>
              <a:tailEnd/>
            </a:ln>
            <a:effectLst/>
          </p:spPr>
          <p:txBody>
            <a:bodyPr>
              <a:spAutoFit/>
            </a:bodyPr>
            <a:lstStyle/>
            <a:p>
              <a:pPr>
                <a:spcBef>
                  <a:spcPct val="50000"/>
                </a:spcBef>
              </a:pPr>
              <a:r>
                <a:rPr lang="zh-CN" altLang="en-US" sz="2400" b="1">
                  <a:solidFill>
                    <a:srgbClr val="FF0000"/>
                  </a:solidFill>
                  <a:effectLst>
                    <a:outerShdw blurRad="38100" dist="38100" dir="2700000" algn="tl">
                      <a:srgbClr val="000000"/>
                    </a:outerShdw>
                  </a:effectLst>
                </a:rPr>
                <a:t>拥塞区域</a:t>
              </a:r>
            </a:p>
          </p:txBody>
        </p:sp>
        <p:sp>
          <p:nvSpPr>
            <p:cNvPr id="294924" name="Freeform 12"/>
            <p:cNvSpPr>
              <a:spLocks/>
            </p:cNvSpPr>
            <p:nvPr/>
          </p:nvSpPr>
          <p:spPr bwMode="auto">
            <a:xfrm>
              <a:off x="1927" y="1662"/>
              <a:ext cx="2879" cy="1541"/>
            </a:xfrm>
            <a:custGeom>
              <a:avLst/>
              <a:gdLst/>
              <a:ahLst/>
              <a:cxnLst>
                <a:cxn ang="0">
                  <a:pos x="0" y="1541"/>
                </a:cxn>
                <a:cxn ang="0">
                  <a:pos x="254" y="1209"/>
                </a:cxn>
                <a:cxn ang="0">
                  <a:pos x="745" y="642"/>
                </a:cxn>
                <a:cxn ang="0">
                  <a:pos x="1114" y="245"/>
                </a:cxn>
                <a:cxn ang="0">
                  <a:pos x="1359" y="19"/>
                </a:cxn>
                <a:cxn ang="0">
                  <a:pos x="1557" y="132"/>
                </a:cxn>
                <a:cxn ang="0">
                  <a:pos x="1803" y="434"/>
                </a:cxn>
                <a:cxn ang="0">
                  <a:pos x="2162" y="878"/>
                </a:cxn>
                <a:cxn ang="0">
                  <a:pos x="2445" y="1180"/>
                </a:cxn>
                <a:cxn ang="0">
                  <a:pos x="2728" y="1407"/>
                </a:cxn>
                <a:cxn ang="0">
                  <a:pos x="2879" y="1445"/>
                </a:cxn>
              </a:cxnLst>
              <a:rect l="0" t="0" r="r" b="b"/>
              <a:pathLst>
                <a:path w="2879" h="1541">
                  <a:moveTo>
                    <a:pt x="0" y="1541"/>
                  </a:moveTo>
                  <a:cubicBezTo>
                    <a:pt x="42" y="1486"/>
                    <a:pt x="130" y="1359"/>
                    <a:pt x="254" y="1209"/>
                  </a:cubicBezTo>
                  <a:cubicBezTo>
                    <a:pt x="378" y="1059"/>
                    <a:pt x="602" y="803"/>
                    <a:pt x="745" y="642"/>
                  </a:cubicBezTo>
                  <a:cubicBezTo>
                    <a:pt x="888" y="481"/>
                    <a:pt x="1012" y="349"/>
                    <a:pt x="1114" y="245"/>
                  </a:cubicBezTo>
                  <a:cubicBezTo>
                    <a:pt x="1216" y="141"/>
                    <a:pt x="1285" y="38"/>
                    <a:pt x="1359" y="19"/>
                  </a:cubicBezTo>
                  <a:cubicBezTo>
                    <a:pt x="1433" y="0"/>
                    <a:pt x="1483" y="63"/>
                    <a:pt x="1557" y="132"/>
                  </a:cubicBezTo>
                  <a:cubicBezTo>
                    <a:pt x="1631" y="201"/>
                    <a:pt x="1702" y="310"/>
                    <a:pt x="1803" y="434"/>
                  </a:cubicBezTo>
                  <a:cubicBezTo>
                    <a:pt x="1904" y="558"/>
                    <a:pt x="2055" y="754"/>
                    <a:pt x="2162" y="878"/>
                  </a:cubicBezTo>
                  <a:cubicBezTo>
                    <a:pt x="2269" y="1002"/>
                    <a:pt x="2351" y="1092"/>
                    <a:pt x="2445" y="1180"/>
                  </a:cubicBezTo>
                  <a:cubicBezTo>
                    <a:pt x="2539" y="1268"/>
                    <a:pt x="2656" y="1363"/>
                    <a:pt x="2728" y="1407"/>
                  </a:cubicBezTo>
                  <a:cubicBezTo>
                    <a:pt x="2800" y="1451"/>
                    <a:pt x="2848" y="1437"/>
                    <a:pt x="2879" y="1445"/>
                  </a:cubicBezTo>
                </a:path>
              </a:pathLst>
            </a:custGeom>
            <a:noFill/>
            <a:ln w="9525">
              <a:solidFill>
                <a:schemeClr val="tx1"/>
              </a:solidFill>
              <a:round/>
              <a:headEnd/>
              <a:tailEnd/>
            </a:ln>
            <a:effectLst/>
          </p:spPr>
          <p:txBody>
            <a:bodyPr wrap="none"/>
            <a:lstStyle/>
            <a:p>
              <a:endParaRPr lang="zh-CN" altLang="en-US"/>
            </a:p>
          </p:txBody>
        </p:sp>
      </p:grpSp>
    </p:spTree>
  </p:cSld>
  <p:clrMapOvr>
    <a:masterClrMapping/>
  </p:clrMapOvr>
  <p:transition spd="slow">
    <p:random/>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8A6414C3-EDF4-4C62-A56F-608AD453232B}" type="slidenum">
              <a:rPr lang="en-US" altLang="zh-CN"/>
              <a:pPr/>
              <a:t>94</a:t>
            </a:fld>
            <a:endParaRPr lang="en-US" altLang="zh-CN"/>
          </a:p>
        </p:txBody>
      </p:sp>
      <p:sp>
        <p:nvSpPr>
          <p:cNvPr id="295938" name="Rectangle 2"/>
          <p:cNvSpPr>
            <a:spLocks noGrp="1" noChangeArrowheads="1"/>
          </p:cNvSpPr>
          <p:nvPr>
            <p:ph type="title"/>
          </p:nvPr>
        </p:nvSpPr>
        <p:spPr/>
        <p:txBody>
          <a:bodyPr/>
          <a:lstStyle/>
          <a:p>
            <a:r>
              <a:rPr lang="zh-CN" altLang="en-US" sz="3200"/>
              <a:t>拥塞控制机制</a:t>
            </a:r>
          </a:p>
        </p:txBody>
      </p:sp>
      <p:sp>
        <p:nvSpPr>
          <p:cNvPr id="295939" name="Rectangle 3"/>
          <p:cNvSpPr>
            <a:spLocks noGrp="1" noChangeArrowheads="1"/>
          </p:cNvSpPr>
          <p:nvPr>
            <p:ph type="body" idx="1"/>
          </p:nvPr>
        </p:nvSpPr>
        <p:spPr>
          <a:xfrm>
            <a:off x="971550" y="1411288"/>
            <a:ext cx="7620000" cy="4754562"/>
          </a:xfrm>
        </p:spPr>
        <p:txBody>
          <a:bodyPr/>
          <a:lstStyle/>
          <a:p>
            <a:pPr>
              <a:buSzPct val="75000"/>
            </a:pPr>
            <a:r>
              <a:rPr lang="zh-CN" altLang="en-US" sz="2400">
                <a:solidFill>
                  <a:srgbClr val="008000"/>
                </a:solidFill>
                <a:effectLst>
                  <a:outerShdw blurRad="38100" dist="38100" dir="2700000" algn="tl">
                    <a:srgbClr val="000000"/>
                  </a:outerShdw>
                </a:effectLst>
              </a:rPr>
              <a:t>开环拥塞控制</a:t>
            </a:r>
            <a:r>
              <a:rPr lang="en-US" altLang="zh-CN" sz="2400"/>
              <a:t>:</a:t>
            </a:r>
            <a:r>
              <a:rPr lang="zh-CN" altLang="en-US" sz="2400"/>
              <a:t> 在拥塞发生前使用，</a:t>
            </a:r>
            <a:r>
              <a:rPr lang="zh-CN" altLang="en-US" sz="2400">
                <a:solidFill>
                  <a:srgbClr val="3333FF"/>
                </a:solidFill>
                <a:effectLst>
                  <a:outerShdw blurRad="38100" dist="38100" dir="2700000" algn="tl">
                    <a:srgbClr val="000000"/>
                  </a:outerShdw>
                </a:effectLst>
              </a:rPr>
              <a:t>预防拥塞</a:t>
            </a:r>
          </a:p>
          <a:p>
            <a:pPr lvl="1">
              <a:lnSpc>
                <a:spcPct val="125000"/>
              </a:lnSpc>
              <a:buClr>
                <a:srgbClr val="FF0000"/>
              </a:buClr>
              <a:buSzPct val="75000"/>
            </a:pPr>
            <a:r>
              <a:rPr lang="zh-CN" altLang="en-US" sz="2400">
                <a:solidFill>
                  <a:srgbClr val="FF0000"/>
                </a:solidFill>
                <a:effectLst>
                  <a:outerShdw blurRad="38100" dist="38100" dir="2700000" algn="tl">
                    <a:srgbClr val="000000"/>
                  </a:outerShdw>
                </a:effectLst>
              </a:rPr>
              <a:t>重传策略</a:t>
            </a:r>
          </a:p>
          <a:p>
            <a:pPr lvl="1">
              <a:lnSpc>
                <a:spcPct val="125000"/>
              </a:lnSpc>
              <a:buClr>
                <a:srgbClr val="FF0000"/>
              </a:buClr>
              <a:buSzPct val="75000"/>
            </a:pPr>
            <a:r>
              <a:rPr lang="zh-CN" altLang="en-US" sz="2400">
                <a:solidFill>
                  <a:srgbClr val="FF0000"/>
                </a:solidFill>
                <a:effectLst>
                  <a:outerShdw blurRad="38100" dist="38100" dir="2700000" algn="tl">
                    <a:srgbClr val="000000"/>
                  </a:outerShdw>
                </a:effectLst>
              </a:rPr>
              <a:t>确认策略</a:t>
            </a:r>
          </a:p>
          <a:p>
            <a:pPr lvl="1">
              <a:lnSpc>
                <a:spcPct val="125000"/>
              </a:lnSpc>
              <a:buClr>
                <a:srgbClr val="FF0000"/>
              </a:buClr>
              <a:buSzPct val="75000"/>
            </a:pPr>
            <a:r>
              <a:rPr lang="zh-CN" altLang="en-US" sz="2400">
                <a:solidFill>
                  <a:srgbClr val="FF0000"/>
                </a:solidFill>
                <a:effectLst>
                  <a:outerShdw blurRad="38100" dist="38100" dir="2700000" algn="tl">
                    <a:srgbClr val="000000"/>
                  </a:outerShdw>
                </a:effectLst>
              </a:rPr>
              <a:t>丢弃策略</a:t>
            </a:r>
          </a:p>
          <a:p>
            <a:pPr>
              <a:buSzPct val="75000"/>
            </a:pPr>
            <a:r>
              <a:rPr lang="zh-CN" altLang="en-US" sz="2400">
                <a:solidFill>
                  <a:srgbClr val="008000"/>
                </a:solidFill>
                <a:effectLst>
                  <a:outerShdw blurRad="38100" dist="38100" dir="2700000" algn="tl">
                    <a:srgbClr val="000000"/>
                  </a:outerShdw>
                </a:effectLst>
              </a:rPr>
              <a:t>闭环拥塞控制</a:t>
            </a:r>
            <a:r>
              <a:rPr lang="en-US" altLang="zh-CN" sz="2400"/>
              <a:t>: </a:t>
            </a:r>
            <a:r>
              <a:rPr lang="zh-CN" altLang="en-US" sz="2400"/>
              <a:t>拥塞发生后，</a:t>
            </a:r>
            <a:r>
              <a:rPr lang="zh-CN" altLang="en-US" sz="2400">
                <a:solidFill>
                  <a:srgbClr val="3333FF"/>
                </a:solidFill>
                <a:effectLst>
                  <a:outerShdw blurRad="38100" dist="38100" dir="2700000" algn="tl">
                    <a:srgbClr val="000000"/>
                  </a:outerShdw>
                </a:effectLst>
              </a:rPr>
              <a:t>减轻拥塞</a:t>
            </a:r>
          </a:p>
          <a:p>
            <a:pPr lvl="1">
              <a:lnSpc>
                <a:spcPct val="125000"/>
              </a:lnSpc>
              <a:buClr>
                <a:srgbClr val="FF0000"/>
              </a:buClr>
              <a:buSzPct val="75000"/>
            </a:pPr>
            <a:r>
              <a:rPr lang="zh-CN" altLang="en-US" sz="2400">
                <a:solidFill>
                  <a:srgbClr val="FF0000"/>
                </a:solidFill>
                <a:effectLst>
                  <a:outerShdw blurRad="38100" dist="38100" dir="2700000" algn="tl">
                    <a:srgbClr val="000000"/>
                  </a:outerShdw>
                </a:effectLst>
              </a:rPr>
              <a:t>反压</a:t>
            </a:r>
            <a:r>
              <a:rPr lang="en-US" altLang="zh-CN" sz="2400">
                <a:solidFill>
                  <a:srgbClr val="FF0000"/>
                </a:solidFill>
                <a:effectLst>
                  <a:outerShdw blurRad="38100" dist="38100" dir="2700000" algn="tl">
                    <a:srgbClr val="000000"/>
                  </a:outerShdw>
                </a:effectLst>
              </a:rPr>
              <a:t>:</a:t>
            </a:r>
            <a:r>
              <a:rPr lang="zh-CN" altLang="en-US" sz="2400"/>
              <a:t>逐个通知上游路由器降低发送分组的速率</a:t>
            </a:r>
          </a:p>
          <a:p>
            <a:pPr lvl="1">
              <a:lnSpc>
                <a:spcPct val="125000"/>
              </a:lnSpc>
              <a:buClr>
                <a:srgbClr val="FF0000"/>
              </a:buClr>
              <a:buSzPct val="75000"/>
            </a:pPr>
            <a:r>
              <a:rPr lang="zh-CN" altLang="en-US" sz="2400">
                <a:solidFill>
                  <a:srgbClr val="FF0000"/>
                </a:solidFill>
                <a:effectLst>
                  <a:outerShdw blurRad="38100" dist="38100" dir="2700000" algn="tl">
                    <a:srgbClr val="000000"/>
                  </a:outerShdw>
                </a:effectLst>
              </a:rPr>
              <a:t>阻流点</a:t>
            </a:r>
            <a:r>
              <a:rPr lang="en-US" altLang="zh-CN" sz="2400">
                <a:solidFill>
                  <a:srgbClr val="FF0000"/>
                </a:solidFill>
                <a:effectLst>
                  <a:outerShdw blurRad="38100" dist="38100" dir="2700000" algn="tl">
                    <a:srgbClr val="000000"/>
                  </a:outerShdw>
                </a:effectLst>
              </a:rPr>
              <a:t>:</a:t>
            </a:r>
            <a:r>
              <a:rPr lang="zh-CN" altLang="en-US" sz="2400"/>
              <a:t>路由器向源点发送一个分组，通知源点发生了拥塞</a:t>
            </a:r>
            <a:r>
              <a:rPr lang="en-US" altLang="zh-CN" sz="2400"/>
              <a:t>,</a:t>
            </a:r>
            <a:r>
              <a:rPr lang="zh-CN" altLang="en-US" sz="2400"/>
              <a:t>与</a:t>
            </a:r>
            <a:r>
              <a:rPr lang="en-US" altLang="zh-CN" sz="2400"/>
              <a:t>ICMP</a:t>
            </a:r>
            <a:r>
              <a:rPr lang="zh-CN" altLang="en-US" sz="2400"/>
              <a:t>源点抑制相似</a:t>
            </a:r>
          </a:p>
          <a:p>
            <a:pPr lvl="1">
              <a:lnSpc>
                <a:spcPct val="125000"/>
              </a:lnSpc>
              <a:buClr>
                <a:srgbClr val="FF0000"/>
              </a:buClr>
              <a:buSzPct val="75000"/>
            </a:pPr>
            <a:r>
              <a:rPr lang="zh-CN" altLang="en-US" sz="2400">
                <a:solidFill>
                  <a:srgbClr val="FF0000"/>
                </a:solidFill>
                <a:effectLst>
                  <a:outerShdw blurRad="38100" dist="38100" dir="2700000" algn="tl">
                    <a:srgbClr val="000000"/>
                  </a:outerShdw>
                </a:effectLst>
              </a:rPr>
              <a:t>发出隐式信号和显式信号</a:t>
            </a:r>
            <a:r>
              <a:rPr lang="en-US" altLang="zh-CN" sz="2400">
                <a:solidFill>
                  <a:srgbClr val="FF0000"/>
                </a:solidFill>
                <a:effectLst>
                  <a:outerShdw blurRad="38100" dist="38100" dir="2700000" algn="tl">
                    <a:srgbClr val="000000"/>
                  </a:outerShdw>
                </a:effectLst>
              </a:rPr>
              <a:t>:</a:t>
            </a:r>
            <a:r>
              <a:rPr lang="zh-CN" altLang="en-US" sz="2400"/>
              <a:t>源点能够检测出拥塞告警信令，从而放慢其发送速率</a:t>
            </a:r>
          </a:p>
        </p:txBody>
      </p:sp>
    </p:spTree>
  </p:cSld>
  <p:clrMapOvr>
    <a:masterClrMapping/>
  </p:clrMapOvr>
  <p:transition spd="slow">
    <p:random/>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74533F28-B2E5-4C58-BB08-C204151094FE}" type="slidenum">
              <a:rPr lang="en-US" altLang="zh-CN"/>
              <a:pPr/>
              <a:t>95</a:t>
            </a:fld>
            <a:endParaRPr lang="en-US" altLang="zh-CN"/>
          </a:p>
        </p:txBody>
      </p:sp>
      <p:sp>
        <p:nvSpPr>
          <p:cNvPr id="296962" name="Rectangle 2"/>
          <p:cNvSpPr>
            <a:spLocks noGrp="1" noChangeArrowheads="1"/>
          </p:cNvSpPr>
          <p:nvPr>
            <p:ph type="title"/>
          </p:nvPr>
        </p:nvSpPr>
        <p:spPr/>
        <p:txBody>
          <a:bodyPr/>
          <a:lstStyle/>
          <a:p>
            <a:r>
              <a:rPr lang="zh-CN" altLang="en-US" sz="3200"/>
              <a:t>拥塞窗口</a:t>
            </a:r>
          </a:p>
        </p:txBody>
      </p:sp>
      <p:sp>
        <p:nvSpPr>
          <p:cNvPr id="296963" name="Rectangle 3"/>
          <p:cNvSpPr>
            <a:spLocks noGrp="1" noChangeArrowheads="1"/>
          </p:cNvSpPr>
          <p:nvPr>
            <p:ph type="body" idx="1"/>
          </p:nvPr>
        </p:nvSpPr>
        <p:spPr/>
        <p:txBody>
          <a:bodyPr/>
          <a:lstStyle/>
          <a:p>
            <a:pPr marL="269875" indent="-269875">
              <a:lnSpc>
                <a:spcPct val="110000"/>
              </a:lnSpc>
              <a:buSzPct val="75000"/>
            </a:pPr>
            <a:r>
              <a:rPr lang="zh-CN" altLang="en-US"/>
              <a:t>每个发送方均保持两个窗口</a:t>
            </a:r>
          </a:p>
          <a:p>
            <a:pPr marL="825500" lvl="1">
              <a:lnSpc>
                <a:spcPct val="110000"/>
              </a:lnSpc>
              <a:buClr>
                <a:srgbClr val="FF0000"/>
              </a:buClr>
              <a:buSzPct val="75000"/>
            </a:pPr>
            <a:r>
              <a:rPr lang="zh-CN" altLang="en-US"/>
              <a:t>接收方承认的窗口</a:t>
            </a:r>
            <a:r>
              <a:rPr lang="en-US" altLang="zh-CN"/>
              <a:t>(</a:t>
            </a:r>
            <a:r>
              <a:rPr lang="zh-CN" altLang="en-US"/>
              <a:t>允许窗口</a:t>
            </a:r>
            <a:r>
              <a:rPr lang="en-US" altLang="zh-CN"/>
              <a:t>rwnd)</a:t>
            </a:r>
            <a:endParaRPr lang="zh-CN" altLang="en-US"/>
          </a:p>
          <a:p>
            <a:pPr marL="825500" lvl="1">
              <a:lnSpc>
                <a:spcPct val="110000"/>
              </a:lnSpc>
              <a:buClr>
                <a:srgbClr val="FF0000"/>
              </a:buClr>
              <a:buSzPct val="75000"/>
            </a:pPr>
            <a:r>
              <a:rPr lang="zh-CN" altLang="en-US"/>
              <a:t>拥塞窗口</a:t>
            </a:r>
            <a:r>
              <a:rPr lang="en-US" altLang="zh-CN"/>
              <a:t>(cwnd)</a:t>
            </a:r>
          </a:p>
          <a:p>
            <a:pPr marL="269875" indent="-269875">
              <a:lnSpc>
                <a:spcPct val="110000"/>
              </a:lnSpc>
              <a:buSzPct val="75000"/>
            </a:pPr>
            <a:r>
              <a:rPr lang="zh-CN" altLang="en-US"/>
              <a:t>每个窗口都反映出发送方可以传输的字节数</a:t>
            </a:r>
          </a:p>
          <a:p>
            <a:pPr marL="269875" indent="-269875">
              <a:lnSpc>
                <a:spcPct val="110000"/>
              </a:lnSpc>
              <a:buSzPct val="75000"/>
            </a:pPr>
            <a:r>
              <a:rPr lang="zh-CN" altLang="en-US"/>
              <a:t>取两个窗口中的最小值作为可以发送的字节数</a:t>
            </a:r>
          </a:p>
          <a:p>
            <a:pPr marL="269875" indent="-269875">
              <a:lnSpc>
                <a:spcPct val="110000"/>
              </a:lnSpc>
              <a:buSzPct val="75000"/>
            </a:pPr>
            <a:r>
              <a:rPr lang="zh-CN" altLang="en-US">
                <a:solidFill>
                  <a:srgbClr val="FF0000"/>
                </a:solidFill>
                <a:effectLst>
                  <a:outerShdw blurRad="38100" dist="38100" dir="2700000" algn="tl">
                    <a:srgbClr val="000000"/>
                  </a:outerShdw>
                </a:effectLst>
              </a:rPr>
              <a:t>有效窗口</a:t>
            </a:r>
            <a:r>
              <a:rPr lang="zh-CN" altLang="en-US"/>
              <a:t>为发送和接收方分别认为合适的窗口中的最小的</a:t>
            </a:r>
          </a:p>
          <a:p>
            <a:pPr marL="269875" indent="-269875">
              <a:lnSpc>
                <a:spcPct val="110000"/>
              </a:lnSpc>
              <a:buSzPct val="75000"/>
            </a:pPr>
            <a:r>
              <a:rPr lang="zh-CN" altLang="en-US"/>
              <a:t>拥塞窗口保持指数规律增大</a:t>
            </a:r>
            <a:r>
              <a:rPr lang="en-US" altLang="zh-CN"/>
              <a:t>,</a:t>
            </a:r>
            <a:r>
              <a:rPr lang="zh-CN" altLang="en-US"/>
              <a:t>直到数据传输超时或者达到接收方设定的窗口大小</a:t>
            </a:r>
          </a:p>
        </p:txBody>
      </p:sp>
    </p:spTree>
  </p:cSld>
  <p:clrMapOvr>
    <a:masterClrMapping/>
  </p:clrMapOvr>
  <p:transition spd="slow">
    <p:random/>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EF5BA2C2-F3ED-4069-8081-15A9ECCCF144}" type="slidenum">
              <a:rPr lang="en-US" altLang="zh-CN"/>
              <a:pPr/>
              <a:t>96</a:t>
            </a:fld>
            <a:endParaRPr lang="en-US" altLang="zh-CN"/>
          </a:p>
        </p:txBody>
      </p:sp>
      <p:sp>
        <p:nvSpPr>
          <p:cNvPr id="297986" name="Rectangle 2"/>
          <p:cNvSpPr>
            <a:spLocks noGrp="1" noChangeArrowheads="1"/>
          </p:cNvSpPr>
          <p:nvPr>
            <p:ph type="title"/>
          </p:nvPr>
        </p:nvSpPr>
        <p:spPr/>
        <p:txBody>
          <a:bodyPr/>
          <a:lstStyle/>
          <a:p>
            <a:r>
              <a:rPr lang="en-US" altLang="zh-CN" sz="3200"/>
              <a:t>TCP</a:t>
            </a:r>
            <a:r>
              <a:rPr lang="zh-CN" altLang="en-US" sz="3200"/>
              <a:t>中拥塞策略</a:t>
            </a:r>
            <a:endParaRPr lang="en-US" altLang="zh-CN" sz="3200"/>
          </a:p>
        </p:txBody>
      </p:sp>
      <p:sp>
        <p:nvSpPr>
          <p:cNvPr id="297987" name="Rectangle 3"/>
          <p:cNvSpPr>
            <a:spLocks noGrp="1" noChangeArrowheads="1"/>
          </p:cNvSpPr>
          <p:nvPr>
            <p:ph type="body" idx="1"/>
          </p:nvPr>
        </p:nvSpPr>
        <p:spPr>
          <a:xfrm>
            <a:off x="971550" y="1484313"/>
            <a:ext cx="7753350" cy="4465637"/>
          </a:xfrm>
          <a:noFill/>
        </p:spPr>
        <p:txBody>
          <a:bodyPr lIns="18000" rIns="18000"/>
          <a:lstStyle/>
          <a:p>
            <a:pPr marL="0" indent="0">
              <a:buSzPct val="75000"/>
            </a:pPr>
            <a:r>
              <a:rPr lang="en-US" altLang="zh-CN">
                <a:solidFill>
                  <a:srgbClr val="FF0000"/>
                </a:solidFill>
                <a:effectLst>
                  <a:outerShdw blurRad="38100" dist="38100" dir="2700000" algn="tl">
                    <a:srgbClr val="000000"/>
                  </a:outerShdw>
                </a:effectLst>
              </a:rPr>
              <a:t>1.</a:t>
            </a:r>
            <a:r>
              <a:rPr lang="en-US" altLang="zh-CN"/>
              <a:t> </a:t>
            </a:r>
            <a:r>
              <a:rPr lang="zh-CN" altLang="en-US">
                <a:solidFill>
                  <a:srgbClr val="FF0000"/>
                </a:solidFill>
                <a:effectLst>
                  <a:outerShdw blurRad="38100" dist="38100" dir="2700000" algn="tl">
                    <a:srgbClr val="000000"/>
                  </a:outerShdw>
                </a:effectLst>
              </a:rPr>
              <a:t>慢启动算法</a:t>
            </a:r>
          </a:p>
          <a:p>
            <a:pPr marL="374650" lvl="1" indent="-195263">
              <a:lnSpc>
                <a:spcPct val="125000"/>
              </a:lnSpc>
              <a:buClr>
                <a:srgbClr val="FF0000"/>
              </a:buClr>
              <a:buSzPct val="75000"/>
            </a:pPr>
            <a:r>
              <a:rPr lang="zh-CN" altLang="en-US"/>
              <a:t> </a:t>
            </a:r>
            <a:r>
              <a:rPr lang="zh-CN" altLang="en-US" sz="2400"/>
              <a:t>慢启动为发送方</a:t>
            </a:r>
            <a:r>
              <a:rPr lang="en-US" altLang="zh-CN" sz="2400"/>
              <a:t>TCP</a:t>
            </a:r>
            <a:r>
              <a:rPr lang="zh-CN" altLang="en-US" sz="2400"/>
              <a:t>增加一个拥塞窗口</a:t>
            </a:r>
            <a:r>
              <a:rPr lang="en-US" altLang="zh-CN" sz="2400"/>
              <a:t>cwnd</a:t>
            </a:r>
            <a:endParaRPr lang="zh-CN" altLang="en-US" sz="2400"/>
          </a:p>
          <a:p>
            <a:pPr marL="374650" lvl="1" indent="-195263">
              <a:lnSpc>
                <a:spcPct val="125000"/>
              </a:lnSpc>
              <a:buClr>
                <a:srgbClr val="FF0000"/>
              </a:buClr>
              <a:buSzPct val="75000"/>
            </a:pPr>
            <a:r>
              <a:rPr lang="zh-CN" altLang="en-US" sz="2400"/>
              <a:t>当与另一个网络的主机建立</a:t>
            </a:r>
            <a:r>
              <a:rPr lang="en-US" altLang="zh-CN" sz="2400"/>
              <a:t>TCP</a:t>
            </a:r>
            <a:r>
              <a:rPr lang="zh-CN" altLang="en-US" sz="2400"/>
              <a:t>连接时，拥塞窗口被初始化为</a:t>
            </a:r>
            <a:r>
              <a:rPr lang="en-US" altLang="zh-CN" sz="2400"/>
              <a:t>1</a:t>
            </a:r>
            <a:r>
              <a:rPr lang="zh-CN" altLang="en-US" sz="2400"/>
              <a:t>个报文段</a:t>
            </a:r>
            <a:r>
              <a:rPr lang="en-US" altLang="zh-CN" sz="2400"/>
              <a:t>(</a:t>
            </a:r>
            <a:r>
              <a:rPr lang="zh-CN" altLang="en-US" sz="2400"/>
              <a:t>即另一端通告的报文段大小</a:t>
            </a:r>
            <a:r>
              <a:rPr lang="en-US" altLang="zh-CN" sz="2400"/>
              <a:t>)</a:t>
            </a:r>
            <a:endParaRPr lang="zh-CN" altLang="en-US" sz="2400"/>
          </a:p>
          <a:p>
            <a:pPr marL="374650" lvl="1" indent="-195263">
              <a:lnSpc>
                <a:spcPct val="125000"/>
              </a:lnSpc>
              <a:buClr>
                <a:srgbClr val="FF0000"/>
              </a:buClr>
              <a:buSzPct val="75000"/>
            </a:pPr>
            <a:r>
              <a:rPr lang="zh-CN" altLang="en-US" sz="2400">
                <a:solidFill>
                  <a:srgbClr val="FF0000"/>
                </a:solidFill>
                <a:effectLst>
                  <a:outerShdw blurRad="38100" dist="38100" dir="2700000" algn="tl">
                    <a:srgbClr val="000000"/>
                  </a:outerShdw>
                </a:effectLst>
              </a:rPr>
              <a:t>每收到一个</a:t>
            </a:r>
            <a:r>
              <a:rPr lang="en-US" altLang="zh-CN" sz="2400">
                <a:solidFill>
                  <a:srgbClr val="FF0000"/>
                </a:solidFill>
                <a:effectLst>
                  <a:outerShdw blurRad="38100" dist="38100" dir="2700000" algn="tl">
                    <a:srgbClr val="000000"/>
                  </a:outerShdw>
                </a:effectLst>
              </a:rPr>
              <a:t>ACK</a:t>
            </a:r>
            <a:r>
              <a:rPr lang="zh-CN" altLang="en-US" sz="2400"/>
              <a:t>，拥塞窗口就增加一个报文段</a:t>
            </a:r>
            <a:r>
              <a:rPr lang="en-US" altLang="zh-CN" sz="2400"/>
              <a:t>(cwnd</a:t>
            </a:r>
            <a:r>
              <a:rPr lang="zh-CN" altLang="en-US" sz="2400"/>
              <a:t>以字节为单位</a:t>
            </a:r>
            <a:r>
              <a:rPr lang="en-US" altLang="zh-CN" sz="2400"/>
              <a:t>,</a:t>
            </a:r>
            <a:r>
              <a:rPr lang="zh-CN" altLang="en-US" sz="2400"/>
              <a:t>慢启动以报文段大小为单位进行增加</a:t>
            </a:r>
            <a:r>
              <a:rPr lang="en-US" altLang="zh-CN" sz="2400"/>
              <a:t>)</a:t>
            </a:r>
          </a:p>
          <a:p>
            <a:pPr marL="788987" lvl="2" indent="-195263">
              <a:lnSpc>
                <a:spcPct val="125000"/>
              </a:lnSpc>
              <a:buClr>
                <a:srgbClr val="FF0000"/>
              </a:buClr>
              <a:buSzPct val="75000"/>
            </a:pPr>
            <a:r>
              <a:rPr lang="zh-CN" altLang="en-US" sz="1600" b="1"/>
              <a:t>发送方取拥塞窗口与通告窗口中的最小值为发送上限</a:t>
            </a:r>
          </a:p>
          <a:p>
            <a:pPr marL="788987" lvl="2" indent="-195263">
              <a:lnSpc>
                <a:spcPct val="125000"/>
              </a:lnSpc>
              <a:buClr>
                <a:srgbClr val="FF0000"/>
              </a:buClr>
              <a:buSzPct val="75000"/>
            </a:pPr>
            <a:r>
              <a:rPr lang="zh-CN" altLang="en-US" sz="1600" b="1"/>
              <a:t>拥塞窗口是发送方使用的流量控制，而通告窗口是接收方使用的流量控制</a:t>
            </a:r>
          </a:p>
        </p:txBody>
      </p:sp>
    </p:spTree>
  </p:cSld>
  <p:clrMapOvr>
    <a:masterClrMapping/>
  </p:clrMapOvr>
  <p:transition spd="slow">
    <p:random/>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3"/>
          <p:cNvSpPr>
            <a:spLocks noGrp="1"/>
          </p:cNvSpPr>
          <p:nvPr>
            <p:ph type="sldNum" sz="quarter" idx="10"/>
          </p:nvPr>
        </p:nvSpPr>
        <p:spPr/>
        <p:txBody>
          <a:bodyPr/>
          <a:lstStyle/>
          <a:p>
            <a:r>
              <a:rPr lang="en-US" altLang="zh-CN"/>
              <a:t>Page </a:t>
            </a:r>
            <a:fld id="{305F2FD0-3C4E-4CB8-A00E-5767A6DFBA46}" type="slidenum">
              <a:rPr lang="en-US" altLang="zh-CN"/>
              <a:pPr/>
              <a:t>97</a:t>
            </a:fld>
            <a:endParaRPr lang="en-US" altLang="zh-CN"/>
          </a:p>
        </p:txBody>
      </p:sp>
      <p:sp>
        <p:nvSpPr>
          <p:cNvPr id="299010" name="Rectangle 2"/>
          <p:cNvSpPr>
            <a:spLocks noGrp="1" noChangeArrowheads="1"/>
          </p:cNvSpPr>
          <p:nvPr>
            <p:ph type="title"/>
          </p:nvPr>
        </p:nvSpPr>
        <p:spPr/>
        <p:txBody>
          <a:bodyPr/>
          <a:lstStyle/>
          <a:p>
            <a:r>
              <a:rPr lang="zh-CN" altLang="en-US" sz="3200"/>
              <a:t>慢启动的示意和影响</a:t>
            </a:r>
          </a:p>
        </p:txBody>
      </p:sp>
      <p:sp>
        <p:nvSpPr>
          <p:cNvPr id="299011" name="Line 3"/>
          <p:cNvSpPr>
            <a:spLocks noChangeShapeType="1"/>
          </p:cNvSpPr>
          <p:nvPr/>
        </p:nvSpPr>
        <p:spPr bwMode="auto">
          <a:xfrm>
            <a:off x="3708400" y="1412875"/>
            <a:ext cx="0" cy="4752975"/>
          </a:xfrm>
          <a:prstGeom prst="line">
            <a:avLst/>
          </a:prstGeom>
          <a:noFill/>
          <a:ln w="9525">
            <a:solidFill>
              <a:schemeClr val="tx1"/>
            </a:solidFill>
            <a:round/>
            <a:headEnd/>
            <a:tailEnd/>
          </a:ln>
          <a:effectLst/>
        </p:spPr>
        <p:txBody>
          <a:bodyPr wrap="none"/>
          <a:lstStyle/>
          <a:p>
            <a:endParaRPr lang="zh-CN" altLang="en-US"/>
          </a:p>
        </p:txBody>
      </p:sp>
      <p:sp>
        <p:nvSpPr>
          <p:cNvPr id="299012" name="Line 4"/>
          <p:cNvSpPr>
            <a:spLocks noChangeShapeType="1"/>
          </p:cNvSpPr>
          <p:nvPr/>
        </p:nvSpPr>
        <p:spPr bwMode="auto">
          <a:xfrm>
            <a:off x="6661150" y="1412875"/>
            <a:ext cx="0" cy="4752975"/>
          </a:xfrm>
          <a:prstGeom prst="line">
            <a:avLst/>
          </a:prstGeom>
          <a:noFill/>
          <a:ln w="9525">
            <a:solidFill>
              <a:schemeClr val="tx1"/>
            </a:solidFill>
            <a:round/>
            <a:headEnd/>
            <a:tailEnd/>
          </a:ln>
          <a:effectLst/>
        </p:spPr>
        <p:txBody>
          <a:bodyPr wrap="none"/>
          <a:lstStyle/>
          <a:p>
            <a:endParaRPr lang="zh-CN" altLang="en-US"/>
          </a:p>
        </p:txBody>
      </p:sp>
      <p:sp>
        <p:nvSpPr>
          <p:cNvPr id="299013" name="Line 5"/>
          <p:cNvSpPr>
            <a:spLocks noChangeShapeType="1"/>
          </p:cNvSpPr>
          <p:nvPr/>
        </p:nvSpPr>
        <p:spPr bwMode="auto">
          <a:xfrm>
            <a:off x="3708400" y="1484313"/>
            <a:ext cx="2952750" cy="360362"/>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9014" name="Line 6"/>
          <p:cNvSpPr>
            <a:spLocks noChangeShapeType="1"/>
          </p:cNvSpPr>
          <p:nvPr/>
        </p:nvSpPr>
        <p:spPr bwMode="auto">
          <a:xfrm flipH="1">
            <a:off x="3781425" y="1916113"/>
            <a:ext cx="2879725" cy="433387"/>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9015" name="Line 7"/>
          <p:cNvSpPr>
            <a:spLocks noChangeShapeType="1"/>
          </p:cNvSpPr>
          <p:nvPr/>
        </p:nvSpPr>
        <p:spPr bwMode="auto">
          <a:xfrm>
            <a:off x="3781425" y="2420938"/>
            <a:ext cx="2879725" cy="360362"/>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9016" name="Line 8"/>
          <p:cNvSpPr>
            <a:spLocks noChangeShapeType="1"/>
          </p:cNvSpPr>
          <p:nvPr/>
        </p:nvSpPr>
        <p:spPr bwMode="auto">
          <a:xfrm>
            <a:off x="3708400" y="2651125"/>
            <a:ext cx="2933700" cy="38735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9017" name="Line 9"/>
          <p:cNvSpPr>
            <a:spLocks noChangeShapeType="1"/>
          </p:cNvSpPr>
          <p:nvPr/>
        </p:nvSpPr>
        <p:spPr bwMode="auto">
          <a:xfrm flipH="1">
            <a:off x="3678238" y="2881313"/>
            <a:ext cx="2954337" cy="576262"/>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9018" name="Line 10"/>
          <p:cNvSpPr>
            <a:spLocks noChangeShapeType="1"/>
          </p:cNvSpPr>
          <p:nvPr/>
        </p:nvSpPr>
        <p:spPr bwMode="auto">
          <a:xfrm flipH="1">
            <a:off x="3708400" y="3111500"/>
            <a:ext cx="2952750" cy="620713"/>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9019" name="Text Box 11"/>
          <p:cNvSpPr txBox="1">
            <a:spLocks noChangeArrowheads="1"/>
          </p:cNvSpPr>
          <p:nvPr/>
        </p:nvSpPr>
        <p:spPr bwMode="auto">
          <a:xfrm>
            <a:off x="2484438" y="1268413"/>
            <a:ext cx="1657350" cy="457200"/>
          </a:xfrm>
          <a:prstGeom prst="rect">
            <a:avLst/>
          </a:prstGeom>
          <a:noFill/>
          <a:ln w="9525">
            <a:noFill/>
            <a:miter lim="800000"/>
            <a:headEnd/>
            <a:tailEnd/>
          </a:ln>
          <a:effectLst/>
        </p:spPr>
        <p:txBody>
          <a:bodyPr>
            <a:spAutoFit/>
          </a:bodyPr>
          <a:lstStyle/>
          <a:p>
            <a:pPr>
              <a:spcBef>
                <a:spcPct val="50000"/>
              </a:spcBef>
            </a:pPr>
            <a:r>
              <a:rPr lang="en-US" altLang="zh-CN" sz="2400" b="1"/>
              <a:t>cwnd=1</a:t>
            </a:r>
          </a:p>
        </p:txBody>
      </p:sp>
      <p:sp>
        <p:nvSpPr>
          <p:cNvPr id="299020" name="Text Box 12"/>
          <p:cNvSpPr txBox="1">
            <a:spLocks noChangeArrowheads="1"/>
          </p:cNvSpPr>
          <p:nvPr/>
        </p:nvSpPr>
        <p:spPr bwMode="auto">
          <a:xfrm>
            <a:off x="2484438" y="2133600"/>
            <a:ext cx="1657350" cy="457200"/>
          </a:xfrm>
          <a:prstGeom prst="rect">
            <a:avLst/>
          </a:prstGeom>
          <a:noFill/>
          <a:ln w="9525">
            <a:noFill/>
            <a:miter lim="800000"/>
            <a:headEnd/>
            <a:tailEnd/>
          </a:ln>
          <a:effectLst/>
        </p:spPr>
        <p:txBody>
          <a:bodyPr>
            <a:spAutoFit/>
          </a:bodyPr>
          <a:lstStyle/>
          <a:p>
            <a:pPr>
              <a:spcBef>
                <a:spcPct val="50000"/>
              </a:spcBef>
            </a:pPr>
            <a:r>
              <a:rPr lang="en-US" altLang="zh-CN" sz="2400" b="1"/>
              <a:t>cwnd=2</a:t>
            </a:r>
          </a:p>
        </p:txBody>
      </p:sp>
      <p:sp>
        <p:nvSpPr>
          <p:cNvPr id="299021" name="Text Box 13"/>
          <p:cNvSpPr txBox="1">
            <a:spLocks noChangeArrowheads="1"/>
          </p:cNvSpPr>
          <p:nvPr/>
        </p:nvSpPr>
        <p:spPr bwMode="auto">
          <a:xfrm rot="477977">
            <a:off x="4864100" y="1339850"/>
            <a:ext cx="935038" cy="396875"/>
          </a:xfrm>
          <a:prstGeom prst="rect">
            <a:avLst/>
          </a:prstGeom>
          <a:noFill/>
          <a:ln w="9525">
            <a:noFill/>
            <a:miter lim="800000"/>
            <a:headEnd/>
            <a:tailEnd/>
          </a:ln>
          <a:effectLst/>
        </p:spPr>
        <p:txBody>
          <a:bodyPr>
            <a:spAutoFit/>
          </a:bodyPr>
          <a:lstStyle/>
          <a:p>
            <a:pPr>
              <a:spcBef>
                <a:spcPct val="50000"/>
              </a:spcBef>
            </a:pPr>
            <a:r>
              <a:rPr lang="en-US" altLang="zh-CN" b="1"/>
              <a:t>sn=1</a:t>
            </a:r>
          </a:p>
        </p:txBody>
      </p:sp>
      <p:sp>
        <p:nvSpPr>
          <p:cNvPr id="299022" name="Text Box 14"/>
          <p:cNvSpPr txBox="1">
            <a:spLocks noChangeArrowheads="1"/>
          </p:cNvSpPr>
          <p:nvPr/>
        </p:nvSpPr>
        <p:spPr bwMode="auto">
          <a:xfrm rot="-431647">
            <a:off x="4497388" y="1800225"/>
            <a:ext cx="1223962" cy="396875"/>
          </a:xfrm>
          <a:prstGeom prst="rect">
            <a:avLst/>
          </a:prstGeom>
          <a:noFill/>
          <a:ln w="9525">
            <a:noFill/>
            <a:miter lim="800000"/>
            <a:headEnd/>
            <a:tailEnd/>
          </a:ln>
          <a:effectLst/>
        </p:spPr>
        <p:txBody>
          <a:bodyPr>
            <a:spAutoFit/>
          </a:bodyPr>
          <a:lstStyle/>
          <a:p>
            <a:pPr>
              <a:spcBef>
                <a:spcPct val="50000"/>
              </a:spcBef>
            </a:pPr>
            <a:r>
              <a:rPr lang="en-US" altLang="zh-CN" b="1"/>
              <a:t>a=101</a:t>
            </a:r>
          </a:p>
        </p:txBody>
      </p:sp>
      <p:sp>
        <p:nvSpPr>
          <p:cNvPr id="299023" name="Text Box 15"/>
          <p:cNvSpPr txBox="1">
            <a:spLocks noChangeArrowheads="1"/>
          </p:cNvSpPr>
          <p:nvPr/>
        </p:nvSpPr>
        <p:spPr bwMode="auto">
          <a:xfrm>
            <a:off x="6804025" y="1484313"/>
            <a:ext cx="1727200" cy="822325"/>
          </a:xfrm>
          <a:prstGeom prst="rect">
            <a:avLst/>
          </a:prstGeom>
          <a:noFill/>
          <a:ln w="9525">
            <a:noFill/>
            <a:miter lim="800000"/>
            <a:headEnd/>
            <a:tailEnd/>
          </a:ln>
          <a:effectLst/>
        </p:spPr>
        <p:txBody>
          <a:bodyPr>
            <a:spAutoFit/>
          </a:bodyPr>
          <a:lstStyle/>
          <a:p>
            <a:pPr>
              <a:spcBef>
                <a:spcPct val="50000"/>
              </a:spcBef>
            </a:pPr>
            <a:r>
              <a:rPr lang="zh-CN" altLang="en-US" sz="2400" b="1">
                <a:solidFill>
                  <a:srgbClr val="FF0000"/>
                </a:solidFill>
                <a:effectLst>
                  <a:outerShdw blurRad="38100" dist="38100" dir="2700000" algn="tl">
                    <a:srgbClr val="000000"/>
                  </a:outerShdw>
                </a:effectLst>
              </a:rPr>
              <a:t>每个报文段</a:t>
            </a:r>
            <a:r>
              <a:rPr lang="en-US" altLang="zh-CN" sz="2400" b="1">
                <a:solidFill>
                  <a:srgbClr val="FF0000"/>
                </a:solidFill>
                <a:effectLst>
                  <a:outerShdw blurRad="38100" dist="38100" dir="2700000" algn="tl">
                    <a:srgbClr val="000000"/>
                  </a:outerShdw>
                </a:effectLst>
              </a:rPr>
              <a:t>100</a:t>
            </a:r>
            <a:r>
              <a:rPr lang="zh-CN" altLang="en-US" sz="2400" b="1">
                <a:solidFill>
                  <a:srgbClr val="FF0000"/>
                </a:solidFill>
                <a:effectLst>
                  <a:outerShdw blurRad="38100" dist="38100" dir="2700000" algn="tl">
                    <a:srgbClr val="000000"/>
                  </a:outerShdw>
                </a:effectLst>
              </a:rPr>
              <a:t>字节</a:t>
            </a:r>
          </a:p>
        </p:txBody>
      </p:sp>
      <p:sp>
        <p:nvSpPr>
          <p:cNvPr id="299024" name="Text Box 16"/>
          <p:cNvSpPr txBox="1">
            <a:spLocks noChangeArrowheads="1"/>
          </p:cNvSpPr>
          <p:nvPr/>
        </p:nvSpPr>
        <p:spPr bwMode="auto">
          <a:xfrm rot="357935">
            <a:off x="4787900" y="2276475"/>
            <a:ext cx="1296988" cy="396875"/>
          </a:xfrm>
          <a:prstGeom prst="rect">
            <a:avLst/>
          </a:prstGeom>
          <a:noFill/>
          <a:ln w="9525">
            <a:noFill/>
            <a:miter lim="800000"/>
            <a:headEnd/>
            <a:tailEnd/>
          </a:ln>
          <a:effectLst/>
        </p:spPr>
        <p:txBody>
          <a:bodyPr>
            <a:spAutoFit/>
          </a:bodyPr>
          <a:lstStyle/>
          <a:p>
            <a:pPr>
              <a:spcBef>
                <a:spcPct val="50000"/>
              </a:spcBef>
            </a:pPr>
            <a:r>
              <a:rPr lang="en-US" altLang="zh-CN" b="1"/>
              <a:t>sn=101</a:t>
            </a:r>
          </a:p>
        </p:txBody>
      </p:sp>
      <p:sp>
        <p:nvSpPr>
          <p:cNvPr id="299025" name="Text Box 17"/>
          <p:cNvSpPr txBox="1">
            <a:spLocks noChangeArrowheads="1"/>
          </p:cNvSpPr>
          <p:nvPr/>
        </p:nvSpPr>
        <p:spPr bwMode="auto">
          <a:xfrm rot="430648">
            <a:off x="4560888" y="2520950"/>
            <a:ext cx="1296987" cy="396875"/>
          </a:xfrm>
          <a:prstGeom prst="rect">
            <a:avLst/>
          </a:prstGeom>
          <a:noFill/>
          <a:ln w="9525">
            <a:noFill/>
            <a:miter lim="800000"/>
            <a:headEnd/>
            <a:tailEnd/>
          </a:ln>
          <a:effectLst/>
        </p:spPr>
        <p:txBody>
          <a:bodyPr>
            <a:spAutoFit/>
          </a:bodyPr>
          <a:lstStyle/>
          <a:p>
            <a:pPr>
              <a:spcBef>
                <a:spcPct val="50000"/>
              </a:spcBef>
            </a:pPr>
            <a:r>
              <a:rPr lang="en-US" altLang="zh-CN" b="1"/>
              <a:t>sn=201</a:t>
            </a:r>
          </a:p>
        </p:txBody>
      </p:sp>
      <p:sp>
        <p:nvSpPr>
          <p:cNvPr id="299026" name="Text Box 18"/>
          <p:cNvSpPr txBox="1">
            <a:spLocks noChangeArrowheads="1"/>
          </p:cNvSpPr>
          <p:nvPr/>
        </p:nvSpPr>
        <p:spPr bwMode="auto">
          <a:xfrm>
            <a:off x="2482850" y="3141663"/>
            <a:ext cx="1657350" cy="457200"/>
          </a:xfrm>
          <a:prstGeom prst="rect">
            <a:avLst/>
          </a:prstGeom>
          <a:noFill/>
          <a:ln w="9525">
            <a:noFill/>
            <a:miter lim="800000"/>
            <a:headEnd/>
            <a:tailEnd/>
          </a:ln>
          <a:effectLst/>
        </p:spPr>
        <p:txBody>
          <a:bodyPr>
            <a:spAutoFit/>
          </a:bodyPr>
          <a:lstStyle/>
          <a:p>
            <a:pPr>
              <a:spcBef>
                <a:spcPct val="50000"/>
              </a:spcBef>
            </a:pPr>
            <a:r>
              <a:rPr lang="en-US" altLang="zh-CN" sz="2400" b="1"/>
              <a:t>cwnd=3</a:t>
            </a:r>
          </a:p>
        </p:txBody>
      </p:sp>
      <p:sp>
        <p:nvSpPr>
          <p:cNvPr id="299027" name="Text Box 19"/>
          <p:cNvSpPr txBox="1">
            <a:spLocks noChangeArrowheads="1"/>
          </p:cNvSpPr>
          <p:nvPr/>
        </p:nvSpPr>
        <p:spPr bwMode="auto">
          <a:xfrm>
            <a:off x="2484438" y="3505200"/>
            <a:ext cx="1657350" cy="457200"/>
          </a:xfrm>
          <a:prstGeom prst="rect">
            <a:avLst/>
          </a:prstGeom>
          <a:noFill/>
          <a:ln w="9525">
            <a:noFill/>
            <a:miter lim="800000"/>
            <a:headEnd/>
            <a:tailEnd/>
          </a:ln>
          <a:effectLst/>
        </p:spPr>
        <p:txBody>
          <a:bodyPr>
            <a:spAutoFit/>
          </a:bodyPr>
          <a:lstStyle/>
          <a:p>
            <a:pPr>
              <a:spcBef>
                <a:spcPct val="50000"/>
              </a:spcBef>
            </a:pPr>
            <a:r>
              <a:rPr lang="en-US" altLang="zh-CN" sz="2400" b="1"/>
              <a:t>cwnd=4</a:t>
            </a:r>
          </a:p>
        </p:txBody>
      </p:sp>
      <p:sp>
        <p:nvSpPr>
          <p:cNvPr id="299028" name="Text Box 20"/>
          <p:cNvSpPr txBox="1">
            <a:spLocks noChangeArrowheads="1"/>
          </p:cNvSpPr>
          <p:nvPr/>
        </p:nvSpPr>
        <p:spPr bwMode="auto">
          <a:xfrm>
            <a:off x="971550" y="1916113"/>
            <a:ext cx="1512888" cy="1187450"/>
          </a:xfrm>
          <a:prstGeom prst="rect">
            <a:avLst/>
          </a:prstGeom>
          <a:noFill/>
          <a:ln w="9525">
            <a:noFill/>
            <a:miter lim="800000"/>
            <a:headEnd/>
            <a:tailEnd/>
          </a:ln>
          <a:effectLst/>
        </p:spPr>
        <p:txBody>
          <a:bodyPr>
            <a:spAutoFit/>
          </a:bodyPr>
          <a:lstStyle/>
          <a:p>
            <a:pPr>
              <a:spcBef>
                <a:spcPct val="50000"/>
              </a:spcBef>
            </a:pPr>
            <a:r>
              <a:rPr lang="zh-CN" altLang="en-US" sz="2400" b="1">
                <a:solidFill>
                  <a:srgbClr val="FF0000"/>
                </a:solidFill>
                <a:effectLst>
                  <a:outerShdw blurRad="38100" dist="38100" dir="2700000" algn="tl">
                    <a:srgbClr val="000000"/>
                  </a:outerShdw>
                </a:effectLst>
              </a:rPr>
              <a:t>每收到一个</a:t>
            </a:r>
            <a:r>
              <a:rPr lang="en-US" altLang="zh-CN" sz="2400" b="1">
                <a:solidFill>
                  <a:srgbClr val="FF0000"/>
                </a:solidFill>
                <a:effectLst>
                  <a:outerShdw blurRad="38100" dist="38100" dir="2700000" algn="tl">
                    <a:srgbClr val="000000"/>
                  </a:outerShdw>
                </a:effectLst>
              </a:rPr>
              <a:t>ACK</a:t>
            </a:r>
            <a:r>
              <a:rPr lang="zh-CN" altLang="en-US" sz="2400" b="1">
                <a:solidFill>
                  <a:srgbClr val="FF0000"/>
                </a:solidFill>
                <a:effectLst>
                  <a:outerShdw blurRad="38100" dist="38100" dir="2700000" algn="tl">
                    <a:srgbClr val="000000"/>
                  </a:outerShdw>
                </a:effectLst>
              </a:rPr>
              <a:t>，</a:t>
            </a:r>
            <a:r>
              <a:rPr lang="en-US" altLang="zh-CN" sz="2400" b="1">
                <a:solidFill>
                  <a:srgbClr val="FF0000"/>
                </a:solidFill>
                <a:effectLst>
                  <a:outerShdw blurRad="38100" dist="38100" dir="2700000" algn="tl">
                    <a:srgbClr val="000000"/>
                  </a:outerShdw>
                </a:effectLst>
              </a:rPr>
              <a:t>cwnd</a:t>
            </a:r>
            <a:r>
              <a:rPr lang="zh-CN" altLang="en-US" sz="2400" b="1">
                <a:solidFill>
                  <a:srgbClr val="FF0000"/>
                </a:solidFill>
                <a:effectLst>
                  <a:outerShdw blurRad="38100" dist="38100" dir="2700000" algn="tl">
                    <a:srgbClr val="000000"/>
                  </a:outerShdw>
                </a:effectLst>
              </a:rPr>
              <a:t>增</a:t>
            </a:r>
            <a:r>
              <a:rPr lang="en-US" altLang="zh-CN" sz="2400" b="1">
                <a:solidFill>
                  <a:srgbClr val="FF0000"/>
                </a:solidFill>
                <a:effectLst>
                  <a:outerShdw blurRad="38100" dist="38100" dir="2700000" algn="tl">
                    <a:srgbClr val="000000"/>
                  </a:outerShdw>
                </a:effectLst>
              </a:rPr>
              <a:t>1</a:t>
            </a:r>
          </a:p>
        </p:txBody>
      </p:sp>
      <p:sp>
        <p:nvSpPr>
          <p:cNvPr id="299029" name="Text Box 21"/>
          <p:cNvSpPr txBox="1">
            <a:spLocks noChangeArrowheads="1"/>
          </p:cNvSpPr>
          <p:nvPr/>
        </p:nvSpPr>
        <p:spPr bwMode="auto">
          <a:xfrm rot="21000000">
            <a:off x="4356100" y="2867025"/>
            <a:ext cx="1223963" cy="396875"/>
          </a:xfrm>
          <a:prstGeom prst="rect">
            <a:avLst/>
          </a:prstGeom>
          <a:noFill/>
          <a:ln w="9525">
            <a:noFill/>
            <a:miter lim="800000"/>
            <a:headEnd/>
            <a:tailEnd/>
          </a:ln>
          <a:effectLst/>
        </p:spPr>
        <p:txBody>
          <a:bodyPr>
            <a:spAutoFit/>
          </a:bodyPr>
          <a:lstStyle/>
          <a:p>
            <a:pPr>
              <a:spcBef>
                <a:spcPct val="50000"/>
              </a:spcBef>
            </a:pPr>
            <a:r>
              <a:rPr lang="en-US" altLang="zh-CN" b="1"/>
              <a:t>a=201</a:t>
            </a:r>
          </a:p>
        </p:txBody>
      </p:sp>
      <p:sp>
        <p:nvSpPr>
          <p:cNvPr id="299030" name="Text Box 22"/>
          <p:cNvSpPr txBox="1">
            <a:spLocks noChangeArrowheads="1"/>
          </p:cNvSpPr>
          <p:nvPr/>
        </p:nvSpPr>
        <p:spPr bwMode="auto">
          <a:xfrm rot="21000000">
            <a:off x="4427538" y="3127375"/>
            <a:ext cx="1223962" cy="396875"/>
          </a:xfrm>
          <a:prstGeom prst="rect">
            <a:avLst/>
          </a:prstGeom>
          <a:noFill/>
          <a:ln w="9525">
            <a:noFill/>
            <a:miter lim="800000"/>
            <a:headEnd/>
            <a:tailEnd/>
          </a:ln>
          <a:effectLst/>
        </p:spPr>
        <p:txBody>
          <a:bodyPr>
            <a:spAutoFit/>
          </a:bodyPr>
          <a:lstStyle/>
          <a:p>
            <a:pPr>
              <a:spcBef>
                <a:spcPct val="50000"/>
              </a:spcBef>
            </a:pPr>
            <a:r>
              <a:rPr lang="en-US" altLang="zh-CN" b="1"/>
              <a:t>a=301</a:t>
            </a:r>
          </a:p>
        </p:txBody>
      </p:sp>
      <p:sp>
        <p:nvSpPr>
          <p:cNvPr id="299031" name="Line 23"/>
          <p:cNvSpPr>
            <a:spLocks noChangeShapeType="1"/>
          </p:cNvSpPr>
          <p:nvPr/>
        </p:nvSpPr>
        <p:spPr bwMode="auto">
          <a:xfrm>
            <a:off x="3781425" y="3546475"/>
            <a:ext cx="2879725" cy="360363"/>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9032" name="Line 24"/>
          <p:cNvSpPr>
            <a:spLocks noChangeShapeType="1"/>
          </p:cNvSpPr>
          <p:nvPr/>
        </p:nvSpPr>
        <p:spPr bwMode="auto">
          <a:xfrm>
            <a:off x="3708400" y="3776663"/>
            <a:ext cx="2933700" cy="38735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9033" name="Text Box 25"/>
          <p:cNvSpPr txBox="1">
            <a:spLocks noChangeArrowheads="1"/>
          </p:cNvSpPr>
          <p:nvPr/>
        </p:nvSpPr>
        <p:spPr bwMode="auto">
          <a:xfrm rot="357935">
            <a:off x="4787900" y="3402013"/>
            <a:ext cx="1296988" cy="396875"/>
          </a:xfrm>
          <a:prstGeom prst="rect">
            <a:avLst/>
          </a:prstGeom>
          <a:noFill/>
          <a:ln w="9525">
            <a:noFill/>
            <a:miter lim="800000"/>
            <a:headEnd/>
            <a:tailEnd/>
          </a:ln>
          <a:effectLst/>
        </p:spPr>
        <p:txBody>
          <a:bodyPr>
            <a:spAutoFit/>
          </a:bodyPr>
          <a:lstStyle/>
          <a:p>
            <a:pPr>
              <a:spcBef>
                <a:spcPct val="50000"/>
              </a:spcBef>
            </a:pPr>
            <a:r>
              <a:rPr lang="en-US" altLang="zh-CN" b="1"/>
              <a:t>sn=301</a:t>
            </a:r>
          </a:p>
        </p:txBody>
      </p:sp>
      <p:sp>
        <p:nvSpPr>
          <p:cNvPr id="299034" name="Text Box 26"/>
          <p:cNvSpPr txBox="1">
            <a:spLocks noChangeArrowheads="1"/>
          </p:cNvSpPr>
          <p:nvPr/>
        </p:nvSpPr>
        <p:spPr bwMode="auto">
          <a:xfrm rot="480000">
            <a:off x="4787900" y="3675063"/>
            <a:ext cx="1296988" cy="396875"/>
          </a:xfrm>
          <a:prstGeom prst="rect">
            <a:avLst/>
          </a:prstGeom>
          <a:noFill/>
          <a:ln w="9525">
            <a:noFill/>
            <a:miter lim="800000"/>
            <a:headEnd/>
            <a:tailEnd/>
          </a:ln>
          <a:effectLst/>
        </p:spPr>
        <p:txBody>
          <a:bodyPr>
            <a:spAutoFit/>
          </a:bodyPr>
          <a:lstStyle/>
          <a:p>
            <a:pPr>
              <a:spcBef>
                <a:spcPct val="50000"/>
              </a:spcBef>
            </a:pPr>
            <a:r>
              <a:rPr lang="en-US" altLang="zh-CN" b="1"/>
              <a:t>sn=401</a:t>
            </a:r>
          </a:p>
        </p:txBody>
      </p:sp>
      <p:sp>
        <p:nvSpPr>
          <p:cNvPr id="299035" name="Line 27"/>
          <p:cNvSpPr>
            <a:spLocks noChangeShapeType="1"/>
          </p:cNvSpPr>
          <p:nvPr/>
        </p:nvSpPr>
        <p:spPr bwMode="auto">
          <a:xfrm>
            <a:off x="3768725" y="4048125"/>
            <a:ext cx="2879725" cy="360363"/>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9036" name="Line 28"/>
          <p:cNvSpPr>
            <a:spLocks noChangeShapeType="1"/>
          </p:cNvSpPr>
          <p:nvPr/>
        </p:nvSpPr>
        <p:spPr bwMode="auto">
          <a:xfrm>
            <a:off x="3724275" y="4321175"/>
            <a:ext cx="2933700" cy="38735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9037" name="Text Box 29"/>
          <p:cNvSpPr txBox="1">
            <a:spLocks noChangeArrowheads="1"/>
          </p:cNvSpPr>
          <p:nvPr/>
        </p:nvSpPr>
        <p:spPr bwMode="auto">
          <a:xfrm rot="480000">
            <a:off x="4772025" y="3933825"/>
            <a:ext cx="1296988" cy="396875"/>
          </a:xfrm>
          <a:prstGeom prst="rect">
            <a:avLst/>
          </a:prstGeom>
          <a:noFill/>
          <a:ln w="9525">
            <a:noFill/>
            <a:miter lim="800000"/>
            <a:headEnd/>
            <a:tailEnd/>
          </a:ln>
          <a:effectLst/>
        </p:spPr>
        <p:txBody>
          <a:bodyPr>
            <a:spAutoFit/>
          </a:bodyPr>
          <a:lstStyle/>
          <a:p>
            <a:pPr>
              <a:spcBef>
                <a:spcPct val="50000"/>
              </a:spcBef>
            </a:pPr>
            <a:r>
              <a:rPr lang="en-US" altLang="zh-CN" b="1"/>
              <a:t>sn=501</a:t>
            </a:r>
          </a:p>
        </p:txBody>
      </p:sp>
      <p:sp>
        <p:nvSpPr>
          <p:cNvPr id="299038" name="Text Box 30"/>
          <p:cNvSpPr txBox="1">
            <a:spLocks noChangeArrowheads="1"/>
          </p:cNvSpPr>
          <p:nvPr/>
        </p:nvSpPr>
        <p:spPr bwMode="auto">
          <a:xfrm rot="480000">
            <a:off x="4773613" y="4219575"/>
            <a:ext cx="1296987" cy="396875"/>
          </a:xfrm>
          <a:prstGeom prst="rect">
            <a:avLst/>
          </a:prstGeom>
          <a:noFill/>
          <a:ln w="9525">
            <a:noFill/>
            <a:miter lim="800000"/>
            <a:headEnd/>
            <a:tailEnd/>
          </a:ln>
          <a:effectLst/>
        </p:spPr>
        <p:txBody>
          <a:bodyPr>
            <a:spAutoFit/>
          </a:bodyPr>
          <a:lstStyle/>
          <a:p>
            <a:pPr>
              <a:spcBef>
                <a:spcPct val="50000"/>
              </a:spcBef>
            </a:pPr>
            <a:r>
              <a:rPr lang="en-US" altLang="zh-CN" b="1"/>
              <a:t>sn=601</a:t>
            </a:r>
          </a:p>
        </p:txBody>
      </p:sp>
      <p:sp>
        <p:nvSpPr>
          <p:cNvPr id="299039" name="Line 31"/>
          <p:cNvSpPr>
            <a:spLocks noChangeShapeType="1"/>
          </p:cNvSpPr>
          <p:nvPr/>
        </p:nvSpPr>
        <p:spPr bwMode="auto">
          <a:xfrm flipH="1">
            <a:off x="3779838" y="3948113"/>
            <a:ext cx="2851150" cy="92075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9040" name="Line 32"/>
          <p:cNvSpPr>
            <a:spLocks noChangeShapeType="1"/>
          </p:cNvSpPr>
          <p:nvPr/>
        </p:nvSpPr>
        <p:spPr bwMode="auto">
          <a:xfrm flipH="1">
            <a:off x="3779838" y="4221163"/>
            <a:ext cx="2808287" cy="936625"/>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9041" name="Text Box 33"/>
          <p:cNvSpPr txBox="1">
            <a:spLocks noChangeArrowheads="1"/>
          </p:cNvSpPr>
          <p:nvPr/>
        </p:nvSpPr>
        <p:spPr bwMode="auto">
          <a:xfrm rot="20698486">
            <a:off x="3736975" y="4349750"/>
            <a:ext cx="1223963" cy="396875"/>
          </a:xfrm>
          <a:prstGeom prst="rect">
            <a:avLst/>
          </a:prstGeom>
          <a:noFill/>
          <a:ln w="9525">
            <a:noFill/>
            <a:miter lim="800000"/>
            <a:headEnd/>
            <a:tailEnd/>
          </a:ln>
          <a:effectLst/>
        </p:spPr>
        <p:txBody>
          <a:bodyPr>
            <a:spAutoFit/>
          </a:bodyPr>
          <a:lstStyle/>
          <a:p>
            <a:pPr>
              <a:spcBef>
                <a:spcPct val="50000"/>
              </a:spcBef>
            </a:pPr>
            <a:r>
              <a:rPr lang="en-US" altLang="zh-CN" b="1"/>
              <a:t>a=401</a:t>
            </a:r>
          </a:p>
        </p:txBody>
      </p:sp>
      <p:sp>
        <p:nvSpPr>
          <p:cNvPr id="299042" name="Text Box 34"/>
          <p:cNvSpPr txBox="1">
            <a:spLocks noChangeArrowheads="1"/>
          </p:cNvSpPr>
          <p:nvPr/>
        </p:nvSpPr>
        <p:spPr bwMode="auto">
          <a:xfrm rot="20698486">
            <a:off x="3822700" y="4624388"/>
            <a:ext cx="1223963" cy="396875"/>
          </a:xfrm>
          <a:prstGeom prst="rect">
            <a:avLst/>
          </a:prstGeom>
          <a:noFill/>
          <a:ln w="9525">
            <a:noFill/>
            <a:miter lim="800000"/>
            <a:headEnd/>
            <a:tailEnd/>
          </a:ln>
          <a:effectLst/>
        </p:spPr>
        <p:txBody>
          <a:bodyPr>
            <a:spAutoFit/>
          </a:bodyPr>
          <a:lstStyle/>
          <a:p>
            <a:pPr>
              <a:spcBef>
                <a:spcPct val="50000"/>
              </a:spcBef>
            </a:pPr>
            <a:r>
              <a:rPr lang="en-US" altLang="zh-CN" b="1"/>
              <a:t>a=501</a:t>
            </a:r>
          </a:p>
        </p:txBody>
      </p:sp>
      <p:sp>
        <p:nvSpPr>
          <p:cNvPr id="299043" name="Line 35"/>
          <p:cNvSpPr>
            <a:spLocks noChangeShapeType="1"/>
          </p:cNvSpPr>
          <p:nvPr/>
        </p:nvSpPr>
        <p:spPr bwMode="auto">
          <a:xfrm flipH="1">
            <a:off x="3794125" y="4494213"/>
            <a:ext cx="2851150" cy="92075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9044" name="Line 36"/>
          <p:cNvSpPr>
            <a:spLocks noChangeShapeType="1"/>
          </p:cNvSpPr>
          <p:nvPr/>
        </p:nvSpPr>
        <p:spPr bwMode="auto">
          <a:xfrm flipH="1">
            <a:off x="3779838" y="4781550"/>
            <a:ext cx="2808287" cy="936625"/>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9045" name="Text Box 37"/>
          <p:cNvSpPr txBox="1">
            <a:spLocks noChangeArrowheads="1"/>
          </p:cNvSpPr>
          <p:nvPr/>
        </p:nvSpPr>
        <p:spPr bwMode="auto">
          <a:xfrm rot="20698486">
            <a:off x="3751263" y="4895850"/>
            <a:ext cx="1223962" cy="396875"/>
          </a:xfrm>
          <a:prstGeom prst="rect">
            <a:avLst/>
          </a:prstGeom>
          <a:noFill/>
          <a:ln w="9525">
            <a:noFill/>
            <a:miter lim="800000"/>
            <a:headEnd/>
            <a:tailEnd/>
          </a:ln>
          <a:effectLst/>
        </p:spPr>
        <p:txBody>
          <a:bodyPr>
            <a:spAutoFit/>
          </a:bodyPr>
          <a:lstStyle/>
          <a:p>
            <a:pPr>
              <a:spcBef>
                <a:spcPct val="50000"/>
              </a:spcBef>
            </a:pPr>
            <a:r>
              <a:rPr lang="en-US" altLang="zh-CN" b="1"/>
              <a:t>a=601</a:t>
            </a:r>
          </a:p>
        </p:txBody>
      </p:sp>
      <p:sp>
        <p:nvSpPr>
          <p:cNvPr id="299046" name="Text Box 38"/>
          <p:cNvSpPr txBox="1">
            <a:spLocks noChangeArrowheads="1"/>
          </p:cNvSpPr>
          <p:nvPr/>
        </p:nvSpPr>
        <p:spPr bwMode="auto">
          <a:xfrm rot="20698486">
            <a:off x="3836988" y="5170488"/>
            <a:ext cx="1223962" cy="396875"/>
          </a:xfrm>
          <a:prstGeom prst="rect">
            <a:avLst/>
          </a:prstGeom>
          <a:noFill/>
          <a:ln w="9525">
            <a:noFill/>
            <a:miter lim="800000"/>
            <a:headEnd/>
            <a:tailEnd/>
          </a:ln>
          <a:effectLst/>
        </p:spPr>
        <p:txBody>
          <a:bodyPr>
            <a:spAutoFit/>
          </a:bodyPr>
          <a:lstStyle/>
          <a:p>
            <a:pPr>
              <a:spcBef>
                <a:spcPct val="50000"/>
              </a:spcBef>
            </a:pPr>
            <a:r>
              <a:rPr lang="en-US" altLang="zh-CN" b="1"/>
              <a:t>a=701</a:t>
            </a:r>
          </a:p>
        </p:txBody>
      </p:sp>
      <p:sp>
        <p:nvSpPr>
          <p:cNvPr id="299047" name="Text Box 39"/>
          <p:cNvSpPr txBox="1">
            <a:spLocks noChangeArrowheads="1"/>
          </p:cNvSpPr>
          <p:nvPr/>
        </p:nvSpPr>
        <p:spPr bwMode="auto">
          <a:xfrm>
            <a:off x="2509838" y="4581525"/>
            <a:ext cx="1657350" cy="457200"/>
          </a:xfrm>
          <a:prstGeom prst="rect">
            <a:avLst/>
          </a:prstGeom>
          <a:noFill/>
          <a:ln w="9525">
            <a:noFill/>
            <a:miter lim="800000"/>
            <a:headEnd/>
            <a:tailEnd/>
          </a:ln>
          <a:effectLst/>
        </p:spPr>
        <p:txBody>
          <a:bodyPr>
            <a:spAutoFit/>
          </a:bodyPr>
          <a:lstStyle/>
          <a:p>
            <a:pPr>
              <a:spcBef>
                <a:spcPct val="50000"/>
              </a:spcBef>
            </a:pPr>
            <a:r>
              <a:rPr lang="en-US" altLang="zh-CN" sz="2400" b="1"/>
              <a:t>cwnd=5</a:t>
            </a:r>
          </a:p>
        </p:txBody>
      </p:sp>
      <p:sp>
        <p:nvSpPr>
          <p:cNvPr id="299048" name="Text Box 40"/>
          <p:cNvSpPr txBox="1">
            <a:spLocks noChangeArrowheads="1"/>
          </p:cNvSpPr>
          <p:nvPr/>
        </p:nvSpPr>
        <p:spPr bwMode="auto">
          <a:xfrm>
            <a:off x="2511425" y="4902200"/>
            <a:ext cx="1657350" cy="457200"/>
          </a:xfrm>
          <a:prstGeom prst="rect">
            <a:avLst/>
          </a:prstGeom>
          <a:noFill/>
          <a:ln w="9525">
            <a:noFill/>
            <a:miter lim="800000"/>
            <a:headEnd/>
            <a:tailEnd/>
          </a:ln>
          <a:effectLst/>
        </p:spPr>
        <p:txBody>
          <a:bodyPr>
            <a:spAutoFit/>
          </a:bodyPr>
          <a:lstStyle/>
          <a:p>
            <a:pPr>
              <a:spcBef>
                <a:spcPct val="50000"/>
              </a:spcBef>
            </a:pPr>
            <a:r>
              <a:rPr lang="en-US" altLang="zh-CN" sz="2400" b="1"/>
              <a:t>cwnd=6</a:t>
            </a:r>
          </a:p>
        </p:txBody>
      </p:sp>
      <p:sp>
        <p:nvSpPr>
          <p:cNvPr id="299049" name="Text Box 41"/>
          <p:cNvSpPr txBox="1">
            <a:spLocks noChangeArrowheads="1"/>
          </p:cNvSpPr>
          <p:nvPr/>
        </p:nvSpPr>
        <p:spPr bwMode="auto">
          <a:xfrm>
            <a:off x="2513013" y="5200650"/>
            <a:ext cx="1657350" cy="457200"/>
          </a:xfrm>
          <a:prstGeom prst="rect">
            <a:avLst/>
          </a:prstGeom>
          <a:noFill/>
          <a:ln w="9525">
            <a:noFill/>
            <a:miter lim="800000"/>
            <a:headEnd/>
            <a:tailEnd/>
          </a:ln>
          <a:effectLst/>
        </p:spPr>
        <p:txBody>
          <a:bodyPr>
            <a:spAutoFit/>
          </a:bodyPr>
          <a:lstStyle/>
          <a:p>
            <a:pPr>
              <a:spcBef>
                <a:spcPct val="50000"/>
              </a:spcBef>
            </a:pPr>
            <a:r>
              <a:rPr lang="en-US" altLang="zh-CN" sz="2400" b="1"/>
              <a:t>cwnd=7</a:t>
            </a:r>
          </a:p>
        </p:txBody>
      </p:sp>
      <p:sp>
        <p:nvSpPr>
          <p:cNvPr id="299050" name="Text Box 42"/>
          <p:cNvSpPr txBox="1">
            <a:spLocks noChangeArrowheads="1"/>
          </p:cNvSpPr>
          <p:nvPr/>
        </p:nvSpPr>
        <p:spPr bwMode="auto">
          <a:xfrm>
            <a:off x="2513013" y="5492750"/>
            <a:ext cx="1657350" cy="457200"/>
          </a:xfrm>
          <a:prstGeom prst="rect">
            <a:avLst/>
          </a:prstGeom>
          <a:noFill/>
          <a:ln w="9525">
            <a:noFill/>
            <a:miter lim="800000"/>
            <a:headEnd/>
            <a:tailEnd/>
          </a:ln>
          <a:effectLst/>
        </p:spPr>
        <p:txBody>
          <a:bodyPr>
            <a:spAutoFit/>
          </a:bodyPr>
          <a:lstStyle/>
          <a:p>
            <a:pPr>
              <a:spcBef>
                <a:spcPct val="50000"/>
              </a:spcBef>
            </a:pPr>
            <a:r>
              <a:rPr lang="en-US" altLang="zh-CN" sz="2400" b="1"/>
              <a:t>cwnd=8</a:t>
            </a:r>
          </a:p>
        </p:txBody>
      </p:sp>
      <p:sp>
        <p:nvSpPr>
          <p:cNvPr id="299051" name="Text Box 43"/>
          <p:cNvSpPr txBox="1">
            <a:spLocks noChangeArrowheads="1"/>
          </p:cNvSpPr>
          <p:nvPr/>
        </p:nvSpPr>
        <p:spPr bwMode="auto">
          <a:xfrm>
            <a:off x="4787900" y="5516563"/>
            <a:ext cx="1439863" cy="519112"/>
          </a:xfrm>
          <a:prstGeom prst="rect">
            <a:avLst/>
          </a:prstGeom>
          <a:noFill/>
          <a:ln w="9525">
            <a:noFill/>
            <a:miter lim="800000"/>
            <a:headEnd/>
            <a:tailEnd/>
          </a:ln>
          <a:effectLst/>
        </p:spPr>
        <p:txBody>
          <a:bodyPr>
            <a:spAutoFit/>
          </a:bodyPr>
          <a:lstStyle/>
          <a:p>
            <a:pPr>
              <a:spcBef>
                <a:spcPct val="50000"/>
              </a:spcBef>
            </a:pPr>
            <a:r>
              <a:rPr lang="en-US" altLang="zh-CN" sz="2800" b="1"/>
              <a:t>……</a:t>
            </a:r>
          </a:p>
        </p:txBody>
      </p:sp>
      <p:sp>
        <p:nvSpPr>
          <p:cNvPr id="299052" name="Text Box 44"/>
          <p:cNvSpPr txBox="1">
            <a:spLocks noChangeArrowheads="1"/>
          </p:cNvSpPr>
          <p:nvPr/>
        </p:nvSpPr>
        <p:spPr bwMode="auto">
          <a:xfrm>
            <a:off x="3346450" y="5805488"/>
            <a:ext cx="649288" cy="457200"/>
          </a:xfrm>
          <a:prstGeom prst="rect">
            <a:avLst/>
          </a:prstGeom>
          <a:noFill/>
          <a:ln w="9525">
            <a:noFill/>
            <a:miter lim="800000"/>
            <a:headEnd/>
            <a:tailEnd/>
          </a:ln>
          <a:effectLst/>
        </p:spPr>
        <p:txBody>
          <a:bodyPr>
            <a:spAutoFit/>
          </a:bodyPr>
          <a:lstStyle/>
          <a:p>
            <a:pPr>
              <a:spcBef>
                <a:spcPct val="50000"/>
              </a:spcBef>
            </a:pPr>
            <a:r>
              <a:rPr lang="en-US" altLang="zh-CN" sz="2400" b="1">
                <a:solidFill>
                  <a:srgbClr val="FF0000"/>
                </a:solidFill>
                <a:effectLst>
                  <a:outerShdw blurRad="38100" dist="38100" dir="2700000" algn="tl">
                    <a:srgbClr val="000000"/>
                  </a:outerShdw>
                </a:effectLst>
              </a:rPr>
              <a:t>A</a:t>
            </a:r>
          </a:p>
        </p:txBody>
      </p:sp>
      <p:sp>
        <p:nvSpPr>
          <p:cNvPr id="299053" name="Text Box 45"/>
          <p:cNvSpPr txBox="1">
            <a:spLocks noChangeArrowheads="1"/>
          </p:cNvSpPr>
          <p:nvPr/>
        </p:nvSpPr>
        <p:spPr bwMode="auto">
          <a:xfrm>
            <a:off x="6659563" y="5780088"/>
            <a:ext cx="649287" cy="457200"/>
          </a:xfrm>
          <a:prstGeom prst="rect">
            <a:avLst/>
          </a:prstGeom>
          <a:noFill/>
          <a:ln w="9525">
            <a:noFill/>
            <a:miter lim="800000"/>
            <a:headEnd/>
            <a:tailEnd/>
          </a:ln>
          <a:effectLst/>
        </p:spPr>
        <p:txBody>
          <a:bodyPr>
            <a:spAutoFit/>
          </a:bodyPr>
          <a:lstStyle/>
          <a:p>
            <a:pPr>
              <a:spcBef>
                <a:spcPct val="50000"/>
              </a:spcBef>
            </a:pPr>
            <a:r>
              <a:rPr lang="en-US" altLang="zh-CN" sz="2400" b="1">
                <a:solidFill>
                  <a:srgbClr val="FF0000"/>
                </a:solidFill>
                <a:effectLst>
                  <a:outerShdw blurRad="38100" dist="38100" dir="2700000" algn="tl">
                    <a:srgbClr val="000000"/>
                  </a:outerShdw>
                </a:effectLst>
              </a:rPr>
              <a:t>B</a:t>
            </a:r>
          </a:p>
        </p:txBody>
      </p:sp>
      <p:sp>
        <p:nvSpPr>
          <p:cNvPr id="299054" name="Text Box 46"/>
          <p:cNvSpPr txBox="1">
            <a:spLocks noChangeArrowheads="1"/>
          </p:cNvSpPr>
          <p:nvPr/>
        </p:nvSpPr>
        <p:spPr bwMode="auto">
          <a:xfrm>
            <a:off x="6804025" y="3068638"/>
            <a:ext cx="1727200" cy="1917700"/>
          </a:xfrm>
          <a:prstGeom prst="rect">
            <a:avLst/>
          </a:prstGeom>
          <a:noFill/>
          <a:ln w="9525">
            <a:noFill/>
            <a:miter lim="800000"/>
            <a:headEnd/>
            <a:tailEnd/>
          </a:ln>
          <a:effectLst/>
        </p:spPr>
        <p:txBody>
          <a:bodyPr>
            <a:spAutoFit/>
          </a:bodyPr>
          <a:lstStyle/>
          <a:p>
            <a:pPr>
              <a:spcBef>
                <a:spcPct val="50000"/>
              </a:spcBef>
            </a:pPr>
            <a:r>
              <a:rPr lang="zh-CN" altLang="en-US" sz="2400" b="1">
                <a:solidFill>
                  <a:srgbClr val="3333FF"/>
                </a:solidFill>
                <a:effectLst>
                  <a:outerShdw blurRad="38100" dist="38100" dir="2700000" algn="tl">
                    <a:srgbClr val="000000"/>
                  </a:outerShdw>
                </a:effectLst>
              </a:rPr>
              <a:t>大约</a:t>
            </a:r>
            <a:r>
              <a:rPr lang="en-US" altLang="zh-CN" sz="2400" b="1">
                <a:solidFill>
                  <a:srgbClr val="3333FF"/>
                </a:solidFill>
                <a:effectLst>
                  <a:outerShdw blurRad="38100" dist="38100" dir="2700000" algn="tl">
                    <a:srgbClr val="000000"/>
                  </a:outerShdw>
                </a:effectLst>
              </a:rPr>
              <a:t>4</a:t>
            </a:r>
            <a:r>
              <a:rPr lang="zh-CN" altLang="en-US" sz="2400" b="1">
                <a:solidFill>
                  <a:srgbClr val="3333FF"/>
                </a:solidFill>
                <a:effectLst>
                  <a:outerShdw blurRad="38100" dist="38100" dir="2700000" algn="tl">
                    <a:srgbClr val="000000"/>
                  </a:outerShdw>
                </a:effectLst>
              </a:rPr>
              <a:t>个往返时间，</a:t>
            </a:r>
            <a:r>
              <a:rPr lang="en-US" altLang="zh-CN" sz="2400" b="1">
                <a:solidFill>
                  <a:srgbClr val="3333FF"/>
                </a:solidFill>
                <a:effectLst>
                  <a:outerShdw blurRad="38100" dist="38100" dir="2700000" algn="tl">
                    <a:srgbClr val="000000"/>
                  </a:outerShdw>
                </a:effectLst>
              </a:rPr>
              <a:t>A</a:t>
            </a:r>
            <a:r>
              <a:rPr lang="zh-CN" altLang="en-US" sz="2400" b="1">
                <a:solidFill>
                  <a:srgbClr val="3333FF"/>
                </a:solidFill>
                <a:effectLst>
                  <a:outerShdw blurRad="38100" dist="38100" dir="2700000" algn="tl">
                    <a:srgbClr val="000000"/>
                  </a:outerShdw>
                </a:effectLst>
              </a:rPr>
              <a:t>就会用一个连续的段流将管道填满</a:t>
            </a:r>
          </a:p>
        </p:txBody>
      </p:sp>
    </p:spTree>
  </p:cSld>
  <p:clrMapOvr>
    <a:masterClrMapping/>
  </p:clrMapOvr>
  <p:transition spd="slow">
    <p:random/>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0D6D8189-A492-4CC4-8E9D-9724AD722296}" type="slidenum">
              <a:rPr lang="en-US" altLang="zh-CN"/>
              <a:pPr/>
              <a:t>98</a:t>
            </a:fld>
            <a:endParaRPr lang="en-US" altLang="zh-CN"/>
          </a:p>
        </p:txBody>
      </p:sp>
      <p:sp>
        <p:nvSpPr>
          <p:cNvPr id="300034" name="Rectangle 2"/>
          <p:cNvSpPr>
            <a:spLocks noGrp="1" noChangeArrowheads="1"/>
          </p:cNvSpPr>
          <p:nvPr>
            <p:ph type="title"/>
          </p:nvPr>
        </p:nvSpPr>
        <p:spPr/>
        <p:txBody>
          <a:bodyPr/>
          <a:lstStyle/>
          <a:p>
            <a:r>
              <a:rPr lang="en-US" altLang="zh-CN" sz="3200"/>
              <a:t>TCP</a:t>
            </a:r>
            <a:r>
              <a:rPr lang="zh-CN" altLang="en-US" sz="3200"/>
              <a:t>中拥塞策略</a:t>
            </a:r>
            <a:endParaRPr lang="en-US" altLang="zh-CN" sz="3200"/>
          </a:p>
        </p:txBody>
      </p:sp>
      <p:sp>
        <p:nvSpPr>
          <p:cNvPr id="300035" name="Rectangle 3"/>
          <p:cNvSpPr>
            <a:spLocks noGrp="1" noChangeArrowheads="1"/>
          </p:cNvSpPr>
          <p:nvPr>
            <p:ph type="body" idx="1"/>
          </p:nvPr>
        </p:nvSpPr>
        <p:spPr>
          <a:xfrm>
            <a:off x="971550" y="1412875"/>
            <a:ext cx="7753350" cy="5040313"/>
          </a:xfrm>
          <a:noFill/>
        </p:spPr>
        <p:txBody>
          <a:bodyPr lIns="18000" rIns="18000"/>
          <a:lstStyle/>
          <a:p>
            <a:pPr marL="0" indent="0">
              <a:buSzPct val="75000"/>
            </a:pPr>
            <a:r>
              <a:rPr lang="zh-CN" altLang="en-US">
                <a:solidFill>
                  <a:srgbClr val="FF0000"/>
                </a:solidFill>
                <a:effectLst>
                  <a:outerShdw blurRad="38100" dist="38100" dir="2700000" algn="tl">
                    <a:srgbClr val="000000"/>
                  </a:outerShdw>
                </a:effectLst>
              </a:rPr>
              <a:t> </a:t>
            </a:r>
            <a:r>
              <a:rPr lang="en-US" altLang="zh-CN">
                <a:solidFill>
                  <a:srgbClr val="FF0000"/>
                </a:solidFill>
                <a:effectLst>
                  <a:outerShdw blurRad="38100" dist="38100" dir="2700000" algn="tl">
                    <a:srgbClr val="000000"/>
                  </a:outerShdw>
                </a:effectLst>
              </a:rPr>
              <a:t>2.</a:t>
            </a:r>
            <a:r>
              <a:rPr lang="zh-CN" altLang="en-US">
                <a:solidFill>
                  <a:srgbClr val="FF0000"/>
                </a:solidFill>
                <a:effectLst>
                  <a:outerShdw blurRad="38100" dist="38100" dir="2700000" algn="tl">
                    <a:srgbClr val="000000"/>
                  </a:outerShdw>
                </a:effectLst>
              </a:rPr>
              <a:t>拥塞避免算法</a:t>
            </a:r>
            <a:endParaRPr lang="en-US" altLang="zh-CN">
              <a:solidFill>
                <a:srgbClr val="FF0000"/>
              </a:solidFill>
              <a:effectLst>
                <a:outerShdw blurRad="38100" dist="38100" dir="2700000" algn="tl">
                  <a:srgbClr val="000000"/>
                </a:outerShdw>
              </a:effectLst>
            </a:endParaRPr>
          </a:p>
          <a:p>
            <a:pPr marL="374650" lvl="1" indent="-195263">
              <a:lnSpc>
                <a:spcPct val="125000"/>
              </a:lnSpc>
              <a:buClr>
                <a:srgbClr val="FF0000"/>
              </a:buClr>
              <a:buSzPct val="75000"/>
            </a:pPr>
            <a:r>
              <a:rPr lang="zh-CN" altLang="en-US" sz="2400"/>
              <a:t>当出现拥塞时，可以采用慢启动算法</a:t>
            </a:r>
            <a:r>
              <a:rPr lang="en-US" altLang="zh-CN" sz="2400"/>
              <a:t>——cwnd=1</a:t>
            </a:r>
          </a:p>
          <a:p>
            <a:pPr marL="374650" lvl="1" indent="-195263">
              <a:lnSpc>
                <a:spcPct val="125000"/>
              </a:lnSpc>
              <a:buClr>
                <a:srgbClr val="FF0000"/>
              </a:buClr>
              <a:buSzPct val="75000"/>
            </a:pPr>
            <a:r>
              <a:rPr lang="zh-CN" altLang="en-US" sz="2400"/>
              <a:t>但是，慢启动过程中</a:t>
            </a:r>
            <a:r>
              <a:rPr lang="en-US" altLang="zh-CN" sz="2400"/>
              <a:t>cwnd</a:t>
            </a:r>
            <a:r>
              <a:rPr lang="zh-CN" altLang="en-US" sz="2400"/>
              <a:t>的指数增长可能过快，还是可能加剧拥塞</a:t>
            </a:r>
          </a:p>
          <a:p>
            <a:pPr marL="374650" lvl="1" indent="-195263">
              <a:lnSpc>
                <a:spcPct val="125000"/>
              </a:lnSpc>
              <a:buClr>
                <a:srgbClr val="FF0000"/>
              </a:buClr>
              <a:buSzPct val="75000"/>
            </a:pPr>
            <a:r>
              <a:rPr lang="zh-CN" altLang="en-US" sz="2400"/>
              <a:t>因此，</a:t>
            </a:r>
            <a:r>
              <a:rPr lang="en-US" altLang="zh-CN" sz="2400"/>
              <a:t>Jacobson</a:t>
            </a:r>
            <a:r>
              <a:rPr lang="zh-CN" altLang="en-US" sz="2400"/>
              <a:t>提出了拥塞避免算法</a:t>
            </a:r>
          </a:p>
          <a:p>
            <a:pPr marL="374650" lvl="1" indent="-195263">
              <a:lnSpc>
                <a:spcPct val="125000"/>
              </a:lnSpc>
              <a:buClr>
                <a:srgbClr val="FF0000"/>
              </a:buClr>
              <a:buSzPct val="75000"/>
            </a:pPr>
            <a:r>
              <a:rPr lang="zh-CN" altLang="en-US" sz="2400"/>
              <a:t>拥塞出现时，开始采用慢启动，当</a:t>
            </a:r>
            <a:r>
              <a:rPr lang="en-US" altLang="zh-CN" sz="2400"/>
              <a:t>cwnd</a:t>
            </a:r>
            <a:r>
              <a:rPr lang="zh-CN" altLang="en-US" sz="2400"/>
              <a:t>达到一定的时候，</a:t>
            </a:r>
            <a:r>
              <a:rPr lang="en-US" altLang="zh-CN" sz="2400"/>
              <a:t>cwnd</a:t>
            </a:r>
            <a:r>
              <a:rPr lang="zh-CN" altLang="en-US" sz="2400"/>
              <a:t>不再以指数形式增长，而是以线性方式增长，这就是拥塞避免算法。</a:t>
            </a:r>
          </a:p>
          <a:p>
            <a:pPr marL="374650" lvl="1" indent="-195263">
              <a:lnSpc>
                <a:spcPct val="125000"/>
              </a:lnSpc>
              <a:buClr>
                <a:srgbClr val="FF0000"/>
              </a:buClr>
              <a:buSzPct val="75000"/>
            </a:pPr>
            <a:r>
              <a:rPr lang="zh-CN" altLang="en-US" sz="2400"/>
              <a:t>“将网络驱至饱和很容易，但是让其恢复却很难”</a:t>
            </a:r>
            <a:r>
              <a:rPr lang="en-US" altLang="zh-CN" sz="2400"/>
              <a:t>——</a:t>
            </a:r>
            <a:r>
              <a:rPr lang="zh-CN" altLang="en-US" sz="2400"/>
              <a:t>一旦出现拥塞，要清除可能需要花费很长时间</a:t>
            </a:r>
          </a:p>
        </p:txBody>
      </p:sp>
    </p:spTree>
  </p:cSld>
  <p:clrMapOvr>
    <a:masterClrMapping/>
  </p:clrMapOvr>
  <p:transition spd="slow">
    <p:random/>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6724F774-2C1D-48B1-B54C-0F1781755A6C}" type="slidenum">
              <a:rPr lang="en-US" altLang="zh-CN"/>
              <a:pPr/>
              <a:t>99</a:t>
            </a:fld>
            <a:endParaRPr lang="en-US" altLang="zh-CN"/>
          </a:p>
        </p:txBody>
      </p:sp>
      <p:sp>
        <p:nvSpPr>
          <p:cNvPr id="301058" name="Rectangle 2"/>
          <p:cNvSpPr>
            <a:spLocks noGrp="1" noChangeArrowheads="1"/>
          </p:cNvSpPr>
          <p:nvPr>
            <p:ph type="title"/>
          </p:nvPr>
        </p:nvSpPr>
        <p:spPr/>
        <p:txBody>
          <a:bodyPr/>
          <a:lstStyle/>
          <a:p>
            <a:r>
              <a:rPr lang="en-US" altLang="zh-CN" sz="3200"/>
              <a:t>TCP</a:t>
            </a:r>
            <a:r>
              <a:rPr lang="zh-CN" altLang="en-US" sz="3200"/>
              <a:t>中拥塞策略</a:t>
            </a:r>
            <a:endParaRPr lang="en-US" altLang="zh-CN" sz="3200"/>
          </a:p>
        </p:txBody>
      </p:sp>
      <p:sp>
        <p:nvSpPr>
          <p:cNvPr id="301059" name="Rectangle 3"/>
          <p:cNvSpPr>
            <a:spLocks noGrp="1" noChangeArrowheads="1"/>
          </p:cNvSpPr>
          <p:nvPr>
            <p:ph type="body" idx="1"/>
          </p:nvPr>
        </p:nvSpPr>
        <p:spPr>
          <a:xfrm>
            <a:off x="971550" y="1412875"/>
            <a:ext cx="7753350" cy="5040313"/>
          </a:xfrm>
          <a:noFill/>
        </p:spPr>
        <p:txBody>
          <a:bodyPr lIns="18000" rIns="18000"/>
          <a:lstStyle/>
          <a:p>
            <a:pPr marL="374650" lvl="1" indent="-195263">
              <a:buClr>
                <a:srgbClr val="FF0000"/>
              </a:buClr>
              <a:buSzPct val="75000"/>
            </a:pPr>
            <a:r>
              <a:rPr lang="zh-CN" altLang="en-US" sz="2400"/>
              <a:t>拥塞避免算法与慢启动算法是两个独立的算法，但实际中这两个算法通常在一起实现。</a:t>
            </a:r>
          </a:p>
          <a:p>
            <a:pPr marL="374650" lvl="1" indent="-195263">
              <a:buClr>
                <a:srgbClr val="FF0000"/>
              </a:buClr>
              <a:buSzPct val="75000"/>
            </a:pPr>
            <a:r>
              <a:rPr lang="zh-CN" altLang="en-US" sz="2400"/>
              <a:t>拥塞避免算法和慢启动算法需要对每个连接维持两个变量：拥塞窗口</a:t>
            </a:r>
            <a:r>
              <a:rPr lang="en-US" altLang="zh-CN" sz="2400"/>
              <a:t>cwnd</a:t>
            </a:r>
            <a:r>
              <a:rPr lang="zh-CN" altLang="en-US" sz="2400"/>
              <a:t>和慢启动阈值</a:t>
            </a:r>
            <a:r>
              <a:rPr lang="en-US" altLang="zh-CN" sz="2400"/>
              <a:t>ssthresh</a:t>
            </a:r>
            <a:endParaRPr lang="zh-CN" altLang="en-US" sz="2400"/>
          </a:p>
          <a:p>
            <a:pPr marL="0" indent="0">
              <a:buSzPct val="75000"/>
            </a:pPr>
            <a:r>
              <a:rPr lang="zh-CN" altLang="en-US">
                <a:solidFill>
                  <a:srgbClr val="FF0000"/>
                </a:solidFill>
                <a:effectLst>
                  <a:outerShdw blurRad="38100" dist="38100" dir="2700000" algn="tl">
                    <a:srgbClr val="000000"/>
                  </a:outerShdw>
                </a:effectLst>
              </a:rPr>
              <a:t>拥塞避免算法的规则</a:t>
            </a:r>
          </a:p>
          <a:p>
            <a:pPr marL="374650" lvl="1" indent="-195263">
              <a:buClr>
                <a:srgbClr val="FF0000"/>
              </a:buClr>
              <a:buSzPct val="75000"/>
            </a:pPr>
            <a:r>
              <a:rPr lang="zh-CN" altLang="en-US" sz="2400"/>
              <a:t>首先将慢启动阈值设置为等于当前拥塞窗口的一半，即：设置</a:t>
            </a:r>
            <a:r>
              <a:rPr lang="en-US" altLang="zh-CN" sz="2400"/>
              <a:t>ssthresh=cwnd/2</a:t>
            </a:r>
          </a:p>
          <a:p>
            <a:pPr marL="374650" lvl="1" indent="-195263">
              <a:buClr>
                <a:srgbClr val="FF0000"/>
              </a:buClr>
              <a:buSzPct val="75000"/>
            </a:pPr>
            <a:r>
              <a:rPr lang="zh-CN" altLang="en-US" sz="2400"/>
              <a:t>设置</a:t>
            </a:r>
            <a:r>
              <a:rPr lang="en-US" altLang="zh-CN" sz="2400"/>
              <a:t>cwnd=1</a:t>
            </a:r>
            <a:r>
              <a:rPr lang="zh-CN" altLang="en-US" sz="2400"/>
              <a:t>，并完成慢启动过程，直到</a:t>
            </a:r>
            <a:r>
              <a:rPr lang="en-US" altLang="zh-CN" sz="2400"/>
              <a:t>cwnd=ssthresh,</a:t>
            </a:r>
            <a:r>
              <a:rPr lang="zh-CN" altLang="en-US" sz="2400"/>
              <a:t>在该阶段，对于每个接收到的</a:t>
            </a:r>
            <a:r>
              <a:rPr lang="en-US" altLang="zh-CN" sz="2400"/>
              <a:t>ACK</a:t>
            </a:r>
            <a:r>
              <a:rPr lang="zh-CN" altLang="en-US" sz="2400"/>
              <a:t>，</a:t>
            </a:r>
            <a:r>
              <a:rPr lang="en-US" altLang="zh-CN" sz="2400"/>
              <a:t>cwnd</a:t>
            </a:r>
            <a:r>
              <a:rPr lang="zh-CN" altLang="en-US" sz="2400"/>
              <a:t>都增</a:t>
            </a:r>
            <a:r>
              <a:rPr lang="en-US" altLang="zh-CN" sz="2400"/>
              <a:t>1</a:t>
            </a:r>
          </a:p>
          <a:p>
            <a:pPr marL="374650" lvl="1" indent="-195263">
              <a:buClr>
                <a:srgbClr val="FF0000"/>
              </a:buClr>
              <a:buSzPct val="75000"/>
            </a:pPr>
            <a:r>
              <a:rPr lang="zh-CN" altLang="en-US" sz="2400"/>
              <a:t>当</a:t>
            </a:r>
            <a:r>
              <a:rPr lang="en-US" altLang="zh-CN" sz="2400"/>
              <a:t>cwnd≥ssthresh</a:t>
            </a:r>
            <a:r>
              <a:rPr lang="zh-CN" altLang="en-US" sz="2400"/>
              <a:t>，对于每个往返时间，</a:t>
            </a:r>
            <a:r>
              <a:rPr lang="en-US" altLang="zh-CN" sz="2400"/>
              <a:t>cwnd</a:t>
            </a:r>
            <a:r>
              <a:rPr lang="zh-CN" altLang="en-US" sz="2400"/>
              <a:t>增</a:t>
            </a:r>
            <a:r>
              <a:rPr lang="en-US" altLang="zh-CN" sz="2400"/>
              <a:t>1</a:t>
            </a:r>
          </a:p>
        </p:txBody>
      </p:sp>
    </p:spTree>
  </p:cSld>
  <p:clrMapOvr>
    <a:masterClrMapping/>
  </p:clrMapOvr>
  <p:transition spd="slow">
    <p:random/>
  </p:transition>
  <p:timing>
    <p:tnLst>
      <p:par>
        <p:cTn id="1" dur="indefinite" restart="never" nodeType="tmRoot"/>
      </p:par>
    </p:tnLst>
  </p:timing>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10470</TotalTime>
  <Words>7812</Words>
  <Application>Microsoft PowerPoint</Application>
  <PresentationFormat>全屏显示(4:3)</PresentationFormat>
  <Paragraphs>797</Paragraphs>
  <Slides>120</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120</vt:i4>
      </vt:variant>
    </vt:vector>
  </HeadingPairs>
  <TitlesOfParts>
    <vt:vector size="122" baseType="lpstr">
      <vt:lpstr>Notebook</vt:lpstr>
      <vt:lpstr>Acrobat Document</vt:lpstr>
      <vt:lpstr>第7章  传输层协议 </vt:lpstr>
      <vt:lpstr>7.1  传输层概述</vt:lpstr>
      <vt:lpstr>7.1.2 传输层提供的服务 </vt:lpstr>
      <vt:lpstr>7.1.3 传输层寻址与端口 </vt:lpstr>
      <vt:lpstr>传输层与应用层、网络层的关系 </vt:lpstr>
      <vt:lpstr>7.1.3 传输层寻址与端口</vt:lpstr>
      <vt:lpstr>（3）TCP/IP的端口</vt:lpstr>
      <vt:lpstr>（4）IANA规定的三类端口</vt:lpstr>
      <vt:lpstr>7.1.4 无连接服务与面向连接服务</vt:lpstr>
      <vt:lpstr>3．TCP/IP协议族的传输层协议</vt:lpstr>
      <vt:lpstr>3．TCP/IP协议族的传输层协议</vt:lpstr>
      <vt:lpstr>7.2  用户数据报协议（UDP） </vt:lpstr>
      <vt:lpstr>UDP(User Datagram Protocol)</vt:lpstr>
      <vt:lpstr>7.2.1 UDP概述 </vt:lpstr>
      <vt:lpstr>2．UDP的端口</vt:lpstr>
      <vt:lpstr>3.UDP 输出</vt:lpstr>
      <vt:lpstr>4．UDP应用</vt:lpstr>
      <vt:lpstr>7.2.2 UDP报文格式 </vt:lpstr>
      <vt:lpstr>UDP报文格式（续）</vt:lpstr>
      <vt:lpstr>说明</vt:lpstr>
      <vt:lpstr>（3）校验和（计算）</vt:lpstr>
      <vt:lpstr>（3）校验和（计算）</vt:lpstr>
      <vt:lpstr>7.2.3 UDP伪首部 </vt:lpstr>
      <vt:lpstr>例1  计算下图所示的UDP数据报的校验和。 </vt:lpstr>
      <vt:lpstr>校验和计算（续）</vt:lpstr>
      <vt:lpstr>7.2.4 UDP模块 </vt:lpstr>
      <vt:lpstr>幻灯片 27</vt:lpstr>
      <vt:lpstr>说明</vt:lpstr>
      <vt:lpstr>3．控制块模块</vt:lpstr>
      <vt:lpstr>说明</vt:lpstr>
      <vt:lpstr>UDP报文大小</vt:lpstr>
      <vt:lpstr>UDP协议实现(RAW Socket)—发送</vt:lpstr>
      <vt:lpstr>UDP协议实现(RAW Socket)—接收</vt:lpstr>
      <vt:lpstr>现 场 演 示 UDPRawSender UDPRawReceiver</vt:lpstr>
      <vt:lpstr>7.3 传输控制协议（TCP）</vt:lpstr>
      <vt:lpstr>TCP(Transmission Control Protocol )</vt:lpstr>
      <vt:lpstr>2．TCP协议的特点</vt:lpstr>
      <vt:lpstr>3．TCP常用的端口号</vt:lpstr>
      <vt:lpstr>7.3.2 TCP报文格式</vt:lpstr>
      <vt:lpstr>TCP Header Format</vt:lpstr>
      <vt:lpstr>TCP报文字段说明</vt:lpstr>
      <vt:lpstr>TCP报文字段说明</vt:lpstr>
      <vt:lpstr>TCP报文字段说明</vt:lpstr>
      <vt:lpstr>选项字段说明</vt:lpstr>
      <vt:lpstr>选项字段说明</vt:lpstr>
      <vt:lpstr>选项字段说明</vt:lpstr>
      <vt:lpstr>7.3.3 TCP连接管理</vt:lpstr>
      <vt:lpstr>建立连接：三次握手</vt:lpstr>
      <vt:lpstr>TCP三次握手（connection）</vt:lpstr>
      <vt:lpstr>第一次握手</vt:lpstr>
      <vt:lpstr>第二次握手</vt:lpstr>
      <vt:lpstr>第三次握手</vt:lpstr>
      <vt:lpstr>TCP三次握手（续）</vt:lpstr>
      <vt:lpstr>为什么要3次握手</vt:lpstr>
      <vt:lpstr>第一次握手</vt:lpstr>
      <vt:lpstr>第二次握手</vt:lpstr>
      <vt:lpstr>第三次握手</vt:lpstr>
      <vt:lpstr>第三次握手PUSH（续）</vt:lpstr>
      <vt:lpstr>TCP三次握手（续）--同时打开</vt:lpstr>
      <vt:lpstr>（2）初始序列号的确定 </vt:lpstr>
      <vt:lpstr>（3）三次握手机制的安全隐患 </vt:lpstr>
      <vt:lpstr>SYN洪泛攻击解决方法</vt:lpstr>
      <vt:lpstr>②冒充窃取数据</vt:lpstr>
      <vt:lpstr>冒充窃取数据过程</vt:lpstr>
      <vt:lpstr>冒充窃取数据过程</vt:lpstr>
      <vt:lpstr>冒充窃取数据过程</vt:lpstr>
      <vt:lpstr>2．TCP连接释放机制 </vt:lpstr>
      <vt:lpstr>（1）TCP连接正常释放 </vt:lpstr>
      <vt:lpstr>幻灯片 69</vt:lpstr>
      <vt:lpstr>连接释放(TCP关闭)</vt:lpstr>
      <vt:lpstr>TIME_WAIT</vt:lpstr>
      <vt:lpstr>2）三次握手方式</vt:lpstr>
      <vt:lpstr>连接释放(续)</vt:lpstr>
      <vt:lpstr>连接释放(续)</vt:lpstr>
      <vt:lpstr>3）双方同时释放连接</vt:lpstr>
      <vt:lpstr>（2）TCP连接非正常终止 </vt:lpstr>
      <vt:lpstr>3．TCP状态转换图 </vt:lpstr>
      <vt:lpstr>幻灯片 78</vt:lpstr>
      <vt:lpstr>幻灯片 79</vt:lpstr>
      <vt:lpstr>幻灯片 80</vt:lpstr>
      <vt:lpstr>幻灯片 81</vt:lpstr>
      <vt:lpstr>7.3.4 TCP流量控制（效率）</vt:lpstr>
      <vt:lpstr>2．糊涂窗口综合症 </vt:lpstr>
      <vt:lpstr>（1）发送方产生的症状及解决 </vt:lpstr>
      <vt:lpstr>Nagle算法 </vt:lpstr>
      <vt:lpstr>（2）接收方产生的症状及解决</vt:lpstr>
      <vt:lpstr>②推迟确认</vt:lpstr>
      <vt:lpstr>3．死锁问题 </vt:lpstr>
      <vt:lpstr>死锁的解决方法</vt:lpstr>
      <vt:lpstr>7.3.5 TCP拥塞控制</vt:lpstr>
      <vt:lpstr>网络性能(1)</vt:lpstr>
      <vt:lpstr>网络性能(2)</vt:lpstr>
      <vt:lpstr>吞吐量和网络负载关系图</vt:lpstr>
      <vt:lpstr>拥塞控制机制</vt:lpstr>
      <vt:lpstr>拥塞窗口</vt:lpstr>
      <vt:lpstr>TCP中拥塞策略</vt:lpstr>
      <vt:lpstr>慢启动的示意和影响</vt:lpstr>
      <vt:lpstr>TCP中拥塞策略</vt:lpstr>
      <vt:lpstr>TCP中拥塞策略</vt:lpstr>
      <vt:lpstr>慢启动，因超时结束</vt:lpstr>
      <vt:lpstr>首先是慢启动，其后为拥塞避免</vt:lpstr>
      <vt:lpstr>慢启动和拥塞避免图示</vt:lpstr>
      <vt:lpstr>TCP中拥塞策略</vt:lpstr>
      <vt:lpstr>TCP中拥塞策略</vt:lpstr>
      <vt:lpstr>TCP中拥塞策略</vt:lpstr>
      <vt:lpstr>TCP中拥塞策略</vt:lpstr>
      <vt:lpstr>TCP中拥塞策略</vt:lpstr>
      <vt:lpstr>7.3.6 TCP定时管理机制 </vt:lpstr>
      <vt:lpstr>重传定时器</vt:lpstr>
      <vt:lpstr>往返时间(RTT)</vt:lpstr>
      <vt:lpstr>重传超时(RTO)</vt:lpstr>
      <vt:lpstr>Karm算法</vt:lpstr>
      <vt:lpstr>持续定时器</vt:lpstr>
      <vt:lpstr>保活定时器和等待定时器</vt:lpstr>
      <vt:lpstr>现 场 演 示</vt:lpstr>
      <vt:lpstr>注意</vt:lpstr>
      <vt:lpstr>观察(RAW Socket)</vt:lpstr>
      <vt:lpstr>TCP 测试用例</vt:lpstr>
      <vt:lpstr>     本章小结</vt:lpstr>
      <vt:lpstr>思考题</vt:lpstr>
    </vt:vector>
  </TitlesOfParts>
  <Company>Rain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　传输层协议</dc:title>
  <dc:creator>CHH</dc:creator>
  <cp:lastModifiedBy>dreamsummit</cp:lastModifiedBy>
  <cp:revision>385</cp:revision>
  <cp:lastPrinted>1601-01-01T00:00:00Z</cp:lastPrinted>
  <dcterms:created xsi:type="dcterms:W3CDTF">2002-01-19T06:42:18Z</dcterms:created>
  <dcterms:modified xsi:type="dcterms:W3CDTF">2016-06-01T00:26:28Z</dcterms:modified>
</cp:coreProperties>
</file>