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8" r:id="rId15"/>
    <p:sldId id="259" r:id="rId16"/>
    <p:sldId id="310" r:id="rId17"/>
    <p:sldId id="260" r:id="rId18"/>
    <p:sldId id="261" r:id="rId19"/>
    <p:sldId id="31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5262" autoAdjust="0"/>
  </p:normalViewPr>
  <p:slideViewPr>
    <p:cSldViewPr>
      <p:cViewPr varScale="1">
        <p:scale>
          <a:sx n="72" d="100"/>
          <a:sy n="72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 descr="Canvas"/>
          <p:cNvSpPr>
            <a:spLocks noChangeArrowheads="1"/>
          </p:cNvSpPr>
          <p:nvPr/>
        </p:nvSpPr>
        <p:spPr bwMode="white">
          <a:xfrm>
            <a:off x="571472" y="201613"/>
            <a:ext cx="8397875" cy="6467475"/>
          </a:xfrm>
          <a:prstGeom prst="rect">
            <a:avLst/>
          </a:prstGeom>
          <a:blipFill dpi="0" rotWithShape="0">
            <a:blip r:embed="rId2">
              <a:lum contrast="35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/>
          </a:p>
        </p:txBody>
      </p:sp>
      <p:pic>
        <p:nvPicPr>
          <p:cNvPr id="30515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-285784" y="50800"/>
            <a:ext cx="1181100" cy="4286250"/>
          </a:xfrm>
          <a:prstGeom prst="rect">
            <a:avLst/>
          </a:prstGeom>
          <a:noFill/>
        </p:spPr>
      </p:pic>
      <p:sp>
        <p:nvSpPr>
          <p:cNvPr id="30515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 b="0"/>
          </a:p>
        </p:txBody>
      </p:sp>
      <p:pic>
        <p:nvPicPr>
          <p:cNvPr id="30515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-323876" y="4222750"/>
            <a:ext cx="1181100" cy="2571750"/>
          </a:xfrm>
          <a:prstGeom prst="rect">
            <a:avLst/>
          </a:prstGeom>
          <a:noFill/>
        </p:spPr>
      </p:pic>
      <p:sp>
        <p:nvSpPr>
          <p:cNvPr id="3051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5160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84263" y="60960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305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663" y="60960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30516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32588" y="6213475"/>
            <a:ext cx="1905000" cy="3841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3DC6624-45D4-4AE2-B863-3CF2EA83F2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5E22E07B-2402-4D1E-8D17-AC29D8F0C9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685800"/>
            <a:ext cx="1905000" cy="5407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685800"/>
            <a:ext cx="5562600" cy="5407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22F744A-0587-4D3A-8C67-8F7D0D252C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66800" y="685800"/>
            <a:ext cx="7620000" cy="582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398588"/>
            <a:ext cx="3733800" cy="227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398588"/>
            <a:ext cx="3733800" cy="227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3821113"/>
            <a:ext cx="3733800" cy="2271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3000" y="3821113"/>
            <a:ext cx="3733800" cy="2271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292975" y="6180138"/>
            <a:ext cx="1296988" cy="3159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657B7A1-66B4-48A3-8F34-342C2B832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20000" cy="582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398588"/>
            <a:ext cx="3733800" cy="4694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98588"/>
            <a:ext cx="3733800" cy="4694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292975" y="6180138"/>
            <a:ext cx="1296988" cy="3159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C40260F-0B71-469B-8646-22B8FF3900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20000" cy="582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398588"/>
            <a:ext cx="7620000" cy="46942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292975" y="6180138"/>
            <a:ext cx="1296988" cy="3159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E3D8FF52-6E56-4B23-AD24-C59C72052B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80164E70-5EA3-424C-B283-5BD577C9FE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10FE18B-EEE3-499E-9A1A-75FF866E61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98588"/>
            <a:ext cx="3733800" cy="4694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98588"/>
            <a:ext cx="3733800" cy="4694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E5B5B78-FC66-400F-8964-5E18416597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7076390E-CC6E-468B-93D7-D5A74E1F40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C72FB55B-FCAD-4B19-90CC-F7995E2329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9D7C35B7-2455-4950-BFCB-829E5FFA4F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FDE7513B-FE1A-4D86-B70D-EEB5771121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05500401-66D4-48E1-8EF6-72368D4E5C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ltGray">
          <a:xfrm>
            <a:off x="684213" y="188913"/>
            <a:ext cx="8239125" cy="6421437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85800"/>
            <a:ext cx="76200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98588"/>
            <a:ext cx="762000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 userDrawn="1"/>
        </p:nvSpPr>
        <p:spPr bwMode="auto">
          <a:xfrm>
            <a:off x="4643438" y="231775"/>
            <a:ext cx="42481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FF0000"/>
                </a:solidFill>
                <a:latin typeface="Arial" charset="0"/>
                <a:ea typeface="隶书" pitchFamily="49" charset="-122"/>
              </a:rPr>
              <a:t>网络层协议</a:t>
            </a:r>
            <a:endParaRPr lang="en-US" altLang="zh-CN" sz="2400">
              <a:solidFill>
                <a:srgbClr val="FF00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304134" name="Text Box 6"/>
          <p:cNvSpPr txBox="1">
            <a:spLocks noChangeArrowheads="1"/>
          </p:cNvSpPr>
          <p:nvPr userDrawn="1"/>
        </p:nvSpPr>
        <p:spPr bwMode="auto">
          <a:xfrm>
            <a:off x="2771775" y="6237288"/>
            <a:ext cx="4032250" cy="396875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江西理工大学  </a:t>
            </a:r>
            <a:fld id="{F6BED5F3-80AF-4F7A-9531-BFDC80245A7E}" type="slidenum">
              <a:rPr lang="zh-CN" altLang="en-US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pPr/>
              <a:t>‹#›</a:t>
            </a:fld>
            <a:r>
              <a:rPr lang="en-US" altLang="zh-CN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信息工程学院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 userDrawn="1"/>
        </p:nvSpPr>
        <p:spPr bwMode="auto">
          <a:xfrm>
            <a:off x="1042988" y="177800"/>
            <a:ext cx="2376487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网络协议</a:t>
            </a:r>
            <a:endParaRPr lang="zh-CN" altLang="en-US" sz="2400">
              <a:solidFill>
                <a:srgbClr val="FF00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304136" name="Line 8"/>
          <p:cNvSpPr>
            <a:spLocks noChangeShapeType="1"/>
          </p:cNvSpPr>
          <p:nvPr userDrawn="1"/>
        </p:nvSpPr>
        <p:spPr bwMode="ltGray">
          <a:xfrm>
            <a:off x="1058863" y="1327150"/>
            <a:ext cx="7670800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7" name="Line 9"/>
          <p:cNvSpPr>
            <a:spLocks noChangeShapeType="1"/>
          </p:cNvSpPr>
          <p:nvPr userDrawn="1"/>
        </p:nvSpPr>
        <p:spPr bwMode="ltGray">
          <a:xfrm>
            <a:off x="1073150" y="6194425"/>
            <a:ext cx="7670800" cy="0"/>
          </a:xfrm>
          <a:prstGeom prst="line">
            <a:avLst/>
          </a:prstGeom>
          <a:noFill/>
          <a:ln w="38100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92975" y="6180138"/>
            <a:ext cx="12969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660066"/>
                </a:solidFill>
              </a:defRPr>
            </a:lvl1pPr>
          </a:lstStyle>
          <a:p>
            <a:r>
              <a:rPr lang="en-US" altLang="zh-CN"/>
              <a:t>Page </a:t>
            </a:r>
            <a:fld id="{EFCE230E-C9B9-400F-B896-65237A7F8BC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04139" name="Picture 11" descr="minispir"/>
          <p:cNvPicPr>
            <a:picLocks noChangeAspect="1" noChangeArrowheads="1"/>
          </p:cNvPicPr>
          <p:nvPr/>
        </p:nvPicPr>
        <p:blipFill>
          <a:blip r:embed="rId16"/>
          <a:srcRect b="5333"/>
          <a:stretch>
            <a:fillRect/>
          </a:stretch>
        </p:blipFill>
        <p:spPr bwMode="ltGray">
          <a:xfrm>
            <a:off x="0" y="19050"/>
            <a:ext cx="1181100" cy="4057650"/>
          </a:xfrm>
          <a:prstGeom prst="rect">
            <a:avLst/>
          </a:prstGeom>
          <a:noFill/>
        </p:spPr>
      </p:pic>
      <p:pic>
        <p:nvPicPr>
          <p:cNvPr id="304140" name="Picture 12" descr="minispir"/>
          <p:cNvPicPr>
            <a:picLocks noChangeAspect="1" noChangeArrowheads="1"/>
          </p:cNvPicPr>
          <p:nvPr/>
        </p:nvPicPr>
        <p:blipFill>
          <a:blip r:embed="rId16"/>
          <a:srcRect t="39999"/>
          <a:stretch>
            <a:fillRect/>
          </a:stretch>
        </p:blipFill>
        <p:spPr bwMode="ltGray">
          <a:xfrm>
            <a:off x="0" y="4184650"/>
            <a:ext cx="1181100" cy="25717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 spd="slow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63538" indent="-363538" algn="l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3333FF"/>
        </a:buClr>
        <a:buSzPct val="85000"/>
        <a:buFont typeface="Wingdings" pitchFamily="2" charset="2"/>
        <a:buChar char="u"/>
        <a:defRPr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828675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3666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446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914400"/>
            <a:ext cx="83820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/>
              <a:t>第</a:t>
            </a:r>
            <a:r>
              <a:rPr lang="en-US" altLang="zh-CN" sz="3200"/>
              <a:t>9</a:t>
            </a:r>
            <a:r>
              <a:rPr lang="zh-CN" altLang="en-US" sz="3200"/>
              <a:t>章 路由</a:t>
            </a:r>
            <a:r>
              <a:rPr lang="zh-CN" altLang="en-US" sz="3200" smtClean="0"/>
              <a:t>协议</a:t>
            </a:r>
            <a:endParaRPr lang="zh-CN" altLang="en-US" sz="3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32" y="1676400"/>
            <a:ext cx="8382000" cy="3124200"/>
          </a:xfrm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要求：</a:t>
            </a:r>
          </a:p>
          <a:p>
            <a:pPr algn="just"/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</a:t>
            </a:r>
            <a:r>
              <a:rPr lang="en-US" altLang="zh-CN" sz="2800" b="1">
                <a:ea typeface="隶书" pitchFamily="49" charset="-122"/>
              </a:rPr>
              <a:t> </a:t>
            </a:r>
            <a:r>
              <a:rPr lang="zh-CN" altLang="en-US" sz="2800" b="1">
                <a:ea typeface="隶书" pitchFamily="49" charset="-122"/>
              </a:rPr>
              <a:t>掌握路由表建立和维护的两种方式：静态配置和动态交换路由信息；</a:t>
            </a:r>
          </a:p>
          <a:p>
            <a:pPr algn="just"/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</a:t>
            </a:r>
            <a:r>
              <a:rPr lang="en-US" altLang="zh-CN" sz="2800" b="1">
                <a:ea typeface="隶书" pitchFamily="49" charset="-122"/>
              </a:rPr>
              <a:t> </a:t>
            </a:r>
            <a:r>
              <a:rPr lang="zh-CN" altLang="en-US" sz="2800" b="1">
                <a:ea typeface="隶书" pitchFamily="49" charset="-122"/>
              </a:rPr>
              <a:t>掌握</a:t>
            </a:r>
            <a:r>
              <a:rPr lang="en-US" altLang="zh-CN" sz="2800" b="1">
                <a:ea typeface="隶书" pitchFamily="49" charset="-122"/>
              </a:rPr>
              <a:t>Internet</a:t>
            </a:r>
            <a:r>
              <a:rPr lang="zh-CN" altLang="en-US" sz="2800" b="1">
                <a:ea typeface="隶书" pitchFamily="49" charset="-122"/>
              </a:rPr>
              <a:t>的路由体系结构</a:t>
            </a:r>
            <a:r>
              <a:rPr lang="en-US" altLang="zh-CN" sz="2800" b="1">
                <a:ea typeface="隶书" pitchFamily="49" charset="-122"/>
              </a:rPr>
              <a:t>,</a:t>
            </a:r>
            <a:r>
              <a:rPr lang="zh-CN" altLang="en-US" sz="2800" b="1">
                <a:ea typeface="隶书" pitchFamily="49" charset="-122"/>
              </a:rPr>
              <a:t>特别是自治系统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的概念和作用；</a:t>
            </a:r>
          </a:p>
          <a:p>
            <a:pPr algn="just"/>
            <a:r>
              <a:rPr lang="en-US" altLang="zh-CN" sz="2800" b="1">
                <a:solidFill>
                  <a:srgbClr val="FFFF00"/>
                </a:solidFill>
                <a:ea typeface="隶书" pitchFamily="49" charset="-122"/>
              </a:rPr>
              <a:t>3</a:t>
            </a:r>
            <a:r>
              <a:rPr lang="en-US" altLang="zh-CN" sz="2800" b="1">
                <a:ea typeface="隶书" pitchFamily="49" charset="-122"/>
              </a:rPr>
              <a:t> </a:t>
            </a:r>
            <a:r>
              <a:rPr lang="zh-CN" altLang="en-US" sz="2800" b="1">
                <a:ea typeface="隶书" pitchFamily="49" charset="-122"/>
              </a:rPr>
              <a:t>掌握两种路由更新算法</a:t>
            </a:r>
            <a:r>
              <a:rPr lang="en-US" altLang="zh-CN" sz="2800" b="1"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矢量距离算法和</a:t>
            </a:r>
            <a:r>
              <a:rPr lang="en-US" altLang="zh-CN" sz="2800" b="1">
                <a:ea typeface="隶书" pitchFamily="49" charset="-122"/>
              </a:rPr>
              <a:t>SPF</a:t>
            </a:r>
            <a:r>
              <a:rPr lang="zh-CN" altLang="en-US" sz="2800" b="1">
                <a:ea typeface="隶书" pitchFamily="49" charset="-122"/>
              </a:rPr>
              <a:t>算法。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32" y="48006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路由协议解决的问题：</a:t>
            </a:r>
            <a:r>
              <a:rPr lang="zh-CN" altLang="en-US" sz="2800" b="1">
                <a:ea typeface="隶书" pitchFamily="49" charset="-122"/>
              </a:rPr>
              <a:t>如何获得路由表？</a:t>
            </a:r>
            <a:endParaRPr lang="zh-CN" altLang="en-US" sz="2800" b="1">
              <a:solidFill>
                <a:schemeClr val="hlink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382000" cy="5334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例：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066800" y="304800"/>
            <a:ext cx="4419600" cy="2743200"/>
            <a:chOff x="672" y="192"/>
            <a:chExt cx="2784" cy="1920"/>
          </a:xfrm>
        </p:grpSpPr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672" y="192"/>
              <a:ext cx="2784" cy="240"/>
              <a:chOff x="576" y="480"/>
              <a:chExt cx="2784" cy="240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目的站</a:t>
                </a:r>
              </a:p>
            </p:txBody>
          </p:sp>
          <p:sp>
            <p:nvSpPr>
              <p:cNvPr id="58374" name="Rectangle 6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距离</a:t>
                </a:r>
              </a:p>
            </p:txBody>
          </p:sp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下一跳</a:t>
                </a:r>
              </a:p>
            </p:txBody>
          </p:sp>
        </p:grpSp>
        <p:grpSp>
          <p:nvGrpSpPr>
            <p:cNvPr id="58376" name="Group 8"/>
            <p:cNvGrpSpPr>
              <a:grpSpLocks/>
            </p:cNvGrpSpPr>
            <p:nvPr/>
          </p:nvGrpSpPr>
          <p:grpSpPr bwMode="auto">
            <a:xfrm>
              <a:off x="672" y="432"/>
              <a:ext cx="2784" cy="240"/>
              <a:chOff x="576" y="480"/>
              <a:chExt cx="2784" cy="240"/>
            </a:xfrm>
          </p:grpSpPr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直接</a:t>
                </a:r>
              </a:p>
            </p:txBody>
          </p:sp>
        </p:grpSp>
        <p:grpSp>
          <p:nvGrpSpPr>
            <p:cNvPr id="58380" name="Group 12"/>
            <p:cNvGrpSpPr>
              <a:grpSpLocks/>
            </p:cNvGrpSpPr>
            <p:nvPr/>
          </p:nvGrpSpPr>
          <p:grpSpPr bwMode="auto">
            <a:xfrm>
              <a:off x="672" y="672"/>
              <a:ext cx="2784" cy="240"/>
              <a:chOff x="576" y="480"/>
              <a:chExt cx="2784" cy="240"/>
            </a:xfrm>
          </p:grpSpPr>
          <p:sp>
            <p:nvSpPr>
              <p:cNvPr id="58381" name="Rectangle 13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58382" name="Rectangle 14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8383" name="Rectangle 15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直接</a:t>
                </a:r>
              </a:p>
            </p:txBody>
          </p:sp>
        </p:grpSp>
        <p:grpSp>
          <p:nvGrpSpPr>
            <p:cNvPr id="58384" name="Group 16"/>
            <p:cNvGrpSpPr>
              <a:grpSpLocks/>
            </p:cNvGrpSpPr>
            <p:nvPr/>
          </p:nvGrpSpPr>
          <p:grpSpPr bwMode="auto">
            <a:xfrm>
              <a:off x="672" y="912"/>
              <a:ext cx="2784" cy="240"/>
              <a:chOff x="576" y="480"/>
              <a:chExt cx="2784" cy="240"/>
            </a:xfrm>
          </p:grpSpPr>
          <p:sp>
            <p:nvSpPr>
              <p:cNvPr id="58385" name="Rectangle 17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4</a:t>
                </a:r>
              </a:p>
            </p:txBody>
          </p:sp>
          <p:sp>
            <p:nvSpPr>
              <p:cNvPr id="58386" name="Rectangle 18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8</a:t>
                </a:r>
              </a:p>
            </p:txBody>
          </p:sp>
          <p:sp>
            <p:nvSpPr>
              <p:cNvPr id="58387" name="Rectangle 19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路由器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L</a:t>
                </a:r>
              </a:p>
            </p:txBody>
          </p:sp>
        </p:grpSp>
        <p:grpSp>
          <p:nvGrpSpPr>
            <p:cNvPr id="58388" name="Group 20"/>
            <p:cNvGrpSpPr>
              <a:grpSpLocks/>
            </p:cNvGrpSpPr>
            <p:nvPr/>
          </p:nvGrpSpPr>
          <p:grpSpPr bwMode="auto">
            <a:xfrm>
              <a:off x="672" y="1152"/>
              <a:ext cx="2784" cy="240"/>
              <a:chOff x="576" y="480"/>
              <a:chExt cx="2784" cy="240"/>
            </a:xfrm>
          </p:grpSpPr>
          <p:sp>
            <p:nvSpPr>
              <p:cNvPr id="58389" name="Rectangle 2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17</a:t>
                </a:r>
              </a:p>
            </p:txBody>
          </p:sp>
          <p:sp>
            <p:nvSpPr>
              <p:cNvPr id="58390" name="Rectangle 22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5</a:t>
                </a:r>
              </a:p>
            </p:txBody>
          </p:sp>
          <p:sp>
            <p:nvSpPr>
              <p:cNvPr id="58391" name="Rectangle 23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路由器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M</a:t>
                </a:r>
              </a:p>
            </p:txBody>
          </p:sp>
        </p:grpSp>
        <p:grpSp>
          <p:nvGrpSpPr>
            <p:cNvPr id="58392" name="Group 24"/>
            <p:cNvGrpSpPr>
              <a:grpSpLocks/>
            </p:cNvGrpSpPr>
            <p:nvPr/>
          </p:nvGrpSpPr>
          <p:grpSpPr bwMode="auto">
            <a:xfrm>
              <a:off x="672" y="1392"/>
              <a:ext cx="2784" cy="240"/>
              <a:chOff x="576" y="480"/>
              <a:chExt cx="2784" cy="240"/>
            </a:xfrm>
          </p:grpSpPr>
          <p:sp>
            <p:nvSpPr>
              <p:cNvPr id="58393" name="Rectangle 25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24</a:t>
                </a:r>
              </a:p>
            </p:txBody>
          </p:sp>
          <p:sp>
            <p:nvSpPr>
              <p:cNvPr id="58394" name="Rectangle 26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6</a:t>
                </a:r>
              </a:p>
            </p:txBody>
          </p:sp>
          <p:sp>
            <p:nvSpPr>
              <p:cNvPr id="58395" name="Rectangle 27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路由器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J</a:t>
                </a:r>
                <a:endParaRPr lang="en-US" altLang="zh-CN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58396" name="Group 28"/>
            <p:cNvGrpSpPr>
              <a:grpSpLocks/>
            </p:cNvGrpSpPr>
            <p:nvPr/>
          </p:nvGrpSpPr>
          <p:grpSpPr bwMode="auto">
            <a:xfrm>
              <a:off x="672" y="1632"/>
              <a:ext cx="2784" cy="240"/>
              <a:chOff x="576" y="480"/>
              <a:chExt cx="2784" cy="240"/>
            </a:xfrm>
          </p:grpSpPr>
          <p:sp>
            <p:nvSpPr>
              <p:cNvPr id="58397" name="Rectangle 29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30</a:t>
                </a:r>
              </a:p>
            </p:txBody>
          </p:sp>
          <p:sp>
            <p:nvSpPr>
              <p:cNvPr id="58398" name="Rectangle 30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58399" name="Rectangle 31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路由器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Q</a:t>
                </a:r>
                <a:endParaRPr lang="en-US" altLang="zh-CN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58400" name="Group 32"/>
            <p:cNvGrpSpPr>
              <a:grpSpLocks/>
            </p:cNvGrpSpPr>
            <p:nvPr/>
          </p:nvGrpSpPr>
          <p:grpSpPr bwMode="auto">
            <a:xfrm>
              <a:off x="672" y="1872"/>
              <a:ext cx="2784" cy="240"/>
              <a:chOff x="576" y="480"/>
              <a:chExt cx="2784" cy="240"/>
            </a:xfrm>
          </p:grpSpPr>
          <p:sp>
            <p:nvSpPr>
              <p:cNvPr id="58401" name="Rectangle 33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110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网络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42</a:t>
                </a:r>
              </a:p>
            </p:txBody>
          </p:sp>
          <p:sp>
            <p:nvSpPr>
              <p:cNvPr id="58402" name="Rectangle 34"/>
              <p:cNvSpPr>
                <a:spLocks noChangeArrowheads="1"/>
              </p:cNvSpPr>
              <p:nvPr/>
            </p:nvSpPr>
            <p:spPr bwMode="auto">
              <a:xfrm>
                <a:off x="1680" y="48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58403" name="Rectangle 35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1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chemeClr val="hlink"/>
                    </a:solidFill>
                  </a:rPr>
                  <a:t>路由器</a:t>
                </a:r>
                <a:r>
                  <a:rPr lang="en-US" altLang="zh-CN" b="1">
                    <a:solidFill>
                      <a:schemeClr val="hlink"/>
                    </a:solidFill>
                  </a:rPr>
                  <a:t>J</a:t>
                </a:r>
                <a:endParaRPr lang="en-US" altLang="zh-CN">
                  <a:solidFill>
                    <a:schemeClr val="hlink"/>
                  </a:solidFill>
                </a:endParaRPr>
              </a:p>
            </p:txBody>
          </p:sp>
        </p:grpSp>
      </p:grpSp>
      <p:grpSp>
        <p:nvGrpSpPr>
          <p:cNvPr id="58404" name="Group 36"/>
          <p:cNvGrpSpPr>
            <a:grpSpLocks/>
          </p:cNvGrpSpPr>
          <p:nvPr/>
        </p:nvGrpSpPr>
        <p:grpSpPr bwMode="auto">
          <a:xfrm>
            <a:off x="5943600" y="304800"/>
            <a:ext cx="2590800" cy="3048000"/>
            <a:chOff x="3744" y="192"/>
            <a:chExt cx="1632" cy="1920"/>
          </a:xfrm>
        </p:grpSpPr>
        <p:sp>
          <p:nvSpPr>
            <p:cNvPr id="58405" name="Rectangle 37"/>
            <p:cNvSpPr>
              <a:spLocks noChangeArrowheads="1"/>
            </p:cNvSpPr>
            <p:nvPr/>
          </p:nvSpPr>
          <p:spPr bwMode="auto">
            <a:xfrm>
              <a:off x="3744" y="19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目的站</a:t>
              </a:r>
            </a:p>
          </p:txBody>
        </p:sp>
        <p:sp>
          <p:nvSpPr>
            <p:cNvPr id="58406" name="Rectangle 38"/>
            <p:cNvSpPr>
              <a:spLocks noChangeArrowheads="1"/>
            </p:cNvSpPr>
            <p:nvPr/>
          </p:nvSpPr>
          <p:spPr bwMode="auto">
            <a:xfrm>
              <a:off x="4848" y="19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距离</a:t>
              </a:r>
            </a:p>
          </p:txBody>
        </p:sp>
        <p:sp>
          <p:nvSpPr>
            <p:cNvPr id="58407" name="Rectangle 39"/>
            <p:cNvSpPr>
              <a:spLocks noChangeArrowheads="1"/>
            </p:cNvSpPr>
            <p:nvPr/>
          </p:nvSpPr>
          <p:spPr bwMode="auto">
            <a:xfrm>
              <a:off x="3744" y="43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8408" name="Rectangle 40"/>
            <p:cNvSpPr>
              <a:spLocks noChangeArrowheads="1"/>
            </p:cNvSpPr>
            <p:nvPr/>
          </p:nvSpPr>
          <p:spPr bwMode="auto">
            <a:xfrm>
              <a:off x="4848" y="43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58409" name="Rectangle 41"/>
            <p:cNvSpPr>
              <a:spLocks noChangeArrowheads="1"/>
            </p:cNvSpPr>
            <p:nvPr/>
          </p:nvSpPr>
          <p:spPr bwMode="auto">
            <a:xfrm>
              <a:off x="3744" y="67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58410" name="Rectangle 42"/>
            <p:cNvSpPr>
              <a:spLocks noChangeArrowheads="1"/>
            </p:cNvSpPr>
            <p:nvPr/>
          </p:nvSpPr>
          <p:spPr bwMode="auto">
            <a:xfrm>
              <a:off x="4848" y="67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58411" name="Rectangle 43"/>
            <p:cNvSpPr>
              <a:spLocks noChangeArrowheads="1"/>
            </p:cNvSpPr>
            <p:nvPr/>
          </p:nvSpPr>
          <p:spPr bwMode="auto">
            <a:xfrm>
              <a:off x="3744" y="91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</a:p>
          </p:txBody>
        </p:sp>
        <p:sp>
          <p:nvSpPr>
            <p:cNvPr id="58412" name="Rectangle 44"/>
            <p:cNvSpPr>
              <a:spLocks noChangeArrowheads="1"/>
            </p:cNvSpPr>
            <p:nvPr/>
          </p:nvSpPr>
          <p:spPr bwMode="auto">
            <a:xfrm>
              <a:off x="4848" y="91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3744" y="115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21</a:t>
              </a:r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4848" y="115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58415" name="Rectangle 47"/>
            <p:cNvSpPr>
              <a:spLocks noChangeArrowheads="1"/>
            </p:cNvSpPr>
            <p:nvPr/>
          </p:nvSpPr>
          <p:spPr bwMode="auto">
            <a:xfrm>
              <a:off x="3744" y="139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24</a:t>
              </a:r>
            </a:p>
          </p:txBody>
        </p:sp>
        <p:sp>
          <p:nvSpPr>
            <p:cNvPr id="58416" name="Rectangle 48"/>
            <p:cNvSpPr>
              <a:spLocks noChangeArrowheads="1"/>
            </p:cNvSpPr>
            <p:nvPr/>
          </p:nvSpPr>
          <p:spPr bwMode="auto">
            <a:xfrm>
              <a:off x="4848" y="139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8417" name="Rectangle 49"/>
            <p:cNvSpPr>
              <a:spLocks noChangeArrowheads="1"/>
            </p:cNvSpPr>
            <p:nvPr/>
          </p:nvSpPr>
          <p:spPr bwMode="auto">
            <a:xfrm>
              <a:off x="3744" y="163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30</a:t>
              </a:r>
            </a:p>
          </p:txBody>
        </p:sp>
        <p:sp>
          <p:nvSpPr>
            <p:cNvPr id="58418" name="Rectangle 50"/>
            <p:cNvSpPr>
              <a:spLocks noChangeArrowheads="1"/>
            </p:cNvSpPr>
            <p:nvPr/>
          </p:nvSpPr>
          <p:spPr bwMode="auto">
            <a:xfrm>
              <a:off x="4848" y="163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58419" name="Rectangle 51"/>
            <p:cNvSpPr>
              <a:spLocks noChangeArrowheads="1"/>
            </p:cNvSpPr>
            <p:nvPr/>
          </p:nvSpPr>
          <p:spPr bwMode="auto">
            <a:xfrm>
              <a:off x="3744" y="1872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42</a:t>
              </a:r>
            </a:p>
          </p:txBody>
        </p:sp>
        <p:sp>
          <p:nvSpPr>
            <p:cNvPr id="58420" name="Rectangle 52"/>
            <p:cNvSpPr>
              <a:spLocks noChangeArrowheads="1"/>
            </p:cNvSpPr>
            <p:nvPr/>
          </p:nvSpPr>
          <p:spPr bwMode="auto">
            <a:xfrm>
              <a:off x="4848" y="1872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58421" name="Group 53"/>
          <p:cNvGrpSpPr>
            <a:grpSpLocks/>
          </p:cNvGrpSpPr>
          <p:nvPr/>
        </p:nvGrpSpPr>
        <p:grpSpPr bwMode="auto">
          <a:xfrm>
            <a:off x="1066800" y="3581400"/>
            <a:ext cx="4419600" cy="333375"/>
            <a:chOff x="576" y="480"/>
            <a:chExt cx="2784" cy="240"/>
          </a:xfrm>
        </p:grpSpPr>
        <p:sp>
          <p:nvSpPr>
            <p:cNvPr id="58422" name="Rectangle 54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目的站</a:t>
              </a:r>
            </a:p>
          </p:txBody>
        </p:sp>
        <p:sp>
          <p:nvSpPr>
            <p:cNvPr id="58423" name="Rectangle 55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距离</a:t>
              </a:r>
            </a:p>
          </p:txBody>
        </p:sp>
        <p:sp>
          <p:nvSpPr>
            <p:cNvPr id="58424" name="Rectangle 56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下一跳</a:t>
              </a:r>
            </a:p>
          </p:txBody>
        </p:sp>
      </p:grpSp>
      <p:grpSp>
        <p:nvGrpSpPr>
          <p:cNvPr id="58425" name="Group 57"/>
          <p:cNvGrpSpPr>
            <a:grpSpLocks/>
          </p:cNvGrpSpPr>
          <p:nvPr/>
        </p:nvGrpSpPr>
        <p:grpSpPr bwMode="auto">
          <a:xfrm>
            <a:off x="1066800" y="3914775"/>
            <a:ext cx="4419600" cy="333375"/>
            <a:chOff x="576" y="480"/>
            <a:chExt cx="2784" cy="240"/>
          </a:xfrm>
        </p:grpSpPr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8427" name="Rectangle 59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8428" name="Rectangle 60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直接</a:t>
              </a:r>
            </a:p>
          </p:txBody>
        </p:sp>
      </p:grpSp>
      <p:grpSp>
        <p:nvGrpSpPr>
          <p:cNvPr id="58429" name="Group 61"/>
          <p:cNvGrpSpPr>
            <a:grpSpLocks/>
          </p:cNvGrpSpPr>
          <p:nvPr/>
        </p:nvGrpSpPr>
        <p:grpSpPr bwMode="auto">
          <a:xfrm>
            <a:off x="1066800" y="4248150"/>
            <a:ext cx="4419600" cy="333375"/>
            <a:chOff x="576" y="480"/>
            <a:chExt cx="2784" cy="240"/>
          </a:xfrm>
        </p:grpSpPr>
        <p:sp>
          <p:nvSpPr>
            <p:cNvPr id="58430" name="Rectangle 62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58431" name="Rectangle 63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8432" name="Rectangle 64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直接</a:t>
              </a:r>
            </a:p>
          </p:txBody>
        </p:sp>
      </p:grpSp>
      <p:grpSp>
        <p:nvGrpSpPr>
          <p:cNvPr id="58433" name="Group 65"/>
          <p:cNvGrpSpPr>
            <a:grpSpLocks/>
          </p:cNvGrpSpPr>
          <p:nvPr/>
        </p:nvGrpSpPr>
        <p:grpSpPr bwMode="auto">
          <a:xfrm>
            <a:off x="1066800" y="4581525"/>
            <a:ext cx="4419600" cy="333375"/>
            <a:chOff x="576" y="480"/>
            <a:chExt cx="2784" cy="240"/>
          </a:xfrm>
        </p:grpSpPr>
        <p:sp>
          <p:nvSpPr>
            <p:cNvPr id="58434" name="Rectangle 66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58435" name="Rectangle 67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58436" name="Rectangle 68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J</a:t>
              </a:r>
              <a:r>
                <a:rPr lang="zh-CN" altLang="en-US" b="1">
                  <a:solidFill>
                    <a:schemeClr val="hlink"/>
                  </a:solidFill>
                </a:rPr>
                <a:t>（替换）</a:t>
              </a:r>
            </a:p>
          </p:txBody>
        </p:sp>
      </p:grpSp>
      <p:grpSp>
        <p:nvGrpSpPr>
          <p:cNvPr id="58437" name="Group 69"/>
          <p:cNvGrpSpPr>
            <a:grpSpLocks/>
          </p:cNvGrpSpPr>
          <p:nvPr/>
        </p:nvGrpSpPr>
        <p:grpSpPr bwMode="auto">
          <a:xfrm>
            <a:off x="1066800" y="4914900"/>
            <a:ext cx="4419600" cy="333375"/>
            <a:chOff x="576" y="480"/>
            <a:chExt cx="2784" cy="240"/>
          </a:xfrm>
        </p:grpSpPr>
        <p:sp>
          <p:nvSpPr>
            <p:cNvPr id="58438" name="Rectangle 70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</a:p>
          </p:txBody>
        </p:sp>
        <p:sp>
          <p:nvSpPr>
            <p:cNvPr id="58439" name="Rectangle 71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8440" name="Rectangle 72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路由器</a:t>
              </a:r>
              <a:r>
                <a:rPr lang="en-US" altLang="zh-CN" b="1">
                  <a:solidFill>
                    <a:schemeClr val="hlink"/>
                  </a:solidFill>
                </a:rPr>
                <a:t>M</a:t>
              </a:r>
            </a:p>
          </p:txBody>
        </p:sp>
      </p:grpSp>
      <p:grpSp>
        <p:nvGrpSpPr>
          <p:cNvPr id="58441" name="Group 73"/>
          <p:cNvGrpSpPr>
            <a:grpSpLocks/>
          </p:cNvGrpSpPr>
          <p:nvPr/>
        </p:nvGrpSpPr>
        <p:grpSpPr bwMode="auto">
          <a:xfrm>
            <a:off x="1066800" y="5562600"/>
            <a:ext cx="4419600" cy="333375"/>
            <a:chOff x="576" y="480"/>
            <a:chExt cx="2784" cy="240"/>
          </a:xfrm>
        </p:grpSpPr>
        <p:sp>
          <p:nvSpPr>
            <p:cNvPr id="58442" name="Rectangle 74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24</a:t>
              </a:r>
            </a:p>
          </p:txBody>
        </p:sp>
        <p:sp>
          <p:nvSpPr>
            <p:cNvPr id="58443" name="Rectangle 75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58444" name="Rectangle 76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路由器</a:t>
              </a:r>
              <a:r>
                <a:rPr lang="en-US" altLang="zh-CN" b="1">
                  <a:solidFill>
                    <a:schemeClr val="hlink"/>
                  </a:solidFill>
                </a:rPr>
                <a:t>J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</p:grpSp>
      <p:grpSp>
        <p:nvGrpSpPr>
          <p:cNvPr id="58445" name="Group 77"/>
          <p:cNvGrpSpPr>
            <a:grpSpLocks/>
          </p:cNvGrpSpPr>
          <p:nvPr/>
        </p:nvGrpSpPr>
        <p:grpSpPr bwMode="auto">
          <a:xfrm>
            <a:off x="1066800" y="5895975"/>
            <a:ext cx="4419600" cy="333375"/>
            <a:chOff x="576" y="480"/>
            <a:chExt cx="2784" cy="240"/>
          </a:xfrm>
        </p:grpSpPr>
        <p:sp>
          <p:nvSpPr>
            <p:cNvPr id="58446" name="Rectangle 78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30</a:t>
              </a:r>
            </a:p>
          </p:txBody>
        </p:sp>
        <p:sp>
          <p:nvSpPr>
            <p:cNvPr id="58447" name="Rectangle 79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58448" name="Rectangle 80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路由器</a:t>
              </a:r>
              <a:r>
                <a:rPr lang="en-US" altLang="zh-CN" b="1">
                  <a:solidFill>
                    <a:schemeClr val="hlink"/>
                  </a:solidFill>
                </a:rPr>
                <a:t>Q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</p:grpSp>
      <p:grpSp>
        <p:nvGrpSpPr>
          <p:cNvPr id="58449" name="Group 81"/>
          <p:cNvGrpSpPr>
            <a:grpSpLocks/>
          </p:cNvGrpSpPr>
          <p:nvPr/>
        </p:nvGrpSpPr>
        <p:grpSpPr bwMode="auto">
          <a:xfrm>
            <a:off x="1066800" y="6229350"/>
            <a:ext cx="4419600" cy="333375"/>
            <a:chOff x="576" y="480"/>
            <a:chExt cx="2784" cy="240"/>
          </a:xfrm>
        </p:grpSpPr>
        <p:sp>
          <p:nvSpPr>
            <p:cNvPr id="58450" name="Rectangle 82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42</a:t>
              </a:r>
            </a:p>
          </p:txBody>
        </p:sp>
        <p:sp>
          <p:nvSpPr>
            <p:cNvPr id="58451" name="Rectangle 83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58452" name="Rectangle 84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J</a:t>
              </a:r>
              <a:r>
                <a:rPr lang="zh-CN" altLang="en-US" b="1">
                  <a:solidFill>
                    <a:schemeClr val="hlink"/>
                  </a:solidFill>
                </a:rPr>
                <a:t>（修改）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58453" name="Group 85"/>
          <p:cNvGrpSpPr>
            <a:grpSpLocks/>
          </p:cNvGrpSpPr>
          <p:nvPr/>
        </p:nvGrpSpPr>
        <p:grpSpPr bwMode="auto">
          <a:xfrm>
            <a:off x="1066800" y="5257800"/>
            <a:ext cx="4419600" cy="333375"/>
            <a:chOff x="576" y="480"/>
            <a:chExt cx="2784" cy="240"/>
          </a:xfrm>
        </p:grpSpPr>
        <p:sp>
          <p:nvSpPr>
            <p:cNvPr id="58454" name="Rectangle 86"/>
            <p:cNvSpPr>
              <a:spLocks noChangeArrowheads="1"/>
            </p:cNvSpPr>
            <p:nvPr/>
          </p:nvSpPr>
          <p:spPr bwMode="auto">
            <a:xfrm>
              <a:off x="576" y="480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网络</a:t>
              </a:r>
              <a:r>
                <a:rPr lang="en-US" altLang="zh-CN" b="1">
                  <a:solidFill>
                    <a:schemeClr val="hlink"/>
                  </a:solidFill>
                </a:rPr>
                <a:t>21</a:t>
              </a:r>
            </a:p>
          </p:txBody>
        </p:sp>
        <p:sp>
          <p:nvSpPr>
            <p:cNvPr id="58455" name="Rectangle 87"/>
            <p:cNvSpPr>
              <a:spLocks noChangeArrowheads="1"/>
            </p:cNvSpPr>
            <p:nvPr/>
          </p:nvSpPr>
          <p:spPr bwMode="auto">
            <a:xfrm>
              <a:off x="1680" y="480"/>
              <a:ext cx="528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8456" name="Rectangle 88"/>
            <p:cNvSpPr>
              <a:spLocks noChangeArrowheads="1"/>
            </p:cNvSpPr>
            <p:nvPr/>
          </p:nvSpPr>
          <p:spPr bwMode="auto">
            <a:xfrm>
              <a:off x="2208" y="480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J</a:t>
              </a:r>
              <a:r>
                <a:rPr lang="zh-CN" altLang="en-US" b="1">
                  <a:solidFill>
                    <a:schemeClr val="hlink"/>
                  </a:solidFill>
                </a:rPr>
                <a:t>（增加）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152400"/>
            <a:ext cx="8382000" cy="533400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） 链路状态路由算法 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- 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最短路径优先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SPF</a:t>
            </a:r>
            <a:r>
              <a:rPr lang="en-US" altLang="zh-CN" sz="3200" b="1">
                <a:solidFill>
                  <a:schemeClr val="folHlink"/>
                </a:solidFill>
                <a:effectLst/>
                <a:ea typeface="隶书" pitchFamily="49" charset="-122"/>
              </a:rPr>
              <a:t>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685800"/>
            <a:ext cx="8382000" cy="59436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思想：</a:t>
            </a:r>
            <a:r>
              <a:rPr lang="zh-CN" altLang="en-US" sz="2800" b="1">
                <a:solidFill>
                  <a:schemeClr val="folHlink"/>
                </a:solidFill>
              </a:rPr>
              <a:t>   </a:t>
            </a:r>
            <a:r>
              <a:rPr lang="zh-CN" altLang="en-US" sz="2800" b="1">
                <a:ea typeface="隶书" pitchFamily="49" charset="-122"/>
              </a:rPr>
              <a:t>通过交换链路状态，让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中的每个路由器都有一张该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的网络拓扑结构图。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ea typeface="隶书" pitchFamily="49" charset="-122"/>
              </a:rPr>
              <a:t>   </a:t>
            </a: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节点：路由器；边：网络。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ea typeface="隶书" pitchFamily="49" charset="-122"/>
              </a:rPr>
              <a:t>   使用</a:t>
            </a:r>
            <a:r>
              <a:rPr lang="en-US" altLang="zh-CN" sz="2800" b="1"/>
              <a:t>Dijkstra</a:t>
            </a:r>
            <a:r>
              <a:rPr lang="zh-CN" altLang="en-US" sz="2800" b="1">
                <a:ea typeface="隶书" pitchFamily="49" charset="-122"/>
              </a:rPr>
              <a:t>算法求最短路径，计算该路由器到其它目的站的最短路径，然后更新路由表。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优点：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ea typeface="隶书" pitchFamily="49" charset="-122"/>
              </a:rPr>
              <a:t>   ① 每个路由器使用相同的原始数据，具有良好的收敛性。 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ea typeface="隶书" pitchFamily="49" charset="-122"/>
              </a:rPr>
              <a:t>   ②每个路由器的链路状态报文尺寸取决于只连链路的数量，具有较好的规模可扩展性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609600"/>
            <a:ext cx="8382000" cy="58674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步骤：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 ①  链路状态检测：</a:t>
            </a:r>
            <a:r>
              <a:rPr lang="zh-CN" altLang="en-US" sz="2800" b="1">
                <a:ea typeface="隶书" pitchFamily="49" charset="-122"/>
              </a:rPr>
              <a:t>周期性发测试报文，检查直接相邻的路由器状态，并按“</a:t>
            </a:r>
            <a:r>
              <a:rPr lang="en-US" altLang="zh-CN" sz="2800" b="1">
                <a:ea typeface="隶书" pitchFamily="49" charset="-122"/>
              </a:rPr>
              <a:t>n</a:t>
            </a:r>
            <a:r>
              <a:rPr lang="zh-CN" altLang="en-US" sz="2800" b="1">
                <a:ea typeface="隶书" pitchFamily="49" charset="-122"/>
              </a:rPr>
              <a:t>中取</a:t>
            </a:r>
            <a:r>
              <a:rPr lang="en-US" altLang="zh-CN" sz="2800" b="1">
                <a:ea typeface="隶书" pitchFamily="49" charset="-122"/>
              </a:rPr>
              <a:t>k”</a:t>
            </a:r>
            <a:r>
              <a:rPr lang="zh-CN" altLang="en-US" sz="2800" b="1">
                <a:ea typeface="隶书" pitchFamily="49" charset="-122"/>
              </a:rPr>
              <a:t>原则进行状态检查 。 </a:t>
            </a: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 ②  路由信息广播：</a:t>
            </a:r>
            <a:r>
              <a:rPr lang="zh-CN" altLang="en-US" sz="2800" b="1">
                <a:ea typeface="隶书" pitchFamily="49" charset="-122"/>
              </a:rPr>
              <a:t>路由器周期性广播它的各个链路状态。所有参与</a:t>
            </a:r>
            <a:r>
              <a:rPr lang="en-US" altLang="zh-CN" sz="2800" b="1">
                <a:ea typeface="隶书" pitchFamily="49" charset="-122"/>
              </a:rPr>
              <a:t>SPF</a:t>
            </a:r>
            <a:r>
              <a:rPr lang="zh-CN" altLang="en-US" sz="2800" b="1">
                <a:ea typeface="隶书" pitchFamily="49" charset="-122"/>
              </a:rPr>
              <a:t>的路由器负责转发收到的链路状态 。 </a:t>
            </a: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 ③ 路由表更新：</a:t>
            </a:r>
            <a:r>
              <a:rPr lang="zh-CN" altLang="en-US" sz="2800" b="1">
                <a:ea typeface="隶书" pitchFamily="49" charset="-122"/>
              </a:rPr>
              <a:t> 收到链路状态的路由器更新自己的网络拓扑图，并用</a:t>
            </a:r>
            <a:r>
              <a:rPr lang="en-US" altLang="zh-CN" sz="2800" b="1">
                <a:ea typeface="隶书" pitchFamily="49" charset="-122"/>
              </a:rPr>
              <a:t>Dijkstra</a:t>
            </a:r>
            <a:r>
              <a:rPr lang="zh-CN" altLang="en-US" sz="2800" b="1">
                <a:ea typeface="隶书" pitchFamily="49" charset="-122"/>
              </a:rPr>
              <a:t>算法计算最短路径 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610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9.5 Internet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路由体系的发展</a:t>
            </a:r>
            <a:r>
              <a:rPr lang="zh-CN" altLang="en-US" b="1">
                <a:solidFill>
                  <a:schemeClr val="folHlink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8458200" cy="4267200"/>
          </a:xfrm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路由体系的内容：</a:t>
            </a:r>
            <a:r>
              <a:rPr lang="zh-CN" altLang="en-US" sz="2800" b="1">
                <a:ea typeface="隶书" pitchFamily="49" charset="-122"/>
              </a:rPr>
              <a:t>如何对</a:t>
            </a:r>
            <a:r>
              <a:rPr lang="en-US" altLang="zh-CN" sz="2800" b="1">
                <a:ea typeface="隶书" pitchFamily="49" charset="-122"/>
              </a:rPr>
              <a:t>Internet</a:t>
            </a:r>
            <a:r>
              <a:rPr lang="zh-CN" altLang="en-US" sz="2800" b="1">
                <a:ea typeface="隶书" pitchFamily="49" charset="-122"/>
              </a:rPr>
              <a:t>中的路由器进行划分、管理和控制，以便有效地交换路由信息</a:t>
            </a:r>
          </a:p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路由体系的重要性：</a:t>
            </a:r>
            <a:r>
              <a:rPr lang="zh-CN" altLang="en-US" sz="2800" b="1">
                <a:ea typeface="隶书" pitchFamily="49" charset="-122"/>
              </a:rPr>
              <a:t>决定了互联网的运行效率</a:t>
            </a:r>
          </a:p>
          <a:p>
            <a:pPr algn="just"/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Internet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路由体系的发展：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）最早的核心路由体系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）随后的对等主干路由体系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）当前的自治系统路由体系</a:t>
            </a:r>
            <a:r>
              <a:rPr lang="zh-CN" altLang="en-US" b="1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4800600" cy="533400"/>
          </a:xfrm>
        </p:spPr>
        <p:txBody>
          <a:bodyPr/>
          <a:lstStyle/>
          <a:p>
            <a:pPr algn="just"/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1.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核心路由器与核心体系结构</a:t>
            </a:r>
            <a:r>
              <a:rPr lang="zh-CN" altLang="en-US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5105400" y="533400"/>
            <a:ext cx="3733800" cy="701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hlink"/>
                </a:solidFill>
              </a:rPr>
              <a:t>ARPANET</a:t>
            </a:r>
            <a:r>
              <a:rPr lang="zh-CN" altLang="en-US" b="1">
                <a:solidFill>
                  <a:schemeClr val="hlink"/>
                </a:solidFill>
              </a:rPr>
              <a:t>主干网</a:t>
            </a:r>
          </a:p>
        </p:txBody>
      </p:sp>
      <p:grpSp>
        <p:nvGrpSpPr>
          <p:cNvPr id="5148" name="Group 28"/>
          <p:cNvGrpSpPr>
            <a:grpSpLocks/>
          </p:cNvGrpSpPr>
          <p:nvPr/>
        </p:nvGrpSpPr>
        <p:grpSpPr bwMode="auto">
          <a:xfrm>
            <a:off x="6477000" y="1295400"/>
            <a:ext cx="1066800" cy="1752600"/>
            <a:chOff x="4128" y="1440"/>
            <a:chExt cx="672" cy="1200"/>
          </a:xfrm>
        </p:grpSpPr>
        <p:pic>
          <p:nvPicPr>
            <p:cNvPr id="5133" name="Picture 1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6" y="1728"/>
              <a:ext cx="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128" y="2208"/>
              <a:ext cx="67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hlink"/>
                  </a:solidFill>
                </a:rPr>
                <a:t>本地网络</a:t>
              </a:r>
              <a:r>
                <a:rPr lang="en-US" altLang="zh-CN" sz="16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4416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4416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4272" y="1584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R2</a:t>
              </a:r>
            </a:p>
          </p:txBody>
        </p:sp>
      </p:grpSp>
      <p:grpSp>
        <p:nvGrpSpPr>
          <p:cNvPr id="5149" name="Group 29"/>
          <p:cNvGrpSpPr>
            <a:grpSpLocks/>
          </p:cNvGrpSpPr>
          <p:nvPr/>
        </p:nvGrpSpPr>
        <p:grpSpPr bwMode="auto">
          <a:xfrm>
            <a:off x="7848600" y="1219200"/>
            <a:ext cx="1066800" cy="1822450"/>
            <a:chOff x="4992" y="1392"/>
            <a:chExt cx="672" cy="1248"/>
          </a:xfrm>
        </p:grpSpPr>
        <p:pic>
          <p:nvPicPr>
            <p:cNvPr id="5134" name="Picture 1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40" y="1728"/>
              <a:ext cx="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992" y="2208"/>
              <a:ext cx="67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hlink"/>
                  </a:solidFill>
                </a:rPr>
                <a:t>本地网络</a:t>
              </a:r>
              <a:r>
                <a:rPr lang="en-US" altLang="zh-CN" sz="1600" b="1">
                  <a:solidFill>
                    <a:schemeClr val="hlink"/>
                  </a:solidFill>
                </a:rPr>
                <a:t>n </a:t>
              </a: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5280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5280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5184" y="1584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Rn</a:t>
              </a:r>
            </a:p>
          </p:txBody>
        </p:sp>
      </p:grp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533400" y="1371600"/>
            <a:ext cx="3733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hlink"/>
                </a:solidFill>
              </a:rPr>
              <a:t>ARPANET</a:t>
            </a:r>
            <a:r>
              <a:rPr lang="zh-CN" altLang="en-US" b="1">
                <a:solidFill>
                  <a:schemeClr val="hlink"/>
                </a:solidFill>
              </a:rPr>
              <a:t>主干网</a:t>
            </a:r>
          </a:p>
        </p:txBody>
      </p:sp>
      <p:grpSp>
        <p:nvGrpSpPr>
          <p:cNvPr id="5205" name="Group 85"/>
          <p:cNvGrpSpPr>
            <a:grpSpLocks/>
          </p:cNvGrpSpPr>
          <p:nvPr/>
        </p:nvGrpSpPr>
        <p:grpSpPr bwMode="auto">
          <a:xfrm>
            <a:off x="381000" y="4495800"/>
            <a:ext cx="3962400" cy="1524000"/>
            <a:chOff x="240" y="2832"/>
            <a:chExt cx="2496" cy="960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104" y="2832"/>
              <a:ext cx="768" cy="960"/>
              <a:chOff x="1104" y="2832"/>
              <a:chExt cx="768" cy="960"/>
            </a:xfrm>
          </p:grpSpPr>
          <p:sp>
            <p:nvSpPr>
              <p:cNvPr id="5183" name="Line 63"/>
              <p:cNvSpPr>
                <a:spLocks noChangeShapeType="1"/>
              </p:cNvSpPr>
              <p:nvPr/>
            </p:nvSpPr>
            <p:spPr bwMode="auto">
              <a:xfrm>
                <a:off x="1488" y="283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91" name="Oval 71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768" cy="4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chemeClr val="hlink"/>
                    </a:solidFill>
                  </a:rPr>
                  <a:t>本地网络</a:t>
                </a:r>
                <a:r>
                  <a:rPr lang="en-US" altLang="zh-CN" sz="1600" b="1">
                    <a:solidFill>
                      <a:schemeClr val="hlink"/>
                    </a:solidFill>
                  </a:rPr>
                  <a:t>2</a:t>
                </a:r>
              </a:p>
            </p:txBody>
          </p:sp>
        </p:grpSp>
        <p:grpSp>
          <p:nvGrpSpPr>
            <p:cNvPr id="5202" name="Group 82"/>
            <p:cNvGrpSpPr>
              <a:grpSpLocks/>
            </p:cNvGrpSpPr>
            <p:nvPr/>
          </p:nvGrpSpPr>
          <p:grpSpPr bwMode="auto">
            <a:xfrm>
              <a:off x="240" y="2832"/>
              <a:ext cx="1248" cy="960"/>
              <a:chOff x="240" y="2832"/>
              <a:chExt cx="1248" cy="960"/>
            </a:xfrm>
          </p:grpSpPr>
          <p:sp>
            <p:nvSpPr>
              <p:cNvPr id="5193" name="Oval 73"/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768" cy="4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chemeClr val="hlink"/>
                    </a:solidFill>
                  </a:rPr>
                  <a:t>本地网络</a:t>
                </a:r>
                <a:r>
                  <a:rPr lang="en-US" altLang="zh-CN" sz="1600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62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00" name="Group 80"/>
            <p:cNvGrpSpPr>
              <a:grpSpLocks/>
            </p:cNvGrpSpPr>
            <p:nvPr/>
          </p:nvGrpSpPr>
          <p:grpSpPr bwMode="auto">
            <a:xfrm>
              <a:off x="1488" y="2832"/>
              <a:ext cx="1248" cy="960"/>
              <a:chOff x="1488" y="2832"/>
              <a:chExt cx="1248" cy="960"/>
            </a:xfrm>
          </p:grpSpPr>
          <p:sp>
            <p:nvSpPr>
              <p:cNvPr id="5192" name="Oval 72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768" cy="4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chemeClr val="hlink"/>
                    </a:solidFill>
                  </a:rPr>
                  <a:t>本地网络</a:t>
                </a:r>
                <a:r>
                  <a:rPr lang="en-US" altLang="zh-CN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/>
            </p:nvSpPr>
            <p:spPr bwMode="auto">
              <a:xfrm>
                <a:off x="1488" y="2832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207" name="Group 87"/>
          <p:cNvGrpSpPr>
            <a:grpSpLocks/>
          </p:cNvGrpSpPr>
          <p:nvPr/>
        </p:nvGrpSpPr>
        <p:grpSpPr bwMode="auto">
          <a:xfrm>
            <a:off x="5029200" y="1143000"/>
            <a:ext cx="1600200" cy="1892300"/>
            <a:chOff x="3168" y="720"/>
            <a:chExt cx="1008" cy="1192"/>
          </a:xfrm>
        </p:grpSpPr>
        <p:grpSp>
          <p:nvGrpSpPr>
            <p:cNvPr id="5147" name="Group 27"/>
            <p:cNvGrpSpPr>
              <a:grpSpLocks/>
            </p:cNvGrpSpPr>
            <p:nvPr/>
          </p:nvGrpSpPr>
          <p:grpSpPr bwMode="auto">
            <a:xfrm>
              <a:off x="3168" y="720"/>
              <a:ext cx="672" cy="1192"/>
              <a:chOff x="3168" y="1344"/>
              <a:chExt cx="672" cy="1296"/>
            </a:xfrm>
          </p:grpSpPr>
          <p:pic>
            <p:nvPicPr>
              <p:cNvPr id="5132" name="Picture 12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312" y="1728"/>
                <a:ext cx="40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135" name="Oval 15"/>
              <p:cNvSpPr>
                <a:spLocks noChangeArrowheads="1"/>
              </p:cNvSpPr>
              <p:nvPr/>
            </p:nvSpPr>
            <p:spPr bwMode="auto">
              <a:xfrm>
                <a:off x="3168" y="2208"/>
                <a:ext cx="672" cy="432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>
                    <a:solidFill>
                      <a:schemeClr val="hlink"/>
                    </a:solidFill>
                  </a:rPr>
                  <a:t>本地网络</a:t>
                </a:r>
                <a:r>
                  <a:rPr lang="en-US" altLang="zh-CN" sz="16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3408" y="1584"/>
                <a:ext cx="19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hlink"/>
                    </a:solidFill>
                  </a:rPr>
                  <a:t>R1</a:t>
                </a:r>
              </a:p>
            </p:txBody>
          </p:sp>
        </p:grp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3600" y="864"/>
              <a:ext cx="57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核心路由器</a:t>
              </a:r>
            </a:p>
          </p:txBody>
        </p:sp>
      </p:grpSp>
      <p:grpSp>
        <p:nvGrpSpPr>
          <p:cNvPr id="5208" name="Group 88"/>
          <p:cNvGrpSpPr>
            <a:grpSpLocks/>
          </p:cNvGrpSpPr>
          <p:nvPr/>
        </p:nvGrpSpPr>
        <p:grpSpPr bwMode="auto">
          <a:xfrm>
            <a:off x="457200" y="1981200"/>
            <a:ext cx="3762375" cy="1524000"/>
            <a:chOff x="288" y="1248"/>
            <a:chExt cx="2370" cy="960"/>
          </a:xfrm>
        </p:grpSpPr>
        <p:grpSp>
          <p:nvGrpSpPr>
            <p:cNvPr id="5206" name="Group 86"/>
            <p:cNvGrpSpPr>
              <a:grpSpLocks/>
            </p:cNvGrpSpPr>
            <p:nvPr/>
          </p:nvGrpSpPr>
          <p:grpSpPr bwMode="auto">
            <a:xfrm>
              <a:off x="288" y="1248"/>
              <a:ext cx="2370" cy="960"/>
              <a:chOff x="288" y="1248"/>
              <a:chExt cx="2370" cy="960"/>
            </a:xfrm>
          </p:grpSpPr>
          <p:grpSp>
            <p:nvGrpSpPr>
              <p:cNvPr id="5159" name="Group 39"/>
              <p:cNvGrpSpPr>
                <a:grpSpLocks/>
              </p:cNvGrpSpPr>
              <p:nvPr/>
            </p:nvGrpSpPr>
            <p:grpSpPr bwMode="auto">
              <a:xfrm>
                <a:off x="288" y="1248"/>
                <a:ext cx="402" cy="864"/>
                <a:chOff x="288" y="1248"/>
                <a:chExt cx="402" cy="864"/>
              </a:xfrm>
            </p:grpSpPr>
            <p:pic>
              <p:nvPicPr>
                <p:cNvPr id="5153" name="Picture 33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88" y="163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158" name="Group 38"/>
                <p:cNvGrpSpPr>
                  <a:grpSpLocks/>
                </p:cNvGrpSpPr>
                <p:nvPr/>
              </p:nvGrpSpPr>
              <p:grpSpPr bwMode="auto">
                <a:xfrm>
                  <a:off x="384" y="1248"/>
                  <a:ext cx="192" cy="864"/>
                  <a:chOff x="384" y="1248"/>
                  <a:chExt cx="192" cy="864"/>
                </a:xfrm>
              </p:grpSpPr>
              <p:sp>
                <p:nvSpPr>
                  <p:cNvPr id="515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4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8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488"/>
                    <a:ext cx="192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hlink"/>
                        </a:solidFill>
                      </a:rPr>
                      <a:t>k1</a:t>
                    </a:r>
                  </a:p>
                </p:txBody>
              </p:sp>
            </p:grpSp>
          </p:grpSp>
          <p:grpSp>
            <p:nvGrpSpPr>
              <p:cNvPr id="5160" name="Group 40"/>
              <p:cNvGrpSpPr>
                <a:grpSpLocks/>
              </p:cNvGrpSpPr>
              <p:nvPr/>
            </p:nvGrpSpPr>
            <p:grpSpPr bwMode="auto">
              <a:xfrm>
                <a:off x="1296" y="1344"/>
                <a:ext cx="402" cy="864"/>
                <a:chOff x="288" y="1248"/>
                <a:chExt cx="402" cy="864"/>
              </a:xfrm>
            </p:grpSpPr>
            <p:pic>
              <p:nvPicPr>
                <p:cNvPr id="5161" name="Picture 41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88" y="163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162" name="Group 42"/>
                <p:cNvGrpSpPr>
                  <a:grpSpLocks/>
                </p:cNvGrpSpPr>
                <p:nvPr/>
              </p:nvGrpSpPr>
              <p:grpSpPr bwMode="auto">
                <a:xfrm>
                  <a:off x="384" y="1248"/>
                  <a:ext cx="192" cy="864"/>
                  <a:chOff x="384" y="1248"/>
                  <a:chExt cx="192" cy="864"/>
                </a:xfrm>
              </p:grpSpPr>
              <p:sp>
                <p:nvSpPr>
                  <p:cNvPr id="516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4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8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488"/>
                    <a:ext cx="192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hlink"/>
                        </a:solidFill>
                      </a:rPr>
                      <a:t>k2</a:t>
                    </a:r>
                  </a:p>
                </p:txBody>
              </p:sp>
            </p:grp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2256" y="1296"/>
                <a:ext cx="402" cy="864"/>
                <a:chOff x="288" y="1248"/>
                <a:chExt cx="402" cy="864"/>
              </a:xfrm>
            </p:grpSpPr>
            <p:pic>
              <p:nvPicPr>
                <p:cNvPr id="5167" name="Picture 47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88" y="163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168" name="Group 48"/>
                <p:cNvGrpSpPr>
                  <a:grpSpLocks/>
                </p:cNvGrpSpPr>
                <p:nvPr/>
              </p:nvGrpSpPr>
              <p:grpSpPr bwMode="auto">
                <a:xfrm>
                  <a:off x="384" y="1248"/>
                  <a:ext cx="192" cy="864"/>
                  <a:chOff x="384" y="1248"/>
                  <a:chExt cx="192" cy="864"/>
                </a:xfrm>
              </p:grpSpPr>
              <p:sp>
                <p:nvSpPr>
                  <p:cNvPr id="516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4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8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488"/>
                    <a:ext cx="192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hlink"/>
                        </a:solidFill>
                      </a:rPr>
                      <a:t>kn</a:t>
                    </a:r>
                  </a:p>
                </p:txBody>
              </p:sp>
            </p:grpSp>
          </p:grpSp>
        </p:grp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1680" y="144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核心路由器</a:t>
              </a:r>
            </a:p>
          </p:txBody>
        </p:sp>
      </p:grpSp>
      <p:grpSp>
        <p:nvGrpSpPr>
          <p:cNvPr id="5209" name="Group 89"/>
          <p:cNvGrpSpPr>
            <a:grpSpLocks/>
          </p:cNvGrpSpPr>
          <p:nvPr/>
        </p:nvGrpSpPr>
        <p:grpSpPr bwMode="auto">
          <a:xfrm>
            <a:off x="1295400" y="3505200"/>
            <a:ext cx="3124200" cy="1371600"/>
            <a:chOff x="816" y="2208"/>
            <a:chExt cx="1968" cy="864"/>
          </a:xfrm>
        </p:grpSpPr>
        <p:grpSp>
          <p:nvGrpSpPr>
            <p:cNvPr id="5204" name="Group 84"/>
            <p:cNvGrpSpPr>
              <a:grpSpLocks/>
            </p:cNvGrpSpPr>
            <p:nvPr/>
          </p:nvGrpSpPr>
          <p:grpSpPr bwMode="auto">
            <a:xfrm>
              <a:off x="816" y="2208"/>
              <a:ext cx="1362" cy="864"/>
              <a:chOff x="816" y="2208"/>
              <a:chExt cx="1362" cy="864"/>
            </a:xfrm>
          </p:grpSpPr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912" y="220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173" name="Group 53"/>
              <p:cNvGrpSpPr>
                <a:grpSpLocks/>
              </p:cNvGrpSpPr>
              <p:nvPr/>
            </p:nvGrpSpPr>
            <p:grpSpPr bwMode="auto">
              <a:xfrm>
                <a:off x="816" y="2208"/>
                <a:ext cx="402" cy="864"/>
                <a:chOff x="288" y="1248"/>
                <a:chExt cx="402" cy="864"/>
              </a:xfrm>
            </p:grpSpPr>
            <p:pic>
              <p:nvPicPr>
                <p:cNvPr id="5174" name="Picture 5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88" y="163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175" name="Group 55"/>
                <p:cNvGrpSpPr>
                  <a:grpSpLocks/>
                </p:cNvGrpSpPr>
                <p:nvPr/>
              </p:nvGrpSpPr>
              <p:grpSpPr bwMode="auto">
                <a:xfrm>
                  <a:off x="384" y="1248"/>
                  <a:ext cx="192" cy="864"/>
                  <a:chOff x="384" y="1248"/>
                  <a:chExt cx="192" cy="864"/>
                </a:xfrm>
              </p:grpSpPr>
              <p:sp>
                <p:nvSpPr>
                  <p:cNvPr id="517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4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8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488"/>
                    <a:ext cx="192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hlink"/>
                        </a:solidFill>
                      </a:rPr>
                      <a:t>G1</a:t>
                    </a:r>
                  </a:p>
                </p:txBody>
              </p:sp>
            </p:grpSp>
          </p:grpSp>
          <p:grpSp>
            <p:nvGrpSpPr>
              <p:cNvPr id="5203" name="Group 83"/>
              <p:cNvGrpSpPr>
                <a:grpSpLocks/>
              </p:cNvGrpSpPr>
              <p:nvPr/>
            </p:nvGrpSpPr>
            <p:grpSpPr bwMode="auto">
              <a:xfrm>
                <a:off x="1296" y="2208"/>
                <a:ext cx="402" cy="624"/>
                <a:chOff x="1296" y="2208"/>
                <a:chExt cx="402" cy="624"/>
              </a:xfrm>
            </p:grpSpPr>
            <p:pic>
              <p:nvPicPr>
                <p:cNvPr id="5180" name="Picture 60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96" y="259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182" name="Line 62"/>
                <p:cNvSpPr>
                  <a:spLocks noChangeShapeType="1"/>
                </p:cNvSpPr>
                <p:nvPr/>
              </p:nvSpPr>
              <p:spPr bwMode="auto">
                <a:xfrm>
                  <a:off x="1488" y="220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84" name="Rectangle 64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192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chemeClr val="hlink"/>
                      </a:solidFill>
                    </a:rPr>
                    <a:t>G2</a:t>
                  </a:r>
                </a:p>
              </p:txBody>
            </p:sp>
          </p:grpSp>
          <p:grpSp>
            <p:nvGrpSpPr>
              <p:cNvPr id="5185" name="Group 65"/>
              <p:cNvGrpSpPr>
                <a:grpSpLocks/>
              </p:cNvGrpSpPr>
              <p:nvPr/>
            </p:nvGrpSpPr>
            <p:grpSpPr bwMode="auto">
              <a:xfrm>
                <a:off x="1776" y="2208"/>
                <a:ext cx="402" cy="864"/>
                <a:chOff x="288" y="1248"/>
                <a:chExt cx="402" cy="864"/>
              </a:xfrm>
            </p:grpSpPr>
            <p:pic>
              <p:nvPicPr>
                <p:cNvPr id="5186" name="Picture 66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88" y="1632"/>
                  <a:ext cx="402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5187" name="Group 67"/>
                <p:cNvGrpSpPr>
                  <a:grpSpLocks/>
                </p:cNvGrpSpPr>
                <p:nvPr/>
              </p:nvGrpSpPr>
              <p:grpSpPr bwMode="auto">
                <a:xfrm>
                  <a:off x="384" y="1248"/>
                  <a:ext cx="192" cy="864"/>
                  <a:chOff x="384" y="1248"/>
                  <a:chExt cx="192" cy="864"/>
                </a:xfrm>
              </p:grpSpPr>
              <p:sp>
                <p:nvSpPr>
                  <p:cNvPr id="518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4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87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488"/>
                    <a:ext cx="192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hlink"/>
                        </a:solidFill>
                      </a:rPr>
                      <a:t>Gk</a:t>
                    </a:r>
                  </a:p>
                </p:txBody>
              </p:sp>
            </p:grpSp>
          </p:grpSp>
        </p:grpSp>
        <p:sp>
          <p:nvSpPr>
            <p:cNvPr id="5198" name="Rectangle 78"/>
            <p:cNvSpPr>
              <a:spLocks noChangeArrowheads="1"/>
            </p:cNvSpPr>
            <p:nvPr/>
          </p:nvSpPr>
          <p:spPr bwMode="auto">
            <a:xfrm>
              <a:off x="2208" y="240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外围路由器</a:t>
              </a:r>
            </a:p>
          </p:txBody>
        </p:sp>
      </p:grp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4343400" y="3124200"/>
            <a:ext cx="480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2.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选路模式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核心网关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构成核心系统，集中管理</a:t>
            </a:r>
            <a:r>
              <a:rPr lang="en-US" altLang="zh-CN" sz="2800" b="1">
                <a:ea typeface="隶书" pitchFamily="49" charset="-122"/>
              </a:rPr>
              <a:t>,</a:t>
            </a:r>
            <a:r>
              <a:rPr lang="zh-CN" altLang="en-US" sz="2800" b="1">
                <a:ea typeface="隶书" pitchFamily="49" charset="-122"/>
              </a:rPr>
              <a:t>提供到所有目的地的路由。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 外围网关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为外出数据报提供默认路由</a:t>
            </a:r>
            <a:r>
              <a:rPr lang="en-US" altLang="zh-CN" sz="2800" b="1">
                <a:ea typeface="隶书" pitchFamily="49" charset="-122"/>
              </a:rPr>
              <a:t>,</a:t>
            </a:r>
            <a:r>
              <a:rPr lang="zh-CN" altLang="en-US" sz="2800" b="1">
                <a:ea typeface="隶书" pitchFamily="49" charset="-122"/>
              </a:rPr>
              <a:t>发往某核心网关</a:t>
            </a:r>
            <a:r>
              <a:rPr lang="en-US" altLang="zh-CN" sz="2800" b="1">
                <a:ea typeface="隶书" pitchFamily="49" charset="-122"/>
              </a:rPr>
              <a:t>;</a:t>
            </a:r>
            <a:r>
              <a:rPr lang="zh-CN" altLang="en-US" sz="2800" b="1">
                <a:ea typeface="隶书" pitchFamily="49" charset="-122"/>
              </a:rPr>
              <a:t>将核心网关传入的数据报投递到直连的物理网络。</a:t>
            </a:r>
            <a:endParaRPr lang="zh-CN" altLang="en-US" sz="2800" b="1">
              <a:solidFill>
                <a:schemeClr val="hlink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31" grpId="0" animBg="1" autoUpdateAnimBg="0"/>
      <p:bldP spid="5151" grpId="0" animBg="1" autoUpdateAnimBg="0"/>
      <p:bldP spid="51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7746" y="152400"/>
            <a:ext cx="8382000" cy="6096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2. Internet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的对等主干结构</a:t>
            </a:r>
            <a:r>
              <a:rPr lang="zh-CN" altLang="en-US" b="1">
                <a:solidFill>
                  <a:schemeClr val="folHlink"/>
                </a:solidFill>
                <a:effectLst/>
                <a:ea typeface="隶书" pitchFamily="49" charset="-122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7746" y="4876800"/>
            <a:ext cx="8610600" cy="1676400"/>
          </a:xfrm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问题：</a:t>
            </a:r>
          </a:p>
          <a:p>
            <a:pPr algn="just"/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①两主干间多重接入，造成选路困难。</a:t>
            </a:r>
          </a:p>
          <a:p>
            <a:pPr algn="just"/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② </a:t>
            </a:r>
            <a:r>
              <a:rPr lang="zh-CN" altLang="en-US" b="1">
                <a:latin typeface="Times New Roman"/>
              </a:rPr>
              <a:t> 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具有非法目的地址的数据报形成选路回路</a:t>
            </a:r>
            <a:endParaRPr lang="zh-CN" altLang="en-US" b="1">
              <a:latin typeface="隶书" pitchFamily="49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47746" y="6858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契机：</a:t>
            </a:r>
            <a:r>
              <a:rPr lang="en-US" altLang="zh-CN" sz="2800" b="1">
                <a:ea typeface="隶书" pitchFamily="49" charset="-122"/>
              </a:rPr>
              <a:t>NSFNET</a:t>
            </a:r>
            <a:r>
              <a:rPr lang="zh-CN" altLang="en-US" sz="2800" b="1">
                <a:ea typeface="隶书" pitchFamily="49" charset="-122"/>
              </a:rPr>
              <a:t>的引入</a:t>
            </a:r>
            <a:endParaRPr lang="zh-CN" altLang="en-US" sz="2800" b="1"/>
          </a:p>
        </p:txBody>
      </p:sp>
      <p:grpSp>
        <p:nvGrpSpPr>
          <p:cNvPr id="6194" name="Group 50"/>
          <p:cNvGrpSpPr>
            <a:grpSpLocks/>
          </p:cNvGrpSpPr>
          <p:nvPr/>
        </p:nvGrpSpPr>
        <p:grpSpPr bwMode="auto">
          <a:xfrm>
            <a:off x="1814546" y="1752600"/>
            <a:ext cx="3838575" cy="1036638"/>
            <a:chOff x="816" y="1104"/>
            <a:chExt cx="2418" cy="653"/>
          </a:xfrm>
        </p:grpSpPr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1824" y="1104"/>
              <a:ext cx="402" cy="653"/>
              <a:chOff x="1824" y="1104"/>
              <a:chExt cx="402" cy="653"/>
            </a:xfrm>
          </p:grpSpPr>
          <p:pic>
            <p:nvPicPr>
              <p:cNvPr id="6157" name="Picture 13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24" y="1344"/>
                <a:ext cx="4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2064" y="1104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hlink"/>
                    </a:solidFill>
                  </a:rPr>
                  <a:t>R2</a:t>
                </a:r>
              </a:p>
            </p:txBody>
          </p:sp>
        </p:grpSp>
        <p:grpSp>
          <p:nvGrpSpPr>
            <p:cNvPr id="6169" name="Group 25"/>
            <p:cNvGrpSpPr>
              <a:grpSpLocks/>
            </p:cNvGrpSpPr>
            <p:nvPr/>
          </p:nvGrpSpPr>
          <p:grpSpPr bwMode="auto">
            <a:xfrm>
              <a:off x="2832" y="1104"/>
              <a:ext cx="402" cy="653"/>
              <a:chOff x="1824" y="1104"/>
              <a:chExt cx="402" cy="653"/>
            </a:xfrm>
          </p:grpSpPr>
          <p:pic>
            <p:nvPicPr>
              <p:cNvPr id="6170" name="Picture 2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24" y="1344"/>
                <a:ext cx="4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>
                <a:off x="2064" y="1104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hlink"/>
                    </a:solidFill>
                  </a:rPr>
                  <a:t>Rn</a:t>
                </a:r>
              </a:p>
            </p:txBody>
          </p:sp>
        </p:grpSp>
        <p:grpSp>
          <p:nvGrpSpPr>
            <p:cNvPr id="6174" name="Group 30"/>
            <p:cNvGrpSpPr>
              <a:grpSpLocks/>
            </p:cNvGrpSpPr>
            <p:nvPr/>
          </p:nvGrpSpPr>
          <p:grpSpPr bwMode="auto">
            <a:xfrm>
              <a:off x="816" y="1104"/>
              <a:ext cx="402" cy="653"/>
              <a:chOff x="1824" y="1104"/>
              <a:chExt cx="402" cy="653"/>
            </a:xfrm>
          </p:grpSpPr>
          <p:pic>
            <p:nvPicPr>
              <p:cNvPr id="6175" name="Picture 31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24" y="1344"/>
                <a:ext cx="40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>
                <a:off x="2064" y="1104"/>
                <a:ext cx="0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19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hlink"/>
                    </a:solidFill>
                  </a:rPr>
                  <a:t>R1</a:t>
                </a:r>
              </a:p>
            </p:txBody>
          </p:sp>
        </p:grpSp>
      </p:grp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823946" y="1143000"/>
            <a:ext cx="5791200" cy="762000"/>
            <a:chOff x="192" y="720"/>
            <a:chExt cx="3648" cy="480"/>
          </a:xfrm>
        </p:grpSpPr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912" y="864"/>
              <a:ext cx="230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ARPANET</a:t>
              </a:r>
              <a:r>
                <a:rPr lang="zh-CN" altLang="en-US" b="1">
                  <a:solidFill>
                    <a:schemeClr val="hlink"/>
                  </a:solidFill>
                </a:rPr>
                <a:t>主干网</a:t>
              </a:r>
            </a:p>
          </p:txBody>
        </p:sp>
        <p:pic>
          <p:nvPicPr>
            <p:cNvPr id="6179" name="Picture 3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864"/>
              <a:ext cx="264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80" name="Rectangle 36"/>
            <p:cNvSpPr>
              <a:spLocks noChangeArrowheads="1"/>
            </p:cNvSpPr>
            <p:nvPr/>
          </p:nvSpPr>
          <p:spPr bwMode="auto">
            <a:xfrm>
              <a:off x="3312" y="720"/>
              <a:ext cx="52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主机</a:t>
              </a:r>
              <a:r>
                <a:rPr lang="en-US" altLang="zh-CN" sz="1800" b="1"/>
                <a:t>2</a:t>
              </a:r>
            </a:p>
          </p:txBody>
        </p:sp>
        <p:pic>
          <p:nvPicPr>
            <p:cNvPr id="6183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960"/>
              <a:ext cx="264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84" name="Rectangle 40"/>
            <p:cNvSpPr>
              <a:spLocks noChangeArrowheads="1"/>
            </p:cNvSpPr>
            <p:nvPr/>
          </p:nvSpPr>
          <p:spPr bwMode="auto">
            <a:xfrm>
              <a:off x="192" y="816"/>
              <a:ext cx="52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主机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62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3216" y="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93" name="Group 49"/>
          <p:cNvGrpSpPr>
            <a:grpSpLocks/>
          </p:cNvGrpSpPr>
          <p:nvPr/>
        </p:nvGrpSpPr>
        <p:grpSpPr bwMode="auto">
          <a:xfrm>
            <a:off x="823946" y="2362200"/>
            <a:ext cx="5867400" cy="838200"/>
            <a:chOff x="192" y="1488"/>
            <a:chExt cx="3696" cy="528"/>
          </a:xfrm>
        </p:grpSpPr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912" y="1680"/>
              <a:ext cx="2304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NSFNET</a:t>
              </a:r>
              <a:r>
                <a:rPr lang="zh-CN" altLang="en-US" b="1">
                  <a:solidFill>
                    <a:schemeClr val="hlink"/>
                  </a:solidFill>
                </a:rPr>
                <a:t>主干网</a:t>
              </a:r>
            </a:p>
          </p:txBody>
        </p:sp>
        <p:pic>
          <p:nvPicPr>
            <p:cNvPr id="6181" name="Picture 3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52" y="1632"/>
              <a:ext cx="264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82" name="Rectangle 38"/>
            <p:cNvSpPr>
              <a:spLocks noChangeArrowheads="1"/>
            </p:cNvSpPr>
            <p:nvPr/>
          </p:nvSpPr>
          <p:spPr bwMode="auto">
            <a:xfrm>
              <a:off x="3360" y="1488"/>
              <a:ext cx="52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主机</a:t>
              </a:r>
              <a:r>
                <a:rPr lang="en-US" altLang="zh-CN" sz="1800" b="1"/>
                <a:t>4</a:t>
              </a:r>
            </a:p>
          </p:txBody>
        </p:sp>
        <p:pic>
          <p:nvPicPr>
            <p:cNvPr id="6185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1776"/>
              <a:ext cx="264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6186" name="Rectangle 42"/>
            <p:cNvSpPr>
              <a:spLocks noChangeArrowheads="1"/>
            </p:cNvSpPr>
            <p:nvPr/>
          </p:nvSpPr>
          <p:spPr bwMode="auto">
            <a:xfrm>
              <a:off x="192" y="1632"/>
              <a:ext cx="52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主机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>
              <a:off x="624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3216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747746" y="33528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选路模式：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① 各主干网内部按核心结构方式进行选路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② 各核心网关拥有对另一部分的默认路由。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>
                <a:latin typeface="Times New Roman"/>
              </a:rPr>
              <a:t> </a:t>
            </a:r>
            <a:endParaRPr lang="zh-CN" altLang="en-US" sz="3200" b="1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6152" grpId="0" autoUpdateAnimBg="0"/>
      <p:bldP spid="61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11" name="Group 47"/>
          <p:cNvGrpSpPr>
            <a:grpSpLocks/>
          </p:cNvGrpSpPr>
          <p:nvPr/>
        </p:nvGrpSpPr>
        <p:grpSpPr bwMode="auto">
          <a:xfrm>
            <a:off x="2609880" y="1066800"/>
            <a:ext cx="6172200" cy="1143000"/>
            <a:chOff x="1536" y="672"/>
            <a:chExt cx="3888" cy="720"/>
          </a:xfrm>
        </p:grpSpPr>
        <p:sp>
          <p:nvSpPr>
            <p:cNvPr id="62503" name="Oval 39"/>
            <p:cNvSpPr>
              <a:spLocks noChangeArrowheads="1"/>
            </p:cNvSpPr>
            <p:nvPr/>
          </p:nvSpPr>
          <p:spPr bwMode="auto">
            <a:xfrm>
              <a:off x="1536" y="672"/>
              <a:ext cx="1536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核心</a:t>
              </a:r>
              <a:r>
                <a:rPr lang="en-US" altLang="zh-CN" b="1">
                  <a:solidFill>
                    <a:schemeClr val="hlink"/>
                  </a:solidFill>
                </a:rPr>
                <a:t>C1</a:t>
              </a:r>
            </a:p>
          </p:txBody>
        </p:sp>
        <p:sp>
          <p:nvSpPr>
            <p:cNvPr id="62504" name="Oval 40"/>
            <p:cNvSpPr>
              <a:spLocks noChangeArrowheads="1"/>
            </p:cNvSpPr>
            <p:nvPr/>
          </p:nvSpPr>
          <p:spPr bwMode="auto">
            <a:xfrm>
              <a:off x="3888" y="672"/>
              <a:ext cx="1536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核心</a:t>
              </a:r>
              <a:r>
                <a:rPr lang="en-US" altLang="zh-CN" b="1">
                  <a:solidFill>
                    <a:schemeClr val="hlink"/>
                  </a:solidFill>
                </a:rPr>
                <a:t>C2</a:t>
              </a:r>
            </a:p>
          </p:txBody>
        </p:sp>
      </p:grpSp>
      <p:grpSp>
        <p:nvGrpSpPr>
          <p:cNvPr id="62512" name="Group 48"/>
          <p:cNvGrpSpPr>
            <a:grpSpLocks/>
          </p:cNvGrpSpPr>
          <p:nvPr/>
        </p:nvGrpSpPr>
        <p:grpSpPr bwMode="auto">
          <a:xfrm>
            <a:off x="628680" y="762000"/>
            <a:ext cx="1981200" cy="914400"/>
            <a:chOff x="288" y="480"/>
            <a:chExt cx="1248" cy="576"/>
          </a:xfrm>
        </p:grpSpPr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>
              <a:off x="336" y="1056"/>
              <a:ext cx="12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288" y="480"/>
              <a:ext cx="124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核心</a:t>
              </a:r>
              <a:r>
                <a:rPr lang="en-US" altLang="zh-CN" sz="2000" b="1"/>
                <a:t>C1</a:t>
              </a:r>
              <a:r>
                <a:rPr lang="zh-CN" altLang="en-US" sz="2000" b="1"/>
                <a:t>内网点的</a:t>
              </a:r>
            </a:p>
            <a:p>
              <a:pPr algn="ctr"/>
              <a:r>
                <a:rPr lang="zh-CN" altLang="en-US" sz="2000" b="1"/>
                <a:t>非法目的分组</a:t>
              </a:r>
              <a:r>
                <a:rPr lang="en-US" altLang="zh-CN" sz="2000" b="1"/>
                <a:t>x</a:t>
              </a:r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4743480" y="533400"/>
            <a:ext cx="1981200" cy="990600"/>
            <a:chOff x="2880" y="336"/>
            <a:chExt cx="1248" cy="624"/>
          </a:xfrm>
        </p:grpSpPr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2880" y="336"/>
              <a:ext cx="124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到核心</a:t>
              </a:r>
              <a:r>
                <a:rPr lang="en-US" altLang="zh-CN" sz="2000" b="1"/>
                <a:t>C2</a:t>
              </a:r>
              <a:r>
                <a:rPr lang="zh-CN" altLang="en-US" sz="2000" b="1"/>
                <a:t>的</a:t>
              </a:r>
            </a:p>
            <a:p>
              <a:pPr algn="ctr"/>
              <a:r>
                <a:rPr lang="zh-CN" altLang="en-US" sz="2000" b="1"/>
                <a:t>默认路由</a:t>
              </a:r>
              <a:r>
                <a:rPr lang="en-US" altLang="zh-CN" sz="2000" b="1"/>
                <a:t>P1</a:t>
              </a:r>
            </a:p>
          </p:txBody>
        </p:sp>
        <p:sp>
          <p:nvSpPr>
            <p:cNvPr id="62508" name="Line 44"/>
            <p:cNvSpPr>
              <a:spLocks noChangeShapeType="1"/>
            </p:cNvSpPr>
            <p:nvPr/>
          </p:nvSpPr>
          <p:spPr bwMode="auto">
            <a:xfrm>
              <a:off x="3072" y="960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514" name="Group 50"/>
          <p:cNvGrpSpPr>
            <a:grpSpLocks/>
          </p:cNvGrpSpPr>
          <p:nvPr/>
        </p:nvGrpSpPr>
        <p:grpSpPr bwMode="auto">
          <a:xfrm>
            <a:off x="4743480" y="1828800"/>
            <a:ext cx="1981200" cy="914400"/>
            <a:chOff x="2880" y="1152"/>
            <a:chExt cx="1248" cy="576"/>
          </a:xfrm>
        </p:grpSpPr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>
              <a:off x="3072" y="1152"/>
              <a:ext cx="8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2880" y="1200"/>
              <a:ext cx="124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到核心</a:t>
              </a:r>
              <a:r>
                <a:rPr lang="en-US" altLang="zh-CN" sz="2000" b="1"/>
                <a:t>C1</a:t>
              </a:r>
              <a:r>
                <a:rPr lang="zh-CN" altLang="en-US" sz="2000" b="1"/>
                <a:t>的</a:t>
              </a:r>
            </a:p>
            <a:p>
              <a:pPr algn="ctr"/>
              <a:r>
                <a:rPr lang="zh-CN" altLang="en-US" sz="2000" b="1"/>
                <a:t>默认路由</a:t>
              </a:r>
              <a:r>
                <a:rPr lang="en-US" altLang="zh-CN" sz="2000" b="1"/>
                <a:t>P2</a:t>
              </a:r>
            </a:p>
          </p:txBody>
        </p:sp>
      </p:grpSp>
      <p:sp>
        <p:nvSpPr>
          <p:cNvPr id="62527" name="Rectangle 63"/>
          <p:cNvSpPr>
            <a:spLocks noGrp="1" noChangeArrowheads="1"/>
          </p:cNvSpPr>
          <p:nvPr>
            <p:ph type="ctrTitle"/>
          </p:nvPr>
        </p:nvSpPr>
        <p:spPr>
          <a:xfrm>
            <a:off x="400080" y="2438400"/>
            <a:ext cx="3352800" cy="609600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目前的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Internet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结构</a:t>
            </a:r>
            <a:r>
              <a:rPr lang="zh-CN" altLang="en-US" b="1">
                <a:solidFill>
                  <a:schemeClr val="folHlink"/>
                </a:solidFill>
                <a:effectLst/>
                <a:ea typeface="隶书" pitchFamily="49" charset="-122"/>
              </a:rPr>
              <a:t> </a:t>
            </a:r>
          </a:p>
        </p:txBody>
      </p:sp>
      <p:grpSp>
        <p:nvGrpSpPr>
          <p:cNvPr id="62547" name="Group 83"/>
          <p:cNvGrpSpPr>
            <a:grpSpLocks/>
          </p:cNvGrpSpPr>
          <p:nvPr/>
        </p:nvGrpSpPr>
        <p:grpSpPr bwMode="auto">
          <a:xfrm>
            <a:off x="1238280" y="2971800"/>
            <a:ext cx="7620000" cy="3352800"/>
            <a:chOff x="672" y="1872"/>
            <a:chExt cx="4800" cy="2112"/>
          </a:xfrm>
        </p:grpSpPr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1920" y="1872"/>
              <a:ext cx="182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hlink"/>
                  </a:solidFill>
                </a:rPr>
                <a:t>Internet</a:t>
              </a:r>
              <a:r>
                <a:rPr lang="zh-CN" altLang="en-US" b="1">
                  <a:solidFill>
                    <a:schemeClr val="hlink"/>
                  </a:solidFill>
                </a:rPr>
                <a:t>主干网</a:t>
              </a:r>
            </a:p>
          </p:txBody>
        </p:sp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912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NAP1</a:t>
              </a:r>
            </a:p>
          </p:txBody>
        </p: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2496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NAP2</a:t>
              </a:r>
            </a:p>
          </p:txBody>
        </p:sp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3936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NAPn</a:t>
              </a:r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912" y="2976"/>
              <a:ext cx="67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NSP1</a:t>
              </a:r>
            </a:p>
          </p:txBody>
        </p:sp>
        <p:sp>
          <p:nvSpPr>
            <p:cNvPr id="62522" name="Rectangle 58"/>
            <p:cNvSpPr>
              <a:spLocks noChangeArrowheads="1"/>
            </p:cNvSpPr>
            <p:nvPr/>
          </p:nvSpPr>
          <p:spPr bwMode="auto">
            <a:xfrm>
              <a:off x="2496" y="2976"/>
              <a:ext cx="67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NSP2</a:t>
              </a:r>
            </a:p>
          </p:txBody>
        </p: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3936" y="2976"/>
              <a:ext cx="67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NSPN</a:t>
              </a:r>
            </a:p>
          </p:txBody>
        </p:sp>
        <p:sp>
          <p:nvSpPr>
            <p:cNvPr id="62524" name="Rectangle 60"/>
            <p:cNvSpPr>
              <a:spLocks noChangeArrowheads="1"/>
            </p:cNvSpPr>
            <p:nvPr/>
          </p:nvSpPr>
          <p:spPr bwMode="auto">
            <a:xfrm>
              <a:off x="912" y="3552"/>
              <a:ext cx="67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ISP1</a:t>
              </a:r>
            </a:p>
          </p:txBody>
        </p:sp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2496" y="3600"/>
              <a:ext cx="67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ISP1</a:t>
              </a:r>
            </a:p>
          </p:txBody>
        </p:sp>
        <p:sp>
          <p:nvSpPr>
            <p:cNvPr id="62526" name="Rectangle 62"/>
            <p:cNvSpPr>
              <a:spLocks noChangeArrowheads="1"/>
            </p:cNvSpPr>
            <p:nvPr/>
          </p:nvSpPr>
          <p:spPr bwMode="auto">
            <a:xfrm>
              <a:off x="3936" y="3600"/>
              <a:ext cx="67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ISP1</a:t>
              </a:r>
            </a:p>
          </p:txBody>
        </p:sp>
        <p:sp>
          <p:nvSpPr>
            <p:cNvPr id="62528" name="Line 64"/>
            <p:cNvSpPr>
              <a:spLocks noChangeShapeType="1"/>
            </p:cNvSpPr>
            <p:nvPr/>
          </p:nvSpPr>
          <p:spPr bwMode="auto">
            <a:xfrm flipH="1">
              <a:off x="1584" y="206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9" name="Line 65"/>
            <p:cNvSpPr>
              <a:spLocks noChangeShapeType="1"/>
            </p:cNvSpPr>
            <p:nvPr/>
          </p:nvSpPr>
          <p:spPr bwMode="auto">
            <a:xfrm>
              <a:off x="283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0" name="Line 66"/>
            <p:cNvSpPr>
              <a:spLocks noChangeShapeType="1"/>
            </p:cNvSpPr>
            <p:nvPr/>
          </p:nvSpPr>
          <p:spPr bwMode="auto">
            <a:xfrm>
              <a:off x="3744" y="20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 flipH="1">
              <a:off x="1584" y="2688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28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>
              <a:off x="3168" y="268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 flipH="1">
              <a:off x="1584" y="3216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5" name="Line 71"/>
            <p:cNvSpPr>
              <a:spLocks noChangeShapeType="1"/>
            </p:cNvSpPr>
            <p:nvPr/>
          </p:nvSpPr>
          <p:spPr bwMode="auto">
            <a:xfrm>
              <a:off x="2832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6" name="Line 72"/>
            <p:cNvSpPr>
              <a:spLocks noChangeShapeType="1"/>
            </p:cNvSpPr>
            <p:nvPr/>
          </p:nvSpPr>
          <p:spPr bwMode="auto">
            <a:xfrm>
              <a:off x="3168" y="32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7" name="Rectangle 73"/>
            <p:cNvSpPr>
              <a:spLocks noChangeArrowheads="1"/>
            </p:cNvSpPr>
            <p:nvPr/>
          </p:nvSpPr>
          <p:spPr bwMode="auto">
            <a:xfrm>
              <a:off x="3216" y="2448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  <p:sp>
          <p:nvSpPr>
            <p:cNvPr id="62538" name="Rectangle 74"/>
            <p:cNvSpPr>
              <a:spLocks noChangeArrowheads="1"/>
            </p:cNvSpPr>
            <p:nvPr/>
          </p:nvSpPr>
          <p:spPr bwMode="auto">
            <a:xfrm>
              <a:off x="3216" y="2976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  <p:sp>
          <p:nvSpPr>
            <p:cNvPr id="62539" name="Rectangle 75"/>
            <p:cNvSpPr>
              <a:spLocks noChangeArrowheads="1"/>
            </p:cNvSpPr>
            <p:nvPr/>
          </p:nvSpPr>
          <p:spPr bwMode="auto">
            <a:xfrm>
              <a:off x="3216" y="3600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  <p:sp>
          <p:nvSpPr>
            <p:cNvPr id="62540" name="Line 76"/>
            <p:cNvSpPr>
              <a:spLocks noChangeShapeType="1"/>
            </p:cNvSpPr>
            <p:nvPr/>
          </p:nvSpPr>
          <p:spPr bwMode="auto">
            <a:xfrm>
              <a:off x="672" y="2784"/>
              <a:ext cx="41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lg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1" name="Line 77"/>
            <p:cNvSpPr>
              <a:spLocks noChangeShapeType="1"/>
            </p:cNvSpPr>
            <p:nvPr/>
          </p:nvSpPr>
          <p:spPr bwMode="auto">
            <a:xfrm>
              <a:off x="720" y="3408"/>
              <a:ext cx="41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lg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2" name="Line 78"/>
            <p:cNvSpPr>
              <a:spLocks noChangeShapeType="1"/>
            </p:cNvSpPr>
            <p:nvPr/>
          </p:nvSpPr>
          <p:spPr bwMode="auto">
            <a:xfrm>
              <a:off x="720" y="3984"/>
              <a:ext cx="41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lg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4800" y="230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核心层</a:t>
              </a:r>
            </a:p>
          </p:txBody>
        </p:sp>
        <p:sp>
          <p:nvSpPr>
            <p:cNvPr id="62544" name="Rectangle 80"/>
            <p:cNvSpPr>
              <a:spLocks noChangeArrowheads="1"/>
            </p:cNvSpPr>
            <p:nvPr/>
          </p:nvSpPr>
          <p:spPr bwMode="auto">
            <a:xfrm>
              <a:off x="4800" y="2976"/>
              <a:ext cx="672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分布层</a:t>
              </a:r>
            </a:p>
          </p:txBody>
        </p:sp>
        <p:sp>
          <p:nvSpPr>
            <p:cNvPr id="62545" name="Rectangle 81"/>
            <p:cNvSpPr>
              <a:spLocks noChangeArrowheads="1"/>
            </p:cNvSpPr>
            <p:nvPr/>
          </p:nvSpPr>
          <p:spPr bwMode="auto">
            <a:xfrm>
              <a:off x="4800" y="3600"/>
              <a:ext cx="672" cy="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接入层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670" y="3962400"/>
            <a:ext cx="8382000" cy="19050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3. Internet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中的自治系统结构</a:t>
            </a:r>
            <a:r>
              <a:rPr lang="zh-CN" altLang="en-US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/>
            </a:r>
            <a:br>
              <a:rPr lang="zh-CN" altLang="en-US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</a:br>
            <a:r>
              <a:rPr lang="zh-CN" altLang="en-US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>AS(</a:t>
            </a:r>
            <a:r>
              <a:rPr lang="zh-CN" altLang="en-US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>自治系统</a:t>
            </a:r>
            <a:r>
              <a:rPr lang="en-US" altLang="zh-CN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en-US" sz="2800" b="1">
                <a:solidFill>
                  <a:schemeClr val="accent1"/>
                </a:solidFill>
                <a:effectLst/>
                <a:latin typeface="Times New Roman" pitchFamily="18" charset="0"/>
                <a:ea typeface="隶书" pitchFamily="49" charset="-122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出于选路目的，处于一个管理机构控制之下的一组网络和路由器。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宋体" pitchFamily="2" charset="-122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670" y="838200"/>
            <a:ext cx="8458200" cy="2667000"/>
          </a:xfrm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如何限制选路信息的传播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?</a:t>
            </a:r>
          </a:p>
          <a:p>
            <a:pPr algn="just"/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参与交换路由信息的路由器群组规模不能太大。</a:t>
            </a:r>
          </a:p>
          <a:p>
            <a:pPr algn="just"/>
            <a:r>
              <a:rPr lang="zh-CN" altLang="en-US" sz="2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指导原则：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）广域网范围≤</a:t>
            </a:r>
            <a:r>
              <a:rPr lang="en-US" altLang="zh-CN" sz="2800" b="1">
                <a:ea typeface="隶书" pitchFamily="49" charset="-122"/>
              </a:rPr>
              <a:t>12</a:t>
            </a:r>
            <a:r>
              <a:rPr lang="zh-CN" altLang="en-US" sz="2800" b="1">
                <a:ea typeface="隶书" pitchFamily="49" charset="-122"/>
              </a:rPr>
              <a:t>个路由器</a:t>
            </a:r>
            <a:r>
              <a:rPr lang="zh-CN" altLang="en-US" sz="2800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）若干局域网范围≤</a:t>
            </a:r>
            <a:r>
              <a:rPr lang="en-US" altLang="zh-CN" sz="2800" b="1">
                <a:ea typeface="隶书" pitchFamily="49" charset="-122"/>
              </a:rPr>
              <a:t>60</a:t>
            </a:r>
            <a:r>
              <a:rPr lang="zh-CN" altLang="en-US" sz="2800" b="1">
                <a:ea typeface="隶书" pitchFamily="49" charset="-122"/>
              </a:rPr>
              <a:t>个路由器。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8670" y="2286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多主干下选路问题如何解决？</a:t>
            </a:r>
            <a:endParaRPr lang="zh-CN" altLang="en-US" sz="2800" b="1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95356" y="3276600"/>
            <a:ext cx="830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说明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自治的主要内容是选路自治</a:t>
            </a:r>
            <a:r>
              <a:rPr lang="en-US" altLang="zh-CN" sz="2800" b="1">
                <a:ea typeface="隶书" pitchFamily="49" charset="-122"/>
              </a:rPr>
              <a:t>,AS</a:t>
            </a:r>
            <a:r>
              <a:rPr lang="zh-CN" altLang="en-US" sz="2800" b="1">
                <a:ea typeface="隶书" pitchFamily="49" charset="-122"/>
              </a:rPr>
              <a:t>可自由地选择路由算法；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必须严格界定，并被赋予全局唯一的自治系统号</a:t>
            </a:r>
            <a:r>
              <a:rPr lang="en-US" altLang="zh-CN" sz="2800" b="1">
                <a:ea typeface="隶书" pitchFamily="49" charset="-122"/>
              </a:rPr>
              <a:t>(NIC</a:t>
            </a:r>
            <a:r>
              <a:rPr lang="zh-CN" altLang="en-US" sz="2800" b="1">
                <a:ea typeface="隶书" pitchFamily="49" charset="-122"/>
              </a:rPr>
              <a:t>分配</a:t>
            </a:r>
            <a:r>
              <a:rPr lang="en-US" altLang="zh-CN" sz="2800" b="1">
                <a:ea typeface="隶书" pitchFamily="49" charset="-122"/>
              </a:rPr>
              <a:t>)</a:t>
            </a:r>
            <a:r>
              <a:rPr lang="zh-CN" altLang="en-US" sz="2800" b="1">
                <a:ea typeface="隶书" pitchFamily="49" charset="-122"/>
              </a:rPr>
              <a:t>；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）主干网络本身也构成一个</a:t>
            </a:r>
            <a:r>
              <a:rPr lang="en-US" altLang="zh-CN" sz="2800" b="1">
                <a:ea typeface="隶书" pitchFamily="49" charset="-122"/>
              </a:rPr>
              <a:t>AS(</a:t>
            </a:r>
            <a:r>
              <a:rPr lang="zh-CN" altLang="en-US" sz="2800" b="1">
                <a:ea typeface="隶书" pitchFamily="49" charset="-122"/>
              </a:rPr>
              <a:t>教育网</a:t>
            </a:r>
            <a:r>
              <a:rPr lang="en-US" altLang="zh-CN" sz="2800" b="1">
                <a:ea typeface="隶书" pitchFamily="49" charset="-122"/>
              </a:rPr>
              <a:t>AS4538)</a:t>
            </a:r>
            <a:r>
              <a:rPr lang="zh-CN" altLang="en-US" sz="2800" b="1">
                <a:ea typeface="隶书" pitchFamily="49" charset="-122"/>
              </a:rPr>
              <a:t>。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14356" y="228600"/>
            <a:ext cx="3733800" cy="701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hlink"/>
                </a:solidFill>
              </a:rPr>
              <a:t>主干网</a:t>
            </a:r>
            <a:r>
              <a:rPr lang="en-US" altLang="zh-CN" b="1">
                <a:solidFill>
                  <a:schemeClr val="hlink"/>
                </a:solidFill>
              </a:rPr>
              <a:t>(AS)</a:t>
            </a: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1685956" y="990600"/>
            <a:ext cx="1066800" cy="1752600"/>
            <a:chOff x="4128" y="1440"/>
            <a:chExt cx="672" cy="1200"/>
          </a:xfrm>
        </p:grpSpPr>
        <p:pic>
          <p:nvPicPr>
            <p:cNvPr id="8210" name="Picture 1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6" y="1728"/>
              <a:ext cx="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4128" y="2208"/>
              <a:ext cx="67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chemeClr val="hlink"/>
                  </a:solidFill>
                </a:rPr>
                <a:t>AS2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4416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4416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4272" y="1584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R2</a:t>
              </a:r>
            </a:p>
          </p:txBody>
        </p:sp>
      </p:grpSp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3057556" y="914400"/>
            <a:ext cx="1066800" cy="1822450"/>
            <a:chOff x="4992" y="1392"/>
            <a:chExt cx="672" cy="1248"/>
          </a:xfrm>
        </p:grpSpPr>
        <p:pic>
          <p:nvPicPr>
            <p:cNvPr id="8216" name="Picture 2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40" y="1728"/>
              <a:ext cx="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4992" y="2208"/>
              <a:ext cx="67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chemeClr val="hlink"/>
                  </a:solidFill>
                </a:rPr>
                <a:t>ASn </a:t>
              </a: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5280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5280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184" y="1584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Rn</a:t>
              </a:r>
            </a:p>
          </p:txBody>
        </p:sp>
      </p:grpSp>
      <p:grpSp>
        <p:nvGrpSpPr>
          <p:cNvPr id="8225" name="Group 33"/>
          <p:cNvGrpSpPr>
            <a:grpSpLocks/>
          </p:cNvGrpSpPr>
          <p:nvPr/>
        </p:nvGrpSpPr>
        <p:grpSpPr bwMode="auto">
          <a:xfrm>
            <a:off x="390556" y="990600"/>
            <a:ext cx="1066800" cy="1892300"/>
            <a:chOff x="3168" y="1344"/>
            <a:chExt cx="672" cy="1296"/>
          </a:xfrm>
        </p:grpSpPr>
        <p:pic>
          <p:nvPicPr>
            <p:cNvPr id="8226" name="Picture 3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2" y="1728"/>
              <a:ext cx="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3168" y="2208"/>
              <a:ext cx="67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chemeClr val="hlink"/>
                  </a:solidFill>
                </a:rPr>
                <a:t>AS1</a:t>
              </a:r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3504" y="1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3504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3408" y="1584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R1</a:t>
              </a:r>
            </a:p>
          </p:txBody>
        </p:sp>
      </p:grpSp>
      <p:grpSp>
        <p:nvGrpSpPr>
          <p:cNvPr id="8235" name="Group 43"/>
          <p:cNvGrpSpPr>
            <a:grpSpLocks/>
          </p:cNvGrpSpPr>
          <p:nvPr/>
        </p:nvGrpSpPr>
        <p:grpSpPr bwMode="auto">
          <a:xfrm>
            <a:off x="5267356" y="457200"/>
            <a:ext cx="3733800" cy="1524000"/>
            <a:chOff x="192" y="2208"/>
            <a:chExt cx="2352" cy="960"/>
          </a:xfrm>
        </p:grpSpPr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240" y="2832"/>
              <a:ext cx="672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chemeClr val="hlink"/>
                  </a:solidFill>
                </a:rPr>
                <a:t>AS1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80" y="2285"/>
              <a:ext cx="19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R1</a:t>
              </a:r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192" y="2208"/>
              <a:ext cx="235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hlink"/>
                  </a:solidFill>
                </a:rPr>
                <a:t>主干网</a:t>
              </a:r>
              <a:r>
                <a:rPr lang="en-US" altLang="zh-CN" b="1">
                  <a:solidFill>
                    <a:schemeClr val="hlink"/>
                  </a:solidFill>
                </a:rPr>
                <a:t>(AS)</a:t>
              </a:r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1776" y="2832"/>
              <a:ext cx="672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chemeClr val="hlink"/>
                  </a:solidFill>
                </a:rPr>
                <a:t>ASn</a:t>
              </a:r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 flipH="1">
              <a:off x="720" y="254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1632" y="254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912" y="2880"/>
              <a:ext cx="8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……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 autoUpdateAnimBg="0"/>
      <p:bldP spid="820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ChangeArrowheads="1"/>
          </p:cNvSpPr>
          <p:nvPr/>
        </p:nvSpPr>
        <p:spPr bwMode="auto">
          <a:xfrm>
            <a:off x="457232" y="42672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ea typeface="隶书" pitchFamily="49" charset="-122"/>
              </a:rPr>
              <a:t>Internet</a:t>
            </a:r>
            <a:r>
              <a:rPr lang="zh-CN" altLang="en-US" sz="2800" b="1">
                <a:ea typeface="隶书" pitchFamily="49" charset="-122"/>
              </a:rPr>
              <a:t>的路由管理模式</a:t>
            </a:r>
            <a:r>
              <a:rPr lang="en-US" altLang="zh-CN" sz="2800" b="1">
                <a:ea typeface="隶书" pitchFamily="49" charset="-122"/>
              </a:rPr>
              <a:t>: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内部：</a:t>
            </a:r>
            <a:r>
              <a:rPr lang="en-US" altLang="zh-CN" sz="2800" b="1">
                <a:ea typeface="隶书" pitchFamily="49" charset="-122"/>
              </a:rPr>
              <a:t>IGP</a:t>
            </a:r>
            <a:r>
              <a:rPr lang="zh-CN" altLang="en-US" sz="2800" b="1">
                <a:ea typeface="隶书" pitchFamily="49" charset="-122"/>
              </a:rPr>
              <a:t>，比如</a:t>
            </a:r>
            <a:r>
              <a:rPr lang="en-US" altLang="zh-CN" sz="2800" b="1">
                <a:ea typeface="隶书" pitchFamily="49" charset="-122"/>
              </a:rPr>
              <a:t>RIP</a:t>
            </a:r>
            <a:r>
              <a:rPr lang="zh-CN" altLang="en-US" sz="2800" b="1">
                <a:ea typeface="隶书" pitchFamily="49" charset="-122"/>
              </a:rPr>
              <a:t>、</a:t>
            </a:r>
            <a:r>
              <a:rPr lang="en-US" altLang="zh-CN" sz="2800" b="1">
                <a:ea typeface="隶书" pitchFamily="49" charset="-122"/>
              </a:rPr>
              <a:t>OSPF</a:t>
            </a:r>
            <a:r>
              <a:rPr lang="zh-CN" altLang="en-US" sz="2800" b="1">
                <a:ea typeface="隶书" pitchFamily="49" charset="-122"/>
              </a:rPr>
              <a:t>、</a:t>
            </a:r>
            <a:r>
              <a:rPr lang="en-US" altLang="zh-CN" sz="2800" b="1">
                <a:ea typeface="隶书" pitchFamily="49" charset="-122"/>
              </a:rPr>
              <a:t>IS-IS</a:t>
            </a:r>
            <a:r>
              <a:rPr lang="zh-CN" altLang="en-US" sz="2800" b="1">
                <a:ea typeface="隶书" pitchFamily="49" charset="-122"/>
              </a:rPr>
              <a:t>等；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</a:t>
            </a:r>
            <a:r>
              <a:rPr lang="en-US" altLang="zh-CN" sz="2800" b="1">
                <a:ea typeface="隶书" pitchFamily="49" charset="-122"/>
              </a:rPr>
              <a:t>AS</a:t>
            </a:r>
            <a:r>
              <a:rPr lang="zh-CN" altLang="en-US" sz="2800" b="1">
                <a:ea typeface="隶书" pitchFamily="49" charset="-122"/>
              </a:rPr>
              <a:t>之间：</a:t>
            </a:r>
            <a:r>
              <a:rPr lang="en-US" altLang="zh-CN" sz="2800" b="1">
                <a:ea typeface="隶书" pitchFamily="49" charset="-122"/>
              </a:rPr>
              <a:t>EGP</a:t>
            </a:r>
            <a:r>
              <a:rPr lang="zh-CN" altLang="en-US" sz="2800" b="1">
                <a:ea typeface="隶书" pitchFamily="49" charset="-122"/>
              </a:rPr>
              <a:t>，最常用的是</a:t>
            </a:r>
            <a:r>
              <a:rPr lang="en-US" altLang="zh-CN" sz="2800" b="1">
                <a:ea typeface="隶书" pitchFamily="49" charset="-122"/>
              </a:rPr>
              <a:t>BGP;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</a:t>
            </a:r>
            <a:r>
              <a:rPr lang="en-US" altLang="zh-CN" sz="2800" b="1">
                <a:ea typeface="隶书" pitchFamily="49" charset="-122"/>
              </a:rPr>
              <a:t>EGP</a:t>
            </a:r>
            <a:r>
              <a:rPr lang="zh-CN" altLang="en-US" sz="2800" b="1">
                <a:ea typeface="隶书" pitchFamily="49" charset="-122"/>
              </a:rPr>
              <a:t>通常是一种可达性协议。</a:t>
            </a:r>
          </a:p>
        </p:txBody>
      </p:sp>
      <p:grpSp>
        <p:nvGrpSpPr>
          <p:cNvPr id="63545" name="Group 1081"/>
          <p:cNvGrpSpPr>
            <a:grpSpLocks/>
          </p:cNvGrpSpPr>
          <p:nvPr/>
        </p:nvGrpSpPr>
        <p:grpSpPr bwMode="auto">
          <a:xfrm>
            <a:off x="990632" y="685800"/>
            <a:ext cx="7239000" cy="3200400"/>
            <a:chOff x="480" y="432"/>
            <a:chExt cx="4560" cy="2016"/>
          </a:xfrm>
        </p:grpSpPr>
        <p:sp>
          <p:nvSpPr>
            <p:cNvPr id="63518" name="Oval 1054"/>
            <p:cNvSpPr>
              <a:spLocks noChangeArrowheads="1"/>
            </p:cNvSpPr>
            <p:nvPr/>
          </p:nvSpPr>
          <p:spPr bwMode="auto">
            <a:xfrm>
              <a:off x="480" y="480"/>
              <a:ext cx="144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Oval 1055"/>
            <p:cNvSpPr>
              <a:spLocks noChangeArrowheads="1"/>
            </p:cNvSpPr>
            <p:nvPr/>
          </p:nvSpPr>
          <p:spPr bwMode="auto">
            <a:xfrm>
              <a:off x="3600" y="432"/>
              <a:ext cx="144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Oval 1056"/>
            <p:cNvSpPr>
              <a:spLocks noChangeArrowheads="1"/>
            </p:cNvSpPr>
            <p:nvPr/>
          </p:nvSpPr>
          <p:spPr bwMode="auto">
            <a:xfrm>
              <a:off x="2064" y="1536"/>
              <a:ext cx="144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Oval 1057"/>
            <p:cNvSpPr>
              <a:spLocks noChangeArrowheads="1"/>
            </p:cNvSpPr>
            <p:nvPr/>
          </p:nvSpPr>
          <p:spPr bwMode="auto">
            <a:xfrm>
              <a:off x="816" y="6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Oval 1058"/>
            <p:cNvSpPr>
              <a:spLocks noChangeArrowheads="1"/>
            </p:cNvSpPr>
            <p:nvPr/>
          </p:nvSpPr>
          <p:spPr bwMode="auto">
            <a:xfrm>
              <a:off x="1536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Oval 1059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Oval 1060"/>
            <p:cNvSpPr>
              <a:spLocks noChangeArrowheads="1"/>
            </p:cNvSpPr>
            <p:nvPr/>
          </p:nvSpPr>
          <p:spPr bwMode="auto">
            <a:xfrm>
              <a:off x="3744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Oval 1061"/>
            <p:cNvSpPr>
              <a:spLocks noChangeArrowheads="1"/>
            </p:cNvSpPr>
            <p:nvPr/>
          </p:nvSpPr>
          <p:spPr bwMode="auto">
            <a:xfrm>
              <a:off x="4512" y="6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6" name="Oval 1062"/>
            <p:cNvSpPr>
              <a:spLocks noChangeArrowheads="1"/>
            </p:cNvSpPr>
            <p:nvPr/>
          </p:nvSpPr>
          <p:spPr bwMode="auto">
            <a:xfrm>
              <a:off x="4512" y="10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Oval 1063"/>
            <p:cNvSpPr>
              <a:spLocks noChangeArrowheads="1"/>
            </p:cNvSpPr>
            <p:nvPr/>
          </p:nvSpPr>
          <p:spPr bwMode="auto">
            <a:xfrm>
              <a:off x="2688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Oval 1064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Oval 1065"/>
            <p:cNvSpPr>
              <a:spLocks noChangeArrowheads="1"/>
            </p:cNvSpPr>
            <p:nvPr/>
          </p:nvSpPr>
          <p:spPr bwMode="auto">
            <a:xfrm>
              <a:off x="2976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Line 1066"/>
            <p:cNvSpPr>
              <a:spLocks noChangeShapeType="1"/>
            </p:cNvSpPr>
            <p:nvPr/>
          </p:nvSpPr>
          <p:spPr bwMode="auto">
            <a:xfrm>
              <a:off x="960" y="720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1" name="Line 1067"/>
            <p:cNvSpPr>
              <a:spLocks noChangeShapeType="1"/>
            </p:cNvSpPr>
            <p:nvPr/>
          </p:nvSpPr>
          <p:spPr bwMode="auto">
            <a:xfrm flipV="1">
              <a:off x="1008" y="91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2" name="Line 1068"/>
            <p:cNvSpPr>
              <a:spLocks noChangeShapeType="1"/>
            </p:cNvSpPr>
            <p:nvPr/>
          </p:nvSpPr>
          <p:spPr bwMode="auto">
            <a:xfrm>
              <a:off x="1680" y="91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3" name="Line 1069"/>
            <p:cNvSpPr>
              <a:spLocks noChangeShapeType="1"/>
            </p:cNvSpPr>
            <p:nvPr/>
          </p:nvSpPr>
          <p:spPr bwMode="auto">
            <a:xfrm flipV="1">
              <a:off x="3888" y="7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4" name="Line 1070"/>
            <p:cNvSpPr>
              <a:spLocks noChangeShapeType="1"/>
            </p:cNvSpPr>
            <p:nvPr/>
          </p:nvSpPr>
          <p:spPr bwMode="auto">
            <a:xfrm>
              <a:off x="3888" y="86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5" name="Line 1071"/>
            <p:cNvSpPr>
              <a:spLocks noChangeShapeType="1"/>
            </p:cNvSpPr>
            <p:nvPr/>
          </p:nvSpPr>
          <p:spPr bwMode="auto">
            <a:xfrm>
              <a:off x="1680" y="912"/>
              <a:ext cx="110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6" name="Line 1072"/>
            <p:cNvSpPr>
              <a:spLocks noChangeShapeType="1"/>
            </p:cNvSpPr>
            <p:nvPr/>
          </p:nvSpPr>
          <p:spPr bwMode="auto">
            <a:xfrm flipH="1">
              <a:off x="2736" y="912"/>
              <a:ext cx="100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7" name="Line 1073"/>
            <p:cNvSpPr>
              <a:spLocks noChangeShapeType="1"/>
            </p:cNvSpPr>
            <p:nvPr/>
          </p:nvSpPr>
          <p:spPr bwMode="auto">
            <a:xfrm flipH="1">
              <a:off x="2496" y="182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8" name="Line 1074"/>
            <p:cNvSpPr>
              <a:spLocks noChangeShapeType="1"/>
            </p:cNvSpPr>
            <p:nvPr/>
          </p:nvSpPr>
          <p:spPr bwMode="auto">
            <a:xfrm>
              <a:off x="2784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3555" name="Group 1091"/>
          <p:cNvGrpSpPr>
            <a:grpSpLocks/>
          </p:cNvGrpSpPr>
          <p:nvPr/>
        </p:nvGrpSpPr>
        <p:grpSpPr bwMode="auto">
          <a:xfrm>
            <a:off x="2590832" y="990600"/>
            <a:ext cx="4038600" cy="1981200"/>
            <a:chOff x="1488" y="624"/>
            <a:chExt cx="2544" cy="1248"/>
          </a:xfrm>
        </p:grpSpPr>
        <p:sp>
          <p:nvSpPr>
            <p:cNvPr id="63539" name="Rectangle 1075"/>
            <p:cNvSpPr>
              <a:spLocks noChangeArrowheads="1"/>
            </p:cNvSpPr>
            <p:nvPr/>
          </p:nvSpPr>
          <p:spPr bwMode="auto">
            <a:xfrm>
              <a:off x="1488" y="6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R1</a:t>
              </a:r>
            </a:p>
          </p:txBody>
        </p:sp>
        <p:sp>
          <p:nvSpPr>
            <p:cNvPr id="63540" name="Rectangle 1076"/>
            <p:cNvSpPr>
              <a:spLocks noChangeArrowheads="1"/>
            </p:cNvSpPr>
            <p:nvPr/>
          </p:nvSpPr>
          <p:spPr bwMode="auto">
            <a:xfrm>
              <a:off x="3792" y="6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R2</a:t>
              </a:r>
            </a:p>
          </p:txBody>
        </p:sp>
        <p:sp>
          <p:nvSpPr>
            <p:cNvPr id="63541" name="Rectangle 1077"/>
            <p:cNvSpPr>
              <a:spLocks noChangeArrowheads="1"/>
            </p:cNvSpPr>
            <p:nvPr/>
          </p:nvSpPr>
          <p:spPr bwMode="auto">
            <a:xfrm>
              <a:off x="2880" y="16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R3</a:t>
              </a:r>
            </a:p>
          </p:txBody>
        </p:sp>
      </p:grpSp>
      <p:grpSp>
        <p:nvGrpSpPr>
          <p:cNvPr id="63546" name="Group 1082"/>
          <p:cNvGrpSpPr>
            <a:grpSpLocks/>
          </p:cNvGrpSpPr>
          <p:nvPr/>
        </p:nvGrpSpPr>
        <p:grpSpPr bwMode="auto">
          <a:xfrm>
            <a:off x="1676432" y="2133600"/>
            <a:ext cx="5715000" cy="2057400"/>
            <a:chOff x="912" y="1344"/>
            <a:chExt cx="3600" cy="1296"/>
          </a:xfrm>
        </p:grpSpPr>
        <p:sp>
          <p:nvSpPr>
            <p:cNvPr id="63542" name="Rectangle 1078"/>
            <p:cNvSpPr>
              <a:spLocks noChangeArrowheads="1"/>
            </p:cNvSpPr>
            <p:nvPr/>
          </p:nvSpPr>
          <p:spPr bwMode="auto">
            <a:xfrm>
              <a:off x="912" y="134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AS1</a:t>
              </a:r>
            </a:p>
          </p:txBody>
        </p:sp>
        <p:sp>
          <p:nvSpPr>
            <p:cNvPr id="63543" name="Rectangle 1079"/>
            <p:cNvSpPr>
              <a:spLocks noChangeArrowheads="1"/>
            </p:cNvSpPr>
            <p:nvPr/>
          </p:nvSpPr>
          <p:spPr bwMode="auto">
            <a:xfrm>
              <a:off x="4128" y="134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AS2</a:t>
              </a:r>
            </a:p>
          </p:txBody>
        </p:sp>
        <p:sp>
          <p:nvSpPr>
            <p:cNvPr id="63544" name="Rectangle 1080"/>
            <p:cNvSpPr>
              <a:spLocks noChangeArrowheads="1"/>
            </p:cNvSpPr>
            <p:nvPr/>
          </p:nvSpPr>
          <p:spPr bwMode="auto">
            <a:xfrm>
              <a:off x="2592" y="244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folHlink"/>
                  </a:solidFill>
                </a:rPr>
                <a:t>AS3</a:t>
              </a:r>
            </a:p>
          </p:txBody>
        </p:sp>
      </p:grpSp>
      <p:grpSp>
        <p:nvGrpSpPr>
          <p:cNvPr id="63550" name="Group 1086"/>
          <p:cNvGrpSpPr>
            <a:grpSpLocks/>
          </p:cNvGrpSpPr>
          <p:nvPr/>
        </p:nvGrpSpPr>
        <p:grpSpPr bwMode="auto">
          <a:xfrm>
            <a:off x="990632" y="1219200"/>
            <a:ext cx="7162800" cy="2590800"/>
            <a:chOff x="480" y="768"/>
            <a:chExt cx="4512" cy="1632"/>
          </a:xfrm>
        </p:grpSpPr>
        <p:sp>
          <p:nvSpPr>
            <p:cNvPr id="63547" name="Rectangle 1083"/>
            <p:cNvSpPr>
              <a:spLocks noChangeArrowheads="1"/>
            </p:cNvSpPr>
            <p:nvPr/>
          </p:nvSpPr>
          <p:spPr bwMode="auto">
            <a:xfrm>
              <a:off x="480" y="816"/>
              <a:ext cx="3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IGP1</a:t>
              </a:r>
            </a:p>
          </p:txBody>
        </p:sp>
        <p:sp>
          <p:nvSpPr>
            <p:cNvPr id="63548" name="Rectangle 1084"/>
            <p:cNvSpPr>
              <a:spLocks noChangeArrowheads="1"/>
            </p:cNvSpPr>
            <p:nvPr/>
          </p:nvSpPr>
          <p:spPr bwMode="auto">
            <a:xfrm>
              <a:off x="4608" y="768"/>
              <a:ext cx="3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IGP2</a:t>
              </a:r>
            </a:p>
          </p:txBody>
        </p:sp>
        <p:sp>
          <p:nvSpPr>
            <p:cNvPr id="63549" name="Rectangle 1085"/>
            <p:cNvSpPr>
              <a:spLocks noChangeArrowheads="1"/>
            </p:cNvSpPr>
            <p:nvPr/>
          </p:nvSpPr>
          <p:spPr bwMode="auto">
            <a:xfrm>
              <a:off x="2592" y="2160"/>
              <a:ext cx="3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IGP3</a:t>
              </a:r>
            </a:p>
          </p:txBody>
        </p:sp>
      </p:grpSp>
      <p:grpSp>
        <p:nvGrpSpPr>
          <p:cNvPr id="63554" name="Group 1090"/>
          <p:cNvGrpSpPr>
            <a:grpSpLocks/>
          </p:cNvGrpSpPr>
          <p:nvPr/>
        </p:nvGrpSpPr>
        <p:grpSpPr bwMode="auto">
          <a:xfrm>
            <a:off x="3200432" y="990600"/>
            <a:ext cx="2590800" cy="1371600"/>
            <a:chOff x="1872" y="624"/>
            <a:chExt cx="1632" cy="864"/>
          </a:xfrm>
        </p:grpSpPr>
        <p:sp>
          <p:nvSpPr>
            <p:cNvPr id="63551" name="Rectangle 1087"/>
            <p:cNvSpPr>
              <a:spLocks noChangeArrowheads="1"/>
            </p:cNvSpPr>
            <p:nvPr/>
          </p:nvSpPr>
          <p:spPr bwMode="auto">
            <a:xfrm>
              <a:off x="2400" y="62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EGP12</a:t>
              </a:r>
            </a:p>
          </p:txBody>
        </p:sp>
        <p:sp>
          <p:nvSpPr>
            <p:cNvPr id="63552" name="Rectangle 1088"/>
            <p:cNvSpPr>
              <a:spLocks noChangeArrowheads="1"/>
            </p:cNvSpPr>
            <p:nvPr/>
          </p:nvSpPr>
          <p:spPr bwMode="auto">
            <a:xfrm>
              <a:off x="1872" y="120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EGP13</a:t>
              </a:r>
            </a:p>
          </p:txBody>
        </p:sp>
        <p:sp>
          <p:nvSpPr>
            <p:cNvPr id="63553" name="Rectangle 1089"/>
            <p:cNvSpPr>
              <a:spLocks noChangeArrowheads="1"/>
            </p:cNvSpPr>
            <p:nvPr/>
          </p:nvSpPr>
          <p:spPr bwMode="auto">
            <a:xfrm>
              <a:off x="2880" y="120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EGP23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382000" cy="533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3200"/>
              <a:t>9.1  </a:t>
            </a:r>
            <a:r>
              <a:rPr lang="zh-CN" altLang="en-US" sz="3200"/>
              <a:t>引言 </a:t>
            </a:r>
          </a:p>
        </p:txBody>
      </p:sp>
      <p:grpSp>
        <p:nvGrpSpPr>
          <p:cNvPr id="1055" name="Group 31"/>
          <p:cNvGrpSpPr>
            <a:grpSpLocks/>
          </p:cNvGrpSpPr>
          <p:nvPr/>
        </p:nvGrpSpPr>
        <p:grpSpPr bwMode="auto">
          <a:xfrm>
            <a:off x="685800" y="838200"/>
            <a:ext cx="7848600" cy="2286000"/>
            <a:chOff x="432" y="528"/>
            <a:chExt cx="4944" cy="1440"/>
          </a:xfrm>
        </p:grpSpPr>
        <p:pic>
          <p:nvPicPr>
            <p:cNvPr id="1030" name="Picture 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" y="1056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96" y="1008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110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3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4" y="76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4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4" y="148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4" y="76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6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92" y="148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912" y="9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4608" y="9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672" y="12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V="1">
              <a:off x="1824" y="9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1824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2640" y="91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264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3936" y="9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2592" y="960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4080" y="9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4608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80" y="76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H1</a:t>
              </a: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5136" y="9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H2</a:t>
              </a: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536" y="864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R1</a:t>
              </a: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2352" y="52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R5</a:t>
              </a: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2352" y="172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R2</a:t>
              </a: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3792" y="172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R3</a:t>
              </a: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3792" y="52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R4</a:t>
              </a:r>
            </a:p>
          </p:txBody>
        </p:sp>
      </p:grp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1219200" y="1981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2971800" y="1905000"/>
            <a:ext cx="6858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4114800" y="1524000"/>
            <a:ext cx="1600200" cy="685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6553200" y="1295400"/>
            <a:ext cx="6858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457200" y="3124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路径：</a:t>
            </a:r>
            <a:r>
              <a:rPr lang="en-US" altLang="zh-CN" sz="2800" b="1">
                <a:ea typeface="隶书" pitchFamily="49" charset="-122"/>
              </a:rPr>
              <a:t>H1-R1-R2-R4-H2</a:t>
            </a:r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457200" y="3581400"/>
            <a:ext cx="830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问题：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）路由器的路由表如何获取？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）为什么选择这条路径？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）假设</a:t>
            </a:r>
            <a:r>
              <a:rPr lang="en-US" altLang="zh-CN" sz="2800" b="1">
                <a:ea typeface="隶书" pitchFamily="49" charset="-122"/>
              </a:rPr>
              <a:t>R2</a:t>
            </a:r>
            <a:r>
              <a:rPr lang="zh-CN" altLang="en-US" sz="2800" b="1">
                <a:ea typeface="隶书" pitchFamily="49" charset="-122"/>
              </a:rPr>
              <a:t>与</a:t>
            </a:r>
            <a:r>
              <a:rPr lang="en-US" altLang="zh-CN" sz="2800" b="1">
                <a:ea typeface="隶书" pitchFamily="49" charset="-122"/>
              </a:rPr>
              <a:t>R4</a:t>
            </a:r>
            <a:r>
              <a:rPr lang="zh-CN" altLang="en-US" sz="2800" b="1">
                <a:ea typeface="隶书" pitchFamily="49" charset="-122"/>
              </a:rPr>
              <a:t>的连接断掉，如何通知</a:t>
            </a:r>
            <a:r>
              <a:rPr lang="en-US" altLang="zh-CN" sz="2800" b="1">
                <a:ea typeface="隶书" pitchFamily="49" charset="-122"/>
              </a:rPr>
              <a:t>R1</a:t>
            </a:r>
            <a:r>
              <a:rPr lang="zh-CN" altLang="en-US" sz="2800" b="1">
                <a:ea typeface="隶书" pitchFamily="49" charset="-122"/>
              </a:rPr>
              <a:t>？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4</a:t>
            </a:r>
            <a:r>
              <a:rPr lang="zh-CN" altLang="en-US" sz="2800" b="1">
                <a:ea typeface="隶书" pitchFamily="49" charset="-122"/>
              </a:rPr>
              <a:t>）在</a:t>
            </a:r>
            <a:r>
              <a:rPr lang="en-US" altLang="zh-CN" sz="2800" b="1">
                <a:ea typeface="隶书" pitchFamily="49" charset="-122"/>
              </a:rPr>
              <a:t>Internet</a:t>
            </a:r>
            <a:r>
              <a:rPr lang="zh-CN" altLang="en-US" sz="2800" b="1">
                <a:ea typeface="隶书" pitchFamily="49" charset="-122"/>
              </a:rPr>
              <a:t>中，是否每个路由器都必须了解其它路由器的情况？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" grpId="0" animBg="1"/>
      <p:bldP spid="1057" grpId="0" animBg="1"/>
      <p:bldP spid="1058" grpId="0" animBg="1"/>
      <p:bldP spid="1059" grpId="0" animBg="1"/>
      <p:bldP spid="1060" grpId="0" autoUpdateAnimBg="0"/>
      <p:bldP spid="113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228600"/>
            <a:ext cx="8382000" cy="533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2800" b="1">
                <a:solidFill>
                  <a:srgbClr val="0000CC"/>
                </a:solidFill>
                <a:effectLst/>
                <a:latin typeface="Times New Roman" pitchFamily="18" charset="0"/>
                <a:ea typeface="隶书" pitchFamily="49" charset="-122"/>
              </a:rPr>
              <a:t>9.2  </a:t>
            </a:r>
            <a:r>
              <a:rPr lang="zh-CN" altLang="en-US" sz="2800" b="1">
                <a:solidFill>
                  <a:srgbClr val="0000CC"/>
                </a:solidFill>
                <a:effectLst/>
                <a:latin typeface="Times New Roman" pitchFamily="18" charset="0"/>
                <a:ea typeface="隶书" pitchFamily="49" charset="-122"/>
              </a:rPr>
              <a:t>路由表的建立和维护</a:t>
            </a:r>
            <a:r>
              <a:rPr lang="zh-CN" altLang="en-US" b="1">
                <a:solidFill>
                  <a:srgbClr val="0000CC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85786" y="762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两种方式：</a:t>
            </a:r>
            <a:r>
              <a:rPr lang="zh-CN" altLang="en-US" sz="2800" b="1">
                <a:ea typeface="隶书" pitchFamily="49" charset="-122"/>
              </a:rPr>
              <a:t>静态配置 </a:t>
            </a:r>
            <a:r>
              <a:rPr lang="en-US" altLang="zh-CN" sz="2800" b="1">
                <a:ea typeface="隶书" pitchFamily="49" charset="-122"/>
              </a:rPr>
              <a:t>and </a:t>
            </a:r>
            <a:r>
              <a:rPr lang="zh-CN" altLang="en-US" sz="2800" b="1">
                <a:ea typeface="隶书" pitchFamily="49" charset="-122"/>
              </a:rPr>
              <a:t>动态路由交换</a:t>
            </a:r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785786" y="12954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静态配置：管理员手工配置和更新路由表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优点：</a:t>
            </a:r>
            <a:r>
              <a:rPr lang="zh-CN" altLang="en-US" sz="2800" b="1">
                <a:ea typeface="隶书" pitchFamily="49" charset="-122"/>
              </a:rPr>
              <a:t>节省路由器的处理时间、存储空间以及网络带宽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缺陷：</a:t>
            </a:r>
            <a:r>
              <a:rPr lang="zh-CN" altLang="en-US" sz="2800" b="1">
                <a:ea typeface="隶书" pitchFamily="49" charset="-122"/>
              </a:rPr>
              <a:t>对于链路故障及拓扑结构变化的响应速度慢</a:t>
            </a:r>
          </a:p>
        </p:txBody>
      </p:sp>
      <p:grpSp>
        <p:nvGrpSpPr>
          <p:cNvPr id="51265" name="Group 65"/>
          <p:cNvGrpSpPr>
            <a:grpSpLocks/>
          </p:cNvGrpSpPr>
          <p:nvPr/>
        </p:nvGrpSpPr>
        <p:grpSpPr bwMode="auto">
          <a:xfrm>
            <a:off x="861986" y="3352800"/>
            <a:ext cx="7848600" cy="2286000"/>
            <a:chOff x="336" y="2112"/>
            <a:chExt cx="4944" cy="1440"/>
          </a:xfrm>
        </p:grpSpPr>
        <p:pic>
          <p:nvPicPr>
            <p:cNvPr id="51236" name="Picture 3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" y="2640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51237" name="Picture 3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" y="2592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51238" name="Picture 3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268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9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235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0" name="Picture 4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0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1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8" y="235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2" name="Picture 4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6" y="30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816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45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576" y="27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6" name="Line 46"/>
            <p:cNvSpPr>
              <a:spLocks noChangeShapeType="1"/>
            </p:cNvSpPr>
            <p:nvPr/>
          </p:nvSpPr>
          <p:spPr bwMode="auto">
            <a:xfrm flipV="1">
              <a:off x="1728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>
              <a:off x="1728" y="28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54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2544" y="32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>
              <a:off x="384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flipV="1">
              <a:off x="2496" y="254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>
              <a:off x="3984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3" name="Line 53"/>
            <p:cNvSpPr>
              <a:spLocks noChangeShapeType="1"/>
            </p:cNvSpPr>
            <p:nvPr/>
          </p:nvSpPr>
          <p:spPr bwMode="auto">
            <a:xfrm>
              <a:off x="4512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4" name="Rectangle 54"/>
            <p:cNvSpPr>
              <a:spLocks noChangeArrowheads="1"/>
            </p:cNvSpPr>
            <p:nvPr/>
          </p:nvSpPr>
          <p:spPr bwMode="auto">
            <a:xfrm>
              <a:off x="384" y="235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H1</a:t>
              </a:r>
            </a:p>
          </p:txBody>
        </p:sp>
        <p:sp>
          <p:nvSpPr>
            <p:cNvPr id="51255" name="Rectangle 55"/>
            <p:cNvSpPr>
              <a:spLocks noChangeArrowheads="1"/>
            </p:cNvSpPr>
            <p:nvPr/>
          </p:nvSpPr>
          <p:spPr bwMode="auto">
            <a:xfrm>
              <a:off x="5040" y="2496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H2</a:t>
              </a:r>
            </a:p>
          </p:txBody>
        </p:sp>
        <p:sp>
          <p:nvSpPr>
            <p:cNvPr id="51256" name="Rectangle 56"/>
            <p:cNvSpPr>
              <a:spLocks noChangeArrowheads="1"/>
            </p:cNvSpPr>
            <p:nvPr/>
          </p:nvSpPr>
          <p:spPr bwMode="auto">
            <a:xfrm>
              <a:off x="1440" y="244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R1</a:t>
              </a:r>
            </a:p>
          </p:txBody>
        </p:sp>
        <p:sp>
          <p:nvSpPr>
            <p:cNvPr id="51257" name="Rectangle 57"/>
            <p:cNvSpPr>
              <a:spLocks noChangeArrowheads="1"/>
            </p:cNvSpPr>
            <p:nvPr/>
          </p:nvSpPr>
          <p:spPr bwMode="auto">
            <a:xfrm>
              <a:off x="2256" y="21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R5</a:t>
              </a:r>
            </a:p>
          </p:txBody>
        </p:sp>
        <p:sp>
          <p:nvSpPr>
            <p:cNvPr id="51258" name="Rectangle 58"/>
            <p:cNvSpPr>
              <a:spLocks noChangeArrowheads="1"/>
            </p:cNvSpPr>
            <p:nvPr/>
          </p:nvSpPr>
          <p:spPr bwMode="auto">
            <a:xfrm>
              <a:off x="2256" y="33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R2</a:t>
              </a:r>
            </a:p>
          </p:txBody>
        </p:sp>
        <p:sp>
          <p:nvSpPr>
            <p:cNvPr id="51259" name="Rectangle 59"/>
            <p:cNvSpPr>
              <a:spLocks noChangeArrowheads="1"/>
            </p:cNvSpPr>
            <p:nvPr/>
          </p:nvSpPr>
          <p:spPr bwMode="auto">
            <a:xfrm>
              <a:off x="3696" y="33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R3</a:t>
              </a:r>
            </a:p>
          </p:txBody>
        </p:sp>
        <p:sp>
          <p:nvSpPr>
            <p:cNvPr id="51260" name="Rectangle 60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R4</a:t>
              </a:r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624" y="283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1728" y="2784"/>
              <a:ext cx="432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flipV="1">
              <a:off x="2448" y="2544"/>
              <a:ext cx="1008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>
              <a:off x="3984" y="2400"/>
              <a:ext cx="432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68" name="Group 68"/>
          <p:cNvGrpSpPr>
            <a:grpSpLocks/>
          </p:cNvGrpSpPr>
          <p:nvPr/>
        </p:nvGrpSpPr>
        <p:grpSpPr bwMode="auto">
          <a:xfrm>
            <a:off x="5052986" y="4267200"/>
            <a:ext cx="609600" cy="457200"/>
            <a:chOff x="2976" y="2688"/>
            <a:chExt cx="384" cy="288"/>
          </a:xfrm>
        </p:grpSpPr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 flipH="1">
              <a:off x="3072" y="2688"/>
              <a:ext cx="96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7" name="Line 67"/>
            <p:cNvSpPr>
              <a:spLocks noChangeShapeType="1"/>
            </p:cNvSpPr>
            <p:nvPr/>
          </p:nvSpPr>
          <p:spPr bwMode="auto">
            <a:xfrm>
              <a:off x="2976" y="2736"/>
              <a:ext cx="384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73" name="Rectangle 73"/>
          <p:cNvSpPr>
            <a:spLocks noChangeArrowheads="1"/>
          </p:cNvSpPr>
          <p:nvPr/>
        </p:nvSpPr>
        <p:spPr bwMode="auto">
          <a:xfrm>
            <a:off x="861986" y="57912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适用环境：</a:t>
            </a:r>
            <a:r>
              <a:rPr lang="zh-CN" altLang="en-US" sz="2800" b="1">
                <a:ea typeface="隶书" pitchFamily="49" charset="-122"/>
              </a:rPr>
              <a:t>拓扑相对稳定，路由器个数较少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3" grpId="0" autoUpdateAnimBg="0"/>
      <p:bldP spid="51234" grpId="0" build="p" autoUpdateAnimBg="0"/>
      <p:bldP spid="512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" y="2286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动态路由信息交换：利用路由协议交换路由信息，并根据拓扑结构的变化动态更新路由表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优点：</a:t>
            </a:r>
            <a:r>
              <a:rPr lang="zh-CN" altLang="en-US" sz="2800" b="1">
                <a:ea typeface="隶书" pitchFamily="49" charset="-122"/>
              </a:rPr>
              <a:t>自动适应链路故障及拓扑结构的变化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缺陷：</a:t>
            </a:r>
            <a:r>
              <a:rPr lang="zh-CN" altLang="en-US" sz="2800" b="1">
                <a:ea typeface="隶书" pitchFamily="49" charset="-122"/>
              </a:rPr>
              <a:t>耗费路由器的处理时间、存储空间以及网络带宽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228600" y="50292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适用环境：</a:t>
            </a:r>
            <a:r>
              <a:rPr lang="zh-CN" altLang="en-US" sz="2800" b="1">
                <a:ea typeface="隶书" pitchFamily="49" charset="-122"/>
              </a:rPr>
              <a:t>路由器较多的大规模网络</a:t>
            </a:r>
          </a:p>
        </p:txBody>
      </p: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533400" y="2590800"/>
            <a:ext cx="7848600" cy="2286000"/>
            <a:chOff x="336" y="1632"/>
            <a:chExt cx="4944" cy="1440"/>
          </a:xfrm>
        </p:grpSpPr>
        <p:pic>
          <p:nvPicPr>
            <p:cNvPr id="52230" name="Picture 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" y="2160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52231" name="Picture 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0" y="2112"/>
              <a:ext cx="26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52232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220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233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18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234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259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235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8" y="18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236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6" y="259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816" y="20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4512" y="206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V="1">
              <a:off x="1728" y="201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1728" y="235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2544" y="201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2544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384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2496" y="206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3984" y="201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451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H1</a:t>
              </a: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5040" y="2016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H2</a:t>
              </a:r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1440" y="196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R1</a:t>
              </a:r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2256" y="163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R5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256" y="283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R2</a:t>
              </a:r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3696" y="283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R3</a:t>
              </a:r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3696" y="163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R4</a:t>
              </a:r>
            </a:p>
          </p:txBody>
        </p:sp>
        <p:sp>
          <p:nvSpPr>
            <p:cNvPr id="52255" name="Line 31"/>
            <p:cNvSpPr>
              <a:spLocks noChangeShapeType="1"/>
            </p:cNvSpPr>
            <p:nvPr/>
          </p:nvSpPr>
          <p:spPr bwMode="auto">
            <a:xfrm>
              <a:off x="624" y="235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1728" y="2304"/>
              <a:ext cx="432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 flipV="1">
              <a:off x="2448" y="2064"/>
              <a:ext cx="1008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8" name="Line 34"/>
            <p:cNvSpPr>
              <a:spLocks noChangeShapeType="1"/>
            </p:cNvSpPr>
            <p:nvPr/>
          </p:nvSpPr>
          <p:spPr bwMode="auto">
            <a:xfrm>
              <a:off x="3984" y="1920"/>
              <a:ext cx="432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2259" name="Group 35"/>
            <p:cNvGrpSpPr>
              <a:grpSpLocks/>
            </p:cNvGrpSpPr>
            <p:nvPr/>
          </p:nvGrpSpPr>
          <p:grpSpPr bwMode="auto">
            <a:xfrm>
              <a:off x="2976" y="2208"/>
              <a:ext cx="384" cy="288"/>
              <a:chOff x="2976" y="2688"/>
              <a:chExt cx="384" cy="288"/>
            </a:xfrm>
          </p:grpSpPr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 flipH="1">
                <a:off x="3072" y="2688"/>
                <a:ext cx="96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61" name="Line 37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384" cy="192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2640" y="2640"/>
              <a:ext cx="10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 flipV="1">
              <a:off x="3936" y="2112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6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382000" cy="533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9.3  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选路涉及到的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个关键问题</a:t>
            </a:r>
            <a:r>
              <a:rPr lang="zh-CN" altLang="en-US" b="1">
                <a:solidFill>
                  <a:schemeClr val="folHlink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57200" y="762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）路径存在性 （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）路径最优性</a:t>
            </a:r>
            <a:endParaRPr lang="zh-CN" altLang="en-US" sz="2800" b="1">
              <a:ea typeface="隶书" pitchFamily="49" charset="-122"/>
            </a:endParaRP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5334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路径存在性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路由表的两个普遍特点：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）路由表中不包含到达所有目的地的路由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）路由表中存在默认路由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要求：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）单个路由器为连接关系所做的贡献是局部的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）所有路由器组成的系统是完备的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问题：如何确保各个路由器维护信息的一致性？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答案：</a:t>
            </a:r>
            <a:r>
              <a:rPr lang="zh-CN" altLang="en-US" sz="2800" b="1">
                <a:ea typeface="隶书" pitchFamily="49" charset="-122"/>
              </a:rPr>
              <a:t>不同路由器更新路由表的信息是一致的，使得它们对网络拓扑结构有着一致性的认识。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/>
      <p:bldP spid="5328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33400" y="3048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路由度量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问题：</a:t>
            </a:r>
            <a:r>
              <a:rPr lang="zh-CN" altLang="en-US" sz="2800" b="1">
                <a:ea typeface="隶书" pitchFamily="49" charset="-122"/>
              </a:rPr>
              <a:t>如何确定一条路径是最优的？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解答：</a:t>
            </a:r>
            <a:r>
              <a:rPr lang="zh-CN" altLang="en-US" sz="2800" b="1">
                <a:ea typeface="隶书" pitchFamily="49" charset="-122"/>
              </a:rPr>
              <a:t>选择不同的度量指标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81000" y="19050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）带宽（静态指标）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）延迟                   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）负载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4</a:t>
            </a:r>
            <a:r>
              <a:rPr lang="zh-CN" altLang="en-US" sz="2800" b="1">
                <a:ea typeface="隶书" pitchFamily="49" charset="-122"/>
              </a:rPr>
              <a:t>）可靠性               （</a:t>
            </a:r>
            <a:r>
              <a:rPr lang="en-US" altLang="zh-CN" sz="2800" b="1">
                <a:ea typeface="隶书" pitchFamily="49" charset="-122"/>
              </a:rPr>
              <a:t>5</a:t>
            </a:r>
            <a:r>
              <a:rPr lang="zh-CN" altLang="en-US" sz="2800" b="1">
                <a:ea typeface="隶书" pitchFamily="49" charset="-122"/>
              </a:rPr>
              <a:t>）跳数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6</a:t>
            </a:r>
            <a:r>
              <a:rPr lang="zh-CN" altLang="en-US" sz="2800" b="1">
                <a:ea typeface="隶书" pitchFamily="49" charset="-122"/>
              </a:rPr>
              <a:t>）其它指标，比如代价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81000" y="4114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理想情况：</a:t>
            </a:r>
            <a:r>
              <a:rPr lang="zh-CN" altLang="en-US" sz="2800" b="1">
                <a:ea typeface="隶书" pitchFamily="49" charset="-122"/>
              </a:rPr>
              <a:t>综合利用以上各指标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缺陷：</a:t>
            </a:r>
            <a:r>
              <a:rPr lang="zh-CN" altLang="en-US" sz="2800" b="1">
                <a:ea typeface="隶书" pitchFamily="49" charset="-122"/>
              </a:rPr>
              <a:t>可能会造成路由震荡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实现：</a:t>
            </a:r>
            <a:r>
              <a:rPr lang="zh-CN" altLang="en-US" sz="2800" b="1">
                <a:ea typeface="隶书" pitchFamily="49" charset="-122"/>
              </a:rPr>
              <a:t>简单的算法仅考虑一个要素，复杂的则综合考虑（如</a:t>
            </a:r>
            <a:r>
              <a:rPr lang="en-US" altLang="zh-CN" sz="2800" b="1">
                <a:ea typeface="隶书" pitchFamily="49" charset="-122"/>
              </a:rPr>
              <a:t>DUAL</a:t>
            </a:r>
            <a:r>
              <a:rPr lang="zh-CN" altLang="en-US" sz="2800" b="1">
                <a:ea typeface="隶书" pitchFamily="49" charset="-122"/>
              </a:rPr>
              <a:t>）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最常用的：</a:t>
            </a:r>
            <a:r>
              <a:rPr lang="zh-CN" altLang="en-US" sz="2800" b="1">
                <a:ea typeface="隶书" pitchFamily="49" charset="-122"/>
              </a:rPr>
              <a:t>基于跳数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  <p:bldP spid="54278" grpId="0" build="p" autoUpdateAnimBg="0"/>
      <p:bldP spid="542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382000" cy="533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9.4  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itchFamily="18" charset="0"/>
                <a:ea typeface="隶书" pitchFamily="49" charset="-122"/>
              </a:rPr>
              <a:t>选路算法</a:t>
            </a:r>
            <a:r>
              <a:rPr lang="zh-CN" altLang="en-US" b="1">
                <a:solidFill>
                  <a:schemeClr val="folHlink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57200" y="762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）非自适应 （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）自适应</a:t>
            </a:r>
            <a:endParaRPr lang="zh-CN" altLang="en-US" sz="2800" b="1">
              <a:ea typeface="隶书" pitchFamily="49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非自适应算法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）不考虑当前的拓扑结构和网络流量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）设置中心路由器，由管理员预先为每个路由器设置路由表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3</a:t>
            </a:r>
            <a:r>
              <a:rPr lang="zh-CN" altLang="en-US" sz="2800" b="1">
                <a:ea typeface="隶书" pitchFamily="49" charset="-122"/>
              </a:rPr>
              <a:t>）拓扑发生变化时，由管理员操作中心路由器，更新路由表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4</a:t>
            </a:r>
            <a:r>
              <a:rPr lang="zh-CN" altLang="en-US" sz="2800" b="1">
                <a:ea typeface="隶书" pitchFamily="49" charset="-122"/>
              </a:rPr>
              <a:t>）适用于规模小，拓扑结构变化少的网络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5530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57196" y="247664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2. 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自适应 算法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隶书" pitchFamily="49" charset="-122"/>
              </a:rPr>
              <a:t>（</a:t>
            </a:r>
            <a:r>
              <a:rPr lang="en-US" altLang="zh-CN" sz="2800" b="1">
                <a:ea typeface="隶书" pitchFamily="49" charset="-122"/>
              </a:rPr>
              <a:t>1</a:t>
            </a:r>
            <a:r>
              <a:rPr lang="zh-CN" altLang="en-US" sz="2800" b="1">
                <a:ea typeface="隶书" pitchFamily="49" charset="-122"/>
              </a:rPr>
              <a:t>）矢量</a:t>
            </a:r>
            <a:r>
              <a:rPr lang="en-US" altLang="zh-CN" sz="2800" b="1">
                <a:ea typeface="隶书" pitchFamily="49" charset="-122"/>
              </a:rPr>
              <a:t>-</a:t>
            </a:r>
            <a:r>
              <a:rPr lang="zh-CN" altLang="en-US" sz="2800" b="1">
                <a:ea typeface="隶书" pitchFamily="49" charset="-122"/>
              </a:rPr>
              <a:t>距离算法  （</a:t>
            </a:r>
            <a:r>
              <a:rPr lang="en-US" altLang="zh-CN" sz="2800" b="1">
                <a:ea typeface="隶书" pitchFamily="49" charset="-122"/>
              </a:rPr>
              <a:t>2</a:t>
            </a:r>
            <a:r>
              <a:rPr lang="zh-CN" altLang="en-US" sz="2800" b="1">
                <a:ea typeface="隶书" pitchFamily="49" charset="-122"/>
              </a:rPr>
              <a:t>）链路状态算法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28596" y="1390664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） 矢量距离路由算法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(</a:t>
            </a:r>
            <a:r>
              <a:rPr lang="en-US" altLang="zh-CN" sz="2800" b="1">
                <a:solidFill>
                  <a:schemeClr val="folHlink"/>
                </a:solidFill>
              </a:rPr>
              <a:t>Bellman</a:t>
            </a:r>
            <a:r>
              <a:rPr lang="zh-CN" altLang="en-US" sz="2800" b="1">
                <a:solidFill>
                  <a:schemeClr val="folHlink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folHlink"/>
                </a:solidFill>
              </a:rPr>
              <a:t>Bellman-Ford</a:t>
            </a:r>
            <a:r>
              <a:rPr lang="zh-CN" altLang="en-US" sz="2800" b="1">
                <a:solidFill>
                  <a:schemeClr val="folHlink"/>
                </a:solidFill>
                <a:latin typeface="宋体" pitchFamily="2" charset="-122"/>
              </a:rPr>
              <a:t>和</a:t>
            </a:r>
            <a:r>
              <a:rPr lang="en-US" altLang="zh-CN" sz="2800" b="1">
                <a:solidFill>
                  <a:schemeClr val="folHlink"/>
                </a:solidFill>
              </a:rPr>
              <a:t>Ford-Fulkerson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算法 </a:t>
            </a:r>
            <a:r>
              <a:rPr lang="en-US" altLang="zh-CN" sz="2800" b="1">
                <a:solidFill>
                  <a:schemeClr val="folHlink"/>
                </a:solidFill>
                <a:ea typeface="隶书" pitchFamily="49" charset="-122"/>
              </a:rPr>
              <a:t>)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思想：</a:t>
            </a:r>
            <a:r>
              <a:rPr lang="zh-CN" altLang="en-US" sz="2800" b="1">
                <a:ea typeface="隶书" pitchFamily="49" charset="-122"/>
              </a:rPr>
              <a:t>以跳数作为度量值，通过交换路由表，计算出所有已知的最短路由，更新路由表。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28596" y="3676664"/>
            <a:ext cx="8915400" cy="1752600"/>
          </a:xfrm>
          <a:noFill/>
          <a:ln/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表项格式：</a:t>
            </a:r>
            <a:r>
              <a:rPr lang="zh-CN" altLang="en-US" sz="2800" b="1"/>
              <a:t> </a:t>
            </a:r>
            <a:r>
              <a:rPr lang="en-US" altLang="zh-CN" sz="2800" b="1">
                <a:ea typeface="隶书" pitchFamily="49" charset="-122"/>
              </a:rPr>
              <a:t>&lt;</a:t>
            </a:r>
            <a:r>
              <a:rPr lang="zh-CN" altLang="en-US" sz="2800" b="1">
                <a:ea typeface="隶书" pitchFamily="49" charset="-122"/>
              </a:rPr>
              <a:t>目的网络，距离（跳数</a:t>
            </a:r>
            <a:r>
              <a:rPr lang="en-US" altLang="zh-CN" sz="2800" b="1">
                <a:ea typeface="隶书" pitchFamily="49" charset="-122"/>
              </a:rPr>
              <a:t>hop</a:t>
            </a:r>
            <a:r>
              <a:rPr lang="zh-CN" altLang="en-US" sz="2800" b="1">
                <a:ea typeface="隶书" pitchFamily="49" charset="-122"/>
              </a:rPr>
              <a:t>），下一站</a:t>
            </a:r>
            <a:r>
              <a:rPr lang="en-US" altLang="zh-CN" sz="2800" b="1">
                <a:ea typeface="隶书" pitchFamily="49" charset="-122"/>
              </a:rPr>
              <a:t>&gt; </a:t>
            </a:r>
          </a:p>
          <a:p>
            <a:pPr algn="just"/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跳数：</a:t>
            </a:r>
            <a:r>
              <a:rPr lang="zh-CN" altLang="en-US" sz="2800" b="1">
                <a:ea typeface="隶书" pitchFamily="49" charset="-122"/>
              </a:rPr>
              <a:t>从源站到目的站间所经过的路由器数目。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563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762000"/>
            <a:ext cx="8686800" cy="5029200"/>
          </a:xfrm>
          <a:noFill/>
          <a:ln/>
        </p:spPr>
        <p:txBody>
          <a:bodyPr/>
          <a:lstStyle/>
          <a:p>
            <a:pPr algn="just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步骤：</a:t>
            </a:r>
          </a:p>
          <a:p>
            <a:pPr algn="just"/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  ① 初始化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路由器启动时，对每个直接相连的网络生成一个表项，</a:t>
            </a:r>
            <a:r>
              <a:rPr lang="en-US" altLang="zh-CN" sz="2800" b="1">
                <a:ea typeface="隶书" pitchFamily="49" charset="-122"/>
              </a:rPr>
              <a:t>hop</a:t>
            </a:r>
            <a:r>
              <a:rPr lang="zh-CN" altLang="en-US" sz="2800" b="1">
                <a:ea typeface="隶书" pitchFamily="49" charset="-122"/>
              </a:rPr>
              <a:t>数都为</a:t>
            </a:r>
            <a:r>
              <a:rPr lang="en-US" altLang="zh-CN" sz="2800" b="1">
                <a:ea typeface="隶书" pitchFamily="49" charset="-122"/>
              </a:rPr>
              <a:t>0</a:t>
            </a:r>
            <a:r>
              <a:rPr lang="zh-CN" altLang="en-US" sz="2800" b="1">
                <a:ea typeface="隶书" pitchFamily="49" charset="-122"/>
              </a:rPr>
              <a:t>。 </a:t>
            </a:r>
          </a:p>
          <a:p>
            <a:pPr algn="just"/>
            <a:r>
              <a:rPr lang="zh-CN" altLang="en-US" sz="2800" b="1">
                <a:ea typeface="隶书" pitchFamily="49" charset="-122"/>
              </a:rPr>
              <a:t>  </a:t>
            </a: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② 路由交换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路由器周期性向相邻路由器广播自己的整个路由表。</a:t>
            </a:r>
            <a:r>
              <a:rPr lang="en-US" altLang="zh-CN" sz="2800" b="1">
                <a:ea typeface="隶书" pitchFamily="49" charset="-122"/>
              </a:rPr>
              <a:t>(</a:t>
            </a:r>
            <a:r>
              <a:rPr lang="zh-CN" altLang="en-US" sz="2800" b="1">
                <a:ea typeface="隶书" pitchFamily="49" charset="-122"/>
              </a:rPr>
              <a:t>交换信息是</a:t>
            </a:r>
            <a:r>
              <a:rPr lang="en-US" altLang="zh-CN" sz="2800" b="1">
                <a:ea typeface="隶书" pitchFamily="49" charset="-122"/>
              </a:rPr>
              <a:t>&lt;V,D&gt;) </a:t>
            </a:r>
          </a:p>
          <a:p>
            <a:pPr algn="just"/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  ③ </a:t>
            </a:r>
            <a:r>
              <a:rPr lang="zh-CN" altLang="en-US" sz="2800" b="1">
                <a:solidFill>
                  <a:schemeClr val="accent1"/>
                </a:solidFill>
                <a:ea typeface="隶书" pitchFamily="49" charset="-122"/>
              </a:rPr>
              <a:t>路由表更新</a:t>
            </a:r>
            <a:r>
              <a:rPr lang="en-US" altLang="zh-CN" sz="2800" b="1">
                <a:solidFill>
                  <a:schemeClr val="accent1"/>
                </a:solidFill>
                <a:ea typeface="隶书" pitchFamily="49" charset="-122"/>
              </a:rPr>
              <a:t>:</a:t>
            </a:r>
            <a:r>
              <a:rPr lang="zh-CN" altLang="en-US" sz="2800" b="1">
                <a:ea typeface="隶书" pitchFamily="49" charset="-122"/>
              </a:rPr>
              <a:t>路由器每收到一个邻站的路由表，即更新自己的路由表。</a:t>
            </a:r>
            <a:r>
              <a:rPr lang="en-US" altLang="zh-CN" sz="2800" b="1">
                <a:ea typeface="隶书" pitchFamily="49" charset="-122"/>
              </a:rPr>
              <a:t>(</a:t>
            </a:r>
            <a:r>
              <a:rPr lang="zh-CN" altLang="en-US" sz="2800" b="1">
                <a:ea typeface="隶书" pitchFamily="49" charset="-122"/>
              </a:rPr>
              <a:t>假设</a:t>
            </a:r>
            <a:r>
              <a:rPr lang="en-US" altLang="zh-CN" sz="2800" b="1">
                <a:ea typeface="隶书" pitchFamily="49" charset="-122"/>
              </a:rPr>
              <a:t>K</a:t>
            </a:r>
            <a:r>
              <a:rPr lang="zh-CN" altLang="en-US" sz="2800" b="1">
                <a:ea typeface="隶书" pitchFamily="49" charset="-122"/>
              </a:rPr>
              <a:t>收到</a:t>
            </a:r>
            <a:r>
              <a:rPr lang="en-US" altLang="zh-CN" sz="2800" b="1">
                <a:ea typeface="隶书" pitchFamily="49" charset="-122"/>
              </a:rPr>
              <a:t>J</a:t>
            </a:r>
            <a:r>
              <a:rPr lang="zh-CN" altLang="en-US" sz="2800" b="1">
                <a:ea typeface="隶书" pitchFamily="49" charset="-122"/>
              </a:rPr>
              <a:t>的路由表</a:t>
            </a:r>
            <a:r>
              <a:rPr lang="en-US" altLang="zh-CN" sz="2800" b="1">
                <a:ea typeface="隶书" pitchFamily="49" charset="-122"/>
              </a:rPr>
              <a:t>)</a:t>
            </a:r>
          </a:p>
          <a:p>
            <a:pPr algn="just"/>
            <a:r>
              <a:rPr lang="en-US" altLang="zh-CN" sz="2800" b="1">
                <a:ea typeface="隶书" pitchFamily="49" charset="-122"/>
              </a:rPr>
              <a:t>(1) K</a:t>
            </a:r>
            <a:r>
              <a:rPr lang="zh-CN" altLang="en-US" sz="2800" b="1">
                <a:ea typeface="隶书" pitchFamily="49" charset="-122"/>
              </a:rPr>
              <a:t>不知道目的站，则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加入</a:t>
            </a:r>
            <a:r>
              <a:rPr lang="zh-CN" altLang="en-US" sz="2800" b="1">
                <a:ea typeface="隶书" pitchFamily="49" charset="-122"/>
              </a:rPr>
              <a:t> </a:t>
            </a:r>
          </a:p>
          <a:p>
            <a:pPr algn="just"/>
            <a:r>
              <a:rPr lang="en-US" altLang="zh-CN" sz="2800" b="1">
                <a:ea typeface="隶书" pitchFamily="49" charset="-122"/>
              </a:rPr>
              <a:t>(2)</a:t>
            </a:r>
            <a:r>
              <a:rPr lang="zh-CN" altLang="en-US" sz="2800" b="1">
                <a:ea typeface="隶书" pitchFamily="49" charset="-122"/>
              </a:rPr>
              <a:t>有通过</a:t>
            </a:r>
            <a:r>
              <a:rPr lang="en-US" altLang="zh-CN" sz="2800" b="1">
                <a:ea typeface="隶书" pitchFamily="49" charset="-122"/>
              </a:rPr>
              <a:t>J</a:t>
            </a:r>
            <a:r>
              <a:rPr lang="zh-CN" altLang="en-US" sz="2800" b="1">
                <a:ea typeface="隶书" pitchFamily="49" charset="-122"/>
              </a:rPr>
              <a:t>的更短路，则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替换 </a:t>
            </a:r>
          </a:p>
          <a:p>
            <a:pPr algn="just"/>
            <a:r>
              <a:rPr lang="en-US" altLang="zh-CN" sz="2800" b="1">
                <a:ea typeface="隶书" pitchFamily="49" charset="-122"/>
              </a:rPr>
              <a:t>(3)</a:t>
            </a:r>
            <a:r>
              <a:rPr lang="zh-CN" altLang="en-US" sz="2800" b="1">
                <a:ea typeface="隶书" pitchFamily="49" charset="-122"/>
              </a:rPr>
              <a:t>原下站为</a:t>
            </a:r>
            <a:r>
              <a:rPr lang="en-US" altLang="zh-CN" sz="2800" b="1">
                <a:ea typeface="隶书" pitchFamily="49" charset="-122"/>
              </a:rPr>
              <a:t>J</a:t>
            </a:r>
            <a:r>
              <a:rPr lang="zh-CN" altLang="en-US" sz="2800" b="1">
                <a:ea typeface="隶书" pitchFamily="49" charset="-122"/>
              </a:rPr>
              <a:t>的距离有变化，则</a:t>
            </a:r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修改</a:t>
            </a:r>
            <a:r>
              <a:rPr lang="zh-CN" altLang="en-US" sz="2800" b="1"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utoUpdateAnimBg="0"/>
    </p:bldLst>
  </p:timing>
</p:sld>
</file>

<file path=ppt/theme/theme1.xml><?xml version="1.0" encoding="utf-8"?>
<a:theme xmlns:a="http://schemas.openxmlformats.org/drawingml/2006/main" name="1_Notebook">
  <a:themeElements>
    <a:clrScheme name="1_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1_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1506</Words>
  <Application>Microsoft PowerPoint</Application>
  <PresentationFormat>全屏显示(4:3)</PresentationFormat>
  <Paragraphs>277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1_Notebook</vt:lpstr>
      <vt:lpstr>第9章 路由协议</vt:lpstr>
      <vt:lpstr>9.1  引言 </vt:lpstr>
      <vt:lpstr>9.2  路由表的建立和维护 </vt:lpstr>
      <vt:lpstr>幻灯片 4</vt:lpstr>
      <vt:lpstr>9.3  选路涉及到的2个关键问题 </vt:lpstr>
      <vt:lpstr>幻灯片 6</vt:lpstr>
      <vt:lpstr>9.4  选路算法 </vt:lpstr>
      <vt:lpstr>幻灯片 8</vt:lpstr>
      <vt:lpstr>幻灯片 9</vt:lpstr>
      <vt:lpstr>例：</vt:lpstr>
      <vt:lpstr>（2） 链路状态路由算法 - 最短路径优先SPF </vt:lpstr>
      <vt:lpstr>幻灯片 12</vt:lpstr>
      <vt:lpstr>9.5 Internet路由体系的发展 </vt:lpstr>
      <vt:lpstr>幻灯片 14</vt:lpstr>
      <vt:lpstr>2. Internet的对等主干结构 </vt:lpstr>
      <vt:lpstr>目前的Internet结构 </vt:lpstr>
      <vt:lpstr>3. Internet中的自治系统结构  AS(自治系统)：出于选路目的，处于一个管理机构控制之下的一组网络和路由器。 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koukou</dc:creator>
  <cp:lastModifiedBy>dreamsummit</cp:lastModifiedBy>
  <cp:revision>120</cp:revision>
  <dcterms:created xsi:type="dcterms:W3CDTF">2004-02-17T08:09:52Z</dcterms:created>
  <dcterms:modified xsi:type="dcterms:W3CDTF">2016-06-14T09:44:22Z</dcterms:modified>
</cp:coreProperties>
</file>