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7" r:id="rId3"/>
    <p:sldId id="257" r:id="rId4"/>
    <p:sldId id="258" r:id="rId5"/>
    <p:sldId id="259" r:id="rId6"/>
    <p:sldId id="260" r:id="rId7"/>
    <p:sldId id="261" r:id="rId8"/>
    <p:sldId id="262" r:id="rId9"/>
    <p:sldId id="263" r:id="rId10"/>
    <p:sldId id="264" r:id="rId11"/>
    <p:sldId id="265" r:id="rId12"/>
    <p:sldId id="267"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2" r:id="rId30"/>
    <p:sldId id="284" r:id="rId31"/>
    <p:sldId id="285" r:id="rId32"/>
    <p:sldId id="286" r:id="rId33"/>
    <p:sldId id="287" r:id="rId34"/>
    <p:sldId id="288" r:id="rId35"/>
    <p:sldId id="290" r:id="rId36"/>
    <p:sldId id="292" r:id="rId37"/>
    <p:sldId id="293" r:id="rId38"/>
    <p:sldId id="294" r:id="rId39"/>
    <p:sldId id="296" r:id="rId40"/>
    <p:sldId id="297" r:id="rId41"/>
    <p:sldId id="298" r:id="rId42"/>
    <p:sldId id="318" r:id="rId43"/>
    <p:sldId id="300" r:id="rId44"/>
    <p:sldId id="299" r:id="rId45"/>
    <p:sldId id="301" r:id="rId46"/>
    <p:sldId id="302" r:id="rId47"/>
    <p:sldId id="303" r:id="rId48"/>
    <p:sldId id="304" r:id="rId49"/>
    <p:sldId id="305" r:id="rId50"/>
    <p:sldId id="306" r:id="rId51"/>
    <p:sldId id="308" r:id="rId52"/>
    <p:sldId id="307" r:id="rId53"/>
    <p:sldId id="309" r:id="rId54"/>
    <p:sldId id="310" r:id="rId55"/>
    <p:sldId id="311" r:id="rId56"/>
    <p:sldId id="312" r:id="rId57"/>
    <p:sldId id="313" r:id="rId58"/>
    <p:sldId id="314" r:id="rId59"/>
    <p:sldId id="315" r:id="rId60"/>
    <p:sldId id="316"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33" autoAdjust="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12" Type="http://schemas.openxmlformats.org/officeDocument/2006/relationships/image" Target="../media/image63.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11" Type="http://schemas.openxmlformats.org/officeDocument/2006/relationships/image" Target="../media/image62.wmf"/><Relationship Id="rId5" Type="http://schemas.openxmlformats.org/officeDocument/2006/relationships/image" Target="../media/image56.wmf"/><Relationship Id="rId10" Type="http://schemas.openxmlformats.org/officeDocument/2006/relationships/image" Target="../media/image61.wmf"/><Relationship Id="rId4" Type="http://schemas.openxmlformats.org/officeDocument/2006/relationships/image" Target="../media/image55.wmf"/><Relationship Id="rId9"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4" Type="http://schemas.openxmlformats.org/officeDocument/2006/relationships/image" Target="../media/image9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5" Type="http://schemas.openxmlformats.org/officeDocument/2006/relationships/image" Target="../media/image100.wmf"/><Relationship Id="rId4" Type="http://schemas.openxmlformats.org/officeDocument/2006/relationships/image" Target="../media/image9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image" Target="../media/image112.wmf"/><Relationship Id="rId7" Type="http://schemas.openxmlformats.org/officeDocument/2006/relationships/image" Target="../media/image116.wmf"/><Relationship Id="rId2" Type="http://schemas.openxmlformats.org/officeDocument/2006/relationships/image" Target="../media/image111.wmf"/><Relationship Id="rId1" Type="http://schemas.openxmlformats.org/officeDocument/2006/relationships/image" Target="../media/image110.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4" Type="http://schemas.openxmlformats.org/officeDocument/2006/relationships/image" Target="../media/image12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34.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 Id="rId4" Type="http://schemas.openxmlformats.org/officeDocument/2006/relationships/image" Target="../media/image14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6" Type="http://schemas.openxmlformats.org/officeDocument/2006/relationships/image" Target="../media/image151.wmf"/><Relationship Id="rId5" Type="http://schemas.openxmlformats.org/officeDocument/2006/relationships/image" Target="../media/image150.wmf"/><Relationship Id="rId4" Type="http://schemas.openxmlformats.org/officeDocument/2006/relationships/image" Target="../media/image149.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53.wmf"/><Relationship Id="rId1" Type="http://schemas.openxmlformats.org/officeDocument/2006/relationships/image" Target="../media/image15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5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5" Type="http://schemas.openxmlformats.org/officeDocument/2006/relationships/image" Target="../media/image165.wmf"/><Relationship Id="rId4" Type="http://schemas.openxmlformats.org/officeDocument/2006/relationships/image" Target="../media/image164.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66.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69.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71.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 Id="rId4" Type="http://schemas.openxmlformats.org/officeDocument/2006/relationships/image" Target="../media/image17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 Id="rId5" Type="http://schemas.openxmlformats.org/officeDocument/2006/relationships/image" Target="../media/image190.wmf"/><Relationship Id="rId4" Type="http://schemas.openxmlformats.org/officeDocument/2006/relationships/image" Target="../media/image189.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 Id="rId4" Type="http://schemas.openxmlformats.org/officeDocument/2006/relationships/image" Target="../media/image19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34B8C07-7DD4-4E2B-A358-0B378FA0603D}"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764C4-2C04-4DE0-BA6A-F8BDC4CADE5F}" type="slidenum">
              <a:rPr lang="zh-CN" altLang="en-US" smtClean="0"/>
              <a:t>‹#›</a:t>
            </a:fld>
            <a:endParaRPr lang="zh-CN" altLang="en-US"/>
          </a:p>
        </p:txBody>
      </p:sp>
    </p:spTree>
    <p:extLst>
      <p:ext uri="{BB962C8B-B14F-4D97-AF65-F5344CB8AC3E}">
        <p14:creationId xmlns:p14="http://schemas.microsoft.com/office/powerpoint/2010/main" val="1796346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34B8C07-7DD4-4E2B-A358-0B378FA0603D}"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764C4-2C04-4DE0-BA6A-F8BDC4CADE5F}" type="slidenum">
              <a:rPr lang="zh-CN" altLang="en-US" smtClean="0"/>
              <a:t>‹#›</a:t>
            </a:fld>
            <a:endParaRPr lang="zh-CN" altLang="en-US"/>
          </a:p>
        </p:txBody>
      </p:sp>
    </p:spTree>
    <p:extLst>
      <p:ext uri="{BB962C8B-B14F-4D97-AF65-F5344CB8AC3E}">
        <p14:creationId xmlns:p14="http://schemas.microsoft.com/office/powerpoint/2010/main" val="359292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34B8C07-7DD4-4E2B-A358-0B378FA0603D}"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764C4-2C04-4DE0-BA6A-F8BDC4CADE5F}" type="slidenum">
              <a:rPr lang="zh-CN" altLang="en-US" smtClean="0"/>
              <a:t>‹#›</a:t>
            </a:fld>
            <a:endParaRPr lang="zh-CN" altLang="en-US"/>
          </a:p>
        </p:txBody>
      </p:sp>
    </p:spTree>
    <p:extLst>
      <p:ext uri="{BB962C8B-B14F-4D97-AF65-F5344CB8AC3E}">
        <p14:creationId xmlns:p14="http://schemas.microsoft.com/office/powerpoint/2010/main" val="2789980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34B8C07-7DD4-4E2B-A358-0B378FA0603D}"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764C4-2C04-4DE0-BA6A-F8BDC4CADE5F}" type="slidenum">
              <a:rPr lang="zh-CN" altLang="en-US" smtClean="0"/>
              <a:t>‹#›</a:t>
            </a:fld>
            <a:endParaRPr lang="zh-CN" altLang="en-US"/>
          </a:p>
        </p:txBody>
      </p:sp>
    </p:spTree>
    <p:extLst>
      <p:ext uri="{BB962C8B-B14F-4D97-AF65-F5344CB8AC3E}">
        <p14:creationId xmlns:p14="http://schemas.microsoft.com/office/powerpoint/2010/main" val="1054460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34B8C07-7DD4-4E2B-A358-0B378FA0603D}"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764C4-2C04-4DE0-BA6A-F8BDC4CADE5F}" type="slidenum">
              <a:rPr lang="zh-CN" altLang="en-US" smtClean="0"/>
              <a:t>‹#›</a:t>
            </a:fld>
            <a:endParaRPr lang="zh-CN" altLang="en-US"/>
          </a:p>
        </p:txBody>
      </p:sp>
    </p:spTree>
    <p:extLst>
      <p:ext uri="{BB962C8B-B14F-4D97-AF65-F5344CB8AC3E}">
        <p14:creationId xmlns:p14="http://schemas.microsoft.com/office/powerpoint/2010/main" val="224747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34B8C07-7DD4-4E2B-A358-0B378FA0603D}" type="datetimeFigureOut">
              <a:rPr lang="zh-CN" altLang="en-US" smtClean="0"/>
              <a:t>2018/12/13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F764C4-2C04-4DE0-BA6A-F8BDC4CADE5F}" type="slidenum">
              <a:rPr lang="zh-CN" altLang="en-US" smtClean="0"/>
              <a:t>‹#›</a:t>
            </a:fld>
            <a:endParaRPr lang="zh-CN" altLang="en-US"/>
          </a:p>
        </p:txBody>
      </p:sp>
    </p:spTree>
    <p:extLst>
      <p:ext uri="{BB962C8B-B14F-4D97-AF65-F5344CB8AC3E}">
        <p14:creationId xmlns:p14="http://schemas.microsoft.com/office/powerpoint/2010/main" val="14830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34B8C07-7DD4-4E2B-A358-0B378FA0603D}" type="datetimeFigureOut">
              <a:rPr lang="zh-CN" altLang="en-US" smtClean="0"/>
              <a:t>2018/12/13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F764C4-2C04-4DE0-BA6A-F8BDC4CADE5F}" type="slidenum">
              <a:rPr lang="zh-CN" altLang="en-US" smtClean="0"/>
              <a:t>‹#›</a:t>
            </a:fld>
            <a:endParaRPr lang="zh-CN" altLang="en-US"/>
          </a:p>
        </p:txBody>
      </p:sp>
    </p:spTree>
    <p:extLst>
      <p:ext uri="{BB962C8B-B14F-4D97-AF65-F5344CB8AC3E}">
        <p14:creationId xmlns:p14="http://schemas.microsoft.com/office/powerpoint/2010/main" val="2553759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34B8C07-7DD4-4E2B-A358-0B378FA0603D}" type="datetimeFigureOut">
              <a:rPr lang="zh-CN" altLang="en-US" smtClean="0"/>
              <a:t>2018/12/13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F764C4-2C04-4DE0-BA6A-F8BDC4CADE5F}" type="slidenum">
              <a:rPr lang="zh-CN" altLang="en-US" smtClean="0"/>
              <a:t>‹#›</a:t>
            </a:fld>
            <a:endParaRPr lang="zh-CN" altLang="en-US"/>
          </a:p>
        </p:txBody>
      </p:sp>
    </p:spTree>
    <p:extLst>
      <p:ext uri="{BB962C8B-B14F-4D97-AF65-F5344CB8AC3E}">
        <p14:creationId xmlns:p14="http://schemas.microsoft.com/office/powerpoint/2010/main" val="1670689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4B8C07-7DD4-4E2B-A358-0B378FA0603D}" type="datetimeFigureOut">
              <a:rPr lang="zh-CN" altLang="en-US" smtClean="0"/>
              <a:t>2018/12/13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F764C4-2C04-4DE0-BA6A-F8BDC4CADE5F}" type="slidenum">
              <a:rPr lang="zh-CN" altLang="en-US" smtClean="0"/>
              <a:t>‹#›</a:t>
            </a:fld>
            <a:endParaRPr lang="zh-CN" altLang="en-US"/>
          </a:p>
        </p:txBody>
      </p:sp>
    </p:spTree>
    <p:extLst>
      <p:ext uri="{BB962C8B-B14F-4D97-AF65-F5344CB8AC3E}">
        <p14:creationId xmlns:p14="http://schemas.microsoft.com/office/powerpoint/2010/main" val="3553139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34B8C07-7DD4-4E2B-A358-0B378FA0603D}" type="datetimeFigureOut">
              <a:rPr lang="zh-CN" altLang="en-US" smtClean="0"/>
              <a:t>2018/12/13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F764C4-2C04-4DE0-BA6A-F8BDC4CADE5F}" type="slidenum">
              <a:rPr lang="zh-CN" altLang="en-US" smtClean="0"/>
              <a:t>‹#›</a:t>
            </a:fld>
            <a:endParaRPr lang="zh-CN" altLang="en-US"/>
          </a:p>
        </p:txBody>
      </p:sp>
    </p:spTree>
    <p:extLst>
      <p:ext uri="{BB962C8B-B14F-4D97-AF65-F5344CB8AC3E}">
        <p14:creationId xmlns:p14="http://schemas.microsoft.com/office/powerpoint/2010/main" val="201114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34B8C07-7DD4-4E2B-A358-0B378FA0603D}" type="datetimeFigureOut">
              <a:rPr lang="zh-CN" altLang="en-US" smtClean="0"/>
              <a:t>2018/12/13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F764C4-2C04-4DE0-BA6A-F8BDC4CADE5F}" type="slidenum">
              <a:rPr lang="zh-CN" altLang="en-US" smtClean="0"/>
              <a:t>‹#›</a:t>
            </a:fld>
            <a:endParaRPr lang="zh-CN" altLang="en-US"/>
          </a:p>
        </p:txBody>
      </p:sp>
    </p:spTree>
    <p:extLst>
      <p:ext uri="{BB962C8B-B14F-4D97-AF65-F5344CB8AC3E}">
        <p14:creationId xmlns:p14="http://schemas.microsoft.com/office/powerpoint/2010/main" val="526054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B8C07-7DD4-4E2B-A358-0B378FA0603D}" type="datetimeFigureOut">
              <a:rPr lang="zh-CN" altLang="en-US" smtClean="0"/>
              <a:t>2018/12/13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764C4-2C04-4DE0-BA6A-F8BDC4CADE5F}" type="slidenum">
              <a:rPr lang="zh-CN" altLang="en-US" smtClean="0"/>
              <a:t>‹#›</a:t>
            </a:fld>
            <a:endParaRPr lang="zh-CN" altLang="en-US"/>
          </a:p>
        </p:txBody>
      </p:sp>
    </p:spTree>
    <p:extLst>
      <p:ext uri="{BB962C8B-B14F-4D97-AF65-F5344CB8AC3E}">
        <p14:creationId xmlns:p14="http://schemas.microsoft.com/office/powerpoint/2010/main" val="337636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2.bin"/><Relationship Id="rId14" Type="http://schemas.openxmlformats.org/officeDocument/2006/relationships/image" Target="../media/image27.wmf"/></Relationships>
</file>

<file path=ppt/slides/_rels/slide1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9.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8.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4.wmf"/><Relationship Id="rId5" Type="http://schemas.openxmlformats.org/officeDocument/2006/relationships/oleObject" Target="../embeddings/oleObject31.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3.bin"/></Relationships>
</file>

<file path=ppt/slides/_rels/slide14.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39.bin"/><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41.wmf"/><Relationship Id="rId2" Type="http://schemas.openxmlformats.org/officeDocument/2006/relationships/slideLayout" Target="../slideLayouts/slideLayout2.xml"/><Relationship Id="rId16" Type="http://schemas.openxmlformats.org/officeDocument/2006/relationships/image" Target="../media/image43.wmf"/><Relationship Id="rId1" Type="http://schemas.openxmlformats.org/officeDocument/2006/relationships/vmlDrawing" Target="../drawings/vmlDrawing9.vml"/><Relationship Id="rId6" Type="http://schemas.openxmlformats.org/officeDocument/2006/relationships/image" Target="../media/image38.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7.bin"/><Relationship Id="rId14" Type="http://schemas.openxmlformats.org/officeDocument/2006/relationships/image" Target="../media/image42.wmf"/></Relationships>
</file>

<file path=ppt/slides/_rels/slide15.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6.bin"/><Relationship Id="rId18" Type="http://schemas.openxmlformats.org/officeDocument/2006/relationships/image" Target="../media/image51.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48.wmf"/><Relationship Id="rId17" Type="http://schemas.openxmlformats.org/officeDocument/2006/relationships/oleObject" Target="../embeddings/oleObject48.bin"/><Relationship Id="rId2" Type="http://schemas.openxmlformats.org/officeDocument/2006/relationships/slideLayout" Target="../slideLayouts/slideLayout2.xml"/><Relationship Id="rId16" Type="http://schemas.openxmlformats.org/officeDocument/2006/relationships/image" Target="../media/image50.wmf"/><Relationship Id="rId1" Type="http://schemas.openxmlformats.org/officeDocument/2006/relationships/vmlDrawing" Target="../drawings/vmlDrawing10.vml"/><Relationship Id="rId6" Type="http://schemas.openxmlformats.org/officeDocument/2006/relationships/image" Target="../media/image45.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7.bin"/><Relationship Id="rId10" Type="http://schemas.openxmlformats.org/officeDocument/2006/relationships/image" Target="../media/image47.wmf"/><Relationship Id="rId19" Type="http://schemas.openxmlformats.org/officeDocument/2006/relationships/oleObject" Target="../embeddings/oleObject49.bin"/><Relationship Id="rId4" Type="http://schemas.openxmlformats.org/officeDocument/2006/relationships/image" Target="../media/image44.wmf"/><Relationship Id="rId9" Type="http://schemas.openxmlformats.org/officeDocument/2006/relationships/oleObject" Target="../embeddings/oleObject44.bin"/><Relationship Id="rId14" Type="http://schemas.openxmlformats.org/officeDocument/2006/relationships/image" Target="../media/image49.wmf"/></Relationships>
</file>

<file path=ppt/slides/_rels/slide16.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55.bin"/><Relationship Id="rId18" Type="http://schemas.openxmlformats.org/officeDocument/2006/relationships/image" Target="../media/image59.wmf"/><Relationship Id="rId26" Type="http://schemas.openxmlformats.org/officeDocument/2006/relationships/oleObject" Target="../embeddings/oleObject62.bin"/><Relationship Id="rId3" Type="http://schemas.openxmlformats.org/officeDocument/2006/relationships/oleObject" Target="../embeddings/oleObject50.bin"/><Relationship Id="rId21" Type="http://schemas.openxmlformats.org/officeDocument/2006/relationships/oleObject" Target="../embeddings/oleObject59.bin"/><Relationship Id="rId7" Type="http://schemas.openxmlformats.org/officeDocument/2006/relationships/oleObject" Target="../embeddings/oleObject52.bin"/><Relationship Id="rId12" Type="http://schemas.openxmlformats.org/officeDocument/2006/relationships/image" Target="../media/image56.wmf"/><Relationship Id="rId17" Type="http://schemas.openxmlformats.org/officeDocument/2006/relationships/oleObject" Target="../embeddings/oleObject57.bin"/><Relationship Id="rId25" Type="http://schemas.openxmlformats.org/officeDocument/2006/relationships/image" Target="../media/image62.wmf"/><Relationship Id="rId2" Type="http://schemas.openxmlformats.org/officeDocument/2006/relationships/slideLayout" Target="../slideLayouts/slideLayout2.xml"/><Relationship Id="rId16" Type="http://schemas.openxmlformats.org/officeDocument/2006/relationships/image" Target="../media/image58.wmf"/><Relationship Id="rId20" Type="http://schemas.openxmlformats.org/officeDocument/2006/relationships/image" Target="../media/image60.wmf"/><Relationship Id="rId1" Type="http://schemas.openxmlformats.org/officeDocument/2006/relationships/vmlDrawing" Target="../drawings/vmlDrawing11.vml"/><Relationship Id="rId6" Type="http://schemas.openxmlformats.org/officeDocument/2006/relationships/image" Target="../media/image53.wmf"/><Relationship Id="rId11" Type="http://schemas.openxmlformats.org/officeDocument/2006/relationships/oleObject" Target="../embeddings/oleObject54.bin"/><Relationship Id="rId24" Type="http://schemas.openxmlformats.org/officeDocument/2006/relationships/oleObject" Target="../embeddings/oleObject61.bin"/><Relationship Id="rId5" Type="http://schemas.openxmlformats.org/officeDocument/2006/relationships/oleObject" Target="../embeddings/oleObject51.bin"/><Relationship Id="rId15" Type="http://schemas.openxmlformats.org/officeDocument/2006/relationships/oleObject" Target="../embeddings/oleObject56.bin"/><Relationship Id="rId23" Type="http://schemas.openxmlformats.org/officeDocument/2006/relationships/oleObject" Target="../embeddings/oleObject60.bin"/><Relationship Id="rId28" Type="http://schemas.openxmlformats.org/officeDocument/2006/relationships/image" Target="../media/image63.wmf"/><Relationship Id="rId10" Type="http://schemas.openxmlformats.org/officeDocument/2006/relationships/image" Target="../media/image55.wmf"/><Relationship Id="rId19" Type="http://schemas.openxmlformats.org/officeDocument/2006/relationships/oleObject" Target="../embeddings/oleObject58.bin"/><Relationship Id="rId4" Type="http://schemas.openxmlformats.org/officeDocument/2006/relationships/image" Target="../media/image52.wmf"/><Relationship Id="rId9" Type="http://schemas.openxmlformats.org/officeDocument/2006/relationships/oleObject" Target="../embeddings/oleObject53.bin"/><Relationship Id="rId14" Type="http://schemas.openxmlformats.org/officeDocument/2006/relationships/image" Target="../media/image57.wmf"/><Relationship Id="rId22" Type="http://schemas.openxmlformats.org/officeDocument/2006/relationships/image" Target="../media/image61.wmf"/><Relationship Id="rId27" Type="http://schemas.openxmlformats.org/officeDocument/2006/relationships/oleObject" Target="../embeddings/oleObject63.bin"/></Relationships>
</file>

<file path=ppt/slides/_rels/slide17.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5.wmf"/><Relationship Id="rId5" Type="http://schemas.openxmlformats.org/officeDocument/2006/relationships/oleObject" Target="../embeddings/oleObject65.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67.bin"/></Relationships>
</file>

<file path=ppt/slides/_rels/slide18.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72.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9.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71.bin"/><Relationship Id="rId14" Type="http://schemas.openxmlformats.org/officeDocument/2006/relationships/image" Target="../media/image7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79.bin"/><Relationship Id="rId18" Type="http://schemas.openxmlformats.org/officeDocument/2006/relationships/image" Target="../media/image81.wmf"/><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78.wmf"/><Relationship Id="rId17" Type="http://schemas.openxmlformats.org/officeDocument/2006/relationships/oleObject" Target="../embeddings/oleObject81.bin"/><Relationship Id="rId2" Type="http://schemas.openxmlformats.org/officeDocument/2006/relationships/slideLayout" Target="../slideLayouts/slideLayout2.xml"/><Relationship Id="rId16" Type="http://schemas.openxmlformats.org/officeDocument/2006/relationships/image" Target="../media/image80.wmf"/><Relationship Id="rId1" Type="http://schemas.openxmlformats.org/officeDocument/2006/relationships/vmlDrawing" Target="../drawings/vmlDrawing14.vml"/><Relationship Id="rId6" Type="http://schemas.openxmlformats.org/officeDocument/2006/relationships/image" Target="../media/image75.wmf"/><Relationship Id="rId11" Type="http://schemas.openxmlformats.org/officeDocument/2006/relationships/oleObject" Target="../embeddings/oleObject78.bin"/><Relationship Id="rId5" Type="http://schemas.openxmlformats.org/officeDocument/2006/relationships/oleObject" Target="../embeddings/oleObject75.bin"/><Relationship Id="rId15" Type="http://schemas.openxmlformats.org/officeDocument/2006/relationships/oleObject" Target="../embeddings/oleObject80.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77.bin"/><Relationship Id="rId14" Type="http://schemas.openxmlformats.org/officeDocument/2006/relationships/image" Target="../media/image7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83.wmf"/><Relationship Id="rId5" Type="http://schemas.openxmlformats.org/officeDocument/2006/relationships/oleObject" Target="../embeddings/oleObject83.bin"/><Relationship Id="rId4" Type="http://schemas.openxmlformats.org/officeDocument/2006/relationships/image" Target="../media/image82.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85.wmf"/><Relationship Id="rId5" Type="http://schemas.openxmlformats.org/officeDocument/2006/relationships/oleObject" Target="../embeddings/oleObject85.bin"/><Relationship Id="rId4" Type="http://schemas.openxmlformats.org/officeDocument/2006/relationships/image" Target="../media/image8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87.wmf"/><Relationship Id="rId5" Type="http://schemas.openxmlformats.org/officeDocument/2006/relationships/oleObject" Target="../embeddings/oleObject87.bin"/><Relationship Id="rId4" Type="http://schemas.openxmlformats.org/officeDocument/2006/relationships/image" Target="../media/image86.wmf"/><Relationship Id="rId9" Type="http://schemas.openxmlformats.org/officeDocument/2006/relationships/image" Target="../media/image89.png"/></Relationships>
</file>

<file path=ppt/slides/_rels/slide25.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91.wmf"/><Relationship Id="rId5" Type="http://schemas.openxmlformats.org/officeDocument/2006/relationships/oleObject" Target="../embeddings/oleObject90.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92.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95.wmf"/><Relationship Id="rId5" Type="http://schemas.openxmlformats.org/officeDocument/2006/relationships/oleObject" Target="../embeddings/oleObject94.bin"/><Relationship Id="rId4" Type="http://schemas.openxmlformats.org/officeDocument/2006/relationships/image" Target="../media/image94.wmf"/></Relationships>
</file>

<file path=ppt/slides/_rels/slide27.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oleObject" Target="../embeddings/oleObject99.bin"/><Relationship Id="rId3" Type="http://schemas.openxmlformats.org/officeDocument/2006/relationships/image" Target="../media/image101.png"/><Relationship Id="rId7" Type="http://schemas.openxmlformats.org/officeDocument/2006/relationships/image" Target="../media/image97.wmf"/><Relationship Id="rId12" Type="http://schemas.openxmlformats.org/officeDocument/2006/relationships/image" Target="../media/image99.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96.bin"/><Relationship Id="rId11" Type="http://schemas.openxmlformats.org/officeDocument/2006/relationships/oleObject" Target="../embeddings/oleObject98.bin"/><Relationship Id="rId5" Type="http://schemas.openxmlformats.org/officeDocument/2006/relationships/image" Target="../media/image96.wmf"/><Relationship Id="rId10" Type="http://schemas.openxmlformats.org/officeDocument/2006/relationships/image" Target="../media/image98.wmf"/><Relationship Id="rId4" Type="http://schemas.openxmlformats.org/officeDocument/2006/relationships/oleObject" Target="../embeddings/oleObject95.bin"/><Relationship Id="rId9" Type="http://schemas.openxmlformats.org/officeDocument/2006/relationships/oleObject" Target="../embeddings/oleObject97.bin"/><Relationship Id="rId14" Type="http://schemas.openxmlformats.org/officeDocument/2006/relationships/image" Target="../media/image10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103.wmf"/></Relationships>
</file>

<file path=ppt/slides/_rels/slide29.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106.bin"/><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08.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105.wmf"/><Relationship Id="rId11" Type="http://schemas.openxmlformats.org/officeDocument/2006/relationships/oleObject" Target="../embeddings/oleObject105.bin"/><Relationship Id="rId5" Type="http://schemas.openxmlformats.org/officeDocument/2006/relationships/oleObject" Target="../embeddings/oleObject102.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104.bin"/><Relationship Id="rId14" Type="http://schemas.openxmlformats.org/officeDocument/2006/relationships/image" Target="../media/image10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09.bin"/><Relationship Id="rId13" Type="http://schemas.openxmlformats.org/officeDocument/2006/relationships/image" Target="../media/image102.png"/><Relationship Id="rId18" Type="http://schemas.openxmlformats.org/officeDocument/2006/relationships/oleObject" Target="../embeddings/oleObject113.bin"/><Relationship Id="rId3" Type="http://schemas.openxmlformats.org/officeDocument/2006/relationships/image" Target="../media/image118.png"/><Relationship Id="rId21" Type="http://schemas.openxmlformats.org/officeDocument/2006/relationships/image" Target="../media/image117.wmf"/><Relationship Id="rId7" Type="http://schemas.openxmlformats.org/officeDocument/2006/relationships/image" Target="../media/image111.wmf"/><Relationship Id="rId12" Type="http://schemas.openxmlformats.org/officeDocument/2006/relationships/image" Target="../media/image113.wmf"/><Relationship Id="rId17" Type="http://schemas.openxmlformats.org/officeDocument/2006/relationships/image" Target="../media/image115.wmf"/><Relationship Id="rId2" Type="http://schemas.openxmlformats.org/officeDocument/2006/relationships/slideLayout" Target="../slideLayouts/slideLayout2.xml"/><Relationship Id="rId16" Type="http://schemas.openxmlformats.org/officeDocument/2006/relationships/oleObject" Target="../embeddings/oleObject112.bin"/><Relationship Id="rId20" Type="http://schemas.openxmlformats.org/officeDocument/2006/relationships/oleObject" Target="../embeddings/oleObject114.bin"/><Relationship Id="rId1" Type="http://schemas.openxmlformats.org/officeDocument/2006/relationships/vmlDrawing" Target="../drawings/vmlDrawing23.vml"/><Relationship Id="rId6" Type="http://schemas.openxmlformats.org/officeDocument/2006/relationships/oleObject" Target="../embeddings/oleObject108.bin"/><Relationship Id="rId11" Type="http://schemas.openxmlformats.org/officeDocument/2006/relationships/oleObject" Target="../embeddings/oleObject110.bin"/><Relationship Id="rId5" Type="http://schemas.openxmlformats.org/officeDocument/2006/relationships/image" Target="../media/image110.wmf"/><Relationship Id="rId15" Type="http://schemas.openxmlformats.org/officeDocument/2006/relationships/image" Target="../media/image114.wmf"/><Relationship Id="rId10" Type="http://schemas.openxmlformats.org/officeDocument/2006/relationships/image" Target="../media/image119.png"/><Relationship Id="rId19" Type="http://schemas.openxmlformats.org/officeDocument/2006/relationships/image" Target="../media/image116.wmf"/><Relationship Id="rId4" Type="http://schemas.openxmlformats.org/officeDocument/2006/relationships/oleObject" Target="../embeddings/oleObject107.bin"/><Relationship Id="rId9" Type="http://schemas.openxmlformats.org/officeDocument/2006/relationships/image" Target="../media/image112.wmf"/><Relationship Id="rId14" Type="http://schemas.openxmlformats.org/officeDocument/2006/relationships/oleObject" Target="../embeddings/oleObject111.bin"/></Relationships>
</file>

<file path=ppt/slides/_rels/slide31.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15.bin"/><Relationship Id="rId7"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21.wmf"/><Relationship Id="rId5" Type="http://schemas.openxmlformats.org/officeDocument/2006/relationships/oleObject" Target="../embeddings/oleObject116.bin"/><Relationship Id="rId10" Type="http://schemas.openxmlformats.org/officeDocument/2006/relationships/image" Target="../media/image123.wmf"/><Relationship Id="rId4" Type="http://schemas.openxmlformats.org/officeDocument/2006/relationships/image" Target="../media/image120.wmf"/><Relationship Id="rId9" Type="http://schemas.openxmlformats.org/officeDocument/2006/relationships/oleObject" Target="../embeddings/oleObject118.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127.jpeg"/><Relationship Id="rId3" Type="http://schemas.openxmlformats.org/officeDocument/2006/relationships/oleObject" Target="../embeddings/oleObject119.bin"/><Relationship Id="rId7" Type="http://schemas.openxmlformats.org/officeDocument/2006/relationships/image" Target="../media/image126.jpeg"/><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25.wmf"/><Relationship Id="rId5" Type="http://schemas.openxmlformats.org/officeDocument/2006/relationships/oleObject" Target="../embeddings/oleObject120.bin"/><Relationship Id="rId4" Type="http://schemas.openxmlformats.org/officeDocument/2006/relationships/image" Target="../media/image124.wmf"/></Relationships>
</file>

<file path=ppt/slides/_rels/slide34.xml.rels><?xml version="1.0" encoding="UTF-8" standalone="yes"?>
<Relationships xmlns="http://schemas.openxmlformats.org/package/2006/relationships"><Relationship Id="rId3" Type="http://schemas.openxmlformats.org/officeDocument/2006/relationships/image" Target="../media/image129.jpeg"/><Relationship Id="rId2" Type="http://schemas.openxmlformats.org/officeDocument/2006/relationships/image" Target="../media/image128.png"/><Relationship Id="rId1" Type="http://schemas.openxmlformats.org/officeDocument/2006/relationships/slideLayout" Target="../slideLayouts/slideLayout2.xml"/><Relationship Id="rId4" Type="http://schemas.openxmlformats.org/officeDocument/2006/relationships/image" Target="../media/image130.jpeg"/></Relationships>
</file>

<file path=ppt/slides/_rels/slide35.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2.xml"/><Relationship Id="rId4" Type="http://schemas.openxmlformats.org/officeDocument/2006/relationships/image" Target="../media/image1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134.emf"/><Relationship Id="rId4" Type="http://schemas.openxmlformats.org/officeDocument/2006/relationships/oleObject" Target="../embeddings/oleObject121.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37.wmf"/><Relationship Id="rId5" Type="http://schemas.openxmlformats.org/officeDocument/2006/relationships/oleObject" Target="../embeddings/oleObject123.bin"/><Relationship Id="rId4" Type="http://schemas.openxmlformats.org/officeDocument/2006/relationships/image" Target="../media/image136.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oleObject" Target="../embeddings/oleObject124.bin"/><Relationship Id="rId7"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39.wmf"/><Relationship Id="rId5" Type="http://schemas.openxmlformats.org/officeDocument/2006/relationships/oleObject" Target="../embeddings/oleObject125.bin"/><Relationship Id="rId4" Type="http://schemas.openxmlformats.org/officeDocument/2006/relationships/image" Target="../media/image138.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29.bin"/><Relationship Id="rId3" Type="http://schemas.openxmlformats.org/officeDocument/2006/relationships/image" Target="../media/image145.png"/><Relationship Id="rId7" Type="http://schemas.openxmlformats.org/officeDocument/2006/relationships/image" Target="../media/image142.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28.bin"/><Relationship Id="rId11" Type="http://schemas.openxmlformats.org/officeDocument/2006/relationships/image" Target="../media/image144.wmf"/><Relationship Id="rId5" Type="http://schemas.openxmlformats.org/officeDocument/2006/relationships/image" Target="../media/image141.wmf"/><Relationship Id="rId10" Type="http://schemas.openxmlformats.org/officeDocument/2006/relationships/oleObject" Target="../embeddings/oleObject130.bin"/><Relationship Id="rId4" Type="http://schemas.openxmlformats.org/officeDocument/2006/relationships/oleObject" Target="../embeddings/oleObject127.bin"/><Relationship Id="rId9" Type="http://schemas.openxmlformats.org/officeDocument/2006/relationships/image" Target="../media/image143.wmf"/></Relationships>
</file>

<file path=ppt/slides/_rels/slide43.xml.rels><?xml version="1.0" encoding="UTF-8" standalone="yes"?>
<Relationships xmlns="http://schemas.openxmlformats.org/package/2006/relationships"><Relationship Id="rId8" Type="http://schemas.openxmlformats.org/officeDocument/2006/relationships/image" Target="../media/image148.wmf"/><Relationship Id="rId13" Type="http://schemas.openxmlformats.org/officeDocument/2006/relationships/oleObject" Target="../embeddings/oleObject136.bin"/><Relationship Id="rId3" Type="http://schemas.openxmlformats.org/officeDocument/2006/relationships/oleObject" Target="../embeddings/oleObject131.bin"/><Relationship Id="rId7" Type="http://schemas.openxmlformats.org/officeDocument/2006/relationships/oleObject" Target="../embeddings/oleObject133.bin"/><Relationship Id="rId12" Type="http://schemas.openxmlformats.org/officeDocument/2006/relationships/image" Target="../media/image150.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47.wmf"/><Relationship Id="rId11" Type="http://schemas.openxmlformats.org/officeDocument/2006/relationships/oleObject" Target="../embeddings/oleObject135.bin"/><Relationship Id="rId5" Type="http://schemas.openxmlformats.org/officeDocument/2006/relationships/oleObject" Target="../embeddings/oleObject132.bin"/><Relationship Id="rId10" Type="http://schemas.openxmlformats.org/officeDocument/2006/relationships/image" Target="../media/image149.wmf"/><Relationship Id="rId4" Type="http://schemas.openxmlformats.org/officeDocument/2006/relationships/image" Target="../media/image146.wmf"/><Relationship Id="rId9" Type="http://schemas.openxmlformats.org/officeDocument/2006/relationships/oleObject" Target="../embeddings/oleObject134.bin"/><Relationship Id="rId14" Type="http://schemas.openxmlformats.org/officeDocument/2006/relationships/image" Target="../media/image151.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53.wmf"/><Relationship Id="rId5" Type="http://schemas.openxmlformats.org/officeDocument/2006/relationships/oleObject" Target="../embeddings/oleObject138.bin"/><Relationship Id="rId4" Type="http://schemas.openxmlformats.org/officeDocument/2006/relationships/image" Target="../media/image152.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41.bin"/><Relationship Id="rId3" Type="http://schemas.openxmlformats.org/officeDocument/2006/relationships/oleObject" Target="../embeddings/oleObject139.bin"/><Relationship Id="rId7" Type="http://schemas.openxmlformats.org/officeDocument/2006/relationships/image" Target="../media/image155.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140.bin"/><Relationship Id="rId5" Type="http://schemas.openxmlformats.org/officeDocument/2006/relationships/image" Target="../media/image157.wmf"/><Relationship Id="rId4" Type="http://schemas.openxmlformats.org/officeDocument/2006/relationships/image" Target="../media/image154.wmf"/><Relationship Id="rId9" Type="http://schemas.openxmlformats.org/officeDocument/2006/relationships/image" Target="../media/image156.wmf"/></Relationships>
</file>

<file path=ppt/slides/_rels/slide47.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58.wmf"/><Relationship Id="rId5" Type="http://schemas.openxmlformats.org/officeDocument/2006/relationships/oleObject" Target="../embeddings/oleObject142.bin"/><Relationship Id="rId4" Type="http://schemas.openxmlformats.org/officeDocument/2006/relationships/image" Target="../media/image160.png"/></Relationships>
</file>

<file path=ppt/slides/_rels/slide48.x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oleObject" Target="../embeddings/oleObject143.bin"/><Relationship Id="rId7" Type="http://schemas.openxmlformats.org/officeDocument/2006/relationships/oleObject" Target="../embeddings/oleObject145.bin"/><Relationship Id="rId12" Type="http://schemas.openxmlformats.org/officeDocument/2006/relationships/image" Target="../media/image165.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62.wmf"/><Relationship Id="rId11" Type="http://schemas.openxmlformats.org/officeDocument/2006/relationships/oleObject" Target="../embeddings/oleObject147.bin"/><Relationship Id="rId5" Type="http://schemas.openxmlformats.org/officeDocument/2006/relationships/oleObject" Target="../embeddings/oleObject144.bin"/><Relationship Id="rId10" Type="http://schemas.openxmlformats.org/officeDocument/2006/relationships/image" Target="../media/image164.wmf"/><Relationship Id="rId4" Type="http://schemas.openxmlformats.org/officeDocument/2006/relationships/image" Target="../media/image161.wmf"/><Relationship Id="rId9" Type="http://schemas.openxmlformats.org/officeDocument/2006/relationships/oleObject" Target="../embeddings/oleObject146.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68.png"/><Relationship Id="rId5" Type="http://schemas.openxmlformats.org/officeDocument/2006/relationships/image" Target="../media/image167.png"/><Relationship Id="rId4" Type="http://schemas.openxmlformats.org/officeDocument/2006/relationships/image" Target="../media/image166.wm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169.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50.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171.wmf"/></Relationships>
</file>

<file path=ppt/slides/_rels/slide54.x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oleObject" Target="../embeddings/oleObject151.bin"/><Relationship Id="rId7" Type="http://schemas.openxmlformats.org/officeDocument/2006/relationships/oleObject" Target="../embeddings/oleObject153.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73.wmf"/><Relationship Id="rId5" Type="http://schemas.openxmlformats.org/officeDocument/2006/relationships/oleObject" Target="../embeddings/oleObject152.bin"/><Relationship Id="rId4" Type="http://schemas.openxmlformats.org/officeDocument/2006/relationships/image" Target="../media/image172.wmf"/></Relationships>
</file>

<file path=ppt/slides/_rels/slide55.x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oleObject" Target="../embeddings/oleObject154.bin"/><Relationship Id="rId7" Type="http://schemas.openxmlformats.org/officeDocument/2006/relationships/oleObject" Target="../embeddings/oleObject156.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76.wmf"/><Relationship Id="rId5" Type="http://schemas.openxmlformats.org/officeDocument/2006/relationships/oleObject" Target="../embeddings/oleObject155.bin"/><Relationship Id="rId10" Type="http://schemas.openxmlformats.org/officeDocument/2006/relationships/image" Target="../media/image178.wmf"/><Relationship Id="rId4" Type="http://schemas.openxmlformats.org/officeDocument/2006/relationships/image" Target="../media/image175.wmf"/><Relationship Id="rId9" Type="http://schemas.openxmlformats.org/officeDocument/2006/relationships/oleObject" Target="../embeddings/oleObject157.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60.bin"/><Relationship Id="rId3" Type="http://schemas.openxmlformats.org/officeDocument/2006/relationships/oleObject" Target="../embeddings/oleObject158.bin"/><Relationship Id="rId7" Type="http://schemas.openxmlformats.org/officeDocument/2006/relationships/image" Target="../media/image182.png"/><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80.wmf"/><Relationship Id="rId5" Type="http://schemas.openxmlformats.org/officeDocument/2006/relationships/oleObject" Target="../embeddings/oleObject159.bin"/><Relationship Id="rId4" Type="http://schemas.openxmlformats.org/officeDocument/2006/relationships/image" Target="../media/image179.wmf"/><Relationship Id="rId9" Type="http://schemas.openxmlformats.org/officeDocument/2006/relationships/image" Target="../media/image181.wmf"/></Relationships>
</file>

<file path=ppt/slides/_rels/slide57.x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oleObject" Target="../embeddings/oleObject161.bin"/><Relationship Id="rId7" Type="http://schemas.openxmlformats.org/officeDocument/2006/relationships/oleObject" Target="../embeddings/oleObject163.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84.wmf"/><Relationship Id="rId5" Type="http://schemas.openxmlformats.org/officeDocument/2006/relationships/oleObject" Target="../embeddings/oleObject162.bin"/><Relationship Id="rId4" Type="http://schemas.openxmlformats.org/officeDocument/2006/relationships/image" Target="../media/image183.wmf"/></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66.bin"/><Relationship Id="rId13" Type="http://schemas.openxmlformats.org/officeDocument/2006/relationships/image" Target="../media/image190.wmf"/><Relationship Id="rId3" Type="http://schemas.openxmlformats.org/officeDocument/2006/relationships/image" Target="../media/image191.png"/><Relationship Id="rId7" Type="http://schemas.openxmlformats.org/officeDocument/2006/relationships/image" Target="../media/image187.wmf"/><Relationship Id="rId12" Type="http://schemas.openxmlformats.org/officeDocument/2006/relationships/oleObject" Target="../embeddings/oleObject168.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165.bin"/><Relationship Id="rId11" Type="http://schemas.openxmlformats.org/officeDocument/2006/relationships/image" Target="../media/image189.wmf"/><Relationship Id="rId5" Type="http://schemas.openxmlformats.org/officeDocument/2006/relationships/image" Target="../media/image186.wmf"/><Relationship Id="rId15" Type="http://schemas.openxmlformats.org/officeDocument/2006/relationships/image" Target="../media/image193.png"/><Relationship Id="rId10" Type="http://schemas.openxmlformats.org/officeDocument/2006/relationships/oleObject" Target="../embeddings/oleObject167.bin"/><Relationship Id="rId4" Type="http://schemas.openxmlformats.org/officeDocument/2006/relationships/oleObject" Target="../embeddings/oleObject164.bin"/><Relationship Id="rId9" Type="http://schemas.openxmlformats.org/officeDocument/2006/relationships/image" Target="../media/image188.wmf"/><Relationship Id="rId14" Type="http://schemas.openxmlformats.org/officeDocument/2006/relationships/image" Target="../media/image192.png"/></Relationships>
</file>

<file path=ppt/slides/_rels/slide59.xml.rels><?xml version="1.0" encoding="UTF-8" standalone="yes"?>
<Relationships xmlns="http://schemas.openxmlformats.org/package/2006/relationships"><Relationship Id="rId8" Type="http://schemas.openxmlformats.org/officeDocument/2006/relationships/image" Target="../media/image196.wmf"/><Relationship Id="rId3" Type="http://schemas.openxmlformats.org/officeDocument/2006/relationships/oleObject" Target="../embeddings/oleObject169.bin"/><Relationship Id="rId7" Type="http://schemas.openxmlformats.org/officeDocument/2006/relationships/oleObject" Target="../embeddings/oleObject171.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95.wmf"/><Relationship Id="rId5" Type="http://schemas.openxmlformats.org/officeDocument/2006/relationships/oleObject" Target="../embeddings/oleObject170.bin"/><Relationship Id="rId10" Type="http://schemas.openxmlformats.org/officeDocument/2006/relationships/image" Target="../media/image197.wmf"/><Relationship Id="rId4" Type="http://schemas.openxmlformats.org/officeDocument/2006/relationships/image" Target="../media/image194.wmf"/><Relationship Id="rId9" Type="http://schemas.openxmlformats.org/officeDocument/2006/relationships/oleObject" Target="../embeddings/oleObject172.bin"/></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1.wmf"/><Relationship Id="rId3" Type="http://schemas.openxmlformats.org/officeDocument/2006/relationships/audio" Target="../media/audio1.wav"/><Relationship Id="rId7" Type="http://schemas.openxmlformats.org/officeDocument/2006/relationships/image" Target="../media/image8.wmf"/><Relationship Id="rId12"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9.wmf"/></Relationships>
</file>

<file path=ppt/slides/_rels/slide8.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 Id="rId14" Type="http://schemas.openxmlformats.org/officeDocument/2006/relationships/image" Target="../media/image17.wmf"/></Relationships>
</file>

<file path=ppt/slides/_rels/slide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6.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b="1" dirty="0" smtClean="0"/>
              <a:t>物理化学总复习</a:t>
            </a:r>
            <a:endParaRPr lang="zh-CN" altLang="en-US" b="1" dirty="0"/>
          </a:p>
        </p:txBody>
      </p:sp>
      <p:sp>
        <p:nvSpPr>
          <p:cNvPr id="7" name="副标题 6"/>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14003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en-US" altLang="zh-CN" dirty="0" smtClean="0"/>
              <a:t>1.5 </a:t>
            </a:r>
            <a:r>
              <a:rPr lang="zh-CN" altLang="en-US" dirty="0" smtClean="0"/>
              <a:t>热化学</a:t>
            </a:r>
          </a:p>
        </p:txBody>
      </p:sp>
      <p:sp>
        <p:nvSpPr>
          <p:cNvPr id="3" name="内容占位符 2"/>
          <p:cNvSpPr>
            <a:spLocks noGrp="1"/>
          </p:cNvSpPr>
          <p:nvPr>
            <p:ph idx="1"/>
          </p:nvPr>
        </p:nvSpPr>
        <p:spPr>
          <a:xfrm>
            <a:off x="838200" y="1489111"/>
            <a:ext cx="10515600" cy="5244198"/>
          </a:xfrm>
        </p:spPr>
        <p:txBody>
          <a:bodyPr>
            <a:normAutofit/>
          </a:bodyPr>
          <a:lstStyle/>
          <a:p>
            <a:r>
              <a:rPr lang="zh-CN" altLang="en-US" dirty="0" smtClean="0">
                <a:latin typeface="+mn-ea"/>
              </a:rPr>
              <a:t>化学反应进度：</a:t>
            </a:r>
            <a:endParaRPr lang="en-US" altLang="zh-CN" dirty="0" smtClean="0">
              <a:latin typeface="Arial" panose="020B0604020202020204" pitchFamily="34" charset="0"/>
            </a:endParaRPr>
          </a:p>
          <a:p>
            <a:endParaRPr lang="zh-CN" altLang="en-US" dirty="0" smtClean="0">
              <a:latin typeface="+mn-ea"/>
            </a:endParaRPr>
          </a:p>
          <a:p>
            <a:r>
              <a:rPr lang="zh-CN" altLang="en-US" dirty="0" smtClean="0">
                <a:solidFill>
                  <a:srgbClr val="0000FF"/>
                </a:solidFill>
                <a:latin typeface="黑体" panose="02010609060101010101" pitchFamily="49" charset="-122"/>
              </a:rPr>
              <a:t>恒压热效应：</a:t>
            </a:r>
            <a:endParaRPr lang="en-US" altLang="zh-CN" dirty="0" smtClean="0">
              <a:solidFill>
                <a:srgbClr val="0000FF"/>
              </a:solidFill>
              <a:latin typeface="黑体" panose="02010609060101010101" pitchFamily="49" charset="-122"/>
            </a:endParaRPr>
          </a:p>
          <a:p>
            <a:r>
              <a:rPr lang="zh-CN" altLang="en-US" dirty="0" smtClean="0">
                <a:solidFill>
                  <a:srgbClr val="0000FF"/>
                </a:solidFill>
                <a:latin typeface="黑体" panose="02010609060101010101" pitchFamily="49" charset="-122"/>
              </a:rPr>
              <a:t>恒容热效应：</a:t>
            </a:r>
            <a:endParaRPr lang="en-US" altLang="zh-CN" dirty="0">
              <a:latin typeface="黑体" panose="02010609060101010101" pitchFamily="49" charset="-122"/>
            </a:endParaRPr>
          </a:p>
          <a:p>
            <a:r>
              <a:rPr lang="zh-CN" altLang="en-US" dirty="0" smtClean="0">
                <a:latin typeface="黑体" panose="02010609060101010101" pitchFamily="49" charset="-122"/>
              </a:rPr>
              <a:t>两者关系</a:t>
            </a:r>
            <a:endParaRPr lang="en-US" altLang="zh-CN" dirty="0" smtClean="0">
              <a:latin typeface="黑体" panose="02010609060101010101" pitchFamily="49" charset="-122"/>
            </a:endParaRPr>
          </a:p>
          <a:p>
            <a:endParaRPr lang="en-US" altLang="zh-CN" dirty="0">
              <a:latin typeface="黑体" panose="02010609060101010101" pitchFamily="49" charset="-122"/>
            </a:endParaRPr>
          </a:p>
          <a:p>
            <a:endParaRPr lang="en-US" altLang="zh-CN" dirty="0" smtClean="0">
              <a:latin typeface="黑体" panose="02010609060101010101" pitchFamily="49" charset="-122"/>
            </a:endParaRPr>
          </a:p>
          <a:p>
            <a:endParaRPr lang="en-US" altLang="zh-CN" dirty="0">
              <a:latin typeface="黑体" panose="02010609060101010101" pitchFamily="49" charset="-122"/>
            </a:endParaRPr>
          </a:p>
          <a:p>
            <a:r>
              <a:rPr lang="zh-CN" altLang="en-US" dirty="0" smtClean="0">
                <a:latin typeface="+mn-ea"/>
              </a:rPr>
              <a:t>盖斯定律：</a:t>
            </a:r>
            <a:r>
              <a:rPr lang="zh-CN" altLang="en-US" dirty="0" smtClean="0">
                <a:solidFill>
                  <a:srgbClr val="0000FF"/>
                </a:solidFill>
                <a:latin typeface="黑体" panose="02010609060101010101" pitchFamily="49" charset="-122"/>
              </a:rPr>
              <a:t>反应的热效应只与起始和终了状态有关，与变化途径无关</a:t>
            </a:r>
            <a:endParaRPr lang="en-US" altLang="zh-CN" dirty="0" smtClean="0">
              <a:latin typeface="+mn-ea"/>
            </a:endParaRPr>
          </a:p>
          <a:p>
            <a:pPr lvl="1"/>
            <a:endParaRPr lang="zh-CN" altLang="en-US" dirty="0" smtClean="0">
              <a:latin typeface="+mn-ea"/>
            </a:endParaRPr>
          </a:p>
          <a:p>
            <a:endParaRPr lang="en-US" altLang="zh-CN" dirty="0" smtClean="0">
              <a:latin typeface="+mn-ea"/>
            </a:endParaRPr>
          </a:p>
          <a:p>
            <a:endParaRPr lang="en-US" altLang="zh-CN" dirty="0" smtClean="0">
              <a:latin typeface="+mn-ea"/>
            </a:endParaRPr>
          </a:p>
        </p:txBody>
      </p:sp>
      <p:graphicFrame>
        <p:nvGraphicFramePr>
          <p:cNvPr id="9" name="Object 6"/>
          <p:cNvGraphicFramePr>
            <a:graphicFrameLocks noChangeAspect="1"/>
          </p:cNvGraphicFramePr>
          <p:nvPr>
            <p:extLst>
              <p:ext uri="{D42A27DB-BD31-4B8C-83A1-F6EECF244321}">
                <p14:modId xmlns:p14="http://schemas.microsoft.com/office/powerpoint/2010/main" val="12929874"/>
              </p:ext>
            </p:extLst>
          </p:nvPr>
        </p:nvGraphicFramePr>
        <p:xfrm>
          <a:off x="3786045" y="1387764"/>
          <a:ext cx="4581899" cy="884381"/>
        </p:xfrm>
        <a:graphic>
          <a:graphicData uri="http://schemas.openxmlformats.org/presentationml/2006/ole">
            <mc:AlternateContent xmlns:mc="http://schemas.openxmlformats.org/markup-compatibility/2006">
              <mc:Choice xmlns:v="urn:schemas-microsoft-com:vml" Requires="v">
                <p:oleObj spid="_x0000_s8379" name="Equation" r:id="rId3" imgW="4140200" imgH="800100" progId="Equation.DSMT4">
                  <p:embed/>
                </p:oleObj>
              </mc:Choice>
              <mc:Fallback>
                <p:oleObj name="Equation" r:id="rId3" imgW="4140200" imgH="800100" progId="Equation.DSMT4">
                  <p:embed/>
                  <p:pic>
                    <p:nvPicPr>
                      <p:cNvPr id="10445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045" y="1387764"/>
                        <a:ext cx="4581899" cy="884381"/>
                      </a:xfrm>
                      <a:prstGeom prst="rect">
                        <a:avLst/>
                      </a:prstGeom>
                      <a:noFill/>
                      <a:ln>
                        <a:noFill/>
                      </a:ln>
                      <a:effectLst/>
                    </p:spPr>
                  </p:pic>
                </p:oleObj>
              </mc:Fallback>
            </mc:AlternateContent>
          </a:graphicData>
        </a:graphic>
      </p:graphicFrame>
      <p:graphicFrame>
        <p:nvGraphicFramePr>
          <p:cNvPr id="16" name="Object 13"/>
          <p:cNvGraphicFramePr>
            <a:graphicFrameLocks noChangeAspect="1"/>
          </p:cNvGraphicFramePr>
          <p:nvPr>
            <p:extLst>
              <p:ext uri="{D42A27DB-BD31-4B8C-83A1-F6EECF244321}">
                <p14:modId xmlns:p14="http://schemas.microsoft.com/office/powerpoint/2010/main" val="592613795"/>
              </p:ext>
            </p:extLst>
          </p:nvPr>
        </p:nvGraphicFramePr>
        <p:xfrm>
          <a:off x="3453536" y="2468852"/>
          <a:ext cx="1560691" cy="579148"/>
        </p:xfrm>
        <a:graphic>
          <a:graphicData uri="http://schemas.openxmlformats.org/presentationml/2006/ole">
            <mc:AlternateContent xmlns:mc="http://schemas.openxmlformats.org/markup-compatibility/2006">
              <mc:Choice xmlns:v="urn:schemas-microsoft-com:vml" Requires="v">
                <p:oleObj spid="_x0000_s8380" name="Equation" r:id="rId5" imgW="647700" imgH="241300" progId="Equation.DSMT4">
                  <p:embed/>
                </p:oleObj>
              </mc:Choice>
              <mc:Fallback>
                <p:oleObj name="Equation" r:id="rId5" imgW="647700" imgH="241300" progId="Equation.DSMT4">
                  <p:embed/>
                  <p:pic>
                    <p:nvPicPr>
                      <p:cNvPr id="101385"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3536" y="2468852"/>
                        <a:ext cx="1560691" cy="579148"/>
                      </a:xfrm>
                      <a:prstGeom prst="rect">
                        <a:avLst/>
                      </a:prstGeom>
                      <a:noFill/>
                      <a:ln>
                        <a:noFill/>
                      </a:ln>
                      <a:effectLst/>
                    </p:spPr>
                  </p:pic>
                </p:oleObj>
              </mc:Fallback>
            </mc:AlternateContent>
          </a:graphicData>
        </a:graphic>
      </p:graphicFrame>
      <p:graphicFrame>
        <p:nvGraphicFramePr>
          <p:cNvPr id="17" name="Object 9"/>
          <p:cNvGraphicFramePr>
            <a:graphicFrameLocks noChangeAspect="1"/>
          </p:cNvGraphicFramePr>
          <p:nvPr>
            <p:extLst>
              <p:ext uri="{D42A27DB-BD31-4B8C-83A1-F6EECF244321}">
                <p14:modId xmlns:p14="http://schemas.microsoft.com/office/powerpoint/2010/main" val="2187174813"/>
              </p:ext>
            </p:extLst>
          </p:nvPr>
        </p:nvGraphicFramePr>
        <p:xfrm>
          <a:off x="3453536" y="3030394"/>
          <a:ext cx="1571670" cy="567314"/>
        </p:xfrm>
        <a:graphic>
          <a:graphicData uri="http://schemas.openxmlformats.org/presentationml/2006/ole">
            <mc:AlternateContent xmlns:mc="http://schemas.openxmlformats.org/markup-compatibility/2006">
              <mc:Choice xmlns:v="urn:schemas-microsoft-com:vml" Requires="v">
                <p:oleObj spid="_x0000_s8381" name="Equation" r:id="rId7" imgW="634725" imgH="228501" progId="Equation.DSMT4">
                  <p:embed/>
                </p:oleObj>
              </mc:Choice>
              <mc:Fallback>
                <p:oleObj name="Equation" r:id="rId7" imgW="634725" imgH="228501" progId="Equation.DSMT4">
                  <p:embed/>
                  <p:pic>
                    <p:nvPicPr>
                      <p:cNvPr id="10139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3536" y="3030394"/>
                        <a:ext cx="1571670" cy="567314"/>
                      </a:xfrm>
                      <a:prstGeom prst="rect">
                        <a:avLst/>
                      </a:prstGeom>
                      <a:noFill/>
                      <a:ln>
                        <a:noFill/>
                      </a:ln>
                      <a:effectLst/>
                    </p:spPr>
                  </p:pic>
                </p:oleObj>
              </mc:Fallback>
            </mc:AlternateContent>
          </a:graphicData>
        </a:graphic>
      </p:graphicFrame>
      <p:sp>
        <p:nvSpPr>
          <p:cNvPr id="4" name="文本框 3"/>
          <p:cNvSpPr txBox="1"/>
          <p:nvPr/>
        </p:nvSpPr>
        <p:spPr>
          <a:xfrm>
            <a:off x="5597236" y="2799561"/>
            <a:ext cx="2881745" cy="523220"/>
          </a:xfrm>
          <a:prstGeom prst="rect">
            <a:avLst/>
          </a:prstGeom>
          <a:noFill/>
        </p:spPr>
        <p:txBody>
          <a:bodyPr wrap="square" rtlCol="0">
            <a:spAutoFit/>
          </a:bodyPr>
          <a:lstStyle/>
          <a:p>
            <a:r>
              <a:rPr lang="zh-CN" altLang="en-US" sz="2800" b="1" dirty="0" smtClean="0">
                <a:solidFill>
                  <a:srgbClr val="FF0000"/>
                </a:solidFill>
              </a:rPr>
              <a:t>不做非膨胀功</a:t>
            </a:r>
            <a:endParaRPr lang="zh-CN" altLang="en-US" sz="2800" b="1" dirty="0">
              <a:solidFill>
                <a:srgbClr val="FF0000"/>
              </a:solidFill>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1279341638"/>
              </p:ext>
            </p:extLst>
          </p:nvPr>
        </p:nvGraphicFramePr>
        <p:xfrm>
          <a:off x="1128713" y="4159250"/>
          <a:ext cx="2757487" cy="628650"/>
        </p:xfrm>
        <a:graphic>
          <a:graphicData uri="http://schemas.openxmlformats.org/presentationml/2006/ole">
            <mc:AlternateContent xmlns:mc="http://schemas.openxmlformats.org/markup-compatibility/2006">
              <mc:Choice xmlns:v="urn:schemas-microsoft-com:vml" Requires="v">
                <p:oleObj spid="_x0000_s8382" name="Equation" r:id="rId9" imgW="1054100" imgH="241300" progId="Equation.DSMT4">
                  <p:embed/>
                </p:oleObj>
              </mc:Choice>
              <mc:Fallback>
                <p:oleObj name="Equation" r:id="rId9" imgW="1054100" imgH="241300" progId="Equation.DSMT4">
                  <p:embed/>
                  <p:pic>
                    <p:nvPicPr>
                      <p:cNvPr id="107537"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8713" y="4159250"/>
                        <a:ext cx="2757487" cy="6286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24"/>
          <p:cNvGraphicFramePr>
            <a:graphicFrameLocks noChangeAspect="1"/>
          </p:cNvGraphicFramePr>
          <p:nvPr>
            <p:extLst>
              <p:ext uri="{D42A27DB-BD31-4B8C-83A1-F6EECF244321}">
                <p14:modId xmlns:p14="http://schemas.microsoft.com/office/powerpoint/2010/main" val="1373209924"/>
              </p:ext>
            </p:extLst>
          </p:nvPr>
        </p:nvGraphicFramePr>
        <p:xfrm>
          <a:off x="4288181" y="4159250"/>
          <a:ext cx="3442655" cy="592600"/>
        </p:xfrm>
        <a:graphic>
          <a:graphicData uri="http://schemas.openxmlformats.org/presentationml/2006/ole">
            <mc:AlternateContent xmlns:mc="http://schemas.openxmlformats.org/markup-compatibility/2006">
              <mc:Choice xmlns:v="urn:schemas-microsoft-com:vml" Requires="v">
                <p:oleObj spid="_x0000_s8383" name="Equation" r:id="rId11" imgW="1244060" imgH="215806" progId="Equation.DSMT4">
                  <p:embed/>
                </p:oleObj>
              </mc:Choice>
              <mc:Fallback>
                <p:oleObj name="Equation" r:id="rId11" imgW="1244060" imgH="215806" progId="Equation.DSMT4">
                  <p:embed/>
                  <p:pic>
                    <p:nvPicPr>
                      <p:cNvPr id="102408"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8181" y="4159250"/>
                        <a:ext cx="3442655" cy="592600"/>
                      </a:xfrm>
                      <a:prstGeom prst="rect">
                        <a:avLst/>
                      </a:prstGeom>
                      <a:noFill/>
                      <a:ln>
                        <a:noFill/>
                      </a:ln>
                      <a:effec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431464087"/>
              </p:ext>
            </p:extLst>
          </p:nvPr>
        </p:nvGraphicFramePr>
        <p:xfrm>
          <a:off x="1128713" y="4825004"/>
          <a:ext cx="4162425" cy="917575"/>
        </p:xfrm>
        <a:graphic>
          <a:graphicData uri="http://schemas.openxmlformats.org/presentationml/2006/ole">
            <mc:AlternateContent xmlns:mc="http://schemas.openxmlformats.org/markup-compatibility/2006">
              <mc:Choice xmlns:v="urn:schemas-microsoft-com:vml" Requires="v">
                <p:oleObj spid="_x0000_s8384" name="Equation" r:id="rId13" imgW="1548728" imgH="342751" progId="Equation.DSMT4">
                  <p:embed/>
                </p:oleObj>
              </mc:Choice>
              <mc:Fallback>
                <p:oleObj name="Equation" r:id="rId13" imgW="1548728" imgH="342751" progId="Equation.DSMT4">
                  <p:embed/>
                  <p:pic>
                    <p:nvPicPr>
                      <p:cNvPr id="107539"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28713" y="4825004"/>
                        <a:ext cx="4162425" cy="9175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6473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arn(inVertic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barn(inVertical)">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arn(inVertic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Effect transition="in" filter="barn(inVertical)">
                                      <p:cBhvr>
                                        <p:cTn id="6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en-US" altLang="zh-CN" dirty="0" smtClean="0"/>
              <a:t>1.5 </a:t>
            </a:r>
            <a:r>
              <a:rPr lang="zh-CN" altLang="en-US" dirty="0" smtClean="0"/>
              <a:t>热化学</a:t>
            </a:r>
          </a:p>
        </p:txBody>
      </p:sp>
      <p:sp>
        <p:nvSpPr>
          <p:cNvPr id="3" name="内容占位符 2"/>
          <p:cNvSpPr>
            <a:spLocks noGrp="1"/>
          </p:cNvSpPr>
          <p:nvPr>
            <p:ph idx="1"/>
          </p:nvPr>
        </p:nvSpPr>
        <p:spPr>
          <a:xfrm>
            <a:off x="838200" y="1489111"/>
            <a:ext cx="10515600" cy="5244198"/>
          </a:xfrm>
        </p:spPr>
        <p:txBody>
          <a:bodyPr>
            <a:normAutofit/>
          </a:bodyPr>
          <a:lstStyle/>
          <a:p>
            <a:pPr>
              <a:lnSpc>
                <a:spcPct val="110000"/>
              </a:lnSpc>
            </a:pPr>
            <a:r>
              <a:rPr lang="zh-CN" altLang="en-US" dirty="0" smtClean="0">
                <a:latin typeface="+mn-ea"/>
              </a:rPr>
              <a:t>标准摩尔生成焓：</a:t>
            </a:r>
            <a:r>
              <a:rPr lang="zh-CN" altLang="en-US" dirty="0" smtClean="0">
                <a:latin typeface="黑体" panose="02010609060101010101" pitchFamily="49" charset="-122"/>
              </a:rPr>
              <a:t>在标准压力下，反应温度时，由</a:t>
            </a:r>
            <a:r>
              <a:rPr lang="zh-CN" altLang="en-US" dirty="0" smtClean="0">
                <a:solidFill>
                  <a:srgbClr val="0000FF"/>
                </a:solidFill>
                <a:latin typeface="黑体" panose="02010609060101010101" pitchFamily="49" charset="-122"/>
              </a:rPr>
              <a:t>最稳定的单质合成标准状态下一摩尔物质的焓变</a:t>
            </a:r>
            <a:endParaRPr lang="en-US" altLang="zh-CN" dirty="0" smtClean="0">
              <a:latin typeface="Arial" panose="020B0604020202020204" pitchFamily="34" charset="0"/>
            </a:endParaRPr>
          </a:p>
          <a:p>
            <a:r>
              <a:rPr lang="zh-CN" altLang="en-US" dirty="0" smtClean="0"/>
              <a:t>利用各物质的摩尔生成焓求化学反应焓变</a:t>
            </a:r>
            <a:r>
              <a:rPr lang="zh-CN" altLang="en-US" dirty="0" smtClean="0">
                <a:latin typeface="黑体" panose="02010609060101010101" pitchFamily="49" charset="-122"/>
              </a:rPr>
              <a:t>：</a:t>
            </a:r>
            <a:endParaRPr lang="en-US" altLang="zh-CN" dirty="0" smtClean="0">
              <a:latin typeface="黑体" panose="02010609060101010101" pitchFamily="49" charset="-122"/>
            </a:endParaRPr>
          </a:p>
          <a:p>
            <a:pPr lvl="1"/>
            <a:endParaRPr lang="zh-CN" altLang="en-US" dirty="0" smtClean="0">
              <a:latin typeface="+mn-ea"/>
            </a:endParaRPr>
          </a:p>
          <a:p>
            <a:r>
              <a:rPr lang="zh-CN" altLang="en-US" dirty="0" smtClean="0">
                <a:latin typeface="+mn-ea"/>
              </a:rPr>
              <a:t>基尔霍夫公式</a:t>
            </a:r>
            <a:endParaRPr lang="en-US" altLang="zh-CN" dirty="0" smtClean="0">
              <a:latin typeface="+mn-ea"/>
            </a:endParaRPr>
          </a:p>
        </p:txBody>
      </p:sp>
      <p:grpSp>
        <p:nvGrpSpPr>
          <p:cNvPr id="5" name="组合 4"/>
          <p:cNvGrpSpPr/>
          <p:nvPr/>
        </p:nvGrpSpPr>
        <p:grpSpPr>
          <a:xfrm>
            <a:off x="3387463" y="2998824"/>
            <a:ext cx="5417073" cy="850900"/>
            <a:chOff x="2695629" y="2529609"/>
            <a:chExt cx="5417073" cy="850900"/>
          </a:xfrm>
        </p:grpSpPr>
        <p:graphicFrame>
          <p:nvGraphicFramePr>
            <p:cNvPr id="11" name="Object 13"/>
            <p:cNvGraphicFramePr>
              <a:graphicFrameLocks noChangeAspect="1"/>
            </p:cNvGraphicFramePr>
            <p:nvPr>
              <p:extLst>
                <p:ext uri="{D42A27DB-BD31-4B8C-83A1-F6EECF244321}">
                  <p14:modId xmlns:p14="http://schemas.microsoft.com/office/powerpoint/2010/main" val="572636128"/>
                </p:ext>
              </p:extLst>
            </p:nvPr>
          </p:nvGraphicFramePr>
          <p:xfrm>
            <a:off x="5402840" y="2529609"/>
            <a:ext cx="2709862" cy="850900"/>
          </p:xfrm>
          <a:graphic>
            <a:graphicData uri="http://schemas.openxmlformats.org/presentationml/2006/ole">
              <mc:AlternateContent xmlns:mc="http://schemas.openxmlformats.org/markup-compatibility/2006">
                <mc:Choice xmlns:v="urn:schemas-microsoft-com:vml" Requires="v">
                  <p:oleObj spid="_x0000_s9365" name="Equation" r:id="rId3" imgW="1091726" imgH="342751" progId="Equation.DSMT4">
                    <p:embed/>
                  </p:oleObj>
                </mc:Choice>
                <mc:Fallback>
                  <p:oleObj name="Equation" r:id="rId3" imgW="1091726" imgH="342751" progId="Equation.DSMT4">
                    <p:embed/>
                    <p:pic>
                      <p:nvPicPr>
                        <p:cNvPr id="49165"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2840" y="2529609"/>
                          <a:ext cx="2709862"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3"/>
            <p:cNvGraphicFramePr>
              <a:graphicFrameLocks noChangeAspect="1"/>
            </p:cNvGraphicFramePr>
            <p:nvPr>
              <p:extLst>
                <p:ext uri="{D42A27DB-BD31-4B8C-83A1-F6EECF244321}">
                  <p14:modId xmlns:p14="http://schemas.microsoft.com/office/powerpoint/2010/main" val="62741354"/>
                </p:ext>
              </p:extLst>
            </p:nvPr>
          </p:nvGraphicFramePr>
          <p:xfrm>
            <a:off x="2695629" y="2529609"/>
            <a:ext cx="2707211" cy="558908"/>
          </p:xfrm>
          <a:graphic>
            <a:graphicData uri="http://schemas.openxmlformats.org/presentationml/2006/ole">
              <mc:AlternateContent xmlns:mc="http://schemas.openxmlformats.org/markup-compatibility/2006">
                <mc:Choice xmlns:v="urn:schemas-microsoft-com:vml" Requires="v">
                  <p:oleObj spid="_x0000_s9366" name="Equation" r:id="rId5" imgW="1104900" imgH="228600" progId="Equation.DSMT4">
                    <p:embed/>
                  </p:oleObj>
                </mc:Choice>
                <mc:Fallback>
                  <p:oleObj name="Equation" r:id="rId5" imgW="1104900" imgH="228600" progId="Equation.DSMT4">
                    <p:embed/>
                    <p:pic>
                      <p:nvPicPr>
                        <p:cNvPr id="106508"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5629" y="2529609"/>
                          <a:ext cx="2707211" cy="558908"/>
                        </a:xfrm>
                        <a:prstGeom prst="rect">
                          <a:avLst/>
                        </a:prstGeom>
                        <a:noFill/>
                        <a:ln>
                          <a:noFill/>
                        </a:ln>
                        <a:effectLst/>
                      </p:spPr>
                    </p:pic>
                  </p:oleObj>
                </mc:Fallback>
              </mc:AlternateContent>
            </a:graphicData>
          </a:graphic>
        </p:graphicFrame>
      </p:grpSp>
      <p:graphicFrame>
        <p:nvGraphicFramePr>
          <p:cNvPr id="14" name="Object 5"/>
          <p:cNvGraphicFramePr>
            <a:graphicFrameLocks noChangeAspect="1"/>
          </p:cNvGraphicFramePr>
          <p:nvPr>
            <p:extLst>
              <p:ext uri="{D42A27DB-BD31-4B8C-83A1-F6EECF244321}">
                <p14:modId xmlns:p14="http://schemas.microsoft.com/office/powerpoint/2010/main" val="1684676305"/>
              </p:ext>
            </p:extLst>
          </p:nvPr>
        </p:nvGraphicFramePr>
        <p:xfrm>
          <a:off x="838200" y="5175287"/>
          <a:ext cx="5765800" cy="708025"/>
        </p:xfrm>
        <a:graphic>
          <a:graphicData uri="http://schemas.openxmlformats.org/presentationml/2006/ole">
            <mc:AlternateContent xmlns:mc="http://schemas.openxmlformats.org/markup-compatibility/2006">
              <mc:Choice xmlns:v="urn:schemas-microsoft-com:vml" Requires="v">
                <p:oleObj spid="_x0000_s9367" name="Equation" r:id="rId7" imgW="2882900" imgH="355600" progId="Equation.DSMT4">
                  <p:embed/>
                </p:oleObj>
              </mc:Choice>
              <mc:Fallback>
                <p:oleObj name="Equation" r:id="rId7" imgW="2882900" imgH="355600" progId="Equation.DSMT4">
                  <p:embed/>
                  <p:pic>
                    <p:nvPicPr>
                      <p:cNvPr id="142341"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5175287"/>
                        <a:ext cx="5765800" cy="7080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7"/>
          <p:cNvGraphicFramePr>
            <a:graphicFrameLocks noChangeAspect="1"/>
          </p:cNvGraphicFramePr>
          <p:nvPr>
            <p:extLst>
              <p:ext uri="{D42A27DB-BD31-4B8C-83A1-F6EECF244321}">
                <p14:modId xmlns:p14="http://schemas.microsoft.com/office/powerpoint/2010/main" val="2689025076"/>
              </p:ext>
            </p:extLst>
          </p:nvPr>
        </p:nvGraphicFramePr>
        <p:xfrm>
          <a:off x="914400" y="4184687"/>
          <a:ext cx="3765550" cy="823913"/>
        </p:xfrm>
        <a:graphic>
          <a:graphicData uri="http://schemas.openxmlformats.org/presentationml/2006/ole">
            <mc:AlternateContent xmlns:mc="http://schemas.openxmlformats.org/markup-compatibility/2006">
              <mc:Choice xmlns:v="urn:schemas-microsoft-com:vml" Requires="v">
                <p:oleObj spid="_x0000_s9368" name="Equation" r:id="rId9" imgW="1790700" imgH="393700" progId="Equation.DSMT4">
                  <p:embed/>
                </p:oleObj>
              </mc:Choice>
              <mc:Fallback>
                <p:oleObj name="Equation" r:id="rId9" imgW="1790700" imgH="393700" progId="Equation.DSMT4">
                  <p:embed/>
                  <p:pic>
                    <p:nvPicPr>
                      <p:cNvPr id="142343"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4184687"/>
                        <a:ext cx="3765550" cy="8239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8"/>
          <p:cNvGraphicFramePr>
            <a:graphicFrameLocks noChangeAspect="1"/>
          </p:cNvGraphicFramePr>
          <p:nvPr>
            <p:extLst>
              <p:ext uri="{D42A27DB-BD31-4B8C-83A1-F6EECF244321}">
                <p14:modId xmlns:p14="http://schemas.microsoft.com/office/powerpoint/2010/main" val="3557716219"/>
              </p:ext>
            </p:extLst>
          </p:nvPr>
        </p:nvGraphicFramePr>
        <p:xfrm>
          <a:off x="5600700" y="4260887"/>
          <a:ext cx="2540000" cy="682625"/>
        </p:xfrm>
        <a:graphic>
          <a:graphicData uri="http://schemas.openxmlformats.org/presentationml/2006/ole">
            <mc:AlternateContent xmlns:mc="http://schemas.openxmlformats.org/markup-compatibility/2006">
              <mc:Choice xmlns:v="urn:schemas-microsoft-com:vml" Requires="v">
                <p:oleObj spid="_x0000_s9369" name="Equation" r:id="rId11" imgW="1269449" imgH="342751" progId="Equation.DSMT4">
                  <p:embed/>
                </p:oleObj>
              </mc:Choice>
              <mc:Fallback>
                <p:oleObj name="Equation" r:id="rId11" imgW="1269449" imgH="342751" progId="Equation.DSMT4">
                  <p:embed/>
                  <p:pic>
                    <p:nvPicPr>
                      <p:cNvPr id="142344"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00700" y="4260887"/>
                        <a:ext cx="2540000" cy="6826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5863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strips(downRigh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trips(downRigh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strips(downRight)">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27351" y="1454150"/>
            <a:ext cx="7199313" cy="4586288"/>
          </a:xfrm>
          <a:prstGeom prst="rect">
            <a:avLst/>
          </a:prstGeom>
        </p:spPr>
        <p:txBody>
          <a:bodyPr>
            <a:spAutoFit/>
          </a:bodyPr>
          <a:lstStyle/>
          <a:p>
            <a:pPr algn="just">
              <a:lnSpc>
                <a:spcPct val="150000"/>
              </a:lnSpc>
              <a:defRPr/>
            </a:pPr>
            <a:r>
              <a:rPr lang="zh-CN" altLang="en-US" sz="2400" dirty="0">
                <a:latin typeface="+mn-ea"/>
              </a:rPr>
              <a:t>热力学的一些基本概念，如体系、环境、功、热、变化过程等。</a:t>
            </a:r>
            <a:endParaRPr lang="en-US" altLang="zh-CN" sz="2400" dirty="0">
              <a:latin typeface="+mn-ea"/>
            </a:endParaRPr>
          </a:p>
          <a:p>
            <a:pPr algn="just">
              <a:lnSpc>
                <a:spcPct val="150000"/>
              </a:lnSpc>
              <a:spcBef>
                <a:spcPts val="1200"/>
              </a:spcBef>
              <a:defRPr/>
            </a:pPr>
            <a:r>
              <a:rPr lang="zh-CN" altLang="en-US" sz="2400" dirty="0">
                <a:latin typeface="+mn-ea"/>
              </a:rPr>
              <a:t>掌握热力学第一定律和内能的概念。</a:t>
            </a:r>
            <a:endParaRPr lang="en-US" altLang="zh-CN" sz="2400" dirty="0">
              <a:latin typeface="+mn-ea"/>
            </a:endParaRPr>
          </a:p>
          <a:p>
            <a:pPr indent="-576000" algn="just">
              <a:lnSpc>
                <a:spcPct val="150000"/>
              </a:lnSpc>
              <a:spcBef>
                <a:spcPts val="1200"/>
              </a:spcBef>
              <a:defRPr/>
            </a:pPr>
            <a:r>
              <a:rPr lang="zh-CN" altLang="en-US" sz="2400" dirty="0">
                <a:solidFill>
                  <a:srgbClr val="FF0000"/>
                </a:solidFill>
                <a:latin typeface="+mn-ea"/>
              </a:rPr>
              <a:t>熟练应用热力学第一定律计算理想气体在等温、等压、绝热等过程中的</a:t>
            </a:r>
            <a:r>
              <a:rPr lang="en-US" altLang="zh-CN" sz="2400" dirty="0">
                <a:solidFill>
                  <a:srgbClr val="FF0000"/>
                </a:solidFill>
                <a:latin typeface="+mn-ea"/>
              </a:rPr>
              <a:t>U</a:t>
            </a:r>
            <a:r>
              <a:rPr lang="zh-CN" altLang="en-US" sz="2400" dirty="0">
                <a:solidFill>
                  <a:srgbClr val="FF0000"/>
                </a:solidFill>
                <a:latin typeface="+mn-ea"/>
              </a:rPr>
              <a:t>、</a:t>
            </a:r>
            <a:r>
              <a:rPr lang="en-US" altLang="zh-CN" sz="2400" dirty="0">
                <a:solidFill>
                  <a:srgbClr val="FF0000"/>
                </a:solidFill>
                <a:latin typeface="+mn-ea"/>
              </a:rPr>
              <a:t>H</a:t>
            </a:r>
            <a:r>
              <a:rPr lang="zh-CN" altLang="en-US" sz="2400" dirty="0">
                <a:solidFill>
                  <a:srgbClr val="FF0000"/>
                </a:solidFill>
                <a:latin typeface="+mn-ea"/>
              </a:rPr>
              <a:t>、</a:t>
            </a:r>
            <a:r>
              <a:rPr lang="en-US" altLang="zh-CN" sz="2400" dirty="0">
                <a:solidFill>
                  <a:srgbClr val="FF0000"/>
                </a:solidFill>
                <a:latin typeface="+mn-ea"/>
              </a:rPr>
              <a:t>Q</a:t>
            </a:r>
            <a:r>
              <a:rPr lang="zh-CN" altLang="en-US" sz="2400" dirty="0">
                <a:solidFill>
                  <a:srgbClr val="FF0000"/>
                </a:solidFill>
                <a:latin typeface="+mn-ea"/>
              </a:rPr>
              <a:t>和</a:t>
            </a:r>
            <a:r>
              <a:rPr lang="en-US" altLang="zh-CN" sz="2400" dirty="0">
                <a:solidFill>
                  <a:srgbClr val="FF0000"/>
                </a:solidFill>
                <a:latin typeface="+mn-ea"/>
              </a:rPr>
              <a:t>W</a:t>
            </a:r>
            <a:r>
              <a:rPr lang="zh-CN" altLang="en-US" sz="2400" dirty="0">
                <a:solidFill>
                  <a:srgbClr val="FF0000"/>
                </a:solidFill>
                <a:latin typeface="+mn-ea"/>
              </a:rPr>
              <a:t>。</a:t>
            </a:r>
            <a:endParaRPr lang="en-US" altLang="zh-CN" sz="2400" dirty="0">
              <a:solidFill>
                <a:srgbClr val="FF0000"/>
              </a:solidFill>
              <a:latin typeface="+mn-ea"/>
            </a:endParaRPr>
          </a:p>
          <a:p>
            <a:pPr algn="just">
              <a:lnSpc>
                <a:spcPct val="150000"/>
              </a:lnSpc>
              <a:spcBef>
                <a:spcPts val="1200"/>
              </a:spcBef>
              <a:defRPr/>
            </a:pPr>
            <a:r>
              <a:rPr lang="zh-CN" altLang="en-US" sz="2400" dirty="0">
                <a:solidFill>
                  <a:srgbClr val="FF0000"/>
                </a:solidFill>
                <a:latin typeface="+mn-ea"/>
              </a:rPr>
              <a:t>熟练应用生成焓来计算反应热。</a:t>
            </a:r>
            <a:endParaRPr lang="en-US" altLang="zh-CN" sz="2400" dirty="0">
              <a:solidFill>
                <a:srgbClr val="FF0000"/>
              </a:solidFill>
              <a:latin typeface="+mn-ea"/>
            </a:endParaRPr>
          </a:p>
          <a:p>
            <a:pPr algn="just">
              <a:lnSpc>
                <a:spcPct val="150000"/>
              </a:lnSpc>
              <a:spcBef>
                <a:spcPts val="1200"/>
              </a:spcBef>
              <a:defRPr/>
            </a:pPr>
            <a:r>
              <a:rPr lang="zh-CN" altLang="en-US" sz="2400" dirty="0">
                <a:latin typeface="+mn-ea"/>
              </a:rPr>
              <a:t>掌握盖斯定律和</a:t>
            </a:r>
            <a:r>
              <a:rPr lang="zh-CN" altLang="en-US" sz="2400" dirty="0">
                <a:solidFill>
                  <a:srgbClr val="FF0000"/>
                </a:solidFill>
                <a:latin typeface="+mn-ea"/>
              </a:rPr>
              <a:t>基尔霍夫定律</a:t>
            </a:r>
            <a:r>
              <a:rPr lang="zh-CN" altLang="en-US" sz="2400" dirty="0">
                <a:latin typeface="+mn-ea"/>
              </a:rPr>
              <a:t>及应用。</a:t>
            </a:r>
          </a:p>
        </p:txBody>
      </p:sp>
      <p:sp>
        <p:nvSpPr>
          <p:cNvPr id="4" name="Rectangle 2"/>
          <p:cNvSpPr txBox="1">
            <a:spLocks noChangeArrowheads="1"/>
          </p:cNvSpPr>
          <p:nvPr/>
        </p:nvSpPr>
        <p:spPr bwMode="auto">
          <a:xfrm>
            <a:off x="2182091" y="333376"/>
            <a:ext cx="7772400" cy="838200"/>
          </a:xfrm>
          <a:prstGeom prst="rect">
            <a:avLst/>
          </a:prstGeom>
          <a:noFill/>
          <a:ln w="9525">
            <a:noFill/>
            <a:miter lim="800000"/>
            <a:headEnd/>
            <a:tailEnd/>
          </a:ln>
        </p:spPr>
        <p:txBody>
          <a:bodyPr anchor="ctr"/>
          <a:lstStyle>
            <a:lvl1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2pPr>
            <a:lvl3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3pPr>
            <a:lvl4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4pPr>
            <a:lvl5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5pPr>
            <a:lvl6pPr marL="4572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6pPr>
            <a:lvl7pPr marL="9144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7pPr>
            <a:lvl8pPr marL="13716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8pPr>
            <a:lvl9pPr marL="18288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9pPr>
          </a:lstStyle>
          <a:p>
            <a:pPr eaLnBrk="1" hangingPunct="1">
              <a:defRPr/>
            </a:pPr>
            <a:r>
              <a:rPr lang="zh-CN" altLang="en-US" b="1" kern="0" dirty="0">
                <a:solidFill>
                  <a:schemeClr val="tx1"/>
                </a:solidFill>
                <a:effectLst/>
              </a:rPr>
              <a:t>本章重点难点</a:t>
            </a:r>
          </a:p>
        </p:txBody>
      </p:sp>
      <p:sp>
        <p:nvSpPr>
          <p:cNvPr id="134148" name="矩形 5"/>
          <p:cNvSpPr>
            <a:spLocks noChangeArrowheads="1"/>
          </p:cNvSpPr>
          <p:nvPr/>
        </p:nvSpPr>
        <p:spPr bwMode="auto">
          <a:xfrm>
            <a:off x="2351088" y="1557339"/>
            <a:ext cx="6461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sz="2400" b="1">
                <a:solidFill>
                  <a:srgbClr val="FF0000"/>
                </a:solidFill>
                <a:latin typeface="黑体" panose="02010609060101010101" pitchFamily="49" charset="-122"/>
              </a:rPr>
              <a:t>(1)</a:t>
            </a:r>
            <a:endParaRPr kumimoji="0" lang="zh-CN" altLang="en-US" sz="2400" b="1">
              <a:solidFill>
                <a:srgbClr val="FF0000"/>
              </a:solidFill>
              <a:latin typeface="Arial" panose="020B0604020202020204" pitchFamily="34" charset="0"/>
              <a:ea typeface="宋体" panose="02010600030101010101" pitchFamily="2" charset="-122"/>
            </a:endParaRPr>
          </a:p>
        </p:txBody>
      </p:sp>
      <p:sp>
        <p:nvSpPr>
          <p:cNvPr id="134149" name="矩形 6"/>
          <p:cNvSpPr>
            <a:spLocks noChangeArrowheads="1"/>
          </p:cNvSpPr>
          <p:nvPr/>
        </p:nvSpPr>
        <p:spPr bwMode="auto">
          <a:xfrm>
            <a:off x="2352675" y="2822576"/>
            <a:ext cx="647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sz="2400" b="1">
                <a:solidFill>
                  <a:srgbClr val="FF0000"/>
                </a:solidFill>
                <a:latin typeface="黑体" panose="02010609060101010101" pitchFamily="49" charset="-122"/>
              </a:rPr>
              <a:t>(2)</a:t>
            </a:r>
            <a:endParaRPr kumimoji="0" lang="zh-CN" altLang="en-US" sz="2400" b="1">
              <a:solidFill>
                <a:srgbClr val="FF0000"/>
              </a:solidFill>
              <a:latin typeface="Arial" panose="020B0604020202020204" pitchFamily="34" charset="0"/>
              <a:ea typeface="宋体" panose="02010600030101010101" pitchFamily="2" charset="-122"/>
            </a:endParaRPr>
          </a:p>
        </p:txBody>
      </p:sp>
      <p:sp>
        <p:nvSpPr>
          <p:cNvPr id="134150" name="矩形 7"/>
          <p:cNvSpPr>
            <a:spLocks noChangeArrowheads="1"/>
          </p:cNvSpPr>
          <p:nvPr/>
        </p:nvSpPr>
        <p:spPr bwMode="auto">
          <a:xfrm>
            <a:off x="2351088" y="3500438"/>
            <a:ext cx="6461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sz="2400" b="1">
                <a:solidFill>
                  <a:srgbClr val="FF0000"/>
                </a:solidFill>
                <a:latin typeface="黑体" panose="02010609060101010101" pitchFamily="49" charset="-122"/>
              </a:rPr>
              <a:t>(3)</a:t>
            </a:r>
            <a:endParaRPr kumimoji="0" lang="zh-CN" altLang="en-US" sz="2400" b="1">
              <a:solidFill>
                <a:srgbClr val="FF0000"/>
              </a:solidFill>
              <a:latin typeface="Arial" panose="020B0604020202020204" pitchFamily="34" charset="0"/>
              <a:ea typeface="宋体" panose="02010600030101010101" pitchFamily="2" charset="-122"/>
            </a:endParaRPr>
          </a:p>
        </p:txBody>
      </p:sp>
      <p:sp>
        <p:nvSpPr>
          <p:cNvPr id="134151" name="矩形 8"/>
          <p:cNvSpPr>
            <a:spLocks noChangeArrowheads="1"/>
          </p:cNvSpPr>
          <p:nvPr/>
        </p:nvSpPr>
        <p:spPr bwMode="auto">
          <a:xfrm>
            <a:off x="2351088" y="4767263"/>
            <a:ext cx="6461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sz="2400" b="1">
                <a:solidFill>
                  <a:srgbClr val="FF0000"/>
                </a:solidFill>
                <a:latin typeface="黑体" panose="02010609060101010101" pitchFamily="49" charset="-122"/>
              </a:rPr>
              <a:t>(4)</a:t>
            </a:r>
            <a:endParaRPr kumimoji="0" lang="zh-CN" altLang="en-US" sz="2400" b="1">
              <a:solidFill>
                <a:srgbClr val="FF0000"/>
              </a:solidFill>
              <a:latin typeface="Arial" panose="020B0604020202020204" pitchFamily="34" charset="0"/>
              <a:ea typeface="宋体" panose="02010600030101010101" pitchFamily="2" charset="-122"/>
            </a:endParaRPr>
          </a:p>
        </p:txBody>
      </p:sp>
      <p:sp>
        <p:nvSpPr>
          <p:cNvPr id="134152" name="矩形 9"/>
          <p:cNvSpPr>
            <a:spLocks noChangeArrowheads="1"/>
          </p:cNvSpPr>
          <p:nvPr/>
        </p:nvSpPr>
        <p:spPr bwMode="auto">
          <a:xfrm>
            <a:off x="2351088" y="5445126"/>
            <a:ext cx="646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sz="2400" b="1">
                <a:solidFill>
                  <a:srgbClr val="FF0000"/>
                </a:solidFill>
                <a:latin typeface="黑体" panose="02010609060101010101" pitchFamily="49" charset="-122"/>
              </a:rPr>
              <a:t>(5)</a:t>
            </a:r>
            <a:endParaRPr kumimoji="0" lang="zh-CN" altLang="en-US" sz="2400" b="1">
              <a:solidFill>
                <a:srgbClr val="FF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25280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第二章 热力学第二定律</a:t>
            </a:r>
            <a:endParaRPr lang="zh-CN" altLang="en-US" dirty="0" smtClean="0"/>
          </a:p>
        </p:txBody>
      </p:sp>
      <p:sp>
        <p:nvSpPr>
          <p:cNvPr id="3" name="内容占位符 2"/>
          <p:cNvSpPr>
            <a:spLocks noGrp="1"/>
          </p:cNvSpPr>
          <p:nvPr>
            <p:ph idx="1"/>
          </p:nvPr>
        </p:nvSpPr>
        <p:spPr>
          <a:xfrm>
            <a:off x="838200" y="1489111"/>
            <a:ext cx="10515600" cy="5244198"/>
          </a:xfrm>
        </p:spPr>
        <p:txBody>
          <a:bodyPr>
            <a:normAutofit/>
          </a:bodyPr>
          <a:lstStyle/>
          <a:p>
            <a:pPr>
              <a:lnSpc>
                <a:spcPct val="110000"/>
              </a:lnSpc>
            </a:pPr>
            <a:r>
              <a:rPr lang="zh-CN" altLang="en-US" dirty="0" smtClean="0">
                <a:latin typeface="黑体" panose="02010609060101010101" pitchFamily="49" charset="-122"/>
              </a:rPr>
              <a:t>卡诺循环与卡诺定理：</a:t>
            </a:r>
            <a:endParaRPr lang="en-US" altLang="zh-CN" dirty="0" smtClean="0">
              <a:latin typeface="黑体" panose="02010609060101010101" pitchFamily="49" charset="-122"/>
            </a:endParaRPr>
          </a:p>
          <a:p>
            <a:pPr>
              <a:lnSpc>
                <a:spcPct val="110000"/>
              </a:lnSpc>
            </a:pPr>
            <a:endParaRPr lang="en-US" altLang="zh-CN" dirty="0" smtClean="0">
              <a:latin typeface="黑体" panose="02010609060101010101" pitchFamily="49" charset="-122"/>
            </a:endParaRPr>
          </a:p>
          <a:p>
            <a:pPr>
              <a:lnSpc>
                <a:spcPct val="110000"/>
              </a:lnSpc>
            </a:pPr>
            <a:endParaRPr lang="en-US" altLang="zh-CN" dirty="0">
              <a:latin typeface="黑体" panose="02010609060101010101" pitchFamily="49" charset="-122"/>
            </a:endParaRPr>
          </a:p>
          <a:p>
            <a:pPr>
              <a:lnSpc>
                <a:spcPct val="110000"/>
              </a:lnSpc>
            </a:pPr>
            <a:endParaRPr lang="en-US" altLang="zh-CN" dirty="0" smtClean="0">
              <a:latin typeface="黑体" panose="02010609060101010101" pitchFamily="49" charset="-122"/>
            </a:endParaRPr>
          </a:p>
          <a:p>
            <a:pPr>
              <a:lnSpc>
                <a:spcPct val="110000"/>
              </a:lnSpc>
            </a:pPr>
            <a:r>
              <a:rPr lang="zh-CN" altLang="en-US" dirty="0" smtClean="0">
                <a:latin typeface="黑体" panose="02010609060101010101" pitchFamily="49" charset="-122"/>
              </a:rPr>
              <a:t>熵的定义：</a:t>
            </a:r>
            <a:r>
              <a:rPr lang="zh-CN" altLang="en-US" dirty="0">
                <a:solidFill>
                  <a:srgbClr val="FF0000"/>
                </a:solidFill>
                <a:latin typeface="黑体" panose="02010609060101010101" pitchFamily="49" charset="-122"/>
              </a:rPr>
              <a:t>可逆过程的热温商</a:t>
            </a:r>
            <a:endParaRPr lang="en-US" altLang="zh-CN" dirty="0">
              <a:latin typeface="黑体" panose="02010609060101010101" pitchFamily="49" charset="-122"/>
            </a:endParaRPr>
          </a:p>
          <a:p>
            <a:pPr>
              <a:lnSpc>
                <a:spcPct val="110000"/>
              </a:lnSpc>
            </a:pPr>
            <a:endParaRPr lang="en-US" altLang="zh-CN" dirty="0">
              <a:latin typeface="黑体" panose="02010609060101010101" pitchFamily="49" charset="-122"/>
            </a:endParaRPr>
          </a:p>
          <a:p>
            <a:pPr>
              <a:lnSpc>
                <a:spcPct val="110000"/>
              </a:lnSpc>
            </a:pPr>
            <a:r>
              <a:rPr lang="zh-CN" altLang="en-US" dirty="0" smtClean="0">
                <a:latin typeface="黑体" panose="02010609060101010101" pitchFamily="49" charset="-122"/>
              </a:rPr>
              <a:t>熵是状态函数，</a:t>
            </a:r>
            <a:r>
              <a:rPr lang="zh-CN" altLang="en-US" dirty="0">
                <a:solidFill>
                  <a:srgbClr val="FF0000"/>
                </a:solidFill>
                <a:latin typeface="+mn-ea"/>
                <a:sym typeface="Symbol" pitchFamily="18" charset="2"/>
              </a:rPr>
              <a:t>用可逆过程来计算不可逆过程的熵变</a:t>
            </a:r>
            <a:endParaRPr lang="en-US" altLang="zh-CN" dirty="0">
              <a:solidFill>
                <a:srgbClr val="FF0000"/>
              </a:solidFill>
              <a:latin typeface="+mn-ea"/>
              <a:sym typeface="Symbol" pitchFamily="18" charset="2"/>
            </a:endParaRPr>
          </a:p>
          <a:p>
            <a:pPr>
              <a:lnSpc>
                <a:spcPct val="110000"/>
              </a:lnSpc>
            </a:pPr>
            <a:r>
              <a:rPr lang="zh-CN" altLang="en-US" dirty="0" smtClean="0">
                <a:latin typeface="黑体" panose="02010609060101010101" pitchFamily="49" charset="-122"/>
              </a:rPr>
              <a:t>克劳修斯不等式：</a:t>
            </a:r>
            <a:endParaRPr lang="en-US" altLang="zh-CN" dirty="0" smtClean="0">
              <a:latin typeface="黑体" panose="02010609060101010101" pitchFamily="49" charset="-122"/>
            </a:endParaRPr>
          </a:p>
        </p:txBody>
      </p:sp>
      <p:grpSp>
        <p:nvGrpSpPr>
          <p:cNvPr id="20" name="组合 19"/>
          <p:cNvGrpSpPr>
            <a:grpSpLocks/>
          </p:cNvGrpSpPr>
          <p:nvPr/>
        </p:nvGrpSpPr>
        <p:grpSpPr bwMode="auto">
          <a:xfrm>
            <a:off x="1221180" y="2028393"/>
            <a:ext cx="6319302" cy="1903226"/>
            <a:chOff x="1132030" y="1556792"/>
            <a:chExt cx="6320290" cy="1903619"/>
          </a:xfrm>
        </p:grpSpPr>
        <p:graphicFrame>
          <p:nvGraphicFramePr>
            <p:cNvPr id="22" name="对象 1"/>
            <p:cNvGraphicFramePr>
              <a:graphicFrameLocks noChangeAspect="1"/>
            </p:cNvGraphicFramePr>
            <p:nvPr>
              <p:extLst>
                <p:ext uri="{D42A27DB-BD31-4B8C-83A1-F6EECF244321}">
                  <p14:modId xmlns:p14="http://schemas.microsoft.com/office/powerpoint/2010/main" val="15603357"/>
                </p:ext>
              </p:extLst>
            </p:nvPr>
          </p:nvGraphicFramePr>
          <p:xfrm>
            <a:off x="1132030" y="1994098"/>
            <a:ext cx="2476982" cy="942330"/>
          </p:xfrm>
          <a:graphic>
            <a:graphicData uri="http://schemas.openxmlformats.org/presentationml/2006/ole">
              <mc:AlternateContent xmlns:mc="http://schemas.openxmlformats.org/markup-compatibility/2006">
                <mc:Choice xmlns:v="urn:schemas-microsoft-com:vml" Requires="v">
                  <p:oleObj spid="_x0000_s10355" name="公式" r:id="rId3" imgW="1167893" imgH="444307" progId="Equation.3">
                    <p:embed/>
                  </p:oleObj>
                </mc:Choice>
                <mc:Fallback>
                  <p:oleObj name="公式" r:id="rId3" imgW="1167893" imgH="444307" progId="Equation.3">
                    <p:embed/>
                    <p:pic>
                      <p:nvPicPr>
                        <p:cNvPr id="30732"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030" y="1994098"/>
                          <a:ext cx="2476982" cy="942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左大括号 2"/>
            <p:cNvSpPr>
              <a:spLocks/>
            </p:cNvSpPr>
            <p:nvPr/>
          </p:nvSpPr>
          <p:spPr bwMode="auto">
            <a:xfrm>
              <a:off x="3779912" y="1772817"/>
              <a:ext cx="384758" cy="1351142"/>
            </a:xfrm>
            <a:prstGeom prst="leftBrace">
              <a:avLst>
                <a:gd name="adj1" fmla="val 61238"/>
                <a:gd name="adj2" fmla="val 50000"/>
              </a:avLst>
            </a:prstGeom>
            <a:noFill/>
            <a:ln w="28575" algn="ctr">
              <a:solidFill>
                <a:srgbClr val="366B1B"/>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0" fontAlgn="t" latinLnBrk="0" hangingPunct="0">
                <a:lnSpc>
                  <a:spcPct val="100000"/>
                </a:lnSpc>
                <a:spcBef>
                  <a:spcPct val="0"/>
                </a:spcBef>
                <a:spcAft>
                  <a:spcPct val="0"/>
                </a:spcAft>
                <a:buClrTx/>
                <a:buSzTx/>
                <a:buFontTx/>
                <a:buNone/>
                <a:tabLst/>
                <a:defRPr/>
              </a:pPr>
              <a:endParaRPr kumimoji="1" lang="zh-CN" altLang="en-US" sz="2800" b="0" i="0" u="none" strike="noStrike" kern="0" cap="none" spc="0" normalizeH="0" baseline="0" noProof="0" smtClean="0">
                <a:ln>
                  <a:noFill/>
                </a:ln>
                <a:solidFill>
                  <a:srgbClr val="003300"/>
                </a:solidFill>
                <a:effectLst/>
                <a:uLnTx/>
                <a:uFillTx/>
                <a:latin typeface="黑体" panose="02010609060101010101" pitchFamily="49" charset="-122"/>
                <a:ea typeface="黑体" panose="02010609060101010101" pitchFamily="49" charset="-122"/>
              </a:endParaRPr>
            </a:p>
          </p:txBody>
        </p:sp>
        <p:sp>
          <p:nvSpPr>
            <p:cNvPr id="24" name="TextBox 3"/>
            <p:cNvSpPr txBox="1"/>
            <p:nvPr/>
          </p:nvSpPr>
          <p:spPr>
            <a:xfrm>
              <a:off x="4335570" y="1556792"/>
              <a:ext cx="3116750" cy="523983"/>
            </a:xfrm>
            <a:prstGeom prst="rect">
              <a:avLst/>
            </a:prstGeom>
            <a:noFill/>
          </p:spPr>
          <p:txBody>
            <a:bodyPr>
              <a:spAutoFit/>
            </a:bodyPr>
            <a:lstStyle/>
            <a:p>
              <a:pPr marL="0" marR="0" lvl="0" indent="0" defTabSz="914400" eaLnBrk="0" fontAlgn="t" latinLnBrk="0" hangingPunct="0">
                <a:lnSpc>
                  <a:spcPct val="100000"/>
                </a:lnSpc>
                <a:spcBef>
                  <a:spcPct val="0"/>
                </a:spcBef>
                <a:spcAft>
                  <a:spcPct val="0"/>
                </a:spcAft>
                <a:buClrTx/>
                <a:buSzTx/>
                <a:buFontTx/>
                <a:buNone/>
                <a:tabLst/>
                <a:defRPr/>
              </a:pPr>
              <a:r>
                <a:rPr kumimoji="1" lang="en-US" altLang="zh-CN" sz="2800" b="0" i="0" u="none" strike="noStrike" kern="0" cap="none" spc="0" normalizeH="0" baseline="0" noProof="0" dirty="0">
                  <a:ln>
                    <a:noFill/>
                  </a:ln>
                  <a:solidFill>
                    <a:srgbClr val="0000FF"/>
                  </a:solidFill>
                  <a:effectLst/>
                  <a:uLnTx/>
                  <a:uFillTx/>
                  <a:latin typeface="Times New Roman"/>
                  <a:ea typeface="黑体" panose="02010609060101010101" pitchFamily="49" charset="-122"/>
                </a:rPr>
                <a:t>&lt; </a:t>
              </a:r>
              <a:r>
                <a:rPr kumimoji="1" lang="en-US" altLang="zh-CN" sz="2800" b="0" i="0" u="none" strike="noStrike" kern="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 </a:t>
              </a:r>
              <a:r>
                <a:rPr kumimoji="1" lang="zh-CN" altLang="en-US" sz="2800" b="0" i="0" u="none" strike="noStrike" kern="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可能，不可逆</a:t>
              </a:r>
            </a:p>
          </p:txBody>
        </p:sp>
        <p:sp>
          <p:nvSpPr>
            <p:cNvPr id="25" name="TextBox 12"/>
            <p:cNvSpPr txBox="1"/>
            <p:nvPr/>
          </p:nvSpPr>
          <p:spPr>
            <a:xfrm>
              <a:off x="4335570" y="2204065"/>
              <a:ext cx="3116750" cy="522395"/>
            </a:xfrm>
            <a:prstGeom prst="rect">
              <a:avLst/>
            </a:prstGeom>
            <a:noFill/>
          </p:spPr>
          <p:txBody>
            <a:bodyPr>
              <a:spAutoFit/>
            </a:bodyPr>
            <a:lstStyle/>
            <a:p>
              <a:pPr marL="0" marR="0" lvl="0" indent="0" defTabSz="914400" eaLnBrk="0" fontAlgn="t" latinLnBrk="0" hangingPunct="0">
                <a:lnSpc>
                  <a:spcPct val="100000"/>
                </a:lnSpc>
                <a:spcBef>
                  <a:spcPct val="0"/>
                </a:spcBef>
                <a:spcAft>
                  <a:spcPct val="0"/>
                </a:spcAft>
                <a:buClrTx/>
                <a:buSzTx/>
                <a:buFontTx/>
                <a:buNone/>
                <a:tabLst/>
                <a:defRPr/>
              </a:pPr>
              <a:r>
                <a:rPr kumimoji="1" lang="en-US" altLang="zh-CN" sz="2800" b="0" i="0" u="none" strike="noStrike" kern="0" cap="none" spc="0" normalizeH="0" baseline="0" noProof="0" dirty="0">
                  <a:ln>
                    <a:noFill/>
                  </a:ln>
                  <a:solidFill>
                    <a:srgbClr val="0000FF"/>
                  </a:solidFill>
                  <a:effectLst/>
                  <a:uLnTx/>
                  <a:uFillTx/>
                  <a:latin typeface="Times New Roman"/>
                  <a:ea typeface="黑体" panose="02010609060101010101" pitchFamily="49" charset="-122"/>
                </a:rPr>
                <a:t>= </a:t>
              </a:r>
              <a:r>
                <a:rPr kumimoji="1" lang="en-US" altLang="zh-CN" sz="2800" b="0" i="0" u="none" strike="noStrike" kern="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 </a:t>
              </a:r>
              <a:r>
                <a:rPr kumimoji="1" lang="zh-CN" altLang="en-US" sz="2800" b="0" i="0" u="none" strike="noStrike" kern="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可能，可逆</a:t>
              </a:r>
            </a:p>
          </p:txBody>
        </p:sp>
        <p:sp>
          <p:nvSpPr>
            <p:cNvPr id="26" name="TextBox 13"/>
            <p:cNvSpPr txBox="1"/>
            <p:nvPr/>
          </p:nvSpPr>
          <p:spPr>
            <a:xfrm>
              <a:off x="4335570" y="2936428"/>
              <a:ext cx="3116750" cy="523983"/>
            </a:xfrm>
            <a:prstGeom prst="rect">
              <a:avLst/>
            </a:prstGeom>
            <a:noFill/>
          </p:spPr>
          <p:txBody>
            <a:bodyPr>
              <a:spAutoFit/>
            </a:bodyPr>
            <a:lstStyle/>
            <a:p>
              <a:pPr marL="0" marR="0" lvl="0" indent="0" defTabSz="914400" eaLnBrk="0" fontAlgn="t" latinLnBrk="0" hangingPunct="0">
                <a:lnSpc>
                  <a:spcPct val="100000"/>
                </a:lnSpc>
                <a:spcBef>
                  <a:spcPct val="0"/>
                </a:spcBef>
                <a:spcAft>
                  <a:spcPct val="0"/>
                </a:spcAft>
                <a:buClrTx/>
                <a:buSzTx/>
                <a:buFontTx/>
                <a:buNone/>
                <a:tabLst/>
                <a:defRPr/>
              </a:pPr>
              <a:r>
                <a:rPr kumimoji="1" lang="en-US" altLang="zh-CN" sz="2800" b="0" i="0" u="none" strike="noStrike" kern="0" cap="none" spc="0" normalizeH="0" baseline="0" noProof="0" dirty="0">
                  <a:ln>
                    <a:noFill/>
                  </a:ln>
                  <a:solidFill>
                    <a:srgbClr val="003300"/>
                  </a:solidFill>
                  <a:effectLst/>
                  <a:uLnTx/>
                  <a:uFillTx/>
                  <a:latin typeface="Times New Roman"/>
                  <a:ea typeface="黑体" panose="02010609060101010101" pitchFamily="49" charset="-122"/>
                </a:rPr>
                <a:t>&gt; </a:t>
              </a:r>
              <a:r>
                <a:rPr kumimoji="1" lang="en-US" altLang="zh-CN" sz="2800" b="0" i="0" u="none" strike="noStrike" kern="0" cap="none" spc="0" normalizeH="0" baseline="0" noProof="0" dirty="0">
                  <a:ln>
                    <a:noFill/>
                  </a:ln>
                  <a:solidFill>
                    <a:srgbClr val="003300"/>
                  </a:solidFill>
                  <a:effectLst/>
                  <a:uLnTx/>
                  <a:uFillTx/>
                  <a:latin typeface="黑体" panose="02010609060101010101" pitchFamily="49" charset="-122"/>
                  <a:ea typeface="黑体" panose="02010609060101010101" pitchFamily="49" charset="-122"/>
                </a:rPr>
                <a:t> </a:t>
              </a:r>
              <a:r>
                <a:rPr kumimoji="1" lang="zh-CN" altLang="en-US" sz="2800" b="0" i="0" u="none" strike="noStrike" kern="0" cap="none" spc="0" normalizeH="0" baseline="0" noProof="0" dirty="0">
                  <a:ln>
                    <a:noFill/>
                  </a:ln>
                  <a:solidFill>
                    <a:srgbClr val="003300"/>
                  </a:solidFill>
                  <a:effectLst/>
                  <a:uLnTx/>
                  <a:uFillTx/>
                  <a:latin typeface="黑体" panose="02010609060101010101" pitchFamily="49" charset="-122"/>
                  <a:ea typeface="黑体" panose="02010609060101010101" pitchFamily="49" charset="-122"/>
                </a:rPr>
                <a:t>不可能</a:t>
              </a:r>
            </a:p>
          </p:txBody>
        </p:sp>
      </p:grpSp>
      <p:graphicFrame>
        <p:nvGraphicFramePr>
          <p:cNvPr id="28" name="Object 0"/>
          <p:cNvGraphicFramePr>
            <a:graphicFrameLocks noChangeAspect="1"/>
          </p:cNvGraphicFramePr>
          <p:nvPr>
            <p:extLst>
              <p:ext uri="{D42A27DB-BD31-4B8C-83A1-F6EECF244321}">
                <p14:modId xmlns:p14="http://schemas.microsoft.com/office/powerpoint/2010/main" val="932197769"/>
              </p:ext>
            </p:extLst>
          </p:nvPr>
        </p:nvGraphicFramePr>
        <p:xfrm>
          <a:off x="4682836" y="4328726"/>
          <a:ext cx="3517900" cy="865188"/>
        </p:xfrm>
        <a:graphic>
          <a:graphicData uri="http://schemas.openxmlformats.org/presentationml/2006/ole">
            <mc:AlternateContent xmlns:mc="http://schemas.openxmlformats.org/markup-compatibility/2006">
              <mc:Choice xmlns:v="urn:schemas-microsoft-com:vml" Requires="v">
                <p:oleObj spid="_x0000_s10356" name="Equation" r:id="rId5" imgW="1600200" imgH="393700" progId="Equation.DSMT4">
                  <p:embed/>
                </p:oleObj>
              </mc:Choice>
              <mc:Fallback>
                <p:oleObj name="Equation" r:id="rId5" imgW="1600200" imgH="393700" progId="Equation.DSMT4">
                  <p:embed/>
                  <p:pic>
                    <p:nvPicPr>
                      <p:cNvPr id="881664" name="Object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2836" y="4328726"/>
                        <a:ext cx="35179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5"/>
          <p:cNvGraphicFramePr>
            <a:graphicFrameLocks noChangeAspect="1"/>
          </p:cNvGraphicFramePr>
          <p:nvPr>
            <p:extLst>
              <p:ext uri="{D42A27DB-BD31-4B8C-83A1-F6EECF244321}">
                <p14:modId xmlns:p14="http://schemas.microsoft.com/office/powerpoint/2010/main" val="2982879430"/>
              </p:ext>
            </p:extLst>
          </p:nvPr>
        </p:nvGraphicFramePr>
        <p:xfrm>
          <a:off x="2467923" y="4349655"/>
          <a:ext cx="1674813" cy="865187"/>
        </p:xfrm>
        <a:graphic>
          <a:graphicData uri="http://schemas.openxmlformats.org/presentationml/2006/ole">
            <mc:AlternateContent xmlns:mc="http://schemas.openxmlformats.org/markup-compatibility/2006">
              <mc:Choice xmlns:v="urn:schemas-microsoft-com:vml" Requires="v">
                <p:oleObj spid="_x0000_s10357" name="Equation" r:id="rId7" imgW="761669" imgH="393529" progId="Equation.DSMT4">
                  <p:embed/>
                </p:oleObj>
              </mc:Choice>
              <mc:Fallback>
                <p:oleObj name="Equation" r:id="rId7" imgW="761669" imgH="393529" progId="Equation.DSMT4">
                  <p:embed/>
                  <p:pic>
                    <p:nvPicPr>
                      <p:cNvPr id="39952"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7923" y="4349655"/>
                        <a:ext cx="1674813"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2051"/>
          <p:cNvGraphicFramePr>
            <a:graphicFrameLocks noChangeAspect="1"/>
          </p:cNvGraphicFramePr>
          <p:nvPr>
            <p:extLst>
              <p:ext uri="{D42A27DB-BD31-4B8C-83A1-F6EECF244321}">
                <p14:modId xmlns:p14="http://schemas.microsoft.com/office/powerpoint/2010/main" val="1524196285"/>
              </p:ext>
            </p:extLst>
          </p:nvPr>
        </p:nvGraphicFramePr>
        <p:xfrm>
          <a:off x="4239140" y="5485717"/>
          <a:ext cx="1395413" cy="939800"/>
        </p:xfrm>
        <a:graphic>
          <a:graphicData uri="http://schemas.openxmlformats.org/presentationml/2006/ole">
            <mc:AlternateContent xmlns:mc="http://schemas.openxmlformats.org/markup-compatibility/2006">
              <mc:Choice xmlns:v="urn:schemas-microsoft-com:vml" Requires="v">
                <p:oleObj spid="_x0000_s10358" name="Equation" r:id="rId9" imgW="583947" imgH="393529" progId="Equation.DSMT4">
                  <p:embed/>
                </p:oleObj>
              </mc:Choice>
              <mc:Fallback>
                <p:oleObj name="Equation" r:id="rId9" imgW="583947" imgH="393529" progId="Equation.DSMT4">
                  <p:embed/>
                  <p:pic>
                    <p:nvPicPr>
                      <p:cNvPr id="47117" name="Object 20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39140" y="5485717"/>
                        <a:ext cx="1395413"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5506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arn(inVertic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arn(inVertic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arn(inVertical)">
                                      <p:cBhvr>
                                        <p:cTn id="4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第二章 热力学第二定律</a:t>
            </a:r>
            <a:endParaRPr lang="zh-CN" altLang="en-US" dirty="0" smtClean="0"/>
          </a:p>
        </p:txBody>
      </p:sp>
      <p:sp>
        <p:nvSpPr>
          <p:cNvPr id="3" name="内容占位符 2"/>
          <p:cNvSpPr>
            <a:spLocks noGrp="1"/>
          </p:cNvSpPr>
          <p:nvPr>
            <p:ph idx="1"/>
          </p:nvPr>
        </p:nvSpPr>
        <p:spPr>
          <a:xfrm>
            <a:off x="838200" y="1489111"/>
            <a:ext cx="10515600" cy="5244198"/>
          </a:xfrm>
        </p:spPr>
        <p:txBody>
          <a:bodyPr>
            <a:normAutofit/>
          </a:bodyPr>
          <a:lstStyle/>
          <a:p>
            <a:pPr>
              <a:lnSpc>
                <a:spcPct val="110000"/>
              </a:lnSpc>
            </a:pPr>
            <a:r>
              <a:rPr lang="zh-CN" altLang="en-US" dirty="0" smtClean="0">
                <a:latin typeface="黑体" panose="02010609060101010101" pitchFamily="49" charset="-122"/>
              </a:rPr>
              <a:t>熵增原理：</a:t>
            </a:r>
            <a:r>
              <a:rPr lang="zh-CN" altLang="en-US" dirty="0">
                <a:solidFill>
                  <a:srgbClr val="FF0000"/>
                </a:solidFill>
                <a:latin typeface="黑体" panose="02010609060101010101" pitchFamily="49" charset="-122"/>
              </a:rPr>
              <a:t>在绝热条件下，趋向于平衡的过程使体系的熵增加</a:t>
            </a:r>
            <a:endParaRPr lang="en-US" altLang="zh-CN" dirty="0" smtClean="0">
              <a:latin typeface="黑体" panose="02010609060101010101" pitchFamily="49" charset="-122"/>
            </a:endParaRPr>
          </a:p>
          <a:p>
            <a:pPr>
              <a:lnSpc>
                <a:spcPct val="110000"/>
              </a:lnSpc>
            </a:pPr>
            <a:r>
              <a:rPr lang="zh-CN" altLang="en-US" dirty="0" smtClean="0">
                <a:latin typeface="黑体" panose="02010609060101010101" pitchFamily="49" charset="-122"/>
              </a:rPr>
              <a:t>熵变的计算</a:t>
            </a:r>
            <a:endParaRPr lang="en-US" altLang="zh-CN" dirty="0" smtClean="0">
              <a:latin typeface="黑体" panose="02010609060101010101" pitchFamily="49" charset="-122"/>
            </a:endParaRPr>
          </a:p>
          <a:p>
            <a:pPr lvl="1">
              <a:lnSpc>
                <a:spcPct val="150000"/>
              </a:lnSpc>
            </a:pPr>
            <a:r>
              <a:rPr lang="zh-CN" altLang="en-US" sz="2800" dirty="0">
                <a:latin typeface="黑体" panose="02010609060101010101" pitchFamily="49" charset="-122"/>
              </a:rPr>
              <a:t>恒温</a:t>
            </a:r>
            <a:r>
              <a:rPr lang="zh-CN" altLang="en-US" sz="2800" dirty="0" smtClean="0">
                <a:latin typeface="黑体" panose="02010609060101010101" pitchFamily="49" charset="-122"/>
              </a:rPr>
              <a:t>过程熵变：</a:t>
            </a:r>
            <a:endParaRPr lang="en-US" altLang="zh-CN" sz="2800" dirty="0" smtClean="0">
              <a:latin typeface="黑体" panose="02010609060101010101" pitchFamily="49" charset="-122"/>
            </a:endParaRPr>
          </a:p>
          <a:p>
            <a:pPr lvl="1">
              <a:lnSpc>
                <a:spcPct val="150000"/>
              </a:lnSpc>
            </a:pPr>
            <a:endParaRPr lang="en-US" altLang="zh-CN" sz="2800" dirty="0" smtClean="0">
              <a:latin typeface="黑体" panose="02010609060101010101" pitchFamily="49" charset="-122"/>
            </a:endParaRPr>
          </a:p>
          <a:p>
            <a:pPr lvl="1">
              <a:lnSpc>
                <a:spcPct val="150000"/>
              </a:lnSpc>
            </a:pPr>
            <a:r>
              <a:rPr lang="zh-CN" altLang="en-US" sz="2800" dirty="0">
                <a:latin typeface="黑体" panose="02010609060101010101" pitchFamily="49" charset="-122"/>
              </a:rPr>
              <a:t>变温过程的熵变</a:t>
            </a:r>
          </a:p>
          <a:p>
            <a:pPr lvl="1">
              <a:lnSpc>
                <a:spcPct val="150000"/>
              </a:lnSpc>
            </a:pPr>
            <a:r>
              <a:rPr lang="zh-CN" altLang="en-US" sz="2800" dirty="0">
                <a:latin typeface="黑体" panose="02010609060101010101" pitchFamily="49" charset="-122"/>
              </a:rPr>
              <a:t>环境的熵变</a:t>
            </a:r>
            <a:endParaRPr lang="en-US" altLang="zh-CN" sz="2800" dirty="0" smtClean="0">
              <a:latin typeface="黑体" panose="02010609060101010101" pitchFamily="49" charset="-122"/>
            </a:endParaRPr>
          </a:p>
          <a:p>
            <a:pPr>
              <a:lnSpc>
                <a:spcPct val="110000"/>
              </a:lnSpc>
            </a:pPr>
            <a:endParaRPr lang="en-US" altLang="zh-CN" dirty="0">
              <a:latin typeface="黑体" panose="02010609060101010101" pitchFamily="49" charset="-122"/>
            </a:endParaRPr>
          </a:p>
        </p:txBody>
      </p:sp>
      <p:grpSp>
        <p:nvGrpSpPr>
          <p:cNvPr id="4" name="组合 3"/>
          <p:cNvGrpSpPr/>
          <p:nvPr/>
        </p:nvGrpSpPr>
        <p:grpSpPr>
          <a:xfrm>
            <a:off x="226675" y="3263491"/>
            <a:ext cx="4572000" cy="993230"/>
            <a:chOff x="4117458" y="2312479"/>
            <a:chExt cx="4572000" cy="993230"/>
          </a:xfrm>
        </p:grpSpPr>
        <p:graphicFrame>
          <p:nvGraphicFramePr>
            <p:cNvPr id="13" name="Object 1027"/>
            <p:cNvGraphicFramePr>
              <a:graphicFrameLocks noChangeAspect="1"/>
            </p:cNvGraphicFramePr>
            <p:nvPr>
              <p:extLst>
                <p:ext uri="{D42A27DB-BD31-4B8C-83A1-F6EECF244321}">
                  <p14:modId xmlns:p14="http://schemas.microsoft.com/office/powerpoint/2010/main" val="3459932924"/>
                </p:ext>
              </p:extLst>
            </p:nvPr>
          </p:nvGraphicFramePr>
          <p:xfrm>
            <a:off x="4117458" y="2312479"/>
            <a:ext cx="2540980" cy="993230"/>
          </p:xfrm>
          <a:graphic>
            <a:graphicData uri="http://schemas.openxmlformats.org/presentationml/2006/ole">
              <mc:AlternateContent xmlns:mc="http://schemas.openxmlformats.org/markup-compatibility/2006">
                <mc:Choice xmlns:v="urn:schemas-microsoft-com:vml" Requires="v">
                  <p:oleObj spid="_x0000_s11465" name="Equation" r:id="rId3" imgW="1091726" imgH="495085" progId="Equation.DSMT4">
                    <p:embed/>
                  </p:oleObj>
                </mc:Choice>
                <mc:Fallback>
                  <p:oleObj name="Equation" r:id="rId3" imgW="1091726" imgH="495085" progId="Equation.DSMT4">
                    <p:embed/>
                    <p:pic>
                      <p:nvPicPr>
                        <p:cNvPr id="63503"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7458" y="2312479"/>
                          <a:ext cx="2540980" cy="993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028"/>
            <p:cNvGraphicFramePr>
              <a:graphicFrameLocks noChangeAspect="1"/>
            </p:cNvGraphicFramePr>
            <p:nvPr>
              <p:extLst>
                <p:ext uri="{D42A27DB-BD31-4B8C-83A1-F6EECF244321}">
                  <p14:modId xmlns:p14="http://schemas.microsoft.com/office/powerpoint/2010/main" val="580511001"/>
                </p:ext>
              </p:extLst>
            </p:nvPr>
          </p:nvGraphicFramePr>
          <p:xfrm>
            <a:off x="6658438" y="2312479"/>
            <a:ext cx="2031020" cy="989510"/>
          </p:xfrm>
          <a:graphic>
            <a:graphicData uri="http://schemas.openxmlformats.org/presentationml/2006/ole">
              <mc:AlternateContent xmlns:mc="http://schemas.openxmlformats.org/markup-compatibility/2006">
                <mc:Choice xmlns:v="urn:schemas-microsoft-com:vml" Requires="v">
                  <p:oleObj spid="_x0000_s11466" name="公式" r:id="rId5" imgW="875920" imgH="495085" progId="Equation.3">
                    <p:embed/>
                  </p:oleObj>
                </mc:Choice>
                <mc:Fallback>
                  <p:oleObj name="公式" r:id="rId5" imgW="875920" imgH="495085" progId="Equation.3">
                    <p:embed/>
                    <p:pic>
                      <p:nvPicPr>
                        <p:cNvPr id="63504" name="Object 10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8438" y="2312479"/>
                          <a:ext cx="2031020" cy="989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6" name="Object 1026"/>
          <p:cNvGraphicFramePr>
            <a:graphicFrameLocks noChangeAspect="1"/>
          </p:cNvGraphicFramePr>
          <p:nvPr>
            <p:extLst>
              <p:ext uri="{D42A27DB-BD31-4B8C-83A1-F6EECF244321}">
                <p14:modId xmlns:p14="http://schemas.microsoft.com/office/powerpoint/2010/main" val="1629757022"/>
              </p:ext>
            </p:extLst>
          </p:nvPr>
        </p:nvGraphicFramePr>
        <p:xfrm>
          <a:off x="4890093" y="3263491"/>
          <a:ext cx="3198813" cy="920750"/>
        </p:xfrm>
        <a:graphic>
          <a:graphicData uri="http://schemas.openxmlformats.org/presentationml/2006/ole">
            <mc:AlternateContent xmlns:mc="http://schemas.openxmlformats.org/markup-compatibility/2006">
              <mc:Choice xmlns:v="urn:schemas-microsoft-com:vml" Requires="v">
                <p:oleObj spid="_x0000_s11467" name="Equation" r:id="rId7" imgW="1713756" imgH="495085" progId="Equation.DSMT4">
                  <p:embed/>
                </p:oleObj>
              </mc:Choice>
              <mc:Fallback>
                <p:oleObj name="Equation" r:id="rId7" imgW="1713756" imgH="495085" progId="Equation.DSMT4">
                  <p:embed/>
                  <p:pic>
                    <p:nvPicPr>
                      <p:cNvPr id="6350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0093" y="3263491"/>
                        <a:ext cx="319881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024"/>
          <p:cNvGraphicFramePr>
            <a:graphicFrameLocks noChangeAspect="1"/>
          </p:cNvGraphicFramePr>
          <p:nvPr>
            <p:extLst>
              <p:ext uri="{D42A27DB-BD31-4B8C-83A1-F6EECF244321}">
                <p14:modId xmlns:p14="http://schemas.microsoft.com/office/powerpoint/2010/main" val="2522057235"/>
              </p:ext>
            </p:extLst>
          </p:nvPr>
        </p:nvGraphicFramePr>
        <p:xfrm>
          <a:off x="8336540" y="3365340"/>
          <a:ext cx="3328988" cy="785812"/>
        </p:xfrm>
        <a:graphic>
          <a:graphicData uri="http://schemas.openxmlformats.org/presentationml/2006/ole">
            <mc:AlternateContent xmlns:mc="http://schemas.openxmlformats.org/markup-compatibility/2006">
              <mc:Choice xmlns:v="urn:schemas-microsoft-com:vml" Requires="v">
                <p:oleObj spid="_x0000_s11468" name="Equation" r:id="rId9" imgW="1562100" imgH="368300" progId="Equation.DSMT4">
                  <p:embed/>
                </p:oleObj>
              </mc:Choice>
              <mc:Fallback>
                <p:oleObj name="Equation" r:id="rId9" imgW="1562100" imgH="368300" progId="Equation.DSMT4">
                  <p:embed/>
                  <p:pic>
                    <p:nvPicPr>
                      <p:cNvPr id="888832" name="Object 10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36540" y="3365340"/>
                        <a:ext cx="332898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4"/>
          <p:cNvGraphicFramePr>
            <a:graphicFrameLocks noChangeAspect="1"/>
          </p:cNvGraphicFramePr>
          <p:nvPr>
            <p:extLst>
              <p:ext uri="{D42A27DB-BD31-4B8C-83A1-F6EECF244321}">
                <p14:modId xmlns:p14="http://schemas.microsoft.com/office/powerpoint/2010/main" val="1063119336"/>
              </p:ext>
            </p:extLst>
          </p:nvPr>
        </p:nvGraphicFramePr>
        <p:xfrm>
          <a:off x="4384963" y="4151152"/>
          <a:ext cx="2343167" cy="869926"/>
        </p:xfrm>
        <a:graphic>
          <a:graphicData uri="http://schemas.openxmlformats.org/presentationml/2006/ole">
            <mc:AlternateContent xmlns:mc="http://schemas.openxmlformats.org/markup-compatibility/2006">
              <mc:Choice xmlns:v="urn:schemas-microsoft-com:vml" Requires="v">
                <p:oleObj spid="_x0000_s11469" name="Equation" r:id="rId11" imgW="1231900" imgH="457200" progId="Equation.DSMT4">
                  <p:embed/>
                </p:oleObj>
              </mc:Choice>
              <mc:Fallback>
                <p:oleObj name="Equation" r:id="rId11" imgW="1231900" imgH="457200" progId="Equation.DSMT4">
                  <p:embed/>
                  <p:pic>
                    <p:nvPicPr>
                      <p:cNvPr id="655364"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4963" y="4151152"/>
                        <a:ext cx="2343167" cy="869926"/>
                      </a:xfrm>
                      <a:prstGeom prst="rect">
                        <a:avLst/>
                      </a:prstGeom>
                      <a:noFill/>
                      <a:ln>
                        <a:noFill/>
                      </a:ln>
                      <a:effectLst/>
                    </p:spPr>
                  </p:pic>
                </p:oleObj>
              </mc:Fallback>
            </mc:AlternateContent>
          </a:graphicData>
        </a:graphic>
      </p:graphicFrame>
      <p:graphicFrame>
        <p:nvGraphicFramePr>
          <p:cNvPr id="19" name="Object 5"/>
          <p:cNvGraphicFramePr>
            <a:graphicFrameLocks noChangeAspect="1"/>
          </p:cNvGraphicFramePr>
          <p:nvPr>
            <p:extLst>
              <p:ext uri="{D42A27DB-BD31-4B8C-83A1-F6EECF244321}">
                <p14:modId xmlns:p14="http://schemas.microsoft.com/office/powerpoint/2010/main" val="1211223902"/>
              </p:ext>
            </p:extLst>
          </p:nvPr>
        </p:nvGraphicFramePr>
        <p:xfrm>
          <a:off x="6876834" y="4151152"/>
          <a:ext cx="2253311" cy="859876"/>
        </p:xfrm>
        <a:graphic>
          <a:graphicData uri="http://schemas.openxmlformats.org/presentationml/2006/ole">
            <mc:AlternateContent xmlns:mc="http://schemas.openxmlformats.org/markup-compatibility/2006">
              <mc:Choice xmlns:v="urn:schemas-microsoft-com:vml" Requires="v">
                <p:oleObj spid="_x0000_s11470" name="公式" r:id="rId13" imgW="1231366" imgH="469696" progId="Equation.3">
                  <p:embed/>
                </p:oleObj>
              </mc:Choice>
              <mc:Fallback>
                <p:oleObj name="公式" r:id="rId13" imgW="1231366" imgH="469696" progId="Equation.3">
                  <p:embed/>
                  <p:pic>
                    <p:nvPicPr>
                      <p:cNvPr id="655365"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76834" y="4151152"/>
                        <a:ext cx="2253311" cy="859876"/>
                      </a:xfrm>
                      <a:prstGeom prst="rect">
                        <a:avLst/>
                      </a:prstGeom>
                      <a:noFill/>
                      <a:ln>
                        <a:noFill/>
                      </a:ln>
                      <a:effectLst/>
                    </p:spPr>
                  </p:pic>
                </p:oleObj>
              </mc:Fallback>
            </mc:AlternateContent>
          </a:graphicData>
        </a:graphic>
      </p:graphicFrame>
      <p:graphicFrame>
        <p:nvGraphicFramePr>
          <p:cNvPr id="21" name="Object 6"/>
          <p:cNvGraphicFramePr>
            <a:graphicFrameLocks noChangeAspect="1"/>
          </p:cNvGraphicFramePr>
          <p:nvPr>
            <p:extLst>
              <p:ext uri="{D42A27DB-BD31-4B8C-83A1-F6EECF244321}">
                <p14:modId xmlns:p14="http://schemas.microsoft.com/office/powerpoint/2010/main" val="3337187073"/>
              </p:ext>
            </p:extLst>
          </p:nvPr>
        </p:nvGraphicFramePr>
        <p:xfrm>
          <a:off x="1579715" y="5634895"/>
          <a:ext cx="4406900" cy="547687"/>
        </p:xfrm>
        <a:graphic>
          <a:graphicData uri="http://schemas.openxmlformats.org/presentationml/2006/ole">
            <mc:AlternateContent xmlns:mc="http://schemas.openxmlformats.org/markup-compatibility/2006">
              <mc:Choice xmlns:v="urn:schemas-microsoft-com:vml" Requires="v">
                <p:oleObj spid="_x0000_s11471" name="Equation" r:id="rId15" imgW="1739900" imgH="215900" progId="Equation.DSMT4">
                  <p:embed/>
                </p:oleObj>
              </mc:Choice>
              <mc:Fallback>
                <p:oleObj name="Equation" r:id="rId15" imgW="1739900" imgH="215900" progId="Equation.DSMT4">
                  <p:embed/>
                  <p:pic>
                    <p:nvPicPr>
                      <p:cNvPr id="73735"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79715" y="5634895"/>
                        <a:ext cx="4406900" cy="54768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5570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inVertic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barn(inVertical)">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barn(inVertical)">
                                      <p:cBhvr>
                                        <p:cTn id="52" dur="500"/>
                                        <p:tgtEl>
                                          <p:spTgt spid="3">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left)">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第二章 热力学第二定律</a:t>
            </a:r>
            <a:endParaRPr lang="zh-CN" altLang="en-US" dirty="0" smtClean="0"/>
          </a:p>
        </p:txBody>
      </p:sp>
      <p:sp>
        <p:nvSpPr>
          <p:cNvPr id="3" name="内容占位符 2"/>
          <p:cNvSpPr>
            <a:spLocks noGrp="1"/>
          </p:cNvSpPr>
          <p:nvPr>
            <p:ph idx="1"/>
          </p:nvPr>
        </p:nvSpPr>
        <p:spPr>
          <a:xfrm>
            <a:off x="838200" y="1489111"/>
            <a:ext cx="10515600" cy="5244198"/>
          </a:xfrm>
        </p:spPr>
        <p:txBody>
          <a:bodyPr>
            <a:normAutofit/>
          </a:bodyPr>
          <a:lstStyle/>
          <a:p>
            <a:pPr>
              <a:lnSpc>
                <a:spcPct val="110000"/>
              </a:lnSpc>
            </a:pPr>
            <a:r>
              <a:rPr lang="zh-CN" altLang="en-US" dirty="0" smtClean="0">
                <a:latin typeface="黑体" panose="02010609060101010101" pitchFamily="49" charset="-122"/>
              </a:rPr>
              <a:t>亥姆霍兹自由能</a:t>
            </a:r>
            <a:endParaRPr lang="en-US" altLang="zh-CN" dirty="0" smtClean="0">
              <a:latin typeface="黑体" panose="02010609060101010101" pitchFamily="49" charset="-122"/>
            </a:endParaRPr>
          </a:p>
          <a:p>
            <a:pPr>
              <a:lnSpc>
                <a:spcPct val="110000"/>
              </a:lnSpc>
            </a:pPr>
            <a:endParaRPr lang="en-US" altLang="zh-CN" dirty="0">
              <a:latin typeface="黑体" panose="02010609060101010101" pitchFamily="49" charset="-122"/>
            </a:endParaRPr>
          </a:p>
          <a:p>
            <a:pPr>
              <a:lnSpc>
                <a:spcPct val="110000"/>
              </a:lnSpc>
            </a:pPr>
            <a:endParaRPr lang="en-US" altLang="zh-CN" dirty="0" smtClean="0">
              <a:latin typeface="黑体" panose="02010609060101010101" pitchFamily="49" charset="-122"/>
            </a:endParaRPr>
          </a:p>
          <a:p>
            <a:pPr>
              <a:lnSpc>
                <a:spcPct val="110000"/>
              </a:lnSpc>
            </a:pPr>
            <a:endParaRPr lang="en-US" altLang="zh-CN" dirty="0">
              <a:latin typeface="黑体" panose="02010609060101010101" pitchFamily="49" charset="-122"/>
            </a:endParaRPr>
          </a:p>
          <a:p>
            <a:pPr>
              <a:lnSpc>
                <a:spcPct val="110000"/>
              </a:lnSpc>
            </a:pPr>
            <a:r>
              <a:rPr lang="zh-CN" altLang="en-US" dirty="0">
                <a:latin typeface="黑体" panose="02010609060101010101" pitchFamily="49" charset="-122"/>
              </a:rPr>
              <a:t>吉布斯自由能</a:t>
            </a:r>
            <a:endParaRPr lang="en-US" altLang="zh-CN" dirty="0">
              <a:latin typeface="黑体" panose="02010609060101010101" pitchFamily="49" charset="-122"/>
            </a:endParaRPr>
          </a:p>
        </p:txBody>
      </p:sp>
      <p:graphicFrame>
        <p:nvGraphicFramePr>
          <p:cNvPr id="12" name="Object 4"/>
          <p:cNvGraphicFramePr>
            <a:graphicFrameLocks noChangeAspect="1"/>
          </p:cNvGraphicFramePr>
          <p:nvPr>
            <p:extLst>
              <p:ext uri="{D42A27DB-BD31-4B8C-83A1-F6EECF244321}">
                <p14:modId xmlns:p14="http://schemas.microsoft.com/office/powerpoint/2010/main" val="2624070594"/>
              </p:ext>
            </p:extLst>
          </p:nvPr>
        </p:nvGraphicFramePr>
        <p:xfrm>
          <a:off x="2258291" y="2057400"/>
          <a:ext cx="2046288" cy="495300"/>
        </p:xfrm>
        <a:graphic>
          <a:graphicData uri="http://schemas.openxmlformats.org/presentationml/2006/ole">
            <mc:AlternateContent xmlns:mc="http://schemas.openxmlformats.org/markup-compatibility/2006">
              <mc:Choice xmlns:v="urn:schemas-microsoft-com:vml" Requires="v">
                <p:oleObj spid="_x0000_s12548" name="Equation" r:id="rId3" imgW="1459866" imgH="355446" progId="Equation.DSMT4">
                  <p:embed/>
                </p:oleObj>
              </mc:Choice>
              <mc:Fallback>
                <p:oleObj name="Equation" r:id="rId3" imgW="1459866" imgH="355446" progId="Equation.DSMT4">
                  <p:embed/>
                  <p:pic>
                    <p:nvPicPr>
                      <p:cNvPr id="6676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8291" y="2057400"/>
                        <a:ext cx="20462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9"/>
          <p:cNvGraphicFramePr>
            <a:graphicFrameLocks noChangeAspect="1"/>
          </p:cNvGraphicFramePr>
          <p:nvPr>
            <p:extLst>
              <p:ext uri="{D42A27DB-BD31-4B8C-83A1-F6EECF244321}">
                <p14:modId xmlns:p14="http://schemas.microsoft.com/office/powerpoint/2010/main" val="3510395998"/>
              </p:ext>
            </p:extLst>
          </p:nvPr>
        </p:nvGraphicFramePr>
        <p:xfrm>
          <a:off x="4791075" y="2057400"/>
          <a:ext cx="2219325" cy="509588"/>
        </p:xfrm>
        <a:graphic>
          <a:graphicData uri="http://schemas.openxmlformats.org/presentationml/2006/ole">
            <mc:AlternateContent xmlns:mc="http://schemas.openxmlformats.org/markup-compatibility/2006">
              <mc:Choice xmlns:v="urn:schemas-microsoft-com:vml" Requires="v">
                <p:oleObj spid="_x0000_s12549" name="Equation" r:id="rId5" imgW="774028" imgH="177646" progId="Equation.DSMT4">
                  <p:embed/>
                </p:oleObj>
              </mc:Choice>
              <mc:Fallback>
                <p:oleObj name="Equation" r:id="rId5" imgW="774028" imgH="177646" progId="Equation.DSMT4">
                  <p:embed/>
                  <p:pic>
                    <p:nvPicPr>
                      <p:cNvPr id="9730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1075" y="2057400"/>
                        <a:ext cx="2219325"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 name="Group 30"/>
          <p:cNvGrpSpPr>
            <a:grpSpLocks/>
          </p:cNvGrpSpPr>
          <p:nvPr/>
        </p:nvGrpSpPr>
        <p:grpSpPr bwMode="auto">
          <a:xfrm>
            <a:off x="1009361" y="2616201"/>
            <a:ext cx="7078663" cy="1276350"/>
            <a:chOff x="182" y="3120"/>
            <a:chExt cx="4459" cy="804"/>
          </a:xfrm>
        </p:grpSpPr>
        <p:graphicFrame>
          <p:nvGraphicFramePr>
            <p:cNvPr id="22" name="Object 10"/>
            <p:cNvGraphicFramePr>
              <a:graphicFrameLocks noChangeAspect="1"/>
            </p:cNvGraphicFramePr>
            <p:nvPr/>
          </p:nvGraphicFramePr>
          <p:xfrm>
            <a:off x="2464" y="3312"/>
            <a:ext cx="2177" cy="612"/>
          </p:xfrm>
          <a:graphic>
            <a:graphicData uri="http://schemas.openxmlformats.org/presentationml/2006/ole">
              <mc:AlternateContent xmlns:mc="http://schemas.openxmlformats.org/markup-compatibility/2006">
                <mc:Choice xmlns:v="urn:schemas-microsoft-com:vml" Requires="v">
                  <p:oleObj spid="_x0000_s12550" name="Equation" r:id="rId7" imgW="1536700" imgH="431800" progId="Equation.DSMT4">
                    <p:embed/>
                  </p:oleObj>
                </mc:Choice>
                <mc:Fallback>
                  <p:oleObj name="Equation" r:id="rId7" imgW="1536700" imgH="431800" progId="Equation.DSMT4">
                    <p:embed/>
                    <p:pic>
                      <p:nvPicPr>
                        <p:cNvPr id="97297"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4" y="3312"/>
                          <a:ext cx="2177"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11"/>
            <p:cNvGraphicFramePr>
              <a:graphicFrameLocks noChangeAspect="1"/>
            </p:cNvGraphicFramePr>
            <p:nvPr/>
          </p:nvGraphicFramePr>
          <p:xfrm>
            <a:off x="862" y="3469"/>
            <a:ext cx="1385" cy="360"/>
          </p:xfrm>
          <a:graphic>
            <a:graphicData uri="http://schemas.openxmlformats.org/presentationml/2006/ole">
              <mc:AlternateContent xmlns:mc="http://schemas.openxmlformats.org/markup-compatibility/2006">
                <mc:Choice xmlns:v="urn:schemas-microsoft-com:vml" Requires="v">
                  <p:oleObj spid="_x0000_s12551" name="Equation" r:id="rId9" imgW="977476" imgH="253890" progId="Equation.DSMT4">
                    <p:embed/>
                  </p:oleObj>
                </mc:Choice>
                <mc:Fallback>
                  <p:oleObj name="Equation" r:id="rId9" imgW="977476" imgH="253890" progId="Equation.DSMT4">
                    <p:embed/>
                    <p:pic>
                      <p:nvPicPr>
                        <p:cNvPr id="97298"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2" y="3469"/>
                          <a:ext cx="1385"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Text Box 21"/>
            <p:cNvSpPr txBox="1">
              <a:spLocks noChangeArrowheads="1"/>
            </p:cNvSpPr>
            <p:nvPr/>
          </p:nvSpPr>
          <p:spPr bwMode="auto">
            <a:xfrm>
              <a:off x="182" y="3120"/>
              <a:ext cx="788" cy="296"/>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ClrTx/>
                <a:buFontTx/>
                <a:buNone/>
              </a:pPr>
              <a:r>
                <a:rPr lang="zh-CN" altLang="en-US">
                  <a:solidFill>
                    <a:srgbClr val="FF0000"/>
                  </a:solidFill>
                  <a:latin typeface="黑体" panose="02010609060101010101" pitchFamily="49" charset="-122"/>
                </a:rPr>
                <a:t>判据：</a:t>
              </a:r>
            </a:p>
          </p:txBody>
        </p:sp>
      </p:grpSp>
      <p:graphicFrame>
        <p:nvGraphicFramePr>
          <p:cNvPr id="25" name="Object 1024"/>
          <p:cNvGraphicFramePr>
            <a:graphicFrameLocks noChangeAspect="1"/>
          </p:cNvGraphicFramePr>
          <p:nvPr>
            <p:extLst>
              <p:ext uri="{D42A27DB-BD31-4B8C-83A1-F6EECF244321}">
                <p14:modId xmlns:p14="http://schemas.microsoft.com/office/powerpoint/2010/main" val="572046099"/>
              </p:ext>
            </p:extLst>
          </p:nvPr>
        </p:nvGraphicFramePr>
        <p:xfrm>
          <a:off x="2258291" y="4625281"/>
          <a:ext cx="2174441" cy="442021"/>
        </p:xfrm>
        <a:graphic>
          <a:graphicData uri="http://schemas.openxmlformats.org/presentationml/2006/ole">
            <mc:AlternateContent xmlns:mc="http://schemas.openxmlformats.org/markup-compatibility/2006">
              <mc:Choice xmlns:v="urn:schemas-microsoft-com:vml" Requires="v">
                <p:oleObj spid="_x0000_s12552" name="Equation" r:id="rId11" imgW="1803400" imgH="368300" progId="Equation.DSMT4">
                  <p:embed/>
                </p:oleObj>
              </mc:Choice>
              <mc:Fallback>
                <p:oleObj name="Equation" r:id="rId11" imgW="1803400" imgH="368300" progId="Equation.DSMT4">
                  <p:embed/>
                  <p:pic>
                    <p:nvPicPr>
                      <p:cNvPr id="894976" name="Object 10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8291" y="4625281"/>
                        <a:ext cx="2174441" cy="442021"/>
                      </a:xfrm>
                      <a:prstGeom prst="rect">
                        <a:avLst/>
                      </a:prstGeom>
                      <a:noFill/>
                      <a:ln>
                        <a:noFill/>
                      </a:ln>
                      <a:effectLst/>
                    </p:spPr>
                  </p:pic>
                </p:oleObj>
              </mc:Fallback>
            </mc:AlternateContent>
          </a:graphicData>
        </a:graphic>
      </p:graphicFrame>
      <p:grpSp>
        <p:nvGrpSpPr>
          <p:cNvPr id="6" name="组合 5"/>
          <p:cNvGrpSpPr/>
          <p:nvPr/>
        </p:nvGrpSpPr>
        <p:grpSpPr>
          <a:xfrm>
            <a:off x="4854117" y="4625280"/>
            <a:ext cx="4414574" cy="457585"/>
            <a:chOff x="4854117" y="4625280"/>
            <a:chExt cx="4414574" cy="457585"/>
          </a:xfrm>
        </p:grpSpPr>
        <p:graphicFrame>
          <p:nvGraphicFramePr>
            <p:cNvPr id="26" name="Object 11"/>
            <p:cNvGraphicFramePr>
              <a:graphicFrameLocks noChangeAspect="1"/>
            </p:cNvGraphicFramePr>
            <p:nvPr>
              <p:extLst>
                <p:ext uri="{D42A27DB-BD31-4B8C-83A1-F6EECF244321}">
                  <p14:modId xmlns:p14="http://schemas.microsoft.com/office/powerpoint/2010/main" val="3361042417"/>
                </p:ext>
              </p:extLst>
            </p:nvPr>
          </p:nvGraphicFramePr>
          <p:xfrm>
            <a:off x="4854117" y="4625280"/>
            <a:ext cx="3347773" cy="457585"/>
          </p:xfrm>
          <a:graphic>
            <a:graphicData uri="http://schemas.openxmlformats.org/presentationml/2006/ole">
              <mc:AlternateContent xmlns:mc="http://schemas.openxmlformats.org/markup-compatibility/2006">
                <mc:Choice xmlns:v="urn:schemas-microsoft-com:vml" Requires="v">
                  <p:oleObj spid="_x0000_s12553" name="Equation" r:id="rId13" imgW="1574117" imgH="215806" progId="Equation.DSMT4">
                    <p:embed/>
                  </p:oleObj>
                </mc:Choice>
                <mc:Fallback>
                  <p:oleObj name="Equation" r:id="rId13" imgW="1574117" imgH="215806" progId="Equation.DSMT4">
                    <p:embed/>
                    <p:pic>
                      <p:nvPicPr>
                        <p:cNvPr id="678923"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54117" y="4625280"/>
                          <a:ext cx="3347773" cy="457585"/>
                        </a:xfrm>
                        <a:prstGeom prst="rect">
                          <a:avLst/>
                        </a:prstGeom>
                        <a:noFill/>
                        <a:ln>
                          <a:noFill/>
                        </a:ln>
                        <a:effectLst/>
                      </p:spPr>
                    </p:pic>
                  </p:oleObj>
                </mc:Fallback>
              </mc:AlternateContent>
            </a:graphicData>
          </a:graphic>
        </p:graphicFrame>
        <p:graphicFrame>
          <p:nvGraphicFramePr>
            <p:cNvPr id="27" name="Object 13"/>
            <p:cNvGraphicFramePr>
              <a:graphicFrameLocks noChangeAspect="1"/>
            </p:cNvGraphicFramePr>
            <p:nvPr>
              <p:extLst>
                <p:ext uri="{D42A27DB-BD31-4B8C-83A1-F6EECF244321}">
                  <p14:modId xmlns:p14="http://schemas.microsoft.com/office/powerpoint/2010/main" val="3330597745"/>
                </p:ext>
              </p:extLst>
            </p:nvPr>
          </p:nvGraphicFramePr>
          <p:xfrm>
            <a:off x="8201891" y="4645027"/>
            <a:ext cx="1066800" cy="422275"/>
          </p:xfrm>
          <a:graphic>
            <a:graphicData uri="http://schemas.openxmlformats.org/presentationml/2006/ole">
              <mc:AlternateContent xmlns:mc="http://schemas.openxmlformats.org/markup-compatibility/2006">
                <mc:Choice xmlns:v="urn:schemas-microsoft-com:vml" Requires="v">
                  <p:oleObj spid="_x0000_s12554" name="Equation" r:id="rId15" imgW="444114" imgH="177646" progId="Equation.DSMT4">
                    <p:embed/>
                  </p:oleObj>
                </mc:Choice>
                <mc:Fallback>
                  <p:oleObj name="Equation" r:id="rId15" imgW="444114" imgH="177646" progId="Equation.DSMT4">
                    <p:embed/>
                    <p:pic>
                      <p:nvPicPr>
                        <p:cNvPr id="678925"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01891" y="4645027"/>
                          <a:ext cx="10668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8" name="Group 36"/>
          <p:cNvGrpSpPr>
            <a:grpSpLocks/>
          </p:cNvGrpSpPr>
          <p:nvPr/>
        </p:nvGrpSpPr>
        <p:grpSpPr bwMode="auto">
          <a:xfrm>
            <a:off x="1093498" y="5218114"/>
            <a:ext cx="7077075" cy="1057275"/>
            <a:chOff x="144" y="3301"/>
            <a:chExt cx="4458" cy="666"/>
          </a:xfrm>
        </p:grpSpPr>
        <p:graphicFrame>
          <p:nvGraphicFramePr>
            <p:cNvPr id="29" name="Object 14"/>
            <p:cNvGraphicFramePr>
              <a:graphicFrameLocks noChangeAspect="1"/>
            </p:cNvGraphicFramePr>
            <p:nvPr/>
          </p:nvGraphicFramePr>
          <p:xfrm>
            <a:off x="864" y="3552"/>
            <a:ext cx="1403" cy="342"/>
          </p:xfrm>
          <a:graphic>
            <a:graphicData uri="http://schemas.openxmlformats.org/presentationml/2006/ole">
              <mc:AlternateContent xmlns:mc="http://schemas.openxmlformats.org/markup-compatibility/2006">
                <mc:Choice xmlns:v="urn:schemas-microsoft-com:vml" Requires="v">
                  <p:oleObj spid="_x0000_s12555" name="Equation" r:id="rId17" imgW="990170" imgH="241195" progId="Equation.DSMT4">
                    <p:embed/>
                  </p:oleObj>
                </mc:Choice>
                <mc:Fallback>
                  <p:oleObj name="Equation" r:id="rId17" imgW="990170" imgH="241195" progId="Equation.DSMT4">
                    <p:embed/>
                    <p:pic>
                      <p:nvPicPr>
                        <p:cNvPr id="98319"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4" y="3552"/>
                          <a:ext cx="1403"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Text Box 27"/>
            <p:cNvSpPr txBox="1">
              <a:spLocks noChangeArrowheads="1"/>
            </p:cNvSpPr>
            <p:nvPr/>
          </p:nvSpPr>
          <p:spPr bwMode="auto">
            <a:xfrm>
              <a:off x="144" y="3301"/>
              <a:ext cx="682" cy="296"/>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ClrTx/>
                <a:buFontTx/>
                <a:buNone/>
              </a:pPr>
              <a:r>
                <a:rPr lang="zh-CN" altLang="en-US">
                  <a:solidFill>
                    <a:srgbClr val="FF0000"/>
                  </a:solidFill>
                  <a:latin typeface="黑体" panose="02010609060101010101" pitchFamily="49" charset="-122"/>
                </a:rPr>
                <a:t>判据：</a:t>
              </a:r>
              <a:endParaRPr lang="zh-CN" altLang="en-US">
                <a:latin typeface="黑体" panose="02010609060101010101" pitchFamily="49" charset="-122"/>
              </a:endParaRPr>
            </a:p>
          </p:txBody>
        </p:sp>
        <p:graphicFrame>
          <p:nvGraphicFramePr>
            <p:cNvPr id="31" name="Object 28"/>
            <p:cNvGraphicFramePr>
              <a:graphicFrameLocks noChangeAspect="1"/>
            </p:cNvGraphicFramePr>
            <p:nvPr/>
          </p:nvGraphicFramePr>
          <p:xfrm>
            <a:off x="2425" y="3355"/>
            <a:ext cx="2177" cy="612"/>
          </p:xfrm>
          <a:graphic>
            <a:graphicData uri="http://schemas.openxmlformats.org/presentationml/2006/ole">
              <mc:AlternateContent xmlns:mc="http://schemas.openxmlformats.org/markup-compatibility/2006">
                <mc:Choice xmlns:v="urn:schemas-microsoft-com:vml" Requires="v">
                  <p:oleObj spid="_x0000_s12556" name="Equation" r:id="rId19" imgW="1536700" imgH="431800" progId="Equation.DSMT4">
                    <p:embed/>
                  </p:oleObj>
                </mc:Choice>
                <mc:Fallback>
                  <p:oleObj name="Equation" r:id="rId19" imgW="1536700" imgH="431800" progId="Equation.DSMT4">
                    <p:embed/>
                    <p:pic>
                      <p:nvPicPr>
                        <p:cNvPr id="98321"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5" y="3355"/>
                          <a:ext cx="2177"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320206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inVertic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第二章 热力学第二定律</a:t>
            </a:r>
            <a:endParaRPr lang="zh-CN" altLang="en-US" dirty="0" smtClean="0"/>
          </a:p>
        </p:txBody>
      </p:sp>
      <p:sp>
        <p:nvSpPr>
          <p:cNvPr id="3" name="内容占位符 2"/>
          <p:cNvSpPr>
            <a:spLocks noGrp="1"/>
          </p:cNvSpPr>
          <p:nvPr>
            <p:ph idx="1"/>
          </p:nvPr>
        </p:nvSpPr>
        <p:spPr>
          <a:xfrm>
            <a:off x="838200" y="1489111"/>
            <a:ext cx="10515600" cy="5244198"/>
          </a:xfrm>
        </p:spPr>
        <p:txBody>
          <a:bodyPr>
            <a:normAutofit/>
          </a:bodyPr>
          <a:lstStyle/>
          <a:p>
            <a:pPr>
              <a:lnSpc>
                <a:spcPct val="110000"/>
              </a:lnSpc>
            </a:pPr>
            <a:r>
              <a:rPr lang="zh-CN" altLang="en-US" dirty="0">
                <a:latin typeface="黑体" panose="02010609060101010101" pitchFamily="49" charset="-122"/>
              </a:rPr>
              <a:t>恒温</a:t>
            </a:r>
            <a:r>
              <a:rPr lang="zh-CN" altLang="en-US" dirty="0" smtClean="0">
                <a:latin typeface="黑体" panose="02010609060101010101" pitchFamily="49" charset="-122"/>
              </a:rPr>
              <a:t>物理变化吉布斯自由能计算</a:t>
            </a:r>
            <a:r>
              <a:rPr lang="zh-CN" altLang="en-US" sz="2800" dirty="0" smtClean="0">
                <a:latin typeface="黑体" panose="02010609060101010101" pitchFamily="49" charset="-122"/>
              </a:rPr>
              <a:t>：</a:t>
            </a:r>
            <a:endParaRPr lang="en-US" altLang="zh-CN" sz="2800" dirty="0" smtClean="0">
              <a:latin typeface="黑体" panose="02010609060101010101" pitchFamily="49" charset="-122"/>
            </a:endParaRPr>
          </a:p>
          <a:p>
            <a:pPr lvl="1">
              <a:lnSpc>
                <a:spcPct val="150000"/>
              </a:lnSpc>
            </a:pPr>
            <a:endParaRPr lang="en-US" altLang="zh-CN" sz="2800" dirty="0" smtClean="0">
              <a:latin typeface="黑体" panose="02010609060101010101" pitchFamily="49" charset="-122"/>
            </a:endParaRPr>
          </a:p>
          <a:p>
            <a:pPr>
              <a:lnSpc>
                <a:spcPct val="110000"/>
              </a:lnSpc>
            </a:pPr>
            <a:r>
              <a:rPr lang="zh-CN" altLang="en-US" dirty="0" smtClean="0">
                <a:latin typeface="黑体" panose="02010609060101010101" pitchFamily="49" charset="-122"/>
              </a:rPr>
              <a:t>重要状态函数的定义式</a:t>
            </a:r>
            <a:endParaRPr lang="en-US" altLang="zh-CN" dirty="0">
              <a:latin typeface="黑体" panose="02010609060101010101" pitchFamily="49" charset="-122"/>
            </a:endParaRPr>
          </a:p>
        </p:txBody>
      </p:sp>
      <p:graphicFrame>
        <p:nvGraphicFramePr>
          <p:cNvPr id="12" name="Object 18"/>
          <p:cNvGraphicFramePr>
            <a:graphicFrameLocks noChangeAspect="1"/>
          </p:cNvGraphicFramePr>
          <p:nvPr>
            <p:extLst>
              <p:ext uri="{D42A27DB-BD31-4B8C-83A1-F6EECF244321}">
                <p14:modId xmlns:p14="http://schemas.microsoft.com/office/powerpoint/2010/main" val="2049517925"/>
              </p:ext>
            </p:extLst>
          </p:nvPr>
        </p:nvGraphicFramePr>
        <p:xfrm>
          <a:off x="1870797" y="2019560"/>
          <a:ext cx="2027237" cy="847725"/>
        </p:xfrm>
        <a:graphic>
          <a:graphicData uri="http://schemas.openxmlformats.org/presentationml/2006/ole">
            <mc:AlternateContent xmlns:mc="http://schemas.openxmlformats.org/markup-compatibility/2006">
              <mc:Choice xmlns:v="urn:schemas-microsoft-com:vml" Requires="v">
                <p:oleObj spid="_x0000_s13713" name="Equation" r:id="rId3" imgW="850531" imgH="355446" progId="Equation.DSMT4">
                  <p:embed/>
                </p:oleObj>
              </mc:Choice>
              <mc:Fallback>
                <p:oleObj name="Equation" r:id="rId3" imgW="850531" imgH="355446" progId="Equation.DSMT4">
                  <p:embed/>
                  <p:pic>
                    <p:nvPicPr>
                      <p:cNvPr id="683026"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797" y="2019560"/>
                        <a:ext cx="2027237"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9"/>
          <p:cNvGraphicFramePr>
            <a:graphicFrameLocks noChangeAspect="1"/>
          </p:cNvGraphicFramePr>
          <p:nvPr>
            <p:extLst>
              <p:ext uri="{D42A27DB-BD31-4B8C-83A1-F6EECF244321}">
                <p14:modId xmlns:p14="http://schemas.microsoft.com/office/powerpoint/2010/main" val="3179328486"/>
              </p:ext>
            </p:extLst>
          </p:nvPr>
        </p:nvGraphicFramePr>
        <p:xfrm>
          <a:off x="4856162" y="2020186"/>
          <a:ext cx="4364037" cy="995363"/>
        </p:xfrm>
        <a:graphic>
          <a:graphicData uri="http://schemas.openxmlformats.org/presentationml/2006/ole">
            <mc:AlternateContent xmlns:mc="http://schemas.openxmlformats.org/markup-compatibility/2006">
              <mc:Choice xmlns:v="urn:schemas-microsoft-com:vml" Requires="v">
                <p:oleObj spid="_x0000_s13714" name="Equation" r:id="rId5" imgW="2006600" imgH="457200" progId="Equation.DSMT4">
                  <p:embed/>
                </p:oleObj>
              </mc:Choice>
              <mc:Fallback>
                <p:oleObj name="Equation" r:id="rId5" imgW="2006600" imgH="457200" progId="Equation.DSMT4">
                  <p:embed/>
                  <p:pic>
                    <p:nvPicPr>
                      <p:cNvPr id="683027"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6162" y="2020186"/>
                        <a:ext cx="4364037" cy="99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组合 4"/>
          <p:cNvGrpSpPr/>
          <p:nvPr/>
        </p:nvGrpSpPr>
        <p:grpSpPr>
          <a:xfrm>
            <a:off x="3041216" y="3325451"/>
            <a:ext cx="4897439" cy="3097956"/>
            <a:chOff x="2214852" y="1095952"/>
            <a:chExt cx="7107237" cy="4495800"/>
          </a:xfrm>
        </p:grpSpPr>
        <p:sp>
          <p:nvSpPr>
            <p:cNvPr id="20" name="Line 3"/>
            <p:cNvSpPr>
              <a:spLocks noChangeShapeType="1"/>
            </p:cNvSpPr>
            <p:nvPr/>
          </p:nvSpPr>
          <p:spPr bwMode="auto">
            <a:xfrm>
              <a:off x="2214852" y="1476952"/>
              <a:ext cx="0" cy="4114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4"/>
            <p:cNvSpPr>
              <a:spLocks noChangeShapeType="1"/>
            </p:cNvSpPr>
            <p:nvPr/>
          </p:nvSpPr>
          <p:spPr bwMode="auto">
            <a:xfrm>
              <a:off x="6329652" y="1476952"/>
              <a:ext cx="0" cy="4114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3" name="Object 2"/>
            <p:cNvGraphicFramePr>
              <a:graphicFrameLocks noChangeAspect="1"/>
            </p:cNvGraphicFramePr>
            <p:nvPr>
              <p:extLst>
                <p:ext uri="{D42A27DB-BD31-4B8C-83A1-F6EECF244321}">
                  <p14:modId xmlns:p14="http://schemas.microsoft.com/office/powerpoint/2010/main" val="2162695434"/>
                </p:ext>
              </p:extLst>
            </p:nvPr>
          </p:nvGraphicFramePr>
          <p:xfrm>
            <a:off x="6634452" y="2942215"/>
            <a:ext cx="2590800" cy="592137"/>
          </p:xfrm>
          <a:graphic>
            <a:graphicData uri="http://schemas.openxmlformats.org/presentationml/2006/ole">
              <mc:AlternateContent xmlns:mc="http://schemas.openxmlformats.org/markup-compatibility/2006">
                <mc:Choice xmlns:v="urn:schemas-microsoft-com:vml" Requires="v">
                  <p:oleObj spid="_x0000_s13715" name="Equation" r:id="rId7" imgW="761669" imgH="177723" progId="Equation.DSMT4">
                    <p:embed/>
                  </p:oleObj>
                </mc:Choice>
                <mc:Fallback>
                  <p:oleObj name="Equation" r:id="rId7" imgW="761669" imgH="177723" progId="Equation.DSMT4">
                    <p:embed/>
                    <p:pic>
                      <p:nvPicPr>
                        <p:cNvPr id="7"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4452" y="2942215"/>
                          <a:ext cx="2590800" cy="592137"/>
                        </a:xfrm>
                        <a:prstGeom prst="rect">
                          <a:avLst/>
                        </a:prstGeom>
                        <a:noFill/>
                        <a:ln>
                          <a:noFill/>
                        </a:ln>
                        <a:effectLst/>
                      </p:spPr>
                    </p:pic>
                  </p:oleObj>
                </mc:Fallback>
              </mc:AlternateContent>
            </a:graphicData>
          </a:graphic>
        </p:graphicFrame>
        <p:grpSp>
          <p:nvGrpSpPr>
            <p:cNvPr id="24" name="Group 6"/>
            <p:cNvGrpSpPr>
              <a:grpSpLocks/>
            </p:cNvGrpSpPr>
            <p:nvPr/>
          </p:nvGrpSpPr>
          <p:grpSpPr bwMode="auto">
            <a:xfrm>
              <a:off x="2214852" y="1095952"/>
              <a:ext cx="4114800" cy="762000"/>
              <a:chOff x="912" y="912"/>
              <a:chExt cx="2592" cy="480"/>
            </a:xfrm>
          </p:grpSpPr>
          <p:sp>
            <p:nvSpPr>
              <p:cNvPr id="25" name="Line 7"/>
              <p:cNvSpPr>
                <a:spLocks noChangeShapeType="1"/>
              </p:cNvSpPr>
              <p:nvPr/>
            </p:nvSpPr>
            <p:spPr bwMode="auto">
              <a:xfrm>
                <a:off x="912" y="1392"/>
                <a:ext cx="2592" cy="0"/>
              </a:xfrm>
              <a:prstGeom prst="line">
                <a:avLst/>
              </a:prstGeom>
              <a:noFill/>
              <a:ln w="5715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 name="Object 13"/>
              <p:cNvGraphicFramePr>
                <a:graphicFrameLocks noChangeAspect="1"/>
              </p:cNvGraphicFramePr>
              <p:nvPr/>
            </p:nvGraphicFramePr>
            <p:xfrm>
              <a:off x="1776" y="912"/>
              <a:ext cx="404" cy="371"/>
            </p:xfrm>
            <a:graphic>
              <a:graphicData uri="http://schemas.openxmlformats.org/presentationml/2006/ole">
                <mc:AlternateContent xmlns:mc="http://schemas.openxmlformats.org/markup-compatibility/2006">
                  <mc:Choice xmlns:v="urn:schemas-microsoft-com:vml" Requires="v">
                    <p:oleObj spid="_x0000_s13716" name="Equation" r:id="rId9" imgW="177492" imgH="164814" progId="Equation.DSMT4">
                      <p:embed/>
                    </p:oleObj>
                  </mc:Choice>
                  <mc:Fallback>
                    <p:oleObj name="Equation" r:id="rId9" imgW="177492" imgH="164814" progId="Equation.DSMT4">
                      <p:embed/>
                      <p:pic>
                        <p:nvPicPr>
                          <p:cNvPr id="11165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6" y="912"/>
                            <a:ext cx="404"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7" name="Group 9"/>
            <p:cNvGrpSpPr>
              <a:grpSpLocks/>
            </p:cNvGrpSpPr>
            <p:nvPr/>
          </p:nvGrpSpPr>
          <p:grpSpPr bwMode="auto">
            <a:xfrm>
              <a:off x="4958052" y="4370965"/>
              <a:ext cx="1371600" cy="763587"/>
              <a:chOff x="2640" y="2975"/>
              <a:chExt cx="864" cy="481"/>
            </a:xfrm>
          </p:grpSpPr>
          <p:sp>
            <p:nvSpPr>
              <p:cNvPr id="28" name="Line 10"/>
              <p:cNvSpPr>
                <a:spLocks noChangeShapeType="1"/>
              </p:cNvSpPr>
              <p:nvPr/>
            </p:nvSpPr>
            <p:spPr bwMode="auto">
              <a:xfrm>
                <a:off x="2640" y="3456"/>
                <a:ext cx="864" cy="0"/>
              </a:xfrm>
              <a:prstGeom prst="line">
                <a:avLst/>
              </a:prstGeom>
              <a:noFill/>
              <a:ln w="57150">
                <a:solidFill>
                  <a:srgbClr val="66FF33"/>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9" name="Object 12"/>
              <p:cNvGraphicFramePr>
                <a:graphicFrameLocks noChangeAspect="1"/>
              </p:cNvGraphicFramePr>
              <p:nvPr/>
            </p:nvGraphicFramePr>
            <p:xfrm>
              <a:off x="2799" y="2975"/>
              <a:ext cx="609" cy="481"/>
            </p:xfrm>
            <a:graphic>
              <a:graphicData uri="http://schemas.openxmlformats.org/presentationml/2006/ole">
                <mc:AlternateContent xmlns:mc="http://schemas.openxmlformats.org/markup-compatibility/2006">
                  <mc:Choice xmlns:v="urn:schemas-microsoft-com:vml" Requires="v">
                    <p:oleObj spid="_x0000_s13717" name="Equation" r:id="rId11" imgW="253780" imgH="203024" progId="Equation.DSMT4">
                      <p:embed/>
                    </p:oleObj>
                  </mc:Choice>
                  <mc:Fallback>
                    <p:oleObj name="Equation" r:id="rId11" imgW="253780" imgH="203024" progId="Equation.DSMT4">
                      <p:embed/>
                      <p:pic>
                        <p:nvPicPr>
                          <p:cNvPr id="111648"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99" y="2975"/>
                            <a:ext cx="609" cy="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0" name="Object 3"/>
            <p:cNvGraphicFramePr>
              <a:graphicFrameLocks noChangeAspect="1"/>
            </p:cNvGraphicFramePr>
            <p:nvPr>
              <p:extLst>
                <p:ext uri="{D42A27DB-BD31-4B8C-83A1-F6EECF244321}">
                  <p14:modId xmlns:p14="http://schemas.microsoft.com/office/powerpoint/2010/main" val="1515742121"/>
                </p:ext>
              </p:extLst>
            </p:nvPr>
          </p:nvGraphicFramePr>
          <p:xfrm>
            <a:off x="6634452" y="1757940"/>
            <a:ext cx="2584450" cy="633412"/>
          </p:xfrm>
          <a:graphic>
            <a:graphicData uri="http://schemas.openxmlformats.org/presentationml/2006/ole">
              <mc:AlternateContent xmlns:mc="http://schemas.openxmlformats.org/markup-compatibility/2006">
                <mc:Choice xmlns:v="urn:schemas-microsoft-com:vml" Requires="v">
                  <p:oleObj spid="_x0000_s13718" name="Equation" r:id="rId13" imgW="812447" imgH="203112" progId="Equation.DSMT4">
                    <p:embed/>
                  </p:oleObj>
                </mc:Choice>
                <mc:Fallback>
                  <p:oleObj name="Equation" r:id="rId13" imgW="812447" imgH="203112" progId="Equation.DSMT4">
                    <p:embed/>
                    <p:pic>
                      <p:nvPicPr>
                        <p:cNvPr id="14"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34452" y="1757940"/>
                          <a:ext cx="2584450" cy="633412"/>
                        </a:xfrm>
                        <a:prstGeom prst="rect">
                          <a:avLst/>
                        </a:prstGeom>
                        <a:noFill/>
                        <a:ln>
                          <a:noFill/>
                        </a:ln>
                        <a:effectLst/>
                      </p:spPr>
                    </p:pic>
                  </p:oleObj>
                </mc:Fallback>
              </mc:AlternateContent>
            </a:graphicData>
          </a:graphic>
        </p:graphicFrame>
        <p:grpSp>
          <p:nvGrpSpPr>
            <p:cNvPr id="31" name="Group 13"/>
            <p:cNvGrpSpPr>
              <a:grpSpLocks/>
            </p:cNvGrpSpPr>
            <p:nvPr/>
          </p:nvGrpSpPr>
          <p:grpSpPr bwMode="auto">
            <a:xfrm>
              <a:off x="2214852" y="2289752"/>
              <a:ext cx="2743200" cy="711200"/>
              <a:chOff x="912" y="1664"/>
              <a:chExt cx="1728" cy="448"/>
            </a:xfrm>
          </p:grpSpPr>
          <p:sp>
            <p:nvSpPr>
              <p:cNvPr id="32" name="Line 14"/>
              <p:cNvSpPr>
                <a:spLocks noChangeShapeType="1"/>
              </p:cNvSpPr>
              <p:nvPr/>
            </p:nvSpPr>
            <p:spPr bwMode="auto">
              <a:xfrm>
                <a:off x="912" y="2112"/>
                <a:ext cx="1728" cy="0"/>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3" name="Object 11"/>
              <p:cNvGraphicFramePr>
                <a:graphicFrameLocks noChangeAspect="1"/>
              </p:cNvGraphicFramePr>
              <p:nvPr/>
            </p:nvGraphicFramePr>
            <p:xfrm>
              <a:off x="1545" y="1664"/>
              <a:ext cx="375" cy="400"/>
            </p:xfrm>
            <a:graphic>
              <a:graphicData uri="http://schemas.openxmlformats.org/presentationml/2006/ole">
                <mc:AlternateContent xmlns:mc="http://schemas.openxmlformats.org/markup-compatibility/2006">
                  <mc:Choice xmlns:v="urn:schemas-microsoft-com:vml" Requires="v">
                    <p:oleObj spid="_x0000_s13719" name="Equation" r:id="rId15" imgW="164814" imgH="177492" progId="Equation.DSMT4">
                      <p:embed/>
                    </p:oleObj>
                  </mc:Choice>
                  <mc:Fallback>
                    <p:oleObj name="Equation" r:id="rId15" imgW="164814" imgH="177492" progId="Equation.DSMT4">
                      <p:embed/>
                      <p:pic>
                        <p:nvPicPr>
                          <p:cNvPr id="111646"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5" y="1664"/>
                            <a:ext cx="375" cy="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4" name="Group 16"/>
            <p:cNvGrpSpPr>
              <a:grpSpLocks/>
            </p:cNvGrpSpPr>
            <p:nvPr/>
          </p:nvGrpSpPr>
          <p:grpSpPr bwMode="auto">
            <a:xfrm>
              <a:off x="3157827" y="4469390"/>
              <a:ext cx="1828800" cy="665162"/>
              <a:chOff x="1506" y="3037"/>
              <a:chExt cx="1152" cy="419"/>
            </a:xfrm>
          </p:grpSpPr>
          <p:sp>
            <p:nvSpPr>
              <p:cNvPr id="35" name="Line 17"/>
              <p:cNvSpPr>
                <a:spLocks noChangeShapeType="1"/>
              </p:cNvSpPr>
              <p:nvPr/>
            </p:nvSpPr>
            <p:spPr bwMode="auto">
              <a:xfrm>
                <a:off x="1506" y="3456"/>
                <a:ext cx="1152" cy="0"/>
              </a:xfrm>
              <a:prstGeom prst="line">
                <a:avLst/>
              </a:prstGeom>
              <a:noFill/>
              <a:ln w="57150">
                <a:solidFill>
                  <a:srgbClr val="66006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6" name="Object 10"/>
              <p:cNvGraphicFramePr>
                <a:graphicFrameLocks noChangeAspect="1"/>
              </p:cNvGraphicFramePr>
              <p:nvPr/>
            </p:nvGraphicFramePr>
            <p:xfrm>
              <a:off x="1872" y="3037"/>
              <a:ext cx="345" cy="371"/>
            </p:xfrm>
            <a:graphic>
              <a:graphicData uri="http://schemas.openxmlformats.org/presentationml/2006/ole">
                <mc:AlternateContent xmlns:mc="http://schemas.openxmlformats.org/markup-compatibility/2006">
                  <mc:Choice xmlns:v="urn:schemas-microsoft-com:vml" Requires="v">
                    <p:oleObj spid="_x0000_s13720" name="Equation" r:id="rId17" imgW="152268" imgH="164957" progId="Equation.DSMT4">
                      <p:embed/>
                    </p:oleObj>
                  </mc:Choice>
                  <mc:Fallback>
                    <p:oleObj name="Equation" r:id="rId17" imgW="152268" imgH="164957" progId="Equation.DSMT4">
                      <p:embed/>
                      <p:pic>
                        <p:nvPicPr>
                          <p:cNvPr id="111644"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72" y="3037"/>
                            <a:ext cx="345"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7" name="Group 19"/>
            <p:cNvGrpSpPr>
              <a:grpSpLocks/>
            </p:cNvGrpSpPr>
            <p:nvPr/>
          </p:nvGrpSpPr>
          <p:grpSpPr bwMode="auto">
            <a:xfrm>
              <a:off x="3205452" y="3356552"/>
              <a:ext cx="3124200" cy="711200"/>
              <a:chOff x="1536" y="2336"/>
              <a:chExt cx="1968" cy="448"/>
            </a:xfrm>
          </p:grpSpPr>
          <p:sp>
            <p:nvSpPr>
              <p:cNvPr id="38" name="Line 20"/>
              <p:cNvSpPr>
                <a:spLocks noChangeShapeType="1"/>
              </p:cNvSpPr>
              <p:nvPr/>
            </p:nvSpPr>
            <p:spPr bwMode="auto">
              <a:xfrm>
                <a:off x="1536" y="2784"/>
                <a:ext cx="1968" cy="0"/>
              </a:xfrm>
              <a:prstGeom prst="line">
                <a:avLst/>
              </a:prstGeom>
              <a:noFill/>
              <a:ln w="57150">
                <a:solidFill>
                  <a:srgbClr val="D60093"/>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9" name="Object 9"/>
              <p:cNvGraphicFramePr>
                <a:graphicFrameLocks noChangeAspect="1"/>
              </p:cNvGraphicFramePr>
              <p:nvPr/>
            </p:nvGraphicFramePr>
            <p:xfrm>
              <a:off x="2217" y="2336"/>
              <a:ext cx="375" cy="400"/>
            </p:xfrm>
            <a:graphic>
              <a:graphicData uri="http://schemas.openxmlformats.org/presentationml/2006/ole">
                <mc:AlternateContent xmlns:mc="http://schemas.openxmlformats.org/markup-compatibility/2006">
                  <mc:Choice xmlns:v="urn:schemas-microsoft-com:vml" Requires="v">
                    <p:oleObj spid="_x0000_s13721" name="Equation" r:id="rId19" imgW="164814" imgH="177492" progId="Equation.DSMT4">
                      <p:embed/>
                    </p:oleObj>
                  </mc:Choice>
                  <mc:Fallback>
                    <p:oleObj name="Equation" r:id="rId19" imgW="164814" imgH="177492" progId="Equation.DSMT4">
                      <p:embed/>
                      <p:pic>
                        <p:nvPicPr>
                          <p:cNvPr id="111642" name="Object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17" y="2336"/>
                            <a:ext cx="375" cy="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0" name="Group 22"/>
            <p:cNvGrpSpPr>
              <a:grpSpLocks/>
            </p:cNvGrpSpPr>
            <p:nvPr/>
          </p:nvGrpSpPr>
          <p:grpSpPr bwMode="auto">
            <a:xfrm>
              <a:off x="2214852" y="3432752"/>
              <a:ext cx="990600" cy="635000"/>
              <a:chOff x="912" y="2384"/>
              <a:chExt cx="624" cy="400"/>
            </a:xfrm>
          </p:grpSpPr>
          <p:sp>
            <p:nvSpPr>
              <p:cNvPr id="41" name="Line 23"/>
              <p:cNvSpPr>
                <a:spLocks noChangeShapeType="1"/>
              </p:cNvSpPr>
              <p:nvPr/>
            </p:nvSpPr>
            <p:spPr bwMode="auto">
              <a:xfrm>
                <a:off x="912" y="2784"/>
                <a:ext cx="624" cy="0"/>
              </a:xfrm>
              <a:prstGeom prst="line">
                <a:avLst/>
              </a:prstGeom>
              <a:noFill/>
              <a:ln w="57150">
                <a:solidFill>
                  <a:srgbClr val="FF99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2" name="Object 8"/>
              <p:cNvGraphicFramePr>
                <a:graphicFrameLocks noChangeAspect="1"/>
              </p:cNvGraphicFramePr>
              <p:nvPr/>
            </p:nvGraphicFramePr>
            <p:xfrm>
              <a:off x="1008" y="2384"/>
              <a:ext cx="435" cy="352"/>
            </p:xfrm>
            <a:graphic>
              <a:graphicData uri="http://schemas.openxmlformats.org/presentationml/2006/ole">
                <mc:AlternateContent xmlns:mc="http://schemas.openxmlformats.org/markup-compatibility/2006">
                  <mc:Choice xmlns:v="urn:schemas-microsoft-com:vml" Requires="v">
                    <p:oleObj spid="_x0000_s13722" name="Equation" r:id="rId21" imgW="215619" imgH="177569" progId="Equation.DSMT4">
                      <p:embed/>
                    </p:oleObj>
                  </mc:Choice>
                  <mc:Fallback>
                    <p:oleObj name="Equation" r:id="rId21" imgW="215619" imgH="177569" progId="Equation.DSMT4">
                      <p:embed/>
                      <p:pic>
                        <p:nvPicPr>
                          <p:cNvPr id="111640" name="Object 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08" y="2384"/>
                            <a:ext cx="435"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3" name="Group 25"/>
            <p:cNvGrpSpPr>
              <a:grpSpLocks/>
            </p:cNvGrpSpPr>
            <p:nvPr/>
          </p:nvGrpSpPr>
          <p:grpSpPr bwMode="auto">
            <a:xfrm>
              <a:off x="2214852" y="4499552"/>
              <a:ext cx="990600" cy="635000"/>
              <a:chOff x="912" y="3056"/>
              <a:chExt cx="624" cy="400"/>
            </a:xfrm>
          </p:grpSpPr>
          <p:sp>
            <p:nvSpPr>
              <p:cNvPr id="44" name="Line 26"/>
              <p:cNvSpPr>
                <a:spLocks noChangeShapeType="1"/>
              </p:cNvSpPr>
              <p:nvPr/>
            </p:nvSpPr>
            <p:spPr bwMode="auto">
              <a:xfrm>
                <a:off x="912" y="3456"/>
                <a:ext cx="624" cy="0"/>
              </a:xfrm>
              <a:prstGeom prst="line">
                <a:avLst/>
              </a:prstGeom>
              <a:noFill/>
              <a:ln w="57150">
                <a:solidFill>
                  <a:srgbClr val="FF99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5" name="Object 7"/>
              <p:cNvGraphicFramePr>
                <a:graphicFrameLocks noChangeAspect="1"/>
              </p:cNvGraphicFramePr>
              <p:nvPr/>
            </p:nvGraphicFramePr>
            <p:xfrm>
              <a:off x="1005" y="3056"/>
              <a:ext cx="435" cy="352"/>
            </p:xfrm>
            <a:graphic>
              <a:graphicData uri="http://schemas.openxmlformats.org/presentationml/2006/ole">
                <mc:AlternateContent xmlns:mc="http://schemas.openxmlformats.org/markup-compatibility/2006">
                  <mc:Choice xmlns:v="urn:schemas-microsoft-com:vml" Requires="v">
                    <p:oleObj spid="_x0000_s13723" name="Equation" r:id="rId23" imgW="215619" imgH="177569" progId="Equation.DSMT4">
                      <p:embed/>
                    </p:oleObj>
                  </mc:Choice>
                  <mc:Fallback>
                    <p:oleObj name="Equation" r:id="rId23" imgW="215619" imgH="177569" progId="Equation.DSMT4">
                      <p:embed/>
                      <p:pic>
                        <p:nvPicPr>
                          <p:cNvPr id="111638" name="Object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05" y="3056"/>
                            <a:ext cx="435"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6" name="Object 4"/>
            <p:cNvGraphicFramePr>
              <a:graphicFrameLocks noChangeAspect="1"/>
            </p:cNvGraphicFramePr>
            <p:nvPr>
              <p:extLst>
                <p:ext uri="{D42A27DB-BD31-4B8C-83A1-F6EECF244321}">
                  <p14:modId xmlns:p14="http://schemas.microsoft.com/office/powerpoint/2010/main" val="1956488502"/>
                </p:ext>
              </p:extLst>
            </p:nvPr>
          </p:nvGraphicFramePr>
          <p:xfrm>
            <a:off x="6482052" y="4905952"/>
            <a:ext cx="2566987" cy="608013"/>
          </p:xfrm>
          <a:graphic>
            <a:graphicData uri="http://schemas.openxmlformats.org/presentationml/2006/ole">
              <mc:AlternateContent xmlns:mc="http://schemas.openxmlformats.org/markup-compatibility/2006">
                <mc:Choice xmlns:v="urn:schemas-microsoft-com:vml" Requires="v">
                  <p:oleObj spid="_x0000_s13724" name="Equation" r:id="rId24" imgW="736280" imgH="177723" progId="Equation.DSMT4">
                    <p:embed/>
                  </p:oleObj>
                </mc:Choice>
                <mc:Fallback>
                  <p:oleObj name="Equation" r:id="rId24" imgW="736280" imgH="177723" progId="Equation.DSMT4">
                    <p:embed/>
                    <p:pic>
                      <p:nvPicPr>
                        <p:cNvPr id="30" name="Object 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482052" y="4905952"/>
                          <a:ext cx="2566987" cy="608013"/>
                        </a:xfrm>
                        <a:prstGeom prst="rect">
                          <a:avLst/>
                        </a:prstGeom>
                        <a:noFill/>
                        <a:ln>
                          <a:noFill/>
                        </a:ln>
                        <a:effectLst/>
                      </p:spPr>
                    </p:pic>
                  </p:oleObj>
                </mc:Fallback>
              </mc:AlternateContent>
            </a:graphicData>
          </a:graphic>
        </p:graphicFrame>
        <p:grpSp>
          <p:nvGrpSpPr>
            <p:cNvPr id="47" name="Group 29"/>
            <p:cNvGrpSpPr>
              <a:grpSpLocks/>
            </p:cNvGrpSpPr>
            <p:nvPr/>
          </p:nvGrpSpPr>
          <p:grpSpPr bwMode="auto">
            <a:xfrm>
              <a:off x="4958052" y="2238952"/>
              <a:ext cx="1371600" cy="763588"/>
              <a:chOff x="2640" y="1632"/>
              <a:chExt cx="864" cy="481"/>
            </a:xfrm>
          </p:grpSpPr>
          <p:sp>
            <p:nvSpPr>
              <p:cNvPr id="48" name="Line 30"/>
              <p:cNvSpPr>
                <a:spLocks noChangeShapeType="1"/>
              </p:cNvSpPr>
              <p:nvPr/>
            </p:nvSpPr>
            <p:spPr bwMode="auto">
              <a:xfrm>
                <a:off x="2640" y="2112"/>
                <a:ext cx="864" cy="0"/>
              </a:xfrm>
              <a:prstGeom prst="line">
                <a:avLst/>
              </a:prstGeom>
              <a:noFill/>
              <a:ln w="57150">
                <a:solidFill>
                  <a:srgbClr val="66FF33"/>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9" name="Object 6"/>
              <p:cNvGraphicFramePr>
                <a:graphicFrameLocks noChangeAspect="1"/>
              </p:cNvGraphicFramePr>
              <p:nvPr/>
            </p:nvGraphicFramePr>
            <p:xfrm>
              <a:off x="2832" y="1632"/>
              <a:ext cx="609" cy="481"/>
            </p:xfrm>
            <a:graphic>
              <a:graphicData uri="http://schemas.openxmlformats.org/presentationml/2006/ole">
                <mc:AlternateContent xmlns:mc="http://schemas.openxmlformats.org/markup-compatibility/2006">
                  <mc:Choice xmlns:v="urn:schemas-microsoft-com:vml" Requires="v">
                    <p:oleObj spid="_x0000_s13725" name="Equation" r:id="rId26" imgW="253780" imgH="203024" progId="Equation.DSMT4">
                      <p:embed/>
                    </p:oleObj>
                  </mc:Choice>
                  <mc:Fallback>
                    <p:oleObj name="Equation" r:id="rId26" imgW="253780" imgH="203024" progId="Equation.DSMT4">
                      <p:embed/>
                      <p:pic>
                        <p:nvPicPr>
                          <p:cNvPr id="111636"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32" y="1632"/>
                            <a:ext cx="609" cy="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0" name="Object 5"/>
            <p:cNvGraphicFramePr>
              <a:graphicFrameLocks noChangeAspect="1"/>
            </p:cNvGraphicFramePr>
            <p:nvPr>
              <p:extLst>
                <p:ext uri="{D42A27DB-BD31-4B8C-83A1-F6EECF244321}">
                  <p14:modId xmlns:p14="http://schemas.microsoft.com/office/powerpoint/2010/main" val="4239062812"/>
                </p:ext>
              </p:extLst>
            </p:nvPr>
          </p:nvGraphicFramePr>
          <p:xfrm>
            <a:off x="7167852" y="3839152"/>
            <a:ext cx="2154237" cy="677863"/>
          </p:xfrm>
          <a:graphic>
            <a:graphicData uri="http://schemas.openxmlformats.org/presentationml/2006/ole">
              <mc:AlternateContent xmlns:mc="http://schemas.openxmlformats.org/markup-compatibility/2006">
                <mc:Choice xmlns:v="urn:schemas-microsoft-com:vml" Requires="v">
                  <p:oleObj spid="_x0000_s13726" name="Equation" r:id="rId27" imgW="634725" imgH="203112" progId="Equation.DSMT4">
                    <p:embed/>
                  </p:oleObj>
                </mc:Choice>
                <mc:Fallback>
                  <p:oleObj name="Equation" r:id="rId27" imgW="634725" imgH="203112" progId="Equation.DSMT4">
                    <p:embed/>
                    <p:pic>
                      <p:nvPicPr>
                        <p:cNvPr id="34" name="Object 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167852" y="3839152"/>
                          <a:ext cx="2154237" cy="677863"/>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131783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第二章 热力学第二定律</a:t>
            </a:r>
            <a:endParaRPr lang="zh-CN" altLang="en-US" dirty="0" smtClean="0"/>
          </a:p>
        </p:txBody>
      </p:sp>
      <p:sp>
        <p:nvSpPr>
          <p:cNvPr id="3" name="内容占位符 2"/>
          <p:cNvSpPr>
            <a:spLocks noGrp="1"/>
          </p:cNvSpPr>
          <p:nvPr>
            <p:ph idx="1"/>
          </p:nvPr>
        </p:nvSpPr>
        <p:spPr>
          <a:xfrm>
            <a:off x="838200" y="1322851"/>
            <a:ext cx="10515600" cy="5244198"/>
          </a:xfrm>
        </p:spPr>
        <p:txBody>
          <a:bodyPr>
            <a:normAutofit/>
          </a:bodyPr>
          <a:lstStyle/>
          <a:p>
            <a:pPr>
              <a:lnSpc>
                <a:spcPct val="110000"/>
              </a:lnSpc>
            </a:pPr>
            <a:r>
              <a:rPr lang="zh-CN" altLang="en-US" dirty="0">
                <a:latin typeface="黑体" panose="02010609060101010101" pitchFamily="49" charset="-122"/>
              </a:rPr>
              <a:t>热力学</a:t>
            </a:r>
            <a:r>
              <a:rPr lang="zh-CN" altLang="en-US" dirty="0" smtClean="0">
                <a:latin typeface="黑体" panose="02010609060101010101" pitchFamily="49" charset="-122"/>
              </a:rPr>
              <a:t>基本</a:t>
            </a:r>
            <a:r>
              <a:rPr lang="zh-CN" altLang="en-US" dirty="0">
                <a:latin typeface="黑体" panose="02010609060101010101" pitchFamily="49" charset="-122"/>
              </a:rPr>
              <a:t>公式</a:t>
            </a:r>
            <a:r>
              <a:rPr lang="zh-CN" altLang="en-US" sz="2800" dirty="0" smtClean="0">
                <a:latin typeface="黑体" panose="02010609060101010101" pitchFamily="49" charset="-122"/>
              </a:rPr>
              <a:t>：</a:t>
            </a:r>
            <a:endParaRPr lang="en-US" altLang="zh-CN" sz="2800" dirty="0" smtClean="0">
              <a:latin typeface="黑体" panose="02010609060101010101" pitchFamily="49" charset="-122"/>
            </a:endParaRPr>
          </a:p>
          <a:p>
            <a:pPr>
              <a:lnSpc>
                <a:spcPct val="110000"/>
              </a:lnSpc>
            </a:pPr>
            <a:endParaRPr lang="en-US" altLang="zh-CN" dirty="0">
              <a:latin typeface="黑体" panose="02010609060101010101" pitchFamily="49" charset="-122"/>
            </a:endParaRPr>
          </a:p>
          <a:p>
            <a:pPr>
              <a:lnSpc>
                <a:spcPct val="110000"/>
              </a:lnSpc>
            </a:pPr>
            <a:endParaRPr lang="en-US" altLang="zh-CN" sz="2800" dirty="0" smtClean="0">
              <a:latin typeface="黑体" panose="02010609060101010101" pitchFamily="49" charset="-122"/>
            </a:endParaRPr>
          </a:p>
          <a:p>
            <a:pPr>
              <a:lnSpc>
                <a:spcPct val="110000"/>
              </a:lnSpc>
            </a:pPr>
            <a:endParaRPr lang="en-US" altLang="zh-CN" dirty="0">
              <a:latin typeface="黑体" panose="02010609060101010101" pitchFamily="49" charset="-122"/>
            </a:endParaRPr>
          </a:p>
          <a:p>
            <a:pPr>
              <a:lnSpc>
                <a:spcPct val="110000"/>
              </a:lnSpc>
            </a:pPr>
            <a:endParaRPr lang="en-US" altLang="zh-CN" sz="2800" dirty="0" smtClean="0">
              <a:latin typeface="黑体" panose="02010609060101010101" pitchFamily="49" charset="-122"/>
            </a:endParaRPr>
          </a:p>
          <a:p>
            <a:pPr>
              <a:lnSpc>
                <a:spcPct val="110000"/>
              </a:lnSpc>
            </a:pPr>
            <a:r>
              <a:rPr lang="zh-CN" altLang="en-US" dirty="0">
                <a:latin typeface="黑体" panose="02010609060101010101" pitchFamily="49" charset="-122"/>
              </a:rPr>
              <a:t>导出式</a:t>
            </a:r>
            <a:endParaRPr lang="en-US" altLang="zh-CN" dirty="0">
              <a:latin typeface="黑体" panose="02010609060101010101" pitchFamily="49" charset="-122"/>
            </a:endParaRPr>
          </a:p>
          <a:p>
            <a:pPr>
              <a:lnSpc>
                <a:spcPct val="110000"/>
              </a:lnSpc>
            </a:pPr>
            <a:endParaRPr lang="en-US" altLang="zh-CN" sz="2800" dirty="0" smtClean="0">
              <a:latin typeface="黑体" panose="02010609060101010101" pitchFamily="49" charset="-122"/>
            </a:endParaRPr>
          </a:p>
          <a:p>
            <a:pPr lvl="1">
              <a:lnSpc>
                <a:spcPct val="150000"/>
              </a:lnSpc>
            </a:pPr>
            <a:endParaRPr lang="en-US" altLang="zh-CN" sz="2800" dirty="0" smtClean="0">
              <a:latin typeface="黑体" panose="02010609060101010101" pitchFamily="49" charset="-122"/>
            </a:endParaRPr>
          </a:p>
        </p:txBody>
      </p:sp>
      <p:sp>
        <p:nvSpPr>
          <p:cNvPr id="52" name="Rectangle 3"/>
          <p:cNvSpPr txBox="1">
            <a:spLocks noChangeArrowheads="1"/>
          </p:cNvSpPr>
          <p:nvPr/>
        </p:nvSpPr>
        <p:spPr>
          <a:xfrm>
            <a:off x="2537836" y="1848114"/>
            <a:ext cx="5650777" cy="2374179"/>
          </a:xfrm>
          <a:prstGeom prst="rect">
            <a:avLst/>
          </a:prstGeom>
          <a:noFill/>
          <a:ln>
            <a:solidFill>
              <a:srgbClr val="FF3300"/>
            </a:solidFill>
            <a:miter lim="800000"/>
            <a:headEnd/>
            <a:tailEnd/>
          </a:ln>
        </p:spPr>
        <p:txBody>
          <a:bodyPr/>
          <a:lstStyle>
            <a:lvl1pPr marL="342900" indent="-342900" algn="l" rtl="0" eaLnBrk="0" fontAlgn="base" hangingPunct="0">
              <a:spcBef>
                <a:spcPct val="20000"/>
              </a:spcBef>
              <a:spcAft>
                <a:spcPct val="0"/>
              </a:spcAft>
              <a:buClr>
                <a:schemeClr val="hlink"/>
              </a:buClr>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宋体" pitchFamily="2" charset="-122"/>
              </a:defRPr>
            </a:lvl5pPr>
            <a:lvl6pPr marL="2514600" indent="-228600" algn="l" rtl="0" fontAlgn="base">
              <a:spcBef>
                <a:spcPct val="20000"/>
              </a:spcBef>
              <a:spcAft>
                <a:spcPct val="0"/>
              </a:spcAft>
              <a:buChar char="»"/>
              <a:defRPr kumimoji="1" sz="2000">
                <a:solidFill>
                  <a:schemeClr val="tx1"/>
                </a:solidFill>
                <a:latin typeface="+mn-lt"/>
                <a:ea typeface="宋体" pitchFamily="2" charset="-122"/>
              </a:defRPr>
            </a:lvl6pPr>
            <a:lvl7pPr marL="2971800" indent="-228600" algn="l" rtl="0" fontAlgn="base">
              <a:spcBef>
                <a:spcPct val="20000"/>
              </a:spcBef>
              <a:spcAft>
                <a:spcPct val="0"/>
              </a:spcAft>
              <a:buChar char="»"/>
              <a:defRPr kumimoji="1" sz="2000">
                <a:solidFill>
                  <a:schemeClr val="tx1"/>
                </a:solidFill>
                <a:latin typeface="+mn-lt"/>
                <a:ea typeface="宋体" pitchFamily="2" charset="-122"/>
              </a:defRPr>
            </a:lvl7pPr>
            <a:lvl8pPr marL="3429000" indent="-228600" algn="l" rtl="0" fontAlgn="base">
              <a:spcBef>
                <a:spcPct val="20000"/>
              </a:spcBef>
              <a:spcAft>
                <a:spcPct val="0"/>
              </a:spcAft>
              <a:buChar char="»"/>
              <a:defRPr kumimoji="1" sz="2000">
                <a:solidFill>
                  <a:schemeClr val="tx1"/>
                </a:solidFill>
                <a:latin typeface="+mn-lt"/>
                <a:ea typeface="宋体" pitchFamily="2" charset="-122"/>
              </a:defRPr>
            </a:lvl8pPr>
            <a:lvl9pPr marL="3886200" indent="-228600" algn="l" rtl="0" fontAlgn="base">
              <a:spcBef>
                <a:spcPct val="20000"/>
              </a:spcBef>
              <a:spcAft>
                <a:spcPct val="0"/>
              </a:spcAft>
              <a:buChar char="»"/>
              <a:defRPr kumimoji="1" sz="2000">
                <a:solidFill>
                  <a:schemeClr val="tx1"/>
                </a:solidFill>
                <a:latin typeface="+mn-lt"/>
                <a:ea typeface="宋体" pitchFamily="2" charset="-122"/>
              </a:defRPr>
            </a:lvl9pPr>
          </a:lstStyle>
          <a:p>
            <a:pPr eaLnBrk="1" hangingPunct="1">
              <a:buClr>
                <a:srgbClr val="808000"/>
              </a:buClr>
              <a:buFontTx/>
              <a:buNone/>
              <a:defRPr/>
            </a:pPr>
            <a:r>
              <a:rPr lang="en-US" altLang="zh-CN" sz="3200" b="1" kern="0" dirty="0" err="1" smtClean="0">
                <a:solidFill>
                  <a:srgbClr val="FF0000"/>
                </a:solidFill>
                <a:latin typeface="Times New Roman"/>
                <a:ea typeface="黑体"/>
              </a:rPr>
              <a:t>d</a:t>
            </a:r>
            <a:r>
              <a:rPr lang="en-US" altLang="zh-CN" sz="3200" b="1" i="1" kern="0" dirty="0" err="1" smtClean="0">
                <a:solidFill>
                  <a:srgbClr val="FF0000"/>
                </a:solidFill>
                <a:latin typeface="Times New Roman"/>
                <a:ea typeface="黑体"/>
              </a:rPr>
              <a:t>U</a:t>
            </a:r>
            <a:r>
              <a:rPr lang="en-US" altLang="zh-CN" sz="3200" b="1" i="1" kern="0" dirty="0" smtClean="0">
                <a:solidFill>
                  <a:srgbClr val="FF0000"/>
                </a:solidFill>
                <a:latin typeface="Times New Roman"/>
                <a:ea typeface="黑体"/>
              </a:rPr>
              <a:t> </a:t>
            </a:r>
            <a:r>
              <a:rPr lang="en-US" altLang="zh-CN" sz="3200" b="1" kern="0" dirty="0" smtClean="0">
                <a:solidFill>
                  <a:srgbClr val="FF0000"/>
                </a:solidFill>
                <a:latin typeface="Times New Roman"/>
                <a:ea typeface="黑体"/>
              </a:rPr>
              <a:t>= </a:t>
            </a:r>
            <a:r>
              <a:rPr lang="en-US" altLang="zh-CN" sz="3200" b="1" i="1" kern="0" dirty="0" err="1" smtClean="0">
                <a:solidFill>
                  <a:srgbClr val="FF0000"/>
                </a:solidFill>
                <a:latin typeface="Times New Roman"/>
                <a:ea typeface="黑体"/>
              </a:rPr>
              <a:t>T</a:t>
            </a:r>
            <a:r>
              <a:rPr lang="en-US" altLang="zh-CN" sz="3200" b="1" kern="0" dirty="0" err="1" smtClean="0">
                <a:solidFill>
                  <a:srgbClr val="FF0000"/>
                </a:solidFill>
                <a:latin typeface="Times New Roman"/>
                <a:ea typeface="黑体"/>
              </a:rPr>
              <a:t>d</a:t>
            </a:r>
            <a:r>
              <a:rPr lang="en-US" altLang="zh-CN" sz="3200" b="1" i="1" kern="0" dirty="0" err="1" smtClean="0">
                <a:solidFill>
                  <a:srgbClr val="FF0000"/>
                </a:solidFill>
                <a:latin typeface="Times New Roman"/>
                <a:ea typeface="黑体"/>
              </a:rPr>
              <a:t>S</a:t>
            </a:r>
            <a:r>
              <a:rPr lang="zh-CN" altLang="en-US" sz="3200" b="1" kern="0" dirty="0" smtClean="0">
                <a:solidFill>
                  <a:srgbClr val="FF0000"/>
                </a:solidFill>
                <a:latin typeface="Times New Roman"/>
                <a:ea typeface="黑体"/>
              </a:rPr>
              <a:t>－</a:t>
            </a:r>
            <a:r>
              <a:rPr lang="en-US" altLang="zh-CN" sz="3200" b="1" i="1" kern="0" dirty="0" err="1" smtClean="0">
                <a:solidFill>
                  <a:srgbClr val="FF0000"/>
                </a:solidFill>
                <a:latin typeface="Times New Roman"/>
                <a:ea typeface="黑体"/>
              </a:rPr>
              <a:t>p</a:t>
            </a:r>
            <a:r>
              <a:rPr lang="en-US" altLang="zh-CN" sz="3200" b="1" kern="0" dirty="0" err="1" smtClean="0">
                <a:solidFill>
                  <a:srgbClr val="FF0000"/>
                </a:solidFill>
                <a:latin typeface="Times New Roman"/>
                <a:ea typeface="黑体"/>
              </a:rPr>
              <a:t>d</a:t>
            </a:r>
            <a:r>
              <a:rPr lang="en-US" altLang="zh-CN" sz="3200" b="1" i="1" kern="0" dirty="0" err="1" smtClean="0">
                <a:solidFill>
                  <a:srgbClr val="FF0000"/>
                </a:solidFill>
                <a:latin typeface="Times New Roman"/>
                <a:ea typeface="黑体"/>
              </a:rPr>
              <a:t>V</a:t>
            </a:r>
            <a:r>
              <a:rPr lang="en-US" altLang="zh-CN" sz="3200" b="1" kern="0" dirty="0" smtClean="0">
                <a:solidFill>
                  <a:srgbClr val="FF0000"/>
                </a:solidFill>
                <a:latin typeface="Times New Roman"/>
                <a:ea typeface="黑体"/>
              </a:rPr>
              <a:t>        </a:t>
            </a:r>
            <a:r>
              <a:rPr lang="en-US" altLang="zh-CN" sz="3200" b="1" i="1" kern="0" dirty="0" smtClean="0">
                <a:solidFill>
                  <a:srgbClr val="FF0000"/>
                </a:solidFill>
                <a:latin typeface="Times New Roman"/>
                <a:ea typeface="黑体"/>
              </a:rPr>
              <a:t>U</a:t>
            </a:r>
            <a:r>
              <a:rPr lang="en-US" altLang="zh-CN" sz="3200" b="1" kern="0" dirty="0" smtClean="0">
                <a:solidFill>
                  <a:srgbClr val="FF0000"/>
                </a:solidFill>
                <a:latin typeface="Times New Roman"/>
                <a:ea typeface="黑体"/>
              </a:rPr>
              <a:t>=</a:t>
            </a:r>
            <a:r>
              <a:rPr lang="en-US" altLang="zh-CN" sz="3200" b="1" i="1" kern="0" dirty="0" smtClean="0">
                <a:solidFill>
                  <a:srgbClr val="FF0000"/>
                </a:solidFill>
                <a:latin typeface="Times New Roman"/>
                <a:ea typeface="黑体"/>
              </a:rPr>
              <a:t>U</a:t>
            </a:r>
            <a:r>
              <a:rPr lang="en-US" altLang="zh-CN" sz="3200" b="1" kern="0" dirty="0" smtClean="0">
                <a:solidFill>
                  <a:srgbClr val="FF0000"/>
                </a:solidFill>
                <a:latin typeface="Times New Roman"/>
                <a:ea typeface="黑体"/>
              </a:rPr>
              <a:t>(</a:t>
            </a:r>
            <a:r>
              <a:rPr lang="en-US" altLang="zh-CN" sz="3200" b="1" i="1" kern="0" dirty="0" smtClean="0">
                <a:solidFill>
                  <a:srgbClr val="FF0000"/>
                </a:solidFill>
                <a:latin typeface="Times New Roman"/>
                <a:ea typeface="黑体"/>
              </a:rPr>
              <a:t>S</a:t>
            </a:r>
            <a:r>
              <a:rPr lang="en-US" altLang="zh-CN" sz="3200" b="1" kern="0" dirty="0" smtClean="0">
                <a:solidFill>
                  <a:srgbClr val="FF0000"/>
                </a:solidFill>
                <a:latin typeface="Times New Roman"/>
                <a:ea typeface="黑体"/>
              </a:rPr>
              <a:t>, </a:t>
            </a:r>
            <a:r>
              <a:rPr lang="en-US" altLang="zh-CN" sz="3200" b="1" i="1" kern="0" dirty="0" smtClean="0">
                <a:solidFill>
                  <a:srgbClr val="FF0000"/>
                </a:solidFill>
                <a:latin typeface="Times New Roman"/>
                <a:ea typeface="黑体"/>
              </a:rPr>
              <a:t>V</a:t>
            </a:r>
            <a:r>
              <a:rPr lang="en-US" altLang="zh-CN" sz="3200" b="1" kern="0" dirty="0" smtClean="0">
                <a:solidFill>
                  <a:srgbClr val="FF0000"/>
                </a:solidFill>
                <a:latin typeface="Times New Roman"/>
                <a:ea typeface="黑体"/>
              </a:rPr>
              <a:t>)</a:t>
            </a:r>
          </a:p>
          <a:p>
            <a:pPr eaLnBrk="1" hangingPunct="1">
              <a:buClr>
                <a:srgbClr val="808000"/>
              </a:buClr>
              <a:buFontTx/>
              <a:buNone/>
              <a:defRPr/>
            </a:pPr>
            <a:r>
              <a:rPr lang="en-US" altLang="zh-CN" sz="3200" b="1" kern="0" dirty="0" err="1" smtClean="0">
                <a:solidFill>
                  <a:srgbClr val="003300"/>
                </a:solidFill>
                <a:latin typeface="Times New Roman"/>
                <a:ea typeface="黑体"/>
              </a:rPr>
              <a:t>d</a:t>
            </a:r>
            <a:r>
              <a:rPr lang="en-US" altLang="zh-CN" sz="3200" b="1" i="1" kern="0" dirty="0" err="1" smtClean="0">
                <a:solidFill>
                  <a:srgbClr val="003300"/>
                </a:solidFill>
                <a:latin typeface="Times New Roman"/>
                <a:ea typeface="黑体"/>
              </a:rPr>
              <a:t>H</a:t>
            </a:r>
            <a:r>
              <a:rPr lang="en-US" altLang="zh-CN" sz="3200" b="1" i="1" kern="0" dirty="0" smtClean="0">
                <a:solidFill>
                  <a:srgbClr val="003300"/>
                </a:solidFill>
                <a:latin typeface="Times New Roman"/>
                <a:ea typeface="黑体"/>
              </a:rPr>
              <a:t> </a:t>
            </a:r>
            <a:r>
              <a:rPr lang="en-US" altLang="zh-CN" sz="3200" b="1" kern="0" dirty="0" smtClean="0">
                <a:solidFill>
                  <a:srgbClr val="003300"/>
                </a:solidFill>
                <a:latin typeface="Times New Roman"/>
                <a:ea typeface="黑体"/>
              </a:rPr>
              <a:t>= </a:t>
            </a:r>
            <a:r>
              <a:rPr lang="en-US" altLang="zh-CN" sz="3200" b="1" i="1" kern="0" dirty="0" err="1" smtClean="0">
                <a:solidFill>
                  <a:srgbClr val="003300"/>
                </a:solidFill>
                <a:latin typeface="Times New Roman"/>
                <a:ea typeface="黑体"/>
              </a:rPr>
              <a:t>T</a:t>
            </a:r>
            <a:r>
              <a:rPr lang="en-US" altLang="zh-CN" sz="3200" b="1" kern="0" dirty="0" err="1" smtClean="0">
                <a:solidFill>
                  <a:srgbClr val="003300"/>
                </a:solidFill>
                <a:latin typeface="Times New Roman"/>
                <a:ea typeface="黑体"/>
              </a:rPr>
              <a:t>d</a:t>
            </a:r>
            <a:r>
              <a:rPr lang="en-US" altLang="zh-CN" sz="3200" b="1" i="1" kern="0" dirty="0" err="1" smtClean="0">
                <a:solidFill>
                  <a:srgbClr val="003300"/>
                </a:solidFill>
                <a:latin typeface="Times New Roman"/>
                <a:ea typeface="黑体"/>
              </a:rPr>
              <a:t>S</a:t>
            </a:r>
            <a:r>
              <a:rPr lang="zh-CN" altLang="en-US" sz="3200" b="1" kern="0" dirty="0" smtClean="0">
                <a:solidFill>
                  <a:srgbClr val="003300"/>
                </a:solidFill>
                <a:latin typeface="Times New Roman"/>
                <a:ea typeface="黑体"/>
              </a:rPr>
              <a:t>＋</a:t>
            </a:r>
            <a:r>
              <a:rPr lang="en-US" altLang="zh-CN" sz="3200" b="1" i="1" kern="0" dirty="0" err="1" smtClean="0">
                <a:solidFill>
                  <a:srgbClr val="003300"/>
                </a:solidFill>
                <a:latin typeface="Times New Roman"/>
                <a:ea typeface="黑体"/>
              </a:rPr>
              <a:t>V</a:t>
            </a:r>
            <a:r>
              <a:rPr lang="en-US" altLang="zh-CN" sz="3200" b="1" kern="0" dirty="0" err="1" smtClean="0">
                <a:solidFill>
                  <a:srgbClr val="003300"/>
                </a:solidFill>
                <a:latin typeface="Times New Roman"/>
                <a:ea typeface="黑体"/>
              </a:rPr>
              <a:t>d</a:t>
            </a:r>
            <a:r>
              <a:rPr lang="en-US" altLang="zh-CN" sz="3200" b="1" i="1" kern="0" dirty="0" err="1" smtClean="0">
                <a:solidFill>
                  <a:srgbClr val="003300"/>
                </a:solidFill>
                <a:latin typeface="Times New Roman"/>
                <a:ea typeface="黑体"/>
              </a:rPr>
              <a:t>p</a:t>
            </a:r>
            <a:r>
              <a:rPr lang="en-US" altLang="zh-CN" sz="3200" b="1" kern="0" dirty="0" smtClean="0">
                <a:solidFill>
                  <a:srgbClr val="003300"/>
                </a:solidFill>
                <a:latin typeface="Times New Roman"/>
                <a:ea typeface="黑体"/>
              </a:rPr>
              <a:t>        </a:t>
            </a:r>
            <a:r>
              <a:rPr lang="en-US" altLang="zh-CN" sz="3200" b="1" i="1" kern="0" dirty="0" smtClean="0">
                <a:solidFill>
                  <a:srgbClr val="003300"/>
                </a:solidFill>
                <a:latin typeface="Times New Roman"/>
                <a:ea typeface="黑体"/>
              </a:rPr>
              <a:t>H</a:t>
            </a:r>
            <a:r>
              <a:rPr lang="en-US" altLang="zh-CN" sz="3200" b="1" kern="0" dirty="0" smtClean="0">
                <a:solidFill>
                  <a:srgbClr val="003300"/>
                </a:solidFill>
                <a:latin typeface="Times New Roman"/>
                <a:ea typeface="黑体"/>
              </a:rPr>
              <a:t>=</a:t>
            </a:r>
            <a:r>
              <a:rPr lang="en-US" altLang="zh-CN" sz="3200" b="1" i="1" kern="0" dirty="0" smtClean="0">
                <a:solidFill>
                  <a:srgbClr val="003300"/>
                </a:solidFill>
                <a:latin typeface="Times New Roman"/>
                <a:ea typeface="黑体"/>
              </a:rPr>
              <a:t>H</a:t>
            </a:r>
            <a:r>
              <a:rPr lang="en-US" altLang="zh-CN" sz="3200" b="1" kern="0" dirty="0" smtClean="0">
                <a:solidFill>
                  <a:srgbClr val="003300"/>
                </a:solidFill>
                <a:latin typeface="Times New Roman"/>
                <a:ea typeface="黑体"/>
              </a:rPr>
              <a:t>(</a:t>
            </a:r>
            <a:r>
              <a:rPr lang="en-US" altLang="zh-CN" sz="3200" b="1" i="1" kern="0" dirty="0" smtClean="0">
                <a:solidFill>
                  <a:srgbClr val="003300"/>
                </a:solidFill>
                <a:latin typeface="Times New Roman"/>
                <a:ea typeface="黑体"/>
              </a:rPr>
              <a:t>S</a:t>
            </a:r>
            <a:r>
              <a:rPr lang="en-US" altLang="zh-CN" sz="3200" b="1" kern="0" dirty="0" smtClean="0">
                <a:solidFill>
                  <a:srgbClr val="003300"/>
                </a:solidFill>
                <a:latin typeface="Times New Roman"/>
                <a:ea typeface="黑体"/>
              </a:rPr>
              <a:t>, </a:t>
            </a:r>
            <a:r>
              <a:rPr lang="en-US" altLang="zh-CN" sz="3200" b="1" i="1" kern="0" dirty="0" smtClean="0">
                <a:solidFill>
                  <a:srgbClr val="003300"/>
                </a:solidFill>
                <a:latin typeface="Times New Roman"/>
                <a:ea typeface="黑体"/>
              </a:rPr>
              <a:t>p</a:t>
            </a:r>
            <a:r>
              <a:rPr lang="en-US" altLang="zh-CN" sz="3200" b="1" kern="0" dirty="0" smtClean="0">
                <a:solidFill>
                  <a:srgbClr val="003300"/>
                </a:solidFill>
                <a:latin typeface="Times New Roman"/>
                <a:ea typeface="黑体"/>
              </a:rPr>
              <a:t>)</a:t>
            </a:r>
          </a:p>
          <a:p>
            <a:pPr eaLnBrk="1" hangingPunct="1">
              <a:buClr>
                <a:srgbClr val="808000"/>
              </a:buClr>
              <a:buFontTx/>
              <a:buNone/>
              <a:defRPr/>
            </a:pPr>
            <a:r>
              <a:rPr lang="en-US" altLang="zh-CN" sz="3200" b="1" kern="0" dirty="0" err="1" smtClean="0">
                <a:solidFill>
                  <a:srgbClr val="003300"/>
                </a:solidFill>
                <a:latin typeface="Times New Roman"/>
                <a:ea typeface="黑体"/>
              </a:rPr>
              <a:t>d</a:t>
            </a:r>
            <a:r>
              <a:rPr lang="en-US" altLang="zh-CN" sz="3200" b="1" i="1" kern="0" dirty="0" err="1" smtClean="0">
                <a:solidFill>
                  <a:srgbClr val="003300"/>
                </a:solidFill>
                <a:latin typeface="Times New Roman"/>
                <a:ea typeface="黑体"/>
              </a:rPr>
              <a:t>A</a:t>
            </a:r>
            <a:r>
              <a:rPr lang="en-US" altLang="zh-CN" sz="3200" b="1" i="1" kern="0" dirty="0" smtClean="0">
                <a:solidFill>
                  <a:srgbClr val="003300"/>
                </a:solidFill>
                <a:latin typeface="Times New Roman"/>
                <a:ea typeface="黑体"/>
              </a:rPr>
              <a:t> </a:t>
            </a:r>
            <a:r>
              <a:rPr lang="en-US" altLang="zh-CN" sz="3200" b="1" kern="0" dirty="0" smtClean="0">
                <a:solidFill>
                  <a:srgbClr val="003300"/>
                </a:solidFill>
                <a:latin typeface="Times New Roman"/>
                <a:ea typeface="黑体"/>
              </a:rPr>
              <a:t>=</a:t>
            </a:r>
            <a:r>
              <a:rPr lang="zh-CN" altLang="en-US" sz="3200" b="1" kern="0" dirty="0" smtClean="0">
                <a:solidFill>
                  <a:srgbClr val="003300"/>
                </a:solidFill>
                <a:latin typeface="Times New Roman"/>
                <a:ea typeface="黑体"/>
              </a:rPr>
              <a:t>－</a:t>
            </a:r>
            <a:r>
              <a:rPr lang="en-US" altLang="zh-CN" sz="3200" b="1" i="1" kern="0" dirty="0" err="1" smtClean="0">
                <a:solidFill>
                  <a:srgbClr val="003300"/>
                </a:solidFill>
                <a:latin typeface="Times New Roman"/>
                <a:ea typeface="黑体"/>
              </a:rPr>
              <a:t>S</a:t>
            </a:r>
            <a:r>
              <a:rPr lang="en-US" altLang="zh-CN" sz="3200" b="1" kern="0" dirty="0" err="1" smtClean="0">
                <a:solidFill>
                  <a:srgbClr val="003300"/>
                </a:solidFill>
                <a:latin typeface="Times New Roman"/>
                <a:ea typeface="黑体"/>
              </a:rPr>
              <a:t>d</a:t>
            </a:r>
            <a:r>
              <a:rPr lang="en-US" altLang="zh-CN" sz="3200" b="1" i="1" kern="0" dirty="0" err="1" smtClean="0">
                <a:solidFill>
                  <a:srgbClr val="003300"/>
                </a:solidFill>
                <a:latin typeface="Times New Roman"/>
                <a:ea typeface="黑体"/>
              </a:rPr>
              <a:t>T</a:t>
            </a:r>
            <a:r>
              <a:rPr lang="zh-CN" altLang="en-US" sz="3200" b="1" kern="0" dirty="0" smtClean="0">
                <a:solidFill>
                  <a:srgbClr val="003300"/>
                </a:solidFill>
                <a:latin typeface="Times New Roman"/>
                <a:ea typeface="黑体"/>
              </a:rPr>
              <a:t>－</a:t>
            </a:r>
            <a:r>
              <a:rPr lang="en-US" altLang="zh-CN" sz="3200" b="1" i="1" kern="0" dirty="0" err="1" smtClean="0">
                <a:solidFill>
                  <a:srgbClr val="003300"/>
                </a:solidFill>
                <a:latin typeface="Times New Roman"/>
                <a:ea typeface="黑体"/>
              </a:rPr>
              <a:t>p</a:t>
            </a:r>
            <a:r>
              <a:rPr lang="en-US" altLang="zh-CN" sz="3200" b="1" kern="0" dirty="0" err="1" smtClean="0">
                <a:solidFill>
                  <a:srgbClr val="003300"/>
                </a:solidFill>
                <a:latin typeface="Times New Roman"/>
                <a:ea typeface="黑体"/>
              </a:rPr>
              <a:t>d</a:t>
            </a:r>
            <a:r>
              <a:rPr lang="en-US" altLang="zh-CN" sz="3200" b="1" i="1" kern="0" dirty="0" err="1" smtClean="0">
                <a:solidFill>
                  <a:srgbClr val="003300"/>
                </a:solidFill>
                <a:latin typeface="Times New Roman"/>
                <a:ea typeface="黑体"/>
              </a:rPr>
              <a:t>V</a:t>
            </a:r>
            <a:r>
              <a:rPr lang="en-US" altLang="zh-CN" sz="3200" b="1" i="1" kern="0" dirty="0" smtClean="0">
                <a:solidFill>
                  <a:srgbClr val="003300"/>
                </a:solidFill>
                <a:latin typeface="Times New Roman"/>
                <a:ea typeface="黑体"/>
              </a:rPr>
              <a:t>     A=A(T, V)</a:t>
            </a:r>
          </a:p>
          <a:p>
            <a:pPr eaLnBrk="1" hangingPunct="1">
              <a:buClr>
                <a:srgbClr val="808000"/>
              </a:buClr>
              <a:buFontTx/>
              <a:buNone/>
              <a:defRPr/>
            </a:pPr>
            <a:r>
              <a:rPr lang="en-US" altLang="zh-CN" sz="3200" b="1" kern="0" dirty="0" err="1" smtClean="0">
                <a:solidFill>
                  <a:srgbClr val="FF0000"/>
                </a:solidFill>
                <a:latin typeface="Times New Roman"/>
                <a:ea typeface="黑体"/>
              </a:rPr>
              <a:t>d</a:t>
            </a:r>
            <a:r>
              <a:rPr lang="en-US" altLang="zh-CN" sz="3200" b="1" i="1" kern="0" dirty="0" err="1" smtClean="0">
                <a:solidFill>
                  <a:srgbClr val="FF0000"/>
                </a:solidFill>
                <a:latin typeface="Times New Roman"/>
                <a:ea typeface="黑体"/>
              </a:rPr>
              <a:t>G</a:t>
            </a:r>
            <a:r>
              <a:rPr lang="en-US" altLang="zh-CN" sz="3200" b="1" i="1" kern="0" dirty="0" smtClean="0">
                <a:solidFill>
                  <a:srgbClr val="FF0000"/>
                </a:solidFill>
                <a:latin typeface="Times New Roman"/>
                <a:ea typeface="黑体"/>
              </a:rPr>
              <a:t> </a:t>
            </a:r>
            <a:r>
              <a:rPr lang="en-US" altLang="zh-CN" sz="3200" b="1" kern="0" dirty="0" smtClean="0">
                <a:solidFill>
                  <a:srgbClr val="FF0000"/>
                </a:solidFill>
                <a:latin typeface="Times New Roman"/>
                <a:ea typeface="黑体"/>
              </a:rPr>
              <a:t>=</a:t>
            </a:r>
            <a:r>
              <a:rPr lang="zh-CN" altLang="en-US" sz="3200" b="1" kern="0" dirty="0" smtClean="0">
                <a:solidFill>
                  <a:srgbClr val="FF0000"/>
                </a:solidFill>
                <a:latin typeface="Times New Roman"/>
                <a:ea typeface="黑体"/>
              </a:rPr>
              <a:t>－</a:t>
            </a:r>
            <a:r>
              <a:rPr lang="en-US" altLang="zh-CN" sz="3200" b="1" i="1" kern="0" dirty="0" err="1" smtClean="0">
                <a:solidFill>
                  <a:srgbClr val="FF0000"/>
                </a:solidFill>
                <a:latin typeface="Times New Roman"/>
                <a:ea typeface="黑体"/>
              </a:rPr>
              <a:t>S</a:t>
            </a:r>
            <a:r>
              <a:rPr lang="en-US" altLang="zh-CN" sz="3200" b="1" kern="0" dirty="0" err="1" smtClean="0">
                <a:solidFill>
                  <a:srgbClr val="FF0000"/>
                </a:solidFill>
                <a:latin typeface="Times New Roman"/>
                <a:ea typeface="黑体"/>
              </a:rPr>
              <a:t>d</a:t>
            </a:r>
            <a:r>
              <a:rPr lang="en-US" altLang="zh-CN" sz="3200" b="1" i="1" kern="0" dirty="0" err="1" smtClean="0">
                <a:solidFill>
                  <a:srgbClr val="FF0000"/>
                </a:solidFill>
                <a:latin typeface="Times New Roman"/>
                <a:ea typeface="黑体"/>
              </a:rPr>
              <a:t>T</a:t>
            </a:r>
            <a:r>
              <a:rPr lang="zh-CN" altLang="en-US" sz="3200" b="1" kern="0" dirty="0" smtClean="0">
                <a:solidFill>
                  <a:srgbClr val="FF0000"/>
                </a:solidFill>
                <a:latin typeface="Times New Roman"/>
                <a:ea typeface="黑体"/>
              </a:rPr>
              <a:t>＋</a:t>
            </a:r>
            <a:r>
              <a:rPr lang="en-US" altLang="zh-CN" sz="3200" b="1" i="1" kern="0" dirty="0" err="1" smtClean="0">
                <a:solidFill>
                  <a:srgbClr val="FF0000"/>
                </a:solidFill>
                <a:latin typeface="Times New Roman"/>
                <a:ea typeface="黑体"/>
              </a:rPr>
              <a:t>V</a:t>
            </a:r>
            <a:r>
              <a:rPr lang="en-US" altLang="zh-CN" sz="3200" b="1" kern="0" dirty="0" err="1" smtClean="0">
                <a:solidFill>
                  <a:srgbClr val="FF0000"/>
                </a:solidFill>
                <a:latin typeface="Times New Roman"/>
                <a:ea typeface="黑体"/>
              </a:rPr>
              <a:t>d</a:t>
            </a:r>
            <a:r>
              <a:rPr lang="en-US" altLang="zh-CN" sz="3200" b="1" i="1" kern="0" dirty="0" err="1" smtClean="0">
                <a:solidFill>
                  <a:srgbClr val="FF0000"/>
                </a:solidFill>
                <a:latin typeface="Times New Roman"/>
                <a:ea typeface="黑体"/>
              </a:rPr>
              <a:t>p</a:t>
            </a:r>
            <a:r>
              <a:rPr lang="en-US" altLang="zh-CN" sz="3200" b="1" i="1" kern="0" dirty="0" smtClean="0">
                <a:solidFill>
                  <a:srgbClr val="FF0000"/>
                </a:solidFill>
                <a:latin typeface="Times New Roman"/>
                <a:ea typeface="黑体"/>
              </a:rPr>
              <a:t>    G=G(T, p)</a:t>
            </a:r>
          </a:p>
        </p:txBody>
      </p:sp>
      <p:graphicFrame>
        <p:nvGraphicFramePr>
          <p:cNvPr id="53" name="Object 1024"/>
          <p:cNvGraphicFramePr>
            <a:graphicFrameLocks noChangeAspect="1"/>
          </p:cNvGraphicFramePr>
          <p:nvPr>
            <p:extLst>
              <p:ext uri="{D42A27DB-BD31-4B8C-83A1-F6EECF244321}">
                <p14:modId xmlns:p14="http://schemas.microsoft.com/office/powerpoint/2010/main" val="3375111788"/>
              </p:ext>
            </p:extLst>
          </p:nvPr>
        </p:nvGraphicFramePr>
        <p:xfrm>
          <a:off x="1117673" y="4839343"/>
          <a:ext cx="3187700" cy="950913"/>
        </p:xfrm>
        <a:graphic>
          <a:graphicData uri="http://schemas.openxmlformats.org/presentationml/2006/ole">
            <mc:AlternateContent xmlns:mc="http://schemas.openxmlformats.org/markup-compatibility/2006">
              <mc:Choice xmlns:v="urn:schemas-microsoft-com:vml" Requires="v">
                <p:oleObj spid="_x0000_s14454" name="Equation" r:id="rId3" imgW="1282700" imgH="393700" progId="Equation.DSMT4">
                  <p:embed/>
                </p:oleObj>
              </mc:Choice>
              <mc:Fallback>
                <p:oleObj name="Equation" r:id="rId3" imgW="1282700" imgH="393700" progId="Equation.DSMT4">
                  <p:embed/>
                  <p:pic>
                    <p:nvPicPr>
                      <p:cNvPr id="910336"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673" y="4839343"/>
                        <a:ext cx="3187700"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 name="Object 1025"/>
          <p:cNvGraphicFramePr>
            <a:graphicFrameLocks noChangeAspect="1"/>
          </p:cNvGraphicFramePr>
          <p:nvPr>
            <p:extLst>
              <p:ext uri="{D42A27DB-BD31-4B8C-83A1-F6EECF244321}">
                <p14:modId xmlns:p14="http://schemas.microsoft.com/office/powerpoint/2010/main" val="1689689581"/>
              </p:ext>
            </p:extLst>
          </p:nvPr>
        </p:nvGraphicFramePr>
        <p:xfrm>
          <a:off x="4337051" y="4807593"/>
          <a:ext cx="3595687" cy="982663"/>
        </p:xfrm>
        <a:graphic>
          <a:graphicData uri="http://schemas.openxmlformats.org/presentationml/2006/ole">
            <mc:AlternateContent xmlns:mc="http://schemas.openxmlformats.org/markup-compatibility/2006">
              <mc:Choice xmlns:v="urn:schemas-microsoft-com:vml" Requires="v">
                <p:oleObj spid="_x0000_s14455" name="Equation" r:id="rId5" imgW="1435100" imgH="393700" progId="Equation.DSMT4">
                  <p:embed/>
                </p:oleObj>
              </mc:Choice>
              <mc:Fallback>
                <p:oleObj name="Equation" r:id="rId5" imgW="1435100" imgH="393700" progId="Equation.DSMT4">
                  <p:embed/>
                  <p:pic>
                    <p:nvPicPr>
                      <p:cNvPr id="910337"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7051" y="4807593"/>
                        <a:ext cx="3595687"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 name="Object 1026"/>
          <p:cNvGraphicFramePr>
            <a:graphicFrameLocks noChangeAspect="1"/>
          </p:cNvGraphicFramePr>
          <p:nvPr>
            <p:extLst>
              <p:ext uri="{D42A27DB-BD31-4B8C-83A1-F6EECF244321}">
                <p14:modId xmlns:p14="http://schemas.microsoft.com/office/powerpoint/2010/main" val="1422602055"/>
              </p:ext>
            </p:extLst>
          </p:nvPr>
        </p:nvGraphicFramePr>
        <p:xfrm>
          <a:off x="1061749" y="5817966"/>
          <a:ext cx="2903538" cy="971550"/>
        </p:xfrm>
        <a:graphic>
          <a:graphicData uri="http://schemas.openxmlformats.org/presentationml/2006/ole">
            <mc:AlternateContent xmlns:mc="http://schemas.openxmlformats.org/markup-compatibility/2006">
              <mc:Choice xmlns:v="urn:schemas-microsoft-com:vml" Requires="v">
                <p:oleObj spid="_x0000_s14456" name="Equation" r:id="rId7" imgW="1257300" imgH="419100" progId="Equation.DSMT4">
                  <p:embed/>
                </p:oleObj>
              </mc:Choice>
              <mc:Fallback>
                <p:oleObj name="Equation" r:id="rId7" imgW="1257300" imgH="419100" progId="Equation.DSMT4">
                  <p:embed/>
                  <p:pic>
                    <p:nvPicPr>
                      <p:cNvPr id="910338"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1749" y="5817966"/>
                        <a:ext cx="2903538"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 name="Object 1027"/>
          <p:cNvGraphicFramePr>
            <a:graphicFrameLocks noChangeAspect="1"/>
          </p:cNvGraphicFramePr>
          <p:nvPr>
            <p:extLst>
              <p:ext uri="{D42A27DB-BD31-4B8C-83A1-F6EECF244321}">
                <p14:modId xmlns:p14="http://schemas.microsoft.com/office/powerpoint/2010/main" val="859811573"/>
              </p:ext>
            </p:extLst>
          </p:nvPr>
        </p:nvGraphicFramePr>
        <p:xfrm>
          <a:off x="4305373" y="5741690"/>
          <a:ext cx="3657600" cy="1019175"/>
        </p:xfrm>
        <a:graphic>
          <a:graphicData uri="http://schemas.openxmlformats.org/presentationml/2006/ole">
            <mc:AlternateContent xmlns:mc="http://schemas.openxmlformats.org/markup-compatibility/2006">
              <mc:Choice xmlns:v="urn:schemas-microsoft-com:vml" Requires="v">
                <p:oleObj spid="_x0000_s14457" name="Equation" r:id="rId9" imgW="1409088" imgH="393529" progId="Equation.DSMT4">
                  <p:embed/>
                </p:oleObj>
              </mc:Choice>
              <mc:Fallback>
                <p:oleObj name="Equation" r:id="rId9" imgW="1409088" imgH="393529" progId="Equation.DSMT4">
                  <p:embed/>
                  <p:pic>
                    <p:nvPicPr>
                      <p:cNvPr id="910339"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5373" y="5741690"/>
                        <a:ext cx="365760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9536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barn(inVertical)">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left)">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left)">
                                      <p:cBhvr>
                                        <p:cTn id="27" dur="500"/>
                                        <p:tgtEl>
                                          <p:spTgt spid="5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wipe(left)">
                                      <p:cBhvr>
                                        <p:cTn id="32" dur="500"/>
                                        <p:tgtEl>
                                          <p:spTgt spid="5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第二章 热力学第二定律</a:t>
            </a:r>
            <a:endParaRPr lang="zh-CN" altLang="en-US" dirty="0" smtClean="0"/>
          </a:p>
        </p:txBody>
      </p:sp>
      <p:sp>
        <p:nvSpPr>
          <p:cNvPr id="3" name="内容占位符 2"/>
          <p:cNvSpPr>
            <a:spLocks noGrp="1"/>
          </p:cNvSpPr>
          <p:nvPr>
            <p:ph idx="1"/>
          </p:nvPr>
        </p:nvSpPr>
        <p:spPr>
          <a:xfrm>
            <a:off x="838200" y="1489111"/>
            <a:ext cx="10515600" cy="5244198"/>
          </a:xfrm>
        </p:spPr>
        <p:txBody>
          <a:bodyPr>
            <a:normAutofit/>
          </a:bodyPr>
          <a:lstStyle/>
          <a:p>
            <a:pPr>
              <a:lnSpc>
                <a:spcPct val="110000"/>
              </a:lnSpc>
            </a:pPr>
            <a:r>
              <a:rPr lang="en-US" altLang="zh-CN" dirty="0">
                <a:ea typeface="黑体" pitchFamily="2" charset="-122"/>
              </a:rPr>
              <a:t>Maxwell </a:t>
            </a:r>
            <a:r>
              <a:rPr lang="zh-CN" altLang="en-US" dirty="0">
                <a:latin typeface="黑体" pitchFamily="2" charset="-122"/>
                <a:ea typeface="黑体" pitchFamily="2" charset="-122"/>
              </a:rPr>
              <a:t>关系式</a:t>
            </a:r>
            <a:r>
              <a:rPr lang="zh-CN" altLang="en-US" sz="2800" dirty="0" smtClean="0">
                <a:latin typeface="黑体" panose="02010609060101010101" pitchFamily="49" charset="-122"/>
              </a:rPr>
              <a:t>：</a:t>
            </a:r>
            <a:endParaRPr lang="en-US" altLang="zh-CN" sz="2800" dirty="0" smtClean="0">
              <a:latin typeface="黑体" panose="02010609060101010101" pitchFamily="49" charset="-122"/>
            </a:endParaRPr>
          </a:p>
          <a:p>
            <a:pPr>
              <a:lnSpc>
                <a:spcPct val="110000"/>
              </a:lnSpc>
            </a:pPr>
            <a:endParaRPr lang="en-US" altLang="zh-CN" dirty="0">
              <a:latin typeface="黑体" panose="02010609060101010101" pitchFamily="49" charset="-122"/>
            </a:endParaRPr>
          </a:p>
          <a:p>
            <a:pPr>
              <a:lnSpc>
                <a:spcPct val="110000"/>
              </a:lnSpc>
            </a:pPr>
            <a:endParaRPr lang="en-US" altLang="zh-CN" sz="2800" dirty="0" smtClean="0">
              <a:latin typeface="黑体" panose="02010609060101010101" pitchFamily="49" charset="-122"/>
            </a:endParaRPr>
          </a:p>
          <a:p>
            <a:pPr>
              <a:lnSpc>
                <a:spcPct val="110000"/>
              </a:lnSpc>
            </a:pPr>
            <a:r>
              <a:rPr lang="zh-CN" altLang="en-US" dirty="0" smtClean="0">
                <a:latin typeface="黑体" pitchFamily="2" charset="-122"/>
                <a:ea typeface="黑体" pitchFamily="2" charset="-122"/>
              </a:rPr>
              <a:t>克拉贝龙方程</a:t>
            </a:r>
            <a:endParaRPr lang="en-US" altLang="zh-CN" dirty="0" smtClean="0">
              <a:latin typeface="黑体" pitchFamily="2" charset="-122"/>
              <a:ea typeface="黑体" pitchFamily="2" charset="-122"/>
            </a:endParaRPr>
          </a:p>
          <a:p>
            <a:pPr>
              <a:lnSpc>
                <a:spcPct val="110000"/>
              </a:lnSpc>
            </a:pPr>
            <a:endParaRPr lang="en-US" altLang="zh-CN" sz="2800" dirty="0">
              <a:latin typeface="黑体" pitchFamily="2" charset="-122"/>
              <a:ea typeface="黑体" pitchFamily="2" charset="-122"/>
            </a:endParaRPr>
          </a:p>
          <a:p>
            <a:pPr>
              <a:lnSpc>
                <a:spcPct val="110000"/>
              </a:lnSpc>
            </a:pPr>
            <a:endParaRPr lang="en-US" altLang="zh-CN" dirty="0" smtClean="0">
              <a:latin typeface="黑体" pitchFamily="2" charset="-122"/>
              <a:ea typeface="黑体" pitchFamily="2" charset="-122"/>
            </a:endParaRPr>
          </a:p>
          <a:p>
            <a:pPr>
              <a:lnSpc>
                <a:spcPct val="110000"/>
              </a:lnSpc>
            </a:pPr>
            <a:r>
              <a:rPr lang="zh-CN" altLang="en-US" dirty="0" smtClean="0">
                <a:latin typeface="黑体" pitchFamily="2" charset="-122"/>
                <a:ea typeface="黑体" pitchFamily="2" charset="-122"/>
              </a:rPr>
              <a:t>克劳修斯</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克拉贝龙方程</a:t>
            </a:r>
            <a:endParaRPr lang="en-US" altLang="zh-CN" sz="2800" dirty="0" smtClean="0">
              <a:latin typeface="黑体" panose="02010609060101010101" pitchFamily="49" charset="-122"/>
            </a:endParaRPr>
          </a:p>
          <a:p>
            <a:pPr lvl="1">
              <a:lnSpc>
                <a:spcPct val="150000"/>
              </a:lnSpc>
            </a:pPr>
            <a:endParaRPr lang="en-US" altLang="zh-CN" sz="2800" dirty="0" smtClean="0">
              <a:latin typeface="黑体" panose="02010609060101010101" pitchFamily="49" charset="-122"/>
            </a:endParaRPr>
          </a:p>
        </p:txBody>
      </p:sp>
      <p:graphicFrame>
        <p:nvGraphicFramePr>
          <p:cNvPr id="9" name="Object 1030"/>
          <p:cNvGraphicFramePr>
            <a:graphicFrameLocks noChangeAspect="1"/>
          </p:cNvGraphicFramePr>
          <p:nvPr>
            <p:extLst>
              <p:ext uri="{D42A27DB-BD31-4B8C-83A1-F6EECF244321}">
                <p14:modId xmlns:p14="http://schemas.microsoft.com/office/powerpoint/2010/main" val="1380648907"/>
              </p:ext>
            </p:extLst>
          </p:nvPr>
        </p:nvGraphicFramePr>
        <p:xfrm>
          <a:off x="1370518" y="2190082"/>
          <a:ext cx="2286000" cy="704850"/>
        </p:xfrm>
        <a:graphic>
          <a:graphicData uri="http://schemas.openxmlformats.org/presentationml/2006/ole">
            <mc:AlternateContent xmlns:mc="http://schemas.openxmlformats.org/markup-compatibility/2006">
              <mc:Choice xmlns:v="urn:schemas-microsoft-com:vml" Requires="v">
                <p:oleObj spid="_x0000_s15530" name="Equation" r:id="rId3" imgW="1180588" imgH="406224" progId="Equation.DSMT4">
                  <p:embed/>
                </p:oleObj>
              </mc:Choice>
              <mc:Fallback>
                <p:oleObj name="Equation" r:id="rId3" imgW="1180588" imgH="406224" progId="Equation.DSMT4">
                  <p:embed/>
                  <p:pic>
                    <p:nvPicPr>
                      <p:cNvPr id="121879"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518" y="2190082"/>
                        <a:ext cx="22860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028"/>
          <p:cNvGraphicFramePr>
            <a:graphicFrameLocks noChangeAspect="1"/>
          </p:cNvGraphicFramePr>
          <p:nvPr>
            <p:extLst>
              <p:ext uri="{D42A27DB-BD31-4B8C-83A1-F6EECF244321}">
                <p14:modId xmlns:p14="http://schemas.microsoft.com/office/powerpoint/2010/main" val="3181721634"/>
              </p:ext>
            </p:extLst>
          </p:nvPr>
        </p:nvGraphicFramePr>
        <p:xfrm>
          <a:off x="3965287" y="2190082"/>
          <a:ext cx="2081213" cy="769937"/>
        </p:xfrm>
        <a:graphic>
          <a:graphicData uri="http://schemas.openxmlformats.org/presentationml/2006/ole">
            <mc:AlternateContent xmlns:mc="http://schemas.openxmlformats.org/markup-compatibility/2006">
              <mc:Choice xmlns:v="urn:schemas-microsoft-com:vml" Requires="v">
                <p:oleObj spid="_x0000_s15531" name="Equation" r:id="rId5" imgW="1104900" imgH="444500" progId="Equation.DSMT4">
                  <p:embed/>
                </p:oleObj>
              </mc:Choice>
              <mc:Fallback>
                <p:oleObj name="Equation" r:id="rId5" imgW="1104900" imgH="444500" progId="Equation.DSMT4">
                  <p:embed/>
                  <p:pic>
                    <p:nvPicPr>
                      <p:cNvPr id="121875" name="Object 10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5287" y="2190082"/>
                        <a:ext cx="2081213"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026"/>
          <p:cNvGraphicFramePr>
            <a:graphicFrameLocks noChangeAspect="1"/>
          </p:cNvGraphicFramePr>
          <p:nvPr>
            <p:extLst>
              <p:ext uri="{D42A27DB-BD31-4B8C-83A1-F6EECF244321}">
                <p14:modId xmlns:p14="http://schemas.microsoft.com/office/powerpoint/2010/main" val="3479103963"/>
              </p:ext>
            </p:extLst>
          </p:nvPr>
        </p:nvGraphicFramePr>
        <p:xfrm>
          <a:off x="6355269" y="2148806"/>
          <a:ext cx="2233613" cy="852487"/>
        </p:xfrm>
        <a:graphic>
          <a:graphicData uri="http://schemas.openxmlformats.org/presentationml/2006/ole">
            <mc:AlternateContent xmlns:mc="http://schemas.openxmlformats.org/markup-compatibility/2006">
              <mc:Choice xmlns:v="urn:schemas-microsoft-com:vml" Requires="v">
                <p:oleObj spid="_x0000_s15532" name="Equation" r:id="rId7" imgW="977476" imgH="393529" progId="Equation.DSMT4">
                  <p:embed/>
                </p:oleObj>
              </mc:Choice>
              <mc:Fallback>
                <p:oleObj name="Equation" r:id="rId7" imgW="977476" imgH="393529" progId="Equation.DSMT4">
                  <p:embed/>
                  <p:pic>
                    <p:nvPicPr>
                      <p:cNvPr id="121871"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55269" y="2148806"/>
                        <a:ext cx="2233613" cy="85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024"/>
          <p:cNvGraphicFramePr>
            <a:graphicFrameLocks noChangeAspect="1"/>
          </p:cNvGraphicFramePr>
          <p:nvPr>
            <p:extLst>
              <p:ext uri="{D42A27DB-BD31-4B8C-83A1-F6EECF244321}">
                <p14:modId xmlns:p14="http://schemas.microsoft.com/office/powerpoint/2010/main" val="3292047986"/>
              </p:ext>
            </p:extLst>
          </p:nvPr>
        </p:nvGraphicFramePr>
        <p:xfrm>
          <a:off x="9014874" y="2190082"/>
          <a:ext cx="1905000" cy="771525"/>
        </p:xfrm>
        <a:graphic>
          <a:graphicData uri="http://schemas.openxmlformats.org/presentationml/2006/ole">
            <mc:AlternateContent xmlns:mc="http://schemas.openxmlformats.org/markup-compatibility/2006">
              <mc:Choice xmlns:v="urn:schemas-microsoft-com:vml" Requires="v">
                <p:oleObj spid="_x0000_s15533" name="Equation" r:id="rId9" imgW="1180588" imgH="444307" progId="Equation.DSMT4">
                  <p:embed/>
                </p:oleObj>
              </mc:Choice>
              <mc:Fallback>
                <p:oleObj name="Equation" r:id="rId9" imgW="1180588" imgH="444307" progId="Equation.DSMT4">
                  <p:embed/>
                  <p:pic>
                    <p:nvPicPr>
                      <p:cNvPr id="121867" name="Object 10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14874" y="2190082"/>
                        <a:ext cx="19050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8"/>
          <p:cNvGraphicFramePr>
            <a:graphicFrameLocks noChangeAspect="1"/>
          </p:cNvGraphicFramePr>
          <p:nvPr>
            <p:extLst>
              <p:ext uri="{D42A27DB-BD31-4B8C-83A1-F6EECF244321}">
                <p14:modId xmlns:p14="http://schemas.microsoft.com/office/powerpoint/2010/main" val="3261033266"/>
              </p:ext>
            </p:extLst>
          </p:nvPr>
        </p:nvGraphicFramePr>
        <p:xfrm>
          <a:off x="1860048" y="3969217"/>
          <a:ext cx="1796470" cy="976856"/>
        </p:xfrm>
        <a:graphic>
          <a:graphicData uri="http://schemas.openxmlformats.org/presentationml/2006/ole">
            <mc:AlternateContent xmlns:mc="http://schemas.openxmlformats.org/markup-compatibility/2006">
              <mc:Choice xmlns:v="urn:schemas-microsoft-com:vml" Requires="v">
                <p:oleObj spid="_x0000_s15534" name="Equation" r:id="rId11" imgW="723586" imgH="393529" progId="Equation.DSMT4">
                  <p:embed/>
                </p:oleObj>
              </mc:Choice>
              <mc:Fallback>
                <p:oleObj name="Equation" r:id="rId11" imgW="723586" imgH="393529" progId="Equation.DSMT4">
                  <p:embed/>
                  <p:pic>
                    <p:nvPicPr>
                      <p:cNvPr id="125969"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60048" y="3969217"/>
                        <a:ext cx="1796470" cy="976856"/>
                      </a:xfrm>
                      <a:prstGeom prst="rect">
                        <a:avLst/>
                      </a:prstGeom>
                      <a:noFill/>
                      <a:ln>
                        <a:noFill/>
                      </a:ln>
                      <a:effectLst/>
                    </p:spPr>
                  </p:pic>
                </p:oleObj>
              </mc:Fallback>
            </mc:AlternateContent>
          </a:graphicData>
        </a:graphic>
      </p:graphicFrame>
      <p:graphicFrame>
        <p:nvGraphicFramePr>
          <p:cNvPr id="14" name="Object 1025"/>
          <p:cNvGraphicFramePr>
            <a:graphicFrameLocks noChangeAspect="1"/>
          </p:cNvGraphicFramePr>
          <p:nvPr>
            <p:extLst>
              <p:ext uri="{D42A27DB-BD31-4B8C-83A1-F6EECF244321}">
                <p14:modId xmlns:p14="http://schemas.microsoft.com/office/powerpoint/2010/main" val="3419738073"/>
              </p:ext>
            </p:extLst>
          </p:nvPr>
        </p:nvGraphicFramePr>
        <p:xfrm>
          <a:off x="1841071" y="5605957"/>
          <a:ext cx="2743200" cy="1109663"/>
        </p:xfrm>
        <a:graphic>
          <a:graphicData uri="http://schemas.openxmlformats.org/presentationml/2006/ole">
            <mc:AlternateContent xmlns:mc="http://schemas.openxmlformats.org/markup-compatibility/2006">
              <mc:Choice xmlns:v="urn:schemas-microsoft-com:vml" Requires="v">
                <p:oleObj spid="_x0000_s15535" name="Equation" r:id="rId13" imgW="1040948" imgH="418918" progId="Equation.DSMT4">
                  <p:embed/>
                </p:oleObj>
              </mc:Choice>
              <mc:Fallback>
                <p:oleObj name="Equation" r:id="rId13" imgW="1040948" imgH="418918" progId="Equation.DSMT4">
                  <p:embed/>
                  <p:pic>
                    <p:nvPicPr>
                      <p:cNvPr id="923649" name="Object 10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41071" y="5605957"/>
                        <a:ext cx="2743200"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1348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par>
                                <p:cTn id="13" presetID="16" presetClass="entr" presetSubtype="2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par>
                                <p:cTn id="16" presetID="16" presetClass="entr" presetSubtype="21"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par>
                                <p:cTn id="19" presetID="16" presetClass="entr" presetSubtype="21"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arn(inVertical)">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arn(inVertic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arn(inVertical)">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barn(inVertical)">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arn(inVertical)">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63750" y="1412875"/>
            <a:ext cx="8135938" cy="4586288"/>
          </a:xfrm>
          <a:prstGeom prst="rect">
            <a:avLst/>
          </a:prstGeom>
        </p:spPr>
        <p:txBody>
          <a:bodyPr>
            <a:spAutoFit/>
          </a:bodyPr>
          <a:lstStyle/>
          <a:p>
            <a:pPr algn="just">
              <a:lnSpc>
                <a:spcPct val="150000"/>
              </a:lnSpc>
              <a:spcBef>
                <a:spcPts val="1200"/>
              </a:spcBef>
              <a:defRPr/>
            </a:pPr>
            <a:r>
              <a:rPr lang="zh-CN" altLang="en-US" sz="2400" dirty="0">
                <a:latin typeface="+mn-ea"/>
              </a:rPr>
              <a:t>（</a:t>
            </a:r>
            <a:r>
              <a:rPr lang="en-US" altLang="zh-CN" sz="2400" dirty="0">
                <a:latin typeface="+mn-ea"/>
              </a:rPr>
              <a:t>1</a:t>
            </a:r>
            <a:r>
              <a:rPr lang="zh-CN" altLang="en-US" sz="2400" dirty="0">
                <a:latin typeface="+mn-ea"/>
              </a:rPr>
              <a:t>）了解自发过程的特征，明确热力学第二定律的意义。</a:t>
            </a:r>
            <a:endParaRPr lang="en-US" altLang="zh-CN" sz="2400" dirty="0">
              <a:latin typeface="+mn-ea"/>
            </a:endParaRPr>
          </a:p>
          <a:p>
            <a:pPr algn="just">
              <a:lnSpc>
                <a:spcPct val="150000"/>
              </a:lnSpc>
              <a:spcBef>
                <a:spcPts val="1200"/>
              </a:spcBef>
              <a:defRPr/>
            </a:pPr>
            <a:r>
              <a:rPr lang="zh-CN" altLang="en-US" sz="2400" dirty="0">
                <a:latin typeface="+mn-ea"/>
              </a:rPr>
              <a:t>（</a:t>
            </a:r>
            <a:r>
              <a:rPr lang="en-US" altLang="zh-CN" sz="2400" dirty="0">
                <a:latin typeface="+mn-ea"/>
              </a:rPr>
              <a:t>2</a:t>
            </a:r>
            <a:r>
              <a:rPr lang="zh-CN" altLang="en-US" sz="2400" dirty="0">
                <a:latin typeface="+mn-ea"/>
              </a:rPr>
              <a:t>）理解卡诺定理、热力学第二定律、克劳修斯不等式之间的联系，理解熵函数的导出过程。</a:t>
            </a:r>
            <a:endParaRPr lang="en-US" altLang="zh-CN" sz="2400" dirty="0">
              <a:latin typeface="+mn-ea"/>
            </a:endParaRPr>
          </a:p>
          <a:p>
            <a:pPr algn="just">
              <a:lnSpc>
                <a:spcPct val="150000"/>
              </a:lnSpc>
              <a:spcBef>
                <a:spcPts val="1200"/>
              </a:spcBef>
              <a:defRPr/>
            </a:pPr>
            <a:r>
              <a:rPr lang="zh-CN" altLang="en-US" sz="2400" dirty="0">
                <a:latin typeface="+mn-ea"/>
              </a:rPr>
              <a:t>（</a:t>
            </a:r>
            <a:r>
              <a:rPr lang="en-US" altLang="zh-CN" sz="2400" dirty="0">
                <a:latin typeface="+mn-ea"/>
              </a:rPr>
              <a:t>3</a:t>
            </a:r>
            <a:r>
              <a:rPr lang="zh-CN" altLang="en-US" sz="2400" dirty="0">
                <a:latin typeface="+mn-ea"/>
              </a:rPr>
              <a:t>）</a:t>
            </a:r>
            <a:r>
              <a:rPr lang="zh-CN" altLang="en-US" sz="2400" dirty="0">
                <a:solidFill>
                  <a:srgbClr val="FF0000"/>
                </a:solidFill>
                <a:latin typeface="+mn-ea"/>
              </a:rPr>
              <a:t>熟练掌握</a:t>
            </a:r>
            <a:r>
              <a:rPr lang="en-US" altLang="zh-CN" sz="2400" dirty="0">
                <a:solidFill>
                  <a:srgbClr val="FF0000"/>
                </a:solidFill>
                <a:latin typeface="Calibri" panose="020F0502020204030204" pitchFamily="34" charset="0"/>
                <a:cs typeface="Times New Roman" panose="02020603050405020304" pitchFamily="18" charset="0"/>
              </a:rPr>
              <a:t>ΔS</a:t>
            </a:r>
            <a:r>
              <a:rPr lang="zh-CN" altLang="en-US" sz="2400" dirty="0">
                <a:solidFill>
                  <a:srgbClr val="FF0000"/>
                </a:solidFill>
                <a:latin typeface="宋体" panose="02010600030101010101" pitchFamily="2" charset="-122"/>
                <a:cs typeface="Times New Roman" panose="02020603050405020304" pitchFamily="18" charset="0"/>
              </a:rPr>
              <a:t>，</a:t>
            </a:r>
            <a:r>
              <a:rPr lang="en-US" altLang="zh-CN" sz="2400" dirty="0">
                <a:solidFill>
                  <a:srgbClr val="FF0000"/>
                </a:solidFill>
                <a:latin typeface="Calibri" panose="020F0502020204030204" pitchFamily="34" charset="0"/>
                <a:cs typeface="Times New Roman" panose="02020603050405020304" pitchFamily="18" charset="0"/>
              </a:rPr>
              <a:t>ΔG </a:t>
            </a:r>
            <a:r>
              <a:rPr lang="zh-CN" altLang="en-US" sz="2400" dirty="0">
                <a:solidFill>
                  <a:srgbClr val="FF0000"/>
                </a:solidFill>
                <a:latin typeface="宋体" panose="02010600030101010101" pitchFamily="2" charset="-122"/>
                <a:cs typeface="Times New Roman" panose="02020603050405020304" pitchFamily="18" charset="0"/>
              </a:rPr>
              <a:t>和</a:t>
            </a:r>
            <a:r>
              <a:rPr lang="en-US" altLang="zh-CN" sz="2400" dirty="0">
                <a:solidFill>
                  <a:srgbClr val="FF0000"/>
                </a:solidFill>
                <a:latin typeface="Calibri" panose="020F0502020204030204" pitchFamily="34" charset="0"/>
                <a:cs typeface="Times New Roman" panose="02020603050405020304" pitchFamily="18" charset="0"/>
              </a:rPr>
              <a:t>ΔA</a:t>
            </a:r>
            <a:r>
              <a:rPr lang="zh-CN" altLang="en-US" sz="2400" dirty="0">
                <a:solidFill>
                  <a:srgbClr val="FF0000"/>
                </a:solidFill>
                <a:latin typeface="Calibri" panose="020F0502020204030204" pitchFamily="34" charset="0"/>
                <a:cs typeface="Times New Roman" panose="02020603050405020304" pitchFamily="18" charset="0"/>
              </a:rPr>
              <a:t>的计算</a:t>
            </a:r>
            <a:r>
              <a:rPr lang="zh-CN" altLang="en-US" sz="2400" dirty="0">
                <a:latin typeface="Calibri" panose="020F0502020204030204" pitchFamily="34" charset="0"/>
                <a:cs typeface="Times New Roman" panose="02020603050405020304" pitchFamily="18" charset="0"/>
              </a:rPr>
              <a:t>，学会如何设计可逆过程，能够判断过程是否自发。</a:t>
            </a:r>
            <a:endParaRPr lang="en-US" altLang="zh-CN" sz="2400" dirty="0">
              <a:latin typeface="Calibri" panose="020F0502020204030204" pitchFamily="34" charset="0"/>
              <a:cs typeface="Times New Roman" panose="02020603050405020304" pitchFamily="18" charset="0"/>
            </a:endParaRPr>
          </a:p>
          <a:p>
            <a:pPr algn="just">
              <a:lnSpc>
                <a:spcPct val="150000"/>
              </a:lnSpc>
              <a:spcBef>
                <a:spcPts val="1200"/>
              </a:spcBef>
              <a:defRPr/>
            </a:pPr>
            <a:r>
              <a:rPr lang="zh-CN" altLang="en-US" sz="2400" dirty="0">
                <a:latin typeface="Calibri" panose="020F0502020204030204" pitchFamily="34" charset="0"/>
                <a:cs typeface="Times New Roman" panose="02020603050405020304" pitchFamily="18" charset="0"/>
              </a:rPr>
              <a:t>（</a:t>
            </a:r>
            <a:r>
              <a:rPr lang="en-US" altLang="zh-CN" sz="2400" dirty="0">
                <a:latin typeface="Calibri" panose="020F0502020204030204" pitchFamily="34" charset="0"/>
                <a:cs typeface="Times New Roman" panose="02020603050405020304" pitchFamily="18" charset="0"/>
              </a:rPr>
              <a:t>4</a:t>
            </a:r>
            <a:r>
              <a:rPr lang="zh-CN" altLang="en-US" sz="2400" dirty="0">
                <a:latin typeface="Calibri" panose="020F0502020204030204" pitchFamily="34" charset="0"/>
                <a:cs typeface="Times New Roman" panose="02020603050405020304" pitchFamily="18" charset="0"/>
              </a:rPr>
              <a:t>）熟悉热力学函数间的几个基本关系式</a:t>
            </a:r>
            <a:endParaRPr lang="en-US" altLang="zh-CN" sz="2400" dirty="0">
              <a:latin typeface="Calibri" panose="020F0502020204030204" pitchFamily="34" charset="0"/>
              <a:cs typeface="Times New Roman" panose="02020603050405020304" pitchFamily="18" charset="0"/>
            </a:endParaRPr>
          </a:p>
          <a:p>
            <a:pPr algn="just">
              <a:lnSpc>
                <a:spcPct val="150000"/>
              </a:lnSpc>
              <a:spcBef>
                <a:spcPts val="1200"/>
              </a:spcBef>
              <a:defRPr/>
            </a:pPr>
            <a:r>
              <a:rPr lang="zh-CN" altLang="en-US" sz="2400" dirty="0">
                <a:latin typeface="Calibri" panose="020F0502020204030204" pitchFamily="34" charset="0"/>
                <a:cs typeface="Times New Roman" panose="02020603050405020304" pitchFamily="18" charset="0"/>
              </a:rPr>
              <a:t>（</a:t>
            </a:r>
            <a:r>
              <a:rPr lang="en-US" altLang="zh-CN" sz="2400" dirty="0">
                <a:latin typeface="Calibri" panose="020F0502020204030204" pitchFamily="34" charset="0"/>
                <a:cs typeface="Times New Roman" panose="02020603050405020304" pitchFamily="18" charset="0"/>
              </a:rPr>
              <a:t>5</a:t>
            </a:r>
            <a:r>
              <a:rPr lang="zh-CN" altLang="en-US" sz="2400" dirty="0">
                <a:latin typeface="Calibri" panose="020F0502020204030204" pitchFamily="34" charset="0"/>
                <a:cs typeface="Times New Roman" panose="02020603050405020304" pitchFamily="18" charset="0"/>
              </a:rPr>
              <a:t>）</a:t>
            </a:r>
            <a:r>
              <a:rPr lang="zh-CN" altLang="en-US" sz="2400" dirty="0">
                <a:solidFill>
                  <a:srgbClr val="FF0000"/>
                </a:solidFill>
                <a:latin typeface="Calibri" panose="020F0502020204030204" pitchFamily="34" charset="0"/>
                <a:cs typeface="Times New Roman" panose="02020603050405020304" pitchFamily="18" charset="0"/>
              </a:rPr>
              <a:t>掌握克拉贝龙方程的计算和应用</a:t>
            </a:r>
            <a:endParaRPr lang="zh-CN" altLang="en-US" sz="2400" dirty="0">
              <a:solidFill>
                <a:srgbClr val="FF0000"/>
              </a:solidFill>
              <a:latin typeface="+mn-ea"/>
            </a:endParaRPr>
          </a:p>
        </p:txBody>
      </p:sp>
      <p:sp>
        <p:nvSpPr>
          <p:cNvPr id="4" name="Rectangle 2"/>
          <p:cNvSpPr txBox="1">
            <a:spLocks noChangeArrowheads="1"/>
          </p:cNvSpPr>
          <p:nvPr/>
        </p:nvSpPr>
        <p:spPr bwMode="auto">
          <a:xfrm>
            <a:off x="2209800" y="44450"/>
            <a:ext cx="7772400" cy="838200"/>
          </a:xfrm>
          <a:prstGeom prst="rect">
            <a:avLst/>
          </a:prstGeom>
          <a:noFill/>
          <a:ln w="9525">
            <a:noFill/>
            <a:miter lim="800000"/>
            <a:headEnd/>
            <a:tailEnd/>
          </a:ln>
        </p:spPr>
        <p:txBody>
          <a:bodyPr anchor="ctr"/>
          <a:lstStyle>
            <a:lvl1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2pPr>
            <a:lvl3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3pPr>
            <a:lvl4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4pPr>
            <a:lvl5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5pPr>
            <a:lvl6pPr marL="4572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6pPr>
            <a:lvl7pPr marL="9144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7pPr>
            <a:lvl8pPr marL="13716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8pPr>
            <a:lvl9pPr marL="18288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9pPr>
          </a:lstStyle>
          <a:p>
            <a:pPr eaLnBrk="1" hangingPunct="1">
              <a:defRPr/>
            </a:pPr>
            <a:r>
              <a:rPr lang="zh-CN" altLang="en-US" b="1" kern="0" dirty="0">
                <a:solidFill>
                  <a:schemeClr val="tx1"/>
                </a:solidFill>
                <a:effectLst/>
              </a:rPr>
              <a:t>本章重点难点</a:t>
            </a:r>
          </a:p>
        </p:txBody>
      </p:sp>
    </p:spTree>
    <p:extLst>
      <p:ext uri="{BB962C8B-B14F-4D97-AF65-F5344CB8AC3E}">
        <p14:creationId xmlns:p14="http://schemas.microsoft.com/office/powerpoint/2010/main" val="3966247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关于考试</a:t>
            </a:r>
            <a:endParaRPr lang="zh-CN" altLang="en-US" dirty="0"/>
          </a:p>
        </p:txBody>
      </p:sp>
      <p:sp>
        <p:nvSpPr>
          <p:cNvPr id="3" name="内容占位符 2"/>
          <p:cNvSpPr>
            <a:spLocks noGrp="1"/>
          </p:cNvSpPr>
          <p:nvPr>
            <p:ph idx="1"/>
          </p:nvPr>
        </p:nvSpPr>
        <p:spPr/>
        <p:txBody>
          <a:bodyPr/>
          <a:lstStyle/>
          <a:p>
            <a:r>
              <a:rPr lang="zh-CN" altLang="en-US" dirty="0" smtClean="0"/>
              <a:t>选择题</a:t>
            </a:r>
            <a:r>
              <a:rPr lang="en-US" altLang="zh-CN" dirty="0"/>
              <a:t>(</a:t>
            </a:r>
            <a:r>
              <a:rPr lang="zh-CN" altLang="zh-CN" dirty="0"/>
              <a:t>每题</a:t>
            </a:r>
            <a:r>
              <a:rPr lang="en-US" altLang="zh-CN" dirty="0"/>
              <a:t>2</a:t>
            </a:r>
            <a:r>
              <a:rPr lang="zh-CN" altLang="zh-CN" dirty="0"/>
              <a:t>分，共</a:t>
            </a:r>
            <a:r>
              <a:rPr lang="en-US" altLang="zh-CN" dirty="0"/>
              <a:t>20</a:t>
            </a:r>
            <a:r>
              <a:rPr lang="zh-CN" altLang="zh-CN" dirty="0"/>
              <a:t>分</a:t>
            </a:r>
            <a:r>
              <a:rPr lang="en-US" altLang="zh-CN" dirty="0" smtClean="0"/>
              <a:t>)</a:t>
            </a:r>
          </a:p>
          <a:p>
            <a:r>
              <a:rPr lang="zh-CN" altLang="zh-CN" dirty="0"/>
              <a:t>填空题</a:t>
            </a:r>
            <a:r>
              <a:rPr lang="en-US" altLang="zh-CN" dirty="0"/>
              <a:t>(</a:t>
            </a:r>
            <a:r>
              <a:rPr lang="zh-CN" altLang="zh-CN" dirty="0"/>
              <a:t>每题</a:t>
            </a:r>
            <a:r>
              <a:rPr lang="en-US" altLang="zh-CN" dirty="0"/>
              <a:t>2</a:t>
            </a:r>
            <a:r>
              <a:rPr lang="zh-CN" altLang="zh-CN" dirty="0"/>
              <a:t>分，共</a:t>
            </a:r>
            <a:r>
              <a:rPr lang="en-US" altLang="zh-CN" dirty="0"/>
              <a:t>20</a:t>
            </a:r>
            <a:r>
              <a:rPr lang="zh-CN" altLang="zh-CN" dirty="0"/>
              <a:t>分</a:t>
            </a:r>
            <a:r>
              <a:rPr lang="en-US" altLang="zh-CN" dirty="0" smtClean="0"/>
              <a:t>)</a:t>
            </a:r>
          </a:p>
          <a:p>
            <a:r>
              <a:rPr lang="zh-CN" altLang="zh-CN" dirty="0"/>
              <a:t>计算</a:t>
            </a:r>
            <a:r>
              <a:rPr lang="zh-CN" altLang="zh-CN" dirty="0" smtClean="0"/>
              <a:t>题</a:t>
            </a:r>
            <a:r>
              <a:rPr lang="en-US" altLang="zh-CN" dirty="0" smtClean="0"/>
              <a:t>(</a:t>
            </a:r>
            <a:r>
              <a:rPr lang="zh-CN" altLang="zh-CN" dirty="0" smtClean="0"/>
              <a:t>每</a:t>
            </a:r>
            <a:r>
              <a:rPr lang="zh-CN" altLang="zh-CN" dirty="0"/>
              <a:t>题</a:t>
            </a:r>
            <a:r>
              <a:rPr lang="en-US" altLang="zh-CN" dirty="0"/>
              <a:t>10</a:t>
            </a:r>
            <a:r>
              <a:rPr lang="zh-CN" altLang="zh-CN" dirty="0" smtClean="0"/>
              <a:t>分</a:t>
            </a:r>
            <a:r>
              <a:rPr lang="zh-CN" altLang="en-US" dirty="0" smtClean="0"/>
              <a:t>，共</a:t>
            </a:r>
            <a:r>
              <a:rPr lang="en-US" altLang="zh-CN" dirty="0" smtClean="0"/>
              <a:t>60</a:t>
            </a:r>
            <a:r>
              <a:rPr lang="zh-CN" altLang="en-US" dirty="0" smtClean="0"/>
              <a:t>分</a:t>
            </a:r>
            <a:r>
              <a:rPr lang="en-US" altLang="zh-CN" dirty="0" smtClean="0"/>
              <a:t>)</a:t>
            </a:r>
          </a:p>
          <a:p>
            <a:r>
              <a:rPr lang="zh-CN" altLang="en-US" dirty="0" smtClean="0"/>
              <a:t>可能有个别证明题、简答题</a:t>
            </a:r>
            <a:endParaRPr lang="zh-CN" altLang="en-US" dirty="0"/>
          </a:p>
        </p:txBody>
      </p:sp>
    </p:spTree>
    <p:extLst>
      <p:ext uri="{BB962C8B-B14F-4D97-AF65-F5344CB8AC3E}">
        <p14:creationId xmlns:p14="http://schemas.microsoft.com/office/powerpoint/2010/main" val="34223636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smtClean="0"/>
              <a:t>第三章 化学平衡</a:t>
            </a:r>
          </a:p>
        </p:txBody>
      </p:sp>
      <p:sp>
        <p:nvSpPr>
          <p:cNvPr id="3" name="内容占位符 2"/>
          <p:cNvSpPr>
            <a:spLocks noGrp="1"/>
          </p:cNvSpPr>
          <p:nvPr>
            <p:ph idx="1"/>
          </p:nvPr>
        </p:nvSpPr>
        <p:spPr>
          <a:xfrm>
            <a:off x="838200" y="1489111"/>
            <a:ext cx="10515600" cy="5244198"/>
          </a:xfrm>
        </p:spPr>
        <p:txBody>
          <a:bodyPr>
            <a:normAutofit/>
          </a:bodyPr>
          <a:lstStyle/>
          <a:p>
            <a:pPr>
              <a:lnSpc>
                <a:spcPct val="110000"/>
              </a:lnSpc>
            </a:pPr>
            <a:r>
              <a:rPr lang="zh-CN" altLang="en-US" dirty="0">
                <a:ea typeface="黑体" pitchFamily="2" charset="-122"/>
              </a:rPr>
              <a:t>化学反应等温</a:t>
            </a:r>
            <a:r>
              <a:rPr lang="zh-CN" altLang="en-US" dirty="0" smtClean="0">
                <a:ea typeface="黑体" pitchFamily="2" charset="-122"/>
              </a:rPr>
              <a:t>方程</a:t>
            </a:r>
            <a:endParaRPr lang="en-US" altLang="zh-CN" dirty="0" smtClean="0">
              <a:ea typeface="黑体" pitchFamily="2" charset="-122"/>
            </a:endParaRPr>
          </a:p>
          <a:p>
            <a:pPr>
              <a:lnSpc>
                <a:spcPct val="110000"/>
              </a:lnSpc>
            </a:pPr>
            <a:endParaRPr lang="en-US" altLang="zh-CN" sz="2800" dirty="0">
              <a:latin typeface="黑体" panose="02010609060101010101" pitchFamily="49" charset="-122"/>
              <a:ea typeface="黑体" pitchFamily="2" charset="-122"/>
            </a:endParaRPr>
          </a:p>
          <a:p>
            <a:pPr>
              <a:lnSpc>
                <a:spcPct val="110000"/>
              </a:lnSpc>
            </a:pPr>
            <a:endParaRPr lang="en-US" altLang="zh-CN" dirty="0" smtClean="0">
              <a:latin typeface="黑体" panose="02010609060101010101" pitchFamily="49" charset="-122"/>
              <a:ea typeface="黑体" pitchFamily="2" charset="-122"/>
            </a:endParaRPr>
          </a:p>
          <a:p>
            <a:pPr>
              <a:lnSpc>
                <a:spcPct val="110000"/>
              </a:lnSpc>
            </a:pPr>
            <a:endParaRPr lang="en-US" altLang="zh-CN" sz="2800" dirty="0">
              <a:latin typeface="黑体" panose="02010609060101010101" pitchFamily="49" charset="-122"/>
              <a:ea typeface="黑体" pitchFamily="2" charset="-122"/>
            </a:endParaRPr>
          </a:p>
          <a:p>
            <a:pPr>
              <a:lnSpc>
                <a:spcPct val="110000"/>
              </a:lnSpc>
            </a:pPr>
            <a:endParaRPr lang="en-US" altLang="zh-CN" dirty="0" smtClean="0">
              <a:latin typeface="黑体" panose="02010609060101010101" pitchFamily="49" charset="-122"/>
              <a:ea typeface="黑体" pitchFamily="2" charset="-122"/>
            </a:endParaRPr>
          </a:p>
          <a:p>
            <a:pPr>
              <a:lnSpc>
                <a:spcPct val="110000"/>
              </a:lnSpc>
            </a:pPr>
            <a:endParaRPr lang="en-US" altLang="zh-CN" sz="2800" dirty="0">
              <a:latin typeface="黑体" panose="02010609060101010101" pitchFamily="49" charset="-122"/>
              <a:ea typeface="黑体" pitchFamily="2" charset="-122"/>
            </a:endParaRPr>
          </a:p>
          <a:p>
            <a:pPr>
              <a:lnSpc>
                <a:spcPct val="110000"/>
              </a:lnSpc>
            </a:pPr>
            <a:endParaRPr lang="en-US" altLang="zh-CN" dirty="0" smtClean="0">
              <a:latin typeface="黑体" panose="02010609060101010101" pitchFamily="49" charset="-122"/>
              <a:ea typeface="黑体" pitchFamily="2" charset="-122"/>
            </a:endParaRPr>
          </a:p>
          <a:p>
            <a:pPr>
              <a:lnSpc>
                <a:spcPct val="110000"/>
              </a:lnSpc>
            </a:pPr>
            <a:r>
              <a:rPr lang="zh-CN" altLang="en-US" dirty="0" smtClean="0">
                <a:latin typeface="黑体" panose="02010609060101010101" pitchFamily="49" charset="-122"/>
              </a:rPr>
              <a:t>平衡</a:t>
            </a:r>
            <a:r>
              <a:rPr lang="zh-CN" altLang="en-US" dirty="0">
                <a:latin typeface="黑体" panose="02010609060101010101" pitchFamily="49" charset="-122"/>
              </a:rPr>
              <a:t>时</a:t>
            </a:r>
            <a:endParaRPr lang="en-US" altLang="zh-CN" sz="2800" dirty="0" smtClean="0">
              <a:latin typeface="黑体" panose="02010609060101010101" pitchFamily="49" charset="-122"/>
            </a:endParaRPr>
          </a:p>
        </p:txBody>
      </p:sp>
      <p:graphicFrame>
        <p:nvGraphicFramePr>
          <p:cNvPr id="15" name="Object 40"/>
          <p:cNvGraphicFramePr>
            <a:graphicFrameLocks noChangeAspect="1"/>
          </p:cNvGraphicFramePr>
          <p:nvPr>
            <p:extLst>
              <p:ext uri="{D42A27DB-BD31-4B8C-83A1-F6EECF244321}">
                <p14:modId xmlns:p14="http://schemas.microsoft.com/office/powerpoint/2010/main" val="621512557"/>
              </p:ext>
            </p:extLst>
          </p:nvPr>
        </p:nvGraphicFramePr>
        <p:xfrm>
          <a:off x="2917970" y="1998960"/>
          <a:ext cx="5702300" cy="785813"/>
        </p:xfrm>
        <a:graphic>
          <a:graphicData uri="http://schemas.openxmlformats.org/presentationml/2006/ole">
            <mc:AlternateContent xmlns:mc="http://schemas.openxmlformats.org/markup-compatibility/2006">
              <mc:Choice xmlns:v="urn:schemas-microsoft-com:vml" Requires="v">
                <p:oleObj spid="_x0000_s16617" name="公式" r:id="rId3" imgW="1841500" imgH="254000" progId="Equation.3">
                  <p:embed/>
                </p:oleObj>
              </mc:Choice>
              <mc:Fallback>
                <p:oleObj name="公式" r:id="rId3" imgW="1841500" imgH="254000" progId="Equation.3">
                  <p:embed/>
                  <p:pic>
                    <p:nvPicPr>
                      <p:cNvPr id="2564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7970" y="1998960"/>
                        <a:ext cx="57023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6" name="Group 48"/>
          <p:cNvGrpSpPr>
            <a:grpSpLocks/>
          </p:cNvGrpSpPr>
          <p:nvPr/>
        </p:nvGrpSpPr>
        <p:grpSpPr bwMode="auto">
          <a:xfrm>
            <a:off x="2063895" y="3550085"/>
            <a:ext cx="6556375" cy="544513"/>
            <a:chOff x="567" y="2568"/>
            <a:chExt cx="4130" cy="343"/>
          </a:xfrm>
        </p:grpSpPr>
        <p:graphicFrame>
          <p:nvGraphicFramePr>
            <p:cNvPr id="17" name="Object 42"/>
            <p:cNvGraphicFramePr>
              <a:graphicFrameLocks noChangeAspect="1"/>
            </p:cNvGraphicFramePr>
            <p:nvPr/>
          </p:nvGraphicFramePr>
          <p:xfrm>
            <a:off x="567" y="2568"/>
            <a:ext cx="772" cy="343"/>
          </p:xfrm>
          <a:graphic>
            <a:graphicData uri="http://schemas.openxmlformats.org/presentationml/2006/ole">
              <mc:AlternateContent xmlns:mc="http://schemas.openxmlformats.org/markup-compatibility/2006">
                <mc:Choice xmlns:v="urn:schemas-microsoft-com:vml" Requires="v">
                  <p:oleObj spid="_x0000_s16618" name="公式" r:id="rId5" imgW="571252" imgH="253890" progId="Equation.3">
                    <p:embed/>
                  </p:oleObj>
                </mc:Choice>
                <mc:Fallback>
                  <p:oleObj name="公式" r:id="rId5" imgW="571252" imgH="253890" progId="Equation.3">
                    <p:embed/>
                    <p:pic>
                      <p:nvPicPr>
                        <p:cNvPr id="43032"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 y="2568"/>
                          <a:ext cx="772"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23"/>
            <p:cNvSpPr txBox="1">
              <a:spLocks noChangeArrowheads="1"/>
            </p:cNvSpPr>
            <p:nvPr/>
          </p:nvSpPr>
          <p:spPr bwMode="auto">
            <a:xfrm>
              <a:off x="2789" y="2568"/>
              <a:ext cx="1908" cy="269"/>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dirty="0">
                  <a:latin typeface="黑体" panose="02010609060101010101" pitchFamily="49" charset="-122"/>
                </a:rPr>
                <a:t>反应向右自发进行</a:t>
              </a:r>
            </a:p>
          </p:txBody>
        </p:sp>
        <p:graphicFrame>
          <p:nvGraphicFramePr>
            <p:cNvPr id="19" name="Object 44"/>
            <p:cNvGraphicFramePr>
              <a:graphicFrameLocks noChangeAspect="1"/>
            </p:cNvGraphicFramePr>
            <p:nvPr/>
          </p:nvGraphicFramePr>
          <p:xfrm>
            <a:off x="1655" y="2614"/>
            <a:ext cx="771" cy="289"/>
          </p:xfrm>
          <a:graphic>
            <a:graphicData uri="http://schemas.openxmlformats.org/presentationml/2006/ole">
              <mc:AlternateContent xmlns:mc="http://schemas.openxmlformats.org/markup-compatibility/2006">
                <mc:Choice xmlns:v="urn:schemas-microsoft-com:vml" Requires="v">
                  <p:oleObj spid="_x0000_s16619" name="公式" r:id="rId7" imgW="609600" imgH="228600" progId="Equation.3">
                    <p:embed/>
                  </p:oleObj>
                </mc:Choice>
                <mc:Fallback>
                  <p:oleObj name="公式" r:id="rId7" imgW="609600" imgH="228600" progId="Equation.3">
                    <p:embed/>
                    <p:pic>
                      <p:nvPicPr>
                        <p:cNvPr id="43034"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5" y="2614"/>
                          <a:ext cx="77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 name="Group 49"/>
          <p:cNvGrpSpPr>
            <a:grpSpLocks/>
          </p:cNvGrpSpPr>
          <p:nvPr/>
        </p:nvGrpSpPr>
        <p:grpSpPr bwMode="auto">
          <a:xfrm>
            <a:off x="2063895" y="4989948"/>
            <a:ext cx="5845175" cy="544512"/>
            <a:chOff x="567" y="2568"/>
            <a:chExt cx="3682" cy="343"/>
          </a:xfrm>
        </p:grpSpPr>
        <p:graphicFrame>
          <p:nvGraphicFramePr>
            <p:cNvPr id="21" name="Object 50"/>
            <p:cNvGraphicFramePr>
              <a:graphicFrameLocks noChangeAspect="1"/>
            </p:cNvGraphicFramePr>
            <p:nvPr/>
          </p:nvGraphicFramePr>
          <p:xfrm>
            <a:off x="567" y="2568"/>
            <a:ext cx="772" cy="343"/>
          </p:xfrm>
          <a:graphic>
            <a:graphicData uri="http://schemas.openxmlformats.org/presentationml/2006/ole">
              <mc:AlternateContent xmlns:mc="http://schemas.openxmlformats.org/markup-compatibility/2006">
                <mc:Choice xmlns:v="urn:schemas-microsoft-com:vml" Requires="v">
                  <p:oleObj spid="_x0000_s16620" name="公式" r:id="rId9" imgW="571252" imgH="253890" progId="Equation.3">
                    <p:embed/>
                  </p:oleObj>
                </mc:Choice>
                <mc:Fallback>
                  <p:oleObj name="公式" r:id="rId9" imgW="571252" imgH="253890" progId="Equation.3">
                    <p:embed/>
                    <p:pic>
                      <p:nvPicPr>
                        <p:cNvPr id="43029" name="Object 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7" y="2568"/>
                          <a:ext cx="772"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51"/>
            <p:cNvSpPr txBox="1">
              <a:spLocks noChangeArrowheads="1"/>
            </p:cNvSpPr>
            <p:nvPr/>
          </p:nvSpPr>
          <p:spPr bwMode="auto">
            <a:xfrm>
              <a:off x="2789" y="2568"/>
              <a:ext cx="1460" cy="269"/>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dirty="0">
                  <a:latin typeface="黑体" panose="02010609060101010101" pitchFamily="49" charset="-122"/>
                </a:rPr>
                <a:t>反应达到平衡</a:t>
              </a:r>
            </a:p>
          </p:txBody>
        </p:sp>
        <p:graphicFrame>
          <p:nvGraphicFramePr>
            <p:cNvPr id="23" name="Object 52"/>
            <p:cNvGraphicFramePr>
              <a:graphicFrameLocks noChangeAspect="1"/>
            </p:cNvGraphicFramePr>
            <p:nvPr/>
          </p:nvGraphicFramePr>
          <p:xfrm>
            <a:off x="1655" y="2614"/>
            <a:ext cx="771" cy="289"/>
          </p:xfrm>
          <a:graphic>
            <a:graphicData uri="http://schemas.openxmlformats.org/presentationml/2006/ole">
              <mc:AlternateContent xmlns:mc="http://schemas.openxmlformats.org/markup-compatibility/2006">
                <mc:Choice xmlns:v="urn:schemas-microsoft-com:vml" Requires="v">
                  <p:oleObj spid="_x0000_s16621" name="公式" r:id="rId11" imgW="609600" imgH="228600" progId="Equation.3">
                    <p:embed/>
                  </p:oleObj>
                </mc:Choice>
                <mc:Fallback>
                  <p:oleObj name="公式" r:id="rId11" imgW="609600" imgH="228600" progId="Equation.3">
                    <p:embed/>
                    <p:pic>
                      <p:nvPicPr>
                        <p:cNvPr id="43031" name="Object 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55" y="2614"/>
                          <a:ext cx="77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 name="Group 53"/>
          <p:cNvGrpSpPr>
            <a:grpSpLocks/>
          </p:cNvGrpSpPr>
          <p:nvPr/>
        </p:nvGrpSpPr>
        <p:grpSpPr bwMode="auto">
          <a:xfrm>
            <a:off x="2063895" y="4270810"/>
            <a:ext cx="6556375" cy="544513"/>
            <a:chOff x="567" y="2568"/>
            <a:chExt cx="4130" cy="343"/>
          </a:xfrm>
        </p:grpSpPr>
        <p:graphicFrame>
          <p:nvGraphicFramePr>
            <p:cNvPr id="25" name="Object 54"/>
            <p:cNvGraphicFramePr>
              <a:graphicFrameLocks noChangeAspect="1"/>
            </p:cNvGraphicFramePr>
            <p:nvPr/>
          </p:nvGraphicFramePr>
          <p:xfrm>
            <a:off x="567" y="2568"/>
            <a:ext cx="772" cy="343"/>
          </p:xfrm>
          <a:graphic>
            <a:graphicData uri="http://schemas.openxmlformats.org/presentationml/2006/ole">
              <mc:AlternateContent xmlns:mc="http://schemas.openxmlformats.org/markup-compatibility/2006">
                <mc:Choice xmlns:v="urn:schemas-microsoft-com:vml" Requires="v">
                  <p:oleObj spid="_x0000_s16622" name="公式" r:id="rId13" imgW="571252" imgH="253890" progId="Equation.3">
                    <p:embed/>
                  </p:oleObj>
                </mc:Choice>
                <mc:Fallback>
                  <p:oleObj name="公式" r:id="rId13" imgW="571252" imgH="253890" progId="Equation.3">
                    <p:embed/>
                    <p:pic>
                      <p:nvPicPr>
                        <p:cNvPr id="43026" name="Object 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7" y="2568"/>
                          <a:ext cx="772"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Text Box 55"/>
            <p:cNvSpPr txBox="1">
              <a:spLocks noChangeArrowheads="1"/>
            </p:cNvSpPr>
            <p:nvPr/>
          </p:nvSpPr>
          <p:spPr bwMode="auto">
            <a:xfrm>
              <a:off x="2789" y="2568"/>
              <a:ext cx="1908" cy="269"/>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dirty="0">
                  <a:latin typeface="黑体" panose="02010609060101010101" pitchFamily="49" charset="-122"/>
                </a:rPr>
                <a:t>反应向左自发进行</a:t>
              </a:r>
            </a:p>
          </p:txBody>
        </p:sp>
        <p:graphicFrame>
          <p:nvGraphicFramePr>
            <p:cNvPr id="27" name="Object 56"/>
            <p:cNvGraphicFramePr>
              <a:graphicFrameLocks noChangeAspect="1"/>
            </p:cNvGraphicFramePr>
            <p:nvPr/>
          </p:nvGraphicFramePr>
          <p:xfrm>
            <a:off x="1655" y="2614"/>
            <a:ext cx="771" cy="289"/>
          </p:xfrm>
          <a:graphic>
            <a:graphicData uri="http://schemas.openxmlformats.org/presentationml/2006/ole">
              <mc:AlternateContent xmlns:mc="http://schemas.openxmlformats.org/markup-compatibility/2006">
                <mc:Choice xmlns:v="urn:schemas-microsoft-com:vml" Requires="v">
                  <p:oleObj spid="_x0000_s16623" name="公式" r:id="rId15" imgW="609600" imgH="228600" progId="Equation.3">
                    <p:embed/>
                  </p:oleObj>
                </mc:Choice>
                <mc:Fallback>
                  <p:oleObj name="公式" r:id="rId15" imgW="609600" imgH="228600" progId="Equation.3">
                    <p:embed/>
                    <p:pic>
                      <p:nvPicPr>
                        <p:cNvPr id="43028" name="Object 5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55" y="2614"/>
                          <a:ext cx="77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 name="组合 27"/>
          <p:cNvGrpSpPr>
            <a:grpSpLocks/>
          </p:cNvGrpSpPr>
          <p:nvPr/>
        </p:nvGrpSpPr>
        <p:grpSpPr bwMode="auto">
          <a:xfrm>
            <a:off x="4624532" y="1925935"/>
            <a:ext cx="1903413" cy="1517650"/>
            <a:chOff x="3461325" y="2060848"/>
            <a:chExt cx="1902763" cy="1518049"/>
          </a:xfrm>
        </p:grpSpPr>
        <p:grpSp>
          <p:nvGrpSpPr>
            <p:cNvPr id="29" name="组合 7"/>
            <p:cNvGrpSpPr>
              <a:grpSpLocks/>
            </p:cNvGrpSpPr>
            <p:nvPr/>
          </p:nvGrpSpPr>
          <p:grpSpPr bwMode="auto">
            <a:xfrm>
              <a:off x="3461325" y="2780928"/>
              <a:ext cx="1620957" cy="797969"/>
              <a:chOff x="3461325" y="2780928"/>
              <a:chExt cx="1620957" cy="797969"/>
            </a:xfrm>
          </p:grpSpPr>
          <p:sp>
            <p:nvSpPr>
              <p:cNvPr id="31" name="Text Box 16"/>
              <p:cNvSpPr txBox="1">
                <a:spLocks noChangeArrowheads="1"/>
              </p:cNvSpPr>
              <p:nvPr/>
            </p:nvSpPr>
            <p:spPr bwMode="auto">
              <a:xfrm>
                <a:off x="3461325" y="3148010"/>
                <a:ext cx="1620957" cy="430887"/>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a:solidFill>
                      <a:srgbClr val="0000CC"/>
                    </a:solidFill>
                    <a:latin typeface="黑体" panose="02010609060101010101" pitchFamily="49" charset="-122"/>
                  </a:rPr>
                  <a:t>平衡情况</a:t>
                </a:r>
              </a:p>
            </p:txBody>
          </p:sp>
          <p:cxnSp>
            <p:nvCxnSpPr>
              <p:cNvPr id="32" name="直接箭头连接符 5"/>
              <p:cNvCxnSpPr>
                <a:cxnSpLocks noChangeShapeType="1"/>
              </p:cNvCxnSpPr>
              <p:nvPr/>
            </p:nvCxnSpPr>
            <p:spPr bwMode="auto">
              <a:xfrm flipV="1">
                <a:off x="4271803" y="2780928"/>
                <a:ext cx="516221" cy="367081"/>
              </a:xfrm>
              <a:prstGeom prst="straightConnector1">
                <a:avLst/>
              </a:prstGeom>
              <a:noFill/>
              <a:ln w="19050" algn="ctr">
                <a:solidFill>
                  <a:srgbClr val="0000CC"/>
                </a:solidFill>
                <a:round/>
                <a:headEnd/>
                <a:tailEnd type="triangle" w="med" len="lg"/>
              </a:ln>
              <a:extLst>
                <a:ext uri="{909E8E84-426E-40DD-AFC4-6F175D3DCCD1}">
                  <a14:hiddenFill xmlns:a14="http://schemas.microsoft.com/office/drawing/2010/main">
                    <a:noFill/>
                  </a14:hiddenFill>
                </a:ext>
              </a:extLst>
            </p:spPr>
          </p:cxnSp>
        </p:grpSp>
        <p:sp>
          <p:nvSpPr>
            <p:cNvPr id="30" name="矩形 8"/>
            <p:cNvSpPr>
              <a:spLocks noChangeArrowheads="1"/>
            </p:cNvSpPr>
            <p:nvPr/>
          </p:nvSpPr>
          <p:spPr bwMode="auto">
            <a:xfrm>
              <a:off x="4716016" y="2060848"/>
              <a:ext cx="648072" cy="720081"/>
            </a:xfrm>
            <a:prstGeom prst="rect">
              <a:avLst/>
            </a:prstGeom>
            <a:noFill/>
            <a:ln w="19050" algn="ctr">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40000"/>
                </a:lnSpc>
                <a:spcBef>
                  <a:spcPct val="0"/>
                </a:spcBef>
                <a:buClrTx/>
                <a:buFontTx/>
                <a:buNone/>
              </a:pPr>
              <a:endParaRPr lang="zh-CN" altLang="en-US">
                <a:ea typeface="宋体" panose="02010600030101010101" pitchFamily="2" charset="-122"/>
              </a:endParaRPr>
            </a:p>
          </p:txBody>
        </p:sp>
      </p:grpSp>
      <p:grpSp>
        <p:nvGrpSpPr>
          <p:cNvPr id="33" name="组合 32"/>
          <p:cNvGrpSpPr>
            <a:grpSpLocks/>
          </p:cNvGrpSpPr>
          <p:nvPr/>
        </p:nvGrpSpPr>
        <p:grpSpPr bwMode="auto">
          <a:xfrm>
            <a:off x="6999432" y="1998960"/>
            <a:ext cx="1703388" cy="1444625"/>
            <a:chOff x="5835530" y="2132855"/>
            <a:chExt cx="1702827" cy="1446041"/>
          </a:xfrm>
        </p:grpSpPr>
        <p:grpSp>
          <p:nvGrpSpPr>
            <p:cNvPr id="34" name="组合 6"/>
            <p:cNvGrpSpPr>
              <a:grpSpLocks/>
            </p:cNvGrpSpPr>
            <p:nvPr/>
          </p:nvGrpSpPr>
          <p:grpSpPr bwMode="auto">
            <a:xfrm>
              <a:off x="5835530" y="2845895"/>
              <a:ext cx="1620957" cy="733001"/>
              <a:chOff x="5835530" y="2845895"/>
              <a:chExt cx="1620957" cy="733001"/>
            </a:xfrm>
          </p:grpSpPr>
          <p:sp>
            <p:nvSpPr>
              <p:cNvPr id="36" name="Text Box 16"/>
              <p:cNvSpPr txBox="1">
                <a:spLocks noChangeArrowheads="1"/>
              </p:cNvSpPr>
              <p:nvPr/>
            </p:nvSpPr>
            <p:spPr bwMode="auto">
              <a:xfrm>
                <a:off x="5835530" y="3148009"/>
                <a:ext cx="1620957" cy="430887"/>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a:solidFill>
                      <a:srgbClr val="0000CC"/>
                    </a:solidFill>
                    <a:latin typeface="黑体" panose="02010609060101010101" pitchFamily="49" charset="-122"/>
                  </a:rPr>
                  <a:t>实际情况</a:t>
                </a:r>
              </a:p>
            </p:txBody>
          </p:sp>
          <p:cxnSp>
            <p:nvCxnSpPr>
              <p:cNvPr id="37" name="直接箭头连接符 21"/>
              <p:cNvCxnSpPr>
                <a:cxnSpLocks noChangeShapeType="1"/>
              </p:cNvCxnSpPr>
              <p:nvPr/>
            </p:nvCxnSpPr>
            <p:spPr bwMode="auto">
              <a:xfrm flipV="1">
                <a:off x="6632175" y="2845895"/>
                <a:ext cx="516221" cy="367081"/>
              </a:xfrm>
              <a:prstGeom prst="straightConnector1">
                <a:avLst/>
              </a:prstGeom>
              <a:noFill/>
              <a:ln w="19050" algn="ctr">
                <a:solidFill>
                  <a:srgbClr val="0000CC"/>
                </a:solidFill>
                <a:round/>
                <a:headEnd/>
                <a:tailEnd type="triangle" w="med" len="lg"/>
              </a:ln>
              <a:extLst>
                <a:ext uri="{909E8E84-426E-40DD-AFC4-6F175D3DCCD1}">
                  <a14:hiddenFill xmlns:a14="http://schemas.microsoft.com/office/drawing/2010/main">
                    <a:noFill/>
                  </a14:hiddenFill>
                </a:ext>
              </a:extLst>
            </p:spPr>
          </p:cxnSp>
        </p:grpSp>
        <p:sp>
          <p:nvSpPr>
            <p:cNvPr id="35" name="矩形 27"/>
            <p:cNvSpPr>
              <a:spLocks noChangeArrowheads="1"/>
            </p:cNvSpPr>
            <p:nvPr/>
          </p:nvSpPr>
          <p:spPr bwMode="auto">
            <a:xfrm>
              <a:off x="6890285" y="2132855"/>
              <a:ext cx="648072" cy="720081"/>
            </a:xfrm>
            <a:prstGeom prst="rect">
              <a:avLst/>
            </a:prstGeom>
            <a:noFill/>
            <a:ln w="19050" algn="ctr">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40000"/>
                </a:lnSpc>
                <a:spcBef>
                  <a:spcPct val="0"/>
                </a:spcBef>
                <a:buClrTx/>
                <a:buFontTx/>
                <a:buNone/>
              </a:pPr>
              <a:endParaRPr lang="zh-CN" altLang="en-US">
                <a:ea typeface="宋体" panose="02010600030101010101" pitchFamily="2" charset="-122"/>
              </a:endParaRPr>
            </a:p>
          </p:txBody>
        </p:sp>
      </p:grpSp>
      <p:graphicFrame>
        <p:nvGraphicFramePr>
          <p:cNvPr id="38" name="Object 24"/>
          <p:cNvGraphicFramePr>
            <a:graphicFrameLocks noChangeAspect="1"/>
          </p:cNvGraphicFramePr>
          <p:nvPr>
            <p:extLst>
              <p:ext uri="{D42A27DB-BD31-4B8C-83A1-F6EECF244321}">
                <p14:modId xmlns:p14="http://schemas.microsoft.com/office/powerpoint/2010/main" val="2255072191"/>
              </p:ext>
            </p:extLst>
          </p:nvPr>
        </p:nvGraphicFramePr>
        <p:xfrm>
          <a:off x="3289445" y="5706053"/>
          <a:ext cx="4003675" cy="842963"/>
        </p:xfrm>
        <a:graphic>
          <a:graphicData uri="http://schemas.openxmlformats.org/presentationml/2006/ole">
            <mc:AlternateContent xmlns:mc="http://schemas.openxmlformats.org/markup-compatibility/2006">
              <mc:Choice xmlns:v="urn:schemas-microsoft-com:vml" Requires="v">
                <p:oleObj spid="_x0000_s16624" name="公式" r:id="rId17" imgW="1205977" imgH="253890" progId="Equation.3">
                  <p:embed/>
                </p:oleObj>
              </mc:Choice>
              <mc:Fallback>
                <p:oleObj name="公式" r:id="rId17" imgW="1205977" imgH="253890" progId="Equation.3">
                  <p:embed/>
                  <p:pic>
                    <p:nvPicPr>
                      <p:cNvPr id="7068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89445" y="5706053"/>
                        <a:ext cx="4003675"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5185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lide(from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arn(inVertical)">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barn(inVertical)">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par>
                                <p:cTn id="28" presetID="3" presetClass="entr" presetSubtype="1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linds(horizontal)">
                                      <p:cBhvr>
                                        <p:cTn id="30" dur="500"/>
                                        <p:tgtEl>
                                          <p:spTgt spid="20"/>
                                        </p:tgtEl>
                                      </p:cBhvr>
                                    </p:animEffect>
                                  </p:childTnLst>
                                </p:cTn>
                              </p:par>
                              <p:par>
                                <p:cTn id="31" presetID="3" presetClass="entr" presetSubtype="1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linds(horizontal)">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arn(inVertical)">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checkerboard(across)">
                                      <p:cBhvr>
                                        <p:cTn id="4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smtClean="0"/>
              <a:t>第三章 化学平衡</a:t>
            </a:r>
          </a:p>
        </p:txBody>
      </p:sp>
      <p:sp>
        <p:nvSpPr>
          <p:cNvPr id="3" name="内容占位符 2"/>
          <p:cNvSpPr>
            <a:spLocks noGrp="1"/>
          </p:cNvSpPr>
          <p:nvPr>
            <p:ph idx="1"/>
          </p:nvPr>
        </p:nvSpPr>
        <p:spPr>
          <a:xfrm>
            <a:off x="838200" y="1489111"/>
            <a:ext cx="10515600" cy="5244198"/>
          </a:xfrm>
        </p:spPr>
        <p:txBody>
          <a:bodyPr>
            <a:normAutofit/>
          </a:bodyPr>
          <a:lstStyle/>
          <a:p>
            <a:pPr>
              <a:lnSpc>
                <a:spcPct val="110000"/>
              </a:lnSpc>
            </a:pPr>
            <a:r>
              <a:rPr lang="zh-CN" altLang="en-US" dirty="0">
                <a:latin typeface="+mn-ea"/>
              </a:rPr>
              <a:t>标准摩尔生成吉布斯自由能：在标准压力下，由稳定单质生成</a:t>
            </a:r>
            <a:r>
              <a:rPr lang="en-US" altLang="zh-CN" dirty="0">
                <a:latin typeface="+mn-ea"/>
              </a:rPr>
              <a:t>1 </a:t>
            </a:r>
            <a:r>
              <a:rPr lang="en-US" altLang="zh-CN" dirty="0" err="1">
                <a:latin typeface="+mn-ea"/>
              </a:rPr>
              <a:t>mol</a:t>
            </a:r>
            <a:r>
              <a:rPr lang="zh-CN" altLang="en-US" dirty="0">
                <a:latin typeface="+mn-ea"/>
              </a:rPr>
              <a:t>化合物时吉布斯自由能的变化</a:t>
            </a:r>
            <a:r>
              <a:rPr lang="zh-CN" altLang="en-US" dirty="0" smtClean="0">
                <a:latin typeface="+mn-ea"/>
              </a:rPr>
              <a:t>值</a:t>
            </a:r>
            <a:endParaRPr lang="en-US" altLang="zh-CN" dirty="0" smtClean="0">
              <a:latin typeface="+mn-ea"/>
            </a:endParaRPr>
          </a:p>
          <a:p>
            <a:pPr>
              <a:lnSpc>
                <a:spcPct val="110000"/>
              </a:lnSpc>
            </a:pPr>
            <a:endParaRPr lang="en-US" altLang="zh-CN" sz="2800" dirty="0">
              <a:latin typeface="+mn-ea"/>
            </a:endParaRPr>
          </a:p>
          <a:p>
            <a:pPr>
              <a:lnSpc>
                <a:spcPct val="110000"/>
              </a:lnSpc>
            </a:pPr>
            <a:endParaRPr lang="en-US" altLang="zh-CN" dirty="0" smtClean="0">
              <a:latin typeface="+mn-ea"/>
            </a:endParaRPr>
          </a:p>
          <a:p>
            <a:pPr>
              <a:lnSpc>
                <a:spcPct val="110000"/>
              </a:lnSpc>
            </a:pPr>
            <a:r>
              <a:rPr lang="zh-CN" altLang="en-US" dirty="0">
                <a:latin typeface="+mn-ea"/>
              </a:rPr>
              <a:t>化学反应平衡常数</a:t>
            </a:r>
            <a:endParaRPr lang="en-US" altLang="zh-CN" sz="2800" dirty="0" smtClean="0">
              <a:latin typeface="+mn-ea"/>
            </a:endParaRPr>
          </a:p>
        </p:txBody>
      </p:sp>
      <p:graphicFrame>
        <p:nvGraphicFramePr>
          <p:cNvPr id="38" name="Object 3"/>
          <p:cNvGraphicFramePr>
            <a:graphicFrameLocks noChangeAspect="1"/>
          </p:cNvGraphicFramePr>
          <p:nvPr>
            <p:extLst>
              <p:ext uri="{D42A27DB-BD31-4B8C-83A1-F6EECF244321}">
                <p14:modId xmlns:p14="http://schemas.microsoft.com/office/powerpoint/2010/main" val="3512066332"/>
              </p:ext>
            </p:extLst>
          </p:nvPr>
        </p:nvGraphicFramePr>
        <p:xfrm>
          <a:off x="3382386" y="2527589"/>
          <a:ext cx="4100512" cy="969963"/>
        </p:xfrm>
        <a:graphic>
          <a:graphicData uri="http://schemas.openxmlformats.org/presentationml/2006/ole">
            <mc:AlternateContent xmlns:mc="http://schemas.openxmlformats.org/markup-compatibility/2006">
              <mc:Choice xmlns:v="urn:schemas-microsoft-com:vml" Requires="v">
                <p:oleObj spid="_x0000_s17467" name="Equation" r:id="rId3" imgW="1778000" imgH="419100" progId="Equation.DSMT4">
                  <p:embed/>
                </p:oleObj>
              </mc:Choice>
              <mc:Fallback>
                <p:oleObj name="Equation" r:id="rId3" imgW="1778000" imgH="419100" progId="Equation.DSMT4">
                  <p:embed/>
                  <p:pic>
                    <p:nvPicPr>
                      <p:cNvPr id="143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2386" y="2527589"/>
                        <a:ext cx="4100512" cy="96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 name="Object 27"/>
          <p:cNvGraphicFramePr>
            <a:graphicFrameLocks noChangeAspect="1"/>
          </p:cNvGraphicFramePr>
          <p:nvPr>
            <p:extLst>
              <p:ext uri="{D42A27DB-BD31-4B8C-83A1-F6EECF244321}">
                <p14:modId xmlns:p14="http://schemas.microsoft.com/office/powerpoint/2010/main" val="815105126"/>
              </p:ext>
            </p:extLst>
          </p:nvPr>
        </p:nvGraphicFramePr>
        <p:xfrm>
          <a:off x="4687454" y="3644757"/>
          <a:ext cx="2418967" cy="3088552"/>
        </p:xfrm>
        <a:graphic>
          <a:graphicData uri="http://schemas.openxmlformats.org/presentationml/2006/ole">
            <mc:AlternateContent xmlns:mc="http://schemas.openxmlformats.org/markup-compatibility/2006">
              <mc:Choice xmlns:v="urn:schemas-microsoft-com:vml" Requires="v">
                <p:oleObj spid="_x0000_s17468" name="公式" r:id="rId5" imgW="1193800" imgH="1524000" progId="Equation.3">
                  <p:embed/>
                </p:oleObj>
              </mc:Choice>
              <mc:Fallback>
                <p:oleObj name="公式" r:id="rId5" imgW="1193800" imgH="1524000" progId="Equation.3">
                  <p:embed/>
                  <p:pic>
                    <p:nvPicPr>
                      <p:cNvPr id="26651" name="Object 2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7454" y="3644757"/>
                        <a:ext cx="2418967" cy="308855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039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slide(fromRight)">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smtClean="0"/>
              <a:t>第三章 化学平衡</a:t>
            </a:r>
          </a:p>
        </p:txBody>
      </p:sp>
      <p:sp>
        <p:nvSpPr>
          <p:cNvPr id="3" name="内容占位符 2"/>
          <p:cNvSpPr>
            <a:spLocks noGrp="1"/>
          </p:cNvSpPr>
          <p:nvPr>
            <p:ph idx="1"/>
          </p:nvPr>
        </p:nvSpPr>
        <p:spPr>
          <a:xfrm>
            <a:off x="838200" y="1489111"/>
            <a:ext cx="10515600" cy="5244198"/>
          </a:xfrm>
        </p:spPr>
        <p:txBody>
          <a:bodyPr>
            <a:normAutofit/>
          </a:bodyPr>
          <a:lstStyle/>
          <a:p>
            <a:pPr>
              <a:lnSpc>
                <a:spcPct val="110000"/>
              </a:lnSpc>
            </a:pPr>
            <a:r>
              <a:rPr lang="zh-CN" altLang="en-US" dirty="0">
                <a:latin typeface="+mn-ea"/>
              </a:rPr>
              <a:t>温度对标准平衡常数的</a:t>
            </a:r>
            <a:r>
              <a:rPr lang="zh-CN" altLang="en-US" dirty="0" smtClean="0">
                <a:latin typeface="+mn-ea"/>
              </a:rPr>
              <a:t>影响</a:t>
            </a:r>
            <a:endParaRPr lang="en-US" altLang="zh-CN" dirty="0" smtClean="0">
              <a:latin typeface="+mn-ea"/>
            </a:endParaRPr>
          </a:p>
          <a:p>
            <a:pPr lvl="1">
              <a:lnSpc>
                <a:spcPct val="110000"/>
              </a:lnSpc>
            </a:pPr>
            <a:r>
              <a:rPr lang="en-US" altLang="zh-CN" sz="2800" dirty="0">
                <a:latin typeface="+mn-ea"/>
              </a:rPr>
              <a:t>Gibbs-Helmholtz</a:t>
            </a:r>
            <a:r>
              <a:rPr lang="zh-CN" altLang="en-US" sz="2800" dirty="0" smtClean="0">
                <a:latin typeface="+mn-ea"/>
              </a:rPr>
              <a:t>方程</a:t>
            </a:r>
            <a:endParaRPr lang="en-US" altLang="zh-CN" sz="2800" dirty="0" smtClean="0">
              <a:latin typeface="+mn-ea"/>
            </a:endParaRPr>
          </a:p>
          <a:p>
            <a:pPr lvl="1">
              <a:lnSpc>
                <a:spcPct val="110000"/>
              </a:lnSpc>
            </a:pPr>
            <a:endParaRPr lang="en-US" altLang="zh-CN" sz="2800" dirty="0">
              <a:latin typeface="+mn-ea"/>
            </a:endParaRPr>
          </a:p>
          <a:p>
            <a:pPr lvl="1">
              <a:lnSpc>
                <a:spcPct val="110000"/>
              </a:lnSpc>
            </a:pPr>
            <a:endParaRPr lang="en-US" altLang="zh-CN" sz="2800" dirty="0" smtClean="0">
              <a:latin typeface="+mn-ea"/>
            </a:endParaRPr>
          </a:p>
          <a:p>
            <a:pPr lvl="1">
              <a:lnSpc>
                <a:spcPct val="110000"/>
              </a:lnSpc>
            </a:pPr>
            <a:r>
              <a:rPr lang="en-US" altLang="zh-CN" sz="2800" dirty="0" err="1">
                <a:solidFill>
                  <a:srgbClr val="003300"/>
                </a:solidFill>
              </a:rPr>
              <a:t>van’t</a:t>
            </a:r>
            <a:r>
              <a:rPr lang="en-US" altLang="zh-CN" sz="2800" dirty="0">
                <a:solidFill>
                  <a:srgbClr val="003300"/>
                </a:solidFill>
              </a:rPr>
              <a:t> Hoff </a:t>
            </a:r>
            <a:r>
              <a:rPr lang="zh-CN" altLang="en-US" sz="2800" dirty="0" smtClean="0">
                <a:solidFill>
                  <a:srgbClr val="003300"/>
                </a:solidFill>
              </a:rPr>
              <a:t>公式</a:t>
            </a:r>
            <a:endParaRPr lang="en-US" altLang="zh-CN" sz="2800" dirty="0" smtClean="0">
              <a:solidFill>
                <a:srgbClr val="003300"/>
              </a:solidFill>
            </a:endParaRPr>
          </a:p>
          <a:p>
            <a:pPr lvl="1">
              <a:lnSpc>
                <a:spcPct val="110000"/>
              </a:lnSpc>
            </a:pPr>
            <a:endParaRPr lang="en-US" altLang="zh-CN" sz="2800" dirty="0">
              <a:solidFill>
                <a:srgbClr val="003300"/>
              </a:solidFill>
              <a:latin typeface="+mn-ea"/>
            </a:endParaRPr>
          </a:p>
          <a:p>
            <a:pPr lvl="1">
              <a:lnSpc>
                <a:spcPct val="110000"/>
              </a:lnSpc>
            </a:pPr>
            <a:endParaRPr lang="en-US" altLang="zh-CN" sz="2800" dirty="0" smtClean="0">
              <a:solidFill>
                <a:srgbClr val="003300"/>
              </a:solidFill>
              <a:latin typeface="+mn-ea"/>
            </a:endParaRPr>
          </a:p>
          <a:p>
            <a:pPr>
              <a:lnSpc>
                <a:spcPct val="110000"/>
              </a:lnSpc>
            </a:pPr>
            <a:r>
              <a:rPr lang="zh-CN" altLang="en-US" sz="3200" dirty="0" smtClean="0">
                <a:solidFill>
                  <a:srgbClr val="003300"/>
                </a:solidFill>
                <a:latin typeface="+mn-ea"/>
              </a:rPr>
              <a:t>温度、总压、惰性气氛对化学平衡的影响</a:t>
            </a:r>
            <a:endParaRPr lang="en-US" altLang="zh-CN" sz="3200" dirty="0" smtClean="0">
              <a:solidFill>
                <a:srgbClr val="003300"/>
              </a:solidFill>
              <a:latin typeface="+mn-ea"/>
            </a:endParaRPr>
          </a:p>
          <a:p>
            <a:pPr marL="0" indent="0">
              <a:lnSpc>
                <a:spcPct val="110000"/>
              </a:lnSpc>
              <a:buNone/>
            </a:pPr>
            <a:r>
              <a:rPr lang="zh-CN" altLang="en-US" dirty="0">
                <a:solidFill>
                  <a:srgbClr val="003300"/>
                </a:solidFill>
                <a:latin typeface="+mn-ea"/>
              </a:rPr>
              <a:t>（分清等温等压和等温等容</a:t>
            </a:r>
            <a:r>
              <a:rPr lang="zh-CN" altLang="en-US" dirty="0" smtClean="0">
                <a:solidFill>
                  <a:srgbClr val="003300"/>
                </a:solidFill>
                <a:latin typeface="+mn-ea"/>
              </a:rPr>
              <a:t>条件的区别）</a:t>
            </a:r>
            <a:endParaRPr lang="en-US" altLang="zh-CN" dirty="0" smtClean="0">
              <a:latin typeface="+mn-ea"/>
            </a:endParaRPr>
          </a:p>
          <a:p>
            <a:pPr>
              <a:lnSpc>
                <a:spcPct val="110000"/>
              </a:lnSpc>
            </a:pPr>
            <a:endParaRPr lang="en-US" altLang="zh-CN" dirty="0" smtClean="0">
              <a:latin typeface="+mn-ea"/>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3199560955"/>
              </p:ext>
            </p:extLst>
          </p:nvPr>
        </p:nvGraphicFramePr>
        <p:xfrm>
          <a:off x="2024062" y="2457739"/>
          <a:ext cx="2700338" cy="1254125"/>
        </p:xfrm>
        <a:graphic>
          <a:graphicData uri="http://schemas.openxmlformats.org/presentationml/2006/ole">
            <mc:AlternateContent xmlns:mc="http://schemas.openxmlformats.org/markup-compatibility/2006">
              <mc:Choice xmlns:v="urn:schemas-microsoft-com:vml" Requires="v">
                <p:oleObj spid="_x0000_s18490" name="Equation" r:id="rId3" imgW="1231366" imgH="571252" progId="Equation.DSMT4">
                  <p:embed/>
                </p:oleObj>
              </mc:Choice>
              <mc:Fallback>
                <p:oleObj name="Equation" r:id="rId3" imgW="1231366" imgH="571252" progId="Equation.DSMT4">
                  <p:embed/>
                  <p:pic>
                    <p:nvPicPr>
                      <p:cNvPr id="22733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062" y="2457739"/>
                        <a:ext cx="2700338"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3129795375"/>
              </p:ext>
            </p:extLst>
          </p:nvPr>
        </p:nvGraphicFramePr>
        <p:xfrm>
          <a:off x="2054225" y="4167188"/>
          <a:ext cx="2638425" cy="1023937"/>
        </p:xfrm>
        <a:graphic>
          <a:graphicData uri="http://schemas.openxmlformats.org/presentationml/2006/ole">
            <mc:AlternateContent xmlns:mc="http://schemas.openxmlformats.org/markup-compatibility/2006">
              <mc:Choice xmlns:v="urn:schemas-microsoft-com:vml" Requires="v">
                <p:oleObj spid="_x0000_s18491" name="Equation" r:id="rId5" imgW="1079280" imgH="419040" progId="Equation.DSMT4">
                  <p:embed/>
                </p:oleObj>
              </mc:Choice>
              <mc:Fallback>
                <p:oleObj name="Equation" r:id="rId5" imgW="1079280" imgH="419040" progId="Equation.DSMT4">
                  <p:embed/>
                  <p:pic>
                    <p:nvPicPr>
                      <p:cNvPr id="18" name="Object 4"/>
                      <p:cNvPicPr>
                        <a:picLocks noChangeAspect="1" noChangeArrowheads="1"/>
                      </p:cNvPicPr>
                      <p:nvPr/>
                    </p:nvPicPr>
                    <p:blipFill>
                      <a:blip r:embed="rId6"/>
                      <a:srcRect/>
                      <a:stretch>
                        <a:fillRect/>
                      </a:stretch>
                    </p:blipFill>
                    <p:spPr bwMode="auto">
                      <a:xfrm>
                        <a:off x="2054225" y="4167188"/>
                        <a:ext cx="2638425" cy="102393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62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27238" y="1196975"/>
            <a:ext cx="8316912" cy="4986338"/>
          </a:xfrm>
          <a:prstGeom prst="rect">
            <a:avLst/>
          </a:prstGeom>
        </p:spPr>
        <p:txBody>
          <a:bodyPr>
            <a:spAutoFit/>
          </a:bodyPr>
          <a:lstStyle/>
          <a:p>
            <a:pPr algn="just">
              <a:lnSpc>
                <a:spcPct val="150000"/>
              </a:lnSpc>
              <a:spcBef>
                <a:spcPts val="1200"/>
              </a:spcBef>
              <a:defRPr/>
            </a:pPr>
            <a:r>
              <a:rPr lang="zh-CN" altLang="en-US" sz="2400" dirty="0">
                <a:latin typeface="+mn-ea"/>
              </a:rPr>
              <a:t>（</a:t>
            </a:r>
            <a:r>
              <a:rPr lang="en-US" altLang="zh-CN" sz="2400" dirty="0">
                <a:latin typeface="+mn-ea"/>
              </a:rPr>
              <a:t>1</a:t>
            </a:r>
            <a:r>
              <a:rPr lang="zh-CN" altLang="en-US" sz="2400" dirty="0">
                <a:latin typeface="+mn-ea"/>
              </a:rPr>
              <a:t>）</a:t>
            </a:r>
            <a:r>
              <a:rPr lang="zh-CN" altLang="en-US" sz="2400" dirty="0">
                <a:solidFill>
                  <a:srgbClr val="FF0000"/>
                </a:solidFill>
                <a:latin typeface="+mn-ea"/>
              </a:rPr>
              <a:t>掌握化学反应等温方程式及其作为化学反应自发与平衡判据的应用</a:t>
            </a:r>
            <a:endParaRPr lang="en-US" altLang="zh-CN" sz="2400" dirty="0">
              <a:solidFill>
                <a:srgbClr val="FF0000"/>
              </a:solidFill>
              <a:latin typeface="+mn-ea"/>
            </a:endParaRPr>
          </a:p>
          <a:p>
            <a:pPr algn="just">
              <a:lnSpc>
                <a:spcPct val="150000"/>
              </a:lnSpc>
              <a:spcBef>
                <a:spcPts val="1200"/>
              </a:spcBef>
              <a:defRPr/>
            </a:pPr>
            <a:r>
              <a:rPr lang="zh-CN" altLang="en-US" sz="2400" dirty="0">
                <a:latin typeface="+mn-ea"/>
              </a:rPr>
              <a:t>（</a:t>
            </a:r>
            <a:r>
              <a:rPr lang="en-US" altLang="zh-CN" sz="2400" dirty="0">
                <a:latin typeface="+mn-ea"/>
              </a:rPr>
              <a:t>2</a:t>
            </a:r>
            <a:r>
              <a:rPr lang="zh-CN" altLang="en-US" sz="2400" dirty="0">
                <a:latin typeface="+mn-ea"/>
              </a:rPr>
              <a:t>）</a:t>
            </a:r>
            <a:r>
              <a:rPr lang="zh-CN" altLang="en-US" sz="2400" dirty="0">
                <a:solidFill>
                  <a:srgbClr val="FF0000"/>
                </a:solidFill>
                <a:latin typeface="+mn-ea"/>
              </a:rPr>
              <a:t>掌握标准平衡常数的计算和应用，学会计算理想气体反应的平衡组成</a:t>
            </a:r>
            <a:endParaRPr lang="en-US" altLang="zh-CN" sz="2400" dirty="0">
              <a:solidFill>
                <a:srgbClr val="FF0000"/>
              </a:solidFill>
              <a:latin typeface="+mn-ea"/>
            </a:endParaRPr>
          </a:p>
          <a:p>
            <a:pPr algn="just">
              <a:lnSpc>
                <a:spcPct val="150000"/>
              </a:lnSpc>
              <a:spcBef>
                <a:spcPts val="1200"/>
              </a:spcBef>
              <a:defRPr/>
            </a:pPr>
            <a:r>
              <a:rPr lang="zh-CN" altLang="en-US" sz="2400" dirty="0">
                <a:latin typeface="+mn-ea"/>
              </a:rPr>
              <a:t>（</a:t>
            </a:r>
            <a:r>
              <a:rPr lang="en-US" altLang="zh-CN" sz="2400" dirty="0">
                <a:latin typeface="+mn-ea"/>
              </a:rPr>
              <a:t>3</a:t>
            </a:r>
            <a:r>
              <a:rPr lang="zh-CN" altLang="en-US" sz="2400" dirty="0">
                <a:latin typeface="+mn-ea"/>
              </a:rPr>
              <a:t>）了解热力学第三定律，掌握标准摩尔反应熵和标准摩尔反应吉布斯自由能的计算。</a:t>
            </a:r>
            <a:endParaRPr lang="en-US" altLang="zh-CN" sz="2400" dirty="0">
              <a:latin typeface="+mn-ea"/>
            </a:endParaRPr>
          </a:p>
          <a:p>
            <a:pPr algn="just">
              <a:lnSpc>
                <a:spcPct val="150000"/>
              </a:lnSpc>
              <a:spcBef>
                <a:spcPts val="1200"/>
              </a:spcBef>
              <a:defRPr/>
            </a:pPr>
            <a:r>
              <a:rPr lang="zh-CN" altLang="en-US" sz="2400" dirty="0">
                <a:cs typeface="Times New Roman" panose="02020603050405020304" pitchFamily="18" charset="0"/>
              </a:rPr>
              <a:t>（</a:t>
            </a:r>
            <a:r>
              <a:rPr lang="en-US" altLang="zh-CN" sz="2400" dirty="0">
                <a:cs typeface="Times New Roman" panose="02020603050405020304" pitchFamily="18" charset="0"/>
              </a:rPr>
              <a:t>4</a:t>
            </a:r>
            <a:r>
              <a:rPr lang="zh-CN" altLang="en-US" sz="2400" dirty="0">
                <a:cs typeface="Times New Roman" panose="02020603050405020304" pitchFamily="18" charset="0"/>
              </a:rPr>
              <a:t>）</a:t>
            </a:r>
            <a:r>
              <a:rPr lang="zh-CN" altLang="en-US" sz="2400" dirty="0">
                <a:solidFill>
                  <a:srgbClr val="FF0000"/>
                </a:solidFill>
                <a:cs typeface="Times New Roman" panose="02020603050405020304" pitchFamily="18" charset="0"/>
              </a:rPr>
              <a:t>掌握标准摩尔吉布斯自由能和标准平衡常数与温度的关系</a:t>
            </a:r>
            <a:r>
              <a:rPr lang="zh-CN" altLang="en-US" sz="2400" dirty="0">
                <a:cs typeface="Times New Roman" panose="02020603050405020304" pitchFamily="18" charset="0"/>
              </a:rPr>
              <a:t>，理解温度、压力、惰性气体等因素对化学平衡的影响。</a:t>
            </a:r>
            <a:endParaRPr lang="en-US" altLang="zh-CN" sz="2400" dirty="0">
              <a:cs typeface="Times New Roman" panose="02020603050405020304" pitchFamily="18" charset="0"/>
            </a:endParaRPr>
          </a:p>
        </p:txBody>
      </p:sp>
      <p:sp>
        <p:nvSpPr>
          <p:cNvPr id="4" name="Rectangle 2"/>
          <p:cNvSpPr txBox="1">
            <a:spLocks noChangeArrowheads="1"/>
          </p:cNvSpPr>
          <p:nvPr/>
        </p:nvSpPr>
        <p:spPr bwMode="auto">
          <a:xfrm>
            <a:off x="2209800" y="44450"/>
            <a:ext cx="7772400" cy="838200"/>
          </a:xfrm>
          <a:prstGeom prst="rect">
            <a:avLst/>
          </a:prstGeom>
          <a:noFill/>
          <a:ln w="9525">
            <a:noFill/>
            <a:miter lim="800000"/>
            <a:headEnd/>
            <a:tailEnd/>
          </a:ln>
        </p:spPr>
        <p:txBody>
          <a:bodyPr anchor="ctr"/>
          <a:lstStyle>
            <a:lvl1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2pPr>
            <a:lvl3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3pPr>
            <a:lvl4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4pPr>
            <a:lvl5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5pPr>
            <a:lvl6pPr marL="4572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6pPr>
            <a:lvl7pPr marL="9144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7pPr>
            <a:lvl8pPr marL="13716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8pPr>
            <a:lvl9pPr marL="18288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9pPr>
          </a:lstStyle>
          <a:p>
            <a:pPr eaLnBrk="1" hangingPunct="1">
              <a:defRPr/>
            </a:pPr>
            <a:r>
              <a:rPr lang="zh-CN" altLang="en-US" b="1" kern="0" dirty="0">
                <a:solidFill>
                  <a:schemeClr val="tx1"/>
                </a:solidFill>
                <a:effectLst/>
              </a:rPr>
              <a:t>本章重点难点</a:t>
            </a:r>
          </a:p>
        </p:txBody>
      </p:sp>
    </p:spTree>
    <p:extLst>
      <p:ext uri="{BB962C8B-B14F-4D97-AF65-F5344CB8AC3E}">
        <p14:creationId xmlns:p14="http://schemas.microsoft.com/office/powerpoint/2010/main" val="6773256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第四章  多组分体系热力学</a:t>
            </a:r>
            <a:endParaRPr lang="zh-CN" altLang="en-US" dirty="0" smtClean="0"/>
          </a:p>
        </p:txBody>
      </p:sp>
      <p:sp>
        <p:nvSpPr>
          <p:cNvPr id="3" name="内容占位符 2"/>
          <p:cNvSpPr>
            <a:spLocks noGrp="1"/>
          </p:cNvSpPr>
          <p:nvPr>
            <p:ph idx="1"/>
          </p:nvPr>
        </p:nvSpPr>
        <p:spPr>
          <a:xfrm>
            <a:off x="838200" y="1489111"/>
            <a:ext cx="10515600" cy="5244198"/>
          </a:xfrm>
        </p:spPr>
        <p:txBody>
          <a:bodyPr>
            <a:normAutofit/>
          </a:bodyPr>
          <a:lstStyle/>
          <a:p>
            <a:pPr lvl="1">
              <a:lnSpc>
                <a:spcPct val="110000"/>
              </a:lnSpc>
            </a:pPr>
            <a:r>
              <a:rPr lang="zh-CN" altLang="en-US" sz="2800" dirty="0" smtClean="0">
                <a:latin typeface="+mn-ea"/>
              </a:rPr>
              <a:t>偏摩尔量</a:t>
            </a:r>
            <a:endParaRPr lang="en-US" altLang="zh-CN" sz="2800" dirty="0" smtClean="0">
              <a:latin typeface="+mn-ea"/>
            </a:endParaRPr>
          </a:p>
          <a:p>
            <a:pPr lvl="1">
              <a:lnSpc>
                <a:spcPct val="110000"/>
              </a:lnSpc>
            </a:pPr>
            <a:endParaRPr lang="en-US" altLang="zh-CN" sz="2800" dirty="0">
              <a:latin typeface="+mn-ea"/>
            </a:endParaRPr>
          </a:p>
          <a:p>
            <a:pPr lvl="1">
              <a:lnSpc>
                <a:spcPct val="110000"/>
              </a:lnSpc>
            </a:pPr>
            <a:endParaRPr lang="en-US" altLang="zh-CN" sz="2800" dirty="0" smtClean="0">
              <a:latin typeface="+mn-ea"/>
            </a:endParaRPr>
          </a:p>
          <a:p>
            <a:pPr lvl="1">
              <a:lnSpc>
                <a:spcPct val="110000"/>
              </a:lnSpc>
            </a:pPr>
            <a:endParaRPr lang="en-US" altLang="zh-CN" dirty="0" smtClean="0">
              <a:latin typeface="+mn-ea"/>
            </a:endParaRPr>
          </a:p>
          <a:p>
            <a:pPr lvl="1">
              <a:lnSpc>
                <a:spcPct val="110000"/>
              </a:lnSpc>
            </a:pPr>
            <a:endParaRPr lang="en-US" altLang="zh-CN" dirty="0">
              <a:latin typeface="+mn-ea"/>
            </a:endParaRPr>
          </a:p>
          <a:p>
            <a:pPr lvl="1">
              <a:lnSpc>
                <a:spcPct val="110000"/>
              </a:lnSpc>
            </a:pPr>
            <a:endParaRPr lang="en-US" altLang="zh-CN" dirty="0" smtClean="0">
              <a:latin typeface="+mn-ea"/>
            </a:endParaRPr>
          </a:p>
          <a:p>
            <a:pPr lvl="1">
              <a:lnSpc>
                <a:spcPct val="110000"/>
              </a:lnSpc>
            </a:pPr>
            <a:r>
              <a:rPr lang="zh-CN" altLang="en-US" sz="2800" dirty="0">
                <a:latin typeface="+mn-ea"/>
              </a:rPr>
              <a:t>偏摩尔量的集合</a:t>
            </a:r>
            <a:r>
              <a:rPr lang="zh-CN" altLang="en-US" sz="2800" dirty="0" smtClean="0">
                <a:latin typeface="+mn-ea"/>
              </a:rPr>
              <a:t>公式</a:t>
            </a:r>
            <a:endParaRPr lang="en-US" altLang="zh-CN" sz="2800" dirty="0" smtClean="0">
              <a:latin typeface="+mn-ea"/>
            </a:endParaRPr>
          </a:p>
          <a:p>
            <a:pPr lvl="1">
              <a:lnSpc>
                <a:spcPct val="110000"/>
              </a:lnSpc>
            </a:pPr>
            <a:endParaRPr lang="en-US" altLang="zh-CN" sz="2800" dirty="0">
              <a:latin typeface="+mn-ea"/>
            </a:endParaRPr>
          </a:p>
          <a:p>
            <a:pPr lvl="1">
              <a:lnSpc>
                <a:spcPct val="110000"/>
              </a:lnSpc>
            </a:pPr>
            <a:r>
              <a:rPr lang="en-US" altLang="zh-CN" sz="2800" dirty="0"/>
              <a:t>Gibbs-</a:t>
            </a:r>
            <a:r>
              <a:rPr lang="en-US" altLang="zh-CN" sz="2800" dirty="0" err="1"/>
              <a:t>Duhem</a:t>
            </a:r>
            <a:r>
              <a:rPr lang="zh-CN" altLang="en-US" sz="2800" dirty="0"/>
              <a:t>方程</a:t>
            </a:r>
            <a:endParaRPr lang="en-US" altLang="zh-CN" sz="2800" dirty="0">
              <a:latin typeface="+mn-ea"/>
            </a:endParaRPr>
          </a:p>
        </p:txBody>
      </p:sp>
      <p:graphicFrame>
        <p:nvGraphicFramePr>
          <p:cNvPr id="8" name="Object 1024"/>
          <p:cNvGraphicFramePr>
            <a:graphicFrameLocks noChangeAspect="1"/>
          </p:cNvGraphicFramePr>
          <p:nvPr>
            <p:extLst>
              <p:ext uri="{D42A27DB-BD31-4B8C-83A1-F6EECF244321}">
                <p14:modId xmlns:p14="http://schemas.microsoft.com/office/powerpoint/2010/main" val="1552748041"/>
              </p:ext>
            </p:extLst>
          </p:nvPr>
        </p:nvGraphicFramePr>
        <p:xfrm>
          <a:off x="2791691" y="2062921"/>
          <a:ext cx="3512127" cy="1070440"/>
        </p:xfrm>
        <a:graphic>
          <a:graphicData uri="http://schemas.openxmlformats.org/presentationml/2006/ole">
            <mc:AlternateContent xmlns:mc="http://schemas.openxmlformats.org/markup-compatibility/2006">
              <mc:Choice xmlns:v="urn:schemas-microsoft-com:vml" Requires="v">
                <p:oleObj spid="_x0000_s19542" name="Equation" r:id="rId3" imgW="1714500" imgH="520700" progId="Equation.DSMT4">
                  <p:embed/>
                </p:oleObj>
              </mc:Choice>
              <mc:Fallback>
                <p:oleObj name="Equation" r:id="rId3" imgW="1714500" imgH="520700" progId="Equation.DSMT4">
                  <p:embed/>
                  <p:pic>
                    <p:nvPicPr>
                      <p:cNvPr id="483328"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1691" y="2062921"/>
                        <a:ext cx="3512127" cy="1070440"/>
                      </a:xfrm>
                      <a:prstGeom prst="rect">
                        <a:avLst/>
                      </a:prstGeom>
                      <a:solidFill>
                        <a:srgbClr val="FFFFCC"/>
                      </a:solidFill>
                      <a:ln>
                        <a:noFill/>
                      </a:ln>
                      <a:effec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063814968"/>
              </p:ext>
            </p:extLst>
          </p:nvPr>
        </p:nvGraphicFramePr>
        <p:xfrm>
          <a:off x="2791691" y="3099158"/>
          <a:ext cx="6553200" cy="1216025"/>
        </p:xfrm>
        <a:graphic>
          <a:graphicData uri="http://schemas.openxmlformats.org/presentationml/2006/ole">
            <mc:AlternateContent xmlns:mc="http://schemas.openxmlformats.org/markup-compatibility/2006">
              <mc:Choice xmlns:v="urn:schemas-microsoft-com:vml" Requires="v">
                <p:oleObj spid="_x0000_s19543" name="公式" r:id="rId5" imgW="2667000" imgH="495300" progId="Equation.3">
                  <p:embed/>
                </p:oleObj>
              </mc:Choice>
              <mc:Fallback>
                <p:oleObj name="公式" r:id="rId5" imgW="2667000" imgH="495300" progId="Equation.3">
                  <p:embed/>
                  <p:pic>
                    <p:nvPicPr>
                      <p:cNvPr id="3"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1691" y="3099158"/>
                        <a:ext cx="6553200"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组合 9"/>
          <p:cNvGrpSpPr>
            <a:grpSpLocks/>
          </p:cNvGrpSpPr>
          <p:nvPr/>
        </p:nvGrpSpPr>
        <p:grpSpPr bwMode="auto">
          <a:xfrm>
            <a:off x="2791691" y="4842481"/>
            <a:ext cx="4249974" cy="706437"/>
            <a:chOff x="899592" y="1197510"/>
            <a:chExt cx="4251151" cy="705578"/>
          </a:xfrm>
        </p:grpSpPr>
        <p:graphicFrame>
          <p:nvGraphicFramePr>
            <p:cNvPr id="11" name="Object 0"/>
            <p:cNvGraphicFramePr>
              <a:graphicFrameLocks noChangeAspect="1"/>
            </p:cNvGraphicFramePr>
            <p:nvPr>
              <p:extLst>
                <p:ext uri="{D42A27DB-BD31-4B8C-83A1-F6EECF244321}">
                  <p14:modId xmlns:p14="http://schemas.microsoft.com/office/powerpoint/2010/main" val="4224163695"/>
                </p:ext>
              </p:extLst>
            </p:nvPr>
          </p:nvGraphicFramePr>
          <p:xfrm>
            <a:off x="1295636" y="1377038"/>
            <a:ext cx="3855107" cy="526050"/>
          </p:xfrm>
          <a:graphic>
            <a:graphicData uri="http://schemas.openxmlformats.org/presentationml/2006/ole">
              <mc:AlternateContent xmlns:mc="http://schemas.openxmlformats.org/markup-compatibility/2006">
                <mc:Choice xmlns:v="urn:schemas-microsoft-com:vml" Requires="v">
                  <p:oleObj spid="_x0000_s19544" name="Equation" r:id="rId7" imgW="1574117" imgH="215806" progId="Equation.DSMT4">
                    <p:embed/>
                  </p:oleObj>
                </mc:Choice>
                <mc:Fallback>
                  <p:oleObj name="Equation" r:id="rId7" imgW="1574117" imgH="215806" progId="Equation.DSMT4">
                    <p:embed/>
                    <p:pic>
                      <p:nvPicPr>
                        <p:cNvPr id="46088" name="Object 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636" y="1377038"/>
                          <a:ext cx="3855107" cy="5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2"/>
            <p:cNvSpPr txBox="1">
              <a:spLocks noChangeArrowheads="1"/>
            </p:cNvSpPr>
            <p:nvPr/>
          </p:nvSpPr>
          <p:spPr bwMode="auto">
            <a:xfrm>
              <a:off x="899592" y="1197510"/>
              <a:ext cx="792088" cy="70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40000"/>
                </a:lnSpc>
                <a:spcBef>
                  <a:spcPct val="0"/>
                </a:spcBef>
                <a:buClrTx/>
                <a:buFontTx/>
                <a:buNone/>
              </a:pPr>
              <a:r>
                <a:rPr lang="en-US" altLang="zh-CN" sz="3200">
                  <a:solidFill>
                    <a:srgbClr val="000000"/>
                  </a:solidFill>
                  <a:ea typeface="宋体" panose="02010600030101010101" pitchFamily="2" charset="-122"/>
                </a:rPr>
                <a:t>Z</a:t>
              </a:r>
              <a:endParaRPr lang="zh-CN" altLang="en-US">
                <a:solidFill>
                  <a:srgbClr val="000000"/>
                </a:solidFill>
                <a:ea typeface="宋体" panose="02010600030101010101" pitchFamily="2" charset="-122"/>
              </a:endParaRPr>
            </a:p>
          </p:txBody>
        </p:sp>
      </p:grpSp>
      <p:pic>
        <p:nvPicPr>
          <p:cNvPr id="4" name="图片 3"/>
          <p:cNvPicPr>
            <a:picLocks noChangeAspect="1"/>
          </p:cNvPicPr>
          <p:nvPr/>
        </p:nvPicPr>
        <p:blipFill>
          <a:blip r:embed="rId9"/>
          <a:stretch>
            <a:fillRect/>
          </a:stretch>
        </p:blipFill>
        <p:spPr>
          <a:xfrm>
            <a:off x="2791691" y="6074351"/>
            <a:ext cx="4914515" cy="674987"/>
          </a:xfrm>
          <a:prstGeom prst="rect">
            <a:avLst/>
          </a:prstGeom>
        </p:spPr>
      </p:pic>
    </p:spTree>
    <p:extLst>
      <p:ext uri="{BB962C8B-B14F-4D97-AF65-F5344CB8AC3E}">
        <p14:creationId xmlns:p14="http://schemas.microsoft.com/office/powerpoint/2010/main" val="209073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第四章  多组分体系热力学</a:t>
            </a:r>
            <a:endParaRPr lang="zh-CN" altLang="en-US" dirty="0" smtClean="0"/>
          </a:p>
        </p:txBody>
      </p:sp>
      <p:sp>
        <p:nvSpPr>
          <p:cNvPr id="3" name="内容占位符 2"/>
          <p:cNvSpPr>
            <a:spLocks noGrp="1"/>
          </p:cNvSpPr>
          <p:nvPr>
            <p:ph idx="1"/>
          </p:nvPr>
        </p:nvSpPr>
        <p:spPr>
          <a:xfrm>
            <a:off x="838200" y="1489111"/>
            <a:ext cx="10515600" cy="5244198"/>
          </a:xfrm>
        </p:spPr>
        <p:txBody>
          <a:bodyPr>
            <a:normAutofit/>
          </a:bodyPr>
          <a:lstStyle/>
          <a:p>
            <a:pPr lvl="1">
              <a:lnSpc>
                <a:spcPct val="110000"/>
              </a:lnSpc>
            </a:pPr>
            <a:r>
              <a:rPr lang="zh-CN" altLang="en-US" sz="2800" dirty="0" smtClean="0">
                <a:latin typeface="+mn-ea"/>
              </a:rPr>
              <a:t>化学势</a:t>
            </a:r>
            <a:endParaRPr lang="en-US" altLang="zh-CN" sz="2800" dirty="0" smtClean="0">
              <a:latin typeface="+mn-ea"/>
            </a:endParaRPr>
          </a:p>
          <a:p>
            <a:pPr lvl="1">
              <a:lnSpc>
                <a:spcPct val="110000"/>
              </a:lnSpc>
            </a:pPr>
            <a:endParaRPr lang="en-US" altLang="zh-CN" sz="2800" dirty="0">
              <a:latin typeface="+mn-ea"/>
            </a:endParaRPr>
          </a:p>
          <a:p>
            <a:pPr lvl="1">
              <a:lnSpc>
                <a:spcPct val="110000"/>
              </a:lnSpc>
            </a:pPr>
            <a:endParaRPr lang="en-US" altLang="zh-CN" sz="2800" dirty="0" smtClean="0">
              <a:latin typeface="+mn-ea"/>
            </a:endParaRPr>
          </a:p>
          <a:p>
            <a:pPr lvl="1">
              <a:lnSpc>
                <a:spcPct val="110000"/>
              </a:lnSpc>
            </a:pPr>
            <a:r>
              <a:rPr lang="zh-CN" altLang="en-US" sz="2800" dirty="0">
                <a:latin typeface="黑体" panose="02010609060101010101" pitchFamily="49" charset="-122"/>
              </a:rPr>
              <a:t>相平衡的</a:t>
            </a:r>
            <a:r>
              <a:rPr lang="zh-CN" altLang="en-US" sz="2800" dirty="0" smtClean="0">
                <a:solidFill>
                  <a:srgbClr val="FF0000"/>
                </a:solidFill>
                <a:latin typeface="黑体" panose="02010609060101010101" pitchFamily="49" charset="-122"/>
              </a:rPr>
              <a:t>必要条件：</a:t>
            </a:r>
            <a:r>
              <a:rPr lang="zh-CN" altLang="en-US" sz="2800" dirty="0">
                <a:latin typeface="黑体" panose="02010609060101010101" pitchFamily="49" charset="-122"/>
              </a:rPr>
              <a:t>系统各相温度和压力都相等，且各组分在各相的化学势都</a:t>
            </a:r>
            <a:r>
              <a:rPr lang="zh-CN" altLang="en-US" sz="2800" dirty="0" smtClean="0">
                <a:latin typeface="黑体" panose="02010609060101010101" pitchFamily="49" charset="-122"/>
              </a:rPr>
              <a:t>相等</a:t>
            </a:r>
            <a:endParaRPr lang="en-US" altLang="zh-CN" sz="2800" dirty="0" smtClean="0">
              <a:latin typeface="黑体" panose="02010609060101010101" pitchFamily="49" charset="-122"/>
            </a:endParaRPr>
          </a:p>
          <a:p>
            <a:pPr lvl="1">
              <a:lnSpc>
                <a:spcPct val="110000"/>
              </a:lnSpc>
            </a:pPr>
            <a:endParaRPr lang="en-US" altLang="zh-CN" sz="2800" dirty="0">
              <a:latin typeface="黑体" panose="02010609060101010101" pitchFamily="49" charset="-122"/>
            </a:endParaRPr>
          </a:p>
          <a:p>
            <a:pPr lvl="1">
              <a:lnSpc>
                <a:spcPct val="110000"/>
              </a:lnSpc>
            </a:pPr>
            <a:r>
              <a:rPr lang="zh-CN" altLang="en-US" sz="2800" dirty="0" smtClean="0">
                <a:latin typeface="+mn-ea"/>
              </a:rPr>
              <a:t>理想气体化学势</a:t>
            </a:r>
            <a:endParaRPr lang="en-US" altLang="zh-CN" sz="2800" dirty="0" smtClean="0">
              <a:latin typeface="黑体" panose="02010609060101010101" pitchFamily="49" charset="-122"/>
            </a:endParaRPr>
          </a:p>
        </p:txBody>
      </p:sp>
      <p:graphicFrame>
        <p:nvGraphicFramePr>
          <p:cNvPr id="13" name="Object 1"/>
          <p:cNvGraphicFramePr>
            <a:graphicFrameLocks noChangeAspect="1"/>
          </p:cNvGraphicFramePr>
          <p:nvPr>
            <p:extLst>
              <p:ext uri="{D42A27DB-BD31-4B8C-83A1-F6EECF244321}">
                <p14:modId xmlns:p14="http://schemas.microsoft.com/office/powerpoint/2010/main" val="3432224358"/>
              </p:ext>
            </p:extLst>
          </p:nvPr>
        </p:nvGraphicFramePr>
        <p:xfrm>
          <a:off x="3397395" y="1274618"/>
          <a:ext cx="3328988" cy="1187450"/>
        </p:xfrm>
        <a:graphic>
          <a:graphicData uri="http://schemas.openxmlformats.org/presentationml/2006/ole">
            <mc:AlternateContent xmlns:mc="http://schemas.openxmlformats.org/markup-compatibility/2006">
              <mc:Choice xmlns:v="urn:schemas-microsoft-com:vml" Requires="v">
                <p:oleObj spid="_x0000_s20586" name="Equation" r:id="rId3" imgW="1206500" imgH="431800" progId="Equation.DSMT4">
                  <p:embed/>
                </p:oleObj>
              </mc:Choice>
              <mc:Fallback>
                <p:oleObj name="Equation" r:id="rId3" imgW="1206500" imgH="431800" progId="Equation.DSMT4">
                  <p:embed/>
                  <p:pic>
                    <p:nvPicPr>
                      <p:cNvPr id="5428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7395" y="1274618"/>
                        <a:ext cx="3328988" cy="11874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2"/>
          <p:cNvGraphicFramePr>
            <a:graphicFrameLocks noChangeAspect="1"/>
          </p:cNvGraphicFramePr>
          <p:nvPr>
            <p:extLst>
              <p:ext uri="{D42A27DB-BD31-4B8C-83A1-F6EECF244321}">
                <p14:modId xmlns:p14="http://schemas.microsoft.com/office/powerpoint/2010/main" val="590455199"/>
              </p:ext>
            </p:extLst>
          </p:nvPr>
        </p:nvGraphicFramePr>
        <p:xfrm>
          <a:off x="3397395" y="2462068"/>
          <a:ext cx="3910012" cy="728662"/>
        </p:xfrm>
        <a:graphic>
          <a:graphicData uri="http://schemas.openxmlformats.org/presentationml/2006/ole">
            <mc:AlternateContent xmlns:mc="http://schemas.openxmlformats.org/markup-compatibility/2006">
              <mc:Choice xmlns:v="urn:schemas-microsoft-com:vml" Requires="v">
                <p:oleObj spid="_x0000_s20587" name="Equation" r:id="rId5" imgW="2247900" imgH="419100" progId="Equation.DSMT4">
                  <p:embed/>
                </p:oleObj>
              </mc:Choice>
              <mc:Fallback>
                <p:oleObj name="Equation" r:id="rId5" imgW="2247900" imgH="419100" progId="Equation.DSMT4">
                  <p:embed/>
                  <p:pic>
                    <p:nvPicPr>
                      <p:cNvPr id="492546"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7395" y="2462068"/>
                        <a:ext cx="3910012" cy="72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4234453709"/>
              </p:ext>
            </p:extLst>
          </p:nvPr>
        </p:nvGraphicFramePr>
        <p:xfrm>
          <a:off x="3397395" y="3961894"/>
          <a:ext cx="4176712" cy="666750"/>
        </p:xfrm>
        <a:graphic>
          <a:graphicData uri="http://schemas.openxmlformats.org/presentationml/2006/ole">
            <mc:AlternateContent xmlns:mc="http://schemas.openxmlformats.org/markup-compatibility/2006">
              <mc:Choice xmlns:v="urn:schemas-microsoft-com:vml" Requires="v">
                <p:oleObj spid="_x0000_s20588" name="Equation" r:id="rId7" imgW="1841500" imgH="381000" progId="Equation.DSMT4">
                  <p:embed/>
                </p:oleObj>
              </mc:Choice>
              <mc:Fallback>
                <p:oleObj name="Equation" r:id="rId7" imgW="1841500" imgH="381000" progId="Equation.DSMT4">
                  <p:embed/>
                  <p:pic>
                    <p:nvPicPr>
                      <p:cNvPr id="7"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97395" y="3961894"/>
                        <a:ext cx="4176712"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2150486396"/>
              </p:ext>
            </p:extLst>
          </p:nvPr>
        </p:nvGraphicFramePr>
        <p:xfrm>
          <a:off x="3323431" y="4872397"/>
          <a:ext cx="5545138" cy="1141413"/>
        </p:xfrm>
        <a:graphic>
          <a:graphicData uri="http://schemas.openxmlformats.org/presentationml/2006/ole">
            <mc:AlternateContent xmlns:mc="http://schemas.openxmlformats.org/markup-compatibility/2006">
              <mc:Choice xmlns:v="urn:schemas-microsoft-com:vml" Requires="v">
                <p:oleObj spid="_x0000_s20589" name="公式" r:id="rId9" imgW="2159000" imgH="444500" progId="Equation.3">
                  <p:embed/>
                </p:oleObj>
              </mc:Choice>
              <mc:Fallback>
                <p:oleObj name="公式" r:id="rId9" imgW="2159000" imgH="444500" progId="Equation.3">
                  <p:embed/>
                  <p:pic>
                    <p:nvPicPr>
                      <p:cNvPr id="441356"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23431" y="4872397"/>
                        <a:ext cx="5545138"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2039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80">
                                          <p:stCondLst>
                                            <p:cond delay="0"/>
                                          </p:stCondLst>
                                        </p:cTn>
                                        <p:tgtEl>
                                          <p:spTgt spid="17"/>
                                        </p:tgtEl>
                                      </p:cBhvr>
                                    </p:animEffect>
                                    <p:anim calcmode="lin" valueType="num">
                                      <p:cBhvr>
                                        <p:cTn id="1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23" dur="26">
                                          <p:stCondLst>
                                            <p:cond delay="650"/>
                                          </p:stCondLst>
                                        </p:cTn>
                                        <p:tgtEl>
                                          <p:spTgt spid="17"/>
                                        </p:tgtEl>
                                      </p:cBhvr>
                                      <p:to x="100000" y="60000"/>
                                    </p:animScale>
                                    <p:animScale>
                                      <p:cBhvr>
                                        <p:cTn id="24" dur="166" decel="50000">
                                          <p:stCondLst>
                                            <p:cond delay="676"/>
                                          </p:stCondLst>
                                        </p:cTn>
                                        <p:tgtEl>
                                          <p:spTgt spid="17"/>
                                        </p:tgtEl>
                                      </p:cBhvr>
                                      <p:to x="100000" y="100000"/>
                                    </p:animScale>
                                    <p:animScale>
                                      <p:cBhvr>
                                        <p:cTn id="25" dur="26">
                                          <p:stCondLst>
                                            <p:cond delay="1312"/>
                                          </p:stCondLst>
                                        </p:cTn>
                                        <p:tgtEl>
                                          <p:spTgt spid="17"/>
                                        </p:tgtEl>
                                      </p:cBhvr>
                                      <p:to x="100000" y="80000"/>
                                    </p:animScale>
                                    <p:animScale>
                                      <p:cBhvr>
                                        <p:cTn id="26" dur="166" decel="50000">
                                          <p:stCondLst>
                                            <p:cond delay="1338"/>
                                          </p:stCondLst>
                                        </p:cTn>
                                        <p:tgtEl>
                                          <p:spTgt spid="17"/>
                                        </p:tgtEl>
                                      </p:cBhvr>
                                      <p:to x="100000" y="100000"/>
                                    </p:animScale>
                                    <p:animScale>
                                      <p:cBhvr>
                                        <p:cTn id="27" dur="26">
                                          <p:stCondLst>
                                            <p:cond delay="1642"/>
                                          </p:stCondLst>
                                        </p:cTn>
                                        <p:tgtEl>
                                          <p:spTgt spid="17"/>
                                        </p:tgtEl>
                                      </p:cBhvr>
                                      <p:to x="100000" y="90000"/>
                                    </p:animScale>
                                    <p:animScale>
                                      <p:cBhvr>
                                        <p:cTn id="28" dur="166" decel="50000">
                                          <p:stCondLst>
                                            <p:cond delay="1668"/>
                                          </p:stCondLst>
                                        </p:cTn>
                                        <p:tgtEl>
                                          <p:spTgt spid="17"/>
                                        </p:tgtEl>
                                      </p:cBhvr>
                                      <p:to x="100000" y="100000"/>
                                    </p:animScale>
                                    <p:animScale>
                                      <p:cBhvr>
                                        <p:cTn id="29" dur="26">
                                          <p:stCondLst>
                                            <p:cond delay="1808"/>
                                          </p:stCondLst>
                                        </p:cTn>
                                        <p:tgtEl>
                                          <p:spTgt spid="17"/>
                                        </p:tgtEl>
                                      </p:cBhvr>
                                      <p:to x="100000" y="95000"/>
                                    </p:animScale>
                                    <p:animScale>
                                      <p:cBhvr>
                                        <p:cTn id="30"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第四章  多组分体系热力学</a:t>
            </a:r>
            <a:endParaRPr lang="zh-CN" altLang="en-US" dirty="0" smtClean="0"/>
          </a:p>
        </p:txBody>
      </p:sp>
      <p:sp>
        <p:nvSpPr>
          <p:cNvPr id="3" name="内容占位符 2"/>
          <p:cNvSpPr>
            <a:spLocks noGrp="1"/>
          </p:cNvSpPr>
          <p:nvPr>
            <p:ph idx="1"/>
          </p:nvPr>
        </p:nvSpPr>
        <p:spPr>
          <a:xfrm>
            <a:off x="838200" y="1489111"/>
            <a:ext cx="10515600" cy="5244198"/>
          </a:xfrm>
        </p:spPr>
        <p:txBody>
          <a:bodyPr>
            <a:normAutofit/>
          </a:bodyPr>
          <a:lstStyle/>
          <a:p>
            <a:pPr lvl="1">
              <a:lnSpc>
                <a:spcPct val="110000"/>
              </a:lnSpc>
            </a:pPr>
            <a:r>
              <a:rPr lang="zh-CN" altLang="en-US" sz="2800" dirty="0" smtClean="0">
                <a:latin typeface="黑体" panose="02010609060101010101" pitchFamily="49" charset="-122"/>
              </a:rPr>
              <a:t>亨利定律和拉乌尔定律</a:t>
            </a:r>
            <a:endParaRPr lang="en-US" altLang="zh-CN" sz="2800" dirty="0" smtClean="0">
              <a:latin typeface="黑体" panose="02010609060101010101" pitchFamily="49" charset="-122"/>
            </a:endParaRPr>
          </a:p>
        </p:txBody>
      </p:sp>
      <p:grpSp>
        <p:nvGrpSpPr>
          <p:cNvPr id="8" name="组合 7"/>
          <p:cNvGrpSpPr>
            <a:grpSpLocks/>
          </p:cNvGrpSpPr>
          <p:nvPr/>
        </p:nvGrpSpPr>
        <p:grpSpPr bwMode="auto">
          <a:xfrm>
            <a:off x="1317625" y="1980911"/>
            <a:ext cx="4105275" cy="685800"/>
            <a:chOff x="251520" y="1412776"/>
            <a:chExt cx="4104456" cy="685527"/>
          </a:xfrm>
        </p:grpSpPr>
        <p:graphicFrame>
          <p:nvGraphicFramePr>
            <p:cNvPr id="9" name="对象 4"/>
            <p:cNvGraphicFramePr>
              <a:graphicFrameLocks noChangeAspect="1"/>
            </p:cNvGraphicFramePr>
            <p:nvPr/>
          </p:nvGraphicFramePr>
          <p:xfrm>
            <a:off x="2336500" y="1412776"/>
            <a:ext cx="2019476" cy="685527"/>
          </p:xfrm>
          <a:graphic>
            <a:graphicData uri="http://schemas.openxmlformats.org/presentationml/2006/ole">
              <mc:AlternateContent xmlns:mc="http://schemas.openxmlformats.org/markup-compatibility/2006">
                <mc:Choice xmlns:v="urn:schemas-microsoft-com:vml" Requires="v">
                  <p:oleObj spid="_x0000_s21558" name="公式" r:id="rId3" imgW="672808" imgH="228501" progId="Equation.3">
                    <p:embed/>
                  </p:oleObj>
                </mc:Choice>
                <mc:Fallback>
                  <p:oleObj name="公式" r:id="rId3" imgW="672808" imgH="228501" progId="Equation.3">
                    <p:embed/>
                    <p:pic>
                      <p:nvPicPr>
                        <p:cNvPr id="68617"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500" y="1412776"/>
                          <a:ext cx="2019476" cy="685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sp>
          <p:nvSpPr>
            <p:cNvPr id="10" name="Text Box 23"/>
            <p:cNvSpPr txBox="1">
              <a:spLocks noChangeArrowheads="1"/>
            </p:cNvSpPr>
            <p:nvPr/>
          </p:nvSpPr>
          <p:spPr bwMode="auto">
            <a:xfrm>
              <a:off x="251520" y="1592417"/>
              <a:ext cx="2016224" cy="430887"/>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a:latin typeface="黑体" panose="02010609060101010101" pitchFamily="49" charset="-122"/>
                </a:rPr>
                <a:t>拉乌尔定律：</a:t>
              </a:r>
            </a:p>
          </p:txBody>
        </p:sp>
      </p:grpSp>
      <p:grpSp>
        <p:nvGrpSpPr>
          <p:cNvPr id="11" name="组合 10"/>
          <p:cNvGrpSpPr>
            <a:grpSpLocks/>
          </p:cNvGrpSpPr>
          <p:nvPr/>
        </p:nvGrpSpPr>
        <p:grpSpPr bwMode="auto">
          <a:xfrm>
            <a:off x="1317625" y="2817524"/>
            <a:ext cx="8569325" cy="688975"/>
            <a:chOff x="251520" y="2250255"/>
            <a:chExt cx="8568952" cy="688310"/>
          </a:xfrm>
        </p:grpSpPr>
        <p:graphicFrame>
          <p:nvGraphicFramePr>
            <p:cNvPr id="12" name="对象 3"/>
            <p:cNvGraphicFramePr>
              <a:graphicFrameLocks noChangeAspect="1"/>
            </p:cNvGraphicFramePr>
            <p:nvPr/>
          </p:nvGraphicFramePr>
          <p:xfrm>
            <a:off x="2268785" y="2250255"/>
            <a:ext cx="6551687" cy="688310"/>
          </p:xfrm>
          <a:graphic>
            <a:graphicData uri="http://schemas.openxmlformats.org/presentationml/2006/ole">
              <mc:AlternateContent xmlns:mc="http://schemas.openxmlformats.org/markup-compatibility/2006">
                <mc:Choice xmlns:v="urn:schemas-microsoft-com:vml" Requires="v">
                  <p:oleObj spid="_x0000_s21559" name="公式" r:id="rId5" imgW="2298700" imgH="241300" progId="Equation.3">
                    <p:embed/>
                  </p:oleObj>
                </mc:Choice>
                <mc:Fallback>
                  <p:oleObj name="公式" r:id="rId5" imgW="2298700" imgH="241300" progId="Equation.3">
                    <p:embed/>
                    <p:pic>
                      <p:nvPicPr>
                        <p:cNvPr id="68615"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785" y="2250255"/>
                          <a:ext cx="6551687" cy="68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23"/>
            <p:cNvSpPr txBox="1">
              <a:spLocks noChangeArrowheads="1"/>
            </p:cNvSpPr>
            <p:nvPr/>
          </p:nvSpPr>
          <p:spPr bwMode="auto">
            <a:xfrm>
              <a:off x="251520" y="2348880"/>
              <a:ext cx="2016224" cy="430887"/>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a:latin typeface="黑体" panose="02010609060101010101" pitchFamily="49" charset="-122"/>
                </a:rPr>
                <a:t>亨利定律：</a:t>
              </a:r>
            </a:p>
          </p:txBody>
        </p:sp>
      </p:grpSp>
      <p:sp>
        <p:nvSpPr>
          <p:cNvPr id="18" name="Text Box 23"/>
          <p:cNvSpPr txBox="1">
            <a:spLocks noChangeArrowheads="1"/>
          </p:cNvSpPr>
          <p:nvPr/>
        </p:nvSpPr>
        <p:spPr bwMode="auto">
          <a:xfrm>
            <a:off x="1462088" y="3565236"/>
            <a:ext cx="8497887" cy="3016250"/>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a:latin typeface="黑体" panose="02010609060101010101" pitchFamily="49" charset="-122"/>
              </a:rPr>
              <a:t>区别：</a:t>
            </a:r>
            <a:endParaRPr lang="en-US" altLang="zh-CN">
              <a:latin typeface="黑体" panose="02010609060101010101" pitchFamily="49" charset="-122"/>
            </a:endParaRPr>
          </a:p>
          <a:p>
            <a:pPr eaLnBrk="1" hangingPunct="1">
              <a:spcBef>
                <a:spcPct val="0"/>
              </a:spcBef>
              <a:buClrTx/>
              <a:buFontTx/>
              <a:buNone/>
            </a:pPr>
            <a:r>
              <a:rPr lang="zh-CN" altLang="en-US">
                <a:latin typeface="黑体" panose="02010609060101010101" pitchFamily="49" charset="-122"/>
              </a:rPr>
              <a:t>（</a:t>
            </a:r>
            <a:r>
              <a:rPr lang="en-US" altLang="zh-CN">
                <a:latin typeface="黑体" panose="02010609060101010101" pitchFamily="49" charset="-122"/>
              </a:rPr>
              <a:t>1</a:t>
            </a:r>
            <a:r>
              <a:rPr lang="zh-CN" altLang="en-US">
                <a:latin typeface="黑体" panose="02010609060101010101" pitchFamily="49" charset="-122"/>
              </a:rPr>
              <a:t>）拉乌尔定律适用于</a:t>
            </a:r>
            <a:r>
              <a:rPr lang="zh-CN" altLang="en-US">
                <a:solidFill>
                  <a:srgbClr val="0000CC"/>
                </a:solidFill>
                <a:latin typeface="黑体" panose="02010609060101010101" pitchFamily="49" charset="-122"/>
              </a:rPr>
              <a:t>稀溶液溶剂</a:t>
            </a:r>
            <a:r>
              <a:rPr lang="zh-CN" altLang="en-US">
                <a:latin typeface="黑体" panose="02010609060101010101" pitchFamily="49" charset="-122"/>
              </a:rPr>
              <a:t>，亨利定律适用于</a:t>
            </a:r>
            <a:r>
              <a:rPr lang="zh-CN" altLang="en-US">
                <a:solidFill>
                  <a:srgbClr val="0000CC"/>
                </a:solidFill>
                <a:latin typeface="黑体" panose="02010609060101010101" pitchFamily="49" charset="-122"/>
              </a:rPr>
              <a:t>稀溶液溶质</a:t>
            </a:r>
            <a:r>
              <a:rPr lang="zh-CN" altLang="en-US">
                <a:latin typeface="黑体" panose="02010609060101010101" pitchFamily="49" charset="-122"/>
              </a:rPr>
              <a:t>。</a:t>
            </a:r>
            <a:endParaRPr lang="en-US" altLang="zh-CN">
              <a:latin typeface="黑体" panose="02010609060101010101" pitchFamily="49" charset="-122"/>
            </a:endParaRPr>
          </a:p>
          <a:p>
            <a:pPr eaLnBrk="1" hangingPunct="1">
              <a:spcBef>
                <a:spcPct val="0"/>
              </a:spcBef>
              <a:buClrTx/>
              <a:buFontTx/>
              <a:buNone/>
            </a:pPr>
            <a:r>
              <a:rPr lang="zh-CN" altLang="en-US">
                <a:latin typeface="黑体" panose="02010609060101010101" pitchFamily="49" charset="-122"/>
              </a:rPr>
              <a:t>（</a:t>
            </a:r>
            <a:r>
              <a:rPr lang="en-US" altLang="zh-CN">
                <a:latin typeface="黑体" panose="02010609060101010101" pitchFamily="49" charset="-122"/>
              </a:rPr>
              <a:t>2</a:t>
            </a:r>
            <a:r>
              <a:rPr lang="zh-CN" altLang="en-US">
                <a:latin typeface="黑体" panose="02010609060101010101" pitchFamily="49" charset="-122"/>
              </a:rPr>
              <a:t>）拉乌尔定律的比例系数是</a:t>
            </a:r>
            <a:r>
              <a:rPr lang="zh-CN" altLang="en-US">
                <a:solidFill>
                  <a:srgbClr val="0000CC"/>
                </a:solidFill>
                <a:latin typeface="黑体" panose="02010609060101010101" pitchFamily="49" charset="-122"/>
              </a:rPr>
              <a:t>纯溶剂的蒸气压</a:t>
            </a:r>
            <a:r>
              <a:rPr lang="zh-CN" altLang="en-US">
                <a:latin typeface="黑体" panose="02010609060101010101" pitchFamily="49" charset="-122"/>
              </a:rPr>
              <a:t>，与溶质无关；亨利定律的比例系数</a:t>
            </a:r>
            <a:r>
              <a:rPr lang="zh-CN" altLang="en-US">
                <a:solidFill>
                  <a:srgbClr val="0000CC"/>
                </a:solidFill>
                <a:latin typeface="黑体" panose="02010609060101010101" pitchFamily="49" charset="-122"/>
              </a:rPr>
              <a:t>与溶质性质有关</a:t>
            </a:r>
            <a:r>
              <a:rPr lang="zh-CN" altLang="en-US">
                <a:latin typeface="黑体" panose="02010609060101010101" pitchFamily="49" charset="-122"/>
              </a:rPr>
              <a:t>。</a:t>
            </a:r>
            <a:endParaRPr lang="en-US" altLang="zh-CN">
              <a:latin typeface="黑体" panose="02010609060101010101" pitchFamily="49" charset="-122"/>
            </a:endParaRPr>
          </a:p>
          <a:p>
            <a:pPr eaLnBrk="1" hangingPunct="1">
              <a:spcBef>
                <a:spcPct val="0"/>
              </a:spcBef>
              <a:buClrTx/>
              <a:buFontTx/>
              <a:buNone/>
            </a:pPr>
            <a:r>
              <a:rPr lang="zh-CN" altLang="en-US">
                <a:latin typeface="黑体" panose="02010609060101010101" pitchFamily="49" charset="-122"/>
              </a:rPr>
              <a:t>（</a:t>
            </a:r>
            <a:r>
              <a:rPr lang="en-US" altLang="zh-CN">
                <a:latin typeface="黑体" panose="02010609060101010101" pitchFamily="49" charset="-122"/>
              </a:rPr>
              <a:t>3</a:t>
            </a:r>
            <a:r>
              <a:rPr lang="zh-CN" altLang="en-US">
                <a:latin typeface="黑体" panose="02010609060101010101" pitchFamily="49" charset="-122"/>
              </a:rPr>
              <a:t>）拉乌尔定律中浓度</a:t>
            </a:r>
            <a:r>
              <a:rPr lang="zh-CN" altLang="en-US">
                <a:solidFill>
                  <a:srgbClr val="0000CC"/>
                </a:solidFill>
                <a:latin typeface="黑体" panose="02010609060101010101" pitchFamily="49" charset="-122"/>
              </a:rPr>
              <a:t>只可以用摩尔分数</a:t>
            </a:r>
            <a:r>
              <a:rPr lang="zh-CN" altLang="en-US">
                <a:latin typeface="黑体" panose="02010609060101010101" pitchFamily="49" charset="-122"/>
              </a:rPr>
              <a:t>表示；亨利定律中溶质浓度可以使用</a:t>
            </a:r>
            <a:r>
              <a:rPr lang="zh-CN" altLang="en-US">
                <a:solidFill>
                  <a:srgbClr val="0000CC"/>
                </a:solidFill>
                <a:latin typeface="黑体" panose="02010609060101010101" pitchFamily="49" charset="-122"/>
              </a:rPr>
              <a:t>任何浓度量纲</a:t>
            </a:r>
            <a:r>
              <a:rPr lang="zh-CN" altLang="en-US">
                <a:latin typeface="黑体" panose="02010609060101010101" pitchFamily="49" charset="-122"/>
              </a:rPr>
              <a:t>。</a:t>
            </a:r>
          </a:p>
        </p:txBody>
      </p:sp>
    </p:spTree>
    <p:extLst>
      <p:ext uri="{BB962C8B-B14F-4D97-AF65-F5344CB8AC3E}">
        <p14:creationId xmlns:p14="http://schemas.microsoft.com/office/powerpoint/2010/main" val="91579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bg/>
                                          </p:spTgt>
                                        </p:tgtEl>
                                        <p:attrNameLst>
                                          <p:attrName>style.visibility</p:attrName>
                                        </p:attrNameLst>
                                      </p:cBhvr>
                                      <p:to>
                                        <p:strVal val="visible"/>
                                      </p:to>
                                    </p:set>
                                    <p:animEffect transition="in" filter="wipe(down)">
                                      <p:cBhvr>
                                        <p:cTn id="17" dur="500"/>
                                        <p:tgtEl>
                                          <p:spTgt spid="18">
                                            <p:bg/>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wipe(down)">
                                      <p:cBhvr>
                                        <p:cTn id="22" dur="500"/>
                                        <p:tgtEl>
                                          <p:spTgt spid="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xEl>
                                              <p:pRg st="1" end="1"/>
                                            </p:txEl>
                                          </p:spTgt>
                                        </p:tgtEl>
                                        <p:attrNameLst>
                                          <p:attrName>style.visibility</p:attrName>
                                        </p:attrNameLst>
                                      </p:cBhvr>
                                      <p:to>
                                        <p:strVal val="visible"/>
                                      </p:to>
                                    </p:set>
                                    <p:animEffect transition="in" filter="wipe(down)">
                                      <p:cBhvr>
                                        <p:cTn id="27" dur="500"/>
                                        <p:tgtEl>
                                          <p:spTgt spid="1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xEl>
                                              <p:pRg st="2" end="2"/>
                                            </p:txEl>
                                          </p:spTgt>
                                        </p:tgtEl>
                                        <p:attrNameLst>
                                          <p:attrName>style.visibility</p:attrName>
                                        </p:attrNameLst>
                                      </p:cBhvr>
                                      <p:to>
                                        <p:strVal val="visible"/>
                                      </p:to>
                                    </p:set>
                                    <p:animEffect transition="in" filter="wipe(down)">
                                      <p:cBhvr>
                                        <p:cTn id="32" dur="500"/>
                                        <p:tgtEl>
                                          <p:spTgt spid="1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xEl>
                                              <p:pRg st="3" end="3"/>
                                            </p:txEl>
                                          </p:spTgt>
                                        </p:tgtEl>
                                        <p:attrNameLst>
                                          <p:attrName>style.visibility</p:attrName>
                                        </p:attrNameLst>
                                      </p:cBhvr>
                                      <p:to>
                                        <p:strVal val="visible"/>
                                      </p:to>
                                    </p:set>
                                    <p:animEffect transition="in" filter="wipe(down)">
                                      <p:cBhvr>
                                        <p:cTn id="37"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第四章  多组分体系热力学</a:t>
            </a:r>
            <a:endParaRPr lang="zh-CN" altLang="en-US" dirty="0" smtClean="0"/>
          </a:p>
        </p:txBody>
      </p:sp>
      <p:sp>
        <p:nvSpPr>
          <p:cNvPr id="3" name="内容占位符 2"/>
          <p:cNvSpPr>
            <a:spLocks noGrp="1"/>
          </p:cNvSpPr>
          <p:nvPr>
            <p:ph idx="1"/>
          </p:nvPr>
        </p:nvSpPr>
        <p:spPr>
          <a:xfrm>
            <a:off x="838200" y="1489111"/>
            <a:ext cx="10515600" cy="5244198"/>
          </a:xfrm>
        </p:spPr>
        <p:txBody>
          <a:bodyPr>
            <a:normAutofit/>
          </a:bodyPr>
          <a:lstStyle/>
          <a:p>
            <a:pPr lvl="1">
              <a:lnSpc>
                <a:spcPct val="110000"/>
              </a:lnSpc>
            </a:pPr>
            <a:r>
              <a:rPr lang="zh-CN" altLang="en-US" sz="2800" dirty="0" smtClean="0">
                <a:latin typeface="黑体" panose="02010609060101010101" pitchFamily="49" charset="-122"/>
              </a:rPr>
              <a:t>理想稀溶液：</a:t>
            </a:r>
            <a:r>
              <a:rPr lang="zh-CN" altLang="en-US" sz="2800" dirty="0">
                <a:solidFill>
                  <a:srgbClr val="0000FF"/>
                </a:solidFill>
                <a:latin typeface="黑体" panose="02010609060101010101" pitchFamily="49" charset="-122"/>
              </a:rPr>
              <a:t>溶剂遵守</a:t>
            </a:r>
            <a:r>
              <a:rPr lang="en-US" altLang="zh-CN" sz="2800" dirty="0" err="1">
                <a:solidFill>
                  <a:srgbClr val="0000FF"/>
                </a:solidFill>
              </a:rPr>
              <a:t>Raoult</a:t>
            </a:r>
            <a:r>
              <a:rPr lang="zh-CN" altLang="en-US" sz="2800" dirty="0">
                <a:solidFill>
                  <a:srgbClr val="0000FF"/>
                </a:solidFill>
                <a:latin typeface="黑体" panose="02010609060101010101" pitchFamily="49" charset="-122"/>
              </a:rPr>
              <a:t>定律，</a:t>
            </a:r>
            <a:r>
              <a:rPr lang="zh-CN" altLang="en-US" sz="2800" dirty="0">
                <a:solidFill>
                  <a:srgbClr val="FF0000"/>
                </a:solidFill>
                <a:latin typeface="黑体" panose="02010609060101010101" pitchFamily="49" charset="-122"/>
              </a:rPr>
              <a:t>且</a:t>
            </a:r>
            <a:r>
              <a:rPr lang="zh-CN" altLang="en-US" sz="2800" dirty="0">
                <a:solidFill>
                  <a:srgbClr val="0000FF"/>
                </a:solidFill>
                <a:latin typeface="黑体" panose="02010609060101010101" pitchFamily="49" charset="-122"/>
              </a:rPr>
              <a:t>溶质遵守</a:t>
            </a:r>
            <a:r>
              <a:rPr lang="en-US" altLang="zh-CN" sz="2800" dirty="0">
                <a:solidFill>
                  <a:srgbClr val="0000FF"/>
                </a:solidFill>
              </a:rPr>
              <a:t>Henry</a:t>
            </a:r>
            <a:r>
              <a:rPr lang="zh-CN" altLang="en-US" sz="2800" dirty="0" smtClean="0">
                <a:solidFill>
                  <a:srgbClr val="0000FF"/>
                </a:solidFill>
                <a:latin typeface="黑体" panose="02010609060101010101" pitchFamily="49" charset="-122"/>
              </a:rPr>
              <a:t>定律</a:t>
            </a:r>
            <a:endParaRPr lang="en-US" altLang="zh-CN" sz="2800" dirty="0" smtClean="0">
              <a:solidFill>
                <a:srgbClr val="0000FF"/>
              </a:solidFill>
              <a:latin typeface="黑体" panose="02010609060101010101" pitchFamily="49" charset="-122"/>
            </a:endParaRPr>
          </a:p>
          <a:p>
            <a:pPr lvl="1">
              <a:lnSpc>
                <a:spcPct val="110000"/>
              </a:lnSpc>
            </a:pPr>
            <a:r>
              <a:rPr lang="zh-CN" altLang="en-US" sz="2800" dirty="0" smtClean="0">
                <a:latin typeface="黑体" panose="02010609060101010101" pitchFamily="49" charset="-122"/>
              </a:rPr>
              <a:t>溶剂化学势</a:t>
            </a:r>
            <a:endParaRPr lang="en-US" altLang="zh-CN" sz="2800" dirty="0" smtClean="0">
              <a:latin typeface="黑体" panose="02010609060101010101" pitchFamily="49" charset="-122"/>
            </a:endParaRPr>
          </a:p>
          <a:p>
            <a:pPr lvl="1">
              <a:lnSpc>
                <a:spcPct val="110000"/>
              </a:lnSpc>
            </a:pPr>
            <a:endParaRPr lang="en-US" altLang="zh-CN" sz="2800" dirty="0">
              <a:latin typeface="黑体" panose="02010609060101010101" pitchFamily="49" charset="-122"/>
            </a:endParaRPr>
          </a:p>
          <a:p>
            <a:pPr lvl="1">
              <a:lnSpc>
                <a:spcPct val="110000"/>
              </a:lnSpc>
            </a:pPr>
            <a:r>
              <a:rPr lang="zh-CN" altLang="en-US" sz="2800" dirty="0">
                <a:latin typeface="黑体" panose="02010609060101010101" pitchFamily="49" charset="-122"/>
              </a:rPr>
              <a:t>溶质的</a:t>
            </a:r>
            <a:r>
              <a:rPr lang="zh-CN" altLang="en-US" sz="2800" dirty="0" smtClean="0">
                <a:latin typeface="黑体" panose="02010609060101010101" pitchFamily="49" charset="-122"/>
              </a:rPr>
              <a:t>化学势</a:t>
            </a:r>
            <a:endParaRPr lang="en-US" altLang="zh-CN" sz="2800" dirty="0" smtClean="0">
              <a:latin typeface="黑体" panose="02010609060101010101" pitchFamily="49" charset="-122"/>
            </a:endParaRPr>
          </a:p>
          <a:p>
            <a:pPr lvl="1">
              <a:lnSpc>
                <a:spcPct val="110000"/>
              </a:lnSpc>
            </a:pPr>
            <a:endParaRPr lang="en-US" altLang="zh-CN" sz="2800" dirty="0">
              <a:latin typeface="黑体" panose="02010609060101010101" pitchFamily="49" charset="-122"/>
            </a:endParaRPr>
          </a:p>
          <a:p>
            <a:pPr lvl="1">
              <a:lnSpc>
                <a:spcPct val="110000"/>
              </a:lnSpc>
            </a:pPr>
            <a:endParaRPr lang="en-US" altLang="zh-CN" sz="2800" dirty="0" smtClean="0">
              <a:latin typeface="黑体" panose="02010609060101010101" pitchFamily="49" charset="-122"/>
            </a:endParaRPr>
          </a:p>
          <a:p>
            <a:pPr lvl="1">
              <a:lnSpc>
                <a:spcPct val="110000"/>
              </a:lnSpc>
            </a:pPr>
            <a:endParaRPr lang="en-US" altLang="zh-CN" sz="2800" dirty="0">
              <a:latin typeface="黑体" panose="02010609060101010101" pitchFamily="49" charset="-122"/>
            </a:endParaRPr>
          </a:p>
          <a:p>
            <a:pPr lvl="1">
              <a:lnSpc>
                <a:spcPct val="110000"/>
              </a:lnSpc>
            </a:pPr>
            <a:r>
              <a:rPr lang="zh-CN" altLang="en-US" sz="2800" dirty="0" smtClean="0">
                <a:latin typeface="黑体" panose="02010609060101010101" pitchFamily="49" charset="-122"/>
              </a:rPr>
              <a:t>分配定律：</a:t>
            </a:r>
            <a:r>
              <a:rPr lang="zh-CN" altLang="en-US" sz="2800" dirty="0">
                <a:latin typeface="黑体" panose="02010609060101010101" pitchFamily="49" charset="-122"/>
              </a:rPr>
              <a:t>在定温、定压下</a:t>
            </a:r>
            <a:r>
              <a:rPr lang="zh-CN" altLang="en-US" sz="2800" dirty="0" smtClean="0">
                <a:latin typeface="黑体" panose="02010609060101010101" pitchFamily="49" charset="-122"/>
              </a:rPr>
              <a:t>，溶质溶解在两个互不相溶的稀溶液中</a:t>
            </a:r>
            <a:endParaRPr lang="en-US" altLang="zh-CN" sz="2800" dirty="0" smtClean="0">
              <a:latin typeface="黑体" panose="02010609060101010101" pitchFamily="49" charset="-122"/>
            </a:endParaRPr>
          </a:p>
        </p:txBody>
      </p:sp>
      <p:grpSp>
        <p:nvGrpSpPr>
          <p:cNvPr id="5" name="组合 4"/>
          <p:cNvGrpSpPr/>
          <p:nvPr/>
        </p:nvGrpSpPr>
        <p:grpSpPr>
          <a:xfrm>
            <a:off x="2398808" y="2571295"/>
            <a:ext cx="5674928" cy="486758"/>
            <a:chOff x="2454227" y="2330332"/>
            <a:chExt cx="5674928" cy="486758"/>
          </a:xfrm>
        </p:grpSpPr>
        <p:pic>
          <p:nvPicPr>
            <p:cNvPr id="4" name="图片 3"/>
            <p:cNvPicPr>
              <a:picLocks noChangeAspect="1"/>
            </p:cNvPicPr>
            <p:nvPr/>
          </p:nvPicPr>
          <p:blipFill>
            <a:blip r:embed="rId3"/>
            <a:stretch>
              <a:fillRect/>
            </a:stretch>
          </p:blipFill>
          <p:spPr>
            <a:xfrm>
              <a:off x="2454227" y="2330332"/>
              <a:ext cx="2644246" cy="484342"/>
            </a:xfrm>
            <a:prstGeom prst="rect">
              <a:avLst/>
            </a:prstGeom>
          </p:spPr>
        </p:pic>
        <p:graphicFrame>
          <p:nvGraphicFramePr>
            <p:cNvPr id="13" name="Object 2"/>
            <p:cNvGraphicFramePr>
              <a:graphicFrameLocks noChangeAspect="1"/>
            </p:cNvGraphicFramePr>
            <p:nvPr>
              <p:extLst>
                <p:ext uri="{D42A27DB-BD31-4B8C-83A1-F6EECF244321}">
                  <p14:modId xmlns:p14="http://schemas.microsoft.com/office/powerpoint/2010/main" val="1915757557"/>
                </p:ext>
              </p:extLst>
            </p:nvPr>
          </p:nvGraphicFramePr>
          <p:xfrm>
            <a:off x="5098473" y="2330332"/>
            <a:ext cx="3030682" cy="486758"/>
          </p:xfrm>
          <a:graphic>
            <a:graphicData uri="http://schemas.openxmlformats.org/presentationml/2006/ole">
              <mc:AlternateContent xmlns:mc="http://schemas.openxmlformats.org/markup-compatibility/2006">
                <mc:Choice xmlns:v="urn:schemas-microsoft-com:vml" Requires="v">
                  <p:oleObj spid="_x0000_s22666" name="公式" r:id="rId4" imgW="1422400" imgH="228600" progId="Equation.3">
                    <p:embed/>
                  </p:oleObj>
                </mc:Choice>
                <mc:Fallback>
                  <p:oleObj name="公式" r:id="rId4" imgW="1422400" imgH="228600" progId="Equation.3">
                    <p:embed/>
                    <p:pic>
                      <p:nvPicPr>
                        <p:cNvPr id="7373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8473" y="2330332"/>
                          <a:ext cx="3030682" cy="486758"/>
                        </a:xfrm>
                        <a:prstGeom prst="rect">
                          <a:avLst/>
                        </a:prstGeom>
                        <a:solidFill>
                          <a:srgbClr val="FFC2FF"/>
                        </a:solidFill>
                        <a:ln>
                          <a:noFill/>
                        </a:ln>
                      </p:spPr>
                    </p:pic>
                  </p:oleObj>
                </mc:Fallback>
              </mc:AlternateContent>
            </a:graphicData>
          </a:graphic>
        </p:graphicFrame>
      </p:grpSp>
      <p:grpSp>
        <p:nvGrpSpPr>
          <p:cNvPr id="7" name="组合 6"/>
          <p:cNvGrpSpPr/>
          <p:nvPr/>
        </p:nvGrpSpPr>
        <p:grpSpPr>
          <a:xfrm>
            <a:off x="2744259" y="3647767"/>
            <a:ext cx="4317221" cy="490053"/>
            <a:chOff x="2744259" y="3647767"/>
            <a:chExt cx="4317221" cy="490053"/>
          </a:xfrm>
        </p:grpSpPr>
        <p:graphicFrame>
          <p:nvGraphicFramePr>
            <p:cNvPr id="14" name="Object 3"/>
            <p:cNvGraphicFramePr>
              <a:graphicFrameLocks noChangeAspect="1"/>
            </p:cNvGraphicFramePr>
            <p:nvPr>
              <p:extLst>
                <p:ext uri="{D42A27DB-BD31-4B8C-83A1-F6EECF244321}">
                  <p14:modId xmlns:p14="http://schemas.microsoft.com/office/powerpoint/2010/main" val="1041509768"/>
                </p:ext>
              </p:extLst>
            </p:nvPr>
          </p:nvGraphicFramePr>
          <p:xfrm>
            <a:off x="4143281" y="3647767"/>
            <a:ext cx="2918199" cy="490053"/>
          </p:xfrm>
          <a:graphic>
            <a:graphicData uri="http://schemas.openxmlformats.org/presentationml/2006/ole">
              <mc:AlternateContent xmlns:mc="http://schemas.openxmlformats.org/markup-compatibility/2006">
                <mc:Choice xmlns:v="urn:schemas-microsoft-com:vml" Requires="v">
                  <p:oleObj spid="_x0000_s22667" name="公式" r:id="rId6" imgW="1358900" imgH="228600" progId="Equation.3">
                    <p:embed/>
                  </p:oleObj>
                </mc:Choice>
                <mc:Fallback>
                  <p:oleObj name="公式" r:id="rId6" imgW="1358900" imgH="228600" progId="Equation.3">
                    <p:embed/>
                    <p:pic>
                      <p:nvPicPr>
                        <p:cNvPr id="74764"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3281" y="3647767"/>
                          <a:ext cx="2918199" cy="490053"/>
                        </a:xfrm>
                        <a:prstGeom prst="rect">
                          <a:avLst/>
                        </a:prstGeom>
                        <a:noFill/>
                        <a:ln>
                          <a:noFill/>
                        </a:ln>
                        <a:effectLst/>
                      </p:spPr>
                    </p:pic>
                  </p:oleObj>
                </mc:Fallback>
              </mc:AlternateContent>
            </a:graphicData>
          </a:graphic>
        </p:graphicFrame>
        <p:pic>
          <p:nvPicPr>
            <p:cNvPr id="6" name="图片 5"/>
            <p:cNvPicPr>
              <a:picLocks noChangeAspect="1"/>
            </p:cNvPicPr>
            <p:nvPr/>
          </p:nvPicPr>
          <p:blipFill>
            <a:blip r:embed="rId8"/>
            <a:stretch>
              <a:fillRect/>
            </a:stretch>
          </p:blipFill>
          <p:spPr>
            <a:xfrm>
              <a:off x="2744259" y="3647767"/>
              <a:ext cx="1399022" cy="490053"/>
            </a:xfrm>
            <a:prstGeom prst="rect">
              <a:avLst/>
            </a:prstGeom>
          </p:spPr>
        </p:pic>
      </p:grpSp>
      <p:grpSp>
        <p:nvGrpSpPr>
          <p:cNvPr id="15" name="组合 14"/>
          <p:cNvGrpSpPr/>
          <p:nvPr/>
        </p:nvGrpSpPr>
        <p:grpSpPr>
          <a:xfrm>
            <a:off x="2744259" y="3972196"/>
            <a:ext cx="4719596" cy="895050"/>
            <a:chOff x="2744259" y="3972196"/>
            <a:chExt cx="4719596" cy="895050"/>
          </a:xfrm>
        </p:grpSpPr>
        <p:pic>
          <p:nvPicPr>
            <p:cNvPr id="17" name="图片 16"/>
            <p:cNvPicPr>
              <a:picLocks noChangeAspect="1"/>
            </p:cNvPicPr>
            <p:nvPr/>
          </p:nvPicPr>
          <p:blipFill>
            <a:blip r:embed="rId8"/>
            <a:stretch>
              <a:fillRect/>
            </a:stretch>
          </p:blipFill>
          <p:spPr>
            <a:xfrm>
              <a:off x="2744259" y="4174695"/>
              <a:ext cx="1399022" cy="490053"/>
            </a:xfrm>
            <a:prstGeom prst="rect">
              <a:avLst/>
            </a:prstGeom>
          </p:spPr>
        </p:pic>
        <p:graphicFrame>
          <p:nvGraphicFramePr>
            <p:cNvPr id="19" name="Object 27"/>
            <p:cNvGraphicFramePr>
              <a:graphicFrameLocks noChangeAspect="1"/>
            </p:cNvGraphicFramePr>
            <p:nvPr>
              <p:extLst>
                <p:ext uri="{D42A27DB-BD31-4B8C-83A1-F6EECF244321}">
                  <p14:modId xmlns:p14="http://schemas.microsoft.com/office/powerpoint/2010/main" val="1435059055"/>
                </p:ext>
              </p:extLst>
            </p:nvPr>
          </p:nvGraphicFramePr>
          <p:xfrm>
            <a:off x="4143281" y="3972196"/>
            <a:ext cx="3320574" cy="895050"/>
          </p:xfrm>
          <a:graphic>
            <a:graphicData uri="http://schemas.openxmlformats.org/presentationml/2006/ole">
              <mc:AlternateContent xmlns:mc="http://schemas.openxmlformats.org/markup-compatibility/2006">
                <mc:Choice xmlns:v="urn:schemas-microsoft-com:vml" Requires="v">
                  <p:oleObj spid="_x0000_s22668" name="公式" r:id="rId9" imgW="1459866" imgH="393529" progId="Equation.3">
                    <p:embed/>
                  </p:oleObj>
                </mc:Choice>
                <mc:Fallback>
                  <p:oleObj name="公式" r:id="rId9" imgW="1459866" imgH="393529" progId="Equation.3">
                    <p:embed/>
                    <p:pic>
                      <p:nvPicPr>
                        <p:cNvPr id="75789"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3281" y="3972196"/>
                          <a:ext cx="3320574" cy="89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 name="组合 21"/>
          <p:cNvGrpSpPr/>
          <p:nvPr/>
        </p:nvGrpSpPr>
        <p:grpSpPr>
          <a:xfrm>
            <a:off x="2744259" y="4617927"/>
            <a:ext cx="5066147" cy="868071"/>
            <a:chOff x="2744259" y="4472912"/>
            <a:chExt cx="5066147" cy="868071"/>
          </a:xfrm>
        </p:grpSpPr>
        <p:pic>
          <p:nvPicPr>
            <p:cNvPr id="20" name="图片 19"/>
            <p:cNvPicPr>
              <a:picLocks noChangeAspect="1"/>
            </p:cNvPicPr>
            <p:nvPr/>
          </p:nvPicPr>
          <p:blipFill>
            <a:blip r:embed="rId8"/>
            <a:stretch>
              <a:fillRect/>
            </a:stretch>
          </p:blipFill>
          <p:spPr>
            <a:xfrm>
              <a:off x="2744259" y="4659094"/>
              <a:ext cx="1399022" cy="490053"/>
            </a:xfrm>
            <a:prstGeom prst="rect">
              <a:avLst/>
            </a:prstGeom>
          </p:spPr>
        </p:pic>
        <p:graphicFrame>
          <p:nvGraphicFramePr>
            <p:cNvPr id="21" name="Object 25"/>
            <p:cNvGraphicFramePr>
              <a:graphicFrameLocks noChangeAspect="1"/>
            </p:cNvGraphicFramePr>
            <p:nvPr>
              <p:extLst>
                <p:ext uri="{D42A27DB-BD31-4B8C-83A1-F6EECF244321}">
                  <p14:modId xmlns:p14="http://schemas.microsoft.com/office/powerpoint/2010/main" val="450182976"/>
                </p:ext>
              </p:extLst>
            </p:nvPr>
          </p:nvGraphicFramePr>
          <p:xfrm>
            <a:off x="4143281" y="4472912"/>
            <a:ext cx="3667125" cy="868071"/>
          </p:xfrm>
          <a:graphic>
            <a:graphicData uri="http://schemas.openxmlformats.org/presentationml/2006/ole">
              <mc:AlternateContent xmlns:mc="http://schemas.openxmlformats.org/markup-compatibility/2006">
                <mc:Choice xmlns:v="urn:schemas-microsoft-com:vml" Requires="v">
                  <p:oleObj spid="_x0000_s22669" name="公式" r:id="rId11" imgW="1485900" imgH="393700" progId="Equation.3">
                    <p:embed/>
                  </p:oleObj>
                </mc:Choice>
                <mc:Fallback>
                  <p:oleObj name="公式" r:id="rId11" imgW="1485900" imgH="393700" progId="Equation.3">
                    <p:embed/>
                    <p:pic>
                      <p:nvPicPr>
                        <p:cNvPr id="76813"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3281" y="4472912"/>
                          <a:ext cx="3667125" cy="8680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3" name="Object 3"/>
          <p:cNvGraphicFramePr>
            <a:graphicFrameLocks noChangeAspect="1"/>
          </p:cNvGraphicFramePr>
          <p:nvPr>
            <p:extLst>
              <p:ext uri="{D42A27DB-BD31-4B8C-83A1-F6EECF244321}">
                <p14:modId xmlns:p14="http://schemas.microsoft.com/office/powerpoint/2010/main" val="4056508504"/>
              </p:ext>
            </p:extLst>
          </p:nvPr>
        </p:nvGraphicFramePr>
        <p:xfrm>
          <a:off x="2744259" y="5769559"/>
          <a:ext cx="1170319" cy="982188"/>
        </p:xfrm>
        <a:graphic>
          <a:graphicData uri="http://schemas.openxmlformats.org/presentationml/2006/ole">
            <mc:AlternateContent xmlns:mc="http://schemas.openxmlformats.org/markup-compatibility/2006">
              <mc:Choice xmlns:v="urn:schemas-microsoft-com:vml" Requires="v">
                <p:oleObj spid="_x0000_s22670" name="Equation" r:id="rId13" imgW="545863" imgH="457002" progId="Equation.DSMT4">
                  <p:embed/>
                </p:oleObj>
              </mc:Choice>
              <mc:Fallback>
                <p:oleObj name="Equation" r:id="rId13" imgW="545863" imgH="457002" progId="Equation.DSMT4">
                  <p:embed/>
                  <p:pic>
                    <p:nvPicPr>
                      <p:cNvPr id="91139"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44259" y="5769559"/>
                        <a:ext cx="1170319" cy="98218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277987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第四章  多组分体系热力学</a:t>
            </a:r>
            <a:endParaRPr lang="zh-CN" altLang="en-US" dirty="0" smtClean="0"/>
          </a:p>
        </p:txBody>
      </p:sp>
      <p:sp>
        <p:nvSpPr>
          <p:cNvPr id="3" name="内容占位符 2"/>
          <p:cNvSpPr>
            <a:spLocks noGrp="1"/>
          </p:cNvSpPr>
          <p:nvPr>
            <p:ph idx="1"/>
          </p:nvPr>
        </p:nvSpPr>
        <p:spPr>
          <a:xfrm>
            <a:off x="838200" y="1489111"/>
            <a:ext cx="10515600" cy="5244198"/>
          </a:xfrm>
        </p:spPr>
        <p:txBody>
          <a:bodyPr>
            <a:normAutofit/>
          </a:bodyPr>
          <a:lstStyle/>
          <a:p>
            <a:pPr lvl="1">
              <a:lnSpc>
                <a:spcPct val="110000"/>
              </a:lnSpc>
            </a:pPr>
            <a:r>
              <a:rPr lang="zh-CN" altLang="en-US" sz="2800" dirty="0">
                <a:latin typeface="黑体" pitchFamily="2" charset="-122"/>
              </a:rPr>
              <a:t>稀</a:t>
            </a:r>
            <a:r>
              <a:rPr lang="zh-CN" altLang="en-US" sz="2800" dirty="0" smtClean="0">
                <a:latin typeface="黑体" pitchFamily="2" charset="-122"/>
              </a:rPr>
              <a:t>溶液的依数性</a:t>
            </a:r>
            <a:endParaRPr lang="en-US" altLang="zh-CN" sz="2800" dirty="0" smtClean="0">
              <a:latin typeface="黑体" pitchFamily="2" charset="-122"/>
            </a:endParaRPr>
          </a:p>
          <a:p>
            <a:pPr lvl="1">
              <a:lnSpc>
                <a:spcPct val="110000"/>
              </a:lnSpc>
            </a:pPr>
            <a:endParaRPr lang="en-US" altLang="zh-CN" sz="2800" dirty="0">
              <a:latin typeface="黑体" pitchFamily="2" charset="-122"/>
            </a:endParaRPr>
          </a:p>
          <a:p>
            <a:pPr lvl="1">
              <a:lnSpc>
                <a:spcPct val="110000"/>
              </a:lnSpc>
            </a:pPr>
            <a:r>
              <a:rPr lang="zh-CN" altLang="en-US" sz="2800" dirty="0" smtClean="0">
                <a:latin typeface="黑体" pitchFamily="2" charset="-122"/>
              </a:rPr>
              <a:t>理想溶液</a:t>
            </a:r>
            <a:r>
              <a:rPr lang="en-US" altLang="zh-CN" sz="2800" dirty="0" smtClean="0">
                <a:latin typeface="黑体" pitchFamily="2" charset="-122"/>
              </a:rPr>
              <a:t>:</a:t>
            </a:r>
            <a:r>
              <a:rPr lang="zh-CN" altLang="en-US" sz="2800" dirty="0">
                <a:latin typeface="黑体" panose="02010609060101010101" pitchFamily="49" charset="-122"/>
              </a:rPr>
              <a:t>不分溶剂和溶质，</a:t>
            </a:r>
            <a:r>
              <a:rPr lang="zh-CN" altLang="en-US" sz="2800" dirty="0">
                <a:solidFill>
                  <a:srgbClr val="FF0000"/>
                </a:solidFill>
                <a:latin typeface="黑体" panose="02010609060101010101" pitchFamily="49" charset="-122"/>
              </a:rPr>
              <a:t>任一组分</a:t>
            </a:r>
            <a:r>
              <a:rPr lang="zh-CN" altLang="en-US" sz="2800" dirty="0">
                <a:solidFill>
                  <a:srgbClr val="0000FF"/>
                </a:solidFill>
                <a:latin typeface="黑体" panose="02010609060101010101" pitchFamily="49" charset="-122"/>
              </a:rPr>
              <a:t>在</a:t>
            </a:r>
            <a:r>
              <a:rPr lang="zh-CN" altLang="en-US" sz="2800" dirty="0">
                <a:solidFill>
                  <a:srgbClr val="FF0000"/>
                </a:solidFill>
                <a:latin typeface="黑体" panose="02010609060101010101" pitchFamily="49" charset="-122"/>
              </a:rPr>
              <a:t>全部浓度范围内</a:t>
            </a:r>
            <a:r>
              <a:rPr lang="zh-CN" altLang="en-US" sz="2800" dirty="0">
                <a:solidFill>
                  <a:srgbClr val="0000FF"/>
                </a:solidFill>
                <a:latin typeface="黑体" panose="02010609060101010101" pitchFamily="49" charset="-122"/>
              </a:rPr>
              <a:t>都符合</a:t>
            </a:r>
            <a:r>
              <a:rPr lang="zh-CN" altLang="en-US" sz="2800" dirty="0" smtClean="0">
                <a:solidFill>
                  <a:srgbClr val="0000FF"/>
                </a:solidFill>
                <a:latin typeface="黑体" panose="02010609060101010101" pitchFamily="49" charset="-122"/>
              </a:rPr>
              <a:t>拉乌尔定律</a:t>
            </a:r>
            <a:endParaRPr lang="en-US" altLang="zh-CN" sz="2800" dirty="0" smtClean="0">
              <a:solidFill>
                <a:srgbClr val="0000FF"/>
              </a:solidFill>
              <a:latin typeface="黑体" panose="02010609060101010101" pitchFamily="49" charset="-122"/>
            </a:endParaRPr>
          </a:p>
          <a:p>
            <a:pPr lvl="1">
              <a:lnSpc>
                <a:spcPct val="110000"/>
              </a:lnSpc>
            </a:pPr>
            <a:r>
              <a:rPr lang="zh-CN" altLang="en-US" sz="2800" dirty="0" smtClean="0">
                <a:latin typeface="黑体" panose="02010609060101010101" pitchFamily="49" charset="-122"/>
              </a:rPr>
              <a:t>理想溶液的蒸气压：</a:t>
            </a:r>
            <a:endParaRPr lang="en-US" altLang="zh-CN" sz="2800" dirty="0" smtClean="0">
              <a:latin typeface="黑体" panose="02010609060101010101" pitchFamily="49" charset="-122"/>
            </a:endParaRPr>
          </a:p>
          <a:p>
            <a:pPr lvl="1">
              <a:lnSpc>
                <a:spcPct val="110000"/>
              </a:lnSpc>
            </a:pPr>
            <a:endParaRPr lang="en-US" altLang="zh-CN" sz="2800" dirty="0">
              <a:latin typeface="黑体" panose="02010609060101010101" pitchFamily="49" charset="-122"/>
            </a:endParaRPr>
          </a:p>
          <a:p>
            <a:pPr lvl="1">
              <a:lnSpc>
                <a:spcPct val="110000"/>
              </a:lnSpc>
            </a:pPr>
            <a:r>
              <a:rPr lang="zh-CN" altLang="en-US" sz="2800" dirty="0"/>
              <a:t>理想溶液中组分的化学势</a:t>
            </a:r>
            <a:endParaRPr lang="en-US" altLang="zh-CN" sz="2800" dirty="0" smtClean="0">
              <a:latin typeface="黑体" panose="02010609060101010101" pitchFamily="49" charset="-122"/>
            </a:endParaRPr>
          </a:p>
        </p:txBody>
      </p:sp>
      <p:sp>
        <p:nvSpPr>
          <p:cNvPr id="19" name="Text Box 5"/>
          <p:cNvSpPr txBox="1">
            <a:spLocks noChangeArrowheads="1"/>
          </p:cNvSpPr>
          <p:nvPr/>
        </p:nvSpPr>
        <p:spPr bwMode="auto">
          <a:xfrm>
            <a:off x="1565275" y="2127646"/>
            <a:ext cx="2228850" cy="427038"/>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0" i="0" u="none" strike="noStrike" kern="0" cap="none" spc="0" normalizeH="0" baseline="0" noProof="0" dirty="0" smtClean="0">
                <a:ln>
                  <a:noFill/>
                </a:ln>
                <a:solidFill>
                  <a:srgbClr val="003300"/>
                </a:solidFill>
                <a:effectLst/>
                <a:uLnTx/>
                <a:uFillTx/>
                <a:latin typeface="Times New Roman" panose="02020603050405020304" pitchFamily="18" charset="0"/>
                <a:ea typeface="黑体" panose="02010609060101010101" pitchFamily="49" charset="-122"/>
              </a:rPr>
              <a:t>1.</a:t>
            </a:r>
            <a:r>
              <a:rPr kumimoji="1" lang="zh-CN" altLang="en-US" sz="2800" b="0" i="0" u="none" strike="noStrike" kern="0" cap="none" spc="0" normalizeH="0" baseline="0" noProof="0" dirty="0" smtClean="0">
                <a:ln>
                  <a:noFill/>
                </a:ln>
                <a:solidFill>
                  <a:srgbClr val="003300"/>
                </a:solidFill>
                <a:effectLst/>
                <a:uLnTx/>
                <a:uFillTx/>
                <a:latin typeface="黑体" panose="02010609060101010101" pitchFamily="49" charset="-122"/>
                <a:ea typeface="黑体" panose="02010609060101010101" pitchFamily="49" charset="-122"/>
              </a:rPr>
              <a:t>蒸气压下降</a:t>
            </a:r>
          </a:p>
        </p:txBody>
      </p:sp>
      <p:sp>
        <p:nvSpPr>
          <p:cNvPr id="20" name="Text Box 6"/>
          <p:cNvSpPr txBox="1">
            <a:spLocks noChangeArrowheads="1"/>
          </p:cNvSpPr>
          <p:nvPr/>
        </p:nvSpPr>
        <p:spPr bwMode="auto">
          <a:xfrm>
            <a:off x="3867150" y="2127647"/>
            <a:ext cx="2228850" cy="427037"/>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0" i="0" u="none" strike="noStrike" kern="0" cap="none" spc="0" normalizeH="0" baseline="0" noProof="0" dirty="0" smtClean="0">
                <a:ln>
                  <a:noFill/>
                </a:ln>
                <a:solidFill>
                  <a:srgbClr val="003300"/>
                </a:solidFill>
                <a:effectLst/>
                <a:uLnTx/>
                <a:uFillTx/>
                <a:latin typeface="Times New Roman" panose="02020603050405020304" pitchFamily="18" charset="0"/>
                <a:ea typeface="黑体" panose="02010609060101010101" pitchFamily="49" charset="-122"/>
              </a:rPr>
              <a:t>2.</a:t>
            </a:r>
            <a:r>
              <a:rPr kumimoji="1" lang="zh-CN" altLang="en-US" sz="2800" b="0" i="0" u="none" strike="noStrike" kern="0" cap="none" spc="0" normalizeH="0" baseline="0" noProof="0" dirty="0" smtClean="0">
                <a:ln>
                  <a:noFill/>
                </a:ln>
                <a:solidFill>
                  <a:srgbClr val="003300"/>
                </a:solidFill>
                <a:effectLst/>
                <a:uLnTx/>
                <a:uFillTx/>
                <a:latin typeface="黑体" panose="02010609060101010101" pitchFamily="49" charset="-122"/>
                <a:ea typeface="黑体" panose="02010609060101010101" pitchFamily="49" charset="-122"/>
              </a:rPr>
              <a:t>凝固点降低</a:t>
            </a:r>
          </a:p>
        </p:txBody>
      </p:sp>
      <p:sp>
        <p:nvSpPr>
          <p:cNvPr id="21" name="Text Box 7"/>
          <p:cNvSpPr txBox="1">
            <a:spLocks noChangeArrowheads="1"/>
          </p:cNvSpPr>
          <p:nvPr/>
        </p:nvSpPr>
        <p:spPr bwMode="auto">
          <a:xfrm>
            <a:off x="6312478" y="2127646"/>
            <a:ext cx="1873250" cy="427038"/>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0" i="0" u="none" strike="noStrike" kern="0" cap="none" spc="0" normalizeH="0" baseline="0" noProof="0" dirty="0" smtClean="0">
                <a:ln>
                  <a:noFill/>
                </a:ln>
                <a:solidFill>
                  <a:srgbClr val="003300"/>
                </a:solidFill>
                <a:effectLst/>
                <a:uLnTx/>
                <a:uFillTx/>
                <a:latin typeface="Times New Roman" panose="02020603050405020304" pitchFamily="18" charset="0"/>
                <a:ea typeface="黑体" panose="02010609060101010101" pitchFamily="49" charset="-122"/>
              </a:rPr>
              <a:t>3.</a:t>
            </a:r>
            <a:r>
              <a:rPr kumimoji="1" lang="zh-CN" altLang="en-US" sz="2800" b="0" i="0" u="none" strike="noStrike" kern="0" cap="none" spc="0" normalizeH="0" baseline="0" noProof="0" dirty="0" smtClean="0">
                <a:ln>
                  <a:noFill/>
                </a:ln>
                <a:solidFill>
                  <a:srgbClr val="003300"/>
                </a:solidFill>
                <a:effectLst/>
                <a:uLnTx/>
                <a:uFillTx/>
                <a:latin typeface="黑体" panose="02010609060101010101" pitchFamily="49" charset="-122"/>
                <a:ea typeface="黑体" panose="02010609060101010101" pitchFamily="49" charset="-122"/>
              </a:rPr>
              <a:t>沸点升高</a:t>
            </a:r>
          </a:p>
        </p:txBody>
      </p:sp>
      <p:sp>
        <p:nvSpPr>
          <p:cNvPr id="22" name="Text Box 8"/>
          <p:cNvSpPr txBox="1">
            <a:spLocks noChangeArrowheads="1"/>
          </p:cNvSpPr>
          <p:nvPr/>
        </p:nvSpPr>
        <p:spPr bwMode="auto">
          <a:xfrm>
            <a:off x="8402206" y="2127647"/>
            <a:ext cx="1517650" cy="427037"/>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0" i="0" u="none" strike="noStrike" kern="0" cap="none" spc="0" normalizeH="0" baseline="0" noProof="0" dirty="0" smtClean="0">
                <a:ln>
                  <a:noFill/>
                </a:ln>
                <a:solidFill>
                  <a:srgbClr val="003300"/>
                </a:solidFill>
                <a:effectLst/>
                <a:uLnTx/>
                <a:uFillTx/>
                <a:latin typeface="Times New Roman" panose="02020603050405020304" pitchFamily="18" charset="0"/>
                <a:ea typeface="黑体" panose="02010609060101010101" pitchFamily="49" charset="-122"/>
              </a:rPr>
              <a:t>4.</a:t>
            </a:r>
            <a:r>
              <a:rPr kumimoji="1" lang="zh-CN" altLang="en-US" sz="2800" b="0" i="0" u="none" strike="noStrike" kern="0" cap="none" spc="0" normalizeH="0" baseline="0" noProof="0" dirty="0" smtClean="0">
                <a:ln>
                  <a:noFill/>
                </a:ln>
                <a:solidFill>
                  <a:srgbClr val="003300"/>
                </a:solidFill>
                <a:effectLst/>
                <a:uLnTx/>
                <a:uFillTx/>
                <a:latin typeface="黑体" panose="02010609060101010101" pitchFamily="49" charset="-122"/>
                <a:ea typeface="黑体" panose="02010609060101010101" pitchFamily="49" charset="-122"/>
              </a:rPr>
              <a:t>渗透压</a:t>
            </a:r>
          </a:p>
        </p:txBody>
      </p:sp>
      <p:sp>
        <p:nvSpPr>
          <p:cNvPr id="23" name="矩形 22"/>
          <p:cNvSpPr>
            <a:spLocks noChangeArrowheads="1"/>
          </p:cNvSpPr>
          <p:nvPr/>
        </p:nvSpPr>
        <p:spPr bwMode="auto">
          <a:xfrm>
            <a:off x="5028192" y="3567671"/>
            <a:ext cx="418623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ea typeface="宋体" panose="02010600030101010101" pitchFamily="2" charset="-122"/>
              </a:rPr>
              <a:t> </a:t>
            </a:r>
            <a:r>
              <a:rPr lang="en-US" altLang="zh-CN" sz="3200" i="1" dirty="0">
                <a:ea typeface="宋体" panose="02010600030101010101" pitchFamily="2" charset="-122"/>
              </a:rPr>
              <a:t>p=</a:t>
            </a:r>
            <a:r>
              <a:rPr lang="en-US" altLang="zh-CN" sz="3200" i="1" dirty="0" err="1">
                <a:ea typeface="宋体" panose="02010600030101010101" pitchFamily="2" charset="-122"/>
              </a:rPr>
              <a:t>p</a:t>
            </a:r>
            <a:r>
              <a:rPr lang="en-US" altLang="zh-CN" sz="3200" i="1" baseline="-25000" dirty="0" err="1">
                <a:ea typeface="宋体" panose="02010600030101010101" pitchFamily="2" charset="-122"/>
              </a:rPr>
              <a:t>A</a:t>
            </a:r>
            <a:r>
              <a:rPr lang="en-US" altLang="zh-CN" sz="3200" i="1" dirty="0" err="1">
                <a:ea typeface="宋体" panose="02010600030101010101" pitchFamily="2" charset="-122"/>
              </a:rPr>
              <a:t>+p</a:t>
            </a:r>
            <a:r>
              <a:rPr lang="en-US" altLang="zh-CN" sz="3200" i="1" baseline="-25000" dirty="0" err="1">
                <a:ea typeface="宋体" panose="02010600030101010101" pitchFamily="2" charset="-122"/>
              </a:rPr>
              <a:t>B</a:t>
            </a:r>
            <a:r>
              <a:rPr lang="en-US" altLang="zh-CN" sz="3200" i="1" dirty="0">
                <a:ea typeface="宋体" panose="02010600030101010101" pitchFamily="2" charset="-122"/>
              </a:rPr>
              <a:t>=</a:t>
            </a:r>
            <a:r>
              <a:rPr lang="en-US" altLang="zh-CN" sz="3200" i="1" dirty="0" err="1">
                <a:ea typeface="宋体" panose="02010600030101010101" pitchFamily="2" charset="-122"/>
              </a:rPr>
              <a:t>p</a:t>
            </a:r>
            <a:r>
              <a:rPr lang="en-US" altLang="zh-CN" sz="3200" i="1" baseline="-25000" dirty="0" err="1">
                <a:ea typeface="宋体" panose="02010600030101010101" pitchFamily="2" charset="-122"/>
              </a:rPr>
              <a:t>A</a:t>
            </a:r>
            <a:r>
              <a:rPr lang="en-US" altLang="zh-CN" sz="3200" i="1" dirty="0">
                <a:ea typeface="宋体" panose="02010600030101010101" pitchFamily="2" charset="-122"/>
              </a:rPr>
              <a:t>*</a:t>
            </a:r>
            <a:r>
              <a:rPr lang="en-US" altLang="zh-CN" sz="3200" i="1" dirty="0" err="1">
                <a:ea typeface="宋体" panose="02010600030101010101" pitchFamily="2" charset="-122"/>
              </a:rPr>
              <a:t>x</a:t>
            </a:r>
            <a:r>
              <a:rPr lang="en-US" altLang="zh-CN" sz="3200" i="1" baseline="-25000" dirty="0" err="1">
                <a:ea typeface="宋体" panose="02010600030101010101" pitchFamily="2" charset="-122"/>
              </a:rPr>
              <a:t>A</a:t>
            </a:r>
            <a:r>
              <a:rPr lang="en-US" altLang="zh-CN" sz="3200" i="1" dirty="0" err="1">
                <a:ea typeface="宋体" panose="02010600030101010101" pitchFamily="2" charset="-122"/>
              </a:rPr>
              <a:t>+p</a:t>
            </a:r>
            <a:r>
              <a:rPr lang="en-US" altLang="zh-CN" sz="3200" i="1" baseline="-25000" dirty="0" err="1">
                <a:ea typeface="宋体" panose="02010600030101010101" pitchFamily="2" charset="-122"/>
              </a:rPr>
              <a:t>B</a:t>
            </a:r>
            <a:r>
              <a:rPr lang="en-US" altLang="zh-CN" sz="3200" i="1" dirty="0">
                <a:ea typeface="宋体" panose="02010600030101010101" pitchFamily="2" charset="-122"/>
              </a:rPr>
              <a:t>*</a:t>
            </a:r>
            <a:r>
              <a:rPr lang="en-US" altLang="zh-CN" sz="3200" i="1" dirty="0" err="1">
                <a:ea typeface="宋体" panose="02010600030101010101" pitchFamily="2" charset="-122"/>
              </a:rPr>
              <a:t>x</a:t>
            </a:r>
            <a:r>
              <a:rPr lang="en-US" altLang="zh-CN" sz="3200" i="1" baseline="-25000" dirty="0" err="1">
                <a:ea typeface="宋体" panose="02010600030101010101" pitchFamily="2" charset="-122"/>
              </a:rPr>
              <a:t>B</a:t>
            </a:r>
            <a:endParaRPr lang="en-US" altLang="zh-CN" sz="3200" i="1" baseline="-25000" dirty="0">
              <a:ea typeface="宋体" panose="02010600030101010101" pitchFamily="2" charset="-122"/>
            </a:endParaRPr>
          </a:p>
          <a:p>
            <a:pPr eaLnBrk="1" hangingPunct="1">
              <a:spcBef>
                <a:spcPct val="0"/>
              </a:spcBef>
              <a:buClrTx/>
              <a:buFontTx/>
              <a:buNone/>
            </a:pPr>
            <a:r>
              <a:rPr lang="en-US" altLang="zh-CN" sz="3200" i="1" dirty="0">
                <a:ea typeface="宋体" panose="02010600030101010101" pitchFamily="2" charset="-122"/>
              </a:rPr>
              <a:t>=</a:t>
            </a:r>
            <a:r>
              <a:rPr lang="en-US" altLang="zh-CN" sz="3200" i="1" dirty="0" err="1">
                <a:solidFill>
                  <a:srgbClr val="003300"/>
                </a:solidFill>
                <a:ea typeface="宋体" panose="02010600030101010101" pitchFamily="2" charset="-122"/>
              </a:rPr>
              <a:t>p</a:t>
            </a:r>
            <a:r>
              <a:rPr lang="en-US" altLang="zh-CN" sz="3200" i="1" baseline="-25000" dirty="0" err="1">
                <a:solidFill>
                  <a:srgbClr val="003300"/>
                </a:solidFill>
                <a:ea typeface="宋体" panose="02010600030101010101" pitchFamily="2" charset="-122"/>
              </a:rPr>
              <a:t>A</a:t>
            </a:r>
            <a:r>
              <a:rPr lang="en-US" altLang="zh-CN" sz="3200" i="1" dirty="0">
                <a:solidFill>
                  <a:srgbClr val="003300"/>
                </a:solidFill>
                <a:ea typeface="宋体" panose="02010600030101010101" pitchFamily="2" charset="-122"/>
              </a:rPr>
              <a:t>*+(</a:t>
            </a:r>
            <a:r>
              <a:rPr lang="en-US" altLang="zh-CN" sz="3200" i="1" dirty="0" err="1">
                <a:solidFill>
                  <a:srgbClr val="003300"/>
                </a:solidFill>
                <a:ea typeface="宋体" panose="02010600030101010101" pitchFamily="2" charset="-122"/>
              </a:rPr>
              <a:t>p</a:t>
            </a:r>
            <a:r>
              <a:rPr lang="en-US" altLang="zh-CN" sz="3200" i="1" baseline="-25000" dirty="0" err="1">
                <a:solidFill>
                  <a:srgbClr val="003300"/>
                </a:solidFill>
                <a:ea typeface="宋体" panose="02010600030101010101" pitchFamily="2" charset="-122"/>
              </a:rPr>
              <a:t>B</a:t>
            </a:r>
            <a:r>
              <a:rPr lang="en-US" altLang="zh-CN" sz="3200" i="1" dirty="0">
                <a:solidFill>
                  <a:srgbClr val="003300"/>
                </a:solidFill>
                <a:ea typeface="宋体" panose="02010600030101010101" pitchFamily="2" charset="-122"/>
              </a:rPr>
              <a:t>*-</a:t>
            </a:r>
            <a:r>
              <a:rPr lang="en-US" altLang="zh-CN" sz="3200" i="1" dirty="0" err="1">
                <a:solidFill>
                  <a:srgbClr val="003300"/>
                </a:solidFill>
                <a:ea typeface="宋体" panose="02010600030101010101" pitchFamily="2" charset="-122"/>
              </a:rPr>
              <a:t>p</a:t>
            </a:r>
            <a:r>
              <a:rPr lang="en-US" altLang="zh-CN" sz="3200" i="1" baseline="-25000" dirty="0" err="1">
                <a:solidFill>
                  <a:srgbClr val="003300"/>
                </a:solidFill>
                <a:ea typeface="宋体" panose="02010600030101010101" pitchFamily="2" charset="-122"/>
              </a:rPr>
              <a:t>A</a:t>
            </a:r>
            <a:r>
              <a:rPr lang="en-US" altLang="zh-CN" sz="3200" i="1" dirty="0">
                <a:solidFill>
                  <a:srgbClr val="003300"/>
                </a:solidFill>
                <a:ea typeface="宋体" panose="02010600030101010101" pitchFamily="2" charset="-122"/>
              </a:rPr>
              <a:t>*)</a:t>
            </a:r>
            <a:r>
              <a:rPr lang="en-US" altLang="zh-CN" sz="3200" i="1" dirty="0" err="1">
                <a:solidFill>
                  <a:srgbClr val="003300"/>
                </a:solidFill>
                <a:ea typeface="宋体" panose="02010600030101010101" pitchFamily="2" charset="-122"/>
              </a:rPr>
              <a:t>x</a:t>
            </a:r>
            <a:r>
              <a:rPr lang="en-US" altLang="zh-CN" sz="3200" i="1" baseline="-25000" dirty="0" err="1">
                <a:solidFill>
                  <a:srgbClr val="003300"/>
                </a:solidFill>
                <a:ea typeface="宋体" panose="02010600030101010101" pitchFamily="2" charset="-122"/>
              </a:rPr>
              <a:t>B</a:t>
            </a:r>
            <a:endParaRPr lang="zh-CN" altLang="en-US" sz="3200" i="1" dirty="0">
              <a:ea typeface="宋体" panose="02010600030101010101" pitchFamily="2" charset="-122"/>
            </a:endParaRPr>
          </a:p>
        </p:txBody>
      </p:sp>
      <p:graphicFrame>
        <p:nvGraphicFramePr>
          <p:cNvPr id="24" name="Object 14"/>
          <p:cNvGraphicFramePr>
            <a:graphicFrameLocks noChangeAspect="1"/>
          </p:cNvGraphicFramePr>
          <p:nvPr>
            <p:extLst>
              <p:ext uri="{D42A27DB-BD31-4B8C-83A1-F6EECF244321}">
                <p14:modId xmlns:p14="http://schemas.microsoft.com/office/powerpoint/2010/main" val="757365212"/>
              </p:ext>
            </p:extLst>
          </p:nvPr>
        </p:nvGraphicFramePr>
        <p:xfrm>
          <a:off x="5028192" y="5196446"/>
          <a:ext cx="4518025" cy="773113"/>
        </p:xfrm>
        <a:graphic>
          <a:graphicData uri="http://schemas.openxmlformats.org/presentationml/2006/ole">
            <mc:AlternateContent xmlns:mc="http://schemas.openxmlformats.org/markup-compatibility/2006">
              <mc:Choice xmlns:v="urn:schemas-microsoft-com:vml" Requires="v">
                <p:oleObj spid="_x0000_s23580" name="Equation" r:id="rId3" imgW="1409088" imgH="241195" progId="Equation.DSMT4">
                  <p:embed/>
                </p:oleObj>
              </mc:Choice>
              <mc:Fallback>
                <p:oleObj name="Equation" r:id="rId3" imgW="1409088" imgH="241195" progId="Equation.DSMT4">
                  <p:embed/>
                  <p:pic>
                    <p:nvPicPr>
                      <p:cNvPr id="24"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8192" y="5196446"/>
                        <a:ext cx="4518025" cy="773113"/>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362033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第四章  多组分体系热力学</a:t>
            </a:r>
            <a:endParaRPr lang="zh-CN" altLang="en-US" dirty="0" smtClean="0"/>
          </a:p>
        </p:txBody>
      </p:sp>
      <p:sp>
        <p:nvSpPr>
          <p:cNvPr id="3" name="内容占位符 2"/>
          <p:cNvSpPr>
            <a:spLocks noGrp="1"/>
          </p:cNvSpPr>
          <p:nvPr>
            <p:ph idx="1"/>
          </p:nvPr>
        </p:nvSpPr>
        <p:spPr>
          <a:xfrm>
            <a:off x="838200" y="1489111"/>
            <a:ext cx="10515600" cy="5244198"/>
          </a:xfrm>
        </p:spPr>
        <p:txBody>
          <a:bodyPr>
            <a:normAutofit/>
          </a:bodyPr>
          <a:lstStyle/>
          <a:p>
            <a:pPr lvl="1">
              <a:lnSpc>
                <a:spcPct val="110000"/>
              </a:lnSpc>
            </a:pPr>
            <a:r>
              <a:rPr lang="zh-CN" altLang="en-US" sz="2800" dirty="0" smtClean="0">
                <a:latin typeface="黑体" pitchFamily="2" charset="-122"/>
              </a:rPr>
              <a:t>理想溶液的热力学性质</a:t>
            </a:r>
            <a:endParaRPr lang="en-US" altLang="zh-CN" sz="2800" dirty="0" smtClean="0">
              <a:latin typeface="黑体" pitchFamily="2" charset="-122"/>
            </a:endParaRPr>
          </a:p>
        </p:txBody>
      </p:sp>
      <p:graphicFrame>
        <p:nvGraphicFramePr>
          <p:cNvPr id="25" name="Object 9"/>
          <p:cNvGraphicFramePr>
            <a:graphicFrameLocks noChangeAspect="1"/>
          </p:cNvGraphicFramePr>
          <p:nvPr>
            <p:extLst>
              <p:ext uri="{D42A27DB-BD31-4B8C-83A1-F6EECF244321}">
                <p14:modId xmlns:p14="http://schemas.microsoft.com/office/powerpoint/2010/main" val="3476156894"/>
              </p:ext>
            </p:extLst>
          </p:nvPr>
        </p:nvGraphicFramePr>
        <p:xfrm>
          <a:off x="1543195" y="2690127"/>
          <a:ext cx="5111750" cy="722313"/>
        </p:xfrm>
        <a:graphic>
          <a:graphicData uri="http://schemas.openxmlformats.org/presentationml/2006/ole">
            <mc:AlternateContent xmlns:mc="http://schemas.openxmlformats.org/markup-compatibility/2006">
              <mc:Choice xmlns:v="urn:schemas-microsoft-com:vml" Requires="v">
                <p:oleObj spid="_x0000_s24734" name="公式" r:id="rId3" imgW="2425700" imgH="342900" progId="Equation.3">
                  <p:embed/>
                </p:oleObj>
              </mc:Choice>
              <mc:Fallback>
                <p:oleObj name="公式" r:id="rId3" imgW="2425700" imgH="342900" progId="Equation.3">
                  <p:embed/>
                  <p:pic>
                    <p:nvPicPr>
                      <p:cNvPr id="8"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195" y="2690127"/>
                        <a:ext cx="511175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11"/>
          <p:cNvGraphicFramePr>
            <a:graphicFrameLocks noChangeAspect="1"/>
          </p:cNvGraphicFramePr>
          <p:nvPr>
            <p:extLst>
              <p:ext uri="{D42A27DB-BD31-4B8C-83A1-F6EECF244321}">
                <p14:modId xmlns:p14="http://schemas.microsoft.com/office/powerpoint/2010/main" val="4105289609"/>
              </p:ext>
            </p:extLst>
          </p:nvPr>
        </p:nvGraphicFramePr>
        <p:xfrm>
          <a:off x="1541607" y="3410852"/>
          <a:ext cx="3529013" cy="490538"/>
        </p:xfrm>
        <a:graphic>
          <a:graphicData uri="http://schemas.openxmlformats.org/presentationml/2006/ole">
            <mc:AlternateContent xmlns:mc="http://schemas.openxmlformats.org/markup-compatibility/2006">
              <mc:Choice xmlns:v="urn:schemas-microsoft-com:vml" Requires="v">
                <p:oleObj spid="_x0000_s24735" name="公式" r:id="rId5" imgW="1651000" imgH="228600" progId="Equation.3">
                  <p:embed/>
                </p:oleObj>
              </mc:Choice>
              <mc:Fallback>
                <p:oleObj name="公式" r:id="rId5" imgW="1651000" imgH="228600" progId="Equation.3">
                  <p:embed/>
                  <p:pic>
                    <p:nvPicPr>
                      <p:cNvPr id="9"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1607" y="3410852"/>
                        <a:ext cx="3529013"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13"/>
          <p:cNvGraphicFramePr>
            <a:graphicFrameLocks noChangeAspect="1"/>
          </p:cNvGraphicFramePr>
          <p:nvPr>
            <p:extLst>
              <p:ext uri="{D42A27DB-BD31-4B8C-83A1-F6EECF244321}">
                <p14:modId xmlns:p14="http://schemas.microsoft.com/office/powerpoint/2010/main" val="4180122311"/>
              </p:ext>
            </p:extLst>
          </p:nvPr>
        </p:nvGraphicFramePr>
        <p:xfrm>
          <a:off x="1541607" y="4058552"/>
          <a:ext cx="6481763" cy="747713"/>
        </p:xfrm>
        <a:graphic>
          <a:graphicData uri="http://schemas.openxmlformats.org/presentationml/2006/ole">
            <mc:AlternateContent xmlns:mc="http://schemas.openxmlformats.org/markup-compatibility/2006">
              <mc:Choice xmlns:v="urn:schemas-microsoft-com:vml" Requires="v">
                <p:oleObj spid="_x0000_s24736" name="公式" r:id="rId7" imgW="2971800" imgH="342900" progId="Equation.3">
                  <p:embed/>
                </p:oleObj>
              </mc:Choice>
              <mc:Fallback>
                <p:oleObj name="公式" r:id="rId7" imgW="2971800" imgH="342900" progId="Equation.3">
                  <p:embed/>
                  <p:pic>
                    <p:nvPicPr>
                      <p:cNvPr id="1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1607" y="4058552"/>
                        <a:ext cx="6481763"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15"/>
          <p:cNvGraphicFramePr>
            <a:graphicFrameLocks noChangeAspect="1"/>
          </p:cNvGraphicFramePr>
          <p:nvPr>
            <p:extLst>
              <p:ext uri="{D42A27DB-BD31-4B8C-83A1-F6EECF244321}">
                <p14:modId xmlns:p14="http://schemas.microsoft.com/office/powerpoint/2010/main" val="242009028"/>
              </p:ext>
            </p:extLst>
          </p:nvPr>
        </p:nvGraphicFramePr>
        <p:xfrm>
          <a:off x="1544782" y="4779277"/>
          <a:ext cx="3598863" cy="482600"/>
        </p:xfrm>
        <a:graphic>
          <a:graphicData uri="http://schemas.openxmlformats.org/presentationml/2006/ole">
            <mc:AlternateContent xmlns:mc="http://schemas.openxmlformats.org/markup-compatibility/2006">
              <mc:Choice xmlns:v="urn:schemas-microsoft-com:vml" Requires="v">
                <p:oleObj spid="_x0000_s24737" name="公式" r:id="rId9" imgW="1701800" imgH="228600" progId="Equation.3">
                  <p:embed/>
                </p:oleObj>
              </mc:Choice>
              <mc:Fallback>
                <p:oleObj name="公式" r:id="rId9" imgW="1701800" imgH="228600" progId="Equation.3">
                  <p:embed/>
                  <p:pic>
                    <p:nvPicPr>
                      <p:cNvPr id="11"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4782" y="4779277"/>
                        <a:ext cx="35988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17"/>
          <p:cNvGraphicFramePr>
            <a:graphicFrameLocks noChangeAspect="1"/>
          </p:cNvGraphicFramePr>
          <p:nvPr>
            <p:extLst>
              <p:ext uri="{D42A27DB-BD31-4B8C-83A1-F6EECF244321}">
                <p14:modId xmlns:p14="http://schemas.microsoft.com/office/powerpoint/2010/main" val="2267572663"/>
              </p:ext>
            </p:extLst>
          </p:nvPr>
        </p:nvGraphicFramePr>
        <p:xfrm>
          <a:off x="1541607" y="5426977"/>
          <a:ext cx="3673475" cy="485775"/>
        </p:xfrm>
        <a:graphic>
          <a:graphicData uri="http://schemas.openxmlformats.org/presentationml/2006/ole">
            <mc:AlternateContent xmlns:mc="http://schemas.openxmlformats.org/markup-compatibility/2006">
              <mc:Choice xmlns:v="urn:schemas-microsoft-com:vml" Requires="v">
                <p:oleObj spid="_x0000_s24738" name="公式" r:id="rId11" imgW="1676400" imgH="228600" progId="Equation.3">
                  <p:embed/>
                </p:oleObj>
              </mc:Choice>
              <mc:Fallback>
                <p:oleObj name="公式" r:id="rId11" imgW="1676400" imgH="228600" progId="Equation.3">
                  <p:embed/>
                  <p:pic>
                    <p:nvPicPr>
                      <p:cNvPr id="12"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1607" y="5426977"/>
                        <a:ext cx="36734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28"/>
          <p:cNvGraphicFramePr>
            <a:graphicFrameLocks noChangeAspect="1"/>
          </p:cNvGraphicFramePr>
          <p:nvPr>
            <p:extLst>
              <p:ext uri="{D42A27DB-BD31-4B8C-83A1-F6EECF244321}">
                <p14:modId xmlns:p14="http://schemas.microsoft.com/office/powerpoint/2010/main" val="4203852280"/>
              </p:ext>
            </p:extLst>
          </p:nvPr>
        </p:nvGraphicFramePr>
        <p:xfrm>
          <a:off x="1541607" y="2066962"/>
          <a:ext cx="3095625" cy="747712"/>
        </p:xfrm>
        <a:graphic>
          <a:graphicData uri="http://schemas.openxmlformats.org/presentationml/2006/ole">
            <mc:AlternateContent xmlns:mc="http://schemas.openxmlformats.org/markup-compatibility/2006">
              <mc:Choice xmlns:v="urn:schemas-microsoft-com:vml" Requires="v">
                <p:oleObj spid="_x0000_s24739" name="公式" r:id="rId13" imgW="1422400" imgH="342900" progId="Equation.3">
                  <p:embed/>
                </p:oleObj>
              </mc:Choice>
              <mc:Fallback>
                <p:oleObj name="公式" r:id="rId13" imgW="1422400" imgH="342900" progId="Equation.3">
                  <p:embed/>
                  <p:pic>
                    <p:nvPicPr>
                      <p:cNvPr id="77"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1607" y="2066962"/>
                        <a:ext cx="3095625" cy="7477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33986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第一章  热力学第一定律</a:t>
            </a:r>
            <a:endParaRPr lang="zh-CN" altLang="en-US" dirty="0"/>
          </a:p>
        </p:txBody>
      </p:sp>
      <p:sp>
        <p:nvSpPr>
          <p:cNvPr id="5" name="内容占位符 4"/>
          <p:cNvSpPr>
            <a:spLocks noGrp="1"/>
          </p:cNvSpPr>
          <p:nvPr>
            <p:ph idx="1"/>
          </p:nvPr>
        </p:nvSpPr>
        <p:spPr/>
        <p:txBody>
          <a:bodyPr/>
          <a:lstStyle/>
          <a:p>
            <a:r>
              <a:rPr lang="en-US" altLang="zh-CN" sz="3200" dirty="0" smtClean="0"/>
              <a:t>1.1 </a:t>
            </a:r>
            <a:r>
              <a:rPr lang="zh-CN" altLang="en-US" sz="3200" dirty="0" smtClean="0"/>
              <a:t>热力学的基本概念</a:t>
            </a:r>
            <a:endParaRPr lang="en-US" altLang="zh-CN" sz="3200" dirty="0" smtClean="0"/>
          </a:p>
          <a:p>
            <a:pPr lvl="1"/>
            <a:r>
              <a:rPr lang="zh-CN" altLang="en-US" sz="2800" dirty="0" smtClean="0"/>
              <a:t>系统、环境</a:t>
            </a:r>
            <a:endParaRPr lang="en-US" altLang="zh-CN" sz="2800" dirty="0" smtClean="0"/>
          </a:p>
          <a:p>
            <a:pPr lvl="1"/>
            <a:r>
              <a:rPr lang="zh-CN" altLang="en-US" sz="2800" dirty="0" smtClean="0"/>
              <a:t>系统的分类：敞开系统、封闭系统、孤立系统</a:t>
            </a:r>
            <a:endParaRPr lang="en-US" altLang="zh-CN" sz="2800" dirty="0" smtClean="0"/>
          </a:p>
          <a:p>
            <a:pPr lvl="1"/>
            <a:r>
              <a:rPr lang="zh-CN" altLang="en-US" sz="2800" dirty="0" smtClean="0"/>
              <a:t>系统的性质：强度性质、容量性质</a:t>
            </a:r>
            <a:endParaRPr lang="en-US" altLang="zh-CN" sz="2800" dirty="0" smtClean="0"/>
          </a:p>
          <a:p>
            <a:pPr lvl="1"/>
            <a:r>
              <a:rPr lang="zh-CN" altLang="en-US" sz="2800" dirty="0"/>
              <a:t>状态</a:t>
            </a:r>
            <a:r>
              <a:rPr lang="zh-CN" altLang="en-US" sz="2800" dirty="0" smtClean="0"/>
              <a:t>函数：</a:t>
            </a:r>
            <a:r>
              <a:rPr lang="zh-CN" altLang="en-US" sz="2800" dirty="0" smtClean="0">
                <a:solidFill>
                  <a:srgbClr val="0000FF"/>
                </a:solidFill>
                <a:latin typeface="黑体" panose="02010609060101010101" pitchFamily="49" charset="-122"/>
              </a:rPr>
              <a:t>变化值仅取决于系统的始</a:t>
            </a:r>
            <a:r>
              <a:rPr lang="zh-CN" altLang="en-US" sz="2800" dirty="0">
                <a:solidFill>
                  <a:srgbClr val="0000FF"/>
                </a:solidFill>
                <a:latin typeface="黑体" panose="02010609060101010101" pitchFamily="49" charset="-122"/>
              </a:rPr>
              <a:t>态和终态，而与变化的途径无关</a:t>
            </a:r>
          </a:p>
        </p:txBody>
      </p:sp>
    </p:spTree>
    <p:extLst>
      <p:ext uri="{BB962C8B-B14F-4D97-AF65-F5344CB8AC3E}">
        <p14:creationId xmlns:p14="http://schemas.microsoft.com/office/powerpoint/2010/main" val="326096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Vertic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第四章  多组分体系热力学</a:t>
            </a:r>
            <a:endParaRPr lang="zh-CN" altLang="en-US" dirty="0" smtClean="0"/>
          </a:p>
        </p:txBody>
      </p:sp>
      <p:sp>
        <p:nvSpPr>
          <p:cNvPr id="3" name="内容占位符 2"/>
          <p:cNvSpPr>
            <a:spLocks noGrp="1"/>
          </p:cNvSpPr>
          <p:nvPr>
            <p:ph idx="1"/>
          </p:nvPr>
        </p:nvSpPr>
        <p:spPr>
          <a:xfrm>
            <a:off x="838200" y="1489111"/>
            <a:ext cx="10515600" cy="5244198"/>
          </a:xfrm>
        </p:spPr>
        <p:txBody>
          <a:bodyPr>
            <a:normAutofit/>
          </a:bodyPr>
          <a:lstStyle/>
          <a:p>
            <a:pPr lvl="1">
              <a:lnSpc>
                <a:spcPct val="110000"/>
              </a:lnSpc>
            </a:pPr>
            <a:r>
              <a:rPr lang="zh-CN" altLang="en-US" sz="2800" dirty="0" smtClean="0">
                <a:latin typeface="黑体" pitchFamily="2" charset="-122"/>
              </a:rPr>
              <a:t>活度</a:t>
            </a:r>
            <a:endParaRPr lang="en-US" altLang="zh-CN" sz="2800" dirty="0" smtClean="0">
              <a:latin typeface="黑体" pitchFamily="2" charset="-122"/>
            </a:endParaRPr>
          </a:p>
          <a:p>
            <a:pPr lvl="2">
              <a:lnSpc>
                <a:spcPct val="110000"/>
              </a:lnSpc>
            </a:pPr>
            <a:r>
              <a:rPr lang="zh-CN" altLang="en-US" sz="2800" dirty="0">
                <a:latin typeface="黑体" pitchFamily="2" charset="-122"/>
              </a:rPr>
              <a:t>以拉乌尔定律为基础的</a:t>
            </a:r>
            <a:r>
              <a:rPr lang="zh-CN" altLang="en-US" sz="2800" dirty="0" smtClean="0">
                <a:latin typeface="黑体" pitchFamily="2" charset="-122"/>
              </a:rPr>
              <a:t>活度</a:t>
            </a:r>
            <a:endParaRPr lang="en-US" altLang="zh-CN" sz="2800" dirty="0" smtClean="0">
              <a:latin typeface="黑体" pitchFamily="2" charset="-122"/>
            </a:endParaRPr>
          </a:p>
          <a:p>
            <a:pPr lvl="2">
              <a:lnSpc>
                <a:spcPct val="110000"/>
              </a:lnSpc>
            </a:pPr>
            <a:endParaRPr lang="en-US" altLang="zh-CN" sz="2800" dirty="0">
              <a:latin typeface="黑体" pitchFamily="2" charset="-122"/>
            </a:endParaRPr>
          </a:p>
          <a:p>
            <a:pPr lvl="2">
              <a:lnSpc>
                <a:spcPct val="110000"/>
              </a:lnSpc>
            </a:pPr>
            <a:endParaRPr lang="en-US" altLang="zh-CN" sz="2800" dirty="0" smtClean="0">
              <a:latin typeface="黑体" pitchFamily="2" charset="-122"/>
            </a:endParaRPr>
          </a:p>
          <a:p>
            <a:pPr lvl="2">
              <a:lnSpc>
                <a:spcPct val="110000"/>
              </a:lnSpc>
            </a:pPr>
            <a:r>
              <a:rPr lang="zh-CN" altLang="en-US" sz="2800" dirty="0"/>
              <a:t>以亨利定律为基础的活度</a:t>
            </a:r>
            <a:endParaRPr lang="en-US" altLang="zh-CN" sz="2800" dirty="0" smtClean="0">
              <a:latin typeface="黑体" pitchFamily="2" charset="-122"/>
            </a:endParaRPr>
          </a:p>
        </p:txBody>
      </p:sp>
      <p:pic>
        <p:nvPicPr>
          <p:cNvPr id="4" name="图片 3"/>
          <p:cNvPicPr>
            <a:picLocks noChangeAspect="1"/>
          </p:cNvPicPr>
          <p:nvPr/>
        </p:nvPicPr>
        <p:blipFill>
          <a:blip r:embed="rId3"/>
          <a:stretch>
            <a:fillRect/>
          </a:stretch>
        </p:blipFill>
        <p:spPr>
          <a:xfrm>
            <a:off x="6700914" y="1957531"/>
            <a:ext cx="1228571" cy="857143"/>
          </a:xfrm>
          <a:prstGeom prst="rect">
            <a:avLst/>
          </a:prstGeom>
        </p:spPr>
      </p:pic>
      <p:graphicFrame>
        <p:nvGraphicFramePr>
          <p:cNvPr id="13" name="Object 8"/>
          <p:cNvGraphicFramePr>
            <a:graphicFrameLocks noChangeAspect="1"/>
          </p:cNvGraphicFramePr>
          <p:nvPr>
            <p:extLst>
              <p:ext uri="{D42A27DB-BD31-4B8C-83A1-F6EECF244321}">
                <p14:modId xmlns:p14="http://schemas.microsoft.com/office/powerpoint/2010/main" val="1980700291"/>
              </p:ext>
            </p:extLst>
          </p:nvPr>
        </p:nvGraphicFramePr>
        <p:xfrm>
          <a:off x="8503405" y="2051139"/>
          <a:ext cx="2276475" cy="669925"/>
        </p:xfrm>
        <a:graphic>
          <a:graphicData uri="http://schemas.openxmlformats.org/presentationml/2006/ole">
            <mc:AlternateContent xmlns:mc="http://schemas.openxmlformats.org/markup-compatibility/2006">
              <mc:Choice xmlns:v="urn:schemas-microsoft-com:vml" Requires="v">
                <p:oleObj spid="_x0000_s25815" name="Equation" r:id="rId4" imgW="952087" imgH="279279" progId="Equation.DSMT4">
                  <p:embed/>
                </p:oleObj>
              </mc:Choice>
              <mc:Fallback>
                <p:oleObj name="Equation" r:id="rId4" imgW="952087" imgH="279279" progId="Equation.DSMT4">
                  <p:embed/>
                  <p:pic>
                    <p:nvPicPr>
                      <p:cNvPr id="34407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3405" y="2051139"/>
                        <a:ext cx="227647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 name="组合 19"/>
          <p:cNvGrpSpPr>
            <a:grpSpLocks/>
          </p:cNvGrpSpPr>
          <p:nvPr/>
        </p:nvGrpSpPr>
        <p:grpSpPr bwMode="auto">
          <a:xfrm>
            <a:off x="2178772" y="2690902"/>
            <a:ext cx="8499475" cy="685800"/>
            <a:chOff x="395288" y="2565400"/>
            <a:chExt cx="8497887" cy="685800"/>
          </a:xfrm>
        </p:grpSpPr>
        <p:sp>
          <p:nvSpPr>
            <p:cNvPr id="21" name="Oval 2"/>
            <p:cNvSpPr>
              <a:spLocks noChangeArrowheads="1"/>
            </p:cNvSpPr>
            <p:nvPr/>
          </p:nvSpPr>
          <p:spPr bwMode="auto">
            <a:xfrm>
              <a:off x="8316913" y="2565400"/>
              <a:ext cx="576262" cy="647700"/>
            </a:xfrm>
            <a:prstGeom prst="ellipse">
              <a:avLst/>
            </a:pr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40000"/>
                </a:lnSpc>
                <a:spcBef>
                  <a:spcPct val="0"/>
                </a:spcBef>
                <a:spcAft>
                  <a:spcPct val="0"/>
                </a:spcAft>
                <a:buClrTx/>
                <a:buSzTx/>
                <a:buFontTx/>
                <a:buNone/>
                <a:tabLst/>
                <a:defRPr/>
              </a:pPr>
              <a:endParaRPr kumimoji="1" lang="zh-CN" altLang="en-US" sz="1800" b="0" i="0" u="none" strike="noStrike" kern="0" cap="none" spc="0" normalizeH="0" baseline="0" noProof="0" smtClean="0">
                <a:ln>
                  <a:noFill/>
                </a:ln>
                <a:solidFill>
                  <a:srgbClr val="003300"/>
                </a:solidFill>
                <a:effectLst/>
                <a:uLnTx/>
                <a:uFillTx/>
                <a:latin typeface="Arial" panose="020B0604020202020204" pitchFamily="34" charset="0"/>
                <a:ea typeface="宋体" panose="02010600030101010101" pitchFamily="2" charset="-122"/>
              </a:endParaRPr>
            </a:p>
          </p:txBody>
        </p:sp>
        <p:graphicFrame>
          <p:nvGraphicFramePr>
            <p:cNvPr id="22" name="Object 5"/>
            <p:cNvGraphicFramePr>
              <a:graphicFrameLocks noChangeAspect="1"/>
            </p:cNvGraphicFramePr>
            <p:nvPr/>
          </p:nvGraphicFramePr>
          <p:xfrm>
            <a:off x="5076825" y="2565400"/>
            <a:ext cx="3781425" cy="623888"/>
          </p:xfrm>
          <a:graphic>
            <a:graphicData uri="http://schemas.openxmlformats.org/presentationml/2006/ole">
              <mc:AlternateContent xmlns:mc="http://schemas.openxmlformats.org/markup-compatibility/2006">
                <mc:Choice xmlns:v="urn:schemas-microsoft-com:vml" Requires="v">
                  <p:oleObj spid="_x0000_s25816" name="公式" r:id="rId6" imgW="1384300" imgH="228600" progId="Equation.3">
                    <p:embed/>
                  </p:oleObj>
                </mc:Choice>
                <mc:Fallback>
                  <p:oleObj name="公式" r:id="rId6" imgW="1384300" imgH="228600" progId="Equation.3">
                    <p:embed/>
                    <p:pic>
                      <p:nvPicPr>
                        <p:cNvPr id="11674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825" y="2565400"/>
                          <a:ext cx="3781425" cy="62388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12"/>
            <p:cNvGraphicFramePr>
              <a:graphicFrameLocks noChangeAspect="1"/>
            </p:cNvGraphicFramePr>
            <p:nvPr/>
          </p:nvGraphicFramePr>
          <p:xfrm>
            <a:off x="395288" y="2636838"/>
            <a:ext cx="3724275" cy="614362"/>
          </p:xfrm>
          <a:graphic>
            <a:graphicData uri="http://schemas.openxmlformats.org/presentationml/2006/ole">
              <mc:AlternateContent xmlns:mc="http://schemas.openxmlformats.org/markup-compatibility/2006">
                <mc:Choice xmlns:v="urn:schemas-microsoft-com:vml" Requires="v">
                  <p:oleObj spid="_x0000_s25817" name="公式" r:id="rId8" imgW="1384300" imgH="228600" progId="Equation.3">
                    <p:embed/>
                  </p:oleObj>
                </mc:Choice>
                <mc:Fallback>
                  <p:oleObj name="公式" r:id="rId8" imgW="1384300" imgH="228600" progId="Equation.3">
                    <p:embed/>
                    <p:pic>
                      <p:nvPicPr>
                        <p:cNvPr id="116748"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288" y="2636838"/>
                          <a:ext cx="3724275" cy="6143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AutoShape 13"/>
            <p:cNvSpPr>
              <a:spLocks noChangeArrowheads="1"/>
            </p:cNvSpPr>
            <p:nvPr/>
          </p:nvSpPr>
          <p:spPr bwMode="auto">
            <a:xfrm>
              <a:off x="4284663" y="2708275"/>
              <a:ext cx="647700" cy="503238"/>
            </a:xfrm>
            <a:prstGeom prst="rightArrow">
              <a:avLst>
                <a:gd name="adj1" fmla="val 50000"/>
                <a:gd name="adj2" fmla="val 32177"/>
              </a:avLst>
            </a:prstGeom>
            <a:solidFill>
              <a:srgbClr val="366B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40000"/>
                </a:lnSpc>
                <a:spcBef>
                  <a:spcPct val="0"/>
                </a:spcBef>
                <a:spcAft>
                  <a:spcPct val="0"/>
                </a:spcAft>
                <a:buClrTx/>
                <a:buSzTx/>
                <a:buFontTx/>
                <a:buNone/>
                <a:tabLst/>
                <a:defRPr/>
              </a:pPr>
              <a:endParaRPr kumimoji="1" lang="zh-CN" altLang="en-US" sz="1800" b="0" i="0" u="none" strike="noStrike" kern="0" cap="none" spc="0" normalizeH="0" baseline="0" noProof="0" smtClean="0">
                <a:ln>
                  <a:noFill/>
                </a:ln>
                <a:solidFill>
                  <a:srgbClr val="003300"/>
                </a:solidFill>
                <a:effectLst/>
                <a:uLnTx/>
                <a:uFillTx/>
                <a:latin typeface="Arial" panose="020B0604020202020204" pitchFamily="34" charset="0"/>
                <a:ea typeface="宋体" panose="02010600030101010101" pitchFamily="2" charset="-122"/>
              </a:endParaRPr>
            </a:p>
          </p:txBody>
        </p:sp>
      </p:grpSp>
      <p:pic>
        <p:nvPicPr>
          <p:cNvPr id="5" name="图片 4"/>
          <p:cNvPicPr>
            <a:picLocks noChangeAspect="1"/>
          </p:cNvPicPr>
          <p:nvPr/>
        </p:nvPicPr>
        <p:blipFill>
          <a:blip r:embed="rId10"/>
          <a:stretch>
            <a:fillRect/>
          </a:stretch>
        </p:blipFill>
        <p:spPr>
          <a:xfrm>
            <a:off x="2143047" y="4288026"/>
            <a:ext cx="1409524" cy="723810"/>
          </a:xfrm>
          <a:prstGeom prst="rect">
            <a:avLst/>
          </a:prstGeom>
        </p:spPr>
      </p:pic>
      <p:grpSp>
        <p:nvGrpSpPr>
          <p:cNvPr id="6" name="组合 5"/>
          <p:cNvGrpSpPr/>
          <p:nvPr/>
        </p:nvGrpSpPr>
        <p:grpSpPr>
          <a:xfrm>
            <a:off x="4504721" y="4288026"/>
            <a:ext cx="4921684" cy="631825"/>
            <a:chOff x="4504721" y="4288026"/>
            <a:chExt cx="4921684" cy="631825"/>
          </a:xfrm>
        </p:grpSpPr>
        <p:graphicFrame>
          <p:nvGraphicFramePr>
            <p:cNvPr id="30" name="对象 29"/>
            <p:cNvGraphicFramePr>
              <a:graphicFrameLocks noChangeAspect="1"/>
            </p:cNvGraphicFramePr>
            <p:nvPr>
              <p:extLst>
                <p:ext uri="{D42A27DB-BD31-4B8C-83A1-F6EECF244321}">
                  <p14:modId xmlns:p14="http://schemas.microsoft.com/office/powerpoint/2010/main" val="303740499"/>
                </p:ext>
              </p:extLst>
            </p:nvPr>
          </p:nvGraphicFramePr>
          <p:xfrm>
            <a:off x="5903743" y="4288026"/>
            <a:ext cx="3522662" cy="631825"/>
          </p:xfrm>
          <a:graphic>
            <a:graphicData uri="http://schemas.openxmlformats.org/presentationml/2006/ole">
              <mc:AlternateContent xmlns:mc="http://schemas.openxmlformats.org/markup-compatibility/2006">
                <mc:Choice xmlns:v="urn:schemas-microsoft-com:vml" Requires="v">
                  <p:oleObj spid="_x0000_s25818" name="公式" r:id="rId11" imgW="1485255" imgH="253890" progId="Equation.3">
                    <p:embed/>
                  </p:oleObj>
                </mc:Choice>
                <mc:Fallback>
                  <p:oleObj name="公式" r:id="rId11" imgW="1485255" imgH="253890" progId="Equation.3">
                    <p:embed/>
                    <p:pic>
                      <p:nvPicPr>
                        <p:cNvPr id="11" name="对象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3743" y="4288026"/>
                          <a:ext cx="3522662"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2" name="图片 31"/>
            <p:cNvPicPr>
              <a:picLocks noChangeAspect="1"/>
            </p:cNvPicPr>
            <p:nvPr/>
          </p:nvPicPr>
          <p:blipFill>
            <a:blip r:embed="rId13"/>
            <a:stretch>
              <a:fillRect/>
            </a:stretch>
          </p:blipFill>
          <p:spPr>
            <a:xfrm>
              <a:off x="4504721" y="4358911"/>
              <a:ext cx="1399022" cy="490053"/>
            </a:xfrm>
            <a:prstGeom prst="rect">
              <a:avLst/>
            </a:prstGeom>
          </p:spPr>
        </p:pic>
      </p:grpSp>
      <p:grpSp>
        <p:nvGrpSpPr>
          <p:cNvPr id="8" name="组合 7"/>
          <p:cNvGrpSpPr/>
          <p:nvPr/>
        </p:nvGrpSpPr>
        <p:grpSpPr>
          <a:xfrm>
            <a:off x="4504721" y="4919849"/>
            <a:ext cx="5286810" cy="649288"/>
            <a:chOff x="4504721" y="4919849"/>
            <a:chExt cx="5286810" cy="649288"/>
          </a:xfrm>
        </p:grpSpPr>
        <p:graphicFrame>
          <p:nvGraphicFramePr>
            <p:cNvPr id="33" name="Object 68"/>
            <p:cNvGraphicFramePr>
              <a:graphicFrameLocks noChangeAspect="1"/>
            </p:cNvGraphicFramePr>
            <p:nvPr>
              <p:extLst>
                <p:ext uri="{D42A27DB-BD31-4B8C-83A1-F6EECF244321}">
                  <p14:modId xmlns:p14="http://schemas.microsoft.com/office/powerpoint/2010/main" val="809768028"/>
                </p:ext>
              </p:extLst>
            </p:nvPr>
          </p:nvGraphicFramePr>
          <p:xfrm>
            <a:off x="5903743" y="4919849"/>
            <a:ext cx="3887788" cy="649288"/>
          </p:xfrm>
          <a:graphic>
            <a:graphicData uri="http://schemas.openxmlformats.org/presentationml/2006/ole">
              <mc:AlternateContent xmlns:mc="http://schemas.openxmlformats.org/markup-compatibility/2006">
                <mc:Choice xmlns:v="urn:schemas-microsoft-com:vml" Requires="v">
                  <p:oleObj spid="_x0000_s25819" name="公式" r:id="rId14" imgW="1485255" imgH="253890" progId="Equation.3">
                    <p:embed/>
                  </p:oleObj>
                </mc:Choice>
                <mc:Fallback>
                  <p:oleObj name="公式" r:id="rId14" imgW="1485255" imgH="253890" progId="Equation.3">
                    <p:embed/>
                    <p:pic>
                      <p:nvPicPr>
                        <p:cNvPr id="120849" name="Object 6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03743" y="4919849"/>
                          <a:ext cx="3887788"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4" name="图片 33"/>
            <p:cNvPicPr>
              <a:picLocks noChangeAspect="1"/>
            </p:cNvPicPr>
            <p:nvPr/>
          </p:nvPicPr>
          <p:blipFill>
            <a:blip r:embed="rId13"/>
            <a:stretch>
              <a:fillRect/>
            </a:stretch>
          </p:blipFill>
          <p:spPr>
            <a:xfrm>
              <a:off x="4504721" y="5011836"/>
              <a:ext cx="1399022" cy="490053"/>
            </a:xfrm>
            <a:prstGeom prst="rect">
              <a:avLst/>
            </a:prstGeom>
          </p:spPr>
        </p:pic>
      </p:grpSp>
      <p:graphicFrame>
        <p:nvGraphicFramePr>
          <p:cNvPr id="35" name="Object 71"/>
          <p:cNvGraphicFramePr>
            <a:graphicFrameLocks noChangeAspect="1"/>
          </p:cNvGraphicFramePr>
          <p:nvPr>
            <p:extLst>
              <p:ext uri="{D42A27DB-BD31-4B8C-83A1-F6EECF244321}">
                <p14:modId xmlns:p14="http://schemas.microsoft.com/office/powerpoint/2010/main" val="2169075767"/>
              </p:ext>
            </p:extLst>
          </p:nvPr>
        </p:nvGraphicFramePr>
        <p:xfrm>
          <a:off x="2178772" y="4848964"/>
          <a:ext cx="2049318" cy="789701"/>
        </p:xfrm>
        <a:graphic>
          <a:graphicData uri="http://schemas.openxmlformats.org/presentationml/2006/ole">
            <mc:AlternateContent xmlns:mc="http://schemas.openxmlformats.org/markup-compatibility/2006">
              <mc:Choice xmlns:v="urn:schemas-microsoft-com:vml" Requires="v">
                <p:oleObj spid="_x0000_s25820" name="公式" r:id="rId16" imgW="1053643" imgH="406224" progId="Equation.3">
                  <p:embed/>
                </p:oleObj>
              </mc:Choice>
              <mc:Fallback>
                <p:oleObj name="公式" r:id="rId16" imgW="1053643" imgH="406224" progId="Equation.3">
                  <p:embed/>
                  <p:pic>
                    <p:nvPicPr>
                      <p:cNvPr id="320583" name="Object 71"/>
                      <p:cNvPicPr>
                        <a:picLocks noGrp="1"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78772" y="4848964"/>
                        <a:ext cx="2049318" cy="789701"/>
                      </a:xfrm>
                      <a:prstGeom prst="rect">
                        <a:avLst/>
                      </a:prstGeom>
                      <a:noFill/>
                      <a:ln>
                        <a:noFill/>
                      </a:ln>
                      <a:effectLst/>
                    </p:spPr>
                  </p:pic>
                </p:oleObj>
              </mc:Fallback>
            </mc:AlternateContent>
          </a:graphicData>
        </a:graphic>
      </p:graphicFrame>
      <p:graphicFrame>
        <p:nvGraphicFramePr>
          <p:cNvPr id="36" name="Object 44"/>
          <p:cNvGraphicFramePr>
            <a:graphicFrameLocks noChangeAspect="1"/>
          </p:cNvGraphicFramePr>
          <p:nvPr>
            <p:extLst>
              <p:ext uri="{D42A27DB-BD31-4B8C-83A1-F6EECF244321}">
                <p14:modId xmlns:p14="http://schemas.microsoft.com/office/powerpoint/2010/main" val="551727236"/>
              </p:ext>
            </p:extLst>
          </p:nvPr>
        </p:nvGraphicFramePr>
        <p:xfrm>
          <a:off x="2178772" y="5569137"/>
          <a:ext cx="2049318" cy="862660"/>
        </p:xfrm>
        <a:graphic>
          <a:graphicData uri="http://schemas.openxmlformats.org/presentationml/2006/ole">
            <mc:AlternateContent xmlns:mc="http://schemas.openxmlformats.org/markup-compatibility/2006">
              <mc:Choice xmlns:v="urn:schemas-microsoft-com:vml" Requires="v">
                <p:oleObj spid="_x0000_s25821" name="公式" r:id="rId18" imgW="964781" imgH="406224" progId="Equation.3">
                  <p:embed/>
                </p:oleObj>
              </mc:Choice>
              <mc:Fallback>
                <p:oleObj name="公式" r:id="rId18" imgW="964781" imgH="406224" progId="Equation.3">
                  <p:embed/>
                  <p:pic>
                    <p:nvPicPr>
                      <p:cNvPr id="321580" name="Object 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78772" y="5569137"/>
                        <a:ext cx="2049318" cy="862660"/>
                      </a:xfrm>
                      <a:prstGeom prst="rect">
                        <a:avLst/>
                      </a:prstGeom>
                      <a:noFill/>
                      <a:ln>
                        <a:noFill/>
                      </a:ln>
                      <a:effectLst/>
                    </p:spPr>
                  </p:pic>
                </p:oleObj>
              </mc:Fallback>
            </mc:AlternateContent>
          </a:graphicData>
        </a:graphic>
      </p:graphicFrame>
      <p:grpSp>
        <p:nvGrpSpPr>
          <p:cNvPr id="7" name="组合 6"/>
          <p:cNvGrpSpPr/>
          <p:nvPr/>
        </p:nvGrpSpPr>
        <p:grpSpPr>
          <a:xfrm>
            <a:off x="4504721" y="5683496"/>
            <a:ext cx="5564678" cy="561918"/>
            <a:chOff x="4504721" y="5683496"/>
            <a:chExt cx="5564678" cy="561918"/>
          </a:xfrm>
        </p:grpSpPr>
        <p:graphicFrame>
          <p:nvGraphicFramePr>
            <p:cNvPr id="37" name="Object 38"/>
            <p:cNvGraphicFramePr>
              <a:graphicFrameLocks noChangeAspect="1"/>
            </p:cNvGraphicFramePr>
            <p:nvPr>
              <p:extLst>
                <p:ext uri="{D42A27DB-BD31-4B8C-83A1-F6EECF244321}">
                  <p14:modId xmlns:p14="http://schemas.microsoft.com/office/powerpoint/2010/main" val="4040599330"/>
                </p:ext>
              </p:extLst>
            </p:nvPr>
          </p:nvGraphicFramePr>
          <p:xfrm>
            <a:off x="5903742" y="5683496"/>
            <a:ext cx="4165657" cy="561918"/>
          </p:xfrm>
          <a:graphic>
            <a:graphicData uri="http://schemas.openxmlformats.org/presentationml/2006/ole">
              <mc:AlternateContent xmlns:mc="http://schemas.openxmlformats.org/markup-compatibility/2006">
                <mc:Choice xmlns:v="urn:schemas-microsoft-com:vml" Requires="v">
                  <p:oleObj spid="_x0000_s25822" name="公式" r:id="rId20" imgW="1459866" imgH="253890" progId="Equation.3">
                    <p:embed/>
                  </p:oleObj>
                </mc:Choice>
                <mc:Fallback>
                  <p:oleObj name="公式" r:id="rId20" imgW="1459866" imgH="253890" progId="Equation.3">
                    <p:embed/>
                    <p:pic>
                      <p:nvPicPr>
                        <p:cNvPr id="121870" name="Object 3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903742" y="5683496"/>
                          <a:ext cx="4165657" cy="561918"/>
                        </a:xfrm>
                        <a:prstGeom prst="rect">
                          <a:avLst/>
                        </a:prstGeom>
                        <a:noFill/>
                        <a:ln>
                          <a:noFill/>
                        </a:ln>
                        <a:effectLst/>
                      </p:spPr>
                    </p:pic>
                  </p:oleObj>
                </mc:Fallback>
              </mc:AlternateContent>
            </a:graphicData>
          </a:graphic>
        </p:graphicFrame>
        <p:pic>
          <p:nvPicPr>
            <p:cNvPr id="38" name="图片 37"/>
            <p:cNvPicPr>
              <a:picLocks noChangeAspect="1"/>
            </p:cNvPicPr>
            <p:nvPr/>
          </p:nvPicPr>
          <p:blipFill>
            <a:blip r:embed="rId13"/>
            <a:stretch>
              <a:fillRect/>
            </a:stretch>
          </p:blipFill>
          <p:spPr>
            <a:xfrm>
              <a:off x="4504721" y="5683496"/>
              <a:ext cx="1399022" cy="490053"/>
            </a:xfrm>
            <a:prstGeom prst="rect">
              <a:avLst/>
            </a:prstGeom>
          </p:spPr>
        </p:pic>
      </p:grpSp>
    </p:spTree>
    <p:extLst>
      <p:ext uri="{BB962C8B-B14F-4D97-AF65-F5344CB8AC3E}">
        <p14:creationId xmlns:p14="http://schemas.microsoft.com/office/powerpoint/2010/main" val="18485583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第四章  多组分体系热力学</a:t>
            </a:r>
            <a:endParaRPr lang="zh-CN" altLang="en-US" dirty="0" smtClean="0"/>
          </a:p>
        </p:txBody>
      </p:sp>
      <p:sp>
        <p:nvSpPr>
          <p:cNvPr id="3" name="内容占位符 2"/>
          <p:cNvSpPr>
            <a:spLocks noGrp="1"/>
          </p:cNvSpPr>
          <p:nvPr>
            <p:ph idx="1"/>
          </p:nvPr>
        </p:nvSpPr>
        <p:spPr>
          <a:xfrm>
            <a:off x="838200" y="1489111"/>
            <a:ext cx="10515600" cy="5244198"/>
          </a:xfrm>
        </p:spPr>
        <p:txBody>
          <a:bodyPr>
            <a:normAutofit/>
          </a:bodyPr>
          <a:lstStyle/>
          <a:p>
            <a:pPr lvl="1">
              <a:lnSpc>
                <a:spcPct val="110000"/>
              </a:lnSpc>
            </a:pPr>
            <a:r>
              <a:rPr lang="zh-CN" altLang="en-US" sz="2800" dirty="0" smtClean="0">
                <a:latin typeface="黑体" pitchFamily="2" charset="-122"/>
              </a:rPr>
              <a:t>超额函数</a:t>
            </a:r>
            <a:endParaRPr lang="en-US" altLang="zh-CN" sz="2800" dirty="0" smtClean="0">
              <a:latin typeface="黑体" pitchFamily="2" charset="-122"/>
            </a:endParaRPr>
          </a:p>
          <a:p>
            <a:pPr lvl="1">
              <a:lnSpc>
                <a:spcPct val="110000"/>
              </a:lnSpc>
            </a:pPr>
            <a:endParaRPr lang="en-US" altLang="zh-CN" sz="2800" dirty="0">
              <a:latin typeface="黑体" pitchFamily="2" charset="-122"/>
            </a:endParaRPr>
          </a:p>
          <a:p>
            <a:pPr lvl="1">
              <a:lnSpc>
                <a:spcPct val="110000"/>
              </a:lnSpc>
            </a:pPr>
            <a:endParaRPr lang="en-US" altLang="zh-CN" sz="2800" dirty="0" smtClean="0">
              <a:latin typeface="黑体" pitchFamily="2" charset="-122"/>
            </a:endParaRPr>
          </a:p>
          <a:p>
            <a:pPr lvl="1">
              <a:lnSpc>
                <a:spcPct val="110000"/>
              </a:lnSpc>
            </a:pPr>
            <a:r>
              <a:rPr lang="zh-CN" altLang="en-US" sz="2800" dirty="0" smtClean="0">
                <a:latin typeface="黑体" pitchFamily="2" charset="-122"/>
              </a:rPr>
              <a:t>正规</a:t>
            </a:r>
            <a:r>
              <a:rPr lang="zh-CN" altLang="en-US" sz="2800" dirty="0">
                <a:latin typeface="黑体" pitchFamily="2" charset="-122"/>
              </a:rPr>
              <a:t>（规则）溶液：溶液的非理想性完全由混合热效应引起</a:t>
            </a:r>
            <a:endParaRPr lang="en-US" altLang="zh-CN" sz="2800" dirty="0" smtClean="0">
              <a:latin typeface="黑体" pitchFamily="2" charset="-122"/>
            </a:endParaRPr>
          </a:p>
        </p:txBody>
      </p:sp>
      <p:graphicFrame>
        <p:nvGraphicFramePr>
          <p:cNvPr id="25" name="Object 9"/>
          <p:cNvGraphicFramePr>
            <a:graphicFrameLocks noChangeAspect="1"/>
          </p:cNvGraphicFramePr>
          <p:nvPr>
            <p:extLst>
              <p:ext uri="{D42A27DB-BD31-4B8C-83A1-F6EECF244321}">
                <p14:modId xmlns:p14="http://schemas.microsoft.com/office/powerpoint/2010/main" val="1272159150"/>
              </p:ext>
            </p:extLst>
          </p:nvPr>
        </p:nvGraphicFramePr>
        <p:xfrm>
          <a:off x="3594100" y="1489111"/>
          <a:ext cx="3568700" cy="612775"/>
        </p:xfrm>
        <a:graphic>
          <a:graphicData uri="http://schemas.openxmlformats.org/presentationml/2006/ole">
            <mc:AlternateContent xmlns:mc="http://schemas.openxmlformats.org/markup-compatibility/2006">
              <mc:Choice xmlns:v="urn:schemas-microsoft-com:vml" Requires="v">
                <p:oleObj spid="_x0000_s26731" name="Equation" r:id="rId3" imgW="1764534" imgH="304668" progId="Equation.DSMT4">
                  <p:embed/>
                </p:oleObj>
              </mc:Choice>
              <mc:Fallback>
                <p:oleObj name="Equation" r:id="rId3" imgW="1764534" imgH="304668" progId="Equation.DSMT4">
                  <p:embed/>
                  <p:pic>
                    <p:nvPicPr>
                      <p:cNvPr id="126989"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4100" y="1489111"/>
                        <a:ext cx="35687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13"/>
          <p:cNvGraphicFramePr>
            <a:graphicFrameLocks noChangeAspect="1"/>
          </p:cNvGraphicFramePr>
          <p:nvPr>
            <p:extLst>
              <p:ext uri="{D42A27DB-BD31-4B8C-83A1-F6EECF244321}">
                <p14:modId xmlns:p14="http://schemas.microsoft.com/office/powerpoint/2010/main" val="2146281297"/>
              </p:ext>
            </p:extLst>
          </p:nvPr>
        </p:nvGraphicFramePr>
        <p:xfrm>
          <a:off x="3594100" y="2238555"/>
          <a:ext cx="3059545" cy="839073"/>
        </p:xfrm>
        <a:graphic>
          <a:graphicData uri="http://schemas.openxmlformats.org/presentationml/2006/ole">
            <mc:AlternateContent xmlns:mc="http://schemas.openxmlformats.org/markup-compatibility/2006">
              <mc:Choice xmlns:v="urn:schemas-microsoft-com:vml" Requires="v">
                <p:oleObj spid="_x0000_s26732" name="Equation" r:id="rId5" imgW="1244600" imgH="342900" progId="Equation.DSMT4">
                  <p:embed/>
                </p:oleObj>
              </mc:Choice>
              <mc:Fallback>
                <p:oleObj name="Equation" r:id="rId5" imgW="1244600" imgH="342900" progId="Equation.DSMT4">
                  <p:embed/>
                  <p:pic>
                    <p:nvPicPr>
                      <p:cNvPr id="349197"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4100" y="2238555"/>
                        <a:ext cx="3059545" cy="839073"/>
                      </a:xfrm>
                      <a:prstGeom prst="rect">
                        <a:avLst/>
                      </a:prstGeom>
                      <a:noFill/>
                      <a:ln>
                        <a:noFill/>
                      </a:ln>
                      <a:effectLst/>
                    </p:spPr>
                  </p:pic>
                </p:oleObj>
              </mc:Fallback>
            </mc:AlternateContent>
          </a:graphicData>
        </a:graphic>
      </p:graphicFrame>
      <p:graphicFrame>
        <p:nvGraphicFramePr>
          <p:cNvPr id="27" name="Object 11"/>
          <p:cNvGraphicFramePr>
            <a:graphicFrameLocks noChangeAspect="1"/>
          </p:cNvGraphicFramePr>
          <p:nvPr>
            <p:extLst>
              <p:ext uri="{D42A27DB-BD31-4B8C-83A1-F6EECF244321}">
                <p14:modId xmlns:p14="http://schemas.microsoft.com/office/powerpoint/2010/main" val="2016888251"/>
              </p:ext>
            </p:extLst>
          </p:nvPr>
        </p:nvGraphicFramePr>
        <p:xfrm>
          <a:off x="3405621" y="3867762"/>
          <a:ext cx="1009650" cy="446088"/>
        </p:xfrm>
        <a:graphic>
          <a:graphicData uri="http://schemas.openxmlformats.org/presentationml/2006/ole">
            <mc:AlternateContent xmlns:mc="http://schemas.openxmlformats.org/markup-compatibility/2006">
              <mc:Choice xmlns:v="urn:schemas-microsoft-com:vml" Requires="v">
                <p:oleObj spid="_x0000_s26733" name="Equation" r:id="rId7" imgW="457002" imgH="203112" progId="Equation.DSMT4">
                  <p:embed/>
                </p:oleObj>
              </mc:Choice>
              <mc:Fallback>
                <p:oleObj name="Equation" r:id="rId7" imgW="457002" imgH="203112" progId="Equation.DSMT4">
                  <p:embed/>
                  <p:pic>
                    <p:nvPicPr>
                      <p:cNvPr id="130056"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5621" y="3867762"/>
                        <a:ext cx="100965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12"/>
          <p:cNvGraphicFramePr>
            <a:graphicFrameLocks noChangeAspect="1"/>
          </p:cNvGraphicFramePr>
          <p:nvPr>
            <p:extLst>
              <p:ext uri="{D42A27DB-BD31-4B8C-83A1-F6EECF244321}">
                <p14:modId xmlns:p14="http://schemas.microsoft.com/office/powerpoint/2010/main" val="1217978746"/>
              </p:ext>
            </p:extLst>
          </p:nvPr>
        </p:nvGraphicFramePr>
        <p:xfrm>
          <a:off x="5378450" y="3867762"/>
          <a:ext cx="1320800" cy="446088"/>
        </p:xfrm>
        <a:graphic>
          <a:graphicData uri="http://schemas.openxmlformats.org/presentationml/2006/ole">
            <mc:AlternateContent xmlns:mc="http://schemas.openxmlformats.org/markup-compatibility/2006">
              <mc:Choice xmlns:v="urn:schemas-microsoft-com:vml" Requires="v">
                <p:oleObj spid="_x0000_s26734" name="Equation" r:id="rId9" imgW="596641" imgH="203112" progId="Equation.DSMT4">
                  <p:embed/>
                </p:oleObj>
              </mc:Choice>
              <mc:Fallback>
                <p:oleObj name="Equation" r:id="rId9" imgW="596641" imgH="203112" progId="Equation.DSMT4">
                  <p:embed/>
                  <p:pic>
                    <p:nvPicPr>
                      <p:cNvPr id="130057"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78450" y="3867762"/>
                        <a:ext cx="13208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598353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27238" y="1196975"/>
            <a:ext cx="8316912" cy="4986338"/>
          </a:xfrm>
          <a:prstGeom prst="rect">
            <a:avLst/>
          </a:prstGeom>
        </p:spPr>
        <p:txBody>
          <a:bodyPr>
            <a:spAutoFit/>
          </a:bodyPr>
          <a:lstStyle/>
          <a:p>
            <a:pPr algn="just">
              <a:lnSpc>
                <a:spcPct val="150000"/>
              </a:lnSpc>
              <a:spcBef>
                <a:spcPts val="1200"/>
              </a:spcBef>
              <a:defRPr/>
            </a:pPr>
            <a:r>
              <a:rPr lang="zh-CN" altLang="en-US" sz="2400" dirty="0">
                <a:latin typeface="+mn-ea"/>
              </a:rPr>
              <a:t>（</a:t>
            </a:r>
            <a:r>
              <a:rPr lang="en-US" altLang="zh-CN" sz="2400" dirty="0">
                <a:latin typeface="+mn-ea"/>
              </a:rPr>
              <a:t>1</a:t>
            </a:r>
            <a:r>
              <a:rPr lang="zh-CN" altLang="en-US" sz="2400" dirty="0">
                <a:latin typeface="+mn-ea"/>
              </a:rPr>
              <a:t>）掌握偏摩尔量和化学势的概念，理解并熟练应用化学势相等的相平衡条件。</a:t>
            </a:r>
            <a:endParaRPr lang="en-US" altLang="zh-CN" sz="2400" dirty="0">
              <a:latin typeface="+mn-ea"/>
            </a:endParaRPr>
          </a:p>
          <a:p>
            <a:pPr algn="just">
              <a:lnSpc>
                <a:spcPct val="150000"/>
              </a:lnSpc>
              <a:spcBef>
                <a:spcPts val="1200"/>
              </a:spcBef>
              <a:defRPr/>
            </a:pPr>
            <a:r>
              <a:rPr lang="zh-CN" altLang="en-US" sz="2400" dirty="0">
                <a:latin typeface="+mn-ea"/>
              </a:rPr>
              <a:t>（</a:t>
            </a:r>
            <a:r>
              <a:rPr lang="en-US" altLang="zh-CN" sz="2400" dirty="0">
                <a:latin typeface="+mn-ea"/>
              </a:rPr>
              <a:t>2</a:t>
            </a:r>
            <a:r>
              <a:rPr lang="zh-CN" altLang="en-US" sz="2400" dirty="0">
                <a:latin typeface="+mn-ea"/>
              </a:rPr>
              <a:t>）</a:t>
            </a:r>
            <a:r>
              <a:rPr lang="zh-CN" altLang="en-US" sz="2400" dirty="0">
                <a:solidFill>
                  <a:srgbClr val="FF0000"/>
                </a:solidFill>
                <a:latin typeface="+mn-ea"/>
              </a:rPr>
              <a:t>掌握稀溶液的性质，熟练运用拉乌尔定律和亨利定律</a:t>
            </a:r>
            <a:r>
              <a:rPr lang="zh-CN" altLang="en-US" sz="2400" dirty="0">
                <a:latin typeface="+mn-ea"/>
              </a:rPr>
              <a:t>，学会计算稀溶液各组分的化学势，了解稀溶液的依数性的应用。</a:t>
            </a:r>
            <a:endParaRPr lang="en-US" altLang="zh-CN" sz="2400" dirty="0">
              <a:latin typeface="+mn-ea"/>
            </a:endParaRPr>
          </a:p>
          <a:p>
            <a:pPr algn="just">
              <a:lnSpc>
                <a:spcPct val="150000"/>
              </a:lnSpc>
              <a:spcBef>
                <a:spcPts val="1200"/>
              </a:spcBef>
              <a:defRPr/>
            </a:pPr>
            <a:r>
              <a:rPr lang="zh-CN" altLang="en-US" sz="2400" dirty="0">
                <a:latin typeface="+mn-ea"/>
              </a:rPr>
              <a:t>（</a:t>
            </a:r>
            <a:r>
              <a:rPr lang="en-US" altLang="zh-CN" sz="2400" dirty="0">
                <a:latin typeface="+mn-ea"/>
              </a:rPr>
              <a:t>3</a:t>
            </a:r>
            <a:r>
              <a:rPr lang="zh-CN" altLang="en-US" sz="2400" dirty="0">
                <a:latin typeface="+mn-ea"/>
              </a:rPr>
              <a:t>）</a:t>
            </a:r>
            <a:r>
              <a:rPr lang="zh-CN" altLang="en-US" sz="2400" dirty="0">
                <a:solidFill>
                  <a:srgbClr val="FF0000"/>
                </a:solidFill>
                <a:latin typeface="+mn-ea"/>
              </a:rPr>
              <a:t>掌握理想溶液的定义和基本性质</a:t>
            </a:r>
            <a:r>
              <a:rPr lang="zh-CN" altLang="en-US" sz="2400" dirty="0">
                <a:latin typeface="+mn-ea"/>
              </a:rPr>
              <a:t>。</a:t>
            </a:r>
            <a:endParaRPr lang="en-US" altLang="zh-CN" sz="2400" dirty="0">
              <a:latin typeface="+mn-ea"/>
            </a:endParaRPr>
          </a:p>
          <a:p>
            <a:pPr algn="just">
              <a:lnSpc>
                <a:spcPct val="150000"/>
              </a:lnSpc>
              <a:spcBef>
                <a:spcPts val="1200"/>
              </a:spcBef>
              <a:defRPr/>
            </a:pPr>
            <a:r>
              <a:rPr lang="zh-CN" altLang="en-US" sz="2400" dirty="0">
                <a:cs typeface="Times New Roman" panose="02020603050405020304" pitchFamily="18" charset="0"/>
              </a:rPr>
              <a:t>（</a:t>
            </a:r>
            <a:r>
              <a:rPr lang="en-US" altLang="zh-CN" sz="2400" dirty="0">
                <a:cs typeface="Times New Roman" panose="02020603050405020304" pitchFamily="18" charset="0"/>
              </a:rPr>
              <a:t>4</a:t>
            </a:r>
            <a:r>
              <a:rPr lang="zh-CN" altLang="en-US" sz="2400" dirty="0">
                <a:cs typeface="Times New Roman" panose="02020603050405020304" pitchFamily="18" charset="0"/>
              </a:rPr>
              <a:t>）理解活度、活度系数的概念，掌握试剂溶液中组分的活度和活度系数的计算方法。</a:t>
            </a:r>
            <a:endParaRPr lang="en-US" altLang="zh-CN" sz="2400" dirty="0">
              <a:cs typeface="Times New Roman" panose="02020603050405020304" pitchFamily="18" charset="0"/>
            </a:endParaRPr>
          </a:p>
        </p:txBody>
      </p:sp>
      <p:sp>
        <p:nvSpPr>
          <p:cNvPr id="4" name="Rectangle 2"/>
          <p:cNvSpPr txBox="1">
            <a:spLocks noChangeArrowheads="1"/>
          </p:cNvSpPr>
          <p:nvPr/>
        </p:nvSpPr>
        <p:spPr bwMode="auto">
          <a:xfrm>
            <a:off x="2209800" y="44450"/>
            <a:ext cx="7772400" cy="838200"/>
          </a:xfrm>
          <a:prstGeom prst="rect">
            <a:avLst/>
          </a:prstGeom>
          <a:noFill/>
          <a:ln w="9525">
            <a:noFill/>
            <a:miter lim="800000"/>
            <a:headEnd/>
            <a:tailEnd/>
          </a:ln>
        </p:spPr>
        <p:txBody>
          <a:bodyPr anchor="ctr"/>
          <a:lstStyle>
            <a:lvl1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2pPr>
            <a:lvl3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3pPr>
            <a:lvl4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4pPr>
            <a:lvl5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5pPr>
            <a:lvl6pPr marL="4572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6pPr>
            <a:lvl7pPr marL="9144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7pPr>
            <a:lvl8pPr marL="13716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8pPr>
            <a:lvl9pPr marL="18288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9pPr>
          </a:lstStyle>
          <a:p>
            <a:pPr eaLnBrk="1" hangingPunct="1">
              <a:defRPr/>
            </a:pPr>
            <a:r>
              <a:rPr lang="zh-CN" altLang="en-US" b="1" kern="0" dirty="0">
                <a:solidFill>
                  <a:schemeClr val="tx1"/>
                </a:solidFill>
                <a:effectLst/>
              </a:rPr>
              <a:t>本章重点难点</a:t>
            </a:r>
          </a:p>
        </p:txBody>
      </p:sp>
    </p:spTree>
    <p:extLst>
      <p:ext uri="{BB962C8B-B14F-4D97-AF65-F5344CB8AC3E}">
        <p14:creationId xmlns:p14="http://schemas.microsoft.com/office/powerpoint/2010/main" val="23227304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smtClean="0"/>
              <a:t>第</a:t>
            </a:r>
            <a:r>
              <a:rPr lang="zh-CN" altLang="en-US" dirty="0"/>
              <a:t>五</a:t>
            </a:r>
            <a:r>
              <a:rPr lang="zh-CN" altLang="en-US" dirty="0" smtClean="0"/>
              <a:t>章  相图</a:t>
            </a:r>
          </a:p>
        </p:txBody>
      </p:sp>
      <p:sp>
        <p:nvSpPr>
          <p:cNvPr id="3" name="内容占位符 2"/>
          <p:cNvSpPr>
            <a:spLocks noGrp="1"/>
          </p:cNvSpPr>
          <p:nvPr>
            <p:ph idx="1"/>
          </p:nvPr>
        </p:nvSpPr>
        <p:spPr>
          <a:xfrm>
            <a:off x="838200" y="1489111"/>
            <a:ext cx="10515600" cy="5244198"/>
          </a:xfrm>
        </p:spPr>
        <p:txBody>
          <a:bodyPr>
            <a:normAutofit/>
          </a:bodyPr>
          <a:lstStyle/>
          <a:p>
            <a:pPr lvl="1">
              <a:lnSpc>
                <a:spcPct val="110000"/>
              </a:lnSpc>
            </a:pPr>
            <a:r>
              <a:rPr lang="zh-CN" altLang="en-US" sz="2800" dirty="0" smtClean="0">
                <a:latin typeface="+mn-ea"/>
              </a:rPr>
              <a:t>相律</a:t>
            </a:r>
            <a:endParaRPr lang="en-US" altLang="zh-CN" sz="2800" dirty="0" smtClean="0">
              <a:latin typeface="+mn-ea"/>
            </a:endParaRPr>
          </a:p>
          <a:p>
            <a:pPr lvl="1">
              <a:lnSpc>
                <a:spcPct val="110000"/>
              </a:lnSpc>
            </a:pPr>
            <a:endParaRPr lang="en-US" altLang="zh-CN" sz="2800" dirty="0">
              <a:latin typeface="+mn-ea"/>
            </a:endParaRPr>
          </a:p>
          <a:p>
            <a:pPr lvl="1">
              <a:lnSpc>
                <a:spcPct val="110000"/>
              </a:lnSpc>
            </a:pPr>
            <a:endParaRPr lang="en-US" altLang="zh-CN" sz="2800" dirty="0" smtClean="0">
              <a:latin typeface="+mn-ea"/>
            </a:endParaRPr>
          </a:p>
          <a:p>
            <a:pPr lvl="1">
              <a:lnSpc>
                <a:spcPct val="110000"/>
              </a:lnSpc>
            </a:pPr>
            <a:r>
              <a:rPr lang="zh-CN" altLang="en-US" sz="2800" dirty="0" smtClean="0">
                <a:latin typeface="黑体" panose="02010609060101010101" pitchFamily="49" charset="-122"/>
              </a:rPr>
              <a:t>理想</a:t>
            </a:r>
            <a:r>
              <a:rPr lang="zh-CN" altLang="en-US" sz="2800" dirty="0">
                <a:latin typeface="黑体" panose="02010609060101010101" pitchFamily="49" charset="-122"/>
              </a:rPr>
              <a:t>的完全互溶双液系</a:t>
            </a:r>
          </a:p>
          <a:p>
            <a:pPr lvl="1">
              <a:lnSpc>
                <a:spcPct val="110000"/>
              </a:lnSpc>
            </a:pPr>
            <a:endParaRPr lang="en-US" altLang="zh-CN" sz="2800" dirty="0">
              <a:latin typeface="+mn-ea"/>
            </a:endParaRPr>
          </a:p>
        </p:txBody>
      </p:sp>
      <p:grpSp>
        <p:nvGrpSpPr>
          <p:cNvPr id="5" name="组合 4"/>
          <p:cNvGrpSpPr/>
          <p:nvPr/>
        </p:nvGrpSpPr>
        <p:grpSpPr>
          <a:xfrm>
            <a:off x="2533649" y="1733135"/>
            <a:ext cx="5359400" cy="1511300"/>
            <a:chOff x="1619250" y="2006600"/>
            <a:chExt cx="5359400" cy="1511300"/>
          </a:xfrm>
        </p:grpSpPr>
        <p:graphicFrame>
          <p:nvGraphicFramePr>
            <p:cNvPr id="13" name="Object 16"/>
            <p:cNvGraphicFramePr>
              <a:graphicFrameLocks noChangeAspect="1"/>
            </p:cNvGraphicFramePr>
            <p:nvPr>
              <p:extLst>
                <p:ext uri="{D42A27DB-BD31-4B8C-83A1-F6EECF244321}">
                  <p14:modId xmlns:p14="http://schemas.microsoft.com/office/powerpoint/2010/main" val="4010048853"/>
                </p:ext>
              </p:extLst>
            </p:nvPr>
          </p:nvGraphicFramePr>
          <p:xfrm>
            <a:off x="2484438" y="2006600"/>
            <a:ext cx="2736850" cy="644525"/>
          </p:xfrm>
          <a:graphic>
            <a:graphicData uri="http://schemas.openxmlformats.org/presentationml/2006/ole">
              <mc:AlternateContent xmlns:mc="http://schemas.openxmlformats.org/markup-compatibility/2006">
                <mc:Choice xmlns:v="urn:schemas-microsoft-com:vml" Requires="v">
                  <p:oleObj spid="_x0000_s27706" name="公式" r:id="rId3" imgW="863225" imgH="203112" progId="Equation.3">
                    <p:embed/>
                  </p:oleObj>
                </mc:Choice>
                <mc:Fallback>
                  <p:oleObj name="公式" r:id="rId3" imgW="863225" imgH="203112" progId="Equation.3">
                    <p:embed/>
                    <p:pic>
                      <p:nvPicPr>
                        <p:cNvPr id="6146"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006600"/>
                          <a:ext cx="2736850" cy="644525"/>
                        </a:xfrm>
                        <a:prstGeom prst="rect">
                          <a:avLst/>
                        </a:prstGeom>
                        <a:noFill/>
                        <a:ln>
                          <a:noFill/>
                        </a:ln>
                        <a:effectLst/>
                        <a:extLst>
                          <a:ext uri="{909E8E84-426E-40DD-AFC4-6F175D3DCCD1}">
                            <a14:hiddenFill xmlns:a14="http://schemas.microsoft.com/office/drawing/2010/main">
                              <a:solidFill>
                                <a:srgbClr val="8BAE6C"/>
                              </a:solidFill>
                            </a14:hiddenFill>
                          </a:ext>
                          <a:ext uri="{91240B29-F687-4F45-9708-019B960494DF}">
                            <a14:hiddenLine xmlns:a14="http://schemas.microsoft.com/office/drawing/2010/main" w="12700" cap="sq">
                              <a:solidFill>
                                <a:srgbClr val="003300"/>
                              </a:solidFill>
                              <a:miter lim="800000"/>
                              <a:headEnd/>
                              <a:tailEnd/>
                            </a14:hiddenLine>
                          </a:ext>
                          <a:ext uri="{AF507438-7753-43E0-B8FC-AC1667EBCBE1}">
                            <a14:hiddenEffects xmlns:a14="http://schemas.microsoft.com/office/drawing/2010/main">
                              <a:effectLst>
                                <a:outerShdw dist="35921" dir="2700000" algn="ctr" rotWithShape="0">
                                  <a:srgbClr val="366B1B"/>
                                </a:outerShdw>
                              </a:effectLst>
                            </a14:hiddenEffects>
                          </a:ext>
                        </a:extLst>
                      </p:spPr>
                    </p:pic>
                  </p:oleObj>
                </mc:Fallback>
              </mc:AlternateContent>
            </a:graphicData>
          </a:graphic>
        </p:graphicFrame>
        <p:grpSp>
          <p:nvGrpSpPr>
            <p:cNvPr id="14" name="组合 13"/>
            <p:cNvGrpSpPr>
              <a:grpSpLocks/>
            </p:cNvGrpSpPr>
            <p:nvPr/>
          </p:nvGrpSpPr>
          <p:grpSpPr bwMode="auto">
            <a:xfrm>
              <a:off x="1619250" y="2022475"/>
              <a:ext cx="2168525" cy="1481138"/>
              <a:chOff x="2259461" y="3789040"/>
              <a:chExt cx="2168523" cy="1480453"/>
            </a:xfrm>
          </p:grpSpPr>
          <p:sp>
            <p:nvSpPr>
              <p:cNvPr id="15" name="矩形 8"/>
              <p:cNvSpPr>
                <a:spLocks noChangeArrowheads="1"/>
              </p:cNvSpPr>
              <p:nvPr/>
            </p:nvSpPr>
            <p:spPr bwMode="auto">
              <a:xfrm>
                <a:off x="3995936" y="3789040"/>
                <a:ext cx="432048" cy="576585"/>
              </a:xfrm>
              <a:prstGeom prst="rect">
                <a:avLst/>
              </a:prstGeom>
              <a:noFill/>
              <a:ln w="28575" cap="sq"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endParaRPr kumimoji="0" lang="zh-CN" altLang="en-US" sz="1200">
                  <a:solidFill>
                    <a:srgbClr val="003300"/>
                  </a:solidFill>
                  <a:ea typeface="宋体" panose="02010600030101010101" pitchFamily="2" charset="-122"/>
                </a:endParaRPr>
              </a:p>
            </p:txBody>
          </p:sp>
          <p:cxnSp>
            <p:nvCxnSpPr>
              <p:cNvPr id="16" name="直接箭头连接符 9"/>
              <p:cNvCxnSpPr>
                <a:cxnSpLocks noChangeShapeType="1"/>
              </p:cNvCxnSpPr>
              <p:nvPr/>
            </p:nvCxnSpPr>
            <p:spPr bwMode="auto">
              <a:xfrm flipH="1">
                <a:off x="3563888" y="4371454"/>
                <a:ext cx="432048" cy="360040"/>
              </a:xfrm>
              <a:prstGeom prst="straightConnector1">
                <a:avLst/>
              </a:prstGeom>
              <a:noFill/>
              <a:ln w="12700" cap="sq"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7" name="文本框 10"/>
              <p:cNvSpPr txBox="1">
                <a:spLocks noChangeArrowheads="1"/>
              </p:cNvSpPr>
              <p:nvPr/>
            </p:nvSpPr>
            <p:spPr bwMode="auto">
              <a:xfrm>
                <a:off x="2259461" y="4746273"/>
                <a:ext cx="19807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zh-CN" altLang="en-US">
                    <a:solidFill>
                      <a:srgbClr val="FF0000"/>
                    </a:solidFill>
                    <a:ea typeface="宋体" panose="02010600030101010101" pitchFamily="2" charset="-122"/>
                  </a:rPr>
                  <a:t>独立组分数</a:t>
                </a:r>
              </a:p>
            </p:txBody>
          </p:sp>
        </p:grpSp>
        <p:grpSp>
          <p:nvGrpSpPr>
            <p:cNvPr id="18" name="组合 17"/>
            <p:cNvGrpSpPr>
              <a:grpSpLocks/>
            </p:cNvGrpSpPr>
            <p:nvPr/>
          </p:nvGrpSpPr>
          <p:grpSpPr bwMode="auto">
            <a:xfrm>
              <a:off x="3486150" y="2022475"/>
              <a:ext cx="1700213" cy="1495425"/>
              <a:chOff x="4054000" y="3789039"/>
              <a:chExt cx="1700659" cy="1495233"/>
            </a:xfrm>
          </p:grpSpPr>
          <p:sp>
            <p:nvSpPr>
              <p:cNvPr id="19" name="矩形 12"/>
              <p:cNvSpPr>
                <a:spLocks noChangeArrowheads="1"/>
              </p:cNvSpPr>
              <p:nvPr/>
            </p:nvSpPr>
            <p:spPr bwMode="auto">
              <a:xfrm>
                <a:off x="4688306" y="3789039"/>
                <a:ext cx="432048" cy="576585"/>
              </a:xfrm>
              <a:prstGeom prst="rect">
                <a:avLst/>
              </a:prstGeom>
              <a:noFill/>
              <a:ln w="28575" cap="sq"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endParaRPr kumimoji="0" lang="zh-CN" altLang="en-US" sz="1200">
                  <a:solidFill>
                    <a:srgbClr val="003300"/>
                  </a:solidFill>
                  <a:ea typeface="宋体" panose="02010600030101010101" pitchFamily="2" charset="-122"/>
                </a:endParaRPr>
              </a:p>
            </p:txBody>
          </p:sp>
          <p:cxnSp>
            <p:nvCxnSpPr>
              <p:cNvPr id="20" name="直接箭头连接符 13"/>
              <p:cNvCxnSpPr>
                <a:cxnSpLocks noChangeShapeType="1"/>
              </p:cNvCxnSpPr>
              <p:nvPr/>
            </p:nvCxnSpPr>
            <p:spPr bwMode="auto">
              <a:xfrm>
                <a:off x="4904330" y="4371454"/>
                <a:ext cx="0" cy="359296"/>
              </a:xfrm>
              <a:prstGeom prst="straightConnector1">
                <a:avLst/>
              </a:prstGeom>
              <a:noFill/>
              <a:ln w="12700" cap="sq"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1" name="文本框 14"/>
              <p:cNvSpPr txBox="1">
                <a:spLocks noChangeArrowheads="1"/>
              </p:cNvSpPr>
              <p:nvPr/>
            </p:nvSpPr>
            <p:spPr bwMode="auto">
              <a:xfrm>
                <a:off x="4054000" y="4761052"/>
                <a:ext cx="1700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zh-CN" altLang="en-US">
                    <a:solidFill>
                      <a:srgbClr val="FF0000"/>
                    </a:solidFill>
                    <a:ea typeface="宋体" panose="02010600030101010101" pitchFamily="2" charset="-122"/>
                  </a:rPr>
                  <a:t>相数</a:t>
                </a:r>
              </a:p>
            </p:txBody>
          </p:sp>
        </p:grpSp>
        <p:grpSp>
          <p:nvGrpSpPr>
            <p:cNvPr id="22" name="组合 21"/>
            <p:cNvGrpSpPr>
              <a:grpSpLocks/>
            </p:cNvGrpSpPr>
            <p:nvPr/>
          </p:nvGrpSpPr>
          <p:grpSpPr bwMode="auto">
            <a:xfrm>
              <a:off x="4859338" y="2022475"/>
              <a:ext cx="2119312" cy="1481138"/>
              <a:chOff x="5557516" y="3789038"/>
              <a:chExt cx="2117962" cy="1480455"/>
            </a:xfrm>
          </p:grpSpPr>
          <p:sp>
            <p:nvSpPr>
              <p:cNvPr id="23" name="矩形 16"/>
              <p:cNvSpPr>
                <a:spLocks noChangeArrowheads="1"/>
              </p:cNvSpPr>
              <p:nvPr/>
            </p:nvSpPr>
            <p:spPr bwMode="auto">
              <a:xfrm>
                <a:off x="5557516" y="3789038"/>
                <a:ext cx="432048" cy="576585"/>
              </a:xfrm>
              <a:prstGeom prst="rect">
                <a:avLst/>
              </a:prstGeom>
              <a:noFill/>
              <a:ln w="28575" cap="sq"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endParaRPr kumimoji="0" lang="zh-CN" altLang="en-US" sz="1200">
                  <a:solidFill>
                    <a:srgbClr val="003300"/>
                  </a:solidFill>
                  <a:ea typeface="宋体" panose="02010600030101010101" pitchFamily="2" charset="-122"/>
                </a:endParaRPr>
              </a:p>
            </p:txBody>
          </p:sp>
          <p:cxnSp>
            <p:nvCxnSpPr>
              <p:cNvPr id="24" name="直接箭头连接符 17"/>
              <p:cNvCxnSpPr>
                <a:cxnSpLocks noChangeShapeType="1"/>
              </p:cNvCxnSpPr>
              <p:nvPr/>
            </p:nvCxnSpPr>
            <p:spPr bwMode="auto">
              <a:xfrm>
                <a:off x="6011383" y="4365623"/>
                <a:ext cx="252654" cy="359296"/>
              </a:xfrm>
              <a:prstGeom prst="straightConnector1">
                <a:avLst/>
              </a:prstGeom>
              <a:noFill/>
              <a:ln w="12700" cap="sq"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5" name="文本框 18"/>
              <p:cNvSpPr txBox="1">
                <a:spLocks noChangeArrowheads="1"/>
              </p:cNvSpPr>
              <p:nvPr/>
            </p:nvSpPr>
            <p:spPr bwMode="auto">
              <a:xfrm>
                <a:off x="5974819" y="4746273"/>
                <a:ext cx="1700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dirty="0">
                    <a:solidFill>
                      <a:srgbClr val="FF0000"/>
                    </a:solidFill>
                    <a:ea typeface="宋体" panose="02010600030101010101" pitchFamily="2" charset="-122"/>
                  </a:rPr>
                  <a:t>T</a:t>
                </a:r>
                <a:r>
                  <a:rPr kumimoji="0" lang="zh-CN" altLang="en-US" dirty="0">
                    <a:solidFill>
                      <a:srgbClr val="FF0000"/>
                    </a:solidFill>
                    <a:ea typeface="宋体" panose="02010600030101010101" pitchFamily="2" charset="-122"/>
                  </a:rPr>
                  <a:t>、</a:t>
                </a:r>
                <a:r>
                  <a:rPr kumimoji="0" lang="en-US" altLang="zh-CN" dirty="0">
                    <a:solidFill>
                      <a:srgbClr val="FF0000"/>
                    </a:solidFill>
                    <a:ea typeface="宋体" panose="02010600030101010101" pitchFamily="2" charset="-122"/>
                  </a:rPr>
                  <a:t>p</a:t>
                </a:r>
                <a:endParaRPr kumimoji="0" lang="zh-CN" altLang="en-US" dirty="0">
                  <a:solidFill>
                    <a:srgbClr val="FF0000"/>
                  </a:solidFill>
                  <a:ea typeface="宋体" panose="02010600030101010101" pitchFamily="2" charset="-122"/>
                </a:endParaRPr>
              </a:p>
            </p:txBody>
          </p:sp>
        </p:grpSp>
      </p:grpSp>
      <p:graphicFrame>
        <p:nvGraphicFramePr>
          <p:cNvPr id="26" name="Object 9"/>
          <p:cNvGraphicFramePr>
            <a:graphicFrameLocks noChangeAspect="1"/>
          </p:cNvGraphicFramePr>
          <p:nvPr>
            <p:extLst>
              <p:ext uri="{D42A27DB-BD31-4B8C-83A1-F6EECF244321}">
                <p14:modId xmlns:p14="http://schemas.microsoft.com/office/powerpoint/2010/main" val="852889389"/>
              </p:ext>
            </p:extLst>
          </p:nvPr>
        </p:nvGraphicFramePr>
        <p:xfrm>
          <a:off x="7639299" y="1724781"/>
          <a:ext cx="2736850" cy="617538"/>
        </p:xfrm>
        <a:graphic>
          <a:graphicData uri="http://schemas.openxmlformats.org/presentationml/2006/ole">
            <mc:AlternateContent xmlns:mc="http://schemas.openxmlformats.org/markup-compatibility/2006">
              <mc:Choice xmlns:v="urn:schemas-microsoft-com:vml" Requires="v">
                <p:oleObj spid="_x0000_s27707" name="公式" r:id="rId5" imgW="901309" imgH="203112" progId="Equation.3">
                  <p:embed/>
                </p:oleObj>
              </mc:Choice>
              <mc:Fallback>
                <p:oleObj name="公式" r:id="rId5" imgW="901309" imgH="203112" progId="Equation.3">
                  <p:embed/>
                  <p:pic>
                    <p:nvPicPr>
                      <p:cNvPr id="5122"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9299" y="1724781"/>
                        <a:ext cx="2736850" cy="617538"/>
                      </a:xfrm>
                      <a:prstGeom prst="rect">
                        <a:avLst/>
                      </a:prstGeom>
                      <a:noFill/>
                      <a:ln>
                        <a:noFill/>
                      </a:ln>
                      <a:effectLst/>
                      <a:extLst>
                        <a:ext uri="{909E8E84-426E-40DD-AFC4-6F175D3DCCD1}">
                          <a14:hiddenFill xmlns:a14="http://schemas.microsoft.com/office/drawing/2010/main">
                            <a:solidFill>
                              <a:srgbClr val="8BAE6C"/>
                            </a:solidFill>
                          </a14:hiddenFill>
                        </a:ext>
                        <a:ext uri="{91240B29-F687-4F45-9708-019B960494DF}">
                          <a14:hiddenLine xmlns:a14="http://schemas.microsoft.com/office/drawing/2010/main" w="12700" cap="sq">
                            <a:solidFill>
                              <a:srgbClr val="003300"/>
                            </a:solidFill>
                            <a:miter lim="800000"/>
                            <a:headEnd/>
                            <a:tailEnd/>
                          </a14:hiddenLine>
                        </a:ext>
                        <a:ext uri="{AF507438-7753-43E0-B8FC-AC1667EBCBE1}">
                          <a14:hiddenEffects xmlns:a14="http://schemas.microsoft.com/office/drawing/2010/main">
                            <a:effectLst>
                              <a:outerShdw dist="35921" dir="2700000" algn="ctr" rotWithShape="0">
                                <a:srgbClr val="366B1B"/>
                              </a:outerShdw>
                            </a:effectLst>
                          </a14:hiddenEffects>
                        </a:ext>
                      </a:extLst>
                    </p:spPr>
                  </p:pic>
                </p:oleObj>
              </mc:Fallback>
            </mc:AlternateContent>
          </a:graphicData>
        </a:graphic>
      </p:graphicFrame>
      <p:pic>
        <p:nvPicPr>
          <p:cNvPr id="27" name="Picture 35" descr="5_14">
            <a:hlinkClick r:id="" action="ppaction://hlinkshowjump?jump=nextslide"/>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5224" y="3863263"/>
            <a:ext cx="3581400"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17" descr="5_16_2">
            <a:hlinkClick r:id="" action="ppaction://hlinkshowjump?jump=nextslide"/>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7579" y="3841038"/>
            <a:ext cx="36131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55227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smtClean="0"/>
              <a:t>第五章  相图</a:t>
            </a:r>
          </a:p>
        </p:txBody>
      </p:sp>
      <p:sp>
        <p:nvSpPr>
          <p:cNvPr id="3" name="内容占位符 2"/>
          <p:cNvSpPr>
            <a:spLocks noGrp="1"/>
          </p:cNvSpPr>
          <p:nvPr>
            <p:ph idx="1"/>
          </p:nvPr>
        </p:nvSpPr>
        <p:spPr>
          <a:xfrm>
            <a:off x="838200" y="1489111"/>
            <a:ext cx="10515600" cy="5244198"/>
          </a:xfrm>
        </p:spPr>
        <p:txBody>
          <a:bodyPr>
            <a:normAutofit/>
          </a:bodyPr>
          <a:lstStyle/>
          <a:p>
            <a:pPr lvl="1">
              <a:lnSpc>
                <a:spcPct val="110000"/>
              </a:lnSpc>
            </a:pPr>
            <a:r>
              <a:rPr lang="zh-CN" altLang="en-US" sz="2800" dirty="0" smtClean="0">
                <a:latin typeface="+mn-ea"/>
              </a:rPr>
              <a:t>杠杆规则</a:t>
            </a:r>
            <a:endParaRPr lang="en-US" altLang="zh-CN" sz="2800" dirty="0">
              <a:latin typeface="+mn-ea"/>
            </a:endParaRPr>
          </a:p>
          <a:p>
            <a:pPr lvl="1">
              <a:lnSpc>
                <a:spcPct val="110000"/>
              </a:lnSpc>
            </a:pPr>
            <a:endParaRPr lang="en-US" altLang="zh-CN" sz="2800" dirty="0" smtClean="0">
              <a:latin typeface="+mn-ea"/>
            </a:endParaRPr>
          </a:p>
          <a:p>
            <a:pPr lvl="1">
              <a:lnSpc>
                <a:spcPct val="110000"/>
              </a:lnSpc>
            </a:pPr>
            <a:r>
              <a:rPr lang="zh-CN" altLang="en-US" sz="2800" dirty="0">
                <a:latin typeface="黑体" panose="02010609060101010101" pitchFamily="49" charset="-122"/>
              </a:rPr>
              <a:t>蒸馏原理：越往塔顶温度越低，含低沸点物质递增；越往塔底温度越高，含高沸点物质递增</a:t>
            </a:r>
          </a:p>
          <a:p>
            <a:pPr lvl="1">
              <a:lnSpc>
                <a:spcPct val="110000"/>
              </a:lnSpc>
            </a:pPr>
            <a:r>
              <a:rPr lang="zh-CN" altLang="en-US" sz="2800" dirty="0">
                <a:latin typeface="黑体" panose="02010609060101010101" pitchFamily="49" charset="-122"/>
              </a:rPr>
              <a:t>非理想的完全互溶双液系</a:t>
            </a:r>
            <a:endParaRPr lang="zh-CN" altLang="en-US" sz="2800" dirty="0" smtClean="0">
              <a:latin typeface="黑体" panose="02010609060101010101" pitchFamily="49" charset="-122"/>
            </a:endParaRPr>
          </a:p>
          <a:p>
            <a:pPr lvl="1">
              <a:lnSpc>
                <a:spcPct val="110000"/>
              </a:lnSpc>
            </a:pPr>
            <a:endParaRPr lang="en-US" altLang="zh-CN" sz="2800" dirty="0">
              <a:latin typeface="+mn-ea"/>
            </a:endParaRPr>
          </a:p>
        </p:txBody>
      </p:sp>
      <p:pic>
        <p:nvPicPr>
          <p:cNvPr id="4" name="图片 3"/>
          <p:cNvPicPr>
            <a:picLocks noChangeAspect="1"/>
          </p:cNvPicPr>
          <p:nvPr/>
        </p:nvPicPr>
        <p:blipFill>
          <a:blip r:embed="rId2"/>
          <a:stretch>
            <a:fillRect/>
          </a:stretch>
        </p:blipFill>
        <p:spPr>
          <a:xfrm>
            <a:off x="3561240" y="1489111"/>
            <a:ext cx="3019048" cy="952381"/>
          </a:xfrm>
          <a:prstGeom prst="rect">
            <a:avLst/>
          </a:prstGeom>
        </p:spPr>
      </p:pic>
      <p:pic>
        <p:nvPicPr>
          <p:cNvPr id="31" name="Picture 11" descr="5_25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6945" y="4111210"/>
            <a:ext cx="2964252" cy="259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13" descr="5_23_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0909" y="4111211"/>
            <a:ext cx="2978727" cy="2608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43484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smtClean="0"/>
              <a:t>第五章  相图</a:t>
            </a:r>
          </a:p>
        </p:txBody>
      </p:sp>
      <p:sp>
        <p:nvSpPr>
          <p:cNvPr id="3" name="内容占位符 2"/>
          <p:cNvSpPr>
            <a:spLocks noGrp="1"/>
          </p:cNvSpPr>
          <p:nvPr>
            <p:ph idx="1"/>
          </p:nvPr>
        </p:nvSpPr>
        <p:spPr>
          <a:xfrm>
            <a:off x="838200" y="1489111"/>
            <a:ext cx="10515600" cy="5244198"/>
          </a:xfrm>
        </p:spPr>
        <p:txBody>
          <a:bodyPr>
            <a:normAutofit/>
          </a:bodyPr>
          <a:lstStyle/>
          <a:p>
            <a:pPr lvl="1">
              <a:lnSpc>
                <a:spcPct val="110000"/>
              </a:lnSpc>
            </a:pPr>
            <a:r>
              <a:rPr lang="zh-CN" altLang="en-US" sz="2800" dirty="0" smtClean="0">
                <a:latin typeface="+mn-ea"/>
              </a:rPr>
              <a:t>存在共晶点和包晶点的相图</a:t>
            </a:r>
            <a:endParaRPr lang="en-US" altLang="zh-CN" sz="2800" dirty="0" smtClean="0">
              <a:latin typeface="+mn-ea"/>
            </a:endParaRPr>
          </a:p>
          <a:p>
            <a:pPr lvl="1">
              <a:lnSpc>
                <a:spcPct val="110000"/>
              </a:lnSpc>
            </a:pPr>
            <a:endParaRPr lang="en-US" altLang="zh-CN" sz="2800" dirty="0">
              <a:latin typeface="+mn-ea"/>
            </a:endParaRPr>
          </a:p>
        </p:txBody>
      </p:sp>
      <p:pic>
        <p:nvPicPr>
          <p:cNvPr id="5" name="图片 4"/>
          <p:cNvPicPr>
            <a:picLocks noChangeAspect="1"/>
          </p:cNvPicPr>
          <p:nvPr/>
        </p:nvPicPr>
        <p:blipFill>
          <a:blip r:embed="rId2"/>
          <a:stretch>
            <a:fillRect/>
          </a:stretch>
        </p:blipFill>
        <p:spPr>
          <a:xfrm>
            <a:off x="1330036" y="2148706"/>
            <a:ext cx="4798275" cy="2890528"/>
          </a:xfrm>
          <a:prstGeom prst="rect">
            <a:avLst/>
          </a:prstGeom>
        </p:spPr>
      </p:pic>
      <p:pic>
        <p:nvPicPr>
          <p:cNvPr id="6" name="图片 5"/>
          <p:cNvPicPr>
            <a:picLocks noChangeAspect="1"/>
          </p:cNvPicPr>
          <p:nvPr/>
        </p:nvPicPr>
        <p:blipFill>
          <a:blip r:embed="rId3"/>
          <a:stretch>
            <a:fillRect/>
          </a:stretch>
        </p:blipFill>
        <p:spPr>
          <a:xfrm>
            <a:off x="6620147" y="363550"/>
            <a:ext cx="5013183" cy="3230420"/>
          </a:xfrm>
          <a:prstGeom prst="rect">
            <a:avLst/>
          </a:prstGeom>
        </p:spPr>
      </p:pic>
      <p:pic>
        <p:nvPicPr>
          <p:cNvPr id="7" name="图片 6"/>
          <p:cNvPicPr>
            <a:picLocks noChangeAspect="1"/>
          </p:cNvPicPr>
          <p:nvPr/>
        </p:nvPicPr>
        <p:blipFill>
          <a:blip r:embed="rId4"/>
          <a:stretch>
            <a:fillRect/>
          </a:stretch>
        </p:blipFill>
        <p:spPr>
          <a:xfrm>
            <a:off x="6442364" y="3941959"/>
            <a:ext cx="5594940" cy="2443360"/>
          </a:xfrm>
          <a:prstGeom prst="rect">
            <a:avLst/>
          </a:prstGeom>
        </p:spPr>
      </p:pic>
      <p:sp>
        <p:nvSpPr>
          <p:cNvPr id="51" name="文本框 50"/>
          <p:cNvSpPr txBox="1"/>
          <p:nvPr/>
        </p:nvSpPr>
        <p:spPr>
          <a:xfrm>
            <a:off x="7665083" y="6385319"/>
            <a:ext cx="3477491" cy="369332"/>
          </a:xfrm>
          <a:prstGeom prst="rect">
            <a:avLst/>
          </a:prstGeom>
          <a:noFill/>
        </p:spPr>
        <p:txBody>
          <a:bodyPr wrap="square" rtlCol="0">
            <a:spAutoFit/>
          </a:bodyPr>
          <a:lstStyle/>
          <a:p>
            <a:r>
              <a:rPr lang="zh-CN" altLang="en-US" b="1" dirty="0" smtClean="0"/>
              <a:t>生成不稳定化合物的包晶相图</a:t>
            </a:r>
            <a:endParaRPr lang="zh-CN" altLang="en-US" b="1" dirty="0"/>
          </a:p>
        </p:txBody>
      </p:sp>
    </p:spTree>
    <p:extLst>
      <p:ext uri="{BB962C8B-B14F-4D97-AF65-F5344CB8AC3E}">
        <p14:creationId xmlns:p14="http://schemas.microsoft.com/office/powerpoint/2010/main" val="17876557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38339" y="1484313"/>
            <a:ext cx="8315325" cy="4432300"/>
          </a:xfrm>
          <a:prstGeom prst="rect">
            <a:avLst/>
          </a:prstGeom>
        </p:spPr>
        <p:txBody>
          <a:bodyPr>
            <a:spAutoFit/>
          </a:bodyPr>
          <a:lstStyle/>
          <a:p>
            <a:pPr algn="just">
              <a:lnSpc>
                <a:spcPct val="150000"/>
              </a:lnSpc>
              <a:spcBef>
                <a:spcPts val="1200"/>
              </a:spcBef>
              <a:defRPr/>
            </a:pPr>
            <a:r>
              <a:rPr lang="zh-CN" altLang="en-US" sz="2400" dirty="0">
                <a:latin typeface="+mn-ea"/>
              </a:rPr>
              <a:t>（</a:t>
            </a:r>
            <a:r>
              <a:rPr lang="en-US" altLang="zh-CN" sz="2400" dirty="0">
                <a:latin typeface="+mn-ea"/>
              </a:rPr>
              <a:t>1</a:t>
            </a:r>
            <a:r>
              <a:rPr lang="zh-CN" altLang="en-US" sz="2400" dirty="0">
                <a:latin typeface="+mn-ea"/>
              </a:rPr>
              <a:t>）</a:t>
            </a:r>
            <a:r>
              <a:rPr lang="zh-CN" altLang="en-US" sz="2400" dirty="0">
                <a:solidFill>
                  <a:srgbClr val="FF0000"/>
                </a:solidFill>
                <a:latin typeface="+mn-ea"/>
              </a:rPr>
              <a:t>重点掌握相律</a:t>
            </a:r>
            <a:r>
              <a:rPr lang="zh-CN" altLang="en-US" sz="2400" dirty="0">
                <a:latin typeface="+mn-ea"/>
              </a:rPr>
              <a:t>，并学会利用相律分析相图。</a:t>
            </a:r>
            <a:endParaRPr lang="en-US" altLang="zh-CN" sz="2400" dirty="0">
              <a:latin typeface="+mn-ea"/>
            </a:endParaRPr>
          </a:p>
          <a:p>
            <a:pPr algn="just">
              <a:lnSpc>
                <a:spcPct val="150000"/>
              </a:lnSpc>
              <a:spcBef>
                <a:spcPts val="1200"/>
              </a:spcBef>
              <a:defRPr/>
            </a:pPr>
            <a:r>
              <a:rPr lang="zh-CN" altLang="en-US" sz="2400" dirty="0">
                <a:latin typeface="+mn-ea"/>
              </a:rPr>
              <a:t>（</a:t>
            </a:r>
            <a:r>
              <a:rPr lang="en-US" altLang="zh-CN" sz="2400" dirty="0">
                <a:latin typeface="+mn-ea"/>
              </a:rPr>
              <a:t>2</a:t>
            </a:r>
            <a:r>
              <a:rPr lang="zh-CN" altLang="en-US" sz="2400" dirty="0">
                <a:latin typeface="+mn-ea"/>
              </a:rPr>
              <a:t>）</a:t>
            </a:r>
            <a:r>
              <a:rPr lang="zh-CN" altLang="en-US" sz="2400" dirty="0">
                <a:solidFill>
                  <a:srgbClr val="FF0000"/>
                </a:solidFill>
                <a:latin typeface="+mn-ea"/>
              </a:rPr>
              <a:t>掌握杠杆规则，能够写出三相线的反应，能够标出相图中各部分的平衡相区，学会利用步冷曲线制作相图，能够从相图分析冷却过程中相转变的过程</a:t>
            </a:r>
            <a:r>
              <a:rPr lang="zh-CN" altLang="en-US" sz="2400" dirty="0">
                <a:latin typeface="+mn-ea"/>
              </a:rPr>
              <a:t>。</a:t>
            </a:r>
            <a:endParaRPr lang="en-US" altLang="zh-CN" sz="2400" dirty="0">
              <a:latin typeface="+mn-ea"/>
            </a:endParaRPr>
          </a:p>
          <a:p>
            <a:pPr algn="just">
              <a:lnSpc>
                <a:spcPct val="150000"/>
              </a:lnSpc>
              <a:spcBef>
                <a:spcPts val="1200"/>
              </a:spcBef>
              <a:defRPr/>
            </a:pPr>
            <a:r>
              <a:rPr lang="zh-CN" altLang="en-US" sz="2400" dirty="0">
                <a:latin typeface="+mn-ea"/>
              </a:rPr>
              <a:t>（</a:t>
            </a:r>
            <a:r>
              <a:rPr lang="en-US" altLang="zh-CN" sz="2400" dirty="0">
                <a:latin typeface="+mn-ea"/>
              </a:rPr>
              <a:t>3</a:t>
            </a:r>
            <a:r>
              <a:rPr lang="zh-CN" altLang="en-US" sz="2400" dirty="0">
                <a:latin typeface="+mn-ea"/>
              </a:rPr>
              <a:t>）熟悉几种基本的单组分和两组分相图类型，掌握相图的应用，比如精馏、区域熔炼。</a:t>
            </a:r>
            <a:endParaRPr lang="en-US" altLang="zh-CN" sz="2400" dirty="0">
              <a:latin typeface="+mn-ea"/>
            </a:endParaRPr>
          </a:p>
          <a:p>
            <a:pPr algn="just">
              <a:lnSpc>
                <a:spcPct val="150000"/>
              </a:lnSpc>
              <a:spcBef>
                <a:spcPts val="1200"/>
              </a:spcBef>
              <a:defRPr/>
            </a:pPr>
            <a:r>
              <a:rPr lang="zh-CN" altLang="en-US" sz="2400" dirty="0">
                <a:cs typeface="Times New Roman" panose="02020603050405020304" pitchFamily="18" charset="0"/>
              </a:rPr>
              <a:t>（</a:t>
            </a:r>
            <a:r>
              <a:rPr lang="en-US" altLang="zh-CN" sz="2400" dirty="0">
                <a:cs typeface="Times New Roman" panose="02020603050405020304" pitchFamily="18" charset="0"/>
              </a:rPr>
              <a:t>4</a:t>
            </a:r>
            <a:r>
              <a:rPr lang="zh-CN" altLang="en-US" sz="2400" dirty="0">
                <a:cs typeface="Times New Roman" panose="02020603050405020304" pitchFamily="18" charset="0"/>
              </a:rPr>
              <a:t>）了解三组分相图的表示方法。</a:t>
            </a:r>
            <a:endParaRPr lang="en-US" altLang="zh-CN" sz="2400" dirty="0">
              <a:cs typeface="Times New Roman" panose="02020603050405020304" pitchFamily="18" charset="0"/>
            </a:endParaRPr>
          </a:p>
        </p:txBody>
      </p:sp>
      <p:sp>
        <p:nvSpPr>
          <p:cNvPr id="4" name="Rectangle 2"/>
          <p:cNvSpPr txBox="1">
            <a:spLocks noChangeArrowheads="1"/>
          </p:cNvSpPr>
          <p:nvPr/>
        </p:nvSpPr>
        <p:spPr bwMode="auto">
          <a:xfrm>
            <a:off x="2209800" y="44450"/>
            <a:ext cx="7772400" cy="838200"/>
          </a:xfrm>
          <a:prstGeom prst="rect">
            <a:avLst/>
          </a:prstGeom>
          <a:noFill/>
          <a:ln w="9525">
            <a:noFill/>
            <a:miter lim="800000"/>
            <a:headEnd/>
            <a:tailEnd/>
          </a:ln>
        </p:spPr>
        <p:txBody>
          <a:bodyPr anchor="ctr"/>
          <a:lstStyle>
            <a:lvl1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2pPr>
            <a:lvl3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3pPr>
            <a:lvl4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4pPr>
            <a:lvl5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5pPr>
            <a:lvl6pPr marL="4572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6pPr>
            <a:lvl7pPr marL="9144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7pPr>
            <a:lvl8pPr marL="13716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8pPr>
            <a:lvl9pPr marL="18288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9pPr>
          </a:lstStyle>
          <a:p>
            <a:pPr eaLnBrk="1" hangingPunct="1">
              <a:defRPr/>
            </a:pPr>
            <a:r>
              <a:rPr lang="zh-CN" altLang="en-US" b="1" kern="0" dirty="0">
                <a:solidFill>
                  <a:schemeClr val="tx1"/>
                </a:solidFill>
                <a:effectLst/>
              </a:rPr>
              <a:t>本章重点难点</a:t>
            </a:r>
          </a:p>
        </p:txBody>
      </p:sp>
    </p:spTree>
    <p:extLst>
      <p:ext uri="{BB962C8B-B14F-4D97-AF65-F5344CB8AC3E}">
        <p14:creationId xmlns:p14="http://schemas.microsoft.com/office/powerpoint/2010/main" val="9027629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 第八章 表面现象</a:t>
            </a:r>
            <a:endParaRPr lang="zh-CN" altLang="en-US" dirty="0" smtClean="0"/>
          </a:p>
        </p:txBody>
      </p:sp>
      <p:sp>
        <p:nvSpPr>
          <p:cNvPr id="3" name="内容占位符 2"/>
          <p:cNvSpPr>
            <a:spLocks noGrp="1"/>
          </p:cNvSpPr>
          <p:nvPr>
            <p:ph idx="1"/>
          </p:nvPr>
        </p:nvSpPr>
        <p:spPr>
          <a:xfrm>
            <a:off x="838200" y="1489111"/>
            <a:ext cx="10515600" cy="5244198"/>
          </a:xfrm>
        </p:spPr>
        <p:txBody>
          <a:bodyPr>
            <a:normAutofit/>
          </a:bodyPr>
          <a:lstStyle/>
          <a:p>
            <a:pPr lvl="1">
              <a:lnSpc>
                <a:spcPct val="110000"/>
              </a:lnSpc>
            </a:pPr>
            <a:r>
              <a:rPr lang="zh-CN" altLang="en-US" sz="2800" dirty="0">
                <a:latin typeface="黑体" pitchFamily="2" charset="-122"/>
              </a:rPr>
              <a:t>表面张力：作用于单位长度边界线上的这种</a:t>
            </a:r>
            <a:r>
              <a:rPr lang="zh-CN" altLang="en-US" sz="2800" dirty="0" smtClean="0">
                <a:latin typeface="黑体" pitchFamily="2" charset="-122"/>
              </a:rPr>
              <a:t>力，</a:t>
            </a:r>
            <a:r>
              <a:rPr lang="zh-CN" altLang="en-US" sz="2800" dirty="0">
                <a:latin typeface="Arial" panose="020B0604020202020204" pitchFamily="34" charset="0"/>
              </a:rPr>
              <a:t>用</a:t>
            </a:r>
            <a:r>
              <a:rPr lang="en-US" altLang="zh-CN" sz="2800" i="1" dirty="0">
                <a:latin typeface="Symbol" panose="05050102010706020507" pitchFamily="18" charset="2"/>
                <a:sym typeface="Symbol" panose="05050102010706020507" pitchFamily="18" charset="2"/>
              </a:rPr>
              <a:t></a:t>
            </a:r>
            <a:r>
              <a:rPr lang="en-US" altLang="zh-CN" sz="2800" i="1" dirty="0">
                <a:latin typeface="Symbol" panose="05050102010706020507" pitchFamily="18" charset="2"/>
              </a:rPr>
              <a:t> </a:t>
            </a:r>
            <a:r>
              <a:rPr lang="zh-CN" altLang="en-US" sz="2800" dirty="0">
                <a:latin typeface="Symbol" panose="05050102010706020507" pitchFamily="18" charset="2"/>
              </a:rPr>
              <a:t>表示</a:t>
            </a:r>
            <a:r>
              <a:rPr lang="zh-CN" altLang="zh-CN" sz="2800" dirty="0">
                <a:latin typeface="Arial" panose="020B0604020202020204" pitchFamily="34" charset="0"/>
              </a:rPr>
              <a:t>，</a:t>
            </a:r>
            <a:r>
              <a:rPr lang="zh-CN" altLang="en-US" sz="2800" dirty="0">
                <a:latin typeface="Arial" panose="020B0604020202020204" pitchFamily="34" charset="0"/>
              </a:rPr>
              <a:t>单位是</a:t>
            </a:r>
            <a:r>
              <a:rPr lang="en-US" altLang="zh-CN" sz="2800" dirty="0">
                <a:solidFill>
                  <a:srgbClr val="FF0000"/>
                </a:solidFill>
                <a:latin typeface="Arial" panose="020B0604020202020204" pitchFamily="34" charset="0"/>
              </a:rPr>
              <a:t>N·m</a:t>
            </a:r>
            <a:r>
              <a:rPr lang="en-US" altLang="zh-CN" sz="2800" baseline="30000" dirty="0">
                <a:solidFill>
                  <a:srgbClr val="FF0000"/>
                </a:solidFill>
                <a:latin typeface="Arial" panose="020B0604020202020204" pitchFamily="34" charset="0"/>
              </a:rPr>
              <a:t>-1</a:t>
            </a:r>
            <a:r>
              <a:rPr lang="en-US" altLang="zh-CN" sz="2800" dirty="0">
                <a:latin typeface="Arial" panose="020B0604020202020204" pitchFamily="34" charset="0"/>
              </a:rPr>
              <a:t>。</a:t>
            </a:r>
            <a:endParaRPr lang="en-US" altLang="zh-CN" sz="2800" dirty="0" smtClean="0">
              <a:latin typeface="黑体" pitchFamily="2" charset="-122"/>
            </a:endParaRPr>
          </a:p>
          <a:p>
            <a:pPr lvl="1">
              <a:lnSpc>
                <a:spcPct val="110000"/>
              </a:lnSpc>
            </a:pPr>
            <a:r>
              <a:rPr lang="zh-CN" altLang="en-US" sz="2800" dirty="0" smtClean="0">
                <a:latin typeface="Arial" panose="020B0604020202020204" pitchFamily="34" charset="0"/>
              </a:rPr>
              <a:t>表面功：温度</a:t>
            </a:r>
            <a:r>
              <a:rPr lang="zh-CN" altLang="en-US" sz="2800" dirty="0">
                <a:latin typeface="Arial" panose="020B0604020202020204" pitchFamily="34" charset="0"/>
              </a:rPr>
              <a:t>、压力和组成恒定时，可逆使表面积增加</a:t>
            </a:r>
            <a:r>
              <a:rPr lang="en-US" altLang="zh-CN" sz="2800" dirty="0" err="1"/>
              <a:t>d</a:t>
            </a:r>
            <a:r>
              <a:rPr lang="en-US" altLang="zh-CN" sz="2800" i="1" dirty="0" err="1"/>
              <a:t>A</a:t>
            </a:r>
            <a:r>
              <a:rPr lang="zh-CN" altLang="en-US" sz="2800" dirty="0">
                <a:latin typeface="Arial" panose="020B0604020202020204" pitchFamily="34" charset="0"/>
              </a:rPr>
              <a:t>所需要对体系作的</a:t>
            </a:r>
            <a:r>
              <a:rPr lang="zh-CN" altLang="en-US" sz="2800" dirty="0" smtClean="0">
                <a:latin typeface="Arial" panose="020B0604020202020204" pitchFamily="34" charset="0"/>
              </a:rPr>
              <a:t>功</a:t>
            </a:r>
            <a:endParaRPr lang="en-US" altLang="zh-CN" sz="2800" dirty="0" smtClean="0">
              <a:latin typeface="Arial" panose="020B0604020202020204" pitchFamily="34" charset="0"/>
            </a:endParaRPr>
          </a:p>
          <a:p>
            <a:pPr lvl="1">
              <a:lnSpc>
                <a:spcPct val="110000"/>
              </a:lnSpc>
            </a:pPr>
            <a:endParaRPr lang="en-US" altLang="zh-CN" sz="2800" dirty="0">
              <a:latin typeface="Arial" panose="020B0604020202020204" pitchFamily="34" charset="0"/>
            </a:endParaRPr>
          </a:p>
          <a:p>
            <a:pPr lvl="1">
              <a:lnSpc>
                <a:spcPct val="110000"/>
              </a:lnSpc>
            </a:pPr>
            <a:r>
              <a:rPr lang="zh-CN" altLang="en-US" sz="2800" dirty="0" smtClean="0">
                <a:latin typeface="黑体" pitchFamily="2" charset="-122"/>
              </a:rPr>
              <a:t>表面自由能（比表面能</a:t>
            </a:r>
            <a:r>
              <a:rPr lang="zh-CN" altLang="en-US" sz="2800" dirty="0">
                <a:latin typeface="黑体" pitchFamily="2" charset="-122"/>
              </a:rPr>
              <a:t>）</a:t>
            </a:r>
            <a:r>
              <a:rPr lang="zh-CN" altLang="en-US" sz="2800" dirty="0" smtClean="0">
                <a:latin typeface="黑体" pitchFamily="2" charset="-122"/>
              </a:rPr>
              <a:t>：</a:t>
            </a:r>
            <a:r>
              <a:rPr lang="zh-CN" altLang="en-US" sz="2800" dirty="0">
                <a:latin typeface="Arial" panose="020B0604020202020204" pitchFamily="34" charset="0"/>
              </a:rPr>
              <a:t>保持温度、压力和组成不变，</a:t>
            </a:r>
            <a:r>
              <a:rPr lang="zh-CN" altLang="en-US" sz="2800" dirty="0" smtClean="0">
                <a:latin typeface="黑体" pitchFamily="2" charset="-122"/>
              </a:rPr>
              <a:t>每</a:t>
            </a:r>
            <a:r>
              <a:rPr lang="zh-CN" altLang="en-US" sz="2800" dirty="0">
                <a:latin typeface="黑体" pitchFamily="2" charset="-122"/>
              </a:rPr>
              <a:t>增加单位表面积时，</a:t>
            </a:r>
            <a:r>
              <a:rPr lang="en-US" altLang="zh-CN" sz="2800" dirty="0">
                <a:latin typeface="黑体" pitchFamily="2" charset="-122"/>
              </a:rPr>
              <a:t>Gibbs</a:t>
            </a:r>
            <a:r>
              <a:rPr lang="zh-CN" altLang="en-US" sz="2800" dirty="0">
                <a:latin typeface="黑体" pitchFamily="2" charset="-122"/>
              </a:rPr>
              <a:t>自由能的增加</a:t>
            </a:r>
            <a:r>
              <a:rPr lang="zh-CN" altLang="en-US" sz="2800" dirty="0" smtClean="0">
                <a:latin typeface="黑体" pitchFamily="2" charset="-122"/>
              </a:rPr>
              <a:t>值。</a:t>
            </a:r>
            <a:r>
              <a:rPr lang="zh-CN" altLang="en-US" sz="2800" dirty="0" smtClean="0">
                <a:latin typeface="Arial" panose="020B0604020202020204" pitchFamily="34" charset="0"/>
              </a:rPr>
              <a:t>用</a:t>
            </a:r>
            <a:r>
              <a:rPr lang="en-US" altLang="zh-CN" sz="2800" i="1" dirty="0">
                <a:latin typeface="Symbol" panose="05050102010706020507" pitchFamily="18" charset="2"/>
                <a:sym typeface="Symbol" panose="05050102010706020507" pitchFamily="18" charset="2"/>
              </a:rPr>
              <a:t></a:t>
            </a:r>
            <a:r>
              <a:rPr lang="zh-CN" altLang="en-US" sz="2800" dirty="0" smtClean="0">
                <a:latin typeface="Arial" panose="020B0604020202020204" pitchFamily="34" charset="0"/>
              </a:rPr>
              <a:t>表示</a:t>
            </a:r>
            <a:r>
              <a:rPr lang="zh-CN" altLang="en-US" sz="2800" dirty="0">
                <a:latin typeface="Arial" panose="020B0604020202020204" pitchFamily="34" charset="0"/>
              </a:rPr>
              <a:t>，单位为</a:t>
            </a:r>
            <a:r>
              <a:rPr lang="en-US" altLang="zh-CN" sz="2800" dirty="0">
                <a:solidFill>
                  <a:srgbClr val="FF0000"/>
                </a:solidFill>
                <a:latin typeface="Arial" panose="020B0604020202020204" pitchFamily="34" charset="0"/>
              </a:rPr>
              <a:t>J·m</a:t>
            </a:r>
            <a:r>
              <a:rPr lang="en-US" altLang="zh-CN" sz="2800" baseline="30000" dirty="0">
                <a:solidFill>
                  <a:srgbClr val="FF0000"/>
                </a:solidFill>
                <a:latin typeface="Arial" panose="020B0604020202020204" pitchFamily="34" charset="0"/>
              </a:rPr>
              <a:t>-2</a:t>
            </a:r>
            <a:r>
              <a:rPr lang="en-US" altLang="zh-CN" sz="2800" dirty="0" smtClean="0">
                <a:latin typeface="Arial" panose="020B0604020202020204" pitchFamily="34" charset="0"/>
              </a:rPr>
              <a:t>。</a:t>
            </a:r>
          </a:p>
          <a:p>
            <a:pPr lvl="1">
              <a:lnSpc>
                <a:spcPct val="110000"/>
              </a:lnSpc>
            </a:pPr>
            <a:endParaRPr lang="en-US" altLang="zh-CN" sz="2800" dirty="0">
              <a:latin typeface="Arial" panose="020B0604020202020204" pitchFamily="34" charset="0"/>
            </a:endParaRPr>
          </a:p>
          <a:p>
            <a:pPr lvl="1">
              <a:lnSpc>
                <a:spcPct val="110000"/>
              </a:lnSpc>
            </a:pPr>
            <a:r>
              <a:rPr lang="zh-CN" altLang="en-US" sz="2800" dirty="0" smtClean="0">
                <a:latin typeface="Arial" panose="020B0604020202020204" pitchFamily="34" charset="0"/>
              </a:rPr>
              <a:t>温度、压力对表面张力的影响：</a:t>
            </a:r>
            <a:r>
              <a:rPr lang="en-US" altLang="zh-CN" sz="2800" dirty="0" smtClean="0">
                <a:latin typeface="Arial" panose="020B0604020202020204" pitchFamily="34" charset="0"/>
              </a:rPr>
              <a:t>T</a:t>
            </a:r>
            <a:r>
              <a:rPr lang="zh-CN" altLang="en-US" sz="2800" dirty="0" smtClean="0">
                <a:latin typeface="Arial" panose="020B0604020202020204" pitchFamily="34" charset="0"/>
              </a:rPr>
              <a:t>、</a:t>
            </a:r>
            <a:r>
              <a:rPr lang="en-US" altLang="zh-CN" sz="2800" dirty="0" smtClean="0">
                <a:latin typeface="Arial" panose="020B0604020202020204" pitchFamily="34" charset="0"/>
              </a:rPr>
              <a:t>P</a:t>
            </a:r>
            <a:r>
              <a:rPr lang="zh-CN" altLang="en-US" sz="2800" dirty="0" smtClean="0">
                <a:latin typeface="Arial" panose="020B0604020202020204" pitchFamily="34" charset="0"/>
              </a:rPr>
              <a:t>↑，</a:t>
            </a:r>
            <a:r>
              <a:rPr lang="en-US" altLang="zh-CN" sz="2800" i="1" dirty="0">
                <a:latin typeface="Symbol" panose="05050102010706020507" pitchFamily="18" charset="2"/>
                <a:sym typeface="Symbol" panose="05050102010706020507" pitchFamily="18" charset="2"/>
              </a:rPr>
              <a:t>  </a:t>
            </a:r>
            <a:r>
              <a:rPr lang="zh-CN" altLang="en-US" sz="2800" dirty="0" smtClean="0">
                <a:latin typeface="Arial" panose="020B0604020202020204" pitchFamily="34" charset="0"/>
              </a:rPr>
              <a:t>↓</a:t>
            </a:r>
            <a:endParaRPr lang="en-US" altLang="zh-CN" sz="2800" dirty="0">
              <a:latin typeface="黑体" pitchFamily="2" charset="-122"/>
            </a:endParaRPr>
          </a:p>
        </p:txBody>
      </p:sp>
      <p:pic>
        <p:nvPicPr>
          <p:cNvPr id="4" name="图片 3"/>
          <p:cNvPicPr>
            <a:picLocks noChangeAspect="1"/>
          </p:cNvPicPr>
          <p:nvPr/>
        </p:nvPicPr>
        <p:blipFill>
          <a:blip r:embed="rId3"/>
          <a:stretch>
            <a:fillRect/>
          </a:stretch>
        </p:blipFill>
        <p:spPr>
          <a:xfrm>
            <a:off x="4927047" y="3435020"/>
            <a:ext cx="2047619" cy="676190"/>
          </a:xfrm>
          <a:prstGeom prst="rect">
            <a:avLst/>
          </a:prstGeom>
        </p:spPr>
      </p:pic>
      <p:graphicFrame>
        <p:nvGraphicFramePr>
          <p:cNvPr id="9" name="Object 20"/>
          <p:cNvGraphicFramePr>
            <a:graphicFrameLocks noChangeAspect="1"/>
          </p:cNvGraphicFramePr>
          <p:nvPr>
            <p:extLst>
              <p:ext uri="{D42A27DB-BD31-4B8C-83A1-F6EECF244321}">
                <p14:modId xmlns:p14="http://schemas.microsoft.com/office/powerpoint/2010/main" val="3601427348"/>
              </p:ext>
            </p:extLst>
          </p:nvPr>
        </p:nvGraphicFramePr>
        <p:xfrm>
          <a:off x="4733243" y="5021654"/>
          <a:ext cx="2435225" cy="1060450"/>
        </p:xfrm>
        <a:graphic>
          <a:graphicData uri="http://schemas.openxmlformats.org/presentationml/2006/ole">
            <mc:AlternateContent xmlns:mc="http://schemas.openxmlformats.org/markup-compatibility/2006">
              <mc:Choice xmlns:v="urn:schemas-microsoft-com:vml" Requires="v">
                <p:oleObj spid="_x0000_s32795" name="公式" r:id="rId4" imgW="838166" imgH="323920" progId="Equation.3">
                  <p:embed/>
                </p:oleObj>
              </mc:Choice>
              <mc:Fallback>
                <p:oleObj name="公式" r:id="rId4" imgW="838166" imgH="323920" progId="Equation.3">
                  <p:embed/>
                  <p:pic>
                    <p:nvPicPr>
                      <p:cNvPr id="4098"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3243" y="5021654"/>
                        <a:ext cx="2435225" cy="1060450"/>
                      </a:xfrm>
                      <a:prstGeom prst="rect">
                        <a:avLst/>
                      </a:prstGeom>
                      <a:solidFill>
                        <a:srgbClr val="FFFFCC"/>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190501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 第八章 表面现象</a:t>
            </a:r>
            <a:endParaRPr lang="zh-CN" altLang="en-US" dirty="0" smtClean="0"/>
          </a:p>
        </p:txBody>
      </p:sp>
      <p:sp>
        <p:nvSpPr>
          <p:cNvPr id="3" name="内容占位符 2"/>
          <p:cNvSpPr>
            <a:spLocks noGrp="1"/>
          </p:cNvSpPr>
          <p:nvPr>
            <p:ph idx="1"/>
          </p:nvPr>
        </p:nvSpPr>
        <p:spPr>
          <a:xfrm>
            <a:off x="838200" y="1489111"/>
            <a:ext cx="10515600" cy="5244198"/>
          </a:xfrm>
        </p:spPr>
        <p:txBody>
          <a:bodyPr>
            <a:normAutofit/>
          </a:bodyPr>
          <a:lstStyle/>
          <a:p>
            <a:pPr lvl="1">
              <a:lnSpc>
                <a:spcPct val="110000"/>
              </a:lnSpc>
            </a:pPr>
            <a:r>
              <a:rPr lang="zh-CN" altLang="en-US" sz="2800" dirty="0" smtClean="0">
                <a:latin typeface="黑体" pitchFamily="2" charset="-122"/>
              </a:rPr>
              <a:t>弯曲表面的附加压力</a:t>
            </a:r>
            <a:r>
              <a:rPr lang="en-US" altLang="zh-CN" sz="2800" dirty="0" smtClean="0">
                <a:latin typeface="黑体" pitchFamily="2" charset="-122"/>
              </a:rPr>
              <a:t>——</a:t>
            </a:r>
            <a:r>
              <a:rPr lang="zh-CN" altLang="en-US" sz="2800" dirty="0">
                <a:latin typeface="黑体" pitchFamily="2" charset="-122"/>
              </a:rPr>
              <a:t>杨-拉普拉斯公式</a:t>
            </a:r>
            <a:r>
              <a:rPr lang="zh-CN" altLang="en-US" sz="2800" dirty="0" smtClean="0">
                <a:latin typeface="黑体" pitchFamily="2" charset="-122"/>
              </a:rPr>
              <a:t>：</a:t>
            </a:r>
            <a:endParaRPr lang="en-US" altLang="zh-CN" sz="2800" dirty="0" smtClean="0">
              <a:latin typeface="黑体" pitchFamily="2" charset="-122"/>
            </a:endParaRPr>
          </a:p>
          <a:p>
            <a:pPr marL="457200" lvl="1" indent="0">
              <a:lnSpc>
                <a:spcPct val="110000"/>
              </a:lnSpc>
              <a:buNone/>
            </a:pPr>
            <a:endParaRPr lang="en-US" altLang="zh-CN" sz="2800" b="1" dirty="0" smtClean="0">
              <a:solidFill>
                <a:srgbClr val="FF0000"/>
              </a:solidFill>
              <a:latin typeface="Arial" panose="020B0604020202020204" pitchFamily="34" charset="0"/>
            </a:endParaRPr>
          </a:p>
          <a:p>
            <a:pPr marL="457200" lvl="1" indent="0">
              <a:lnSpc>
                <a:spcPct val="110000"/>
              </a:lnSpc>
              <a:buNone/>
            </a:pPr>
            <a:r>
              <a:rPr lang="zh-CN" altLang="en-US" sz="2800" b="1" dirty="0" smtClean="0">
                <a:latin typeface="Arial" panose="020B0604020202020204" pitchFamily="34" charset="0"/>
              </a:rPr>
              <a:t>凸面</a:t>
            </a:r>
            <a:r>
              <a:rPr lang="zh-CN" altLang="en-US" sz="2800" b="1" dirty="0">
                <a:latin typeface="Arial" panose="020B0604020202020204" pitchFamily="34" charset="0"/>
              </a:rPr>
              <a:t>的曲率半径取正值，凹面的曲率半径取</a:t>
            </a:r>
            <a:r>
              <a:rPr lang="zh-CN" altLang="en-US" sz="2800" b="1" dirty="0" smtClean="0">
                <a:latin typeface="Arial" panose="020B0604020202020204" pitchFamily="34" charset="0"/>
              </a:rPr>
              <a:t>负值。</a:t>
            </a:r>
            <a:r>
              <a:rPr lang="zh-CN" altLang="en-US" sz="2800" dirty="0">
                <a:latin typeface="Arial" panose="020B0604020202020204" pitchFamily="34" charset="0"/>
              </a:rPr>
              <a:t>附加</a:t>
            </a:r>
            <a:r>
              <a:rPr lang="zh-CN" altLang="en-US" sz="2800" dirty="0" smtClean="0">
                <a:latin typeface="Arial" panose="020B0604020202020204" pitchFamily="34" charset="0"/>
              </a:rPr>
              <a:t>压力方向总是</a:t>
            </a:r>
            <a:r>
              <a:rPr lang="zh-CN" altLang="en-US" sz="2800" dirty="0">
                <a:latin typeface="Arial" panose="020B0604020202020204" pitchFamily="34" charset="0"/>
              </a:rPr>
              <a:t>指向球面的</a:t>
            </a:r>
            <a:r>
              <a:rPr lang="zh-CN" altLang="en-US" sz="2800" dirty="0" smtClean="0">
                <a:latin typeface="Arial" panose="020B0604020202020204" pitchFamily="34" charset="0"/>
              </a:rPr>
              <a:t>球心</a:t>
            </a:r>
            <a:endParaRPr lang="en-US" altLang="zh-CN" sz="2800" dirty="0" smtClean="0">
              <a:latin typeface="Arial" panose="020B0604020202020204" pitchFamily="34" charset="0"/>
            </a:endParaRPr>
          </a:p>
          <a:p>
            <a:pPr lvl="1">
              <a:lnSpc>
                <a:spcPct val="110000"/>
              </a:lnSpc>
            </a:pPr>
            <a:r>
              <a:rPr lang="zh-CN" altLang="en-US" sz="2800" dirty="0"/>
              <a:t>弯曲表面上的蒸汽压——</a:t>
            </a:r>
            <a:r>
              <a:rPr lang="zh-CN" altLang="en-US" sz="2800" dirty="0" smtClean="0"/>
              <a:t>开尔文公式：</a:t>
            </a:r>
            <a:endParaRPr lang="en-US" altLang="zh-CN" sz="2800" dirty="0" smtClean="0"/>
          </a:p>
          <a:p>
            <a:pPr lvl="1">
              <a:lnSpc>
                <a:spcPct val="110000"/>
              </a:lnSpc>
            </a:pPr>
            <a:endParaRPr lang="en-US" altLang="zh-CN" sz="2800" dirty="0">
              <a:latin typeface="黑体" pitchFamily="2" charset="-122"/>
            </a:endParaRPr>
          </a:p>
          <a:p>
            <a:pPr lvl="1">
              <a:lnSpc>
                <a:spcPct val="110000"/>
              </a:lnSpc>
            </a:pPr>
            <a:r>
              <a:rPr lang="zh-CN" altLang="en-US" sz="2800" dirty="0" smtClean="0"/>
              <a:t>亚稳状态：</a:t>
            </a:r>
            <a:r>
              <a:rPr lang="zh-CN" altLang="en-US" sz="2800" dirty="0">
                <a:latin typeface="+mn-ea"/>
              </a:rPr>
              <a:t>过饱和蒸气和过热液体；过饱和溶液；过冷液体</a:t>
            </a:r>
          </a:p>
          <a:p>
            <a:pPr lvl="1">
              <a:lnSpc>
                <a:spcPct val="110000"/>
              </a:lnSpc>
            </a:pPr>
            <a:r>
              <a:rPr lang="zh-CN" altLang="en-US" sz="2800" dirty="0"/>
              <a:t>润湿现象：铺展系数</a:t>
            </a:r>
            <a:r>
              <a:rPr lang="el-GR" altLang="zh-CN" sz="2800" dirty="0" smtClean="0"/>
              <a:t>φ</a:t>
            </a:r>
            <a:r>
              <a:rPr lang="zh-CN" altLang="en-US" sz="2800" dirty="0" smtClean="0"/>
              <a:t>；粘附功；内聚功；接触角</a:t>
            </a:r>
            <a:endParaRPr lang="en-US" altLang="zh-CN" sz="2800" dirty="0" smtClean="0"/>
          </a:p>
          <a:p>
            <a:pPr marL="684000" fontAlgn="base">
              <a:lnSpc>
                <a:spcPct val="120000"/>
              </a:lnSpc>
              <a:spcBef>
                <a:spcPct val="0"/>
              </a:spcBef>
              <a:spcAft>
                <a:spcPct val="0"/>
              </a:spcAft>
            </a:pPr>
            <a:r>
              <a:rPr lang="zh-CN" altLang="en-US" sz="2800" dirty="0" smtClean="0"/>
              <a:t>毛细管中液面上升或下降：</a:t>
            </a:r>
            <a:r>
              <a:rPr kumimoji="1" lang="en-US" altLang="zh-CN" sz="3200" i="1" dirty="0" smtClean="0">
                <a:solidFill>
                  <a:srgbClr val="1C1C1C"/>
                </a:solidFill>
                <a:latin typeface="Times New Roman" panose="02020603050405020304" pitchFamily="18" charset="0"/>
                <a:ea typeface="宋体" panose="02010600030101010101" pitchFamily="2" charset="-122"/>
              </a:rPr>
              <a:t>R</a:t>
            </a:r>
            <a:r>
              <a:rPr kumimoji="1" lang="en-US" altLang="zh-CN" sz="3200" dirty="0" smtClean="0">
                <a:solidFill>
                  <a:srgbClr val="1C1C1C"/>
                </a:solidFill>
                <a:latin typeface="Times New Roman" panose="02020603050405020304" pitchFamily="18" charset="0"/>
                <a:ea typeface="宋体" panose="02010600030101010101" pitchFamily="2" charset="-122"/>
              </a:rPr>
              <a:t>'=</a:t>
            </a:r>
            <a:r>
              <a:rPr kumimoji="1" lang="en-US" altLang="zh-CN" sz="3200" i="1" dirty="0" smtClean="0">
                <a:solidFill>
                  <a:srgbClr val="1C1C1C"/>
                </a:solidFill>
                <a:latin typeface="Times New Roman" panose="02020603050405020304" pitchFamily="18" charset="0"/>
                <a:ea typeface="宋体" panose="02010600030101010101" pitchFamily="2" charset="-122"/>
              </a:rPr>
              <a:t>R</a:t>
            </a:r>
            <a:r>
              <a:rPr kumimoji="1" lang="en-US" altLang="zh-CN" sz="3200" dirty="0" smtClean="0">
                <a:solidFill>
                  <a:srgbClr val="1C1C1C"/>
                </a:solidFill>
                <a:latin typeface="Times New Roman" panose="02020603050405020304" pitchFamily="18" charset="0"/>
                <a:ea typeface="宋体" panose="02010600030101010101" pitchFamily="2" charset="-122"/>
              </a:rPr>
              <a:t>/</a:t>
            </a:r>
            <a:r>
              <a:rPr kumimoji="1" lang="en-US" altLang="zh-CN" sz="3200" dirty="0" err="1" smtClean="0">
                <a:solidFill>
                  <a:srgbClr val="1C1C1C"/>
                </a:solidFill>
                <a:latin typeface="Times New Roman" panose="02020603050405020304" pitchFamily="18" charset="0"/>
                <a:ea typeface="宋体" panose="02010600030101010101" pitchFamily="2" charset="-122"/>
              </a:rPr>
              <a:t>cos</a:t>
            </a:r>
            <a:r>
              <a:rPr kumimoji="1" lang="en-US" altLang="zh-CN" sz="3200" i="1" dirty="0" err="1" smtClean="0">
                <a:solidFill>
                  <a:srgbClr val="1C1C1C"/>
                </a:solidFill>
                <a:latin typeface="Symbol" panose="05050102010706020507" pitchFamily="18" charset="2"/>
                <a:ea typeface="宋体" panose="02010600030101010101" pitchFamily="2" charset="-122"/>
              </a:rPr>
              <a:t>q</a:t>
            </a:r>
            <a:r>
              <a:rPr kumimoji="1" lang="zh-CN" altLang="en-US" sz="3200" i="1" dirty="0" smtClean="0">
                <a:solidFill>
                  <a:srgbClr val="1C1C1C"/>
                </a:solidFill>
                <a:latin typeface="Symbol" panose="05050102010706020507" pitchFamily="18" charset="2"/>
                <a:ea typeface="宋体" panose="02010600030101010101" pitchFamily="2" charset="-122"/>
              </a:rPr>
              <a:t>，</a:t>
            </a:r>
            <a:r>
              <a:rPr kumimoji="1" lang="en-US" altLang="zh-CN" sz="3600" i="1" dirty="0">
                <a:solidFill>
                  <a:srgbClr val="FF3300"/>
                </a:solidFill>
                <a:latin typeface="Times New Roman" panose="02020603050405020304" pitchFamily="18" charset="0"/>
                <a:ea typeface="宋体" panose="02010600030101010101" pitchFamily="2" charset="-122"/>
              </a:rPr>
              <a:t> </a:t>
            </a:r>
            <a:r>
              <a:rPr kumimoji="1" lang="en-US" altLang="zh-CN" sz="3600" i="1" dirty="0" err="1">
                <a:solidFill>
                  <a:srgbClr val="FF3300"/>
                </a:solidFill>
                <a:latin typeface="Times New Roman" panose="02020603050405020304" pitchFamily="18" charset="0"/>
                <a:ea typeface="宋体" panose="02010600030101010101" pitchFamily="2" charset="-122"/>
              </a:rPr>
              <a:t>p</a:t>
            </a:r>
            <a:r>
              <a:rPr kumimoji="1" lang="en-US" altLang="zh-CN" sz="3600" baseline="-25000" dirty="0" err="1">
                <a:solidFill>
                  <a:srgbClr val="FF3300"/>
                </a:solidFill>
                <a:latin typeface="Times New Roman" panose="02020603050405020304" pitchFamily="18" charset="0"/>
                <a:ea typeface="宋体" panose="02010600030101010101" pitchFamily="2" charset="-122"/>
              </a:rPr>
              <a:t>s</a:t>
            </a:r>
            <a:r>
              <a:rPr kumimoji="1" lang="en-US" altLang="zh-CN" sz="3600" dirty="0">
                <a:solidFill>
                  <a:srgbClr val="FF3300"/>
                </a:solidFill>
                <a:latin typeface="Times New Roman" panose="02020603050405020304" pitchFamily="18" charset="0"/>
                <a:ea typeface="宋体" panose="02010600030101010101" pitchFamily="2" charset="-122"/>
              </a:rPr>
              <a:t>=2</a:t>
            </a:r>
            <a:r>
              <a:rPr kumimoji="1" lang="en-US" altLang="zh-CN" i="1" dirty="0">
                <a:solidFill>
                  <a:srgbClr val="FF3300"/>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dirty="0">
                <a:solidFill>
                  <a:srgbClr val="003300"/>
                </a:solidFill>
                <a:latin typeface="Times New Roman" panose="02020603050405020304" pitchFamily="18" charset="0"/>
                <a:ea typeface="宋体" panose="02010600030101010101" pitchFamily="2" charset="-122"/>
              </a:rPr>
              <a:t> </a:t>
            </a:r>
            <a:r>
              <a:rPr kumimoji="1" lang="en-US" altLang="zh-CN" sz="3600" dirty="0">
                <a:solidFill>
                  <a:srgbClr val="FF3300"/>
                </a:solidFill>
                <a:latin typeface="Symbol" panose="05050102010706020507" pitchFamily="18" charset="2"/>
                <a:ea typeface="宋体" panose="02010600030101010101" pitchFamily="2" charset="-122"/>
              </a:rPr>
              <a:t>/</a:t>
            </a:r>
            <a:r>
              <a:rPr kumimoji="1" lang="en-US" altLang="zh-CN" sz="3600" i="1" dirty="0">
                <a:solidFill>
                  <a:srgbClr val="FF3300"/>
                </a:solidFill>
                <a:latin typeface="Times New Roman" panose="02020603050405020304" pitchFamily="18" charset="0"/>
                <a:ea typeface="宋体" panose="02010600030101010101" pitchFamily="2" charset="-122"/>
              </a:rPr>
              <a:t>R</a:t>
            </a:r>
            <a:r>
              <a:rPr kumimoji="1" lang="en-US" altLang="zh-CN" sz="3200" dirty="0">
                <a:solidFill>
                  <a:srgbClr val="FF3300"/>
                </a:solidFill>
                <a:latin typeface="Times New Roman" panose="02020603050405020304" pitchFamily="18" charset="0"/>
                <a:ea typeface="宋体" panose="02010600030101010101" pitchFamily="2" charset="-122"/>
              </a:rPr>
              <a:t>'</a:t>
            </a:r>
            <a:r>
              <a:rPr kumimoji="1" lang="en-US" altLang="zh-CN" sz="3600" i="1" dirty="0">
                <a:solidFill>
                  <a:srgbClr val="FF3300"/>
                </a:solidFill>
                <a:latin typeface="Times New Roman" panose="02020603050405020304" pitchFamily="18" charset="0"/>
                <a:ea typeface="宋体" panose="02010600030101010101" pitchFamily="2" charset="-122"/>
              </a:rPr>
              <a:t>=</a:t>
            </a:r>
            <a:r>
              <a:rPr kumimoji="1" lang="en-US" altLang="zh-CN" sz="3600" i="1" dirty="0" err="1">
                <a:solidFill>
                  <a:srgbClr val="FF3300"/>
                </a:solidFill>
                <a:latin typeface="Symbol" panose="05050102010706020507" pitchFamily="18" charset="2"/>
                <a:ea typeface="宋体" panose="02010600030101010101" pitchFamily="2" charset="-122"/>
              </a:rPr>
              <a:t>r</a:t>
            </a:r>
            <a:r>
              <a:rPr kumimoji="1" lang="en-US" altLang="zh-CN" sz="3600" baseline="-25000" dirty="0" err="1">
                <a:solidFill>
                  <a:srgbClr val="FF3300"/>
                </a:solidFill>
                <a:latin typeface="Times New Roman" panose="02020603050405020304" pitchFamily="18" charset="0"/>
                <a:ea typeface="宋体" panose="02010600030101010101" pitchFamily="2" charset="-122"/>
              </a:rPr>
              <a:t>l</a:t>
            </a:r>
            <a:r>
              <a:rPr kumimoji="1" lang="en-US" altLang="zh-CN" sz="3600" i="1" dirty="0" err="1">
                <a:solidFill>
                  <a:srgbClr val="FF3300"/>
                </a:solidFill>
                <a:latin typeface="Times New Roman" panose="02020603050405020304" pitchFamily="18" charset="0"/>
                <a:ea typeface="宋体" panose="02010600030101010101" pitchFamily="2" charset="-122"/>
              </a:rPr>
              <a:t>gh</a:t>
            </a:r>
            <a:endParaRPr kumimoji="1" lang="en-US" altLang="zh-CN" sz="3200" i="1" dirty="0">
              <a:solidFill>
                <a:srgbClr val="1C1C1C"/>
              </a:solidFill>
              <a:latin typeface="Symbol" panose="05050102010706020507" pitchFamily="18" charset="2"/>
              <a:ea typeface="宋体" panose="02010600030101010101" pitchFamily="2" charset="-122"/>
            </a:endParaRPr>
          </a:p>
          <a:p>
            <a:pPr lvl="1">
              <a:lnSpc>
                <a:spcPct val="110000"/>
              </a:lnSpc>
            </a:pPr>
            <a:endParaRPr lang="zh-CN" altLang="en-US" sz="2800" dirty="0">
              <a:latin typeface="+mn-ea"/>
            </a:endParaRPr>
          </a:p>
        </p:txBody>
      </p:sp>
      <p:graphicFrame>
        <p:nvGraphicFramePr>
          <p:cNvPr id="6" name="Object 9"/>
          <p:cNvGraphicFramePr>
            <a:graphicFrameLocks noChangeAspect="1"/>
          </p:cNvGraphicFramePr>
          <p:nvPr>
            <p:extLst>
              <p:ext uri="{D42A27DB-BD31-4B8C-83A1-F6EECF244321}">
                <p14:modId xmlns:p14="http://schemas.microsoft.com/office/powerpoint/2010/main" val="128471213"/>
              </p:ext>
            </p:extLst>
          </p:nvPr>
        </p:nvGraphicFramePr>
        <p:xfrm>
          <a:off x="8614001" y="1209903"/>
          <a:ext cx="1582511" cy="1168280"/>
        </p:xfrm>
        <a:graphic>
          <a:graphicData uri="http://schemas.openxmlformats.org/presentationml/2006/ole">
            <mc:AlternateContent xmlns:mc="http://schemas.openxmlformats.org/markup-compatibility/2006">
              <mc:Choice xmlns:v="urn:schemas-microsoft-com:vml" Requires="v">
                <p:oleObj spid="_x0000_s33845" name="公式" r:id="rId3" imgW="466728" imgH="323920" progId="Equation.3">
                  <p:embed/>
                </p:oleObj>
              </mc:Choice>
              <mc:Fallback>
                <p:oleObj name="公式" r:id="rId3" imgW="466728" imgH="323920" progId="Equation.3">
                  <p:embed/>
                  <p:pic>
                    <p:nvPicPr>
                      <p:cNvPr id="44043"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4001" y="1209903"/>
                        <a:ext cx="1582511" cy="1168280"/>
                      </a:xfrm>
                      <a:prstGeom prst="rect">
                        <a:avLst/>
                      </a:prstGeom>
                      <a:solidFill>
                        <a:srgbClr val="FFFFCC"/>
                      </a:solidFill>
                      <a:ln>
                        <a:noFill/>
                      </a:ln>
                      <a:effec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737126577"/>
              </p:ext>
            </p:extLst>
          </p:nvPr>
        </p:nvGraphicFramePr>
        <p:xfrm>
          <a:off x="7587455" y="3341119"/>
          <a:ext cx="2430463" cy="1146175"/>
        </p:xfrm>
        <a:graphic>
          <a:graphicData uri="http://schemas.openxmlformats.org/presentationml/2006/ole">
            <mc:AlternateContent xmlns:mc="http://schemas.openxmlformats.org/markup-compatibility/2006">
              <mc:Choice xmlns:v="urn:schemas-microsoft-com:vml" Requires="v">
                <p:oleObj spid="_x0000_s33846" name="公式" r:id="rId5" imgW="888840" imgH="419040" progId="Equation.3">
                  <p:embed/>
                </p:oleObj>
              </mc:Choice>
              <mc:Fallback>
                <p:oleObj name="公式" r:id="rId5" imgW="888840" imgH="419040" progId="Equation.3">
                  <p:embed/>
                  <p:pic>
                    <p:nvPicPr>
                      <p:cNvPr id="50180" name="Object 3"/>
                      <p:cNvPicPr>
                        <a:picLocks noChangeAspect="1" noChangeArrowheads="1"/>
                      </p:cNvPicPr>
                      <p:nvPr/>
                    </p:nvPicPr>
                    <p:blipFill>
                      <a:blip r:embed="rId6"/>
                      <a:srcRect/>
                      <a:stretch>
                        <a:fillRect/>
                      </a:stretch>
                    </p:blipFill>
                    <p:spPr bwMode="auto">
                      <a:xfrm>
                        <a:off x="7587455" y="3341119"/>
                        <a:ext cx="2430463"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169080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 第八章 表面现象</a:t>
            </a:r>
            <a:endParaRPr lang="zh-CN" altLang="en-US" dirty="0" smtClean="0"/>
          </a:p>
        </p:txBody>
      </p:sp>
      <p:sp>
        <p:nvSpPr>
          <p:cNvPr id="3" name="内容占位符 2"/>
          <p:cNvSpPr>
            <a:spLocks noGrp="1"/>
          </p:cNvSpPr>
          <p:nvPr>
            <p:ph idx="1"/>
          </p:nvPr>
        </p:nvSpPr>
        <p:spPr>
          <a:xfrm>
            <a:off x="838200" y="1489111"/>
            <a:ext cx="10515600" cy="5244198"/>
          </a:xfrm>
        </p:spPr>
        <p:txBody>
          <a:bodyPr>
            <a:normAutofit/>
          </a:bodyPr>
          <a:lstStyle/>
          <a:p>
            <a:pPr lvl="1">
              <a:lnSpc>
                <a:spcPct val="110000"/>
              </a:lnSpc>
            </a:pPr>
            <a:r>
              <a:rPr lang="zh-CN" altLang="en-US" sz="2800" dirty="0" smtClean="0">
                <a:solidFill>
                  <a:srgbClr val="1C1C1C"/>
                </a:solidFill>
                <a:latin typeface="黑体" panose="02010609060101010101" pitchFamily="49" charset="-122"/>
              </a:rPr>
              <a:t>吸附等温线、等压线和等量线</a:t>
            </a:r>
            <a:endParaRPr lang="en-US" altLang="zh-CN" sz="2800" dirty="0" smtClean="0">
              <a:solidFill>
                <a:srgbClr val="1C1C1C"/>
              </a:solidFill>
              <a:latin typeface="黑体" panose="02010609060101010101" pitchFamily="49" charset="-122"/>
            </a:endParaRPr>
          </a:p>
          <a:p>
            <a:pPr lvl="1">
              <a:lnSpc>
                <a:spcPct val="110000"/>
              </a:lnSpc>
            </a:pPr>
            <a:endParaRPr lang="en-US" altLang="zh-CN" sz="2800" dirty="0">
              <a:solidFill>
                <a:srgbClr val="1C1C1C"/>
              </a:solidFill>
              <a:latin typeface="黑体" panose="02010609060101010101" pitchFamily="49" charset="-122"/>
            </a:endParaRPr>
          </a:p>
          <a:p>
            <a:pPr lvl="1">
              <a:lnSpc>
                <a:spcPct val="110000"/>
              </a:lnSpc>
            </a:pPr>
            <a:endParaRPr lang="en-US" altLang="zh-CN" sz="2800" dirty="0" smtClean="0">
              <a:solidFill>
                <a:srgbClr val="1C1C1C"/>
              </a:solidFill>
              <a:latin typeface="黑体" panose="02010609060101010101" pitchFamily="49" charset="-122"/>
            </a:endParaRPr>
          </a:p>
          <a:p>
            <a:pPr lvl="1">
              <a:lnSpc>
                <a:spcPct val="110000"/>
              </a:lnSpc>
            </a:pPr>
            <a:endParaRPr lang="en-US" altLang="zh-CN" sz="2800" dirty="0">
              <a:solidFill>
                <a:srgbClr val="1C1C1C"/>
              </a:solidFill>
              <a:latin typeface="黑体" panose="02010609060101010101" pitchFamily="49" charset="-122"/>
            </a:endParaRPr>
          </a:p>
          <a:p>
            <a:pPr lvl="1">
              <a:lnSpc>
                <a:spcPct val="110000"/>
              </a:lnSpc>
            </a:pPr>
            <a:r>
              <a:rPr lang="zh-CN" altLang="en-US" sz="2800" dirty="0"/>
              <a:t>物理吸附和化学吸附</a:t>
            </a:r>
            <a:endParaRPr lang="zh-CN" altLang="en-US" sz="2800" dirty="0">
              <a:latin typeface="+mn-ea"/>
            </a:endParaRPr>
          </a:p>
        </p:txBody>
      </p:sp>
      <p:sp>
        <p:nvSpPr>
          <p:cNvPr id="71" name="Rectangle 6"/>
          <p:cNvSpPr>
            <a:spLocks noChangeArrowheads="1"/>
          </p:cNvSpPr>
          <p:nvPr/>
        </p:nvSpPr>
        <p:spPr bwMode="auto">
          <a:xfrm>
            <a:off x="1553028" y="2007961"/>
            <a:ext cx="6172200" cy="555625"/>
          </a:xfrm>
          <a:prstGeom prst="rect">
            <a:avLst/>
          </a:prstGeom>
          <a:gradFill rotWithShape="0">
            <a:gsLst>
              <a:gs pos="0">
                <a:srgbClr val="FFFFCC"/>
              </a:gs>
              <a:gs pos="50000">
                <a:srgbClr val="FFFFFF"/>
              </a:gs>
              <a:gs pos="100000">
                <a:srgbClr val="FFFFCC"/>
              </a:gs>
            </a:gsLst>
            <a:lin ang="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FontTx/>
              <a:buNone/>
            </a:pPr>
            <a:r>
              <a:rPr lang="zh-CN" altLang="en-US" dirty="0">
                <a:solidFill>
                  <a:srgbClr val="1C1C1C"/>
                </a:solidFill>
                <a:latin typeface="黑体" panose="02010609060101010101" pitchFamily="49" charset="-122"/>
              </a:rPr>
              <a:t>(1)</a:t>
            </a:r>
            <a:r>
              <a:rPr lang="en-US" altLang="zh-CN" i="1" dirty="0">
                <a:solidFill>
                  <a:srgbClr val="1C1C1C"/>
                </a:solidFill>
              </a:rPr>
              <a:t>T</a:t>
            </a:r>
            <a:r>
              <a:rPr lang="en-US" altLang="zh-CN" dirty="0">
                <a:solidFill>
                  <a:srgbClr val="1C1C1C"/>
                </a:solidFill>
                <a:latin typeface="黑体" panose="02010609060101010101" pitchFamily="49" charset="-122"/>
              </a:rPr>
              <a:t>=</a:t>
            </a:r>
            <a:r>
              <a:rPr lang="zh-CN" altLang="zh-CN" dirty="0">
                <a:solidFill>
                  <a:srgbClr val="1C1C1C"/>
                </a:solidFill>
                <a:latin typeface="黑体" panose="02010609060101010101" pitchFamily="49" charset="-122"/>
              </a:rPr>
              <a:t>常数，</a:t>
            </a:r>
            <a:r>
              <a:rPr lang="en-US" altLang="zh-CN" i="1" dirty="0">
                <a:solidFill>
                  <a:srgbClr val="1C1C1C"/>
                </a:solidFill>
              </a:rPr>
              <a:t>q </a:t>
            </a:r>
            <a:r>
              <a:rPr lang="en-US" altLang="zh-CN" dirty="0">
                <a:solidFill>
                  <a:srgbClr val="1C1C1C"/>
                </a:solidFill>
              </a:rPr>
              <a:t>= </a:t>
            </a:r>
            <a:r>
              <a:rPr lang="en-US" altLang="zh-CN" i="1" dirty="0">
                <a:solidFill>
                  <a:srgbClr val="1C1C1C"/>
                </a:solidFill>
              </a:rPr>
              <a:t>f </a:t>
            </a:r>
            <a:r>
              <a:rPr lang="en-US" altLang="zh-CN" dirty="0">
                <a:solidFill>
                  <a:srgbClr val="1C1C1C"/>
                </a:solidFill>
              </a:rPr>
              <a:t>(</a:t>
            </a:r>
            <a:r>
              <a:rPr lang="en-US" altLang="zh-CN" i="1" dirty="0">
                <a:solidFill>
                  <a:srgbClr val="1C1C1C"/>
                </a:solidFill>
              </a:rPr>
              <a:t>p</a:t>
            </a:r>
            <a:r>
              <a:rPr lang="en-US" altLang="zh-CN" dirty="0">
                <a:solidFill>
                  <a:srgbClr val="1C1C1C"/>
                </a:solidFill>
              </a:rPr>
              <a:t>)</a:t>
            </a:r>
            <a:r>
              <a:rPr lang="en-US" altLang="zh-CN" dirty="0">
                <a:solidFill>
                  <a:srgbClr val="1C1C1C"/>
                </a:solidFill>
                <a:latin typeface="黑体" panose="02010609060101010101" pitchFamily="49" charset="-122"/>
              </a:rPr>
              <a:t>，</a:t>
            </a:r>
            <a:r>
              <a:rPr lang="zh-CN" altLang="en-US" dirty="0">
                <a:solidFill>
                  <a:srgbClr val="1C1C1C"/>
                </a:solidFill>
                <a:latin typeface="黑体" panose="02010609060101010101" pitchFamily="49" charset="-122"/>
              </a:rPr>
              <a:t>得吸附等温线。</a:t>
            </a:r>
          </a:p>
        </p:txBody>
      </p:sp>
      <p:sp>
        <p:nvSpPr>
          <p:cNvPr id="72" name="Rectangle 7"/>
          <p:cNvSpPr>
            <a:spLocks noChangeArrowheads="1"/>
          </p:cNvSpPr>
          <p:nvPr/>
        </p:nvSpPr>
        <p:spPr bwMode="auto">
          <a:xfrm>
            <a:off x="1553028" y="2576286"/>
            <a:ext cx="6172200" cy="555625"/>
          </a:xfrm>
          <a:prstGeom prst="rect">
            <a:avLst/>
          </a:prstGeom>
          <a:gradFill rotWithShape="0">
            <a:gsLst>
              <a:gs pos="0">
                <a:srgbClr val="FFFFCC"/>
              </a:gs>
              <a:gs pos="50000">
                <a:srgbClr val="FFFFFF"/>
              </a:gs>
              <a:gs pos="100000">
                <a:srgbClr val="FFFFCC"/>
              </a:gs>
            </a:gsLst>
            <a:lin ang="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FontTx/>
              <a:buNone/>
            </a:pPr>
            <a:r>
              <a:rPr lang="zh-CN" altLang="en-US">
                <a:solidFill>
                  <a:srgbClr val="1C1C1C"/>
                </a:solidFill>
                <a:latin typeface="黑体" panose="02010609060101010101" pitchFamily="49" charset="-122"/>
              </a:rPr>
              <a:t>(2)</a:t>
            </a:r>
            <a:r>
              <a:rPr lang="en-US" altLang="zh-CN" i="1">
                <a:solidFill>
                  <a:srgbClr val="1C1C1C"/>
                </a:solidFill>
              </a:rPr>
              <a:t>p</a:t>
            </a:r>
            <a:r>
              <a:rPr lang="en-US" altLang="zh-CN">
                <a:solidFill>
                  <a:srgbClr val="1C1C1C"/>
                </a:solidFill>
                <a:latin typeface="黑体" panose="02010609060101010101" pitchFamily="49" charset="-122"/>
              </a:rPr>
              <a:t>=</a:t>
            </a:r>
            <a:r>
              <a:rPr lang="zh-CN" altLang="zh-CN">
                <a:solidFill>
                  <a:srgbClr val="1C1C1C"/>
                </a:solidFill>
                <a:latin typeface="黑体" panose="02010609060101010101" pitchFamily="49" charset="-122"/>
              </a:rPr>
              <a:t>常数，</a:t>
            </a:r>
            <a:r>
              <a:rPr lang="en-US" altLang="zh-CN" i="1">
                <a:solidFill>
                  <a:srgbClr val="1C1C1C"/>
                </a:solidFill>
              </a:rPr>
              <a:t>q </a:t>
            </a:r>
            <a:r>
              <a:rPr lang="en-US" altLang="zh-CN">
                <a:solidFill>
                  <a:srgbClr val="1C1C1C"/>
                </a:solidFill>
              </a:rPr>
              <a:t>= </a:t>
            </a:r>
            <a:r>
              <a:rPr lang="en-US" altLang="zh-CN" i="1">
                <a:solidFill>
                  <a:srgbClr val="1C1C1C"/>
                </a:solidFill>
              </a:rPr>
              <a:t>f </a:t>
            </a:r>
            <a:r>
              <a:rPr lang="en-US" altLang="zh-CN">
                <a:solidFill>
                  <a:srgbClr val="1C1C1C"/>
                </a:solidFill>
              </a:rPr>
              <a:t>(</a:t>
            </a:r>
            <a:r>
              <a:rPr lang="en-US" altLang="zh-CN" i="1">
                <a:solidFill>
                  <a:srgbClr val="1C1C1C"/>
                </a:solidFill>
              </a:rPr>
              <a:t>T</a:t>
            </a:r>
            <a:r>
              <a:rPr lang="en-US" altLang="zh-CN">
                <a:solidFill>
                  <a:srgbClr val="1C1C1C"/>
                </a:solidFill>
              </a:rPr>
              <a:t>)</a:t>
            </a:r>
            <a:r>
              <a:rPr lang="en-US" altLang="zh-CN">
                <a:solidFill>
                  <a:srgbClr val="1C1C1C"/>
                </a:solidFill>
                <a:latin typeface="黑体" panose="02010609060101010101" pitchFamily="49" charset="-122"/>
              </a:rPr>
              <a:t>，</a:t>
            </a:r>
            <a:r>
              <a:rPr lang="zh-CN" altLang="en-US">
                <a:solidFill>
                  <a:srgbClr val="1C1C1C"/>
                </a:solidFill>
                <a:latin typeface="黑体" panose="02010609060101010101" pitchFamily="49" charset="-122"/>
              </a:rPr>
              <a:t>得吸附等压线。</a:t>
            </a:r>
          </a:p>
        </p:txBody>
      </p:sp>
      <p:sp>
        <p:nvSpPr>
          <p:cNvPr id="73" name="Rectangle 8"/>
          <p:cNvSpPr>
            <a:spLocks noChangeArrowheads="1"/>
          </p:cNvSpPr>
          <p:nvPr/>
        </p:nvSpPr>
        <p:spPr bwMode="auto">
          <a:xfrm>
            <a:off x="1553028" y="3109686"/>
            <a:ext cx="6172200" cy="555625"/>
          </a:xfrm>
          <a:prstGeom prst="rect">
            <a:avLst/>
          </a:prstGeom>
          <a:gradFill rotWithShape="0">
            <a:gsLst>
              <a:gs pos="0">
                <a:srgbClr val="FFFFCC"/>
              </a:gs>
              <a:gs pos="50000">
                <a:srgbClr val="FFFFFF"/>
              </a:gs>
              <a:gs pos="100000">
                <a:srgbClr val="FFFFCC"/>
              </a:gs>
            </a:gsLst>
            <a:lin ang="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FontTx/>
              <a:buNone/>
            </a:pPr>
            <a:r>
              <a:rPr lang="zh-CN" altLang="en-US">
                <a:solidFill>
                  <a:srgbClr val="1C1C1C"/>
                </a:solidFill>
                <a:latin typeface="黑体" panose="02010609060101010101" pitchFamily="49" charset="-122"/>
              </a:rPr>
              <a:t>(3)</a:t>
            </a:r>
            <a:r>
              <a:rPr lang="en-US" altLang="zh-CN" i="1">
                <a:solidFill>
                  <a:srgbClr val="1C1C1C"/>
                </a:solidFill>
              </a:rPr>
              <a:t>q</a:t>
            </a:r>
            <a:r>
              <a:rPr lang="en-US" altLang="zh-CN">
                <a:solidFill>
                  <a:srgbClr val="1C1C1C"/>
                </a:solidFill>
                <a:latin typeface="黑体" panose="02010609060101010101" pitchFamily="49" charset="-122"/>
              </a:rPr>
              <a:t>=</a:t>
            </a:r>
            <a:r>
              <a:rPr lang="zh-CN" altLang="zh-CN">
                <a:solidFill>
                  <a:srgbClr val="1C1C1C"/>
                </a:solidFill>
                <a:latin typeface="黑体" panose="02010609060101010101" pitchFamily="49" charset="-122"/>
              </a:rPr>
              <a:t>常数，</a:t>
            </a:r>
            <a:r>
              <a:rPr lang="en-US" altLang="zh-CN" i="1">
                <a:solidFill>
                  <a:srgbClr val="1C1C1C"/>
                </a:solidFill>
              </a:rPr>
              <a:t>p </a:t>
            </a:r>
            <a:r>
              <a:rPr lang="en-US" altLang="zh-CN">
                <a:solidFill>
                  <a:srgbClr val="1C1C1C"/>
                </a:solidFill>
              </a:rPr>
              <a:t>= </a:t>
            </a:r>
            <a:r>
              <a:rPr lang="en-US" altLang="zh-CN" i="1">
                <a:solidFill>
                  <a:srgbClr val="1C1C1C"/>
                </a:solidFill>
              </a:rPr>
              <a:t>f </a:t>
            </a:r>
            <a:r>
              <a:rPr lang="en-US" altLang="zh-CN">
                <a:solidFill>
                  <a:srgbClr val="1C1C1C"/>
                </a:solidFill>
              </a:rPr>
              <a:t>(</a:t>
            </a:r>
            <a:r>
              <a:rPr lang="en-US" altLang="zh-CN" i="1">
                <a:solidFill>
                  <a:srgbClr val="1C1C1C"/>
                </a:solidFill>
              </a:rPr>
              <a:t>T</a:t>
            </a:r>
            <a:r>
              <a:rPr lang="en-US" altLang="zh-CN">
                <a:solidFill>
                  <a:srgbClr val="1C1C1C"/>
                </a:solidFill>
              </a:rPr>
              <a:t>)</a:t>
            </a:r>
            <a:r>
              <a:rPr lang="en-US" altLang="zh-CN">
                <a:solidFill>
                  <a:srgbClr val="1C1C1C"/>
                </a:solidFill>
                <a:latin typeface="黑体" panose="02010609060101010101" pitchFamily="49" charset="-122"/>
              </a:rPr>
              <a:t>，</a:t>
            </a:r>
            <a:r>
              <a:rPr lang="zh-CN" altLang="en-US">
                <a:solidFill>
                  <a:srgbClr val="1C1C1C"/>
                </a:solidFill>
                <a:latin typeface="黑体" panose="02010609060101010101" pitchFamily="49" charset="-122"/>
              </a:rPr>
              <a:t>得吸附等量线。</a:t>
            </a:r>
          </a:p>
        </p:txBody>
      </p:sp>
    </p:spTree>
    <p:extLst>
      <p:ext uri="{BB962C8B-B14F-4D97-AF65-F5344CB8AC3E}">
        <p14:creationId xmlns:p14="http://schemas.microsoft.com/office/powerpoint/2010/main" val="4242034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en-US" altLang="zh-CN" dirty="0" smtClean="0"/>
              <a:t>1.2 </a:t>
            </a:r>
            <a:r>
              <a:rPr lang="zh-CN" altLang="en-US" dirty="0" smtClean="0"/>
              <a:t>热力学第一定律</a:t>
            </a:r>
            <a:endParaRPr lang="zh-CN" altLang="en-US" dirty="0"/>
          </a:p>
        </p:txBody>
      </p:sp>
      <p:sp>
        <p:nvSpPr>
          <p:cNvPr id="3" name="内容占位符 2"/>
          <p:cNvSpPr>
            <a:spLocks noGrp="1"/>
          </p:cNvSpPr>
          <p:nvPr>
            <p:ph idx="1"/>
          </p:nvPr>
        </p:nvSpPr>
        <p:spPr>
          <a:xfrm>
            <a:off x="838200" y="1489111"/>
            <a:ext cx="10515600" cy="5244198"/>
          </a:xfrm>
        </p:spPr>
        <p:txBody>
          <a:bodyPr>
            <a:normAutofit/>
          </a:bodyPr>
          <a:lstStyle/>
          <a:p>
            <a:r>
              <a:rPr lang="zh-CN" altLang="en-US" dirty="0" smtClean="0"/>
              <a:t>热和功的定义及正负</a:t>
            </a:r>
            <a:endParaRPr lang="en-US" altLang="zh-CN" dirty="0" smtClean="0"/>
          </a:p>
          <a:p>
            <a:pPr lvl="1"/>
            <a:r>
              <a:rPr lang="zh-CN" altLang="en-US" dirty="0" smtClean="0">
                <a:solidFill>
                  <a:srgbClr val="0000FF"/>
                </a:solidFill>
              </a:rPr>
              <a:t>系统吸热，</a:t>
            </a:r>
            <a:r>
              <a:rPr lang="en-US" altLang="zh-CN" dirty="0" smtClean="0">
                <a:solidFill>
                  <a:srgbClr val="0000FF"/>
                </a:solidFill>
              </a:rPr>
              <a:t>Q&gt;0</a:t>
            </a:r>
            <a:r>
              <a:rPr lang="en-US" altLang="zh-CN" dirty="0" smtClean="0"/>
              <a:t>； </a:t>
            </a:r>
            <a:r>
              <a:rPr lang="zh-CN" altLang="en-US" dirty="0" smtClean="0">
                <a:solidFill>
                  <a:srgbClr val="0000FF"/>
                </a:solidFill>
              </a:rPr>
              <a:t>系统放热，</a:t>
            </a:r>
            <a:r>
              <a:rPr lang="en-US" altLang="zh-CN" dirty="0" smtClean="0">
                <a:solidFill>
                  <a:srgbClr val="0000FF"/>
                </a:solidFill>
              </a:rPr>
              <a:t>Q&lt;0</a:t>
            </a:r>
          </a:p>
          <a:p>
            <a:pPr lvl="1"/>
            <a:r>
              <a:rPr lang="zh-CN" altLang="en-US" dirty="0" smtClean="0">
                <a:solidFill>
                  <a:srgbClr val="0000FF"/>
                </a:solidFill>
                <a:latin typeface="+mn-ea"/>
              </a:rPr>
              <a:t>环境对系统作功，</a:t>
            </a:r>
            <a:r>
              <a:rPr lang="en-US" altLang="zh-CN" dirty="0" smtClean="0">
                <a:solidFill>
                  <a:srgbClr val="0000FF"/>
                </a:solidFill>
                <a:latin typeface="+mn-ea"/>
              </a:rPr>
              <a:t>W&gt;0</a:t>
            </a:r>
            <a:r>
              <a:rPr lang="en-US" altLang="zh-CN" dirty="0" smtClean="0">
                <a:latin typeface="+mn-ea"/>
              </a:rPr>
              <a:t>；</a:t>
            </a:r>
            <a:r>
              <a:rPr lang="zh-CN" altLang="en-US" dirty="0" smtClean="0">
                <a:solidFill>
                  <a:srgbClr val="0000FF"/>
                </a:solidFill>
                <a:latin typeface="+mn-ea"/>
              </a:rPr>
              <a:t>系统对环境作功，</a:t>
            </a:r>
            <a:r>
              <a:rPr lang="en-US" altLang="zh-CN" dirty="0" smtClean="0">
                <a:solidFill>
                  <a:srgbClr val="0000FF"/>
                </a:solidFill>
                <a:latin typeface="+mn-ea"/>
              </a:rPr>
              <a:t>W&lt;0</a:t>
            </a:r>
          </a:p>
          <a:p>
            <a:r>
              <a:rPr lang="zh-CN" altLang="en-US" dirty="0" smtClean="0">
                <a:latin typeface="+mn-ea"/>
              </a:rPr>
              <a:t>体积功的计算</a:t>
            </a:r>
            <a:endParaRPr lang="en-US" altLang="zh-CN" dirty="0" smtClean="0">
              <a:latin typeface="+mn-ea"/>
            </a:endParaRPr>
          </a:p>
          <a:p>
            <a:endParaRPr lang="en-US" altLang="zh-CN" dirty="0">
              <a:latin typeface="+mn-ea"/>
            </a:endParaRPr>
          </a:p>
          <a:p>
            <a:r>
              <a:rPr lang="zh-CN" altLang="en-US" dirty="0" smtClean="0">
                <a:latin typeface="+mn-ea"/>
              </a:rPr>
              <a:t>功与过程</a:t>
            </a:r>
            <a:endParaRPr lang="en-US" altLang="zh-CN" dirty="0" smtClean="0">
              <a:latin typeface="+mn-ea"/>
            </a:endParaRPr>
          </a:p>
          <a:p>
            <a:pPr lvl="1"/>
            <a:r>
              <a:rPr lang="zh-CN" altLang="en-US" dirty="0" smtClean="0">
                <a:latin typeface="+mn-ea"/>
              </a:rPr>
              <a:t>（</a:t>
            </a:r>
            <a:r>
              <a:rPr lang="en-US" altLang="zh-CN" dirty="0" smtClean="0">
                <a:latin typeface="+mn-ea"/>
              </a:rPr>
              <a:t>1</a:t>
            </a:r>
            <a:r>
              <a:rPr lang="zh-CN" altLang="en-US" dirty="0" smtClean="0">
                <a:latin typeface="+mn-ea"/>
              </a:rPr>
              <a:t>）功与变化的途径有关。</a:t>
            </a:r>
          </a:p>
          <a:p>
            <a:pPr lvl="1"/>
            <a:r>
              <a:rPr lang="zh-CN" altLang="en-US" dirty="0" smtClean="0">
                <a:latin typeface="+mn-ea"/>
              </a:rPr>
              <a:t>（</a:t>
            </a:r>
            <a:r>
              <a:rPr lang="en-US" altLang="zh-CN" dirty="0" smtClean="0">
                <a:latin typeface="+mn-ea"/>
              </a:rPr>
              <a:t>2</a:t>
            </a:r>
            <a:r>
              <a:rPr lang="zh-CN" altLang="en-US" dirty="0" smtClean="0">
                <a:latin typeface="+mn-ea"/>
              </a:rPr>
              <a:t>）可逆膨胀，系统对环境作最大功；</a:t>
            </a:r>
          </a:p>
          <a:p>
            <a:pPr lvl="1"/>
            <a:r>
              <a:rPr lang="zh-CN" altLang="en-US" dirty="0" smtClean="0">
                <a:latin typeface="+mn-ea"/>
              </a:rPr>
              <a:t>（</a:t>
            </a:r>
            <a:r>
              <a:rPr lang="en-US" altLang="zh-CN" dirty="0" smtClean="0">
                <a:latin typeface="+mn-ea"/>
              </a:rPr>
              <a:t>3</a:t>
            </a:r>
            <a:r>
              <a:rPr lang="zh-CN" altLang="en-US" dirty="0" smtClean="0">
                <a:latin typeface="+mn-ea"/>
              </a:rPr>
              <a:t>）可逆压缩，环境对系统作最小功。</a:t>
            </a:r>
          </a:p>
          <a:p>
            <a:r>
              <a:rPr lang="zh-CN" altLang="en-US" dirty="0" smtClean="0">
                <a:latin typeface="+mn-ea"/>
              </a:rPr>
              <a:t>可逆过程：</a:t>
            </a:r>
            <a:r>
              <a:rPr lang="zh-CN" altLang="en-US" dirty="0" smtClean="0">
                <a:latin typeface="黑体" panose="02010609060101010101" pitchFamily="49" charset="-122"/>
              </a:rPr>
              <a:t>如果</a:t>
            </a:r>
            <a:r>
              <a:rPr lang="zh-CN" altLang="en-US" dirty="0" smtClean="0">
                <a:solidFill>
                  <a:srgbClr val="0000FF"/>
                </a:solidFill>
                <a:latin typeface="黑体" panose="02010609060101010101" pitchFamily="49" charset="-122"/>
              </a:rPr>
              <a:t>过程能向相反的方向进行，并且</a:t>
            </a:r>
            <a:r>
              <a:rPr lang="zh-CN" altLang="en-US" dirty="0" smtClean="0">
                <a:solidFill>
                  <a:srgbClr val="FF0000"/>
                </a:solidFill>
                <a:latin typeface="黑体" panose="02010609060101010101" pitchFamily="49" charset="-122"/>
              </a:rPr>
              <a:t>系统和环境</a:t>
            </a:r>
            <a:r>
              <a:rPr lang="zh-CN" altLang="en-US" dirty="0" smtClean="0">
                <a:solidFill>
                  <a:srgbClr val="0000FF"/>
                </a:solidFill>
                <a:latin typeface="黑体" panose="02010609060101010101" pitchFamily="49" charset="-122"/>
              </a:rPr>
              <a:t>都恢复到原来的状态</a:t>
            </a:r>
            <a:endParaRPr lang="en-US" altLang="zh-CN" dirty="0" smtClean="0">
              <a:latin typeface="+mn-ea"/>
            </a:endParaRPr>
          </a:p>
        </p:txBody>
      </p:sp>
      <p:grpSp>
        <p:nvGrpSpPr>
          <p:cNvPr id="6" name="组合 5"/>
          <p:cNvGrpSpPr/>
          <p:nvPr/>
        </p:nvGrpSpPr>
        <p:grpSpPr>
          <a:xfrm>
            <a:off x="1369002" y="3174348"/>
            <a:ext cx="2411412" cy="628650"/>
            <a:chOff x="5705475" y="3114675"/>
            <a:chExt cx="2411412" cy="628650"/>
          </a:xfrm>
        </p:grpSpPr>
        <p:pic>
          <p:nvPicPr>
            <p:cNvPr id="4" name="图片 3"/>
            <p:cNvPicPr>
              <a:picLocks noChangeAspect="1"/>
            </p:cNvPicPr>
            <p:nvPr/>
          </p:nvPicPr>
          <p:blipFill>
            <a:blip r:embed="rId3"/>
            <a:stretch>
              <a:fillRect/>
            </a:stretch>
          </p:blipFill>
          <p:spPr>
            <a:xfrm>
              <a:off x="5705475" y="3152775"/>
              <a:ext cx="781050" cy="552450"/>
            </a:xfrm>
            <a:prstGeom prst="rect">
              <a:avLst/>
            </a:prstGeom>
          </p:spPr>
        </p:pic>
        <p:graphicFrame>
          <p:nvGraphicFramePr>
            <p:cNvPr id="5" name="Object 7"/>
            <p:cNvGraphicFramePr>
              <a:graphicFrameLocks noChangeAspect="1"/>
            </p:cNvGraphicFramePr>
            <p:nvPr>
              <p:extLst>
                <p:ext uri="{D42A27DB-BD31-4B8C-83A1-F6EECF244321}">
                  <p14:modId xmlns:p14="http://schemas.microsoft.com/office/powerpoint/2010/main" val="2214368047"/>
                </p:ext>
              </p:extLst>
            </p:nvPr>
          </p:nvGraphicFramePr>
          <p:xfrm>
            <a:off x="6510337" y="3114675"/>
            <a:ext cx="1606550" cy="628650"/>
          </p:xfrm>
          <a:graphic>
            <a:graphicData uri="http://schemas.openxmlformats.org/presentationml/2006/ole">
              <mc:AlternateContent xmlns:mc="http://schemas.openxmlformats.org/markup-compatibility/2006">
                <mc:Choice xmlns:v="urn:schemas-microsoft-com:vml" Requires="v">
                  <p:oleObj spid="_x0000_s1056" name="Equation" r:id="rId4" imgW="583947" imgH="228501" progId="Equation.DSMT4">
                    <p:embed/>
                  </p:oleObj>
                </mc:Choice>
                <mc:Fallback>
                  <p:oleObj name="Equation" r:id="rId4" imgW="583947" imgH="228501" progId="Equation.DSMT4">
                    <p:embed/>
                    <p:pic>
                      <p:nvPicPr>
                        <p:cNvPr id="1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337" y="3114675"/>
                          <a:ext cx="160655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7" name="图片 6"/>
          <p:cNvPicPr>
            <a:picLocks noChangeAspect="1"/>
          </p:cNvPicPr>
          <p:nvPr/>
        </p:nvPicPr>
        <p:blipFill>
          <a:blip r:embed="rId6"/>
          <a:stretch>
            <a:fillRect/>
          </a:stretch>
        </p:blipFill>
        <p:spPr>
          <a:xfrm>
            <a:off x="4762933" y="2979085"/>
            <a:ext cx="2943225" cy="1019175"/>
          </a:xfrm>
          <a:prstGeom prst="rect">
            <a:avLst/>
          </a:prstGeom>
        </p:spPr>
      </p:pic>
    </p:spTree>
    <p:extLst>
      <p:ext uri="{BB962C8B-B14F-4D97-AF65-F5344CB8AC3E}">
        <p14:creationId xmlns:p14="http://schemas.microsoft.com/office/powerpoint/2010/main" val="329419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barn(inVertical)">
                                      <p:cBhvr>
                                        <p:cTn id="33" dur="500"/>
                                        <p:tgtEl>
                                          <p:spTgt spid="3">
                                            <p:txEl>
                                              <p:pRg st="5" end="5"/>
                                            </p:txEl>
                                          </p:spTgt>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barn(inVertical)">
                                      <p:cBhvr>
                                        <p:cTn id="36" dur="500"/>
                                        <p:tgtEl>
                                          <p:spTgt spid="3">
                                            <p:txEl>
                                              <p:pRg st="6" end="6"/>
                                            </p:tx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arn(inVertical)">
                                      <p:cBhvr>
                                        <p:cTn id="39" dur="500"/>
                                        <p:tgtEl>
                                          <p:spTgt spid="3">
                                            <p:txEl>
                                              <p:pRg st="7" end="7"/>
                                            </p:txEl>
                                          </p:spTgt>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arn(inVertical)">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38339" y="1484313"/>
            <a:ext cx="8315325" cy="4032250"/>
          </a:xfrm>
          <a:prstGeom prst="rect">
            <a:avLst/>
          </a:prstGeom>
        </p:spPr>
        <p:txBody>
          <a:bodyPr>
            <a:spAutoFit/>
          </a:bodyPr>
          <a:lstStyle/>
          <a:p>
            <a:pPr algn="just">
              <a:lnSpc>
                <a:spcPct val="150000"/>
              </a:lnSpc>
              <a:spcBef>
                <a:spcPts val="1200"/>
              </a:spcBef>
              <a:defRPr/>
            </a:pPr>
            <a:r>
              <a:rPr lang="zh-CN" altLang="en-US" sz="2400" dirty="0">
                <a:latin typeface="+mn-ea"/>
              </a:rPr>
              <a:t>（</a:t>
            </a:r>
            <a:r>
              <a:rPr lang="en-US" altLang="zh-CN" sz="2400" dirty="0">
                <a:latin typeface="+mn-ea"/>
              </a:rPr>
              <a:t>1</a:t>
            </a:r>
            <a:r>
              <a:rPr lang="zh-CN" altLang="en-US" sz="2400" dirty="0">
                <a:latin typeface="+mn-ea"/>
              </a:rPr>
              <a:t>）</a:t>
            </a:r>
            <a:r>
              <a:rPr lang="zh-CN" altLang="en-US" sz="2400" dirty="0">
                <a:solidFill>
                  <a:srgbClr val="FF0000"/>
                </a:solidFill>
                <a:latin typeface="+mn-ea"/>
              </a:rPr>
              <a:t>重点掌握表面张力和表面能的概念</a:t>
            </a:r>
            <a:r>
              <a:rPr lang="zh-CN" altLang="en-US" sz="2400" dirty="0">
                <a:latin typeface="+mn-ea"/>
              </a:rPr>
              <a:t>。</a:t>
            </a:r>
            <a:endParaRPr lang="en-US" altLang="zh-CN" sz="2400" dirty="0">
              <a:latin typeface="+mn-ea"/>
            </a:endParaRPr>
          </a:p>
          <a:p>
            <a:pPr algn="just">
              <a:lnSpc>
                <a:spcPct val="150000"/>
              </a:lnSpc>
              <a:spcBef>
                <a:spcPts val="1200"/>
              </a:spcBef>
              <a:defRPr/>
            </a:pPr>
            <a:r>
              <a:rPr lang="zh-CN" altLang="en-US" sz="2400" dirty="0">
                <a:latin typeface="+mn-ea"/>
              </a:rPr>
              <a:t>（</a:t>
            </a:r>
            <a:r>
              <a:rPr lang="en-US" altLang="zh-CN" sz="2400" dirty="0">
                <a:latin typeface="+mn-ea"/>
              </a:rPr>
              <a:t>2</a:t>
            </a:r>
            <a:r>
              <a:rPr lang="zh-CN" altLang="en-US" sz="2400" dirty="0">
                <a:latin typeface="+mn-ea"/>
              </a:rPr>
              <a:t>）</a:t>
            </a:r>
            <a:r>
              <a:rPr lang="zh-CN" altLang="en-US" sz="2400" dirty="0">
                <a:solidFill>
                  <a:srgbClr val="FF0000"/>
                </a:solidFill>
                <a:latin typeface="+mn-ea"/>
              </a:rPr>
              <a:t>重点掌握弯曲液面的附加压力和蒸气压的计算，理解亚稳现象</a:t>
            </a:r>
            <a:r>
              <a:rPr lang="zh-CN" altLang="en-US" sz="2400" dirty="0">
                <a:latin typeface="+mn-ea"/>
              </a:rPr>
              <a:t>。</a:t>
            </a:r>
            <a:endParaRPr lang="en-US" altLang="zh-CN" sz="2400" dirty="0">
              <a:latin typeface="+mn-ea"/>
            </a:endParaRPr>
          </a:p>
          <a:p>
            <a:pPr algn="just">
              <a:lnSpc>
                <a:spcPct val="150000"/>
              </a:lnSpc>
              <a:spcBef>
                <a:spcPts val="1200"/>
              </a:spcBef>
              <a:defRPr/>
            </a:pPr>
            <a:r>
              <a:rPr lang="zh-CN" altLang="en-US" sz="2400" dirty="0">
                <a:latin typeface="+mn-ea"/>
              </a:rPr>
              <a:t>（</a:t>
            </a:r>
            <a:r>
              <a:rPr lang="en-US" altLang="zh-CN" sz="2400" dirty="0">
                <a:latin typeface="+mn-ea"/>
              </a:rPr>
              <a:t>3</a:t>
            </a:r>
            <a:r>
              <a:rPr lang="zh-CN" altLang="en-US" sz="2400" dirty="0">
                <a:latin typeface="+mn-ea"/>
              </a:rPr>
              <a:t>）了解润湿现象及其应用。</a:t>
            </a:r>
            <a:endParaRPr lang="en-US" altLang="zh-CN" sz="2400" dirty="0">
              <a:latin typeface="+mn-ea"/>
            </a:endParaRPr>
          </a:p>
          <a:p>
            <a:pPr algn="just">
              <a:lnSpc>
                <a:spcPct val="150000"/>
              </a:lnSpc>
              <a:spcBef>
                <a:spcPts val="1200"/>
              </a:spcBef>
              <a:defRPr/>
            </a:pPr>
            <a:r>
              <a:rPr lang="zh-CN" altLang="en-US" sz="2400" dirty="0">
                <a:cs typeface="Times New Roman" panose="02020603050405020304" pitchFamily="18" charset="0"/>
              </a:rPr>
              <a:t>（</a:t>
            </a:r>
            <a:r>
              <a:rPr lang="en-US" altLang="zh-CN" sz="2400" dirty="0">
                <a:cs typeface="Times New Roman" panose="02020603050405020304" pitchFamily="18" charset="0"/>
              </a:rPr>
              <a:t>4</a:t>
            </a:r>
            <a:r>
              <a:rPr lang="zh-CN" altLang="en-US" sz="2400" dirty="0">
                <a:cs typeface="Times New Roman" panose="02020603050405020304" pitchFamily="18" charset="0"/>
              </a:rPr>
              <a:t>）了解吉布斯吸附和表面活性剂及其应用。</a:t>
            </a:r>
            <a:endParaRPr lang="en-US" altLang="zh-CN" sz="2400" dirty="0">
              <a:cs typeface="Times New Roman" panose="02020603050405020304" pitchFamily="18" charset="0"/>
            </a:endParaRPr>
          </a:p>
          <a:p>
            <a:pPr algn="just">
              <a:lnSpc>
                <a:spcPct val="150000"/>
              </a:lnSpc>
              <a:spcBef>
                <a:spcPts val="1200"/>
              </a:spcBef>
              <a:defRPr/>
            </a:pPr>
            <a:r>
              <a:rPr lang="zh-CN" altLang="en-US" sz="2400" dirty="0">
                <a:cs typeface="Times New Roman" panose="02020603050405020304" pitchFamily="18" charset="0"/>
              </a:rPr>
              <a:t>（</a:t>
            </a:r>
            <a:r>
              <a:rPr lang="en-US" altLang="zh-CN" sz="2400" dirty="0">
                <a:cs typeface="Times New Roman" panose="02020603050405020304" pitchFamily="18" charset="0"/>
              </a:rPr>
              <a:t>5</a:t>
            </a:r>
            <a:r>
              <a:rPr lang="zh-CN" altLang="en-US" sz="2400" dirty="0">
                <a:cs typeface="Times New Roman" panose="02020603050405020304" pitchFamily="18" charset="0"/>
              </a:rPr>
              <a:t>）了解吸附的基本概念。</a:t>
            </a:r>
            <a:endParaRPr lang="en-US" altLang="zh-CN" sz="2400" dirty="0">
              <a:cs typeface="Times New Roman" panose="02020603050405020304" pitchFamily="18" charset="0"/>
            </a:endParaRPr>
          </a:p>
        </p:txBody>
      </p:sp>
      <p:sp>
        <p:nvSpPr>
          <p:cNvPr id="4" name="Rectangle 2"/>
          <p:cNvSpPr txBox="1">
            <a:spLocks noChangeArrowheads="1"/>
          </p:cNvSpPr>
          <p:nvPr/>
        </p:nvSpPr>
        <p:spPr bwMode="auto">
          <a:xfrm>
            <a:off x="2209800" y="44450"/>
            <a:ext cx="7772400" cy="838200"/>
          </a:xfrm>
          <a:prstGeom prst="rect">
            <a:avLst/>
          </a:prstGeom>
          <a:noFill/>
          <a:ln w="9525">
            <a:noFill/>
            <a:miter lim="800000"/>
            <a:headEnd/>
            <a:tailEnd/>
          </a:ln>
        </p:spPr>
        <p:txBody>
          <a:bodyPr anchor="ctr"/>
          <a:lstStyle>
            <a:lvl1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2pPr>
            <a:lvl3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3pPr>
            <a:lvl4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4pPr>
            <a:lvl5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5pPr>
            <a:lvl6pPr marL="4572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6pPr>
            <a:lvl7pPr marL="9144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7pPr>
            <a:lvl8pPr marL="13716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8pPr>
            <a:lvl9pPr marL="18288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9pPr>
          </a:lstStyle>
          <a:p>
            <a:pPr eaLnBrk="1" hangingPunct="1">
              <a:defRPr/>
            </a:pPr>
            <a:r>
              <a:rPr lang="zh-CN" altLang="en-US" b="1" kern="0" dirty="0">
                <a:solidFill>
                  <a:schemeClr val="tx1"/>
                </a:solidFill>
                <a:effectLst/>
              </a:rPr>
              <a:t>本章重点难点</a:t>
            </a:r>
          </a:p>
        </p:txBody>
      </p:sp>
    </p:spTree>
    <p:extLst>
      <p:ext uri="{BB962C8B-B14F-4D97-AF65-F5344CB8AC3E}">
        <p14:creationId xmlns:p14="http://schemas.microsoft.com/office/powerpoint/2010/main" val="32656474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第九章  电化学</a:t>
            </a:r>
            <a:endParaRPr lang="zh-CN" altLang="en-US" dirty="0" smtClean="0"/>
          </a:p>
        </p:txBody>
      </p:sp>
      <p:sp>
        <p:nvSpPr>
          <p:cNvPr id="3" name="内容占位符 2"/>
          <p:cNvSpPr>
            <a:spLocks noGrp="1"/>
          </p:cNvSpPr>
          <p:nvPr>
            <p:ph idx="1"/>
          </p:nvPr>
        </p:nvSpPr>
        <p:spPr>
          <a:xfrm>
            <a:off x="838200" y="1489111"/>
            <a:ext cx="10515600" cy="5244198"/>
          </a:xfrm>
        </p:spPr>
        <p:txBody>
          <a:bodyPr>
            <a:normAutofit/>
          </a:bodyPr>
          <a:lstStyle/>
          <a:p>
            <a:pPr lvl="1">
              <a:lnSpc>
                <a:spcPct val="110000"/>
              </a:lnSpc>
            </a:pPr>
            <a:r>
              <a:rPr lang="zh-CN" altLang="en-US" sz="2800" dirty="0" smtClean="0">
                <a:latin typeface="+mn-ea"/>
              </a:rPr>
              <a:t>正极、负极：电势高为正极，电势低为负极</a:t>
            </a:r>
            <a:endParaRPr lang="en-US" altLang="zh-CN" sz="2800" dirty="0" smtClean="0">
              <a:latin typeface="+mn-ea"/>
            </a:endParaRPr>
          </a:p>
          <a:p>
            <a:pPr lvl="1">
              <a:lnSpc>
                <a:spcPct val="110000"/>
              </a:lnSpc>
            </a:pPr>
            <a:r>
              <a:rPr lang="zh-CN" altLang="en-US" sz="2800" dirty="0" smtClean="0">
                <a:latin typeface="+mn-ea"/>
              </a:rPr>
              <a:t>阳极、阴极：氧化为阳极，还原为负极</a:t>
            </a:r>
            <a:endParaRPr lang="en-US" altLang="zh-CN" sz="2800" dirty="0" smtClean="0">
              <a:latin typeface="+mn-ea"/>
            </a:endParaRPr>
          </a:p>
          <a:p>
            <a:pPr lvl="1">
              <a:lnSpc>
                <a:spcPct val="110000"/>
              </a:lnSpc>
            </a:pPr>
            <a:r>
              <a:rPr lang="zh-CN" altLang="en-US" sz="2800" dirty="0">
                <a:latin typeface="+mn-ea"/>
              </a:rPr>
              <a:t>法拉第定律：在电极界面上发生反应物质的质量与通入的电量成正比，与得失电子数成反比</a:t>
            </a:r>
            <a:r>
              <a:rPr lang="zh-CN" altLang="en-US" sz="2800" dirty="0" smtClean="0">
                <a:latin typeface="+mn-ea"/>
              </a:rPr>
              <a:t>。</a:t>
            </a:r>
            <a:endParaRPr lang="en-US" altLang="zh-CN" sz="2800" dirty="0" smtClean="0">
              <a:latin typeface="+mn-ea"/>
            </a:endParaRPr>
          </a:p>
          <a:p>
            <a:pPr lvl="1">
              <a:lnSpc>
                <a:spcPct val="110000"/>
              </a:lnSpc>
            </a:pPr>
            <a:endParaRPr lang="en-US" altLang="zh-CN" sz="2800" dirty="0">
              <a:latin typeface="+mn-ea"/>
            </a:endParaRPr>
          </a:p>
          <a:p>
            <a:pPr lvl="1">
              <a:lnSpc>
                <a:spcPct val="110000"/>
              </a:lnSpc>
            </a:pPr>
            <a:r>
              <a:rPr lang="zh-CN" altLang="en-US" sz="2800" dirty="0" smtClean="0">
                <a:latin typeface="+mn-ea"/>
              </a:rPr>
              <a:t>离子迁移率：单位电场强度的离子迁移速率</a:t>
            </a:r>
            <a:endParaRPr lang="en-US" altLang="zh-CN" sz="2800" dirty="0" smtClean="0">
              <a:latin typeface="+mn-ea"/>
            </a:endParaRPr>
          </a:p>
          <a:p>
            <a:pPr lvl="1">
              <a:lnSpc>
                <a:spcPct val="110000"/>
              </a:lnSpc>
            </a:pPr>
            <a:r>
              <a:rPr lang="zh-CN" altLang="en-US" sz="2800" dirty="0">
                <a:latin typeface="+mn-ea"/>
              </a:rPr>
              <a:t>离子迁移数</a:t>
            </a:r>
            <a:r>
              <a:rPr lang="zh-CN" altLang="en-US" sz="2800" dirty="0" smtClean="0">
                <a:latin typeface="+mn-ea"/>
              </a:rPr>
              <a:t>：某种离子所</a:t>
            </a:r>
            <a:r>
              <a:rPr lang="zh-CN" altLang="en-US" sz="2800" dirty="0">
                <a:latin typeface="+mn-ea"/>
              </a:rPr>
              <a:t>运载的电流与总电流之比</a:t>
            </a:r>
          </a:p>
          <a:p>
            <a:pPr lvl="1">
              <a:lnSpc>
                <a:spcPct val="110000"/>
              </a:lnSpc>
            </a:pPr>
            <a:endParaRPr lang="zh-CN" altLang="en-US" sz="2800" dirty="0">
              <a:latin typeface="+mn-ea"/>
            </a:endParaRPr>
          </a:p>
        </p:txBody>
      </p:sp>
      <p:graphicFrame>
        <p:nvGraphicFramePr>
          <p:cNvPr id="7" name="Object 15"/>
          <p:cNvGraphicFramePr>
            <a:graphicFrameLocks noChangeAspect="1"/>
          </p:cNvGraphicFramePr>
          <p:nvPr>
            <p:extLst>
              <p:ext uri="{D42A27DB-BD31-4B8C-83A1-F6EECF244321}">
                <p14:modId xmlns:p14="http://schemas.microsoft.com/office/powerpoint/2010/main" val="1692885015"/>
              </p:ext>
            </p:extLst>
          </p:nvPr>
        </p:nvGraphicFramePr>
        <p:xfrm>
          <a:off x="4949536" y="3509548"/>
          <a:ext cx="1752600" cy="601662"/>
        </p:xfrm>
        <a:graphic>
          <a:graphicData uri="http://schemas.openxmlformats.org/presentationml/2006/ole">
            <mc:AlternateContent xmlns:mc="http://schemas.openxmlformats.org/markup-compatibility/2006">
              <mc:Choice xmlns:v="urn:schemas-microsoft-com:vml" Requires="v">
                <p:oleObj spid="_x0000_s34884" name="Equation" r:id="rId3" imgW="774364" imgH="266584" progId="Equation.DSMT4">
                  <p:embed/>
                </p:oleObj>
              </mc:Choice>
              <mc:Fallback>
                <p:oleObj name="Equation" r:id="rId3" imgW="774364" imgH="266584" progId="Equation.DSMT4">
                  <p:embed/>
                  <p:pic>
                    <p:nvPicPr>
                      <p:cNvPr id="19465"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9536" y="3509548"/>
                        <a:ext cx="1752600" cy="60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3463761198"/>
              </p:ext>
            </p:extLst>
          </p:nvPr>
        </p:nvGraphicFramePr>
        <p:xfrm>
          <a:off x="2358736" y="5237018"/>
          <a:ext cx="1676400" cy="1258888"/>
        </p:xfrm>
        <a:graphic>
          <a:graphicData uri="http://schemas.openxmlformats.org/presentationml/2006/ole">
            <mc:AlternateContent xmlns:mc="http://schemas.openxmlformats.org/markup-compatibility/2006">
              <mc:Choice xmlns:v="urn:schemas-microsoft-com:vml" Requires="v">
                <p:oleObj spid="_x0000_s34885" name="Equation" r:id="rId5" imgW="571252" imgH="431613" progId="Equation.DSMT4">
                  <p:embed/>
                </p:oleObj>
              </mc:Choice>
              <mc:Fallback>
                <p:oleObj name="Equation" r:id="rId5" imgW="571252" imgH="431613" progId="Equation.DSMT4">
                  <p:embed/>
                  <p:pic>
                    <p:nvPicPr>
                      <p:cNvPr id="8090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8736" y="5237018"/>
                        <a:ext cx="1676400" cy="125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52300707"/>
              </p:ext>
            </p:extLst>
          </p:nvPr>
        </p:nvGraphicFramePr>
        <p:xfrm>
          <a:off x="4804279" y="5527530"/>
          <a:ext cx="3795713" cy="677863"/>
        </p:xfrm>
        <a:graphic>
          <a:graphicData uri="http://schemas.openxmlformats.org/presentationml/2006/ole">
            <mc:AlternateContent xmlns:mc="http://schemas.openxmlformats.org/markup-compatibility/2006">
              <mc:Choice xmlns:v="urn:schemas-microsoft-com:vml" Requires="v">
                <p:oleObj spid="_x0000_s34886" name="Equation" r:id="rId7" imgW="1422400" imgH="254000" progId="Equation.DSMT4">
                  <p:embed/>
                </p:oleObj>
              </mc:Choice>
              <mc:Fallback>
                <p:oleObj name="Equation" r:id="rId7" imgW="1422400" imgH="254000" progId="Equation.DSMT4">
                  <p:embed/>
                  <p:pic>
                    <p:nvPicPr>
                      <p:cNvPr id="30727"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4279" y="5527530"/>
                        <a:ext cx="3795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993165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第九章  电化学</a:t>
            </a:r>
            <a:endParaRPr lang="zh-CN" altLang="en-US" dirty="0" smtClean="0"/>
          </a:p>
        </p:txBody>
      </p:sp>
      <p:sp>
        <p:nvSpPr>
          <p:cNvPr id="3" name="内容占位符 2"/>
          <p:cNvSpPr>
            <a:spLocks noGrp="1"/>
          </p:cNvSpPr>
          <p:nvPr>
            <p:ph idx="1"/>
          </p:nvPr>
        </p:nvSpPr>
        <p:spPr>
          <a:xfrm>
            <a:off x="838200" y="1378271"/>
            <a:ext cx="10515600" cy="5244198"/>
          </a:xfrm>
        </p:spPr>
        <p:txBody>
          <a:bodyPr>
            <a:normAutofit/>
          </a:bodyPr>
          <a:lstStyle/>
          <a:p>
            <a:pPr lvl="1">
              <a:lnSpc>
                <a:spcPct val="110000"/>
              </a:lnSpc>
            </a:pPr>
            <a:r>
              <a:rPr lang="en-US" altLang="zh-CN" sz="2800" dirty="0"/>
              <a:t>Hittorf</a:t>
            </a:r>
            <a:r>
              <a:rPr lang="zh-CN" altLang="en-US" sz="2800" dirty="0" smtClean="0">
                <a:latin typeface="黑体" panose="02010609060101010101" pitchFamily="49" charset="-122"/>
              </a:rPr>
              <a:t>法测离子迁移数</a:t>
            </a:r>
            <a:endParaRPr lang="en-US" altLang="zh-CN" sz="2800" dirty="0" smtClean="0">
              <a:latin typeface="黑体" panose="02010609060101010101" pitchFamily="49" charset="-122"/>
            </a:endParaRPr>
          </a:p>
          <a:p>
            <a:pPr lvl="1">
              <a:lnSpc>
                <a:spcPct val="110000"/>
              </a:lnSpc>
            </a:pPr>
            <a:endParaRPr lang="en-US" altLang="zh-CN" sz="2800" dirty="0">
              <a:latin typeface="黑体" panose="02010609060101010101" pitchFamily="49" charset="-122"/>
            </a:endParaRPr>
          </a:p>
          <a:p>
            <a:pPr lvl="1">
              <a:lnSpc>
                <a:spcPct val="110000"/>
              </a:lnSpc>
            </a:pPr>
            <a:endParaRPr lang="en-US" altLang="zh-CN" sz="2800" dirty="0" smtClean="0">
              <a:latin typeface="黑体" panose="02010609060101010101" pitchFamily="49" charset="-122"/>
            </a:endParaRPr>
          </a:p>
          <a:p>
            <a:pPr lvl="1">
              <a:lnSpc>
                <a:spcPct val="110000"/>
              </a:lnSpc>
            </a:pPr>
            <a:endParaRPr lang="en-US" altLang="zh-CN" sz="2800" dirty="0">
              <a:latin typeface="黑体" panose="02010609060101010101" pitchFamily="49" charset="-122"/>
            </a:endParaRPr>
          </a:p>
          <a:p>
            <a:pPr lvl="1">
              <a:lnSpc>
                <a:spcPct val="110000"/>
              </a:lnSpc>
            </a:pPr>
            <a:endParaRPr lang="en-US" altLang="zh-CN" sz="2800" dirty="0" smtClean="0">
              <a:latin typeface="黑体" panose="02010609060101010101" pitchFamily="49" charset="-122"/>
            </a:endParaRPr>
          </a:p>
          <a:p>
            <a:pPr>
              <a:spcBef>
                <a:spcPct val="0"/>
              </a:spcBef>
            </a:pPr>
            <a:r>
              <a:rPr lang="zh-CN" altLang="en-US" sz="2800" dirty="0" smtClean="0">
                <a:latin typeface="黑体" panose="02010609060101010101" pitchFamily="49" charset="-122"/>
              </a:rPr>
              <a:t>电导率</a:t>
            </a:r>
            <a:r>
              <a:rPr lang="en-US" altLang="zh-CN" sz="2800" dirty="0" smtClean="0">
                <a:latin typeface="Times New Roman" panose="02020603050405020304" pitchFamily="18" charset="0"/>
                <a:cs typeface="Times New Roman" panose="02020603050405020304" pitchFamily="18" charset="0"/>
              </a:rPr>
              <a:t>κ</a:t>
            </a:r>
            <a:r>
              <a:rPr lang="zh-CN" altLang="en-US" sz="2800" dirty="0" smtClean="0">
                <a:latin typeface="黑体" panose="02010609060101010101" pitchFamily="49" charset="-122"/>
              </a:rPr>
              <a:t>：</a:t>
            </a:r>
            <a:r>
              <a:rPr lang="zh-CN" altLang="en-US" dirty="0">
                <a:latin typeface="黑体" panose="02010609060101010101" pitchFamily="49" charset="-122"/>
              </a:rPr>
              <a:t>单位长度</a:t>
            </a:r>
            <a:r>
              <a:rPr lang="zh-CN" altLang="en-US" dirty="0" smtClean="0">
                <a:latin typeface="黑体" panose="02010609060101010101" pitchFamily="49" charset="-122"/>
              </a:rPr>
              <a:t>、单位</a:t>
            </a:r>
            <a:r>
              <a:rPr lang="zh-CN" altLang="en-US" dirty="0">
                <a:latin typeface="黑体" panose="02010609060101010101" pitchFamily="49" charset="-122"/>
              </a:rPr>
              <a:t>截面积导体的</a:t>
            </a:r>
            <a:r>
              <a:rPr lang="zh-CN" altLang="en-US" dirty="0" smtClean="0">
                <a:latin typeface="黑体" panose="02010609060101010101" pitchFamily="49" charset="-122"/>
              </a:rPr>
              <a:t>电导，</a:t>
            </a:r>
            <a:r>
              <a:rPr lang="zh-CN" altLang="en-US" dirty="0">
                <a:latin typeface="黑体" panose="02010609060101010101" pitchFamily="49" charset="-122"/>
              </a:rPr>
              <a:t>单位是	</a:t>
            </a:r>
            <a:r>
              <a:rPr lang="zh-CN" altLang="en-US" dirty="0" smtClean="0">
                <a:latin typeface="黑体" panose="02010609060101010101" pitchFamily="49" charset="-122"/>
              </a:rPr>
              <a:t> 或</a:t>
            </a:r>
            <a:endParaRPr lang="en-US" altLang="zh-CN" dirty="0" smtClean="0">
              <a:latin typeface="黑体" panose="02010609060101010101" pitchFamily="49" charset="-122"/>
            </a:endParaRPr>
          </a:p>
          <a:p>
            <a:pPr>
              <a:spcBef>
                <a:spcPct val="0"/>
              </a:spcBef>
              <a:buNone/>
            </a:pPr>
            <a:endParaRPr lang="en-US" altLang="zh-CN" dirty="0">
              <a:latin typeface="黑体" panose="02010609060101010101" pitchFamily="49" charset="-122"/>
            </a:endParaRPr>
          </a:p>
          <a:p>
            <a:pPr>
              <a:spcBef>
                <a:spcPct val="0"/>
              </a:spcBef>
              <a:buNone/>
            </a:pPr>
            <a:endParaRPr lang="en-US" altLang="zh-CN" dirty="0" smtClean="0">
              <a:latin typeface="黑体" panose="02010609060101010101" pitchFamily="49" charset="-122"/>
            </a:endParaRPr>
          </a:p>
          <a:p>
            <a:pPr>
              <a:spcBef>
                <a:spcPct val="0"/>
              </a:spcBef>
            </a:pPr>
            <a:r>
              <a:rPr lang="zh-CN" altLang="en-US" dirty="0">
                <a:latin typeface="黑体" panose="02010609060101010101" pitchFamily="49" charset="-122"/>
              </a:rPr>
              <a:t>摩尔电导率：单位距离的两个平行电导电极</a:t>
            </a:r>
            <a:r>
              <a:rPr lang="zh-CN" altLang="en-US" dirty="0" smtClean="0">
                <a:latin typeface="黑体" panose="02010609060101010101" pitchFamily="49" charset="-122"/>
              </a:rPr>
              <a:t>之间</a:t>
            </a:r>
            <a:r>
              <a:rPr lang="en-US" altLang="zh-CN" dirty="0" smtClean="0">
                <a:latin typeface="黑体" panose="02010609060101010101" pitchFamily="49" charset="-122"/>
              </a:rPr>
              <a:t>1 </a:t>
            </a:r>
            <a:r>
              <a:rPr lang="en-US" altLang="zh-CN" dirty="0" err="1">
                <a:latin typeface="黑体" panose="02010609060101010101" pitchFamily="49" charset="-122"/>
              </a:rPr>
              <a:t>mol</a:t>
            </a:r>
            <a:r>
              <a:rPr lang="zh-CN" altLang="en-US" dirty="0">
                <a:latin typeface="黑体" panose="02010609060101010101" pitchFamily="49" charset="-122"/>
              </a:rPr>
              <a:t>电解质的</a:t>
            </a:r>
            <a:r>
              <a:rPr lang="zh-CN" altLang="en-US" dirty="0" smtClean="0">
                <a:latin typeface="黑体" panose="02010609060101010101" pitchFamily="49" charset="-122"/>
              </a:rPr>
              <a:t>溶液电导</a:t>
            </a:r>
            <a:endParaRPr lang="en-US" altLang="zh-CN" sz="2800" dirty="0">
              <a:latin typeface="黑体" panose="02010609060101010101" pitchFamily="49" charset="-122"/>
            </a:endParaRPr>
          </a:p>
        </p:txBody>
      </p:sp>
      <p:sp>
        <p:nvSpPr>
          <p:cNvPr id="10" name="Text Box 12"/>
          <p:cNvSpPr txBox="1">
            <a:spLocks noChangeArrowheads="1"/>
          </p:cNvSpPr>
          <p:nvPr/>
        </p:nvSpPr>
        <p:spPr bwMode="auto">
          <a:xfrm>
            <a:off x="1517073" y="1996783"/>
            <a:ext cx="7904163" cy="430213"/>
          </a:xfrm>
          <a:prstGeom prst="rect">
            <a:avLst/>
          </a:prstGeom>
          <a:noFill/>
          <a:ln>
            <a:noFill/>
          </a:ln>
          <a:extLst/>
        </p:spPr>
        <p:txBody>
          <a:bodyPr wrap="none"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dirty="0"/>
              <a:t>根据物料平衡关系：</a:t>
            </a:r>
            <a:r>
              <a:rPr lang="en-US" altLang="zh-CN" i="1" dirty="0"/>
              <a:t>n</a:t>
            </a:r>
            <a:r>
              <a:rPr lang="en-US" altLang="zh-CN" dirty="0">
                <a:latin typeface="黑体" panose="02010609060101010101" pitchFamily="49" charset="-122"/>
              </a:rPr>
              <a:t>(</a:t>
            </a:r>
            <a:r>
              <a:rPr lang="zh-CN" altLang="en-US" dirty="0">
                <a:latin typeface="黑体" panose="02010609060101010101" pitchFamily="49" charset="-122"/>
              </a:rPr>
              <a:t>终</a:t>
            </a:r>
            <a:r>
              <a:rPr lang="en-US" altLang="zh-CN" dirty="0">
                <a:latin typeface="黑体" panose="02010609060101010101" pitchFamily="49" charset="-122"/>
              </a:rPr>
              <a:t>)=</a:t>
            </a:r>
            <a:r>
              <a:rPr lang="en-US" altLang="zh-CN" i="1" dirty="0"/>
              <a:t>n</a:t>
            </a:r>
            <a:r>
              <a:rPr lang="en-US" altLang="zh-CN" dirty="0">
                <a:latin typeface="黑体" panose="02010609060101010101" pitchFamily="49" charset="-122"/>
              </a:rPr>
              <a:t>(</a:t>
            </a:r>
            <a:r>
              <a:rPr lang="zh-CN" altLang="en-US" dirty="0">
                <a:latin typeface="黑体" panose="02010609060101010101" pitchFamily="49" charset="-122"/>
              </a:rPr>
              <a:t>始</a:t>
            </a:r>
            <a:r>
              <a:rPr lang="en-US" altLang="zh-CN" dirty="0">
                <a:latin typeface="黑体" panose="02010609060101010101" pitchFamily="49" charset="-122"/>
              </a:rPr>
              <a:t>)±</a:t>
            </a:r>
            <a:r>
              <a:rPr lang="en-US" altLang="zh-CN" i="1" dirty="0"/>
              <a:t>n</a:t>
            </a:r>
            <a:r>
              <a:rPr lang="en-US" altLang="zh-CN" dirty="0">
                <a:latin typeface="黑体" panose="02010609060101010101" pitchFamily="49" charset="-122"/>
              </a:rPr>
              <a:t>(</a:t>
            </a:r>
            <a:r>
              <a:rPr lang="zh-CN" altLang="en-US" dirty="0">
                <a:latin typeface="黑体" panose="02010609060101010101" pitchFamily="49" charset="-122"/>
              </a:rPr>
              <a:t>电</a:t>
            </a:r>
            <a:r>
              <a:rPr lang="en-US" altLang="zh-CN" dirty="0">
                <a:latin typeface="黑体" panose="02010609060101010101" pitchFamily="49" charset="-122"/>
              </a:rPr>
              <a:t>)±</a:t>
            </a:r>
            <a:r>
              <a:rPr lang="en-US" altLang="zh-CN" i="1" dirty="0"/>
              <a:t>n</a:t>
            </a:r>
            <a:r>
              <a:rPr lang="en-US" altLang="zh-CN" dirty="0">
                <a:latin typeface="黑体" panose="02010609060101010101" pitchFamily="49" charset="-122"/>
              </a:rPr>
              <a:t>(</a:t>
            </a:r>
            <a:r>
              <a:rPr lang="zh-CN" altLang="en-US" dirty="0">
                <a:latin typeface="黑体" panose="02010609060101010101" pitchFamily="49" charset="-122"/>
              </a:rPr>
              <a:t>迁</a:t>
            </a:r>
            <a:r>
              <a:rPr lang="en-US" altLang="zh-CN" dirty="0">
                <a:latin typeface="黑体" panose="02010609060101010101" pitchFamily="49" charset="-122"/>
              </a:rPr>
              <a:t>)</a:t>
            </a:r>
            <a:endParaRPr lang="zh-CN" altLang="en-US" dirty="0">
              <a:latin typeface="黑体" panose="02010609060101010101" pitchFamily="49" charset="-122"/>
            </a:endParaRPr>
          </a:p>
        </p:txBody>
      </p:sp>
      <p:pic>
        <p:nvPicPr>
          <p:cNvPr id="4" name="图片 3"/>
          <p:cNvPicPr>
            <a:picLocks noChangeAspect="1"/>
          </p:cNvPicPr>
          <p:nvPr/>
        </p:nvPicPr>
        <p:blipFill>
          <a:blip r:embed="rId3"/>
          <a:stretch>
            <a:fillRect/>
          </a:stretch>
        </p:blipFill>
        <p:spPr>
          <a:xfrm>
            <a:off x="3162153" y="2428065"/>
            <a:ext cx="6142857" cy="1523810"/>
          </a:xfrm>
          <a:prstGeom prst="rect">
            <a:avLst/>
          </a:prstGeom>
        </p:spPr>
      </p:pic>
      <p:sp>
        <p:nvSpPr>
          <p:cNvPr id="11" name="矩形 10"/>
          <p:cNvSpPr>
            <a:spLocks noChangeArrowheads="1"/>
          </p:cNvSpPr>
          <p:nvPr/>
        </p:nvSpPr>
        <p:spPr bwMode="auto">
          <a:xfrm>
            <a:off x="8309986" y="1850733"/>
            <a:ext cx="998537" cy="720725"/>
          </a:xfrm>
          <a:prstGeom prst="rect">
            <a:avLst/>
          </a:prstGeom>
          <a:noFill/>
          <a:ln w="38100"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40000"/>
              </a:lnSpc>
              <a:spcBef>
                <a:spcPct val="0"/>
              </a:spcBef>
              <a:buClrTx/>
              <a:buFontTx/>
              <a:buNone/>
            </a:pPr>
            <a:endParaRPr lang="zh-CN" altLang="en-US">
              <a:ea typeface="宋体" panose="02010600030101010101" pitchFamily="2" charset="-122"/>
            </a:endParaRPr>
          </a:p>
        </p:txBody>
      </p:sp>
      <p:graphicFrame>
        <p:nvGraphicFramePr>
          <p:cNvPr id="12" name="Object 43"/>
          <p:cNvGraphicFramePr>
            <a:graphicFrameLocks noChangeAspect="1"/>
          </p:cNvGraphicFramePr>
          <p:nvPr>
            <p:extLst>
              <p:ext uri="{D42A27DB-BD31-4B8C-83A1-F6EECF244321}">
                <p14:modId xmlns:p14="http://schemas.microsoft.com/office/powerpoint/2010/main" val="1806149933"/>
              </p:ext>
            </p:extLst>
          </p:nvPr>
        </p:nvGraphicFramePr>
        <p:xfrm>
          <a:off x="4919085" y="4346359"/>
          <a:ext cx="1100138" cy="871537"/>
        </p:xfrm>
        <a:graphic>
          <a:graphicData uri="http://schemas.openxmlformats.org/presentationml/2006/ole">
            <mc:AlternateContent xmlns:mc="http://schemas.openxmlformats.org/markup-compatibility/2006">
              <mc:Choice xmlns:v="urn:schemas-microsoft-com:vml" Requires="v">
                <p:oleObj spid="_x0000_s50222" name="公式" r:id="rId4" imgW="545863" imgH="393529" progId="Equation.3">
                  <p:embed/>
                </p:oleObj>
              </mc:Choice>
              <mc:Fallback>
                <p:oleObj name="公式" r:id="rId4" imgW="545863" imgH="393529" progId="Equation.3">
                  <p:embed/>
                  <p:pic>
                    <p:nvPicPr>
                      <p:cNvPr id="45071" name="Object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9085" y="4346359"/>
                        <a:ext cx="1100138" cy="871537"/>
                      </a:xfrm>
                      <a:prstGeom prst="rect">
                        <a:avLst/>
                      </a:prstGeom>
                      <a:noFill/>
                      <a:ln>
                        <a:noFill/>
                      </a:ln>
                      <a:effectLst/>
                      <a:extLst>
                        <a:ext uri="{909E8E84-426E-40DD-AFC4-6F175D3DCCD1}">
                          <a14:hiddenFill xmlns:a14="http://schemas.microsoft.com/office/drawing/2010/main">
                            <a:solidFill>
                              <a:srgbClr val="8BAE6C"/>
                            </a:solidFill>
                          </a14:hiddenFill>
                        </a:ext>
                        <a:ext uri="{91240B29-F687-4F45-9708-019B960494DF}">
                          <a14:hiddenLine xmlns:a14="http://schemas.microsoft.com/office/drawing/2010/main" w="12700" cap="sq">
                            <a:solidFill>
                              <a:srgbClr val="003300"/>
                            </a:solidFill>
                            <a:miter lim="800000"/>
                            <a:headEnd/>
                            <a:tailEnd/>
                          </a14:hiddenLine>
                        </a:ext>
                        <a:ext uri="{AF507438-7753-43E0-B8FC-AC1667EBCBE1}">
                          <a14:hiddenEffects xmlns:a14="http://schemas.microsoft.com/office/drawing/2010/main">
                            <a:effectLst>
                              <a:outerShdw dist="35921" dir="2700000" algn="ctr" rotWithShape="0">
                                <a:srgbClr val="366B1B"/>
                              </a:outerShdw>
                            </a:effectLst>
                          </a14:hiddenEffects>
                        </a:ext>
                      </a:extLst>
                    </p:spPr>
                  </p:pic>
                </p:oleObj>
              </mc:Fallback>
            </mc:AlternateContent>
          </a:graphicData>
        </a:graphic>
      </p:graphicFrame>
      <p:graphicFrame>
        <p:nvGraphicFramePr>
          <p:cNvPr id="13" name="Object 17"/>
          <p:cNvGraphicFramePr>
            <a:graphicFrameLocks noChangeAspect="1"/>
          </p:cNvGraphicFramePr>
          <p:nvPr>
            <p:extLst>
              <p:ext uri="{D42A27DB-BD31-4B8C-83A1-F6EECF244321}">
                <p14:modId xmlns:p14="http://schemas.microsoft.com/office/powerpoint/2010/main" val="100217706"/>
              </p:ext>
            </p:extLst>
          </p:nvPr>
        </p:nvGraphicFramePr>
        <p:xfrm>
          <a:off x="9471416" y="4000370"/>
          <a:ext cx="811213" cy="406400"/>
        </p:xfrm>
        <a:graphic>
          <a:graphicData uri="http://schemas.openxmlformats.org/presentationml/2006/ole">
            <mc:AlternateContent xmlns:mc="http://schemas.openxmlformats.org/markup-compatibility/2006">
              <mc:Choice xmlns:v="urn:schemas-microsoft-com:vml" Requires="v">
                <p:oleObj spid="_x0000_s50223" name="Equation" r:id="rId6" imgW="406048" imgH="203024" progId="Equation.DSMT4">
                  <p:embed/>
                </p:oleObj>
              </mc:Choice>
              <mc:Fallback>
                <p:oleObj name="Equation" r:id="rId6" imgW="406048" imgH="203024" progId="Equation.DSMT4">
                  <p:embed/>
                  <p:pic>
                    <p:nvPicPr>
                      <p:cNvPr id="45075"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71416" y="4000370"/>
                        <a:ext cx="8112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8"/>
          <p:cNvGraphicFramePr>
            <a:graphicFrameLocks noChangeAspect="1"/>
          </p:cNvGraphicFramePr>
          <p:nvPr>
            <p:extLst>
              <p:ext uri="{D42A27DB-BD31-4B8C-83A1-F6EECF244321}">
                <p14:modId xmlns:p14="http://schemas.microsoft.com/office/powerpoint/2010/main" val="2798220998"/>
              </p:ext>
            </p:extLst>
          </p:nvPr>
        </p:nvGraphicFramePr>
        <p:xfrm>
          <a:off x="10597363" y="4025770"/>
          <a:ext cx="1117600" cy="381000"/>
        </p:xfrm>
        <a:graphic>
          <a:graphicData uri="http://schemas.openxmlformats.org/presentationml/2006/ole">
            <mc:AlternateContent xmlns:mc="http://schemas.openxmlformats.org/markup-compatibility/2006">
              <mc:Choice xmlns:v="urn:schemas-microsoft-com:vml" Requires="v">
                <p:oleObj spid="_x0000_s50224" name="Equation" r:id="rId8" imgW="558800" imgH="190500" progId="Equation.DSMT4">
                  <p:embed/>
                </p:oleObj>
              </mc:Choice>
              <mc:Fallback>
                <p:oleObj name="Equation" r:id="rId8" imgW="558800" imgH="190500" progId="Equation.DSMT4">
                  <p:embed/>
                  <p:pic>
                    <p:nvPicPr>
                      <p:cNvPr id="45076"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97363" y="4025770"/>
                        <a:ext cx="1117600" cy="381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37"/>
          <p:cNvGraphicFramePr>
            <a:graphicFrameLocks noChangeAspect="1"/>
          </p:cNvGraphicFramePr>
          <p:nvPr>
            <p:extLst>
              <p:ext uri="{D42A27DB-BD31-4B8C-83A1-F6EECF244321}">
                <p14:modId xmlns:p14="http://schemas.microsoft.com/office/powerpoint/2010/main" val="2898390127"/>
              </p:ext>
            </p:extLst>
          </p:nvPr>
        </p:nvGraphicFramePr>
        <p:xfrm>
          <a:off x="3976110" y="5613685"/>
          <a:ext cx="2986088" cy="1133475"/>
        </p:xfrm>
        <a:graphic>
          <a:graphicData uri="http://schemas.openxmlformats.org/presentationml/2006/ole">
            <mc:AlternateContent xmlns:mc="http://schemas.openxmlformats.org/markup-compatibility/2006">
              <mc:Choice xmlns:v="urn:schemas-microsoft-com:vml" Requires="v">
                <p:oleObj spid="_x0000_s50225" name="公式" r:id="rId10" imgW="888614" imgH="393529" progId="Equation.3">
                  <p:embed/>
                </p:oleObj>
              </mc:Choice>
              <mc:Fallback>
                <p:oleObj name="公式" r:id="rId10" imgW="888614" imgH="393529" progId="Equation.3">
                  <p:embed/>
                  <p:pic>
                    <p:nvPicPr>
                      <p:cNvPr id="99365"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76110" y="5613685"/>
                        <a:ext cx="2986088" cy="1133475"/>
                      </a:xfrm>
                      <a:prstGeom prst="rect">
                        <a:avLst/>
                      </a:prstGeom>
                      <a:noFill/>
                      <a:ln>
                        <a:noFill/>
                      </a:ln>
                      <a:effectLst/>
                      <a:extLst>
                        <a:ext uri="{909E8E84-426E-40DD-AFC4-6F175D3DCCD1}">
                          <a14:hiddenFill xmlns:a14="http://schemas.microsoft.com/office/drawing/2010/main">
                            <a:solidFill>
                              <a:srgbClr val="8BAE6C"/>
                            </a:solidFill>
                          </a14:hiddenFill>
                        </a:ext>
                        <a:ext uri="{91240B29-F687-4F45-9708-019B960494DF}">
                          <a14:hiddenLine xmlns:a14="http://schemas.microsoft.com/office/drawing/2010/main" w="12700" cap="sq">
                            <a:solidFill>
                              <a:srgbClr val="003300"/>
                            </a:solidFill>
                            <a:miter lim="800000"/>
                            <a:headEnd/>
                            <a:tailEnd/>
                          </a14:hiddenLine>
                        </a:ext>
                        <a:ext uri="{AF507438-7753-43E0-B8FC-AC1667EBCBE1}">
                          <a14:hiddenEffects xmlns:a14="http://schemas.microsoft.com/office/drawing/2010/main">
                            <a:effectLst>
                              <a:outerShdw dist="35921" dir="2700000" algn="ctr" rotWithShape="0">
                                <a:srgbClr val="366B1B"/>
                              </a:outerShdw>
                            </a:effectLst>
                          </a14:hiddenEffects>
                        </a:ext>
                      </a:extLst>
                    </p:spPr>
                  </p:pic>
                </p:oleObj>
              </mc:Fallback>
            </mc:AlternateContent>
          </a:graphicData>
        </a:graphic>
      </p:graphicFrame>
    </p:spTree>
    <p:extLst>
      <p:ext uri="{BB962C8B-B14F-4D97-AF65-F5344CB8AC3E}">
        <p14:creationId xmlns:p14="http://schemas.microsoft.com/office/powerpoint/2010/main" val="165187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第九章  电化学</a:t>
            </a:r>
            <a:endParaRPr lang="zh-CN" altLang="en-US" dirty="0" smtClean="0"/>
          </a:p>
        </p:txBody>
      </p:sp>
      <p:sp>
        <p:nvSpPr>
          <p:cNvPr id="3" name="内容占位符 2"/>
          <p:cNvSpPr>
            <a:spLocks noGrp="1"/>
          </p:cNvSpPr>
          <p:nvPr>
            <p:ph idx="1"/>
          </p:nvPr>
        </p:nvSpPr>
        <p:spPr>
          <a:xfrm>
            <a:off x="838200" y="1489111"/>
            <a:ext cx="10515600" cy="5244198"/>
          </a:xfrm>
        </p:spPr>
        <p:txBody>
          <a:bodyPr>
            <a:normAutofit/>
          </a:bodyPr>
          <a:lstStyle/>
          <a:p>
            <a:pPr lvl="1">
              <a:lnSpc>
                <a:spcPct val="110000"/>
              </a:lnSpc>
            </a:pPr>
            <a:r>
              <a:rPr lang="zh-CN" altLang="en-US" sz="2800" dirty="0">
                <a:latin typeface="黑体" panose="02010609060101010101" pitchFamily="49" charset="-122"/>
              </a:rPr>
              <a:t>离子独立移动定律：在</a:t>
            </a:r>
            <a:r>
              <a:rPr lang="zh-CN" altLang="en-US" sz="2800" dirty="0">
                <a:solidFill>
                  <a:srgbClr val="FF0000"/>
                </a:solidFill>
                <a:latin typeface="黑体" panose="02010609060101010101" pitchFamily="49" charset="-122"/>
              </a:rPr>
              <a:t>无限稀释溶液</a:t>
            </a:r>
            <a:r>
              <a:rPr lang="zh-CN" altLang="en-US" sz="2800" dirty="0">
                <a:latin typeface="黑体" panose="02010609060101010101" pitchFamily="49" charset="-122"/>
              </a:rPr>
              <a:t>中，每种离子独立移动，不受其它离子影响，电解质的无限稀释摩尔电导率可认为是两种离子无限稀释摩尔电导率之和	 </a:t>
            </a:r>
            <a:r>
              <a:rPr lang="zh-CN" altLang="en-US" sz="2800" dirty="0" smtClean="0">
                <a:latin typeface="黑体" panose="02010609060101010101" pitchFamily="49" charset="-122"/>
              </a:rPr>
              <a:t> </a:t>
            </a:r>
            <a:endParaRPr lang="en-US" altLang="zh-CN" sz="2800" dirty="0" smtClean="0">
              <a:latin typeface="黑体" panose="02010609060101010101" pitchFamily="49" charset="-122"/>
            </a:endParaRPr>
          </a:p>
          <a:p>
            <a:pPr lvl="1">
              <a:lnSpc>
                <a:spcPct val="110000"/>
              </a:lnSpc>
            </a:pPr>
            <a:endParaRPr lang="en-US" altLang="zh-CN" sz="2800" dirty="0">
              <a:latin typeface="黑体" panose="02010609060101010101" pitchFamily="49" charset="-122"/>
            </a:endParaRPr>
          </a:p>
          <a:p>
            <a:pPr lvl="1">
              <a:lnSpc>
                <a:spcPct val="110000"/>
              </a:lnSpc>
            </a:pPr>
            <a:r>
              <a:rPr lang="zh-CN" altLang="en-US" sz="2800" dirty="0">
                <a:latin typeface="黑体" panose="02010609060101010101" pitchFamily="49" charset="-122"/>
              </a:rPr>
              <a:t>强电解质</a:t>
            </a:r>
            <a:r>
              <a:rPr lang="zh-CN" altLang="en-US" sz="2800" dirty="0" smtClean="0">
                <a:latin typeface="黑体" panose="02010609060101010101" pitchFamily="49" charset="-122"/>
              </a:rPr>
              <a:t>的活度</a:t>
            </a:r>
            <a:r>
              <a:rPr lang="zh-CN" altLang="en-US" sz="2800" dirty="0">
                <a:solidFill>
                  <a:srgbClr val="FF0000"/>
                </a:solidFill>
                <a:latin typeface="黑体" panose="02010609060101010101" pitchFamily="49" charset="-122"/>
              </a:rPr>
              <a:t>是阴阳离子共同的</a:t>
            </a:r>
            <a:r>
              <a:rPr lang="zh-CN" altLang="en-US" sz="2800" dirty="0" smtClean="0">
                <a:solidFill>
                  <a:srgbClr val="FF0000"/>
                </a:solidFill>
                <a:latin typeface="黑体" panose="02010609060101010101" pitchFamily="49" charset="-122"/>
              </a:rPr>
              <a:t>贡献：</a:t>
            </a:r>
            <a:endParaRPr lang="zh-CN" altLang="en-US" sz="2800" dirty="0">
              <a:solidFill>
                <a:srgbClr val="FF0000"/>
              </a:solidFill>
              <a:latin typeface="黑体" panose="02010609060101010101" pitchFamily="49" charset="-122"/>
            </a:endParaRPr>
          </a:p>
          <a:p>
            <a:pPr lvl="1">
              <a:lnSpc>
                <a:spcPct val="110000"/>
              </a:lnSpc>
            </a:pPr>
            <a:r>
              <a:rPr lang="zh-CN" altLang="en-US" sz="2800" dirty="0">
                <a:latin typeface="黑体" panose="02010609060101010101" pitchFamily="49" charset="-122"/>
              </a:rPr>
              <a:t>离子平均</a:t>
            </a:r>
            <a:r>
              <a:rPr lang="zh-CN" altLang="en-US" sz="2800" dirty="0" smtClean="0">
                <a:latin typeface="黑体" panose="02010609060101010101" pitchFamily="49" charset="-122"/>
              </a:rPr>
              <a:t>活度：</a:t>
            </a:r>
            <a:endParaRPr lang="en-US" altLang="zh-CN" sz="2800" dirty="0" smtClean="0">
              <a:latin typeface="黑体" panose="02010609060101010101" pitchFamily="49" charset="-122"/>
            </a:endParaRPr>
          </a:p>
          <a:p>
            <a:pPr lvl="1">
              <a:lnSpc>
                <a:spcPct val="110000"/>
              </a:lnSpc>
            </a:pPr>
            <a:r>
              <a:rPr lang="zh-CN" altLang="en-US" sz="2800" dirty="0" smtClean="0">
                <a:latin typeface="黑体" panose="02010609060101010101" pitchFamily="49" charset="-122"/>
              </a:rPr>
              <a:t>离子平均活度系数：</a:t>
            </a:r>
            <a:endParaRPr lang="en-US" altLang="zh-CN" sz="2800" dirty="0" smtClean="0">
              <a:latin typeface="黑体" panose="02010609060101010101" pitchFamily="49" charset="-122"/>
            </a:endParaRPr>
          </a:p>
          <a:p>
            <a:pPr lvl="1">
              <a:lnSpc>
                <a:spcPct val="110000"/>
              </a:lnSpc>
            </a:pPr>
            <a:r>
              <a:rPr lang="zh-CN" altLang="en-US" sz="2800" dirty="0">
                <a:latin typeface="黑体" panose="02010609060101010101" pitchFamily="49" charset="-122"/>
              </a:rPr>
              <a:t>离子平均质量</a:t>
            </a:r>
            <a:r>
              <a:rPr lang="zh-CN" altLang="en-US" sz="2800" dirty="0" smtClean="0">
                <a:latin typeface="黑体" panose="02010609060101010101" pitchFamily="49" charset="-122"/>
              </a:rPr>
              <a:t>摩尔浓度：</a:t>
            </a:r>
            <a:endParaRPr lang="en-US" altLang="zh-CN" sz="2800" dirty="0" smtClean="0">
              <a:latin typeface="+mn-ea"/>
            </a:endParaRPr>
          </a:p>
        </p:txBody>
      </p:sp>
      <p:graphicFrame>
        <p:nvGraphicFramePr>
          <p:cNvPr id="16" name="Object 0"/>
          <p:cNvGraphicFramePr>
            <a:graphicFrameLocks noChangeAspect="1"/>
          </p:cNvGraphicFramePr>
          <p:nvPr>
            <p:extLst>
              <p:ext uri="{D42A27DB-BD31-4B8C-83A1-F6EECF244321}">
                <p14:modId xmlns:p14="http://schemas.microsoft.com/office/powerpoint/2010/main" val="1955866621"/>
              </p:ext>
            </p:extLst>
          </p:nvPr>
        </p:nvGraphicFramePr>
        <p:xfrm>
          <a:off x="4630450" y="2814674"/>
          <a:ext cx="3241675" cy="763587"/>
        </p:xfrm>
        <a:graphic>
          <a:graphicData uri="http://schemas.openxmlformats.org/presentationml/2006/ole">
            <mc:AlternateContent xmlns:mc="http://schemas.openxmlformats.org/markup-compatibility/2006">
              <mc:Choice xmlns:v="urn:schemas-microsoft-com:vml" Requires="v">
                <p:oleObj spid="_x0000_s36999" name="公式" r:id="rId3" imgW="1079032" imgH="253890" progId="Equation.3">
                  <p:embed/>
                </p:oleObj>
              </mc:Choice>
              <mc:Fallback>
                <p:oleObj name="公式" r:id="rId3" imgW="1079032" imgH="253890" progId="Equation.3">
                  <p:embed/>
                  <p:pic>
                    <p:nvPicPr>
                      <p:cNvPr id="241664"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0450" y="2814674"/>
                        <a:ext cx="3241675" cy="763587"/>
                      </a:xfrm>
                      <a:prstGeom prst="rect">
                        <a:avLst/>
                      </a:prstGeom>
                      <a:noFill/>
                      <a:ln>
                        <a:noFill/>
                      </a:ln>
                      <a:effectLst/>
                      <a:extLst>
                        <a:ext uri="{909E8E84-426E-40DD-AFC4-6F175D3DCCD1}">
                          <a14:hiddenFill xmlns:a14="http://schemas.microsoft.com/office/drawing/2010/main">
                            <a:solidFill>
                              <a:srgbClr val="8BAE6C"/>
                            </a:solidFill>
                          </a14:hiddenFill>
                        </a:ext>
                        <a:ext uri="{91240B29-F687-4F45-9708-019B960494DF}">
                          <a14:hiddenLine xmlns:a14="http://schemas.microsoft.com/office/drawing/2010/main" w="12700" cap="sq">
                            <a:solidFill>
                              <a:srgbClr val="003300"/>
                            </a:solidFill>
                            <a:miter lim="800000"/>
                            <a:headEnd/>
                            <a:tailEnd/>
                          </a14:hiddenLine>
                        </a:ext>
                        <a:ext uri="{AF507438-7753-43E0-B8FC-AC1667EBCBE1}">
                          <a14:hiddenEffects xmlns:a14="http://schemas.microsoft.com/office/drawing/2010/main">
                            <a:effectLst>
                              <a:outerShdw dist="35921" dir="2700000" algn="ctr" rotWithShape="0">
                                <a:srgbClr val="366B1B"/>
                              </a:outerShdw>
                            </a:effectLst>
                          </a14:hiddenEffects>
                        </a:ext>
                      </a:extLst>
                    </p:spPr>
                  </p:pic>
                </p:oleObj>
              </mc:Fallback>
            </mc:AlternateContent>
          </a:graphicData>
        </a:graphic>
      </p:graphicFrame>
      <p:graphicFrame>
        <p:nvGraphicFramePr>
          <p:cNvPr id="17" name="Object 1025"/>
          <p:cNvGraphicFramePr>
            <a:graphicFrameLocks noChangeAspect="1"/>
          </p:cNvGraphicFramePr>
          <p:nvPr>
            <p:extLst>
              <p:ext uri="{D42A27DB-BD31-4B8C-83A1-F6EECF244321}">
                <p14:modId xmlns:p14="http://schemas.microsoft.com/office/powerpoint/2010/main" val="2301900722"/>
              </p:ext>
            </p:extLst>
          </p:nvPr>
        </p:nvGraphicFramePr>
        <p:xfrm>
          <a:off x="8000134" y="3418483"/>
          <a:ext cx="2432339" cy="706027"/>
        </p:xfrm>
        <a:graphic>
          <a:graphicData uri="http://schemas.openxmlformats.org/presentationml/2006/ole">
            <mc:AlternateContent xmlns:mc="http://schemas.openxmlformats.org/markup-compatibility/2006">
              <mc:Choice xmlns:v="urn:schemas-microsoft-com:vml" Requires="v">
                <p:oleObj spid="_x0000_s37000" name="Equation" r:id="rId5" imgW="1002865" imgH="291973" progId="Equation.DSMT4">
                  <p:embed/>
                </p:oleObj>
              </mc:Choice>
              <mc:Fallback>
                <p:oleObj name="Equation" r:id="rId5" imgW="1002865" imgH="291973" progId="Equation.DSMT4">
                  <p:embed/>
                  <p:pic>
                    <p:nvPicPr>
                      <p:cNvPr id="246785"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0134" y="3418483"/>
                        <a:ext cx="2432339" cy="706027"/>
                      </a:xfrm>
                      <a:prstGeom prst="rect">
                        <a:avLst/>
                      </a:prstGeom>
                      <a:noFill/>
                      <a:ln>
                        <a:noFill/>
                      </a:ln>
                      <a:effectLst/>
                    </p:spPr>
                  </p:pic>
                </p:oleObj>
              </mc:Fallback>
            </mc:AlternateContent>
          </a:graphicData>
        </a:graphic>
      </p:graphicFrame>
      <p:graphicFrame>
        <p:nvGraphicFramePr>
          <p:cNvPr id="18" name="Object 6"/>
          <p:cNvGraphicFramePr>
            <a:graphicFrameLocks noChangeAspect="1"/>
          </p:cNvGraphicFramePr>
          <p:nvPr>
            <p:extLst>
              <p:ext uri="{D42A27DB-BD31-4B8C-83A1-F6EECF244321}">
                <p14:modId xmlns:p14="http://schemas.microsoft.com/office/powerpoint/2010/main" val="754822794"/>
              </p:ext>
            </p:extLst>
          </p:nvPr>
        </p:nvGraphicFramePr>
        <p:xfrm>
          <a:off x="4211782" y="4027395"/>
          <a:ext cx="5408613" cy="660400"/>
        </p:xfrm>
        <a:graphic>
          <a:graphicData uri="http://schemas.openxmlformats.org/presentationml/2006/ole">
            <mc:AlternateContent xmlns:mc="http://schemas.openxmlformats.org/markup-compatibility/2006">
              <mc:Choice xmlns:v="urn:schemas-microsoft-com:vml" Requires="v">
                <p:oleObj spid="_x0000_s37001" name="Equation" r:id="rId7" imgW="2705100" imgH="330200" progId="Equation.DSMT4">
                  <p:embed/>
                </p:oleObj>
              </mc:Choice>
              <mc:Fallback>
                <p:oleObj name="Equation" r:id="rId7" imgW="2705100" imgH="330200" progId="Equation.DSMT4">
                  <p:embed/>
                  <p:pic>
                    <p:nvPicPr>
                      <p:cNvPr id="12493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782" y="4027395"/>
                        <a:ext cx="5408613"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7"/>
          <p:cNvGraphicFramePr>
            <a:graphicFrameLocks noChangeAspect="1"/>
          </p:cNvGraphicFramePr>
          <p:nvPr>
            <p:extLst>
              <p:ext uri="{D42A27DB-BD31-4B8C-83A1-F6EECF244321}">
                <p14:modId xmlns:p14="http://schemas.microsoft.com/office/powerpoint/2010/main" val="3066398147"/>
              </p:ext>
            </p:extLst>
          </p:nvPr>
        </p:nvGraphicFramePr>
        <p:xfrm>
          <a:off x="4938280" y="4599538"/>
          <a:ext cx="2808794" cy="608572"/>
        </p:xfrm>
        <a:graphic>
          <a:graphicData uri="http://schemas.openxmlformats.org/presentationml/2006/ole">
            <mc:AlternateContent xmlns:mc="http://schemas.openxmlformats.org/markup-compatibility/2006">
              <mc:Choice xmlns:v="urn:schemas-microsoft-com:vml" Requires="v">
                <p:oleObj spid="_x0000_s37002" name="Equation" r:id="rId9" imgW="1524000" imgH="330200" progId="Equation.DSMT4">
                  <p:embed/>
                </p:oleObj>
              </mc:Choice>
              <mc:Fallback>
                <p:oleObj name="Equation" r:id="rId9" imgW="1524000" imgH="330200" progId="Equation.DSMT4">
                  <p:embed/>
                  <p:pic>
                    <p:nvPicPr>
                      <p:cNvPr id="124935"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8280" y="4599538"/>
                        <a:ext cx="2808794" cy="608572"/>
                      </a:xfrm>
                      <a:prstGeom prst="rect">
                        <a:avLst/>
                      </a:prstGeom>
                      <a:noFill/>
                      <a:ln>
                        <a:noFill/>
                      </a:ln>
                      <a:effectLst/>
                    </p:spPr>
                  </p:pic>
                </p:oleObj>
              </mc:Fallback>
            </mc:AlternateContent>
          </a:graphicData>
        </a:graphic>
      </p:graphicFrame>
      <p:graphicFrame>
        <p:nvGraphicFramePr>
          <p:cNvPr id="20" name="Object 8"/>
          <p:cNvGraphicFramePr>
            <a:graphicFrameLocks noChangeAspect="1"/>
          </p:cNvGraphicFramePr>
          <p:nvPr>
            <p:extLst>
              <p:ext uri="{D42A27DB-BD31-4B8C-83A1-F6EECF244321}">
                <p14:modId xmlns:p14="http://schemas.microsoft.com/office/powerpoint/2010/main" val="2619054317"/>
              </p:ext>
            </p:extLst>
          </p:nvPr>
        </p:nvGraphicFramePr>
        <p:xfrm>
          <a:off x="5643129" y="5181433"/>
          <a:ext cx="2882725" cy="598820"/>
        </p:xfrm>
        <a:graphic>
          <a:graphicData uri="http://schemas.openxmlformats.org/presentationml/2006/ole">
            <mc:AlternateContent xmlns:mc="http://schemas.openxmlformats.org/markup-compatibility/2006">
              <mc:Choice xmlns:v="urn:schemas-microsoft-com:vml" Requires="v">
                <p:oleObj spid="_x0000_s37003" name="Equation" r:id="rId11" imgW="1587500" imgH="330200" progId="Equation.DSMT4">
                  <p:embed/>
                </p:oleObj>
              </mc:Choice>
              <mc:Fallback>
                <p:oleObj name="Equation" r:id="rId11" imgW="1587500" imgH="330200" progId="Equation.DSMT4">
                  <p:embed/>
                  <p:pic>
                    <p:nvPicPr>
                      <p:cNvPr id="124936"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43129" y="5181433"/>
                        <a:ext cx="2882725" cy="598820"/>
                      </a:xfrm>
                      <a:prstGeom prst="rect">
                        <a:avLst/>
                      </a:prstGeom>
                      <a:noFill/>
                      <a:ln>
                        <a:noFill/>
                      </a:ln>
                      <a:effectLst/>
                    </p:spPr>
                  </p:pic>
                </p:oleObj>
              </mc:Fallback>
            </mc:AlternateContent>
          </a:graphicData>
        </a:graphic>
      </p:graphicFrame>
      <p:graphicFrame>
        <p:nvGraphicFramePr>
          <p:cNvPr id="21" name="Object 17"/>
          <p:cNvGraphicFramePr>
            <a:graphicFrameLocks noChangeAspect="1"/>
          </p:cNvGraphicFramePr>
          <p:nvPr>
            <p:extLst>
              <p:ext uri="{D42A27DB-BD31-4B8C-83A1-F6EECF244321}">
                <p14:modId xmlns:p14="http://schemas.microsoft.com/office/powerpoint/2010/main" val="387635037"/>
              </p:ext>
            </p:extLst>
          </p:nvPr>
        </p:nvGraphicFramePr>
        <p:xfrm>
          <a:off x="3613727" y="5796664"/>
          <a:ext cx="3098800" cy="639762"/>
        </p:xfrm>
        <a:graphic>
          <a:graphicData uri="http://schemas.openxmlformats.org/presentationml/2006/ole">
            <mc:AlternateContent xmlns:mc="http://schemas.openxmlformats.org/markup-compatibility/2006">
              <mc:Choice xmlns:v="urn:schemas-microsoft-com:vml" Requires="v">
                <p:oleObj spid="_x0000_s37004" name="Equation" r:id="rId13" imgW="1409088" imgH="291973" progId="Equation.DSMT4">
                  <p:embed/>
                </p:oleObj>
              </mc:Choice>
              <mc:Fallback>
                <p:oleObj name="Equation" r:id="rId13" imgW="1409088" imgH="291973" progId="Equation.DSMT4">
                  <p:embed/>
                  <p:pic>
                    <p:nvPicPr>
                      <p:cNvPr id="124945"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13727" y="5796664"/>
                        <a:ext cx="3098800"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477485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第九章  电化学</a:t>
            </a:r>
            <a:endParaRPr lang="zh-CN" altLang="en-US" dirty="0" smtClean="0"/>
          </a:p>
        </p:txBody>
      </p:sp>
      <p:sp>
        <p:nvSpPr>
          <p:cNvPr id="3" name="内容占位符 2"/>
          <p:cNvSpPr>
            <a:spLocks noGrp="1"/>
          </p:cNvSpPr>
          <p:nvPr>
            <p:ph idx="1"/>
          </p:nvPr>
        </p:nvSpPr>
        <p:spPr>
          <a:xfrm>
            <a:off x="838200" y="1489111"/>
            <a:ext cx="10515600" cy="5244198"/>
          </a:xfrm>
        </p:spPr>
        <p:txBody>
          <a:bodyPr>
            <a:normAutofit/>
          </a:bodyPr>
          <a:lstStyle/>
          <a:p>
            <a:pPr lvl="1">
              <a:lnSpc>
                <a:spcPct val="110000"/>
              </a:lnSpc>
            </a:pPr>
            <a:r>
              <a:rPr lang="zh-CN" altLang="en-US" sz="2800" dirty="0" smtClean="0">
                <a:latin typeface="黑体" panose="02010609060101010101" pitchFamily="49" charset="-122"/>
              </a:rPr>
              <a:t>离子强度</a:t>
            </a:r>
            <a:endParaRPr lang="en-US" altLang="zh-CN" sz="2800" dirty="0" smtClean="0">
              <a:latin typeface="黑体" panose="02010609060101010101" pitchFamily="49" charset="-122"/>
            </a:endParaRPr>
          </a:p>
          <a:p>
            <a:pPr lvl="1">
              <a:lnSpc>
                <a:spcPct val="110000"/>
              </a:lnSpc>
            </a:pPr>
            <a:endParaRPr lang="en-US" altLang="zh-CN" sz="2800" dirty="0">
              <a:latin typeface="黑体" panose="02010609060101010101" pitchFamily="49" charset="-122"/>
            </a:endParaRPr>
          </a:p>
          <a:p>
            <a:pPr lvl="1">
              <a:lnSpc>
                <a:spcPct val="110000"/>
              </a:lnSpc>
            </a:pPr>
            <a:r>
              <a:rPr lang="zh-CN" altLang="en-US" sz="2800" dirty="0">
                <a:solidFill>
                  <a:srgbClr val="0000FF"/>
                </a:solidFill>
                <a:latin typeface="黑体" panose="02010609060101010101" pitchFamily="49" charset="-122"/>
              </a:rPr>
              <a:t>强</a:t>
            </a:r>
            <a:r>
              <a:rPr lang="zh-CN" altLang="en-US" sz="2800" dirty="0">
                <a:latin typeface="黑体" panose="02010609060101010101" pitchFamily="49" charset="-122"/>
              </a:rPr>
              <a:t>电解质的</a:t>
            </a:r>
            <a:r>
              <a:rPr lang="zh-CN" altLang="en-US" sz="2800" dirty="0">
                <a:solidFill>
                  <a:srgbClr val="0000FF"/>
                </a:solidFill>
                <a:latin typeface="黑体" panose="02010609060101010101" pitchFamily="49" charset="-122"/>
              </a:rPr>
              <a:t>稀</a:t>
            </a:r>
            <a:r>
              <a:rPr lang="zh-CN" altLang="en-US" sz="2800" dirty="0" smtClean="0">
                <a:latin typeface="黑体" panose="02010609060101010101" pitchFamily="49" charset="-122"/>
              </a:rPr>
              <a:t>溶液的平均离子活度系数：</a:t>
            </a:r>
            <a:r>
              <a:rPr lang="zh-CN" altLang="en-US" sz="2800" dirty="0">
                <a:latin typeface="黑体" panose="02010609060101010101" pitchFamily="49" charset="-122"/>
              </a:rPr>
              <a:t>德拜-尤格尔极限</a:t>
            </a:r>
            <a:r>
              <a:rPr lang="zh-CN" altLang="en-US" sz="2800" dirty="0" smtClean="0">
                <a:latin typeface="黑体" panose="02010609060101010101" pitchFamily="49" charset="-122"/>
              </a:rPr>
              <a:t>定律</a:t>
            </a:r>
            <a:endParaRPr lang="en-US" altLang="zh-CN" sz="2800" dirty="0" smtClean="0">
              <a:latin typeface="黑体" panose="02010609060101010101" pitchFamily="49" charset="-122"/>
            </a:endParaRPr>
          </a:p>
          <a:p>
            <a:pPr lvl="1">
              <a:lnSpc>
                <a:spcPct val="110000"/>
              </a:lnSpc>
            </a:pPr>
            <a:endParaRPr lang="en-US" altLang="zh-CN" sz="2800" dirty="0">
              <a:latin typeface="黑体" panose="02010609060101010101" pitchFamily="49" charset="-122"/>
            </a:endParaRPr>
          </a:p>
          <a:p>
            <a:pPr lvl="1">
              <a:lnSpc>
                <a:spcPct val="110000"/>
              </a:lnSpc>
            </a:pPr>
            <a:r>
              <a:rPr lang="zh-CN" altLang="en-US" sz="2800" dirty="0" smtClean="0">
                <a:latin typeface="黑体" panose="02010609060101010101" pitchFamily="49" charset="-122"/>
              </a:rPr>
              <a:t>原电池的表示：</a:t>
            </a:r>
            <a:endParaRPr lang="en-US" altLang="zh-CN" sz="2800" dirty="0" smtClean="0">
              <a:latin typeface="+mn-ea"/>
            </a:endParaRPr>
          </a:p>
        </p:txBody>
      </p:sp>
      <p:graphicFrame>
        <p:nvGraphicFramePr>
          <p:cNvPr id="16" name="Object 0"/>
          <p:cNvGraphicFramePr>
            <a:graphicFrameLocks noChangeAspect="1"/>
          </p:cNvGraphicFramePr>
          <p:nvPr>
            <p:extLst>
              <p:ext uri="{D42A27DB-BD31-4B8C-83A1-F6EECF244321}">
                <p14:modId xmlns:p14="http://schemas.microsoft.com/office/powerpoint/2010/main" val="196516657"/>
              </p:ext>
            </p:extLst>
          </p:nvPr>
        </p:nvGraphicFramePr>
        <p:xfrm>
          <a:off x="3684011" y="1489111"/>
          <a:ext cx="2578100" cy="979487"/>
        </p:xfrm>
        <a:graphic>
          <a:graphicData uri="http://schemas.openxmlformats.org/presentationml/2006/ole">
            <mc:AlternateContent xmlns:mc="http://schemas.openxmlformats.org/markup-compatibility/2006">
              <mc:Choice xmlns:v="urn:schemas-microsoft-com:vml" Requires="v">
                <p:oleObj spid="_x0000_s35889" name="Equation" r:id="rId3" imgW="901309" imgH="342751" progId="Equation.DSMT4">
                  <p:embed/>
                </p:oleObj>
              </mc:Choice>
              <mc:Fallback>
                <p:oleObj name="Equation" r:id="rId3" imgW="901309" imgH="342751" progId="Equation.DSMT4">
                  <p:embed/>
                  <p:pic>
                    <p:nvPicPr>
                      <p:cNvPr id="248832"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4011" y="1489111"/>
                        <a:ext cx="25781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769315329"/>
              </p:ext>
            </p:extLst>
          </p:nvPr>
        </p:nvGraphicFramePr>
        <p:xfrm>
          <a:off x="3491345" y="3215066"/>
          <a:ext cx="4495800" cy="812800"/>
        </p:xfrm>
        <a:graphic>
          <a:graphicData uri="http://schemas.openxmlformats.org/presentationml/2006/ole">
            <mc:AlternateContent xmlns:mc="http://schemas.openxmlformats.org/markup-compatibility/2006">
              <mc:Choice xmlns:v="urn:schemas-microsoft-com:vml" Requires="v">
                <p:oleObj spid="_x0000_s35890" name="Equation" r:id="rId5" imgW="1333500" imgH="241300" progId="Equation.DSMT4">
                  <p:embed/>
                </p:oleObj>
              </mc:Choice>
              <mc:Fallback>
                <p:oleObj name="Equation" r:id="rId5" imgW="1333500" imgH="241300" progId="Equation.DSMT4">
                  <p:embed/>
                  <p:pic>
                    <p:nvPicPr>
                      <p:cNvPr id="131088"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1345" y="3215066"/>
                        <a:ext cx="44958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Rectangle 9"/>
          <p:cNvSpPr>
            <a:spLocks noChangeArrowheads="1"/>
          </p:cNvSpPr>
          <p:nvPr/>
        </p:nvSpPr>
        <p:spPr bwMode="auto">
          <a:xfrm>
            <a:off x="2354840" y="4589047"/>
            <a:ext cx="74168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zh-CN" altLang="en-US" sz="3200" dirty="0">
                <a:solidFill>
                  <a:srgbClr val="FF0000"/>
                </a:solidFill>
                <a:ea typeface="宋体" panose="02010600030101010101" pitchFamily="2" charset="-122"/>
              </a:rPr>
              <a:t>  </a:t>
            </a:r>
            <a:r>
              <a:rPr kumimoji="0" lang="en-US" altLang="zh-CN" sz="3200" dirty="0">
                <a:solidFill>
                  <a:srgbClr val="FF0000"/>
                </a:solidFill>
                <a:ea typeface="宋体" panose="02010600030101010101" pitchFamily="2" charset="-122"/>
              </a:rPr>
              <a:t>Zn(s) | ZnSO</a:t>
            </a:r>
            <a:r>
              <a:rPr kumimoji="0" lang="en-US" altLang="zh-CN" sz="3200" baseline="-25000" dirty="0">
                <a:solidFill>
                  <a:srgbClr val="FF0000"/>
                </a:solidFill>
                <a:ea typeface="宋体" panose="02010600030101010101" pitchFamily="2" charset="-122"/>
              </a:rPr>
              <a:t>4</a:t>
            </a:r>
            <a:r>
              <a:rPr kumimoji="0" lang="en-US" altLang="zh-CN" sz="3200" dirty="0">
                <a:solidFill>
                  <a:srgbClr val="FF0000"/>
                </a:solidFill>
                <a:ea typeface="宋体" panose="02010600030101010101" pitchFamily="2" charset="-122"/>
              </a:rPr>
              <a:t>(a</a:t>
            </a:r>
            <a:r>
              <a:rPr kumimoji="0" lang="en-US" altLang="zh-CN" sz="3200" baseline="-25000" dirty="0">
                <a:solidFill>
                  <a:srgbClr val="FF0000"/>
                </a:solidFill>
                <a:ea typeface="宋体" panose="02010600030101010101" pitchFamily="2" charset="-122"/>
              </a:rPr>
              <a:t>1</a:t>
            </a:r>
            <a:r>
              <a:rPr kumimoji="0" lang="en-US" altLang="zh-CN" sz="3200" dirty="0">
                <a:solidFill>
                  <a:srgbClr val="FF0000"/>
                </a:solidFill>
                <a:ea typeface="宋体" panose="02010600030101010101" pitchFamily="2" charset="-122"/>
              </a:rPr>
              <a:t>) || CuSO</a:t>
            </a:r>
            <a:r>
              <a:rPr kumimoji="0" lang="en-US" altLang="zh-CN" sz="3200" baseline="-25000" dirty="0">
                <a:solidFill>
                  <a:srgbClr val="FF0000"/>
                </a:solidFill>
                <a:ea typeface="宋体" panose="02010600030101010101" pitchFamily="2" charset="-122"/>
              </a:rPr>
              <a:t>4</a:t>
            </a:r>
            <a:r>
              <a:rPr kumimoji="0" lang="en-US" altLang="zh-CN" sz="3200" dirty="0">
                <a:solidFill>
                  <a:srgbClr val="FF0000"/>
                </a:solidFill>
                <a:ea typeface="宋体" panose="02010600030101010101" pitchFamily="2" charset="-122"/>
              </a:rPr>
              <a:t>(a</a:t>
            </a:r>
            <a:r>
              <a:rPr kumimoji="0" lang="en-US" altLang="zh-CN" sz="3200" baseline="-25000" dirty="0">
                <a:solidFill>
                  <a:srgbClr val="FF0000"/>
                </a:solidFill>
                <a:ea typeface="宋体" panose="02010600030101010101" pitchFamily="2" charset="-122"/>
              </a:rPr>
              <a:t>2</a:t>
            </a:r>
            <a:r>
              <a:rPr kumimoji="0" lang="en-US" altLang="zh-CN" sz="3200" dirty="0">
                <a:solidFill>
                  <a:srgbClr val="FF0000"/>
                </a:solidFill>
                <a:ea typeface="宋体" panose="02010600030101010101" pitchFamily="2" charset="-122"/>
              </a:rPr>
              <a:t>) | Cu(s)</a:t>
            </a:r>
          </a:p>
        </p:txBody>
      </p:sp>
      <p:sp>
        <p:nvSpPr>
          <p:cNvPr id="19" name="Rectangle 9"/>
          <p:cNvSpPr>
            <a:spLocks noChangeArrowheads="1"/>
          </p:cNvSpPr>
          <p:nvPr/>
        </p:nvSpPr>
        <p:spPr bwMode="auto">
          <a:xfrm>
            <a:off x="2389765" y="5106572"/>
            <a:ext cx="74168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zh-CN" altLang="en-US" sz="3200">
                <a:solidFill>
                  <a:srgbClr val="FF0000"/>
                </a:solidFill>
                <a:ea typeface="宋体" panose="02010600030101010101" pitchFamily="2" charset="-122"/>
              </a:rPr>
              <a:t>  </a:t>
            </a:r>
            <a:r>
              <a:rPr kumimoji="0" lang="en-US" altLang="zh-CN" sz="3200">
                <a:solidFill>
                  <a:srgbClr val="FF0000"/>
                </a:solidFill>
                <a:ea typeface="宋体" panose="02010600030101010101" pitchFamily="2" charset="-122"/>
              </a:rPr>
              <a:t>Pt, H</a:t>
            </a:r>
            <a:r>
              <a:rPr kumimoji="0" lang="en-US" altLang="zh-CN" sz="3200" baseline="-25000">
                <a:solidFill>
                  <a:srgbClr val="FF0000"/>
                </a:solidFill>
                <a:ea typeface="宋体" panose="02010600030101010101" pitchFamily="2" charset="-122"/>
              </a:rPr>
              <a:t>2</a:t>
            </a:r>
            <a:r>
              <a:rPr kumimoji="0" lang="en-US" altLang="zh-CN" sz="3200">
                <a:solidFill>
                  <a:srgbClr val="FF0000"/>
                </a:solidFill>
                <a:ea typeface="宋体" panose="02010600030101010101" pitchFamily="2" charset="-122"/>
              </a:rPr>
              <a:t>(</a:t>
            </a:r>
            <a:r>
              <a:rPr kumimoji="0" lang="en-US" altLang="zh-CN" sz="3200" i="1">
                <a:solidFill>
                  <a:srgbClr val="FF0000"/>
                </a:solidFill>
                <a:ea typeface="宋体" panose="02010600030101010101" pitchFamily="2" charset="-122"/>
              </a:rPr>
              <a:t>p</a:t>
            </a:r>
            <a:r>
              <a:rPr kumimoji="0" lang="en-US" altLang="zh-CN" sz="3200" baseline="-25000">
                <a:solidFill>
                  <a:srgbClr val="FF0000"/>
                </a:solidFill>
                <a:ea typeface="宋体" panose="02010600030101010101" pitchFamily="2" charset="-122"/>
              </a:rPr>
              <a:t>1</a:t>
            </a:r>
            <a:r>
              <a:rPr kumimoji="0" lang="en-US" altLang="zh-CN" sz="3200">
                <a:solidFill>
                  <a:srgbClr val="FF0000"/>
                </a:solidFill>
                <a:ea typeface="宋体" panose="02010600030101010101" pitchFamily="2" charset="-122"/>
              </a:rPr>
              <a:t>) | H</a:t>
            </a:r>
            <a:r>
              <a:rPr kumimoji="0" lang="en-US" altLang="zh-CN" sz="3200" baseline="30000">
                <a:solidFill>
                  <a:srgbClr val="FF0000"/>
                </a:solidFill>
                <a:ea typeface="宋体" panose="02010600030101010101" pitchFamily="2" charset="-122"/>
              </a:rPr>
              <a:t>+</a:t>
            </a:r>
            <a:r>
              <a:rPr kumimoji="0" lang="en-US" altLang="zh-CN" sz="3200">
                <a:solidFill>
                  <a:srgbClr val="FF0000"/>
                </a:solidFill>
                <a:ea typeface="宋体" panose="02010600030101010101" pitchFamily="2" charset="-122"/>
              </a:rPr>
              <a:t>(aq) | O</a:t>
            </a:r>
            <a:r>
              <a:rPr kumimoji="0" lang="en-US" altLang="zh-CN" sz="3200" baseline="-25000">
                <a:solidFill>
                  <a:srgbClr val="FF0000"/>
                </a:solidFill>
                <a:ea typeface="宋体" panose="02010600030101010101" pitchFamily="2" charset="-122"/>
              </a:rPr>
              <a:t>2 </a:t>
            </a:r>
            <a:r>
              <a:rPr kumimoji="0" lang="en-US" altLang="zh-CN" sz="3200">
                <a:solidFill>
                  <a:srgbClr val="FF0000"/>
                </a:solidFill>
                <a:ea typeface="宋体" panose="02010600030101010101" pitchFamily="2" charset="-122"/>
              </a:rPr>
              <a:t>(</a:t>
            </a:r>
            <a:r>
              <a:rPr kumimoji="0" lang="en-US" altLang="zh-CN" sz="3200" i="1">
                <a:solidFill>
                  <a:srgbClr val="FF0000"/>
                </a:solidFill>
                <a:ea typeface="宋体" panose="02010600030101010101" pitchFamily="2" charset="-122"/>
              </a:rPr>
              <a:t>p</a:t>
            </a:r>
            <a:r>
              <a:rPr kumimoji="0" lang="en-US" altLang="zh-CN" sz="3200" baseline="-25000">
                <a:solidFill>
                  <a:srgbClr val="FF0000"/>
                </a:solidFill>
                <a:ea typeface="宋体" panose="02010600030101010101" pitchFamily="2" charset="-122"/>
              </a:rPr>
              <a:t>2</a:t>
            </a:r>
            <a:r>
              <a:rPr kumimoji="0" lang="en-US" altLang="zh-CN" sz="3200">
                <a:solidFill>
                  <a:srgbClr val="FF0000"/>
                </a:solidFill>
                <a:ea typeface="宋体" panose="02010600030101010101" pitchFamily="2" charset="-122"/>
              </a:rPr>
              <a:t>), Pt</a:t>
            </a:r>
          </a:p>
        </p:txBody>
      </p:sp>
    </p:spTree>
    <p:extLst>
      <p:ext uri="{BB962C8B-B14F-4D97-AF65-F5344CB8AC3E}">
        <p14:creationId xmlns:p14="http://schemas.microsoft.com/office/powerpoint/2010/main" val="34278748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第九章  电化学</a:t>
            </a:r>
            <a:endParaRPr lang="zh-CN" altLang="en-US" dirty="0" smtClean="0"/>
          </a:p>
        </p:txBody>
      </p:sp>
      <p:sp>
        <p:nvSpPr>
          <p:cNvPr id="3" name="内容占位符 2"/>
          <p:cNvSpPr>
            <a:spLocks noGrp="1"/>
          </p:cNvSpPr>
          <p:nvPr>
            <p:ph idx="1"/>
          </p:nvPr>
        </p:nvSpPr>
        <p:spPr>
          <a:xfrm>
            <a:off x="838200" y="1336711"/>
            <a:ext cx="10515600" cy="5244198"/>
          </a:xfrm>
        </p:spPr>
        <p:txBody>
          <a:bodyPr>
            <a:normAutofit lnSpcReduction="10000"/>
          </a:bodyPr>
          <a:lstStyle/>
          <a:p>
            <a:pPr lvl="1">
              <a:lnSpc>
                <a:spcPct val="110000"/>
              </a:lnSpc>
            </a:pPr>
            <a:r>
              <a:rPr lang="zh-CN" altLang="en-US" sz="2800" dirty="0">
                <a:latin typeface="黑体" panose="02010609060101010101" pitchFamily="49" charset="-122"/>
              </a:rPr>
              <a:t>带电粒子在界面层中的非均匀分布</a:t>
            </a:r>
            <a:r>
              <a:rPr lang="en-US" altLang="zh-CN" sz="2800" dirty="0">
                <a:latin typeface="黑体" panose="02010609060101010101" pitchFamily="49" charset="-122"/>
              </a:rPr>
              <a:t>——</a:t>
            </a:r>
            <a:r>
              <a:rPr lang="zh-CN" altLang="en-US" sz="2800" dirty="0">
                <a:latin typeface="黑体" panose="02010609060101010101" pitchFamily="49" charset="-122"/>
              </a:rPr>
              <a:t>形成</a:t>
            </a:r>
            <a:r>
              <a:rPr lang="zh-CN" altLang="en-US" sz="2800" dirty="0" smtClean="0">
                <a:latin typeface="黑体" panose="02010609060101010101" pitchFamily="49" charset="-122"/>
              </a:rPr>
              <a:t>双电层，产生</a:t>
            </a:r>
            <a:r>
              <a:rPr lang="zh-CN" altLang="en-US" sz="2800" b="1" dirty="0">
                <a:solidFill>
                  <a:srgbClr val="FF0000"/>
                </a:solidFill>
                <a:ea typeface="宋体" panose="02010600030101010101" pitchFamily="2" charset="-122"/>
              </a:rPr>
              <a:t>界面</a:t>
            </a:r>
            <a:r>
              <a:rPr lang="zh-CN" altLang="en-US" sz="2800" b="1" dirty="0" smtClean="0">
                <a:solidFill>
                  <a:srgbClr val="FF0000"/>
                </a:solidFill>
                <a:ea typeface="宋体" panose="02010600030101010101" pitchFamily="2" charset="-122"/>
              </a:rPr>
              <a:t>电势差</a:t>
            </a:r>
            <a:r>
              <a:rPr lang="zh-CN" altLang="en-US" sz="2800" b="1" dirty="0" smtClean="0">
                <a:ea typeface="宋体" panose="02010600030101010101" pitchFamily="2" charset="-122"/>
              </a:rPr>
              <a:t>，从而产生电极电势</a:t>
            </a:r>
            <a:endParaRPr lang="en-US" altLang="zh-CN" sz="2800" b="1" dirty="0" smtClean="0">
              <a:ea typeface="宋体" panose="02010600030101010101" pitchFamily="2" charset="-122"/>
            </a:endParaRPr>
          </a:p>
          <a:p>
            <a:pPr lvl="1">
              <a:lnSpc>
                <a:spcPct val="110000"/>
              </a:lnSpc>
            </a:pPr>
            <a:r>
              <a:rPr lang="zh-CN" altLang="en-US" sz="2800" dirty="0" smtClean="0"/>
              <a:t>液体接界电势：由于</a:t>
            </a:r>
            <a:r>
              <a:rPr lang="zh-CN" altLang="en-US" sz="2800" dirty="0"/>
              <a:t>离子迁移速率的不同而引起的电荷</a:t>
            </a:r>
            <a:r>
              <a:rPr lang="zh-CN" altLang="en-US" sz="2800" dirty="0" smtClean="0"/>
              <a:t>在溶液界面</a:t>
            </a:r>
            <a:r>
              <a:rPr lang="zh-CN" altLang="en-US" sz="2800" dirty="0"/>
              <a:t>的不</a:t>
            </a:r>
            <a:r>
              <a:rPr lang="zh-CN" altLang="en-US" sz="2800" dirty="0" smtClean="0"/>
              <a:t>均匀分布，产生的电位差</a:t>
            </a:r>
            <a:endParaRPr lang="en-US" altLang="zh-CN" sz="2800" dirty="0" smtClean="0"/>
          </a:p>
          <a:p>
            <a:pPr lvl="1">
              <a:lnSpc>
                <a:spcPct val="110000"/>
              </a:lnSpc>
            </a:pPr>
            <a:r>
              <a:rPr lang="zh-CN" altLang="en-US" sz="2800" dirty="0">
                <a:latin typeface="黑体" panose="02010609060101010101" pitchFamily="49" charset="-122"/>
              </a:rPr>
              <a:t>液接电势的消除：使用盐桥产生大小相等方向相反的两个液接电势，相互抵消。</a:t>
            </a:r>
          </a:p>
          <a:p>
            <a:pPr lvl="2">
              <a:lnSpc>
                <a:spcPct val="110000"/>
              </a:lnSpc>
            </a:pPr>
            <a:r>
              <a:rPr lang="zh-CN" altLang="en-US" sz="2400" dirty="0"/>
              <a:t>盐桥是</a:t>
            </a:r>
            <a:r>
              <a:rPr lang="zh-CN" altLang="en-US" sz="2400" dirty="0">
                <a:solidFill>
                  <a:srgbClr val="FF0000"/>
                </a:solidFill>
              </a:rPr>
              <a:t>饱和</a:t>
            </a:r>
            <a:r>
              <a:rPr lang="en-US" altLang="zh-CN" sz="2400" dirty="0" err="1">
                <a:solidFill>
                  <a:srgbClr val="FF0000"/>
                </a:solidFill>
              </a:rPr>
              <a:t>KCl</a:t>
            </a:r>
            <a:r>
              <a:rPr lang="zh-CN" altLang="en-US" sz="2400" dirty="0">
                <a:solidFill>
                  <a:srgbClr val="FF0000"/>
                </a:solidFill>
              </a:rPr>
              <a:t>溶液（或</a:t>
            </a:r>
            <a:r>
              <a:rPr lang="en-US" altLang="zh-CN" sz="2400" dirty="0">
                <a:solidFill>
                  <a:srgbClr val="FF0000"/>
                </a:solidFill>
              </a:rPr>
              <a:t>KNO</a:t>
            </a:r>
            <a:r>
              <a:rPr lang="en-US" altLang="zh-CN" sz="2400" baseline="-25000" dirty="0">
                <a:solidFill>
                  <a:srgbClr val="FF0000"/>
                </a:solidFill>
              </a:rPr>
              <a:t>3</a:t>
            </a:r>
            <a:r>
              <a:rPr lang="zh-CN" altLang="en-US" sz="2400" dirty="0">
                <a:solidFill>
                  <a:srgbClr val="FF0000"/>
                </a:solidFill>
              </a:rPr>
              <a:t>或</a:t>
            </a:r>
            <a:r>
              <a:rPr lang="en-US" altLang="zh-CN" sz="2400" dirty="0">
                <a:solidFill>
                  <a:srgbClr val="FF0000"/>
                </a:solidFill>
              </a:rPr>
              <a:t>NH</a:t>
            </a:r>
            <a:r>
              <a:rPr lang="en-US" altLang="zh-CN" sz="2400" baseline="-25000" dirty="0">
                <a:solidFill>
                  <a:srgbClr val="FF0000"/>
                </a:solidFill>
              </a:rPr>
              <a:t>4</a:t>
            </a:r>
            <a:r>
              <a:rPr lang="en-US" altLang="zh-CN" sz="2400" dirty="0">
                <a:solidFill>
                  <a:srgbClr val="FF0000"/>
                </a:solidFill>
              </a:rPr>
              <a:t>NO</a:t>
            </a:r>
            <a:r>
              <a:rPr lang="en-US" altLang="zh-CN" sz="2400" baseline="-25000" dirty="0">
                <a:solidFill>
                  <a:srgbClr val="FF0000"/>
                </a:solidFill>
              </a:rPr>
              <a:t>3</a:t>
            </a:r>
            <a:r>
              <a:rPr lang="zh-CN" altLang="en-US" sz="2400" dirty="0">
                <a:solidFill>
                  <a:srgbClr val="FF0000"/>
                </a:solidFill>
              </a:rPr>
              <a:t>）等电解质溶液和</a:t>
            </a:r>
            <a:r>
              <a:rPr lang="zh-CN" altLang="en-US" sz="2400" dirty="0" smtClean="0">
                <a:solidFill>
                  <a:srgbClr val="FF0000"/>
                </a:solidFill>
              </a:rPr>
              <a:t>琼脂</a:t>
            </a:r>
            <a:endParaRPr lang="en-US" altLang="zh-CN" sz="2400" dirty="0" smtClean="0">
              <a:solidFill>
                <a:srgbClr val="FF0000"/>
              </a:solidFill>
            </a:endParaRPr>
          </a:p>
          <a:p>
            <a:pPr lvl="2">
              <a:lnSpc>
                <a:spcPct val="110000"/>
              </a:lnSpc>
            </a:pPr>
            <a:r>
              <a:rPr lang="zh-CN" altLang="en-US" sz="2400" dirty="0">
                <a:solidFill>
                  <a:srgbClr val="FF0000"/>
                </a:solidFill>
                <a:latin typeface="黑体" panose="02010609060101010101" pitchFamily="49" charset="-122"/>
              </a:rPr>
              <a:t>要</a:t>
            </a:r>
            <a:r>
              <a:rPr lang="zh-CN" altLang="en-US" sz="2400" dirty="0" smtClean="0">
                <a:solidFill>
                  <a:srgbClr val="FF0000"/>
                </a:solidFill>
                <a:latin typeface="黑体" panose="02010609060101010101" pitchFamily="49" charset="-122"/>
              </a:rPr>
              <a:t>求</a:t>
            </a:r>
            <a:r>
              <a:rPr lang="zh-CN" altLang="en-US" sz="2400" kern="0" dirty="0">
                <a:solidFill>
                  <a:srgbClr val="FF0000"/>
                </a:solidFill>
              </a:rPr>
              <a:t>正、负离子的迁移速率相近，</a:t>
            </a:r>
            <a:r>
              <a:rPr lang="en-US" altLang="zh-CN" sz="2400" dirty="0">
                <a:solidFill>
                  <a:srgbClr val="FF0000"/>
                </a:solidFill>
                <a:latin typeface="Calibri" panose="020F0502020204030204" pitchFamily="34" charset="0"/>
                <a:ea typeface="宋体" panose="02010600030101010101" pitchFamily="2" charset="-122"/>
                <a:cs typeface="Mongolian Baiti" panose="03000500000000000000" pitchFamily="66" charset="0"/>
              </a:rPr>
              <a:t>t </a:t>
            </a:r>
            <a:r>
              <a:rPr lang="en-US" altLang="zh-CN" sz="2400" baseline="-25000" dirty="0">
                <a:solidFill>
                  <a:srgbClr val="FF0000"/>
                </a:solidFill>
                <a:latin typeface="Calibri" panose="020F0502020204030204" pitchFamily="34" charset="0"/>
                <a:ea typeface="宋体" panose="02010600030101010101" pitchFamily="2" charset="-122"/>
                <a:cs typeface="Mongolian Baiti" panose="03000500000000000000" pitchFamily="66" charset="0"/>
              </a:rPr>
              <a:t>+</a:t>
            </a:r>
            <a:r>
              <a:rPr lang="en-US" altLang="zh-CN" sz="2400" dirty="0">
                <a:solidFill>
                  <a:srgbClr val="FF0000"/>
                </a:solidFill>
                <a:latin typeface="Calibri" panose="020F0502020204030204" pitchFamily="34" charset="0"/>
                <a:ea typeface="宋体" panose="02010600030101010101" pitchFamily="2" charset="-122"/>
                <a:cs typeface="Mongolian Baiti" panose="03000500000000000000" pitchFamily="66" charset="0"/>
              </a:rPr>
              <a:t> </a:t>
            </a:r>
            <a:r>
              <a:rPr lang="zh-CN" altLang="zh-CN" sz="2400" dirty="0">
                <a:solidFill>
                  <a:srgbClr val="FF0000"/>
                </a:solidFill>
                <a:latin typeface="Calibri" panose="020F0502020204030204" pitchFamily="34" charset="0"/>
                <a:ea typeface="宋体" panose="02010600030101010101" pitchFamily="2" charset="-122"/>
                <a:cs typeface="Mongolian Baiti" panose="03000500000000000000" pitchFamily="66" charset="0"/>
              </a:rPr>
              <a:t>≈</a:t>
            </a:r>
            <a:r>
              <a:rPr lang="en-US" altLang="zh-CN" sz="2400" dirty="0">
                <a:solidFill>
                  <a:srgbClr val="FF0000"/>
                </a:solidFill>
                <a:latin typeface="Calibri" panose="020F0502020204030204" pitchFamily="34" charset="0"/>
                <a:ea typeface="宋体" panose="02010600030101010101" pitchFamily="2" charset="-122"/>
                <a:cs typeface="Mongolian Baiti" panose="03000500000000000000" pitchFamily="66" charset="0"/>
              </a:rPr>
              <a:t>t </a:t>
            </a:r>
            <a:r>
              <a:rPr lang="en-US" altLang="zh-CN" sz="2400" baseline="-25000" dirty="0" smtClean="0">
                <a:solidFill>
                  <a:srgbClr val="FF0000"/>
                </a:solidFill>
                <a:latin typeface="Calibri" panose="020F0502020204030204" pitchFamily="34" charset="0"/>
                <a:ea typeface="宋体" panose="02010600030101010101" pitchFamily="2" charset="-122"/>
                <a:cs typeface="Mongolian Baiti" panose="03000500000000000000" pitchFamily="66" charset="0"/>
              </a:rPr>
              <a:t>–</a:t>
            </a:r>
          </a:p>
          <a:p>
            <a:pPr lvl="1">
              <a:lnSpc>
                <a:spcPct val="110000"/>
              </a:lnSpc>
            </a:pPr>
            <a:r>
              <a:rPr lang="zh-CN" altLang="en-US" sz="2800" dirty="0" smtClean="0">
                <a:latin typeface="黑体" panose="02010609060101010101" pitchFamily="49" charset="-122"/>
              </a:rPr>
              <a:t>可逆电池</a:t>
            </a:r>
            <a:endParaRPr lang="en-US" altLang="zh-CN" sz="2800" dirty="0" smtClean="0">
              <a:latin typeface="黑体" panose="02010609060101010101" pitchFamily="49" charset="-122"/>
            </a:endParaRPr>
          </a:p>
          <a:p>
            <a:pPr lvl="2">
              <a:lnSpc>
                <a:spcPct val="110000"/>
              </a:lnSpc>
            </a:pPr>
            <a:r>
              <a:rPr lang="zh-CN" altLang="en-US" sz="2400" b="1" dirty="0">
                <a:solidFill>
                  <a:srgbClr val="FF0000"/>
                </a:solidFill>
                <a:ea typeface="宋体" panose="02010600030101010101" pitchFamily="2" charset="-122"/>
              </a:rPr>
              <a:t>电池反应必须</a:t>
            </a:r>
            <a:r>
              <a:rPr lang="zh-CN" altLang="en-US" sz="2400" b="1" dirty="0" smtClean="0">
                <a:solidFill>
                  <a:srgbClr val="FF0000"/>
                </a:solidFill>
                <a:ea typeface="宋体" panose="02010600030101010101" pitchFamily="2" charset="-122"/>
              </a:rPr>
              <a:t>可逆</a:t>
            </a:r>
            <a:endParaRPr lang="en-US" altLang="zh-CN" sz="2400" b="1" dirty="0" smtClean="0">
              <a:solidFill>
                <a:srgbClr val="FF0000"/>
              </a:solidFill>
              <a:ea typeface="宋体" panose="02010600030101010101" pitchFamily="2" charset="-122"/>
            </a:endParaRPr>
          </a:p>
          <a:p>
            <a:pPr lvl="2">
              <a:lnSpc>
                <a:spcPct val="110000"/>
              </a:lnSpc>
            </a:pPr>
            <a:r>
              <a:rPr lang="zh-CN" altLang="en-US" sz="2400" b="1" dirty="0" smtClean="0">
                <a:solidFill>
                  <a:srgbClr val="FF0000"/>
                </a:solidFill>
                <a:ea typeface="宋体" panose="02010600030101010101" pitchFamily="2" charset="-122"/>
              </a:rPr>
              <a:t>充放电</a:t>
            </a:r>
            <a:r>
              <a:rPr lang="zh-CN" altLang="en-US" sz="2400" b="1" dirty="0">
                <a:solidFill>
                  <a:srgbClr val="FF0000"/>
                </a:solidFill>
                <a:ea typeface="宋体" panose="02010600030101010101" pitchFamily="2" charset="-122"/>
              </a:rPr>
              <a:t>时电流必须为无限小</a:t>
            </a:r>
          </a:p>
          <a:p>
            <a:pPr lvl="2">
              <a:lnSpc>
                <a:spcPct val="110000"/>
              </a:lnSpc>
            </a:pPr>
            <a:endParaRPr lang="en-US" altLang="zh-CN" sz="2400" b="1" dirty="0" smtClean="0">
              <a:solidFill>
                <a:srgbClr val="FF0000"/>
              </a:solidFill>
              <a:ea typeface="宋体" panose="02010600030101010101" pitchFamily="2" charset="-122"/>
            </a:endParaRPr>
          </a:p>
          <a:p>
            <a:pPr lvl="2">
              <a:lnSpc>
                <a:spcPct val="110000"/>
              </a:lnSpc>
            </a:pPr>
            <a:endParaRPr lang="zh-CN" altLang="en-US" sz="2400" dirty="0">
              <a:latin typeface="黑体" panose="02010609060101010101" pitchFamily="49" charset="-122"/>
            </a:endParaRPr>
          </a:p>
        </p:txBody>
      </p:sp>
    </p:spTree>
    <p:extLst>
      <p:ext uri="{BB962C8B-B14F-4D97-AF65-F5344CB8AC3E}">
        <p14:creationId xmlns:p14="http://schemas.microsoft.com/office/powerpoint/2010/main" val="33165796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第九章  电化学</a:t>
            </a:r>
            <a:endParaRPr lang="zh-CN" altLang="en-US" dirty="0" smtClean="0"/>
          </a:p>
        </p:txBody>
      </p:sp>
      <p:sp>
        <p:nvSpPr>
          <p:cNvPr id="3" name="内容占位符 2"/>
          <p:cNvSpPr>
            <a:spLocks noGrp="1"/>
          </p:cNvSpPr>
          <p:nvPr>
            <p:ph idx="1"/>
          </p:nvPr>
        </p:nvSpPr>
        <p:spPr>
          <a:xfrm>
            <a:off x="838200" y="1336711"/>
            <a:ext cx="10515600" cy="5244198"/>
          </a:xfrm>
        </p:spPr>
        <p:txBody>
          <a:bodyPr>
            <a:normAutofit/>
          </a:bodyPr>
          <a:lstStyle/>
          <a:p>
            <a:pPr lvl="2">
              <a:lnSpc>
                <a:spcPct val="110000"/>
              </a:lnSpc>
            </a:pPr>
            <a:r>
              <a:rPr lang="zh-CN" altLang="en-US" sz="2800" kern="0" dirty="0">
                <a:latin typeface="+mn-ea"/>
                <a:cs typeface="+mj-cs"/>
              </a:rPr>
              <a:t>电池反应热力学</a:t>
            </a:r>
            <a:endParaRPr lang="en-US" altLang="zh-CN" sz="1800" b="1" dirty="0" smtClean="0">
              <a:latin typeface="+mn-ea"/>
            </a:endParaRPr>
          </a:p>
          <a:p>
            <a:pPr lvl="2">
              <a:lnSpc>
                <a:spcPct val="110000"/>
              </a:lnSpc>
            </a:pPr>
            <a:endParaRPr lang="zh-CN" altLang="en-US" sz="2400" dirty="0">
              <a:latin typeface="黑体" panose="02010609060101010101" pitchFamily="49" charset="-122"/>
            </a:endParaRPr>
          </a:p>
        </p:txBody>
      </p:sp>
      <p:graphicFrame>
        <p:nvGraphicFramePr>
          <p:cNvPr id="4" name="Object 9"/>
          <p:cNvGraphicFramePr>
            <a:graphicFrameLocks noChangeAspect="1"/>
          </p:cNvGraphicFramePr>
          <p:nvPr>
            <p:extLst>
              <p:ext uri="{D42A27DB-BD31-4B8C-83A1-F6EECF244321}">
                <p14:modId xmlns:p14="http://schemas.microsoft.com/office/powerpoint/2010/main" val="50007889"/>
              </p:ext>
            </p:extLst>
          </p:nvPr>
        </p:nvGraphicFramePr>
        <p:xfrm>
          <a:off x="3497263" y="1736725"/>
          <a:ext cx="5329238" cy="1222375"/>
        </p:xfrm>
        <a:graphic>
          <a:graphicData uri="http://schemas.openxmlformats.org/presentationml/2006/ole">
            <mc:AlternateContent xmlns:mc="http://schemas.openxmlformats.org/markup-compatibility/2006">
              <mc:Choice xmlns:v="urn:schemas-microsoft-com:vml" Requires="v">
                <p:oleObj spid="_x0000_s37953" name="Equation" r:id="rId3" imgW="1828800" imgH="419100" progId="Equation.DSMT4">
                  <p:embed/>
                </p:oleObj>
              </mc:Choice>
              <mc:Fallback>
                <p:oleObj name="Equation" r:id="rId3" imgW="1828800" imgH="419100" progId="Equation.DSMT4">
                  <p:embed/>
                  <p:pic>
                    <p:nvPicPr>
                      <p:cNvPr id="361481"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7263" y="1736725"/>
                        <a:ext cx="5329238"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55061" y="2938011"/>
            <a:ext cx="7286195" cy="724008"/>
          </a:xfrm>
          <a:prstGeom prst="rect">
            <a:avLst/>
          </a:prstGeom>
          <a:noFill/>
          <a:ln>
            <a:noFill/>
          </a:ln>
        </p:spPr>
      </p:pic>
      <p:graphicFrame>
        <p:nvGraphicFramePr>
          <p:cNvPr id="6" name="Object 21"/>
          <p:cNvGraphicFramePr>
            <a:graphicFrameLocks noChangeAspect="1"/>
          </p:cNvGraphicFramePr>
          <p:nvPr>
            <p:extLst>
              <p:ext uri="{D42A27DB-BD31-4B8C-83A1-F6EECF244321}">
                <p14:modId xmlns:p14="http://schemas.microsoft.com/office/powerpoint/2010/main" val="386095814"/>
              </p:ext>
            </p:extLst>
          </p:nvPr>
        </p:nvGraphicFramePr>
        <p:xfrm>
          <a:off x="3996026" y="3662019"/>
          <a:ext cx="3981400" cy="1062381"/>
        </p:xfrm>
        <a:graphic>
          <a:graphicData uri="http://schemas.openxmlformats.org/presentationml/2006/ole">
            <mc:AlternateContent xmlns:mc="http://schemas.openxmlformats.org/markup-compatibility/2006">
              <mc:Choice xmlns:v="urn:schemas-microsoft-com:vml" Requires="v">
                <p:oleObj spid="_x0000_s37954" name="Equation" r:id="rId6" imgW="1714500" imgH="457200" progId="Equation.DSMT4">
                  <p:embed/>
                </p:oleObj>
              </mc:Choice>
              <mc:Fallback>
                <p:oleObj name="Equation" r:id="rId6" imgW="1714500" imgH="457200" progId="Equation.DSMT4">
                  <p:embed/>
                  <p:pic>
                    <p:nvPicPr>
                      <p:cNvPr id="69653"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6026" y="3662019"/>
                        <a:ext cx="3981400" cy="1062381"/>
                      </a:xfrm>
                      <a:prstGeom prst="rect">
                        <a:avLst/>
                      </a:prstGeom>
                      <a:noFill/>
                      <a:ln>
                        <a:noFill/>
                      </a:ln>
                      <a:effectLst/>
                    </p:spPr>
                  </p:pic>
                </p:oleObj>
              </mc:Fallback>
            </mc:AlternateContent>
          </a:graphicData>
        </a:graphic>
      </p:graphicFrame>
      <p:graphicFrame>
        <p:nvGraphicFramePr>
          <p:cNvPr id="7" name="Object 20"/>
          <p:cNvGraphicFramePr>
            <a:graphicFrameLocks noChangeAspect="1"/>
          </p:cNvGraphicFramePr>
          <p:nvPr>
            <p:extLst>
              <p:ext uri="{D42A27DB-BD31-4B8C-83A1-F6EECF244321}">
                <p14:modId xmlns:p14="http://schemas.microsoft.com/office/powerpoint/2010/main" val="1425843063"/>
              </p:ext>
            </p:extLst>
          </p:nvPr>
        </p:nvGraphicFramePr>
        <p:xfrm>
          <a:off x="2402032" y="4724399"/>
          <a:ext cx="8101218" cy="1173163"/>
        </p:xfrm>
        <a:graphic>
          <a:graphicData uri="http://schemas.openxmlformats.org/presentationml/2006/ole">
            <mc:AlternateContent xmlns:mc="http://schemas.openxmlformats.org/markup-compatibility/2006">
              <mc:Choice xmlns:v="urn:schemas-microsoft-com:vml" Requires="v">
                <p:oleObj spid="_x0000_s37955" name="Equation" r:id="rId8" imgW="2908300" imgH="457200" progId="Equation.DSMT4">
                  <p:embed/>
                </p:oleObj>
              </mc:Choice>
              <mc:Fallback>
                <p:oleObj name="Equation" r:id="rId8" imgW="2908300" imgH="457200" progId="Equation.DSMT4">
                  <p:embed/>
                  <p:pic>
                    <p:nvPicPr>
                      <p:cNvPr id="69652"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02032" y="4724399"/>
                        <a:ext cx="8101218" cy="117316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98299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第九章  电化学</a:t>
            </a:r>
            <a:endParaRPr lang="zh-CN" altLang="en-US" dirty="0" smtClean="0"/>
          </a:p>
        </p:txBody>
      </p:sp>
      <p:sp>
        <p:nvSpPr>
          <p:cNvPr id="3" name="内容占位符 2"/>
          <p:cNvSpPr>
            <a:spLocks noGrp="1"/>
          </p:cNvSpPr>
          <p:nvPr>
            <p:ph idx="1"/>
          </p:nvPr>
        </p:nvSpPr>
        <p:spPr>
          <a:xfrm>
            <a:off x="838200" y="1336711"/>
            <a:ext cx="10515600" cy="5244198"/>
          </a:xfrm>
        </p:spPr>
        <p:txBody>
          <a:bodyPr>
            <a:normAutofit/>
          </a:bodyPr>
          <a:lstStyle/>
          <a:p>
            <a:pPr lvl="2">
              <a:lnSpc>
                <a:spcPct val="110000"/>
              </a:lnSpc>
            </a:pPr>
            <a:r>
              <a:rPr lang="zh-CN" altLang="en-US" sz="2800" dirty="0" smtClean="0">
                <a:latin typeface="黑体" panose="02010609060101010101" pitchFamily="49" charset="-122"/>
              </a:rPr>
              <a:t>能斯特方程</a:t>
            </a:r>
            <a:endParaRPr lang="en-US" altLang="zh-CN" sz="2800" dirty="0" smtClean="0">
              <a:latin typeface="黑体" panose="02010609060101010101" pitchFamily="49" charset="-122"/>
            </a:endParaRPr>
          </a:p>
          <a:p>
            <a:pPr lvl="2">
              <a:lnSpc>
                <a:spcPct val="110000"/>
              </a:lnSpc>
            </a:pPr>
            <a:endParaRPr lang="en-US" altLang="zh-CN" sz="2800" dirty="0">
              <a:latin typeface="黑体" panose="02010609060101010101" pitchFamily="49" charset="-122"/>
            </a:endParaRPr>
          </a:p>
          <a:p>
            <a:pPr lvl="2">
              <a:lnSpc>
                <a:spcPct val="110000"/>
              </a:lnSpc>
            </a:pPr>
            <a:endParaRPr lang="en-US" altLang="zh-CN" sz="2800" dirty="0" smtClean="0">
              <a:latin typeface="黑体" panose="02010609060101010101" pitchFamily="49" charset="-122"/>
            </a:endParaRPr>
          </a:p>
          <a:p>
            <a:pPr lvl="2">
              <a:lnSpc>
                <a:spcPct val="110000"/>
              </a:lnSpc>
            </a:pPr>
            <a:endParaRPr lang="en-US" altLang="zh-CN" sz="2800" dirty="0">
              <a:latin typeface="黑体" panose="02010609060101010101" pitchFamily="49" charset="-122"/>
            </a:endParaRPr>
          </a:p>
          <a:p>
            <a:pPr lvl="2">
              <a:lnSpc>
                <a:spcPct val="110000"/>
              </a:lnSpc>
            </a:pPr>
            <a:endParaRPr lang="en-US" altLang="zh-CN" sz="2800" dirty="0" smtClean="0">
              <a:latin typeface="黑体" panose="02010609060101010101" pitchFamily="49" charset="-122"/>
            </a:endParaRPr>
          </a:p>
          <a:p>
            <a:pPr lvl="2">
              <a:lnSpc>
                <a:spcPct val="110000"/>
              </a:lnSpc>
            </a:pPr>
            <a:r>
              <a:rPr lang="zh-CN" altLang="en-US" sz="2800" dirty="0" smtClean="0">
                <a:latin typeface="黑体" panose="02010609060101010101" pitchFamily="49" charset="-122"/>
              </a:rPr>
              <a:t>电池电动势的计算：</a:t>
            </a:r>
            <a:endParaRPr lang="en-US" altLang="zh-CN" sz="2800" dirty="0" smtClean="0">
              <a:latin typeface="黑体" panose="02010609060101010101" pitchFamily="49" charset="-122"/>
            </a:endParaRPr>
          </a:p>
          <a:p>
            <a:pPr lvl="3">
              <a:lnSpc>
                <a:spcPct val="110000"/>
              </a:lnSpc>
            </a:pPr>
            <a:r>
              <a:rPr lang="zh-CN" altLang="en-US" sz="2800" b="1" dirty="0">
                <a:solidFill>
                  <a:srgbClr val="000000"/>
                </a:solidFill>
                <a:ea typeface="华文中宋" panose="02010600040101010101" pitchFamily="2" charset="-122"/>
                <a:cs typeface="Times New Roman" panose="02020603050405020304" pitchFamily="18" charset="0"/>
              </a:rPr>
              <a:t>直接应用电池反应的能斯特方程</a:t>
            </a:r>
            <a:r>
              <a:rPr lang="zh-CN" altLang="en-US" sz="2800" b="1" dirty="0" smtClean="0">
                <a:solidFill>
                  <a:srgbClr val="000000"/>
                </a:solidFill>
                <a:ea typeface="华文中宋" panose="02010600040101010101" pitchFamily="2" charset="-122"/>
                <a:cs typeface="Times New Roman" panose="02020603050405020304" pitchFamily="18" charset="0"/>
              </a:rPr>
              <a:t>计算</a:t>
            </a:r>
            <a:endParaRPr lang="en-US" altLang="zh-CN" sz="2800" b="1" dirty="0" smtClean="0">
              <a:solidFill>
                <a:srgbClr val="000000"/>
              </a:solidFill>
              <a:ea typeface="华文中宋" panose="02010600040101010101" pitchFamily="2" charset="-122"/>
              <a:cs typeface="Times New Roman" panose="02020603050405020304" pitchFamily="18" charset="0"/>
            </a:endParaRPr>
          </a:p>
          <a:p>
            <a:pPr lvl="3">
              <a:lnSpc>
                <a:spcPct val="110000"/>
              </a:lnSpc>
            </a:pPr>
            <a:r>
              <a:rPr lang="zh-CN" altLang="en-US" sz="2800" b="1" dirty="0">
                <a:solidFill>
                  <a:srgbClr val="000000"/>
                </a:solidFill>
                <a:ea typeface="华文中宋" panose="02010600040101010101" pitchFamily="2" charset="-122"/>
                <a:cs typeface="Times New Roman" panose="02020603050405020304" pitchFamily="18" charset="0"/>
              </a:rPr>
              <a:t>应用电极反应的能斯特方程计算</a:t>
            </a:r>
            <a:endParaRPr lang="en-US" altLang="zh-CN" sz="2600" dirty="0" smtClean="0">
              <a:latin typeface="黑体" panose="02010609060101010101" pitchFamily="49" charset="-122"/>
            </a:endParaRPr>
          </a:p>
        </p:txBody>
      </p:sp>
      <p:pic>
        <p:nvPicPr>
          <p:cNvPr id="8" name="图片 7"/>
          <p:cNvPicPr>
            <a:picLocks noChangeAspect="1"/>
          </p:cNvPicPr>
          <p:nvPr/>
        </p:nvPicPr>
        <p:blipFill>
          <a:blip r:embed="rId3"/>
          <a:stretch>
            <a:fillRect/>
          </a:stretch>
        </p:blipFill>
        <p:spPr>
          <a:xfrm>
            <a:off x="4400549" y="1857375"/>
            <a:ext cx="3390900" cy="942975"/>
          </a:xfrm>
          <a:prstGeom prst="rect">
            <a:avLst/>
          </a:prstGeom>
        </p:spPr>
      </p:pic>
      <p:pic>
        <p:nvPicPr>
          <p:cNvPr id="9" name="图片 8"/>
          <p:cNvPicPr>
            <a:picLocks noChangeAspect="1"/>
          </p:cNvPicPr>
          <p:nvPr/>
        </p:nvPicPr>
        <p:blipFill>
          <a:blip r:embed="rId4"/>
          <a:stretch>
            <a:fillRect/>
          </a:stretch>
        </p:blipFill>
        <p:spPr>
          <a:xfrm>
            <a:off x="3233737" y="2800350"/>
            <a:ext cx="5724525" cy="1257300"/>
          </a:xfrm>
          <a:prstGeom prst="rect">
            <a:avLst/>
          </a:prstGeom>
        </p:spPr>
      </p:pic>
      <p:graphicFrame>
        <p:nvGraphicFramePr>
          <p:cNvPr id="14" name="Object 7"/>
          <p:cNvGraphicFramePr>
            <a:graphicFrameLocks noChangeAspect="1"/>
          </p:cNvGraphicFramePr>
          <p:nvPr>
            <p:extLst>
              <p:ext uri="{D42A27DB-BD31-4B8C-83A1-F6EECF244321}">
                <p14:modId xmlns:p14="http://schemas.microsoft.com/office/powerpoint/2010/main" val="2905418076"/>
              </p:ext>
            </p:extLst>
          </p:nvPr>
        </p:nvGraphicFramePr>
        <p:xfrm>
          <a:off x="3365211" y="5691333"/>
          <a:ext cx="6120577" cy="612486"/>
        </p:xfrm>
        <a:graphic>
          <a:graphicData uri="http://schemas.openxmlformats.org/presentationml/2006/ole">
            <mc:AlternateContent xmlns:mc="http://schemas.openxmlformats.org/markup-compatibility/2006">
              <mc:Choice xmlns:v="urn:schemas-microsoft-com:vml" Requires="v">
                <p:oleObj spid="_x0000_s38937" name="公式" r:id="rId5" imgW="2159000" imgH="215900" progId="Equation.3">
                  <p:embed/>
                </p:oleObj>
              </mc:Choice>
              <mc:Fallback>
                <p:oleObj name="公式" r:id="rId5" imgW="2159000" imgH="215900" progId="Equation.3">
                  <p:embed/>
                  <p:pic>
                    <p:nvPicPr>
                      <p:cNvPr id="2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5211" y="5691333"/>
                        <a:ext cx="6120577" cy="612486"/>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16125561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第九章  电化学</a:t>
            </a:r>
            <a:endParaRPr lang="zh-CN" altLang="en-US" dirty="0" smtClean="0"/>
          </a:p>
        </p:txBody>
      </p:sp>
      <p:sp>
        <p:nvSpPr>
          <p:cNvPr id="26" name="Rectangle 3"/>
          <p:cNvSpPr>
            <a:spLocks noChangeArrowheads="1"/>
          </p:cNvSpPr>
          <p:nvPr/>
        </p:nvSpPr>
        <p:spPr bwMode="auto">
          <a:xfrm>
            <a:off x="7509164" y="5356235"/>
            <a:ext cx="2470150" cy="631825"/>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30000"/>
              </a:lnSpc>
              <a:spcBef>
                <a:spcPct val="0"/>
              </a:spcBef>
              <a:spcAft>
                <a:spcPct val="0"/>
              </a:spcAft>
              <a:buClrTx/>
              <a:buSzTx/>
              <a:buFontTx/>
              <a:buNone/>
              <a:tabLst/>
              <a:defRPr/>
            </a:pPr>
            <a:r>
              <a:rPr kumimoji="1" lang="en-US" altLang="zh-CN" sz="3200" b="0" i="1" u="none" strike="noStrike" kern="0" cap="none" spc="0" normalizeH="0" baseline="0" noProof="0" smtClean="0">
                <a:ln>
                  <a:noFill/>
                </a:ln>
                <a:solidFill>
                  <a:srgbClr val="CC0000"/>
                </a:solidFill>
                <a:effectLst/>
                <a:uLnTx/>
                <a:uFillTx/>
                <a:latin typeface="Times New Roman" panose="02020603050405020304" pitchFamily="18" charset="0"/>
                <a:ea typeface="黑体" panose="02010609060101010101" pitchFamily="49" charset="-122"/>
              </a:rPr>
              <a:t>E </a:t>
            </a:r>
            <a:r>
              <a:rPr kumimoji="1" lang="en-US" altLang="zh-CN" sz="3200" b="0" i="0" u="none" strike="noStrike" kern="0" cap="none" spc="0" normalizeH="0" baseline="-25000" noProof="0" smtClean="0">
                <a:ln>
                  <a:noFill/>
                </a:ln>
                <a:solidFill>
                  <a:srgbClr val="CC0000"/>
                </a:solidFill>
                <a:effectLst/>
                <a:uLnTx/>
                <a:uFillTx/>
                <a:latin typeface="Times New Roman" panose="02020603050405020304" pitchFamily="18" charset="0"/>
                <a:ea typeface="黑体" panose="02010609060101010101" pitchFamily="49" charset="-122"/>
              </a:rPr>
              <a:t>(Ox|Red)</a:t>
            </a:r>
            <a:r>
              <a:rPr kumimoji="1" lang="en-US" altLang="zh-CN" sz="3200" b="0" i="1" u="none" strike="noStrike" kern="0" cap="none" spc="0" normalizeH="0" baseline="0" noProof="0" smtClean="0">
                <a:ln>
                  <a:noFill/>
                </a:ln>
                <a:solidFill>
                  <a:srgbClr val="CC0000"/>
                </a:solidFill>
                <a:effectLst/>
                <a:uLnTx/>
                <a:uFillTx/>
                <a:latin typeface="Times New Roman" panose="02020603050405020304" pitchFamily="18" charset="0"/>
                <a:ea typeface="黑体" panose="02010609060101010101" pitchFamily="49" charset="-122"/>
              </a:rPr>
              <a:t> </a:t>
            </a:r>
            <a:r>
              <a:rPr kumimoji="1" lang="en-US" altLang="zh-CN" sz="3200" b="0" i="0" u="none" strike="noStrike" kern="0" cap="none" spc="0" normalizeH="0" baseline="0" noProof="0" smtClean="0">
                <a:ln>
                  <a:noFill/>
                </a:ln>
                <a:solidFill>
                  <a:srgbClr val="CC0000"/>
                </a:solidFill>
                <a:effectLst/>
                <a:uLnTx/>
                <a:uFillTx/>
                <a:latin typeface="Times New Roman" panose="02020603050405020304" pitchFamily="18" charset="0"/>
                <a:ea typeface="黑体" panose="02010609060101010101" pitchFamily="49" charset="-122"/>
              </a:rPr>
              <a:t>&gt; 0</a:t>
            </a:r>
          </a:p>
        </p:txBody>
      </p:sp>
      <p:graphicFrame>
        <p:nvGraphicFramePr>
          <p:cNvPr id="27" name="Object 4"/>
          <p:cNvGraphicFramePr>
            <a:graphicFrameLocks noChangeAspect="1"/>
          </p:cNvGraphicFramePr>
          <p:nvPr>
            <p:extLst>
              <p:ext uri="{D42A27DB-BD31-4B8C-83A1-F6EECF244321}">
                <p14:modId xmlns:p14="http://schemas.microsoft.com/office/powerpoint/2010/main" val="3339750982"/>
              </p:ext>
            </p:extLst>
          </p:nvPr>
        </p:nvGraphicFramePr>
        <p:xfrm>
          <a:off x="4842164" y="2084397"/>
          <a:ext cx="1806575" cy="2428875"/>
        </p:xfrm>
        <a:graphic>
          <a:graphicData uri="http://schemas.openxmlformats.org/presentationml/2006/ole">
            <mc:AlternateContent xmlns:mc="http://schemas.openxmlformats.org/markup-compatibility/2006">
              <mc:Choice xmlns:v="urn:schemas-microsoft-com:vml" Requires="v">
                <p:oleObj spid="_x0000_s40046" name="Equation" r:id="rId3" imgW="787400" imgH="1219200" progId="Equation.DSMT4">
                  <p:embed/>
                </p:oleObj>
              </mc:Choice>
              <mc:Fallback>
                <p:oleObj name="Equation" r:id="rId3" imgW="787400" imgH="1219200" progId="Equation.DSMT4">
                  <p:embed/>
                  <p:pic>
                    <p:nvPicPr>
                      <p:cNvPr id="3379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2164" y="2084397"/>
                        <a:ext cx="1806575" cy="24288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5"/>
          <p:cNvGraphicFramePr>
            <a:graphicFrameLocks noChangeAspect="1"/>
          </p:cNvGraphicFramePr>
          <p:nvPr>
            <p:extLst>
              <p:ext uri="{D42A27DB-BD31-4B8C-83A1-F6EECF244321}">
                <p14:modId xmlns:p14="http://schemas.microsoft.com/office/powerpoint/2010/main" val="129243597"/>
              </p:ext>
            </p:extLst>
          </p:nvPr>
        </p:nvGraphicFramePr>
        <p:xfrm>
          <a:off x="4994564" y="5208597"/>
          <a:ext cx="1720850" cy="1446213"/>
        </p:xfrm>
        <a:graphic>
          <a:graphicData uri="http://schemas.openxmlformats.org/presentationml/2006/ole">
            <mc:AlternateContent xmlns:mc="http://schemas.openxmlformats.org/markup-compatibility/2006">
              <mc:Choice xmlns:v="urn:schemas-microsoft-com:vml" Requires="v">
                <p:oleObj spid="_x0000_s40047" name="Equation" r:id="rId5" imgW="762000" imgH="736600" progId="Equation.DSMT4">
                  <p:embed/>
                </p:oleObj>
              </mc:Choice>
              <mc:Fallback>
                <p:oleObj name="Equation" r:id="rId5" imgW="762000" imgH="736600" progId="Equation.DSMT4">
                  <p:embed/>
                  <p:pic>
                    <p:nvPicPr>
                      <p:cNvPr id="33792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4564" y="5208597"/>
                        <a:ext cx="1720850" cy="1446213"/>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Rectangle 6"/>
          <p:cNvSpPr>
            <a:spLocks noChangeArrowheads="1"/>
          </p:cNvSpPr>
          <p:nvPr/>
        </p:nvSpPr>
        <p:spPr bwMode="auto">
          <a:xfrm>
            <a:off x="7458364" y="3203585"/>
            <a:ext cx="2641600" cy="633412"/>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30000"/>
              </a:lnSpc>
              <a:spcBef>
                <a:spcPct val="0"/>
              </a:spcBef>
              <a:spcAft>
                <a:spcPct val="0"/>
              </a:spcAft>
              <a:buClrTx/>
              <a:buSzTx/>
              <a:buFontTx/>
              <a:buNone/>
              <a:tabLst/>
              <a:defRPr/>
            </a:pPr>
            <a:r>
              <a:rPr kumimoji="1" lang="en-US" altLang="zh-CN" sz="3200" b="0" i="1" u="none" strike="noStrike" kern="0" cap="none" spc="0" normalizeH="0" baseline="0" noProof="0" smtClean="0">
                <a:ln>
                  <a:noFill/>
                </a:ln>
                <a:solidFill>
                  <a:srgbClr val="CC0000"/>
                </a:solidFill>
                <a:effectLst/>
                <a:uLnTx/>
                <a:uFillTx/>
                <a:latin typeface="Times New Roman" panose="02020603050405020304" pitchFamily="18" charset="0"/>
                <a:ea typeface="黑体" panose="02010609060101010101" pitchFamily="49" charset="-122"/>
              </a:rPr>
              <a:t>E</a:t>
            </a:r>
            <a:r>
              <a:rPr kumimoji="1" lang="en-US" altLang="zh-CN" sz="3200" b="0" i="0" u="none" strike="noStrike" kern="0" cap="none" spc="0" normalizeH="0" baseline="-25000" noProof="0" smtClean="0">
                <a:ln>
                  <a:noFill/>
                </a:ln>
                <a:solidFill>
                  <a:srgbClr val="CC0000"/>
                </a:solidFill>
                <a:effectLst/>
                <a:uLnTx/>
                <a:uFillTx/>
                <a:latin typeface="Times New Roman" panose="02020603050405020304" pitchFamily="18" charset="0"/>
                <a:ea typeface="黑体" panose="02010609060101010101" pitchFamily="49" charset="-122"/>
              </a:rPr>
              <a:t>(Ox|Red)</a:t>
            </a:r>
            <a:r>
              <a:rPr kumimoji="1" lang="en-US" altLang="zh-CN" sz="3200" b="0" i="1" u="none" strike="noStrike" kern="0" cap="none" spc="0" normalizeH="0" baseline="0" noProof="0" smtClean="0">
                <a:ln>
                  <a:noFill/>
                </a:ln>
                <a:solidFill>
                  <a:srgbClr val="CC0000"/>
                </a:solidFill>
                <a:effectLst/>
                <a:uLnTx/>
                <a:uFillTx/>
                <a:latin typeface="Times New Roman" panose="02020603050405020304" pitchFamily="18" charset="0"/>
                <a:ea typeface="黑体" panose="02010609060101010101" pitchFamily="49" charset="-122"/>
              </a:rPr>
              <a:t> </a:t>
            </a:r>
            <a:r>
              <a:rPr kumimoji="1" lang="en-US" altLang="zh-CN" sz="3200" b="0" i="0" u="none" strike="noStrike" kern="0" cap="none" spc="0" normalizeH="0" baseline="0" noProof="0" smtClean="0">
                <a:ln>
                  <a:noFill/>
                </a:ln>
                <a:solidFill>
                  <a:srgbClr val="CC0000"/>
                </a:solidFill>
                <a:effectLst/>
                <a:uLnTx/>
                <a:uFillTx/>
                <a:latin typeface="Times New Roman" panose="02020603050405020304" pitchFamily="18" charset="0"/>
                <a:ea typeface="黑体" panose="02010609060101010101" pitchFamily="49" charset="-122"/>
              </a:rPr>
              <a:t>&lt; 0</a:t>
            </a:r>
          </a:p>
        </p:txBody>
      </p:sp>
      <p:sp>
        <p:nvSpPr>
          <p:cNvPr id="30" name="Rectangle 7"/>
          <p:cNvSpPr>
            <a:spLocks noChangeArrowheads="1"/>
          </p:cNvSpPr>
          <p:nvPr/>
        </p:nvSpPr>
        <p:spPr bwMode="auto">
          <a:xfrm>
            <a:off x="1336964" y="3151197"/>
            <a:ext cx="3232150" cy="474663"/>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lnSpc>
                <a:spcPct val="130000"/>
              </a:lnSpc>
              <a:spcBef>
                <a:spcPct val="0"/>
              </a:spcBef>
              <a:spcAft>
                <a:spcPct val="0"/>
              </a:spcAft>
              <a:buClrTx/>
              <a:buFontTx/>
              <a:buNone/>
            </a:pPr>
            <a:r>
              <a:rPr lang="zh-CN" altLang="zh-CN" sz="2400" smtClean="0">
                <a:solidFill>
                  <a:srgbClr val="0000FF"/>
                </a:solidFill>
                <a:latin typeface="幼圆" panose="02010509060101010101" pitchFamily="49" charset="-122"/>
                <a:ea typeface="幼圆" panose="02010509060101010101" pitchFamily="49" charset="-122"/>
              </a:rPr>
              <a:t>标准氢电极||给定电极</a:t>
            </a:r>
            <a:endParaRPr lang="zh-CN" altLang="en-US" sz="2400" smtClean="0">
              <a:solidFill>
                <a:srgbClr val="0000FF"/>
              </a:solidFill>
              <a:latin typeface="幼圆" panose="02010509060101010101" pitchFamily="49" charset="-122"/>
              <a:ea typeface="幼圆" panose="02010509060101010101" pitchFamily="49" charset="-122"/>
            </a:endParaRPr>
          </a:p>
        </p:txBody>
      </p:sp>
      <p:sp>
        <p:nvSpPr>
          <p:cNvPr id="31" name="AutoShape 8"/>
          <p:cNvSpPr>
            <a:spLocks noChangeArrowheads="1"/>
          </p:cNvSpPr>
          <p:nvPr/>
        </p:nvSpPr>
        <p:spPr bwMode="auto">
          <a:xfrm>
            <a:off x="10023764" y="2084397"/>
            <a:ext cx="152400" cy="4648200"/>
          </a:xfrm>
          <a:prstGeom prst="downArrow">
            <a:avLst>
              <a:gd name="adj1" fmla="val 50000"/>
              <a:gd name="adj2" fmla="val 762500"/>
            </a:avLst>
          </a:prstGeom>
          <a:solidFill>
            <a:srgbClr val="FF0000"/>
          </a:solidFill>
          <a:ln w="9525">
            <a:solidFill>
              <a:srgbClr val="000000"/>
            </a:solidFill>
            <a:miter lim="800000"/>
            <a:headEnd/>
            <a:tailEnd/>
          </a:ln>
        </p:spPr>
        <p:txBody>
          <a:bodyPr wrap="none" anchor="ct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0" fontAlgn="base" hangingPunct="0">
              <a:lnSpc>
                <a:spcPct val="140000"/>
              </a:lnSpc>
              <a:spcBef>
                <a:spcPct val="0"/>
              </a:spcBef>
              <a:spcAft>
                <a:spcPct val="0"/>
              </a:spcAft>
              <a:buClrTx/>
              <a:buFontTx/>
              <a:buNone/>
            </a:pPr>
            <a:endParaRPr lang="zh-CN" altLang="en-US" smtClean="0">
              <a:solidFill>
                <a:srgbClr val="003300"/>
              </a:solidFill>
              <a:ea typeface="宋体" panose="02010600030101010101" pitchFamily="2" charset="-122"/>
            </a:endParaRPr>
          </a:p>
        </p:txBody>
      </p:sp>
      <p:sp>
        <p:nvSpPr>
          <p:cNvPr id="32" name="Rectangle 9"/>
          <p:cNvSpPr>
            <a:spLocks noChangeArrowheads="1"/>
          </p:cNvSpPr>
          <p:nvPr/>
        </p:nvSpPr>
        <p:spPr bwMode="auto">
          <a:xfrm>
            <a:off x="7509164" y="4446597"/>
            <a:ext cx="2286000" cy="633413"/>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30000"/>
              </a:lnSpc>
              <a:spcBef>
                <a:spcPct val="0"/>
              </a:spcBef>
              <a:spcAft>
                <a:spcPct val="0"/>
              </a:spcAft>
              <a:buClrTx/>
              <a:buSzTx/>
              <a:buFontTx/>
              <a:buNone/>
              <a:tabLst/>
              <a:defRPr/>
            </a:pPr>
            <a:r>
              <a:rPr kumimoji="1" lang="en-US" altLang="zh-CN" sz="3200" b="0" i="1" u="none" strike="noStrike" kern="0" cap="none" spc="0" normalizeH="0" baseline="0" noProof="0" smtClean="0">
                <a:ln>
                  <a:noFill/>
                </a:ln>
                <a:solidFill>
                  <a:srgbClr val="CC0000"/>
                </a:solidFill>
                <a:effectLst/>
                <a:uLnTx/>
                <a:uFillTx/>
                <a:latin typeface="Times New Roman" panose="02020603050405020304" pitchFamily="18" charset="0"/>
                <a:ea typeface="黑体" panose="02010609060101010101" pitchFamily="49" charset="-122"/>
              </a:rPr>
              <a:t>E</a:t>
            </a:r>
            <a:r>
              <a:rPr kumimoji="1" lang="en-US" altLang="zh-CN" sz="3200" b="0" i="0" u="none" strike="noStrike" kern="0" cap="none" spc="0" normalizeH="0" baseline="-25000" noProof="0" smtClean="0">
                <a:ln>
                  <a:noFill/>
                </a:ln>
                <a:solidFill>
                  <a:srgbClr val="CC0000"/>
                </a:solidFill>
                <a:effectLst/>
                <a:uLnTx/>
                <a:uFillTx/>
                <a:latin typeface="Times New Roman" panose="02020603050405020304" pitchFamily="18" charset="0"/>
                <a:ea typeface="黑体" panose="02010609060101010101" pitchFamily="49" charset="-122"/>
              </a:rPr>
              <a:t>(Ox|Red)</a:t>
            </a:r>
            <a:r>
              <a:rPr kumimoji="1" lang="en-US" altLang="zh-CN" sz="3200" b="0" i="1" u="none" strike="noStrike" kern="0" cap="none" spc="0" normalizeH="0" baseline="0" noProof="0" smtClean="0">
                <a:ln>
                  <a:noFill/>
                </a:ln>
                <a:solidFill>
                  <a:srgbClr val="CC0000"/>
                </a:solidFill>
                <a:effectLst/>
                <a:uLnTx/>
                <a:uFillTx/>
                <a:latin typeface="Times New Roman" panose="02020603050405020304" pitchFamily="18" charset="0"/>
                <a:ea typeface="黑体" panose="02010609060101010101" pitchFamily="49" charset="-122"/>
              </a:rPr>
              <a:t> </a:t>
            </a:r>
            <a:r>
              <a:rPr kumimoji="1" lang="en-US" altLang="zh-CN" sz="3200" b="0" i="0" u="none" strike="noStrike" kern="0" cap="none" spc="0" normalizeH="0" baseline="0" noProof="0" smtClean="0">
                <a:ln>
                  <a:noFill/>
                </a:ln>
                <a:solidFill>
                  <a:srgbClr val="CC0000"/>
                </a:solidFill>
                <a:effectLst/>
                <a:uLnTx/>
                <a:uFillTx/>
                <a:latin typeface="Times New Roman" panose="02020603050405020304" pitchFamily="18" charset="0"/>
                <a:ea typeface="黑体" panose="02010609060101010101" pitchFamily="49" charset="-122"/>
              </a:rPr>
              <a:t>= 0</a:t>
            </a:r>
          </a:p>
        </p:txBody>
      </p:sp>
      <p:sp>
        <p:nvSpPr>
          <p:cNvPr id="33" name="Rectangle 10"/>
          <p:cNvSpPr>
            <a:spLocks noChangeArrowheads="1"/>
          </p:cNvSpPr>
          <p:nvPr/>
        </p:nvSpPr>
        <p:spPr bwMode="auto">
          <a:xfrm>
            <a:off x="10331739" y="1956486"/>
            <a:ext cx="1371600" cy="633413"/>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30000"/>
              </a:lnSpc>
              <a:spcBef>
                <a:spcPct val="0"/>
              </a:spcBef>
              <a:spcAft>
                <a:spcPct val="0"/>
              </a:spcAft>
              <a:buClrTx/>
              <a:buSzTx/>
              <a:buFontTx/>
              <a:buNone/>
              <a:tabLst/>
              <a:defRPr/>
            </a:pPr>
            <a:r>
              <a:rPr kumimoji="1" lang="en-US" altLang="zh-CN" sz="3200" b="0" i="1" u="none" strike="noStrike" kern="0" cap="none" spc="0" normalizeH="0" baseline="0" noProof="0" dirty="0" smtClean="0">
                <a:ln>
                  <a:noFill/>
                </a:ln>
                <a:solidFill>
                  <a:srgbClr val="CC0000"/>
                </a:solidFill>
                <a:effectLst/>
                <a:uLnTx/>
                <a:uFillTx/>
                <a:latin typeface="Times New Roman" panose="02020603050405020304" pitchFamily="18" charset="0"/>
                <a:ea typeface="黑体" panose="02010609060101010101" pitchFamily="49" charset="-122"/>
              </a:rPr>
              <a:t>E</a:t>
            </a:r>
            <a:r>
              <a:rPr kumimoji="1" lang="zh-CN" altLang="en-US" sz="3200" b="0" i="1" u="none" strike="noStrike" kern="0" cap="none" spc="0" normalizeH="0" baseline="0" noProof="0" dirty="0" smtClean="0">
                <a:ln>
                  <a:noFill/>
                </a:ln>
                <a:solidFill>
                  <a:srgbClr val="CC0000"/>
                </a:solidFill>
                <a:effectLst/>
                <a:uLnTx/>
                <a:uFillTx/>
                <a:latin typeface="黑体" panose="02010609060101010101" pitchFamily="49" charset="-122"/>
                <a:ea typeface="黑体" panose="02010609060101010101" pitchFamily="49" charset="-122"/>
              </a:rPr>
              <a:t>增大</a:t>
            </a:r>
            <a:endParaRPr kumimoji="1" lang="zh-CN" altLang="en-US" sz="3200" b="0" i="0" u="none" strike="noStrike" kern="0" cap="none" spc="0" normalizeH="0" baseline="0" noProof="0" dirty="0" smtClean="0">
              <a:ln>
                <a:noFill/>
              </a:ln>
              <a:solidFill>
                <a:srgbClr val="CC0000"/>
              </a:solidFill>
              <a:effectLst/>
              <a:uLnTx/>
              <a:uFillTx/>
              <a:latin typeface="黑体" panose="02010609060101010101" pitchFamily="49" charset="-122"/>
              <a:ea typeface="黑体" panose="02010609060101010101" pitchFamily="49" charset="-122"/>
            </a:endParaRPr>
          </a:p>
        </p:txBody>
      </p:sp>
      <p:sp>
        <p:nvSpPr>
          <p:cNvPr id="34" name="Text Box 11"/>
          <p:cNvSpPr txBox="1">
            <a:spLocks noChangeArrowheads="1"/>
          </p:cNvSpPr>
          <p:nvPr/>
        </p:nvSpPr>
        <p:spPr bwMode="auto">
          <a:xfrm>
            <a:off x="7264689" y="4035435"/>
            <a:ext cx="2317750" cy="4032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46038" bIns="46038">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fontAlgn="base">
              <a:lnSpc>
                <a:spcPct val="85000"/>
              </a:lnSpc>
              <a:spcBef>
                <a:spcPct val="50000"/>
              </a:spcBef>
              <a:spcAft>
                <a:spcPct val="0"/>
              </a:spcAft>
              <a:buClr>
                <a:srgbClr val="CC0000"/>
              </a:buClr>
              <a:buFont typeface="Monotype Sorts" pitchFamily="2" charset="2"/>
              <a:buNone/>
            </a:pPr>
            <a:r>
              <a:rPr lang="zh-CN" altLang="en-US" sz="2400" smtClean="0">
                <a:solidFill>
                  <a:srgbClr val="003300"/>
                </a:solidFill>
                <a:latin typeface="黑体" panose="02010609060101010101" pitchFamily="49" charset="-122"/>
              </a:rPr>
              <a:t>（非自发电池）</a:t>
            </a:r>
            <a:endParaRPr lang="zh-CN" altLang="en-US" smtClean="0">
              <a:solidFill>
                <a:srgbClr val="003300"/>
              </a:solidFill>
              <a:latin typeface="宋体" panose="02010600030101010101" pitchFamily="2" charset="-122"/>
              <a:ea typeface="宋体" panose="02010600030101010101" pitchFamily="2" charset="-122"/>
            </a:endParaRPr>
          </a:p>
        </p:txBody>
      </p:sp>
      <p:sp>
        <p:nvSpPr>
          <p:cNvPr id="35" name="Rectangle 12"/>
          <p:cNvSpPr>
            <a:spLocks noChangeArrowheads="1"/>
          </p:cNvSpPr>
          <p:nvPr/>
        </p:nvSpPr>
        <p:spPr bwMode="auto">
          <a:xfrm>
            <a:off x="7477414" y="6118235"/>
            <a:ext cx="2012950" cy="4032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46038" bIns="46038">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fontAlgn="base">
              <a:lnSpc>
                <a:spcPct val="85000"/>
              </a:lnSpc>
              <a:spcBef>
                <a:spcPct val="50000"/>
              </a:spcBef>
              <a:spcAft>
                <a:spcPct val="0"/>
              </a:spcAft>
              <a:buClr>
                <a:srgbClr val="CC0000"/>
              </a:buClr>
              <a:buFont typeface="Monotype Sorts" pitchFamily="2" charset="2"/>
              <a:buNone/>
            </a:pPr>
            <a:r>
              <a:rPr lang="zh-CN" altLang="en-US" sz="2400" smtClean="0">
                <a:solidFill>
                  <a:srgbClr val="003300"/>
                </a:solidFill>
                <a:latin typeface="黑体" panose="02010609060101010101" pitchFamily="49" charset="-122"/>
              </a:rPr>
              <a:t>（自发电池）</a:t>
            </a:r>
          </a:p>
        </p:txBody>
      </p:sp>
      <p:graphicFrame>
        <p:nvGraphicFramePr>
          <p:cNvPr id="36" name="Object 13"/>
          <p:cNvGraphicFramePr>
            <a:graphicFrameLocks noChangeAspect="1"/>
          </p:cNvGraphicFramePr>
          <p:nvPr>
            <p:extLst>
              <p:ext uri="{D42A27DB-BD31-4B8C-83A1-F6EECF244321}">
                <p14:modId xmlns:p14="http://schemas.microsoft.com/office/powerpoint/2010/main" val="2633657495"/>
              </p:ext>
            </p:extLst>
          </p:nvPr>
        </p:nvGraphicFramePr>
        <p:xfrm>
          <a:off x="1584614" y="4575185"/>
          <a:ext cx="5400675" cy="506412"/>
        </p:xfrm>
        <a:graphic>
          <a:graphicData uri="http://schemas.openxmlformats.org/presentationml/2006/ole">
            <mc:AlternateContent xmlns:mc="http://schemas.openxmlformats.org/markup-compatibility/2006">
              <mc:Choice xmlns:v="urn:schemas-microsoft-com:vml" Requires="v">
                <p:oleObj spid="_x0000_s40048" name="公式" r:id="rId7" imgW="2438400" imgH="228600" progId="Equation.3">
                  <p:embed/>
                </p:oleObj>
              </mc:Choice>
              <mc:Fallback>
                <p:oleObj name="公式" r:id="rId7" imgW="2438400" imgH="228600" progId="Equation.3">
                  <p:embed/>
                  <p:pic>
                    <p:nvPicPr>
                      <p:cNvPr id="337933"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4614" y="4575185"/>
                        <a:ext cx="5400675"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Rectangle 10"/>
          <p:cNvSpPr>
            <a:spLocks noChangeArrowheads="1"/>
          </p:cNvSpPr>
          <p:nvPr/>
        </p:nvSpPr>
        <p:spPr bwMode="auto">
          <a:xfrm>
            <a:off x="10331739" y="6091247"/>
            <a:ext cx="1527175" cy="641350"/>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30000"/>
              </a:lnSpc>
              <a:spcBef>
                <a:spcPct val="0"/>
              </a:spcBef>
              <a:spcAft>
                <a:spcPct val="0"/>
              </a:spcAft>
              <a:buClrTx/>
              <a:buSzTx/>
              <a:buFontTx/>
              <a:buNone/>
              <a:tabLst/>
              <a:defRPr/>
            </a:pPr>
            <a:r>
              <a:rPr kumimoji="1" lang="zh-CN" altLang="en-US" sz="3200" b="0" i="1" u="none" strike="noStrike" kern="0" cap="none" spc="0" normalizeH="0" baseline="0" noProof="0" dirty="0" smtClean="0">
                <a:ln>
                  <a:noFill/>
                </a:ln>
                <a:solidFill>
                  <a:srgbClr val="CC0000"/>
                </a:solidFill>
                <a:effectLst/>
                <a:uLnTx/>
                <a:uFillTx/>
                <a:latin typeface="Times New Roman" panose="02020603050405020304" pitchFamily="18" charset="0"/>
                <a:ea typeface="黑体" panose="02010609060101010101" pitchFamily="49" charset="-122"/>
              </a:rPr>
              <a:t>易还原</a:t>
            </a:r>
            <a:endParaRPr kumimoji="1" lang="zh-CN" altLang="en-US" sz="3200" b="0" i="0" u="none" strike="noStrike" kern="0" cap="none" spc="0" normalizeH="0" baseline="0" noProof="0" dirty="0" smtClean="0">
              <a:ln>
                <a:noFill/>
              </a:ln>
              <a:solidFill>
                <a:srgbClr val="CC0000"/>
              </a:solidFill>
              <a:effectLst/>
              <a:uLnTx/>
              <a:uFillTx/>
              <a:latin typeface="黑体" panose="02010609060101010101" pitchFamily="49" charset="-122"/>
              <a:ea typeface="黑体" panose="02010609060101010101" pitchFamily="49" charset="-122"/>
            </a:endParaRPr>
          </a:p>
        </p:txBody>
      </p:sp>
      <p:sp>
        <p:nvSpPr>
          <p:cNvPr id="5" name="矩形 4"/>
          <p:cNvSpPr/>
          <p:nvPr/>
        </p:nvSpPr>
        <p:spPr>
          <a:xfrm>
            <a:off x="64821" y="1267869"/>
            <a:ext cx="3211135" cy="599908"/>
          </a:xfrm>
          <a:prstGeom prst="rect">
            <a:avLst/>
          </a:prstGeom>
        </p:spPr>
        <p:txBody>
          <a:bodyPr wrap="none">
            <a:spAutoFit/>
          </a:bodyPr>
          <a:lstStyle/>
          <a:p>
            <a:pPr marL="1371600" lvl="2" indent="-457200">
              <a:lnSpc>
                <a:spcPct val="110000"/>
              </a:lnSpc>
              <a:buFont typeface="Arial" panose="020B0604020202020204" pitchFamily="34" charset="0"/>
              <a:buChar char="•"/>
            </a:pPr>
            <a:r>
              <a:rPr lang="zh-CN" altLang="en-US" sz="3200" dirty="0">
                <a:latin typeface="黑体" panose="02010609060101010101" pitchFamily="49" charset="-122"/>
              </a:rPr>
              <a:t>氢标电极</a:t>
            </a:r>
          </a:p>
        </p:txBody>
      </p:sp>
      <p:graphicFrame>
        <p:nvGraphicFramePr>
          <p:cNvPr id="38" name="Object 7"/>
          <p:cNvGraphicFramePr>
            <a:graphicFrameLocks noChangeAspect="1"/>
          </p:cNvGraphicFramePr>
          <p:nvPr>
            <p:extLst>
              <p:ext uri="{D42A27DB-BD31-4B8C-83A1-F6EECF244321}">
                <p14:modId xmlns:p14="http://schemas.microsoft.com/office/powerpoint/2010/main" val="1915394351"/>
              </p:ext>
            </p:extLst>
          </p:nvPr>
        </p:nvGraphicFramePr>
        <p:xfrm>
          <a:off x="3274802" y="1358792"/>
          <a:ext cx="3659187" cy="576263"/>
        </p:xfrm>
        <a:graphic>
          <a:graphicData uri="http://schemas.openxmlformats.org/presentationml/2006/ole">
            <mc:AlternateContent xmlns:mc="http://schemas.openxmlformats.org/markup-compatibility/2006">
              <mc:Choice xmlns:v="urn:schemas-microsoft-com:vml" Requires="v">
                <p:oleObj spid="_x0000_s40049" name="公式" r:id="rId9" imgW="1612900" imgH="254000" progId="Equation.3">
                  <p:embed/>
                </p:oleObj>
              </mc:Choice>
              <mc:Fallback>
                <p:oleObj name="公式" r:id="rId9" imgW="1612900" imgH="254000" progId="Equation.3">
                  <p:embed/>
                  <p:pic>
                    <p:nvPicPr>
                      <p:cNvPr id="1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4802" y="1358792"/>
                        <a:ext cx="3659187"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9" name="Group 8"/>
          <p:cNvGrpSpPr>
            <a:grpSpLocks/>
          </p:cNvGrpSpPr>
          <p:nvPr/>
        </p:nvGrpSpPr>
        <p:grpSpPr bwMode="auto">
          <a:xfrm>
            <a:off x="6930387" y="1060856"/>
            <a:ext cx="2706687" cy="1077912"/>
            <a:chOff x="2971" y="2215"/>
            <a:chExt cx="1705" cy="679"/>
          </a:xfrm>
        </p:grpSpPr>
        <p:sp>
          <p:nvSpPr>
            <p:cNvPr id="40" name="Rectangle 9"/>
            <p:cNvSpPr>
              <a:spLocks noChangeArrowheads="1"/>
            </p:cNvSpPr>
            <p:nvPr/>
          </p:nvSpPr>
          <p:spPr bwMode="auto">
            <a:xfrm>
              <a:off x="2971" y="2215"/>
              <a:ext cx="768" cy="319"/>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Bef>
                  <a:spcPct val="50000"/>
                </a:spcBef>
                <a:buClrTx/>
                <a:buFontTx/>
                <a:buNone/>
              </a:pPr>
              <a:r>
                <a:rPr lang="zh-CN" altLang="en-US" sz="3200">
                  <a:solidFill>
                    <a:srgbClr val="1C1C1C"/>
                  </a:solidFill>
                  <a:latin typeface="黑体" panose="02010609060101010101" pitchFamily="49" charset="-122"/>
                </a:rPr>
                <a:t>规定</a:t>
              </a:r>
              <a:endParaRPr lang="zh-CN" altLang="zh-CN">
                <a:solidFill>
                  <a:srgbClr val="1C1C1C"/>
                </a:solidFill>
                <a:latin typeface="黑体" panose="02010609060101010101" pitchFamily="49" charset="-122"/>
              </a:endParaRPr>
            </a:p>
          </p:txBody>
        </p:sp>
        <p:graphicFrame>
          <p:nvGraphicFramePr>
            <p:cNvPr id="41" name="Object 10"/>
            <p:cNvGraphicFramePr>
              <a:graphicFrameLocks noChangeAspect="1"/>
            </p:cNvGraphicFramePr>
            <p:nvPr/>
          </p:nvGraphicFramePr>
          <p:xfrm>
            <a:off x="3152" y="2568"/>
            <a:ext cx="1524" cy="326"/>
          </p:xfrm>
          <a:graphic>
            <a:graphicData uri="http://schemas.openxmlformats.org/presentationml/2006/ole">
              <mc:AlternateContent xmlns:mc="http://schemas.openxmlformats.org/markup-compatibility/2006">
                <mc:Choice xmlns:v="urn:schemas-microsoft-com:vml" Requires="v">
                  <p:oleObj spid="_x0000_s40050" name="公式" r:id="rId11" imgW="1066800" imgH="228600" progId="Equation.3">
                    <p:embed/>
                  </p:oleObj>
                </mc:Choice>
                <mc:Fallback>
                  <p:oleObj name="公式" r:id="rId11" imgW="1066800" imgH="228600" progId="Equation.3">
                    <p:embed/>
                    <p:pic>
                      <p:nvPicPr>
                        <p:cNvPr id="13"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52" y="2568"/>
                          <a:ext cx="1524"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91164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slide(fromLeft)">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up)">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up)">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wipe(left)">
                                      <p:cBhvr>
                                        <p:cTn id="6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autoUpdateAnimBg="0"/>
      <p:bldP spid="29" grpId="0" animBg="1" autoUpdateAnimBg="0"/>
      <p:bldP spid="30" grpId="0" animBg="1" autoUpdateAnimBg="0"/>
      <p:bldP spid="31" grpId="0" animBg="1"/>
      <p:bldP spid="32" grpId="0" animBg="1" autoUpdateAnimBg="0"/>
      <p:bldP spid="33" grpId="0" animBg="1" autoUpdateAnimBg="0"/>
      <p:bldP spid="34" grpId="0" animBg="1" autoUpdateAnimBg="0"/>
      <p:bldP spid="35" grpId="0" animBg="1" autoUpdateAnimBg="0"/>
      <p:bldP spid="37"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第九章  电化学</a:t>
            </a:r>
            <a:endParaRPr lang="zh-CN" altLang="en-US" dirty="0" smtClean="0"/>
          </a:p>
        </p:txBody>
      </p:sp>
      <p:sp>
        <p:nvSpPr>
          <p:cNvPr id="3" name="内容占位符 2"/>
          <p:cNvSpPr>
            <a:spLocks noGrp="1"/>
          </p:cNvSpPr>
          <p:nvPr>
            <p:ph idx="1"/>
          </p:nvPr>
        </p:nvSpPr>
        <p:spPr>
          <a:xfrm>
            <a:off x="838200" y="1336711"/>
            <a:ext cx="10515600" cy="5244198"/>
          </a:xfrm>
        </p:spPr>
        <p:txBody>
          <a:bodyPr>
            <a:normAutofit/>
          </a:bodyPr>
          <a:lstStyle/>
          <a:p>
            <a:pPr lvl="2">
              <a:lnSpc>
                <a:spcPct val="110000"/>
              </a:lnSpc>
            </a:pPr>
            <a:r>
              <a:rPr lang="zh-CN" altLang="en-US" sz="2800" kern="0" dirty="0">
                <a:latin typeface="+mn-ea"/>
                <a:cs typeface="+mj-cs"/>
              </a:rPr>
              <a:t>电极反应速率是单位时间、单位电极面积上通过的电量，即</a:t>
            </a:r>
            <a:r>
              <a:rPr lang="zh-CN" altLang="en-US" sz="2800" kern="0" dirty="0" smtClean="0">
                <a:latin typeface="+mn-ea"/>
                <a:cs typeface="+mj-cs"/>
              </a:rPr>
              <a:t>电流密度</a:t>
            </a:r>
            <a:endParaRPr lang="en-US" altLang="zh-CN" sz="2800" kern="0" dirty="0" smtClean="0">
              <a:latin typeface="+mn-ea"/>
              <a:cs typeface="+mj-cs"/>
            </a:endParaRPr>
          </a:p>
          <a:p>
            <a:pPr marL="914400" lvl="2" indent="0">
              <a:lnSpc>
                <a:spcPct val="110000"/>
              </a:lnSpc>
              <a:buNone/>
            </a:pPr>
            <a:endParaRPr lang="en-US" altLang="zh-CN" sz="2800" kern="0" dirty="0" smtClean="0">
              <a:latin typeface="+mn-ea"/>
              <a:cs typeface="+mj-cs"/>
            </a:endParaRPr>
          </a:p>
          <a:p>
            <a:pPr lvl="2">
              <a:lnSpc>
                <a:spcPct val="110000"/>
              </a:lnSpc>
            </a:pPr>
            <a:r>
              <a:rPr lang="zh-CN" altLang="en-US" sz="2800" kern="0" dirty="0">
                <a:latin typeface="+mn-ea"/>
                <a:cs typeface="+mj-cs"/>
              </a:rPr>
              <a:t>电极的极化：电极电势偏离平衡电极电势的</a:t>
            </a:r>
            <a:r>
              <a:rPr lang="zh-CN" altLang="en-US" sz="2800" kern="0" dirty="0" smtClean="0">
                <a:latin typeface="+mn-ea"/>
                <a:cs typeface="+mj-cs"/>
              </a:rPr>
              <a:t>现象</a:t>
            </a:r>
            <a:endParaRPr lang="en-US" altLang="zh-CN" sz="2800" kern="0" dirty="0" smtClean="0">
              <a:latin typeface="+mn-ea"/>
              <a:cs typeface="+mj-cs"/>
            </a:endParaRPr>
          </a:p>
          <a:p>
            <a:pPr lvl="2">
              <a:lnSpc>
                <a:spcPct val="110000"/>
              </a:lnSpc>
            </a:pPr>
            <a:r>
              <a:rPr lang="zh-CN" altLang="en-US" sz="2800" kern="0" dirty="0" smtClean="0">
                <a:latin typeface="+mn-ea"/>
                <a:cs typeface="+mj-cs"/>
              </a:rPr>
              <a:t>超电势：</a:t>
            </a:r>
            <a:r>
              <a:rPr lang="zh-CN" altLang="en-US" sz="2800" dirty="0">
                <a:latin typeface="黑体" panose="02010609060101010101" pitchFamily="49" charset="-122"/>
              </a:rPr>
              <a:t>在某一电流密度下，电极电势与平衡电极电势之间的</a:t>
            </a:r>
            <a:r>
              <a:rPr lang="zh-CN" altLang="en-US" sz="2800" dirty="0" smtClean="0">
                <a:latin typeface="黑体" panose="02010609060101010101" pitchFamily="49" charset="-122"/>
              </a:rPr>
              <a:t>差值</a:t>
            </a:r>
            <a:endParaRPr lang="en-US" altLang="zh-CN" sz="2800" dirty="0" smtClean="0">
              <a:latin typeface="黑体" panose="02010609060101010101" pitchFamily="49" charset="-122"/>
            </a:endParaRPr>
          </a:p>
          <a:p>
            <a:pPr lvl="2">
              <a:lnSpc>
                <a:spcPct val="110000"/>
              </a:lnSpc>
            </a:pPr>
            <a:endParaRPr lang="en-US" altLang="zh-CN" sz="2800" kern="0" dirty="0">
              <a:latin typeface="黑体" panose="02010609060101010101" pitchFamily="49" charset="-122"/>
              <a:cs typeface="+mj-cs"/>
            </a:endParaRPr>
          </a:p>
          <a:p>
            <a:pPr lvl="2">
              <a:lnSpc>
                <a:spcPct val="110000"/>
              </a:lnSpc>
            </a:pPr>
            <a:r>
              <a:rPr lang="zh-CN" altLang="en-US" sz="2800" dirty="0">
                <a:solidFill>
                  <a:srgbClr val="FF3300"/>
                </a:solidFill>
                <a:latin typeface="黑体" panose="02010609060101010101" pitchFamily="49" charset="-122"/>
              </a:rPr>
              <a:t>阳极</a:t>
            </a:r>
            <a:r>
              <a:rPr lang="zh-CN" altLang="en-US" sz="2800" dirty="0">
                <a:latin typeface="黑体" panose="02010609060101010101" pitchFamily="49" charset="-122"/>
              </a:rPr>
              <a:t>上由于超电势使电极</a:t>
            </a:r>
            <a:r>
              <a:rPr lang="zh-CN" altLang="en-US" sz="2800" dirty="0">
                <a:solidFill>
                  <a:srgbClr val="FF3300"/>
                </a:solidFill>
                <a:latin typeface="黑体" panose="02010609060101010101" pitchFamily="49" charset="-122"/>
              </a:rPr>
              <a:t>电势变大</a:t>
            </a:r>
            <a:r>
              <a:rPr lang="zh-CN" altLang="en-US" sz="2800" dirty="0">
                <a:latin typeface="黑体" panose="02010609060101010101" pitchFamily="49" charset="-122"/>
              </a:rPr>
              <a:t>，</a:t>
            </a:r>
            <a:r>
              <a:rPr lang="zh-CN" altLang="en-US" sz="2800" dirty="0">
                <a:solidFill>
                  <a:srgbClr val="0000FF"/>
                </a:solidFill>
                <a:latin typeface="黑体" panose="02010609060101010101" pitchFamily="49" charset="-122"/>
              </a:rPr>
              <a:t>阴极</a:t>
            </a:r>
            <a:r>
              <a:rPr lang="zh-CN" altLang="en-US" sz="2800" dirty="0">
                <a:latin typeface="黑体" panose="02010609060101010101" pitchFamily="49" charset="-122"/>
              </a:rPr>
              <a:t>上由于超电势使电极</a:t>
            </a:r>
            <a:r>
              <a:rPr lang="zh-CN" altLang="en-US" sz="2800" dirty="0">
                <a:solidFill>
                  <a:srgbClr val="0000FF"/>
                </a:solidFill>
                <a:latin typeface="黑体" panose="02010609060101010101" pitchFamily="49" charset="-122"/>
              </a:rPr>
              <a:t>电势变小</a:t>
            </a:r>
            <a:r>
              <a:rPr lang="zh-CN" altLang="en-US" sz="2800" dirty="0">
                <a:latin typeface="黑体" panose="02010609060101010101" pitchFamily="49" charset="-122"/>
              </a:rPr>
              <a:t>。</a:t>
            </a:r>
            <a:endParaRPr lang="zh-CN" altLang="en-US" sz="2800" kern="0" dirty="0">
              <a:latin typeface="+mn-ea"/>
              <a:cs typeface="+mj-cs"/>
            </a:endParaRPr>
          </a:p>
          <a:p>
            <a:pPr lvl="2">
              <a:lnSpc>
                <a:spcPct val="110000"/>
              </a:lnSpc>
            </a:pPr>
            <a:endParaRPr lang="zh-CN" altLang="en-US" sz="2400" dirty="0">
              <a:latin typeface="黑体" panose="02010609060101010101" pitchFamily="49" charset="-122"/>
            </a:endParaRPr>
          </a:p>
        </p:txBody>
      </p:sp>
      <p:graphicFrame>
        <p:nvGraphicFramePr>
          <p:cNvPr id="8" name="Object 10"/>
          <p:cNvGraphicFramePr>
            <a:graphicFrameLocks noChangeAspect="1"/>
          </p:cNvGraphicFramePr>
          <p:nvPr>
            <p:extLst>
              <p:ext uri="{D42A27DB-BD31-4B8C-83A1-F6EECF244321}">
                <p14:modId xmlns:p14="http://schemas.microsoft.com/office/powerpoint/2010/main" val="3314657449"/>
              </p:ext>
            </p:extLst>
          </p:nvPr>
        </p:nvGraphicFramePr>
        <p:xfrm>
          <a:off x="5092700" y="1953383"/>
          <a:ext cx="2006600" cy="863600"/>
        </p:xfrm>
        <a:graphic>
          <a:graphicData uri="http://schemas.openxmlformats.org/presentationml/2006/ole">
            <mc:AlternateContent xmlns:mc="http://schemas.openxmlformats.org/markup-compatibility/2006">
              <mc:Choice xmlns:v="urn:schemas-microsoft-com:vml" Requires="v">
                <p:oleObj spid="_x0000_s40983" name="公式" r:id="rId3" imgW="736280" imgH="393529" progId="Equation.3">
                  <p:embed/>
                </p:oleObj>
              </mc:Choice>
              <mc:Fallback>
                <p:oleObj name="公式" r:id="rId3" imgW="736280" imgH="393529" progId="Equation.3">
                  <p:embed/>
                  <p:pic>
                    <p:nvPicPr>
                      <p:cNvPr id="11273"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2700" y="1953383"/>
                        <a:ext cx="2006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 name="图片 9"/>
          <p:cNvPicPr>
            <a:picLocks noChangeAspect="1"/>
          </p:cNvPicPr>
          <p:nvPr/>
        </p:nvPicPr>
        <p:blipFill>
          <a:blip r:embed="rId5"/>
          <a:stretch>
            <a:fillRect/>
          </a:stretch>
        </p:blipFill>
        <p:spPr>
          <a:xfrm>
            <a:off x="4849957" y="4262870"/>
            <a:ext cx="2742334" cy="565878"/>
          </a:xfrm>
          <a:prstGeom prst="rect">
            <a:avLst/>
          </a:prstGeom>
        </p:spPr>
      </p:pic>
      <p:pic>
        <p:nvPicPr>
          <p:cNvPr id="11" name="图片 10"/>
          <p:cNvPicPr>
            <a:picLocks noChangeAspect="1"/>
          </p:cNvPicPr>
          <p:nvPr/>
        </p:nvPicPr>
        <p:blipFill>
          <a:blip r:embed="rId6"/>
          <a:stretch>
            <a:fillRect/>
          </a:stretch>
        </p:blipFill>
        <p:spPr>
          <a:xfrm>
            <a:off x="3739861" y="5947568"/>
            <a:ext cx="4962525" cy="628650"/>
          </a:xfrm>
          <a:prstGeom prst="rect">
            <a:avLst/>
          </a:prstGeom>
        </p:spPr>
      </p:pic>
    </p:spTree>
    <p:extLst>
      <p:ext uri="{BB962C8B-B14F-4D97-AF65-F5344CB8AC3E}">
        <p14:creationId xmlns:p14="http://schemas.microsoft.com/office/powerpoint/2010/main" val="2062464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en-US" altLang="zh-CN" dirty="0" smtClean="0"/>
              <a:t>1.2 </a:t>
            </a:r>
            <a:r>
              <a:rPr lang="zh-CN" altLang="en-US" dirty="0" smtClean="0"/>
              <a:t>热力学第一定律</a:t>
            </a:r>
            <a:endParaRPr lang="zh-CN" altLang="en-US" dirty="0"/>
          </a:p>
        </p:txBody>
      </p:sp>
      <p:pic>
        <p:nvPicPr>
          <p:cNvPr id="9"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019" y="1752348"/>
            <a:ext cx="3763962" cy="378618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56326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第九章  电化学</a:t>
            </a:r>
            <a:endParaRPr lang="zh-CN" altLang="en-US" dirty="0" smtClean="0"/>
          </a:p>
        </p:txBody>
      </p:sp>
      <p:sp>
        <p:nvSpPr>
          <p:cNvPr id="3" name="内容占位符 2"/>
          <p:cNvSpPr>
            <a:spLocks noGrp="1"/>
          </p:cNvSpPr>
          <p:nvPr>
            <p:ph idx="1"/>
          </p:nvPr>
        </p:nvSpPr>
        <p:spPr>
          <a:xfrm>
            <a:off x="838200" y="1336711"/>
            <a:ext cx="10515600" cy="5244198"/>
          </a:xfrm>
        </p:spPr>
        <p:txBody>
          <a:bodyPr>
            <a:normAutofit/>
          </a:bodyPr>
          <a:lstStyle/>
          <a:p>
            <a:pPr lvl="2">
              <a:lnSpc>
                <a:spcPct val="110000"/>
              </a:lnSpc>
            </a:pPr>
            <a:r>
              <a:rPr lang="zh-CN" altLang="en-US" sz="2800" kern="0" dirty="0">
                <a:latin typeface="+mn-ea"/>
                <a:cs typeface="+mj-cs"/>
              </a:rPr>
              <a:t>理论分解电压：使某电解质溶液能连续不断发生电解时所必须外加的最小电压，</a:t>
            </a:r>
            <a:r>
              <a:rPr lang="zh-CN" altLang="en-US" sz="2800" kern="0" dirty="0">
                <a:solidFill>
                  <a:srgbClr val="FF0000"/>
                </a:solidFill>
                <a:latin typeface="+mn-ea"/>
                <a:cs typeface="+mj-cs"/>
              </a:rPr>
              <a:t>在数值上等于该电解池作为可逆电池时的可逆</a:t>
            </a:r>
            <a:r>
              <a:rPr lang="zh-CN" altLang="en-US" sz="2800" kern="0" dirty="0" smtClean="0">
                <a:solidFill>
                  <a:srgbClr val="FF0000"/>
                </a:solidFill>
                <a:latin typeface="+mn-ea"/>
                <a:cs typeface="+mj-cs"/>
              </a:rPr>
              <a:t>电动势</a:t>
            </a:r>
            <a:endParaRPr lang="en-US" altLang="zh-CN" sz="2800" kern="0" dirty="0" smtClean="0">
              <a:solidFill>
                <a:srgbClr val="FF0000"/>
              </a:solidFill>
              <a:latin typeface="+mn-ea"/>
              <a:cs typeface="+mj-cs"/>
            </a:endParaRPr>
          </a:p>
          <a:p>
            <a:pPr lvl="2">
              <a:lnSpc>
                <a:spcPct val="110000"/>
              </a:lnSpc>
            </a:pPr>
            <a:r>
              <a:rPr lang="zh-CN" altLang="en-US" sz="2800" dirty="0">
                <a:solidFill>
                  <a:srgbClr val="FF0000"/>
                </a:solidFill>
                <a:latin typeface="黑体" panose="02010609060101010101" pitchFamily="49" charset="-122"/>
              </a:rPr>
              <a:t>产生原因：</a:t>
            </a:r>
            <a:r>
              <a:rPr lang="zh-CN" altLang="en-US" sz="2800" dirty="0">
                <a:solidFill>
                  <a:srgbClr val="1C1C1C"/>
                </a:solidFill>
                <a:latin typeface="黑体" panose="02010609060101010101" pitchFamily="49" charset="-122"/>
              </a:rPr>
              <a:t>电解产物反应自发进行，构成原电池，产生与外加电压相反的电动势，部分抵消了外加电压。</a:t>
            </a:r>
          </a:p>
          <a:p>
            <a:pPr lvl="2">
              <a:lnSpc>
                <a:spcPct val="110000"/>
              </a:lnSpc>
            </a:pPr>
            <a:r>
              <a:rPr lang="zh-CN" altLang="en-US" sz="2800" dirty="0">
                <a:latin typeface="黑体" pitchFamily="2" charset="-122"/>
              </a:rPr>
              <a:t>实际</a:t>
            </a:r>
            <a:r>
              <a:rPr lang="zh-CN" altLang="en-US" sz="2800" dirty="0" smtClean="0">
                <a:latin typeface="黑体" pitchFamily="2" charset="-122"/>
              </a:rPr>
              <a:t>分解电压</a:t>
            </a:r>
            <a:endParaRPr lang="en-US" altLang="zh-CN" sz="2800" dirty="0" smtClean="0">
              <a:latin typeface="黑体" pitchFamily="2" charset="-122"/>
            </a:endParaRPr>
          </a:p>
          <a:p>
            <a:pPr lvl="2">
              <a:lnSpc>
                <a:spcPct val="110000"/>
              </a:lnSpc>
            </a:pPr>
            <a:endParaRPr lang="en-US" altLang="zh-CN" sz="2800" kern="0" dirty="0">
              <a:solidFill>
                <a:srgbClr val="FF0000"/>
              </a:solidFill>
              <a:latin typeface="黑体" pitchFamily="2" charset="-122"/>
              <a:cs typeface="+mj-cs"/>
            </a:endParaRPr>
          </a:p>
          <a:p>
            <a:pPr lvl="2">
              <a:lnSpc>
                <a:spcPct val="110000"/>
              </a:lnSpc>
            </a:pPr>
            <a:endParaRPr lang="en-US" altLang="zh-CN" sz="2800" kern="0" dirty="0" smtClean="0">
              <a:solidFill>
                <a:srgbClr val="FF0000"/>
              </a:solidFill>
              <a:latin typeface="黑体" pitchFamily="2" charset="-122"/>
              <a:cs typeface="+mj-cs"/>
            </a:endParaRPr>
          </a:p>
          <a:p>
            <a:pPr lvl="2">
              <a:lnSpc>
                <a:spcPct val="110000"/>
              </a:lnSpc>
            </a:pPr>
            <a:r>
              <a:rPr lang="zh-CN" altLang="en-US" sz="2800" dirty="0">
                <a:latin typeface="黑体" panose="02010609060101010101" pitchFamily="49" charset="-122"/>
              </a:rPr>
              <a:t>电解反应时，反应发生顺序：</a:t>
            </a:r>
            <a:r>
              <a:rPr lang="zh-CN" altLang="en-US" sz="2800" dirty="0">
                <a:solidFill>
                  <a:srgbClr val="0000FF"/>
                </a:solidFill>
                <a:latin typeface="黑体" panose="02010609060101010101" pitchFamily="49" charset="-122"/>
              </a:rPr>
              <a:t>电极电势越正的离子优先在阴极析出，电极电势越负的金属优先在阳极溶解</a:t>
            </a:r>
            <a:endParaRPr lang="en-US" altLang="zh-CN" sz="2800" dirty="0">
              <a:latin typeface="黑体" panose="02010609060101010101" pitchFamily="49" charset="-122"/>
            </a:endParaRPr>
          </a:p>
          <a:p>
            <a:pPr marL="914400" lvl="2" indent="0">
              <a:lnSpc>
                <a:spcPct val="110000"/>
              </a:lnSpc>
              <a:buNone/>
            </a:pPr>
            <a:endParaRPr lang="zh-CN" altLang="en-US" sz="2800" kern="0" dirty="0" smtClean="0">
              <a:solidFill>
                <a:srgbClr val="FF0000"/>
              </a:solidFill>
              <a:latin typeface="+mn-ea"/>
              <a:cs typeface="+mj-cs"/>
            </a:endParaRPr>
          </a:p>
          <a:p>
            <a:pPr lvl="2">
              <a:lnSpc>
                <a:spcPct val="110000"/>
              </a:lnSpc>
            </a:pPr>
            <a:endParaRPr lang="zh-CN" altLang="en-US" sz="2400" dirty="0">
              <a:latin typeface="黑体" panose="02010609060101010101" pitchFamily="49" charset="-122"/>
            </a:endParaRPr>
          </a:p>
        </p:txBody>
      </p:sp>
      <p:graphicFrame>
        <p:nvGraphicFramePr>
          <p:cNvPr id="13" name="Object 3072"/>
          <p:cNvGraphicFramePr>
            <a:graphicFrameLocks noChangeAspect="1"/>
          </p:cNvGraphicFramePr>
          <p:nvPr>
            <p:extLst>
              <p:ext uri="{D42A27DB-BD31-4B8C-83A1-F6EECF244321}">
                <p14:modId xmlns:p14="http://schemas.microsoft.com/office/powerpoint/2010/main" val="2834565520"/>
              </p:ext>
            </p:extLst>
          </p:nvPr>
        </p:nvGraphicFramePr>
        <p:xfrm>
          <a:off x="3463636" y="4308764"/>
          <a:ext cx="5715000" cy="1089025"/>
        </p:xfrm>
        <a:graphic>
          <a:graphicData uri="http://schemas.openxmlformats.org/presentationml/2006/ole">
            <mc:AlternateContent xmlns:mc="http://schemas.openxmlformats.org/markup-compatibility/2006">
              <mc:Choice xmlns:v="urn:schemas-microsoft-com:vml" Requires="v">
                <p:oleObj spid="_x0000_s42007" name="Equation" r:id="rId3" imgW="2400300" imgH="457200" progId="Equation.DSMT4">
                  <p:embed/>
                </p:oleObj>
              </mc:Choice>
              <mc:Fallback>
                <p:oleObj name="Equation" r:id="rId3" imgW="2400300" imgH="457200" progId="Equation.DSMT4">
                  <p:embed/>
                  <p:pic>
                    <p:nvPicPr>
                      <p:cNvPr id="370688" name="Object 30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3636" y="4308764"/>
                        <a:ext cx="5715000"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47269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47851" y="1484313"/>
            <a:ext cx="8640763" cy="4432300"/>
          </a:xfrm>
          <a:prstGeom prst="rect">
            <a:avLst/>
          </a:prstGeom>
        </p:spPr>
        <p:txBody>
          <a:bodyPr>
            <a:spAutoFit/>
          </a:bodyPr>
          <a:lstStyle/>
          <a:p>
            <a:pPr algn="just">
              <a:lnSpc>
                <a:spcPct val="150000"/>
              </a:lnSpc>
              <a:spcBef>
                <a:spcPts val="1200"/>
              </a:spcBef>
              <a:defRPr/>
            </a:pPr>
            <a:r>
              <a:rPr lang="zh-CN" altLang="en-US" sz="2400" dirty="0">
                <a:latin typeface="+mn-ea"/>
              </a:rPr>
              <a:t>（</a:t>
            </a:r>
            <a:r>
              <a:rPr lang="en-US" altLang="zh-CN" sz="2400" dirty="0">
                <a:latin typeface="+mn-ea"/>
              </a:rPr>
              <a:t>1</a:t>
            </a:r>
            <a:r>
              <a:rPr lang="zh-CN" altLang="en-US" sz="2400" dirty="0">
                <a:latin typeface="+mn-ea"/>
              </a:rPr>
              <a:t>）掌握电解质溶液中离子的传输性质：</a:t>
            </a:r>
            <a:r>
              <a:rPr lang="zh-CN" altLang="en-US" sz="2400" dirty="0">
                <a:solidFill>
                  <a:srgbClr val="FF0000"/>
                </a:solidFill>
                <a:latin typeface="+mn-ea"/>
              </a:rPr>
              <a:t>电迁移率、迁移数、电导率、摩尔电导率</a:t>
            </a:r>
            <a:r>
              <a:rPr lang="zh-CN" altLang="en-US" sz="2400" dirty="0">
                <a:latin typeface="+mn-ea"/>
              </a:rPr>
              <a:t>等。</a:t>
            </a:r>
            <a:endParaRPr lang="en-US" altLang="zh-CN" sz="2400" dirty="0">
              <a:latin typeface="+mn-ea"/>
            </a:endParaRPr>
          </a:p>
          <a:p>
            <a:pPr algn="just">
              <a:lnSpc>
                <a:spcPct val="150000"/>
              </a:lnSpc>
              <a:spcBef>
                <a:spcPts val="1200"/>
              </a:spcBef>
              <a:defRPr/>
            </a:pPr>
            <a:r>
              <a:rPr lang="zh-CN" altLang="en-US" sz="2400" dirty="0">
                <a:latin typeface="+mn-ea"/>
              </a:rPr>
              <a:t>（</a:t>
            </a:r>
            <a:r>
              <a:rPr lang="en-US" altLang="zh-CN" sz="2400" dirty="0">
                <a:latin typeface="+mn-ea"/>
              </a:rPr>
              <a:t>2</a:t>
            </a:r>
            <a:r>
              <a:rPr lang="zh-CN" altLang="en-US" sz="2400" dirty="0">
                <a:latin typeface="+mn-ea"/>
              </a:rPr>
              <a:t>）</a:t>
            </a:r>
            <a:r>
              <a:rPr lang="zh-CN" altLang="en-US" sz="2400" dirty="0">
                <a:solidFill>
                  <a:srgbClr val="FF0000"/>
                </a:solidFill>
                <a:latin typeface="+mn-ea"/>
              </a:rPr>
              <a:t>掌握离子强度的概念，学会计算电解质溶液中组分的平均活度系数与活度</a:t>
            </a:r>
            <a:r>
              <a:rPr lang="zh-CN" altLang="en-US" sz="2400" dirty="0">
                <a:latin typeface="+mn-ea"/>
              </a:rPr>
              <a:t>。</a:t>
            </a:r>
            <a:endParaRPr lang="en-US" altLang="zh-CN" sz="2400" dirty="0">
              <a:latin typeface="+mn-ea"/>
            </a:endParaRPr>
          </a:p>
          <a:p>
            <a:pPr algn="just">
              <a:lnSpc>
                <a:spcPct val="150000"/>
              </a:lnSpc>
              <a:spcBef>
                <a:spcPts val="1200"/>
              </a:spcBef>
              <a:defRPr/>
            </a:pPr>
            <a:r>
              <a:rPr lang="zh-CN" altLang="en-US" sz="2400" dirty="0">
                <a:latin typeface="+mn-ea"/>
              </a:rPr>
              <a:t>（</a:t>
            </a:r>
            <a:r>
              <a:rPr lang="en-US" altLang="zh-CN" sz="2400" dirty="0">
                <a:latin typeface="+mn-ea"/>
              </a:rPr>
              <a:t>3</a:t>
            </a:r>
            <a:r>
              <a:rPr lang="zh-CN" altLang="en-US" sz="2400" dirty="0">
                <a:latin typeface="+mn-ea"/>
              </a:rPr>
              <a:t>）</a:t>
            </a:r>
            <a:r>
              <a:rPr lang="zh-CN" altLang="en-US" sz="2400" dirty="0">
                <a:solidFill>
                  <a:srgbClr val="FF0000"/>
                </a:solidFill>
                <a:latin typeface="+mn-ea"/>
              </a:rPr>
              <a:t>重点掌握原电池热力学，掌握电池电动势的计算和应用</a:t>
            </a:r>
            <a:r>
              <a:rPr lang="zh-CN" altLang="en-US" sz="2400" dirty="0">
                <a:latin typeface="+mn-ea"/>
              </a:rPr>
              <a:t>。</a:t>
            </a:r>
            <a:endParaRPr lang="en-US" altLang="zh-CN" sz="2400" dirty="0">
              <a:latin typeface="+mn-ea"/>
            </a:endParaRPr>
          </a:p>
          <a:p>
            <a:pPr algn="just">
              <a:lnSpc>
                <a:spcPct val="150000"/>
              </a:lnSpc>
              <a:spcBef>
                <a:spcPts val="1200"/>
              </a:spcBef>
              <a:defRPr/>
            </a:pPr>
            <a:r>
              <a:rPr lang="zh-CN" altLang="en-US" sz="2400" dirty="0">
                <a:cs typeface="Times New Roman" panose="02020603050405020304" pitchFamily="18" charset="0"/>
              </a:rPr>
              <a:t>（</a:t>
            </a:r>
            <a:r>
              <a:rPr lang="en-US" altLang="zh-CN" sz="2400" dirty="0">
                <a:cs typeface="Times New Roman" panose="02020603050405020304" pitchFamily="18" charset="0"/>
              </a:rPr>
              <a:t>4</a:t>
            </a:r>
            <a:r>
              <a:rPr lang="zh-CN" altLang="en-US" sz="2400" dirty="0">
                <a:cs typeface="Times New Roman" panose="02020603050405020304" pitchFamily="18" charset="0"/>
              </a:rPr>
              <a:t>）</a:t>
            </a:r>
            <a:r>
              <a:rPr lang="zh-CN" altLang="en-US" sz="2400" dirty="0">
                <a:solidFill>
                  <a:srgbClr val="FF0000"/>
                </a:solidFill>
                <a:cs typeface="Times New Roman" panose="02020603050405020304" pitchFamily="18" charset="0"/>
              </a:rPr>
              <a:t>掌握极化的概念，学会计算分解电压，理解电极电势与电解时离子析出先后顺序的关系</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p:txBody>
      </p:sp>
      <p:sp>
        <p:nvSpPr>
          <p:cNvPr id="4" name="Rectangle 2"/>
          <p:cNvSpPr txBox="1">
            <a:spLocks noChangeArrowheads="1"/>
          </p:cNvSpPr>
          <p:nvPr/>
        </p:nvSpPr>
        <p:spPr bwMode="auto">
          <a:xfrm>
            <a:off x="2209800" y="44450"/>
            <a:ext cx="7772400" cy="838200"/>
          </a:xfrm>
          <a:prstGeom prst="rect">
            <a:avLst/>
          </a:prstGeom>
          <a:noFill/>
          <a:ln w="9525">
            <a:noFill/>
            <a:miter lim="800000"/>
            <a:headEnd/>
            <a:tailEnd/>
          </a:ln>
        </p:spPr>
        <p:txBody>
          <a:bodyPr anchor="ctr"/>
          <a:lstStyle>
            <a:lvl1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2pPr>
            <a:lvl3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3pPr>
            <a:lvl4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4pPr>
            <a:lvl5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5pPr>
            <a:lvl6pPr marL="4572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6pPr>
            <a:lvl7pPr marL="9144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7pPr>
            <a:lvl8pPr marL="13716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8pPr>
            <a:lvl9pPr marL="18288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9pPr>
          </a:lstStyle>
          <a:p>
            <a:pPr eaLnBrk="1" hangingPunct="1">
              <a:defRPr/>
            </a:pPr>
            <a:r>
              <a:rPr lang="zh-CN" altLang="en-US" b="1" kern="0" dirty="0">
                <a:solidFill>
                  <a:schemeClr val="tx1"/>
                </a:solidFill>
                <a:effectLst/>
              </a:rPr>
              <a:t>本章重点难点</a:t>
            </a:r>
          </a:p>
        </p:txBody>
      </p:sp>
    </p:spTree>
    <p:extLst>
      <p:ext uri="{BB962C8B-B14F-4D97-AF65-F5344CB8AC3E}">
        <p14:creationId xmlns:p14="http://schemas.microsoft.com/office/powerpoint/2010/main" val="26321555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第十章 化学反应动力学</a:t>
            </a:r>
            <a:endParaRPr lang="zh-CN" altLang="en-US" dirty="0" smtClean="0"/>
          </a:p>
        </p:txBody>
      </p:sp>
      <p:sp>
        <p:nvSpPr>
          <p:cNvPr id="3" name="内容占位符 2"/>
          <p:cNvSpPr>
            <a:spLocks noGrp="1"/>
          </p:cNvSpPr>
          <p:nvPr>
            <p:ph idx="1"/>
          </p:nvPr>
        </p:nvSpPr>
        <p:spPr>
          <a:xfrm>
            <a:off x="838200" y="1336711"/>
            <a:ext cx="10515600" cy="5244198"/>
          </a:xfrm>
        </p:spPr>
        <p:txBody>
          <a:bodyPr>
            <a:normAutofit/>
          </a:bodyPr>
          <a:lstStyle/>
          <a:p>
            <a:pPr lvl="2">
              <a:lnSpc>
                <a:spcPct val="110000"/>
              </a:lnSpc>
            </a:pPr>
            <a:r>
              <a:rPr lang="zh-CN" altLang="en-US" sz="2800" dirty="0"/>
              <a:t>化学反应速率：单位时间内反应物或生成物物质的量的变化量，表示化学反应的快慢</a:t>
            </a:r>
            <a:r>
              <a:rPr lang="zh-CN" altLang="en-US" sz="2800" dirty="0" smtClean="0"/>
              <a:t>程度</a:t>
            </a:r>
            <a:endParaRPr lang="en-US" altLang="zh-CN" sz="2800" dirty="0" smtClean="0"/>
          </a:p>
          <a:p>
            <a:pPr lvl="2">
              <a:lnSpc>
                <a:spcPct val="110000"/>
              </a:lnSpc>
            </a:pPr>
            <a:endParaRPr lang="en-US" altLang="zh-CN" sz="2800" dirty="0"/>
          </a:p>
          <a:p>
            <a:pPr lvl="2">
              <a:lnSpc>
                <a:spcPct val="110000"/>
              </a:lnSpc>
            </a:pPr>
            <a:endParaRPr lang="en-US" altLang="zh-CN" sz="2800" dirty="0" smtClean="0"/>
          </a:p>
          <a:p>
            <a:pPr lvl="2">
              <a:lnSpc>
                <a:spcPct val="110000"/>
              </a:lnSpc>
            </a:pPr>
            <a:r>
              <a:rPr lang="zh-CN" altLang="en-US" sz="2800" dirty="0" smtClean="0"/>
              <a:t>质量作用定律：</a:t>
            </a:r>
            <a:r>
              <a:rPr lang="zh-CN" altLang="en-US" sz="2800" dirty="0">
                <a:latin typeface="Arial" panose="020B0604020202020204" pitchFamily="34" charset="0"/>
              </a:rPr>
              <a:t> 对于</a:t>
            </a:r>
            <a:r>
              <a:rPr lang="zh-CN" altLang="en-US" sz="2800" dirty="0">
                <a:solidFill>
                  <a:srgbClr val="FF0000"/>
                </a:solidFill>
                <a:latin typeface="Arial" panose="020B0604020202020204" pitchFamily="34" charset="0"/>
              </a:rPr>
              <a:t>基元反应</a:t>
            </a:r>
            <a:r>
              <a:rPr lang="zh-CN" altLang="en-US" sz="2800" dirty="0">
                <a:latin typeface="Arial" panose="020B0604020202020204" pitchFamily="34" charset="0"/>
              </a:rPr>
              <a:t>，</a:t>
            </a:r>
            <a:r>
              <a:rPr lang="zh-CN" altLang="en-US" sz="2800" dirty="0">
                <a:solidFill>
                  <a:srgbClr val="FF0000"/>
                </a:solidFill>
                <a:latin typeface="Arial" panose="020B0604020202020204" pitchFamily="34" charset="0"/>
              </a:rPr>
              <a:t>反应速率与</a:t>
            </a:r>
            <a:r>
              <a:rPr lang="zh-CN" altLang="en-US" sz="2800" dirty="0">
                <a:solidFill>
                  <a:srgbClr val="0000FF"/>
                </a:solidFill>
                <a:latin typeface="Arial" panose="020B0604020202020204" pitchFamily="34" charset="0"/>
              </a:rPr>
              <a:t>反应物浓度</a:t>
            </a:r>
            <a:r>
              <a:rPr lang="zh-CN" altLang="en-US" sz="2800" dirty="0" smtClean="0">
                <a:solidFill>
                  <a:srgbClr val="FF0000"/>
                </a:solidFill>
                <a:latin typeface="Arial" panose="020B0604020202020204" pitchFamily="34" charset="0"/>
              </a:rPr>
              <a:t>的</a:t>
            </a:r>
            <a:r>
              <a:rPr lang="zh-CN" altLang="en-US" sz="2800" dirty="0" smtClean="0">
                <a:solidFill>
                  <a:srgbClr val="002060"/>
                </a:solidFill>
                <a:latin typeface="Arial" panose="020B0604020202020204" pitchFamily="34" charset="0"/>
              </a:rPr>
              <a:t>化学计量数</a:t>
            </a:r>
            <a:r>
              <a:rPr lang="zh-CN" altLang="en-US" sz="2800" dirty="0" smtClean="0">
                <a:solidFill>
                  <a:srgbClr val="FF0000"/>
                </a:solidFill>
                <a:latin typeface="Arial" panose="020B0604020202020204" pitchFamily="34" charset="0"/>
              </a:rPr>
              <a:t>幂</a:t>
            </a:r>
            <a:r>
              <a:rPr lang="zh-CN" altLang="en-US" sz="2800" dirty="0">
                <a:solidFill>
                  <a:srgbClr val="FF0000"/>
                </a:solidFill>
                <a:latin typeface="Arial" panose="020B0604020202020204" pitchFamily="34" charset="0"/>
              </a:rPr>
              <a:t>乘积成正比</a:t>
            </a:r>
            <a:endParaRPr lang="en-US" altLang="zh-CN" sz="2800" dirty="0" smtClean="0"/>
          </a:p>
          <a:p>
            <a:pPr lvl="2">
              <a:lnSpc>
                <a:spcPct val="110000"/>
              </a:lnSpc>
            </a:pPr>
            <a:r>
              <a:rPr lang="zh-CN" altLang="en-US" sz="2800" dirty="0">
                <a:latin typeface="黑体" panose="02010609060101010101" pitchFamily="49" charset="-122"/>
              </a:rPr>
              <a:t>复杂反应：若干个基元反应的总</a:t>
            </a:r>
            <a:r>
              <a:rPr lang="zh-CN" altLang="en-US" sz="2800" dirty="0" smtClean="0">
                <a:latin typeface="黑体" panose="02010609060101010101" pitchFamily="49" charset="-122"/>
              </a:rPr>
              <a:t>结果，</a:t>
            </a:r>
            <a:r>
              <a:rPr lang="zh-CN" altLang="en-US" sz="2800" dirty="0">
                <a:solidFill>
                  <a:srgbClr val="FF0000"/>
                </a:solidFill>
                <a:latin typeface="Arial" panose="020B0604020202020204" pitchFamily="34" charset="0"/>
              </a:rPr>
              <a:t>构成复杂反应的基元反应</a:t>
            </a:r>
            <a:r>
              <a:rPr lang="zh-CN" altLang="en-US" sz="2800" dirty="0">
                <a:latin typeface="Arial" panose="020B0604020202020204" pitchFamily="34" charset="0"/>
              </a:rPr>
              <a:t>称为</a:t>
            </a:r>
            <a:r>
              <a:rPr lang="zh-CN" altLang="en-US" sz="2800" dirty="0">
                <a:solidFill>
                  <a:srgbClr val="FF0000"/>
                </a:solidFill>
                <a:latin typeface="Arial" panose="020B0604020202020204" pitchFamily="34" charset="0"/>
              </a:rPr>
              <a:t>反应机理</a:t>
            </a:r>
            <a:r>
              <a:rPr lang="zh-CN" altLang="en-US" sz="2800" dirty="0">
                <a:latin typeface="Arial" panose="020B0604020202020204" pitchFamily="34" charset="0"/>
              </a:rPr>
              <a:t>或反应步骤</a:t>
            </a:r>
            <a:endParaRPr lang="zh-CN" altLang="en-US" sz="2800" dirty="0">
              <a:latin typeface="黑体" panose="02010609060101010101" pitchFamily="49" charset="-122"/>
            </a:endParaRPr>
          </a:p>
        </p:txBody>
      </p:sp>
      <p:pic>
        <p:nvPicPr>
          <p:cNvPr id="4" name="图片 3"/>
          <p:cNvPicPr>
            <a:picLocks noChangeAspect="1"/>
          </p:cNvPicPr>
          <p:nvPr/>
        </p:nvPicPr>
        <p:blipFill>
          <a:blip r:embed="rId2"/>
          <a:stretch>
            <a:fillRect/>
          </a:stretch>
        </p:blipFill>
        <p:spPr>
          <a:xfrm>
            <a:off x="4257675" y="2314143"/>
            <a:ext cx="4124325" cy="1206494"/>
          </a:xfrm>
          <a:prstGeom prst="rect">
            <a:avLst/>
          </a:prstGeom>
        </p:spPr>
      </p:pic>
    </p:spTree>
    <p:extLst>
      <p:ext uri="{BB962C8B-B14F-4D97-AF65-F5344CB8AC3E}">
        <p14:creationId xmlns:p14="http://schemas.microsoft.com/office/powerpoint/2010/main" val="27552022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第十章 化学反应动力学</a:t>
            </a:r>
            <a:endParaRPr lang="zh-CN" altLang="en-US" dirty="0" smtClean="0"/>
          </a:p>
        </p:txBody>
      </p:sp>
      <p:sp>
        <p:nvSpPr>
          <p:cNvPr id="3" name="内容占位符 2"/>
          <p:cNvSpPr>
            <a:spLocks noGrp="1"/>
          </p:cNvSpPr>
          <p:nvPr>
            <p:ph idx="1"/>
          </p:nvPr>
        </p:nvSpPr>
        <p:spPr>
          <a:xfrm>
            <a:off x="838200" y="1336711"/>
            <a:ext cx="10515600" cy="5244198"/>
          </a:xfrm>
        </p:spPr>
        <p:txBody>
          <a:bodyPr>
            <a:normAutofit/>
          </a:bodyPr>
          <a:lstStyle/>
          <a:p>
            <a:pPr lvl="2">
              <a:lnSpc>
                <a:spcPct val="110000"/>
              </a:lnSpc>
            </a:pPr>
            <a:r>
              <a:rPr lang="zh-CN" altLang="en-US" sz="2800" dirty="0">
                <a:latin typeface="黑体" panose="02010609060101010101" pitchFamily="49" charset="-122"/>
              </a:rPr>
              <a:t>复杂反应的</a:t>
            </a:r>
            <a:r>
              <a:rPr lang="zh-CN" altLang="en-US" sz="2800" dirty="0" smtClean="0">
                <a:latin typeface="黑体" panose="02010609060101010101" pitchFamily="49" charset="-122"/>
              </a:rPr>
              <a:t>速率方程</a:t>
            </a:r>
            <a:endParaRPr lang="en-US" altLang="zh-CN" sz="2800" dirty="0" smtClean="0">
              <a:latin typeface="黑体" panose="02010609060101010101" pitchFamily="49" charset="-122"/>
            </a:endParaRPr>
          </a:p>
          <a:p>
            <a:pPr lvl="2">
              <a:lnSpc>
                <a:spcPct val="110000"/>
              </a:lnSpc>
            </a:pPr>
            <a:endParaRPr lang="en-US" altLang="zh-CN" sz="2800" dirty="0">
              <a:latin typeface="黑体" panose="02010609060101010101" pitchFamily="49" charset="-122"/>
            </a:endParaRPr>
          </a:p>
          <a:p>
            <a:pPr lvl="2">
              <a:lnSpc>
                <a:spcPct val="110000"/>
              </a:lnSpc>
            </a:pPr>
            <a:endParaRPr lang="en-US" altLang="zh-CN" sz="2800" dirty="0" smtClean="0">
              <a:latin typeface="黑体" panose="02010609060101010101" pitchFamily="49" charset="-122"/>
            </a:endParaRPr>
          </a:p>
          <a:p>
            <a:pPr lvl="2">
              <a:lnSpc>
                <a:spcPct val="110000"/>
              </a:lnSpc>
            </a:pPr>
            <a:endParaRPr lang="en-US" altLang="zh-CN" sz="2800" dirty="0">
              <a:latin typeface="黑体" panose="02010609060101010101" pitchFamily="49" charset="-122"/>
            </a:endParaRPr>
          </a:p>
          <a:p>
            <a:pPr lvl="2">
              <a:lnSpc>
                <a:spcPct val="110000"/>
              </a:lnSpc>
            </a:pPr>
            <a:endParaRPr lang="en-US" altLang="zh-CN" sz="2800" dirty="0" smtClean="0">
              <a:latin typeface="黑体" panose="02010609060101010101" pitchFamily="49" charset="-122"/>
            </a:endParaRPr>
          </a:p>
          <a:p>
            <a:pPr lvl="2">
              <a:lnSpc>
                <a:spcPct val="110000"/>
              </a:lnSpc>
            </a:pPr>
            <a:r>
              <a:rPr lang="zh-CN" altLang="en-US" sz="2800" dirty="0" smtClean="0">
                <a:solidFill>
                  <a:srgbClr val="FF0000"/>
                </a:solidFill>
              </a:rPr>
              <a:t>反应级数：</a:t>
            </a:r>
            <a:r>
              <a:rPr lang="en-US" altLang="zh-CN" sz="2800" dirty="0"/>
              <a:t> α</a:t>
            </a:r>
            <a:r>
              <a:rPr lang="zh-CN" altLang="en-US" sz="2800" dirty="0"/>
              <a:t>，</a:t>
            </a:r>
            <a:r>
              <a:rPr lang="en-US" altLang="zh-CN" sz="2800" dirty="0"/>
              <a:t>β</a:t>
            </a:r>
            <a:r>
              <a:rPr lang="zh-CN" altLang="en-US" sz="2800" dirty="0"/>
              <a:t>分别叫对反应物</a:t>
            </a:r>
            <a:r>
              <a:rPr lang="en-US" altLang="zh-CN" sz="2800" dirty="0"/>
              <a:t>A</a:t>
            </a:r>
            <a:r>
              <a:rPr lang="zh-CN" altLang="en-US" sz="2800" dirty="0"/>
              <a:t>及</a:t>
            </a:r>
            <a:r>
              <a:rPr lang="en-US" altLang="zh-CN" sz="2800" dirty="0"/>
              <a:t>B</a:t>
            </a:r>
            <a:r>
              <a:rPr lang="zh-CN" altLang="en-US" sz="2800" dirty="0"/>
              <a:t>的反应级数</a:t>
            </a:r>
            <a:r>
              <a:rPr lang="zh-CN" altLang="en-US" sz="2800" dirty="0" smtClean="0"/>
              <a:t>，</a:t>
            </a:r>
            <a:r>
              <a:rPr lang="en-US" altLang="zh-CN" sz="2800" dirty="0" smtClean="0"/>
              <a:t>α</a:t>
            </a:r>
            <a:r>
              <a:rPr lang="zh-CN" altLang="en-US" sz="2800" dirty="0"/>
              <a:t>＋</a:t>
            </a:r>
            <a:r>
              <a:rPr lang="en-US" altLang="zh-CN" sz="2800" dirty="0" smtClean="0"/>
              <a:t>β=n</a:t>
            </a:r>
            <a:r>
              <a:rPr lang="zh-CN" altLang="en-US" sz="2800" dirty="0" smtClean="0"/>
              <a:t>为</a:t>
            </a:r>
            <a:r>
              <a:rPr lang="zh-CN" altLang="en-US" sz="2800" dirty="0" smtClean="0">
                <a:solidFill>
                  <a:srgbClr val="0000FF"/>
                </a:solidFill>
              </a:rPr>
              <a:t>反应</a:t>
            </a:r>
            <a:r>
              <a:rPr lang="zh-CN" altLang="en-US" sz="2800" dirty="0">
                <a:solidFill>
                  <a:srgbClr val="0000FF"/>
                </a:solidFill>
              </a:rPr>
              <a:t>的总</a:t>
            </a:r>
            <a:r>
              <a:rPr lang="zh-CN" altLang="en-US" sz="2800" dirty="0" smtClean="0">
                <a:solidFill>
                  <a:srgbClr val="0000FF"/>
                </a:solidFill>
              </a:rPr>
              <a:t>级数</a:t>
            </a:r>
            <a:endParaRPr lang="en-US" altLang="zh-CN" sz="2800" dirty="0" smtClean="0">
              <a:solidFill>
                <a:srgbClr val="0000FF"/>
              </a:solidFill>
            </a:endParaRPr>
          </a:p>
          <a:p>
            <a:pPr lvl="2">
              <a:lnSpc>
                <a:spcPct val="110000"/>
              </a:lnSpc>
            </a:pPr>
            <a:r>
              <a:rPr lang="zh-CN" altLang="en-US" sz="2800" dirty="0">
                <a:solidFill>
                  <a:srgbClr val="FF0000"/>
                </a:solidFill>
              </a:rPr>
              <a:t>反应速率</a:t>
            </a:r>
            <a:r>
              <a:rPr lang="zh-CN" altLang="en-US" sz="2800" dirty="0" smtClean="0">
                <a:solidFill>
                  <a:srgbClr val="FF0000"/>
                </a:solidFill>
              </a:rPr>
              <a:t>系数：</a:t>
            </a:r>
            <a:r>
              <a:rPr lang="en-US" altLang="zh-CN" sz="2800" i="1" dirty="0">
                <a:solidFill>
                  <a:srgbClr val="FF0000"/>
                </a:solidFill>
              </a:rPr>
              <a:t> k</a:t>
            </a:r>
            <a:r>
              <a:rPr lang="en-US" altLang="zh-CN" sz="2800" baseline="-25000" dirty="0">
                <a:solidFill>
                  <a:srgbClr val="FF0000"/>
                </a:solidFill>
              </a:rPr>
              <a:t>A</a:t>
            </a:r>
            <a:r>
              <a:rPr lang="zh-CN" altLang="en-US" sz="2800" dirty="0"/>
              <a:t>叫对反应物</a:t>
            </a:r>
            <a:r>
              <a:rPr lang="en-US" altLang="zh-CN" sz="2800" dirty="0"/>
              <a:t>A</a:t>
            </a:r>
            <a:r>
              <a:rPr lang="zh-CN" altLang="en-US" sz="2800" dirty="0" smtClean="0"/>
              <a:t>的</a:t>
            </a:r>
            <a:r>
              <a:rPr lang="zh-CN" altLang="en-US" sz="2800" dirty="0" smtClean="0">
                <a:solidFill>
                  <a:srgbClr val="0000FF"/>
                </a:solidFill>
              </a:rPr>
              <a:t>反应速率系数，</a:t>
            </a:r>
            <a:r>
              <a:rPr lang="zh-CN" altLang="en-US" sz="2800" dirty="0">
                <a:solidFill>
                  <a:srgbClr val="FF0000"/>
                </a:solidFill>
                <a:latin typeface="黑体" panose="02010609060101010101" pitchFamily="49" charset="-122"/>
              </a:rPr>
              <a:t>与反应物的物质的量浓度无关</a:t>
            </a:r>
            <a:r>
              <a:rPr lang="zh-CN" altLang="en-US" sz="2800" dirty="0" smtClean="0">
                <a:latin typeface="黑体" panose="02010609060101010101" pitchFamily="49" charset="-122"/>
              </a:rPr>
              <a:t>，</a:t>
            </a:r>
            <a:r>
              <a:rPr lang="zh-CN" altLang="en-US" sz="2800" dirty="0" smtClean="0">
                <a:solidFill>
                  <a:srgbClr val="FF0000"/>
                </a:solidFill>
                <a:latin typeface="黑体" panose="02010609060101010101" pitchFamily="49" charset="-122"/>
              </a:rPr>
              <a:t>只是</a:t>
            </a:r>
            <a:r>
              <a:rPr lang="zh-CN" altLang="en-US" sz="2800" dirty="0">
                <a:solidFill>
                  <a:srgbClr val="FF0000"/>
                </a:solidFill>
                <a:latin typeface="黑体" panose="02010609060101010101" pitchFamily="49" charset="-122"/>
              </a:rPr>
              <a:t>温度的</a:t>
            </a:r>
            <a:r>
              <a:rPr lang="zh-CN" altLang="en-US" sz="2800" dirty="0" smtClean="0">
                <a:solidFill>
                  <a:srgbClr val="FF0000"/>
                </a:solidFill>
                <a:latin typeface="黑体" panose="02010609060101010101" pitchFamily="49" charset="-122"/>
              </a:rPr>
              <a:t>函数。</a:t>
            </a:r>
            <a:r>
              <a:rPr lang="zh-CN" altLang="en-US" sz="2800" dirty="0">
                <a:solidFill>
                  <a:srgbClr val="0000FF"/>
                </a:solidFill>
                <a:latin typeface="黑体" panose="02010609060101010101" pitchFamily="49" charset="-122"/>
              </a:rPr>
              <a:t>单位与反应总级数</a:t>
            </a:r>
            <a:r>
              <a:rPr lang="zh-CN" altLang="en-US" sz="2800" dirty="0" smtClean="0">
                <a:solidFill>
                  <a:srgbClr val="0000FF"/>
                </a:solidFill>
                <a:latin typeface="黑体" panose="02010609060101010101" pitchFamily="49" charset="-122"/>
              </a:rPr>
              <a:t>有关，</a:t>
            </a:r>
            <a:r>
              <a:rPr lang="en-US" altLang="zh-CN" sz="2800" dirty="0">
                <a:latin typeface="黑体" panose="02010609060101010101" pitchFamily="49" charset="-122"/>
              </a:rPr>
              <a:t> [</a:t>
            </a:r>
            <a:r>
              <a:rPr lang="en-US" altLang="zh-CN" sz="2800" i="1" dirty="0">
                <a:latin typeface="黑体" panose="02010609060101010101" pitchFamily="49" charset="-122"/>
              </a:rPr>
              <a:t>k</a:t>
            </a:r>
            <a:r>
              <a:rPr lang="en-US" altLang="zh-CN" sz="2800" baseline="-25000" dirty="0">
                <a:latin typeface="黑体" panose="02010609060101010101" pitchFamily="49" charset="-122"/>
              </a:rPr>
              <a:t>A</a:t>
            </a:r>
            <a:r>
              <a:rPr lang="en-US" altLang="zh-CN" sz="2800" dirty="0">
                <a:latin typeface="黑体" panose="02010609060101010101" pitchFamily="49" charset="-122"/>
              </a:rPr>
              <a:t>]</a:t>
            </a:r>
            <a:r>
              <a:rPr lang="zh-CN" altLang="en-US" sz="2800" dirty="0">
                <a:latin typeface="黑体" panose="02010609060101010101" pitchFamily="49" charset="-122"/>
              </a:rPr>
              <a:t>＝</a:t>
            </a:r>
            <a:r>
              <a:rPr lang="en-US" altLang="zh-CN" sz="2800" dirty="0">
                <a:latin typeface="黑体" panose="02010609060101010101" pitchFamily="49" charset="-122"/>
              </a:rPr>
              <a:t>[</a:t>
            </a:r>
            <a:r>
              <a:rPr lang="en-US" altLang="zh-CN" sz="2800" i="1" dirty="0">
                <a:latin typeface="黑体" panose="02010609060101010101" pitchFamily="49" charset="-122"/>
              </a:rPr>
              <a:t>t</a:t>
            </a:r>
            <a:r>
              <a:rPr lang="en-US" altLang="zh-CN" sz="2800" dirty="0">
                <a:latin typeface="黑体" panose="02010609060101010101" pitchFamily="49" charset="-122"/>
              </a:rPr>
              <a:t>]</a:t>
            </a:r>
            <a:r>
              <a:rPr lang="zh-CN" altLang="en-US" sz="2800" baseline="30000" dirty="0">
                <a:latin typeface="黑体" panose="02010609060101010101" pitchFamily="49" charset="-122"/>
              </a:rPr>
              <a:t>－</a:t>
            </a:r>
            <a:r>
              <a:rPr lang="en-US" altLang="zh-CN" sz="2800" baseline="30000" dirty="0">
                <a:latin typeface="黑体" panose="02010609060101010101" pitchFamily="49" charset="-122"/>
              </a:rPr>
              <a:t>1</a:t>
            </a:r>
            <a:r>
              <a:rPr lang="en-US" altLang="zh-CN" sz="2800" dirty="0"/>
              <a:t>·</a:t>
            </a:r>
            <a:r>
              <a:rPr lang="en-US" altLang="zh-CN" sz="2800" dirty="0">
                <a:latin typeface="黑体" panose="02010609060101010101" pitchFamily="49" charset="-122"/>
              </a:rPr>
              <a:t>[</a:t>
            </a:r>
            <a:r>
              <a:rPr lang="en-US" altLang="zh-CN" sz="2800" i="1" dirty="0">
                <a:latin typeface="黑体" panose="02010609060101010101" pitchFamily="49" charset="-122"/>
              </a:rPr>
              <a:t>c</a:t>
            </a:r>
            <a:r>
              <a:rPr lang="en-US" altLang="zh-CN" sz="2800" dirty="0">
                <a:latin typeface="黑体" panose="02010609060101010101" pitchFamily="49" charset="-122"/>
              </a:rPr>
              <a:t>]</a:t>
            </a:r>
            <a:r>
              <a:rPr lang="en-US" altLang="zh-CN" sz="2800" baseline="30000" dirty="0">
                <a:solidFill>
                  <a:srgbClr val="FF3300"/>
                </a:solidFill>
                <a:latin typeface="黑体" panose="02010609060101010101" pitchFamily="49" charset="-122"/>
              </a:rPr>
              <a:t>1-n</a:t>
            </a:r>
            <a:endParaRPr lang="zh-CN" altLang="en-US" sz="2800" dirty="0">
              <a:latin typeface="黑体" panose="02010609060101010101" pitchFamily="49" charset="-122"/>
            </a:endParaRPr>
          </a:p>
        </p:txBody>
      </p:sp>
      <p:graphicFrame>
        <p:nvGraphicFramePr>
          <p:cNvPr id="5" name="Object 8"/>
          <p:cNvGraphicFramePr>
            <a:graphicFrameLocks noChangeAspect="1"/>
          </p:cNvGraphicFramePr>
          <p:nvPr>
            <p:extLst>
              <p:ext uri="{D42A27DB-BD31-4B8C-83A1-F6EECF244321}">
                <p14:modId xmlns:p14="http://schemas.microsoft.com/office/powerpoint/2010/main" val="440382027"/>
              </p:ext>
            </p:extLst>
          </p:nvPr>
        </p:nvGraphicFramePr>
        <p:xfrm>
          <a:off x="5826919" y="3003710"/>
          <a:ext cx="2951162" cy="885825"/>
        </p:xfrm>
        <a:graphic>
          <a:graphicData uri="http://schemas.openxmlformats.org/presentationml/2006/ole">
            <mc:AlternateContent xmlns:mc="http://schemas.openxmlformats.org/markup-compatibility/2006">
              <mc:Choice xmlns:v="urn:schemas-microsoft-com:vml" Requires="v">
                <p:oleObj spid="_x0000_s43031" name="公式" r:id="rId3" imgW="761669" imgH="228501" progId="Equation.3">
                  <p:embed/>
                </p:oleObj>
              </mc:Choice>
              <mc:Fallback>
                <p:oleObj name="公式" r:id="rId3" imgW="761669" imgH="228501" progId="Equation.3">
                  <p:embed/>
                  <p:pic>
                    <p:nvPicPr>
                      <p:cNvPr id="1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919" y="3003710"/>
                        <a:ext cx="295116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3"/>
          <p:cNvSpPr txBox="1">
            <a:spLocks noChangeArrowheads="1"/>
          </p:cNvSpPr>
          <p:nvPr/>
        </p:nvSpPr>
        <p:spPr>
          <a:xfrm>
            <a:off x="1742933" y="1714085"/>
            <a:ext cx="8278812" cy="2244725"/>
          </a:xfrm>
          <a:prstGeom prst="rect">
            <a:avLst/>
          </a:prstGeom>
        </p:spPr>
        <p:txBody>
          <a:bodyPr/>
          <a:lstStyle>
            <a:lvl1pPr marL="342900" indent="-342900" algn="l" rtl="0" eaLnBrk="0" fontAlgn="base" hangingPunct="0">
              <a:spcBef>
                <a:spcPct val="20000"/>
              </a:spcBef>
              <a:spcAft>
                <a:spcPct val="0"/>
              </a:spcAft>
              <a:buClr>
                <a:schemeClr val="hlink"/>
              </a:buClr>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宋体" pitchFamily="2" charset="-122"/>
              </a:defRPr>
            </a:lvl5pPr>
            <a:lvl6pPr marL="2514600" indent="-228600" algn="l" rtl="0" fontAlgn="base">
              <a:spcBef>
                <a:spcPct val="20000"/>
              </a:spcBef>
              <a:spcAft>
                <a:spcPct val="0"/>
              </a:spcAft>
              <a:buChar char="»"/>
              <a:defRPr kumimoji="1" sz="2000">
                <a:solidFill>
                  <a:schemeClr val="tx1"/>
                </a:solidFill>
                <a:latin typeface="+mn-lt"/>
                <a:ea typeface="宋体" pitchFamily="2" charset="-122"/>
              </a:defRPr>
            </a:lvl6pPr>
            <a:lvl7pPr marL="2971800" indent="-228600" algn="l" rtl="0" fontAlgn="base">
              <a:spcBef>
                <a:spcPct val="20000"/>
              </a:spcBef>
              <a:spcAft>
                <a:spcPct val="0"/>
              </a:spcAft>
              <a:buChar char="»"/>
              <a:defRPr kumimoji="1" sz="2000">
                <a:solidFill>
                  <a:schemeClr val="tx1"/>
                </a:solidFill>
                <a:latin typeface="+mn-lt"/>
                <a:ea typeface="宋体" pitchFamily="2" charset="-122"/>
              </a:defRPr>
            </a:lvl7pPr>
            <a:lvl8pPr marL="3429000" indent="-228600" algn="l" rtl="0" fontAlgn="base">
              <a:spcBef>
                <a:spcPct val="20000"/>
              </a:spcBef>
              <a:spcAft>
                <a:spcPct val="0"/>
              </a:spcAft>
              <a:buChar char="»"/>
              <a:defRPr kumimoji="1" sz="2000">
                <a:solidFill>
                  <a:schemeClr val="tx1"/>
                </a:solidFill>
                <a:latin typeface="+mn-lt"/>
                <a:ea typeface="宋体" pitchFamily="2" charset="-122"/>
              </a:defRPr>
            </a:lvl8pPr>
            <a:lvl9pPr marL="3886200" indent="-228600" algn="l" rtl="0" fontAlgn="base">
              <a:spcBef>
                <a:spcPct val="20000"/>
              </a:spcBef>
              <a:spcAft>
                <a:spcPct val="0"/>
              </a:spcAft>
              <a:buChar char="»"/>
              <a:defRPr kumimoji="1" sz="2000">
                <a:solidFill>
                  <a:schemeClr val="tx1"/>
                </a:solidFill>
                <a:latin typeface="+mn-lt"/>
                <a:ea typeface="宋体" pitchFamily="2" charset="-122"/>
              </a:defRPr>
            </a:lvl9pPr>
          </a:lstStyle>
          <a:p>
            <a:pPr eaLnBrk="1" hangingPunct="1">
              <a:lnSpc>
                <a:spcPct val="150000"/>
              </a:lnSpc>
              <a:defRPr/>
            </a:pPr>
            <a:r>
              <a:rPr lang="zh-CN" altLang="en-US" sz="3200" kern="0" dirty="0" smtClean="0"/>
              <a:t>对于反应：</a:t>
            </a:r>
            <a:r>
              <a:rPr lang="en-US" altLang="zh-CN" sz="3200" kern="0" dirty="0" err="1" smtClean="0">
                <a:cs typeface="Times New Roman" panose="02020603050405020304" pitchFamily="18" charset="0"/>
              </a:rPr>
              <a:t>a</a:t>
            </a:r>
            <a:r>
              <a:rPr lang="en-US" altLang="zh-CN" sz="3200" kern="0" dirty="0" err="1" smtClean="0"/>
              <a:t>A</a:t>
            </a:r>
            <a:r>
              <a:rPr lang="en-US" altLang="zh-CN" sz="3200" kern="0" dirty="0" smtClean="0"/>
              <a:t> + </a:t>
            </a:r>
            <a:r>
              <a:rPr lang="en-US" altLang="zh-CN" sz="3200" kern="0" dirty="0" err="1" smtClean="0">
                <a:cs typeface="Times New Roman" panose="02020603050405020304" pitchFamily="18" charset="0"/>
              </a:rPr>
              <a:t>b</a:t>
            </a:r>
            <a:r>
              <a:rPr lang="en-US" altLang="zh-CN" sz="3200" kern="0" dirty="0" err="1" smtClean="0"/>
              <a:t>B</a:t>
            </a:r>
            <a:r>
              <a:rPr lang="zh-CN" altLang="en-US" sz="3200" kern="0" dirty="0" smtClean="0"/>
              <a:t> </a:t>
            </a:r>
            <a:r>
              <a:rPr lang="en-US" altLang="zh-CN" sz="3200" kern="0" dirty="0" smtClean="0"/>
              <a:t>→</a:t>
            </a:r>
            <a:r>
              <a:rPr lang="zh-CN" altLang="en-US" sz="3200" kern="0" dirty="0" smtClean="0"/>
              <a:t> </a:t>
            </a:r>
            <a:r>
              <a:rPr lang="en-US" altLang="zh-CN" sz="3200" kern="0" dirty="0" err="1" smtClean="0"/>
              <a:t>yY</a:t>
            </a:r>
            <a:r>
              <a:rPr lang="en-US" altLang="zh-CN" sz="3200" kern="0" dirty="0" smtClean="0"/>
              <a:t> + </a:t>
            </a:r>
            <a:r>
              <a:rPr lang="en-US" altLang="zh-CN" sz="3200" kern="0" dirty="0" err="1" smtClean="0"/>
              <a:t>zZ</a:t>
            </a:r>
            <a:r>
              <a:rPr lang="en-US" altLang="zh-CN" sz="3200" kern="0" dirty="0" smtClean="0"/>
              <a:t/>
            </a:r>
            <a:br>
              <a:rPr lang="en-US" altLang="zh-CN" sz="3200" kern="0" dirty="0" smtClean="0"/>
            </a:br>
            <a:r>
              <a:rPr lang="zh-CN" altLang="en-US" kern="0" dirty="0" smtClean="0"/>
              <a:t>　　其反应速率与</a:t>
            </a:r>
            <a:r>
              <a:rPr lang="zh-CN" altLang="en-US" kern="0" dirty="0" smtClean="0">
                <a:solidFill>
                  <a:srgbClr val="FF0000"/>
                </a:solidFill>
              </a:rPr>
              <a:t>反应物</a:t>
            </a:r>
            <a:r>
              <a:rPr lang="zh-CN" altLang="en-US" kern="0" dirty="0" smtClean="0"/>
              <a:t>的物质的量浓度的关系可通过实验测定得到：</a:t>
            </a:r>
            <a:r>
              <a:rPr lang="zh-CN" altLang="en-US" sz="2400" kern="0" dirty="0" smtClean="0"/>
              <a:t> </a:t>
            </a:r>
          </a:p>
        </p:txBody>
      </p:sp>
    </p:spTree>
    <p:extLst>
      <p:ext uri="{BB962C8B-B14F-4D97-AF65-F5344CB8AC3E}">
        <p14:creationId xmlns:p14="http://schemas.microsoft.com/office/powerpoint/2010/main" val="37615762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第十章 化学反应动力学</a:t>
            </a:r>
            <a:endParaRPr lang="zh-CN" altLang="en-US" dirty="0" smtClean="0"/>
          </a:p>
        </p:txBody>
      </p:sp>
      <p:sp>
        <p:nvSpPr>
          <p:cNvPr id="3" name="内容占位符 2"/>
          <p:cNvSpPr>
            <a:spLocks noGrp="1"/>
          </p:cNvSpPr>
          <p:nvPr>
            <p:ph idx="1"/>
          </p:nvPr>
        </p:nvSpPr>
        <p:spPr>
          <a:xfrm>
            <a:off x="838200" y="1336711"/>
            <a:ext cx="10515600" cy="5244198"/>
          </a:xfrm>
        </p:spPr>
        <p:txBody>
          <a:bodyPr>
            <a:normAutofit/>
          </a:bodyPr>
          <a:lstStyle/>
          <a:p>
            <a:pPr lvl="2">
              <a:lnSpc>
                <a:spcPct val="110000"/>
              </a:lnSpc>
            </a:pPr>
            <a:r>
              <a:rPr lang="zh-CN" altLang="en-US" sz="2800" dirty="0" smtClean="0">
                <a:latin typeface="黑体" panose="02010609060101010101" pitchFamily="49" charset="-122"/>
              </a:rPr>
              <a:t>零级反应（催化反应）：</a:t>
            </a:r>
            <a:endParaRPr lang="zh-CN" altLang="en-US" sz="2800" dirty="0">
              <a:latin typeface="黑体" panose="02010609060101010101" pitchFamily="49" charset="-122"/>
            </a:endParaRPr>
          </a:p>
        </p:txBody>
      </p:sp>
      <p:sp>
        <p:nvSpPr>
          <p:cNvPr id="7" name="Text Box 1028"/>
          <p:cNvSpPr txBox="1">
            <a:spLocks noChangeArrowheads="1"/>
          </p:cNvSpPr>
          <p:nvPr/>
        </p:nvSpPr>
        <p:spPr bwMode="auto">
          <a:xfrm>
            <a:off x="1780309" y="2064328"/>
            <a:ext cx="7391400" cy="555625"/>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FontTx/>
              <a:buNone/>
            </a:pPr>
            <a:r>
              <a:rPr kumimoji="0" lang="zh-CN" altLang="zh-CN" sz="3200">
                <a:solidFill>
                  <a:srgbClr val="CC0000"/>
                </a:solidFill>
                <a:latin typeface="黑体" panose="02010609060101010101" pitchFamily="49" charset="-122"/>
              </a:rPr>
              <a:t>1</a:t>
            </a:r>
            <a:r>
              <a:rPr kumimoji="0" lang="zh-CN" altLang="en-US" sz="3200">
                <a:solidFill>
                  <a:srgbClr val="CC0000"/>
                </a:solidFill>
                <a:latin typeface="黑体" panose="02010609060101010101" pitchFamily="49" charset="-122"/>
              </a:rPr>
              <a:t>.</a:t>
            </a:r>
            <a:r>
              <a:rPr kumimoji="0" lang="zh-CN" altLang="en-US" sz="3200">
                <a:solidFill>
                  <a:srgbClr val="1C1C1C"/>
                </a:solidFill>
                <a:latin typeface="黑体" panose="02010609060101010101" pitchFamily="49" charset="-122"/>
              </a:rPr>
              <a:t>速率系数</a:t>
            </a:r>
            <a:r>
              <a:rPr kumimoji="0" lang="en-US" altLang="zh-CN" sz="3200" i="1">
                <a:solidFill>
                  <a:srgbClr val="1C1C1C"/>
                </a:solidFill>
                <a:latin typeface="黑体" panose="02010609060101010101" pitchFamily="49" charset="-122"/>
              </a:rPr>
              <a:t>k</a:t>
            </a:r>
            <a:r>
              <a:rPr kumimoji="0" lang="zh-CN" altLang="en-US" sz="3200">
                <a:solidFill>
                  <a:srgbClr val="1C1C1C"/>
                </a:solidFill>
                <a:latin typeface="黑体" panose="02010609060101010101" pitchFamily="49" charset="-122"/>
              </a:rPr>
              <a:t>的单位为[浓度][时间]</a:t>
            </a:r>
            <a:r>
              <a:rPr kumimoji="0" lang="zh-CN" altLang="en-US" sz="3200" baseline="30000">
                <a:solidFill>
                  <a:srgbClr val="1C1C1C"/>
                </a:solidFill>
                <a:latin typeface="黑体" panose="02010609060101010101" pitchFamily="49" charset="-122"/>
              </a:rPr>
              <a:t>-1</a:t>
            </a:r>
            <a:endParaRPr kumimoji="0" lang="zh-CN" altLang="en-US" sz="3200">
              <a:solidFill>
                <a:srgbClr val="1C1C1C"/>
              </a:solidFill>
              <a:latin typeface="黑体" panose="02010609060101010101" pitchFamily="49" charset="-122"/>
            </a:endParaRPr>
          </a:p>
        </p:txBody>
      </p:sp>
      <p:sp>
        <p:nvSpPr>
          <p:cNvPr id="8" name="Text Box 1030"/>
          <p:cNvSpPr txBox="1">
            <a:spLocks noChangeArrowheads="1"/>
          </p:cNvSpPr>
          <p:nvPr/>
        </p:nvSpPr>
        <p:spPr bwMode="auto">
          <a:xfrm>
            <a:off x="1780309" y="4775778"/>
            <a:ext cx="3933825" cy="639763"/>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FontTx/>
              <a:buNone/>
            </a:pPr>
            <a:r>
              <a:rPr kumimoji="0" lang="zh-CN" altLang="zh-CN" sz="3200" dirty="0">
                <a:solidFill>
                  <a:srgbClr val="CC0000"/>
                </a:solidFill>
                <a:latin typeface="黑体" panose="02010609060101010101" pitchFamily="49" charset="-122"/>
              </a:rPr>
              <a:t>3</a:t>
            </a:r>
            <a:r>
              <a:rPr kumimoji="0" lang="zh-CN" altLang="en-US" sz="3200" dirty="0">
                <a:solidFill>
                  <a:srgbClr val="CC0000"/>
                </a:solidFill>
                <a:latin typeface="黑体" panose="02010609060101010101" pitchFamily="49" charset="-122"/>
              </a:rPr>
              <a:t>.</a:t>
            </a:r>
            <a:r>
              <a:rPr kumimoji="0" lang="en-US" altLang="zh-CN" sz="3200" i="1" dirty="0">
                <a:solidFill>
                  <a:srgbClr val="1C1C1C"/>
                </a:solidFill>
                <a:latin typeface="黑体" panose="02010609060101010101" pitchFamily="49" charset="-122"/>
              </a:rPr>
              <a:t>x</a:t>
            </a:r>
            <a:r>
              <a:rPr kumimoji="0" lang="zh-CN" altLang="zh-CN" sz="3200" dirty="0">
                <a:solidFill>
                  <a:srgbClr val="1C1C1C"/>
                </a:solidFill>
                <a:latin typeface="黑体" panose="02010609060101010101" pitchFamily="49" charset="-122"/>
              </a:rPr>
              <a:t>与</a:t>
            </a:r>
            <a:r>
              <a:rPr kumimoji="0" lang="en-US" altLang="zh-CN" sz="3200" i="1" dirty="0">
                <a:solidFill>
                  <a:srgbClr val="1C1C1C"/>
                </a:solidFill>
                <a:latin typeface="黑体" panose="02010609060101010101" pitchFamily="49" charset="-122"/>
              </a:rPr>
              <a:t>t</a:t>
            </a:r>
            <a:r>
              <a:rPr kumimoji="0" lang="zh-CN" altLang="en-US" sz="3200" dirty="0">
                <a:solidFill>
                  <a:srgbClr val="1C1C1C"/>
                </a:solidFill>
                <a:latin typeface="黑体" panose="02010609060101010101" pitchFamily="49" charset="-122"/>
              </a:rPr>
              <a:t>呈线性关系</a:t>
            </a:r>
          </a:p>
        </p:txBody>
      </p:sp>
      <p:grpSp>
        <p:nvGrpSpPr>
          <p:cNvPr id="9" name="Group 1032"/>
          <p:cNvGrpSpPr>
            <a:grpSpLocks/>
          </p:cNvGrpSpPr>
          <p:nvPr/>
        </p:nvGrpSpPr>
        <p:grpSpPr bwMode="auto">
          <a:xfrm>
            <a:off x="1780309" y="2826328"/>
            <a:ext cx="7391400" cy="1819275"/>
            <a:chOff x="720" y="1440"/>
            <a:chExt cx="4656" cy="1146"/>
          </a:xfrm>
        </p:grpSpPr>
        <p:sp>
          <p:nvSpPr>
            <p:cNvPr id="10" name="Text Box 1029"/>
            <p:cNvSpPr txBox="1">
              <a:spLocks noChangeArrowheads="1"/>
            </p:cNvSpPr>
            <p:nvPr/>
          </p:nvSpPr>
          <p:spPr bwMode="auto">
            <a:xfrm>
              <a:off x="720" y="1440"/>
              <a:ext cx="4656" cy="403"/>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FontTx/>
                <a:buNone/>
              </a:pPr>
              <a:r>
                <a:rPr kumimoji="0" lang="zh-CN" altLang="zh-CN" sz="3200">
                  <a:solidFill>
                    <a:srgbClr val="CC0000"/>
                  </a:solidFill>
                  <a:latin typeface="黑体" panose="02010609060101010101" pitchFamily="49" charset="-122"/>
                </a:rPr>
                <a:t>2</a:t>
              </a:r>
              <a:r>
                <a:rPr kumimoji="0" lang="zh-CN" altLang="en-US" sz="3200">
                  <a:solidFill>
                    <a:srgbClr val="CC0000"/>
                  </a:solidFill>
                  <a:latin typeface="黑体" panose="02010609060101010101" pitchFamily="49" charset="-122"/>
                </a:rPr>
                <a:t>.</a:t>
              </a:r>
              <a:r>
                <a:rPr kumimoji="0" lang="zh-CN" altLang="en-US" sz="3200">
                  <a:solidFill>
                    <a:srgbClr val="0000FF"/>
                  </a:solidFill>
                  <a:latin typeface="黑体" panose="02010609060101010101" pitchFamily="49" charset="-122"/>
                </a:rPr>
                <a:t>半衰期与反应物起始浓度成正比</a:t>
              </a:r>
              <a:r>
                <a:rPr kumimoji="0" lang="zh-CN" altLang="en-US" sz="3200">
                  <a:solidFill>
                    <a:srgbClr val="1C1C1C"/>
                  </a:solidFill>
                  <a:latin typeface="黑体" panose="02010609060101010101" pitchFamily="49" charset="-122"/>
                </a:rPr>
                <a:t>：</a:t>
              </a:r>
            </a:p>
          </p:txBody>
        </p:sp>
        <p:graphicFrame>
          <p:nvGraphicFramePr>
            <p:cNvPr id="11" name="Object 1031"/>
            <p:cNvGraphicFramePr>
              <a:graphicFrameLocks noChangeAspect="1"/>
            </p:cNvGraphicFramePr>
            <p:nvPr/>
          </p:nvGraphicFramePr>
          <p:xfrm>
            <a:off x="2304" y="1872"/>
            <a:ext cx="1030" cy="714"/>
          </p:xfrm>
          <a:graphic>
            <a:graphicData uri="http://schemas.openxmlformats.org/presentationml/2006/ole">
              <mc:AlternateContent xmlns:mc="http://schemas.openxmlformats.org/markup-compatibility/2006">
                <mc:Choice xmlns:v="urn:schemas-microsoft-com:vml" Requires="v">
                  <p:oleObj spid="_x0000_s44097" name="Equation" r:id="rId3" imgW="622030" imgH="431613" progId="Equation.DSMT4">
                    <p:embed/>
                  </p:oleObj>
                </mc:Choice>
                <mc:Fallback>
                  <p:oleObj name="Equation" r:id="rId3" imgW="622030" imgH="431613" progId="Equation.DSMT4">
                    <p:embed/>
                    <p:pic>
                      <p:nvPicPr>
                        <p:cNvPr id="29705"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1872"/>
                          <a:ext cx="1030" cy="714"/>
                        </a:xfrm>
                        <a:prstGeom prst="rect">
                          <a:avLst/>
                        </a:prstGeom>
                        <a:solidFill>
                          <a:srgbClr val="FFFFCC"/>
                        </a:solidFill>
                        <a:ln w="9525">
                          <a:solidFill>
                            <a:srgbClr val="3399FF"/>
                          </a:solidFill>
                          <a:miter lim="800000"/>
                          <a:headEnd/>
                          <a:tailEnd/>
                        </a:ln>
                      </p:spPr>
                    </p:pic>
                  </p:oleObj>
                </mc:Fallback>
              </mc:AlternateContent>
            </a:graphicData>
          </a:graphic>
        </p:graphicFrame>
      </p:grpSp>
      <p:graphicFrame>
        <p:nvGraphicFramePr>
          <p:cNvPr id="12" name="Object 3074"/>
          <p:cNvGraphicFramePr>
            <a:graphicFrameLocks noChangeAspect="1"/>
          </p:cNvGraphicFramePr>
          <p:nvPr>
            <p:extLst>
              <p:ext uri="{D42A27DB-BD31-4B8C-83A1-F6EECF244321}">
                <p14:modId xmlns:p14="http://schemas.microsoft.com/office/powerpoint/2010/main" val="213810707"/>
              </p:ext>
            </p:extLst>
          </p:nvPr>
        </p:nvGraphicFramePr>
        <p:xfrm>
          <a:off x="5647095" y="4886903"/>
          <a:ext cx="1524000" cy="1243013"/>
        </p:xfrm>
        <a:graphic>
          <a:graphicData uri="http://schemas.openxmlformats.org/presentationml/2006/ole">
            <mc:AlternateContent xmlns:mc="http://schemas.openxmlformats.org/markup-compatibility/2006">
              <mc:Choice xmlns:v="urn:schemas-microsoft-com:vml" Requires="v">
                <p:oleObj spid="_x0000_s44098" name="Equation" r:id="rId5" imgW="482391" imgH="393529" progId="Equation.DSMT4">
                  <p:embed/>
                </p:oleObj>
              </mc:Choice>
              <mc:Fallback>
                <p:oleObj name="Equation" r:id="rId5" imgW="482391" imgH="393529" progId="Equation.DSMT4">
                  <p:embed/>
                  <p:pic>
                    <p:nvPicPr>
                      <p:cNvPr id="325634" name="Object 30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7095" y="4886903"/>
                        <a:ext cx="1524000" cy="1243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3075"/>
          <p:cNvGraphicFramePr>
            <a:graphicFrameLocks noChangeAspect="1"/>
          </p:cNvGraphicFramePr>
          <p:nvPr>
            <p:extLst>
              <p:ext uri="{D42A27DB-BD31-4B8C-83A1-F6EECF244321}">
                <p14:modId xmlns:p14="http://schemas.microsoft.com/office/powerpoint/2010/main" val="1973749368"/>
              </p:ext>
            </p:extLst>
          </p:nvPr>
        </p:nvGraphicFramePr>
        <p:xfrm>
          <a:off x="7802559" y="4639254"/>
          <a:ext cx="3079750" cy="1738313"/>
        </p:xfrm>
        <a:graphic>
          <a:graphicData uri="http://schemas.openxmlformats.org/presentationml/2006/ole">
            <mc:AlternateContent xmlns:mc="http://schemas.openxmlformats.org/markup-compatibility/2006">
              <mc:Choice xmlns:v="urn:schemas-microsoft-com:vml" Requires="v">
                <p:oleObj spid="_x0000_s44099" name="Equation" r:id="rId7" imgW="990600" imgH="558800" progId="Equation.DSMT4">
                  <p:embed/>
                </p:oleObj>
              </mc:Choice>
              <mc:Fallback>
                <p:oleObj name="Equation" r:id="rId7" imgW="990600" imgH="558800" progId="Equation.DSMT4">
                  <p:embed/>
                  <p:pic>
                    <p:nvPicPr>
                      <p:cNvPr id="325635" name="Object 30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02559" y="4639254"/>
                        <a:ext cx="30797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054632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第十章 化学反应动力学</a:t>
            </a:r>
            <a:endParaRPr lang="zh-CN" altLang="en-US" dirty="0" smtClean="0"/>
          </a:p>
        </p:txBody>
      </p:sp>
      <p:sp>
        <p:nvSpPr>
          <p:cNvPr id="3" name="内容占位符 2"/>
          <p:cNvSpPr>
            <a:spLocks noGrp="1"/>
          </p:cNvSpPr>
          <p:nvPr>
            <p:ph idx="1"/>
          </p:nvPr>
        </p:nvSpPr>
        <p:spPr>
          <a:xfrm>
            <a:off x="838200" y="1336711"/>
            <a:ext cx="10515600" cy="5244198"/>
          </a:xfrm>
        </p:spPr>
        <p:txBody>
          <a:bodyPr>
            <a:normAutofit/>
          </a:bodyPr>
          <a:lstStyle/>
          <a:p>
            <a:pPr lvl="2">
              <a:lnSpc>
                <a:spcPct val="110000"/>
              </a:lnSpc>
            </a:pPr>
            <a:r>
              <a:rPr lang="zh-CN" altLang="en-US" sz="2800" dirty="0" smtClean="0">
                <a:latin typeface="黑体" panose="02010609060101010101" pitchFamily="49" charset="-122"/>
              </a:rPr>
              <a:t>一级反应（</a:t>
            </a:r>
            <a:r>
              <a:rPr lang="zh-CN" altLang="en-US" sz="2800" dirty="0">
                <a:solidFill>
                  <a:srgbClr val="0000FF"/>
                </a:solidFill>
                <a:latin typeface="Arial" panose="020B0604020202020204" pitchFamily="34" charset="0"/>
              </a:rPr>
              <a:t>放射性元素的</a:t>
            </a:r>
            <a:r>
              <a:rPr lang="zh-CN" altLang="en-US" sz="2800" dirty="0" smtClean="0">
                <a:solidFill>
                  <a:srgbClr val="0000FF"/>
                </a:solidFill>
                <a:latin typeface="Arial" panose="020B0604020202020204" pitchFamily="34" charset="0"/>
              </a:rPr>
              <a:t>蜕变、化合物的分解</a:t>
            </a:r>
            <a:r>
              <a:rPr lang="zh-CN" altLang="en-US" sz="2800" dirty="0" smtClean="0">
                <a:latin typeface="黑体" panose="02010609060101010101" pitchFamily="49" charset="-122"/>
              </a:rPr>
              <a:t>）：</a:t>
            </a:r>
            <a:endParaRPr lang="zh-CN" altLang="en-US" sz="2800" dirty="0">
              <a:latin typeface="黑体" panose="02010609060101010101" pitchFamily="49" charset="-122"/>
            </a:endParaRPr>
          </a:p>
        </p:txBody>
      </p:sp>
      <p:sp>
        <p:nvSpPr>
          <p:cNvPr id="14" name="Text Box 20"/>
          <p:cNvSpPr txBox="1">
            <a:spLocks noChangeArrowheads="1"/>
          </p:cNvSpPr>
          <p:nvPr/>
        </p:nvSpPr>
        <p:spPr bwMode="auto">
          <a:xfrm>
            <a:off x="1683328" y="2129847"/>
            <a:ext cx="8458200" cy="861774"/>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t" hangingPunct="1">
              <a:spcBef>
                <a:spcPct val="50000"/>
              </a:spcBef>
              <a:buClrTx/>
              <a:buFontTx/>
              <a:buNone/>
            </a:pPr>
            <a:r>
              <a:rPr kumimoji="0" lang="zh-CN" altLang="en-US">
                <a:latin typeface="Arial" panose="020B0604020202020204" pitchFamily="34" charset="0"/>
              </a:rPr>
              <a:t>1.  速率系数 </a:t>
            </a:r>
            <a:r>
              <a:rPr kumimoji="0" lang="en-US" altLang="zh-CN" i="1">
                <a:solidFill>
                  <a:srgbClr val="CC0000"/>
                </a:solidFill>
                <a:latin typeface="Arial" panose="020B0604020202020204" pitchFamily="34" charset="0"/>
              </a:rPr>
              <a:t>k </a:t>
            </a:r>
            <a:r>
              <a:rPr kumimoji="0" lang="zh-CN" altLang="en-US">
                <a:solidFill>
                  <a:srgbClr val="CC0000"/>
                </a:solidFill>
                <a:latin typeface="Arial" panose="020B0604020202020204" pitchFamily="34" charset="0"/>
              </a:rPr>
              <a:t>的单位为时间的负一次方</a:t>
            </a:r>
            <a:r>
              <a:rPr kumimoji="0" lang="zh-CN" altLang="en-US">
                <a:latin typeface="Arial" panose="020B0604020202020204" pitchFamily="34" charset="0"/>
              </a:rPr>
              <a:t>，时间 </a:t>
            </a:r>
            <a:r>
              <a:rPr kumimoji="0" lang="en-US" altLang="zh-CN" i="1">
                <a:latin typeface="Arial" panose="020B0604020202020204" pitchFamily="34" charset="0"/>
              </a:rPr>
              <a:t>t</a:t>
            </a:r>
            <a:r>
              <a:rPr kumimoji="0" lang="zh-CN" altLang="en-US">
                <a:latin typeface="Arial" panose="020B0604020202020204" pitchFamily="34" charset="0"/>
              </a:rPr>
              <a:t>可以是秒(</a:t>
            </a:r>
            <a:r>
              <a:rPr kumimoji="0" lang="en-US" altLang="zh-CN">
                <a:latin typeface="Arial" panose="020B0604020202020204" pitchFamily="34" charset="0"/>
              </a:rPr>
              <a:t>s)，</a:t>
            </a:r>
            <a:r>
              <a:rPr kumimoji="0" lang="zh-CN" altLang="en-US">
                <a:latin typeface="Arial" panose="020B0604020202020204" pitchFamily="34" charset="0"/>
              </a:rPr>
              <a:t>分(</a:t>
            </a:r>
            <a:r>
              <a:rPr kumimoji="0" lang="en-US" altLang="zh-CN">
                <a:latin typeface="Arial" panose="020B0604020202020204" pitchFamily="34" charset="0"/>
              </a:rPr>
              <a:t>min)，</a:t>
            </a:r>
            <a:r>
              <a:rPr kumimoji="0" lang="zh-CN" altLang="en-US">
                <a:latin typeface="Arial" panose="020B0604020202020204" pitchFamily="34" charset="0"/>
              </a:rPr>
              <a:t>小时(</a:t>
            </a:r>
            <a:r>
              <a:rPr kumimoji="0" lang="en-US" altLang="zh-CN">
                <a:latin typeface="Arial" panose="020B0604020202020204" pitchFamily="34" charset="0"/>
              </a:rPr>
              <a:t>h)，</a:t>
            </a:r>
            <a:r>
              <a:rPr kumimoji="0" lang="zh-CN" altLang="en-US">
                <a:latin typeface="Arial" panose="020B0604020202020204" pitchFamily="34" charset="0"/>
              </a:rPr>
              <a:t>天(</a:t>
            </a:r>
            <a:r>
              <a:rPr kumimoji="0" lang="en-US" altLang="zh-CN">
                <a:latin typeface="Arial" panose="020B0604020202020204" pitchFamily="34" charset="0"/>
              </a:rPr>
              <a:t>d)</a:t>
            </a:r>
            <a:r>
              <a:rPr kumimoji="0" lang="zh-CN" altLang="en-US">
                <a:latin typeface="Arial" panose="020B0604020202020204" pitchFamily="34" charset="0"/>
              </a:rPr>
              <a:t>和年(</a:t>
            </a:r>
            <a:r>
              <a:rPr kumimoji="0" lang="en-US" altLang="zh-CN">
                <a:latin typeface="Arial" panose="020B0604020202020204" pitchFamily="34" charset="0"/>
              </a:rPr>
              <a:t>a)</a:t>
            </a:r>
            <a:r>
              <a:rPr kumimoji="0" lang="zh-CN" altLang="en-US">
                <a:latin typeface="Arial" panose="020B0604020202020204" pitchFamily="34" charset="0"/>
              </a:rPr>
              <a:t>等。</a:t>
            </a:r>
          </a:p>
        </p:txBody>
      </p:sp>
      <p:grpSp>
        <p:nvGrpSpPr>
          <p:cNvPr id="15" name="Group 53"/>
          <p:cNvGrpSpPr>
            <a:grpSpLocks/>
          </p:cNvGrpSpPr>
          <p:nvPr/>
        </p:nvGrpSpPr>
        <p:grpSpPr bwMode="auto">
          <a:xfrm>
            <a:off x="1696028" y="3207025"/>
            <a:ext cx="8001000" cy="1028700"/>
            <a:chOff x="336" y="1461"/>
            <a:chExt cx="5040" cy="648"/>
          </a:xfrm>
        </p:grpSpPr>
        <p:sp>
          <p:nvSpPr>
            <p:cNvPr id="16" name="Text Box 23"/>
            <p:cNvSpPr txBox="1">
              <a:spLocks noChangeArrowheads="1"/>
            </p:cNvSpPr>
            <p:nvPr/>
          </p:nvSpPr>
          <p:spPr bwMode="auto">
            <a:xfrm>
              <a:off x="336" y="1461"/>
              <a:ext cx="5040" cy="543"/>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t" hangingPunct="1">
                <a:spcBef>
                  <a:spcPct val="50000"/>
                </a:spcBef>
                <a:buClrTx/>
                <a:buFontTx/>
                <a:buNone/>
              </a:pPr>
              <a:r>
                <a:rPr kumimoji="0" lang="zh-CN" altLang="en-US" i="1" dirty="0">
                  <a:latin typeface="Arial" panose="020B0604020202020204" pitchFamily="34" charset="0"/>
                </a:rPr>
                <a:t>2. </a:t>
              </a:r>
              <a:r>
                <a:rPr kumimoji="0" lang="zh-CN" altLang="en-US" dirty="0">
                  <a:latin typeface="Arial" panose="020B0604020202020204" pitchFamily="34" charset="0"/>
                </a:rPr>
                <a:t>半衰期是一个</a:t>
              </a:r>
              <a:r>
                <a:rPr kumimoji="0" lang="zh-CN" altLang="en-US" dirty="0">
                  <a:solidFill>
                    <a:srgbClr val="FF0000"/>
                  </a:solidFill>
                  <a:latin typeface="Arial" panose="020B0604020202020204" pitchFamily="34" charset="0"/>
                </a:rPr>
                <a:t>与反应物起始浓度无关</a:t>
              </a:r>
              <a:r>
                <a:rPr kumimoji="0" lang="zh-CN" altLang="en-US" dirty="0">
                  <a:latin typeface="Arial" panose="020B0604020202020204" pitchFamily="34" charset="0"/>
                </a:rPr>
                <a:t>的常数</a:t>
              </a:r>
              <a:r>
                <a:rPr kumimoji="0" lang="zh-CN" altLang="en-US" i="1" dirty="0">
                  <a:latin typeface="Arial" panose="020B0604020202020204" pitchFamily="34" charset="0"/>
                </a:rPr>
                <a:t> ，                   </a:t>
              </a:r>
              <a:r>
                <a:rPr kumimoji="0" lang="zh-CN" altLang="en-US" dirty="0">
                  <a:latin typeface="Arial" panose="020B0604020202020204" pitchFamily="34" charset="0"/>
                </a:rPr>
                <a:t>。</a:t>
              </a:r>
            </a:p>
          </p:txBody>
        </p:sp>
        <p:graphicFrame>
          <p:nvGraphicFramePr>
            <p:cNvPr id="17" name="Object 25"/>
            <p:cNvGraphicFramePr>
              <a:graphicFrameLocks noChangeAspect="1"/>
            </p:cNvGraphicFramePr>
            <p:nvPr/>
          </p:nvGraphicFramePr>
          <p:xfrm>
            <a:off x="929" y="1733"/>
            <a:ext cx="1296" cy="376"/>
          </p:xfrm>
          <a:graphic>
            <a:graphicData uri="http://schemas.openxmlformats.org/presentationml/2006/ole">
              <mc:AlternateContent xmlns:mc="http://schemas.openxmlformats.org/markup-compatibility/2006">
                <mc:Choice xmlns:v="urn:schemas-microsoft-com:vml" Requires="v">
                  <p:oleObj spid="_x0000_s45142" name="Equation" r:id="rId3" imgW="787400" imgH="228600" progId="Equation.DSMT4">
                    <p:embed/>
                  </p:oleObj>
                </mc:Choice>
                <mc:Fallback>
                  <p:oleObj name="Equation" r:id="rId3" imgW="787400" imgH="228600" progId="Equation.DSMT4">
                    <p:embed/>
                    <p:pic>
                      <p:nvPicPr>
                        <p:cNvPr id="33802"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 y="1733"/>
                          <a:ext cx="1296" cy="376"/>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 name="Group 51"/>
          <p:cNvGrpSpPr>
            <a:grpSpLocks/>
          </p:cNvGrpSpPr>
          <p:nvPr/>
        </p:nvGrpSpPr>
        <p:grpSpPr bwMode="auto">
          <a:xfrm>
            <a:off x="1696028" y="4284442"/>
            <a:ext cx="7531100" cy="663575"/>
            <a:chOff x="344" y="2078"/>
            <a:chExt cx="4744" cy="418"/>
          </a:xfrm>
        </p:grpSpPr>
        <p:sp>
          <p:nvSpPr>
            <p:cNvPr id="19" name="Text Box 26"/>
            <p:cNvSpPr txBox="1">
              <a:spLocks noChangeArrowheads="1"/>
            </p:cNvSpPr>
            <p:nvPr/>
          </p:nvSpPr>
          <p:spPr bwMode="auto">
            <a:xfrm>
              <a:off x="344" y="2152"/>
              <a:ext cx="4744" cy="271"/>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t" hangingPunct="1">
                <a:spcBef>
                  <a:spcPct val="50000"/>
                </a:spcBef>
                <a:buClrTx/>
                <a:buFontTx/>
                <a:buNone/>
              </a:pPr>
              <a:r>
                <a:rPr kumimoji="0" lang="zh-CN" altLang="en-US" dirty="0">
                  <a:latin typeface="Arial" panose="020B0604020202020204" pitchFamily="34" charset="0"/>
                </a:rPr>
                <a:t>3.   与 </a:t>
              </a:r>
              <a:r>
                <a:rPr kumimoji="0" lang="en-US" altLang="zh-CN" i="1" dirty="0">
                  <a:latin typeface="Arial" panose="020B0604020202020204" pitchFamily="34" charset="0"/>
                </a:rPr>
                <a:t>t </a:t>
              </a:r>
              <a:r>
                <a:rPr kumimoji="0" lang="en-US" altLang="zh-CN" i="1" dirty="0" smtClean="0">
                  <a:latin typeface="Arial" panose="020B0604020202020204" pitchFamily="34" charset="0"/>
                </a:rPr>
                <a:t> </a:t>
              </a:r>
              <a:r>
                <a:rPr kumimoji="0" lang="zh-CN" altLang="en-US" dirty="0" smtClean="0">
                  <a:latin typeface="Arial" panose="020B0604020202020204" pitchFamily="34" charset="0"/>
                </a:rPr>
                <a:t>呈</a:t>
              </a:r>
              <a:r>
                <a:rPr kumimoji="0" lang="zh-CN" altLang="en-US" dirty="0">
                  <a:latin typeface="Arial" panose="020B0604020202020204" pitchFamily="34" charset="0"/>
                </a:rPr>
                <a:t>线性关系。</a:t>
              </a:r>
            </a:p>
          </p:txBody>
        </p:sp>
        <p:graphicFrame>
          <p:nvGraphicFramePr>
            <p:cNvPr id="20" name="Object 27"/>
            <p:cNvGraphicFramePr>
              <a:graphicFrameLocks noChangeAspect="1"/>
            </p:cNvGraphicFramePr>
            <p:nvPr/>
          </p:nvGraphicFramePr>
          <p:xfrm>
            <a:off x="632" y="2078"/>
            <a:ext cx="616" cy="418"/>
          </p:xfrm>
          <a:graphic>
            <a:graphicData uri="http://schemas.openxmlformats.org/presentationml/2006/ole">
              <mc:AlternateContent xmlns:mc="http://schemas.openxmlformats.org/markup-compatibility/2006">
                <mc:Choice xmlns:v="urn:schemas-microsoft-com:vml" Requires="v">
                  <p:oleObj spid="_x0000_s45143" name="Equation" r:id="rId5" imgW="317087" imgH="215619" progId="Equation.DSMT4">
                    <p:embed/>
                  </p:oleObj>
                </mc:Choice>
                <mc:Fallback>
                  <p:oleObj name="Equation" r:id="rId5" imgW="317087" imgH="215619" progId="Equation.DSMT4">
                    <p:embed/>
                    <p:pic>
                      <p:nvPicPr>
                        <p:cNvPr id="3380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 y="2078"/>
                          <a:ext cx="616" cy="418"/>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 name="Object 2050"/>
          <p:cNvGraphicFramePr>
            <a:graphicFrameLocks noChangeAspect="1"/>
          </p:cNvGraphicFramePr>
          <p:nvPr>
            <p:extLst>
              <p:ext uri="{D42A27DB-BD31-4B8C-83A1-F6EECF244321}">
                <p14:modId xmlns:p14="http://schemas.microsoft.com/office/powerpoint/2010/main" val="843097965"/>
              </p:ext>
            </p:extLst>
          </p:nvPr>
        </p:nvGraphicFramePr>
        <p:xfrm>
          <a:off x="1099128" y="5114209"/>
          <a:ext cx="2946399" cy="1136933"/>
        </p:xfrm>
        <a:graphic>
          <a:graphicData uri="http://schemas.openxmlformats.org/presentationml/2006/ole">
            <mc:AlternateContent xmlns:mc="http://schemas.openxmlformats.org/markup-compatibility/2006">
              <mc:Choice xmlns:v="urn:schemas-microsoft-com:vml" Requires="v">
                <p:oleObj spid="_x0000_s45144" name="Equation" r:id="rId7" imgW="1016000" imgH="393700" progId="Equation.DSMT4">
                  <p:embed/>
                </p:oleObj>
              </mc:Choice>
              <mc:Fallback>
                <p:oleObj name="Equation" r:id="rId7" imgW="1016000" imgH="393700" progId="Equation.DSMT4">
                  <p:embed/>
                  <p:pic>
                    <p:nvPicPr>
                      <p:cNvPr id="316418" name="Object 20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9128" y="5114209"/>
                        <a:ext cx="2946399" cy="1136933"/>
                      </a:xfrm>
                      <a:prstGeom prst="rect">
                        <a:avLst/>
                      </a:prstGeom>
                      <a:noFill/>
                      <a:ln>
                        <a:noFill/>
                      </a:ln>
                      <a:effectLst/>
                    </p:spPr>
                  </p:pic>
                </p:oleObj>
              </mc:Fallback>
            </mc:AlternateContent>
          </a:graphicData>
        </a:graphic>
      </p:graphicFrame>
      <p:graphicFrame>
        <p:nvGraphicFramePr>
          <p:cNvPr id="22" name="Object 1036"/>
          <p:cNvGraphicFramePr>
            <a:graphicFrameLocks noChangeAspect="1"/>
          </p:cNvGraphicFramePr>
          <p:nvPr>
            <p:extLst>
              <p:ext uri="{D42A27DB-BD31-4B8C-83A1-F6EECF244321}">
                <p14:modId xmlns:p14="http://schemas.microsoft.com/office/powerpoint/2010/main" val="374393132"/>
              </p:ext>
            </p:extLst>
          </p:nvPr>
        </p:nvGraphicFramePr>
        <p:xfrm>
          <a:off x="4694816" y="5114209"/>
          <a:ext cx="5638800" cy="1201738"/>
        </p:xfrm>
        <a:graphic>
          <a:graphicData uri="http://schemas.openxmlformats.org/presentationml/2006/ole">
            <mc:AlternateContent xmlns:mc="http://schemas.openxmlformats.org/markup-compatibility/2006">
              <mc:Choice xmlns:v="urn:schemas-microsoft-com:vml" Requires="v">
                <p:oleObj spid="_x0000_s45145" name="Equation" r:id="rId9" imgW="2146300" imgH="457200" progId="Equation.DSMT4">
                  <p:embed/>
                </p:oleObj>
              </mc:Choice>
              <mc:Fallback>
                <p:oleObj name="Equation" r:id="rId9" imgW="2146300" imgH="457200" progId="Equation.DSMT4">
                  <p:embed/>
                  <p:pic>
                    <p:nvPicPr>
                      <p:cNvPr id="202764" name="Object 10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94816" y="5114209"/>
                        <a:ext cx="5638800" cy="1201738"/>
                      </a:xfrm>
                      <a:prstGeom prst="rect">
                        <a:avLst/>
                      </a:prstGeom>
                      <a:solidFill>
                        <a:srgbClr val="FFFFCC"/>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52499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第十章 化学反应动力学</a:t>
            </a:r>
            <a:endParaRPr lang="zh-CN" altLang="en-US" dirty="0" smtClean="0"/>
          </a:p>
        </p:txBody>
      </p:sp>
      <p:sp>
        <p:nvSpPr>
          <p:cNvPr id="3" name="内容占位符 2"/>
          <p:cNvSpPr>
            <a:spLocks noGrp="1"/>
          </p:cNvSpPr>
          <p:nvPr>
            <p:ph idx="1"/>
          </p:nvPr>
        </p:nvSpPr>
        <p:spPr>
          <a:xfrm>
            <a:off x="838200" y="1336711"/>
            <a:ext cx="10515600" cy="5244198"/>
          </a:xfrm>
        </p:spPr>
        <p:txBody>
          <a:bodyPr>
            <a:normAutofit/>
          </a:bodyPr>
          <a:lstStyle/>
          <a:p>
            <a:pPr lvl="2">
              <a:lnSpc>
                <a:spcPct val="110000"/>
              </a:lnSpc>
            </a:pPr>
            <a:r>
              <a:rPr lang="zh-CN" altLang="en-US" sz="2800" dirty="0" smtClean="0">
                <a:latin typeface="黑体" panose="02010609060101010101" pitchFamily="49" charset="-122"/>
              </a:rPr>
              <a:t>二级反应（</a:t>
            </a:r>
            <a:r>
              <a:rPr lang="zh-CN" altLang="en-US" sz="2800" dirty="0">
                <a:latin typeface="Arial" panose="020B0604020202020204" pitchFamily="34" charset="0"/>
              </a:rPr>
              <a:t>乙酸乙酯的皂化</a:t>
            </a:r>
            <a:r>
              <a:rPr lang="zh-CN" altLang="en-US" sz="2800" dirty="0" smtClean="0">
                <a:latin typeface="黑体" panose="02010609060101010101" pitchFamily="49" charset="-122"/>
              </a:rPr>
              <a:t>）：</a:t>
            </a:r>
            <a:endParaRPr lang="zh-CN" altLang="en-US" sz="2800" dirty="0">
              <a:latin typeface="黑体" panose="02010609060101010101" pitchFamily="49" charset="-122"/>
            </a:endParaRPr>
          </a:p>
        </p:txBody>
      </p:sp>
      <p:grpSp>
        <p:nvGrpSpPr>
          <p:cNvPr id="13" name="Group 22"/>
          <p:cNvGrpSpPr>
            <a:grpSpLocks/>
          </p:cNvGrpSpPr>
          <p:nvPr/>
        </p:nvGrpSpPr>
        <p:grpSpPr bwMode="auto">
          <a:xfrm>
            <a:off x="1724314" y="3903699"/>
            <a:ext cx="4878388" cy="947737"/>
            <a:chOff x="672" y="2331"/>
            <a:chExt cx="3073" cy="597"/>
          </a:xfrm>
        </p:grpSpPr>
        <p:sp>
          <p:nvSpPr>
            <p:cNvPr id="23" name="Rectangle 18"/>
            <p:cNvSpPr>
              <a:spLocks noChangeArrowheads="1"/>
            </p:cNvSpPr>
            <p:nvPr/>
          </p:nvSpPr>
          <p:spPr bwMode="auto">
            <a:xfrm>
              <a:off x="672" y="2400"/>
              <a:ext cx="3073" cy="41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FontTx/>
                <a:buNone/>
              </a:pPr>
              <a:r>
                <a:rPr kumimoji="0" lang="zh-CN" altLang="en-US" sz="3200">
                  <a:latin typeface="Arial" panose="020B0604020202020204" pitchFamily="34" charset="0"/>
                </a:rPr>
                <a:t>3.          与 </a:t>
              </a:r>
              <a:r>
                <a:rPr kumimoji="0" lang="en-US" altLang="zh-CN" sz="3200" i="1">
                  <a:latin typeface="Arial" panose="020B0604020202020204" pitchFamily="34" charset="0"/>
                </a:rPr>
                <a:t>t </a:t>
              </a:r>
              <a:r>
                <a:rPr kumimoji="0" lang="zh-CN" altLang="en-US" sz="3200">
                  <a:latin typeface="Arial" panose="020B0604020202020204" pitchFamily="34" charset="0"/>
                </a:rPr>
                <a:t>成线性关系。</a:t>
              </a:r>
            </a:p>
          </p:txBody>
        </p:sp>
        <p:graphicFrame>
          <p:nvGraphicFramePr>
            <p:cNvPr id="24" name="Object 4"/>
            <p:cNvGraphicFramePr>
              <a:graphicFrameLocks noChangeAspect="1"/>
            </p:cNvGraphicFramePr>
            <p:nvPr/>
          </p:nvGraphicFramePr>
          <p:xfrm>
            <a:off x="912" y="2331"/>
            <a:ext cx="644" cy="597"/>
          </p:xfrm>
          <a:graphic>
            <a:graphicData uri="http://schemas.openxmlformats.org/presentationml/2006/ole">
              <mc:AlternateContent xmlns:mc="http://schemas.openxmlformats.org/markup-compatibility/2006">
                <mc:Choice xmlns:v="urn:schemas-microsoft-com:vml" Requires="v">
                  <p:oleObj spid="_x0000_s46145" name="Equation" r:id="rId3" imgW="368140" imgH="342751" progId="Equation.DSMT4">
                    <p:embed/>
                  </p:oleObj>
                </mc:Choice>
                <mc:Fallback>
                  <p:oleObj name="Equation" r:id="rId3" imgW="368140" imgH="342751" progId="Equation.DSMT4">
                    <p:embed/>
                    <p:pic>
                      <p:nvPicPr>
                        <p:cNvPr id="4096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2331"/>
                          <a:ext cx="644" cy="597"/>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 name="Rectangle 16"/>
          <p:cNvSpPr>
            <a:spLocks noChangeArrowheads="1"/>
          </p:cNvSpPr>
          <p:nvPr/>
        </p:nvSpPr>
        <p:spPr bwMode="auto">
          <a:xfrm>
            <a:off x="1648114" y="1998699"/>
            <a:ext cx="7305675" cy="6635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FontTx/>
              <a:buNone/>
            </a:pPr>
            <a:r>
              <a:rPr kumimoji="0" lang="zh-CN" altLang="en-US" sz="3200">
                <a:latin typeface="Arial" panose="020B0604020202020204" pitchFamily="34" charset="0"/>
              </a:rPr>
              <a:t>1. 速率系数 </a:t>
            </a:r>
            <a:r>
              <a:rPr kumimoji="0" lang="en-US" altLang="zh-CN" sz="3200" i="1"/>
              <a:t>k </a:t>
            </a:r>
            <a:r>
              <a:rPr kumimoji="0" lang="zh-CN" altLang="en-US" sz="3200">
                <a:latin typeface="Arial" panose="020B0604020202020204" pitchFamily="34" charset="0"/>
              </a:rPr>
              <a:t>的单位为[浓度] </a:t>
            </a:r>
            <a:r>
              <a:rPr kumimoji="0" lang="zh-CN" altLang="en-US" sz="3200" baseline="30000">
                <a:latin typeface="Arial" panose="020B0604020202020204" pitchFamily="34" charset="0"/>
              </a:rPr>
              <a:t>-1</a:t>
            </a:r>
            <a:r>
              <a:rPr kumimoji="0" lang="zh-CN" altLang="en-US" sz="1600">
                <a:latin typeface="Arial" panose="020B0604020202020204" pitchFamily="34" charset="0"/>
              </a:rPr>
              <a:t> </a:t>
            </a:r>
            <a:r>
              <a:rPr kumimoji="0" lang="zh-CN" altLang="en-US" sz="3200">
                <a:latin typeface="Arial" panose="020B0604020202020204" pitchFamily="34" charset="0"/>
              </a:rPr>
              <a:t>[时间] </a:t>
            </a:r>
            <a:r>
              <a:rPr kumimoji="0" lang="zh-CN" altLang="en-US" sz="3200" baseline="30000">
                <a:latin typeface="Arial" panose="020B0604020202020204" pitchFamily="34" charset="0"/>
              </a:rPr>
              <a:t>-1</a:t>
            </a:r>
            <a:r>
              <a:rPr kumimoji="0" lang="zh-CN" altLang="en-US" sz="3200">
                <a:latin typeface="Arial" panose="020B0604020202020204" pitchFamily="34" charset="0"/>
              </a:rPr>
              <a:t> </a:t>
            </a:r>
            <a:endParaRPr kumimoji="0" lang="zh-CN" altLang="en-US" sz="1600">
              <a:latin typeface="Arial" panose="020B0604020202020204" pitchFamily="34" charset="0"/>
            </a:endParaRPr>
          </a:p>
        </p:txBody>
      </p:sp>
      <p:graphicFrame>
        <p:nvGraphicFramePr>
          <p:cNvPr id="26" name="Object 6"/>
          <p:cNvGraphicFramePr>
            <a:graphicFrameLocks noChangeAspect="1"/>
          </p:cNvGraphicFramePr>
          <p:nvPr>
            <p:extLst>
              <p:ext uri="{D42A27DB-BD31-4B8C-83A1-F6EECF244321}">
                <p14:modId xmlns:p14="http://schemas.microsoft.com/office/powerpoint/2010/main" val="3577480719"/>
              </p:ext>
            </p:extLst>
          </p:nvPr>
        </p:nvGraphicFramePr>
        <p:xfrm>
          <a:off x="7309139" y="2827374"/>
          <a:ext cx="1752600" cy="1236662"/>
        </p:xfrm>
        <a:graphic>
          <a:graphicData uri="http://schemas.openxmlformats.org/presentationml/2006/ole">
            <mc:AlternateContent xmlns:mc="http://schemas.openxmlformats.org/markup-compatibility/2006">
              <mc:Choice xmlns:v="urn:schemas-microsoft-com:vml" Requires="v">
                <p:oleObj spid="_x0000_s46146" name="Equation" r:id="rId5" imgW="609336" imgH="431613" progId="Equation.DSMT4">
                  <p:embed/>
                </p:oleObj>
              </mc:Choice>
              <mc:Fallback>
                <p:oleObj name="Equation" r:id="rId5" imgW="609336" imgH="431613" progId="Equation.DSMT4">
                  <p:embed/>
                  <p:pic>
                    <p:nvPicPr>
                      <p:cNvPr id="11469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9139" y="2827374"/>
                        <a:ext cx="1752600" cy="1236662"/>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Rectangle 17"/>
          <p:cNvSpPr>
            <a:spLocks noChangeArrowheads="1"/>
          </p:cNvSpPr>
          <p:nvPr/>
        </p:nvSpPr>
        <p:spPr bwMode="auto">
          <a:xfrm>
            <a:off x="1724314" y="3049624"/>
            <a:ext cx="5564188" cy="66198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FontTx/>
              <a:buNone/>
            </a:pPr>
            <a:r>
              <a:rPr kumimoji="0" lang="zh-CN" altLang="en-US" sz="3200">
                <a:latin typeface="Arial" panose="020B0604020202020204" pitchFamily="34" charset="0"/>
              </a:rPr>
              <a:t>2. 半衰期与起始物浓度成反比</a:t>
            </a:r>
          </a:p>
        </p:txBody>
      </p:sp>
      <p:pic>
        <p:nvPicPr>
          <p:cNvPr id="4" name="图片 3"/>
          <p:cNvPicPr>
            <a:picLocks noChangeAspect="1"/>
          </p:cNvPicPr>
          <p:nvPr/>
        </p:nvPicPr>
        <p:blipFill>
          <a:blip r:embed="rId7"/>
          <a:stretch>
            <a:fillRect/>
          </a:stretch>
        </p:blipFill>
        <p:spPr>
          <a:xfrm>
            <a:off x="1534608" y="5137443"/>
            <a:ext cx="2708564" cy="981246"/>
          </a:xfrm>
          <a:prstGeom prst="rect">
            <a:avLst/>
          </a:prstGeom>
        </p:spPr>
      </p:pic>
      <p:graphicFrame>
        <p:nvGraphicFramePr>
          <p:cNvPr id="28" name="Object 3072"/>
          <p:cNvGraphicFramePr>
            <a:graphicFrameLocks noChangeAspect="1"/>
          </p:cNvGraphicFramePr>
          <p:nvPr>
            <p:extLst>
              <p:ext uri="{D42A27DB-BD31-4B8C-83A1-F6EECF244321}">
                <p14:modId xmlns:p14="http://schemas.microsoft.com/office/powerpoint/2010/main" val="1046015446"/>
              </p:ext>
            </p:extLst>
          </p:nvPr>
        </p:nvGraphicFramePr>
        <p:xfrm>
          <a:off x="5739101" y="5211780"/>
          <a:ext cx="4892675" cy="1047750"/>
        </p:xfrm>
        <a:graphic>
          <a:graphicData uri="http://schemas.openxmlformats.org/presentationml/2006/ole">
            <mc:AlternateContent xmlns:mc="http://schemas.openxmlformats.org/markup-compatibility/2006">
              <mc:Choice xmlns:v="urn:schemas-microsoft-com:vml" Requires="v">
                <p:oleObj spid="_x0000_s46147" name="Equation" r:id="rId8" imgW="1955800" imgH="419100" progId="Equation.DSMT4">
                  <p:embed/>
                </p:oleObj>
              </mc:Choice>
              <mc:Fallback>
                <p:oleObj name="Equation" r:id="rId8" imgW="1955800" imgH="419100" progId="Equation.DSMT4">
                  <p:embed/>
                  <p:pic>
                    <p:nvPicPr>
                      <p:cNvPr id="319488" name="Object 307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39101" y="5211780"/>
                        <a:ext cx="4892675" cy="1047750"/>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458234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第十章 化学反应动力学</a:t>
            </a:r>
            <a:endParaRPr lang="zh-CN" altLang="en-US" dirty="0" smtClean="0"/>
          </a:p>
        </p:txBody>
      </p:sp>
      <p:sp>
        <p:nvSpPr>
          <p:cNvPr id="3" name="内容占位符 2"/>
          <p:cNvSpPr>
            <a:spLocks noGrp="1"/>
          </p:cNvSpPr>
          <p:nvPr>
            <p:ph idx="1"/>
          </p:nvPr>
        </p:nvSpPr>
        <p:spPr>
          <a:xfrm>
            <a:off x="838200" y="1336711"/>
            <a:ext cx="10515600" cy="5244198"/>
          </a:xfrm>
        </p:spPr>
        <p:txBody>
          <a:bodyPr>
            <a:normAutofit/>
          </a:bodyPr>
          <a:lstStyle/>
          <a:p>
            <a:pPr lvl="2">
              <a:lnSpc>
                <a:spcPct val="110000"/>
              </a:lnSpc>
            </a:pPr>
            <a:r>
              <a:rPr lang="en-US" altLang="zh-CN" sz="2800" dirty="0" smtClean="0">
                <a:latin typeface="黑体" panose="02010609060101010101" pitchFamily="49" charset="-122"/>
              </a:rPr>
              <a:t>n</a:t>
            </a:r>
            <a:r>
              <a:rPr lang="zh-CN" altLang="en-US" sz="2800" dirty="0" smtClean="0">
                <a:latin typeface="黑体" panose="02010609060101010101" pitchFamily="49" charset="-122"/>
              </a:rPr>
              <a:t>级反应：</a:t>
            </a:r>
            <a:endParaRPr lang="zh-CN" altLang="en-US" sz="2800" dirty="0">
              <a:latin typeface="黑体" panose="02010609060101010101" pitchFamily="49" charset="-122"/>
            </a:endParaRPr>
          </a:p>
        </p:txBody>
      </p:sp>
      <p:sp>
        <p:nvSpPr>
          <p:cNvPr id="12" name="Text Box 3"/>
          <p:cNvSpPr txBox="1">
            <a:spLocks noChangeArrowheads="1"/>
          </p:cNvSpPr>
          <p:nvPr/>
        </p:nvSpPr>
        <p:spPr bwMode="auto">
          <a:xfrm>
            <a:off x="1752600" y="2189019"/>
            <a:ext cx="7391400" cy="555625"/>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FontTx/>
              <a:buNone/>
            </a:pPr>
            <a:r>
              <a:rPr kumimoji="0" lang="zh-CN" altLang="zh-CN">
                <a:solidFill>
                  <a:srgbClr val="CC0000"/>
                </a:solidFill>
                <a:latin typeface="黑体" panose="02010609060101010101" pitchFamily="49" charset="-122"/>
              </a:rPr>
              <a:t>1</a:t>
            </a:r>
            <a:r>
              <a:rPr kumimoji="0" lang="zh-CN" altLang="en-US">
                <a:solidFill>
                  <a:srgbClr val="CC0000"/>
                </a:solidFill>
                <a:latin typeface="黑体" panose="02010609060101010101" pitchFamily="49" charset="-122"/>
              </a:rPr>
              <a:t>.</a:t>
            </a:r>
            <a:r>
              <a:rPr kumimoji="0" lang="zh-CN" altLang="en-US">
                <a:solidFill>
                  <a:srgbClr val="1C1C1C"/>
                </a:solidFill>
                <a:latin typeface="黑体" panose="02010609060101010101" pitchFamily="49" charset="-122"/>
              </a:rPr>
              <a:t>速率系数</a:t>
            </a:r>
            <a:r>
              <a:rPr kumimoji="0" lang="en-US" altLang="zh-CN" i="1">
                <a:solidFill>
                  <a:srgbClr val="1C1C1C"/>
                </a:solidFill>
              </a:rPr>
              <a:t>k</a:t>
            </a:r>
            <a:r>
              <a:rPr kumimoji="0" lang="zh-CN" altLang="en-US">
                <a:solidFill>
                  <a:srgbClr val="1C1C1C"/>
                </a:solidFill>
                <a:latin typeface="黑体" panose="02010609060101010101" pitchFamily="49" charset="-122"/>
              </a:rPr>
              <a:t>的单位为[浓度]</a:t>
            </a:r>
            <a:r>
              <a:rPr kumimoji="0" lang="zh-CN" altLang="en-US" baseline="30000">
                <a:solidFill>
                  <a:srgbClr val="1C1C1C"/>
                </a:solidFill>
                <a:latin typeface="黑体" panose="02010609060101010101" pitchFamily="49" charset="-122"/>
              </a:rPr>
              <a:t>1-</a:t>
            </a:r>
            <a:r>
              <a:rPr kumimoji="0" lang="en-US" altLang="en-US" i="1" baseline="30000">
                <a:solidFill>
                  <a:srgbClr val="1C1C1C"/>
                </a:solidFill>
              </a:rPr>
              <a:t>n</a:t>
            </a:r>
            <a:r>
              <a:rPr kumimoji="0" lang="en-US" altLang="zh-CN">
                <a:solidFill>
                  <a:srgbClr val="1C1C1C"/>
                </a:solidFill>
                <a:latin typeface="黑体" panose="02010609060101010101" pitchFamily="49" charset="-122"/>
              </a:rPr>
              <a:t>[</a:t>
            </a:r>
            <a:r>
              <a:rPr kumimoji="0" lang="zh-CN" altLang="en-US">
                <a:solidFill>
                  <a:srgbClr val="1C1C1C"/>
                </a:solidFill>
                <a:latin typeface="黑体" panose="02010609060101010101" pitchFamily="49" charset="-122"/>
              </a:rPr>
              <a:t>时间]</a:t>
            </a:r>
            <a:r>
              <a:rPr kumimoji="0" lang="zh-CN" altLang="en-US" baseline="30000">
                <a:solidFill>
                  <a:srgbClr val="1C1C1C"/>
                </a:solidFill>
                <a:latin typeface="黑体" panose="02010609060101010101" pitchFamily="49" charset="-122"/>
              </a:rPr>
              <a:t>-1</a:t>
            </a:r>
            <a:endParaRPr kumimoji="0" lang="zh-CN" altLang="en-US">
              <a:solidFill>
                <a:srgbClr val="1C1C1C"/>
              </a:solidFill>
              <a:latin typeface="黑体" panose="02010609060101010101" pitchFamily="49" charset="-122"/>
            </a:endParaRPr>
          </a:p>
        </p:txBody>
      </p:sp>
      <p:grpSp>
        <p:nvGrpSpPr>
          <p:cNvPr id="14" name="Group 12"/>
          <p:cNvGrpSpPr>
            <a:grpSpLocks/>
          </p:cNvGrpSpPr>
          <p:nvPr/>
        </p:nvGrpSpPr>
        <p:grpSpPr bwMode="auto">
          <a:xfrm>
            <a:off x="1752600" y="3584432"/>
            <a:ext cx="5257800" cy="1204912"/>
            <a:chOff x="720" y="1839"/>
            <a:chExt cx="3312" cy="759"/>
          </a:xfrm>
        </p:grpSpPr>
        <p:sp>
          <p:nvSpPr>
            <p:cNvPr id="15" name="Text Box 5"/>
            <p:cNvSpPr txBox="1">
              <a:spLocks noChangeArrowheads="1"/>
            </p:cNvSpPr>
            <p:nvPr/>
          </p:nvSpPr>
          <p:spPr bwMode="auto">
            <a:xfrm>
              <a:off x="720" y="1898"/>
              <a:ext cx="2304" cy="700"/>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FontTx/>
                <a:buNone/>
              </a:pPr>
              <a:r>
                <a:rPr kumimoji="0" lang="zh-CN" altLang="zh-CN">
                  <a:solidFill>
                    <a:srgbClr val="CC0000"/>
                  </a:solidFill>
                  <a:latin typeface="黑体" panose="02010609060101010101" pitchFamily="49" charset="-122"/>
                </a:rPr>
                <a:t>3</a:t>
              </a:r>
              <a:r>
                <a:rPr kumimoji="0" lang="zh-CN" altLang="en-US">
                  <a:solidFill>
                    <a:srgbClr val="CC0000"/>
                  </a:solidFill>
                  <a:latin typeface="黑体" panose="02010609060101010101" pitchFamily="49" charset="-122"/>
                </a:rPr>
                <a:t>.</a:t>
              </a:r>
              <a:r>
                <a:rPr kumimoji="0" lang="zh-CN" altLang="en-US">
                  <a:solidFill>
                    <a:srgbClr val="1C1C1C"/>
                  </a:solidFill>
                  <a:latin typeface="黑体" panose="02010609060101010101" pitchFamily="49" charset="-122"/>
                </a:rPr>
                <a:t>半衰期的表示式为：</a:t>
              </a:r>
            </a:p>
          </p:txBody>
        </p:sp>
        <p:graphicFrame>
          <p:nvGraphicFramePr>
            <p:cNvPr id="16" name="Object 1025"/>
            <p:cNvGraphicFramePr>
              <a:graphicFrameLocks noChangeAspect="1"/>
            </p:cNvGraphicFramePr>
            <p:nvPr/>
          </p:nvGraphicFramePr>
          <p:xfrm>
            <a:off x="2964" y="1839"/>
            <a:ext cx="1068" cy="657"/>
          </p:xfrm>
          <a:graphic>
            <a:graphicData uri="http://schemas.openxmlformats.org/presentationml/2006/ole">
              <mc:AlternateContent xmlns:mc="http://schemas.openxmlformats.org/markup-compatibility/2006">
                <mc:Choice xmlns:v="urn:schemas-microsoft-com:vml" Requires="v">
                  <p:oleObj spid="_x0000_s47169" name="Equation" r:id="rId3" imgW="698197" imgH="431613" progId="Equation.DSMT4">
                    <p:embed/>
                  </p:oleObj>
                </mc:Choice>
                <mc:Fallback>
                  <p:oleObj name="Equation" r:id="rId3" imgW="698197" imgH="431613" progId="Equation.DSMT4">
                    <p:embed/>
                    <p:pic>
                      <p:nvPicPr>
                        <p:cNvPr id="44043"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4" y="1839"/>
                          <a:ext cx="1068" cy="657"/>
                        </a:xfrm>
                        <a:prstGeom prst="rect">
                          <a:avLst/>
                        </a:prstGeom>
                        <a:solidFill>
                          <a:srgbClr val="FFFFCC"/>
                        </a:soli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 name="Group 7"/>
          <p:cNvGrpSpPr>
            <a:grpSpLocks/>
          </p:cNvGrpSpPr>
          <p:nvPr/>
        </p:nvGrpSpPr>
        <p:grpSpPr bwMode="auto">
          <a:xfrm>
            <a:off x="1752600" y="2874819"/>
            <a:ext cx="7391400" cy="720725"/>
            <a:chOff x="720" y="1392"/>
            <a:chExt cx="4656" cy="454"/>
          </a:xfrm>
        </p:grpSpPr>
        <p:sp>
          <p:nvSpPr>
            <p:cNvPr id="18" name="Text Box 8"/>
            <p:cNvSpPr txBox="1">
              <a:spLocks noChangeArrowheads="1"/>
            </p:cNvSpPr>
            <p:nvPr/>
          </p:nvSpPr>
          <p:spPr bwMode="auto">
            <a:xfrm>
              <a:off x="720" y="1440"/>
              <a:ext cx="4656" cy="350"/>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FontTx/>
                <a:buNone/>
              </a:pPr>
              <a:r>
                <a:rPr kumimoji="0" lang="zh-CN" altLang="zh-CN">
                  <a:solidFill>
                    <a:srgbClr val="CC0000"/>
                  </a:solidFill>
                  <a:latin typeface="黑体" panose="02010609060101010101" pitchFamily="49" charset="-122"/>
                </a:rPr>
                <a:t>2</a:t>
              </a:r>
              <a:r>
                <a:rPr kumimoji="0" lang="zh-CN" altLang="en-US">
                  <a:solidFill>
                    <a:srgbClr val="CC0000"/>
                  </a:solidFill>
                  <a:latin typeface="黑体" panose="02010609060101010101" pitchFamily="49" charset="-122"/>
                </a:rPr>
                <a:t>.</a:t>
              </a:r>
              <a:r>
                <a:rPr kumimoji="0" lang="zh-CN" altLang="en-US">
                  <a:solidFill>
                    <a:srgbClr val="1C1C1C"/>
                  </a:solidFill>
                  <a:latin typeface="黑体" panose="02010609060101010101" pitchFamily="49" charset="-122"/>
                </a:rPr>
                <a:t>      与</a:t>
              </a:r>
              <a:r>
                <a:rPr kumimoji="0" lang="en-US" altLang="zh-CN" i="1">
                  <a:solidFill>
                    <a:srgbClr val="1C1C1C"/>
                  </a:solidFill>
                </a:rPr>
                <a:t>t</a:t>
              </a:r>
              <a:r>
                <a:rPr kumimoji="0" lang="zh-CN" altLang="en-US">
                  <a:solidFill>
                    <a:srgbClr val="1C1C1C"/>
                  </a:solidFill>
                  <a:latin typeface="黑体" panose="02010609060101010101" pitchFamily="49" charset="-122"/>
                </a:rPr>
                <a:t>呈线性关系</a:t>
              </a:r>
            </a:p>
          </p:txBody>
        </p:sp>
        <p:graphicFrame>
          <p:nvGraphicFramePr>
            <p:cNvPr id="19" name="Object 1024"/>
            <p:cNvGraphicFramePr>
              <a:graphicFrameLocks noChangeAspect="1"/>
            </p:cNvGraphicFramePr>
            <p:nvPr/>
          </p:nvGraphicFramePr>
          <p:xfrm>
            <a:off x="1008" y="1392"/>
            <a:ext cx="672" cy="454"/>
          </p:xfrm>
          <a:graphic>
            <a:graphicData uri="http://schemas.openxmlformats.org/presentationml/2006/ole">
              <mc:AlternateContent xmlns:mc="http://schemas.openxmlformats.org/markup-compatibility/2006">
                <mc:Choice xmlns:v="urn:schemas-microsoft-com:vml" Requires="v">
                  <p:oleObj spid="_x0000_s47170" name="Equation" r:id="rId5" imgW="622030" imgH="418918" progId="Equation.DSMT4">
                    <p:embed/>
                  </p:oleObj>
                </mc:Choice>
                <mc:Fallback>
                  <p:oleObj name="Equation" r:id="rId5" imgW="622030" imgH="418918" progId="Equation.DSMT4">
                    <p:embed/>
                    <p:pic>
                      <p:nvPicPr>
                        <p:cNvPr id="44041" name="Object 10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 y="1392"/>
                          <a:ext cx="672" cy="454"/>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 name="Rectangle 6"/>
          <p:cNvSpPr>
            <a:spLocks noChangeArrowheads="1"/>
          </p:cNvSpPr>
          <p:nvPr/>
        </p:nvSpPr>
        <p:spPr bwMode="auto">
          <a:xfrm>
            <a:off x="1727203" y="5460377"/>
            <a:ext cx="2966028" cy="56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tIns="0" bIns="0">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FontTx/>
              <a:buNone/>
            </a:pPr>
            <a:r>
              <a:rPr kumimoji="0" lang="en-US" altLang="zh-CN" i="1" dirty="0">
                <a:solidFill>
                  <a:srgbClr val="1C1C1C"/>
                </a:solidFill>
                <a:ea typeface="楷体_GB2312" pitchFamily="49" charset="-122"/>
              </a:rPr>
              <a:t>r=</a:t>
            </a:r>
            <a:r>
              <a:rPr kumimoji="0" lang="en-US" altLang="zh-CN" dirty="0">
                <a:solidFill>
                  <a:srgbClr val="1C1C1C"/>
                </a:solidFill>
                <a:ea typeface="楷体_GB2312" pitchFamily="49" charset="-122"/>
              </a:rPr>
              <a:t>d</a:t>
            </a:r>
            <a:r>
              <a:rPr kumimoji="0" lang="en-US" altLang="zh-CN" i="1" dirty="0">
                <a:solidFill>
                  <a:srgbClr val="1C1C1C"/>
                </a:solidFill>
                <a:ea typeface="楷体_GB2312" pitchFamily="49" charset="-122"/>
              </a:rPr>
              <a:t>x/</a:t>
            </a:r>
            <a:r>
              <a:rPr kumimoji="0" lang="en-US" altLang="zh-CN" dirty="0" err="1">
                <a:solidFill>
                  <a:srgbClr val="1C1C1C"/>
                </a:solidFill>
                <a:ea typeface="楷体_GB2312" pitchFamily="49" charset="-122"/>
              </a:rPr>
              <a:t>d</a:t>
            </a:r>
            <a:r>
              <a:rPr kumimoji="0" lang="en-US" altLang="zh-CN" i="1" dirty="0" err="1">
                <a:solidFill>
                  <a:srgbClr val="1C1C1C"/>
                </a:solidFill>
                <a:ea typeface="楷体_GB2312" pitchFamily="49" charset="-122"/>
              </a:rPr>
              <a:t>t</a:t>
            </a:r>
            <a:r>
              <a:rPr kumimoji="0" lang="en-US" altLang="zh-CN" i="1" dirty="0">
                <a:solidFill>
                  <a:srgbClr val="1C1C1C"/>
                </a:solidFill>
                <a:ea typeface="楷体_GB2312" pitchFamily="49" charset="-122"/>
              </a:rPr>
              <a:t>=k</a:t>
            </a:r>
            <a:r>
              <a:rPr kumimoji="0" lang="en-US" altLang="zh-CN" dirty="0">
                <a:solidFill>
                  <a:srgbClr val="1C1C1C"/>
                </a:solidFill>
                <a:ea typeface="楷体_GB2312" pitchFamily="49" charset="-122"/>
              </a:rPr>
              <a:t>(</a:t>
            </a:r>
            <a:r>
              <a:rPr kumimoji="0" lang="en-US" altLang="zh-CN" i="1" dirty="0">
                <a:solidFill>
                  <a:srgbClr val="1C1C1C"/>
                </a:solidFill>
                <a:ea typeface="楷体_GB2312" pitchFamily="49" charset="-122"/>
              </a:rPr>
              <a:t>a-x</a:t>
            </a:r>
            <a:r>
              <a:rPr kumimoji="0" lang="en-US" altLang="zh-CN" dirty="0">
                <a:solidFill>
                  <a:srgbClr val="1C1C1C"/>
                </a:solidFill>
                <a:ea typeface="楷体_GB2312" pitchFamily="49" charset="-122"/>
              </a:rPr>
              <a:t>)</a:t>
            </a:r>
            <a:r>
              <a:rPr kumimoji="0" lang="en-US" altLang="zh-CN" i="1" baseline="30000" dirty="0">
                <a:solidFill>
                  <a:srgbClr val="1C1C1C"/>
                </a:solidFill>
                <a:ea typeface="楷体_GB2312" pitchFamily="49" charset="-122"/>
              </a:rPr>
              <a:t>n</a:t>
            </a:r>
            <a:endParaRPr kumimoji="0" lang="zh-CN" altLang="en-US" baseline="-25000" dirty="0">
              <a:solidFill>
                <a:srgbClr val="1C1C1C"/>
              </a:solidFill>
              <a:ea typeface="楷体_GB2312" pitchFamily="49" charset="-122"/>
            </a:endParaRPr>
          </a:p>
        </p:txBody>
      </p:sp>
      <p:graphicFrame>
        <p:nvGraphicFramePr>
          <p:cNvPr id="21" name="Object 2049"/>
          <p:cNvGraphicFramePr>
            <a:graphicFrameLocks noChangeAspect="1"/>
          </p:cNvGraphicFramePr>
          <p:nvPr>
            <p:extLst>
              <p:ext uri="{D42A27DB-BD31-4B8C-83A1-F6EECF244321}">
                <p14:modId xmlns:p14="http://schemas.microsoft.com/office/powerpoint/2010/main" val="4180788170"/>
              </p:ext>
            </p:extLst>
          </p:nvPr>
        </p:nvGraphicFramePr>
        <p:xfrm>
          <a:off x="5209313" y="4781604"/>
          <a:ext cx="3622675" cy="1917700"/>
        </p:xfrm>
        <a:graphic>
          <a:graphicData uri="http://schemas.openxmlformats.org/presentationml/2006/ole">
            <mc:AlternateContent xmlns:mc="http://schemas.openxmlformats.org/markup-compatibility/2006">
              <mc:Choice xmlns:v="urn:schemas-microsoft-com:vml" Requires="v">
                <p:oleObj spid="_x0000_s47171" name="公式" r:id="rId7" imgW="1727200" imgH="914400" progId="Equation.3">
                  <p:embed/>
                </p:oleObj>
              </mc:Choice>
              <mc:Fallback>
                <p:oleObj name="公式" r:id="rId7" imgW="1727200" imgH="914400" progId="Equation.3">
                  <p:embed/>
                  <p:pic>
                    <p:nvPicPr>
                      <p:cNvPr id="43023" name="Object 20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9313" y="4781604"/>
                        <a:ext cx="3622675" cy="191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4321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trips(downRigh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trips(downRigh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第十章 化学反应动力学</a:t>
            </a:r>
            <a:endParaRPr lang="zh-CN" altLang="en-US" dirty="0" smtClean="0"/>
          </a:p>
        </p:txBody>
      </p:sp>
      <p:sp>
        <p:nvSpPr>
          <p:cNvPr id="3" name="内容占位符 2"/>
          <p:cNvSpPr>
            <a:spLocks noGrp="1"/>
          </p:cNvSpPr>
          <p:nvPr>
            <p:ph idx="1"/>
          </p:nvPr>
        </p:nvSpPr>
        <p:spPr>
          <a:xfrm>
            <a:off x="838200" y="1336711"/>
            <a:ext cx="10515600" cy="5244198"/>
          </a:xfrm>
        </p:spPr>
        <p:txBody>
          <a:bodyPr>
            <a:normAutofit/>
          </a:bodyPr>
          <a:lstStyle/>
          <a:p>
            <a:pPr lvl="2">
              <a:lnSpc>
                <a:spcPct val="110000"/>
              </a:lnSpc>
            </a:pPr>
            <a:r>
              <a:rPr lang="zh-CN" altLang="en-US" sz="2800" dirty="0" smtClean="0">
                <a:latin typeface="黑体" panose="02010609060101010101" pitchFamily="49" charset="-122"/>
              </a:rPr>
              <a:t>对峙反应：</a:t>
            </a:r>
            <a:endParaRPr lang="en-US" altLang="zh-CN" sz="2800" dirty="0" smtClean="0">
              <a:latin typeface="黑体" panose="02010609060101010101" pitchFamily="49" charset="-122"/>
            </a:endParaRPr>
          </a:p>
          <a:p>
            <a:pPr lvl="2">
              <a:lnSpc>
                <a:spcPct val="110000"/>
              </a:lnSpc>
            </a:pPr>
            <a:endParaRPr lang="en-US" altLang="zh-CN" sz="2800" dirty="0">
              <a:latin typeface="黑体" panose="02010609060101010101" pitchFamily="49" charset="-122"/>
            </a:endParaRPr>
          </a:p>
          <a:p>
            <a:pPr lvl="2">
              <a:lnSpc>
                <a:spcPct val="110000"/>
              </a:lnSpc>
            </a:pPr>
            <a:endParaRPr lang="en-US" altLang="zh-CN" sz="2800" dirty="0" smtClean="0">
              <a:latin typeface="黑体" panose="02010609060101010101" pitchFamily="49" charset="-122"/>
            </a:endParaRPr>
          </a:p>
          <a:p>
            <a:pPr lvl="2">
              <a:lnSpc>
                <a:spcPct val="110000"/>
              </a:lnSpc>
            </a:pPr>
            <a:r>
              <a:rPr lang="zh-CN" altLang="en-US" sz="2800" dirty="0" smtClean="0">
                <a:latin typeface="黑体" panose="02010609060101010101" pitchFamily="49" charset="-122"/>
              </a:rPr>
              <a:t>平行反应</a:t>
            </a:r>
            <a:endParaRPr lang="en-US" altLang="zh-CN" sz="2800" dirty="0" smtClean="0">
              <a:latin typeface="黑体" panose="02010609060101010101" pitchFamily="49" charset="-122"/>
            </a:endParaRPr>
          </a:p>
          <a:p>
            <a:pPr lvl="2">
              <a:lnSpc>
                <a:spcPct val="110000"/>
              </a:lnSpc>
            </a:pPr>
            <a:endParaRPr lang="en-US" altLang="zh-CN" sz="2800" dirty="0">
              <a:latin typeface="黑体" panose="02010609060101010101" pitchFamily="49" charset="-122"/>
            </a:endParaRPr>
          </a:p>
          <a:p>
            <a:pPr lvl="2">
              <a:lnSpc>
                <a:spcPct val="110000"/>
              </a:lnSpc>
            </a:pPr>
            <a:endParaRPr lang="en-US" altLang="zh-CN" sz="2800" dirty="0" smtClean="0">
              <a:latin typeface="黑体" panose="02010609060101010101" pitchFamily="49" charset="-122"/>
            </a:endParaRPr>
          </a:p>
          <a:p>
            <a:pPr lvl="2">
              <a:lnSpc>
                <a:spcPct val="110000"/>
              </a:lnSpc>
            </a:pPr>
            <a:endParaRPr lang="en-US" altLang="zh-CN" sz="2800" dirty="0">
              <a:latin typeface="黑体" panose="02010609060101010101" pitchFamily="49" charset="-122"/>
            </a:endParaRPr>
          </a:p>
          <a:p>
            <a:pPr lvl="2">
              <a:lnSpc>
                <a:spcPct val="110000"/>
              </a:lnSpc>
            </a:pPr>
            <a:endParaRPr lang="en-US" altLang="zh-CN" sz="2800" dirty="0" smtClean="0">
              <a:latin typeface="黑体" panose="02010609060101010101" pitchFamily="49" charset="-122"/>
            </a:endParaRPr>
          </a:p>
          <a:p>
            <a:pPr lvl="2">
              <a:lnSpc>
                <a:spcPct val="110000"/>
              </a:lnSpc>
            </a:pPr>
            <a:r>
              <a:rPr lang="zh-CN" altLang="en-US" sz="2800" dirty="0" smtClean="0">
                <a:latin typeface="黑体" panose="02010609060101010101" pitchFamily="49" charset="-122"/>
              </a:rPr>
              <a:t>连串反应：</a:t>
            </a:r>
            <a:endParaRPr lang="zh-CN" altLang="en-US" sz="2800" dirty="0">
              <a:latin typeface="黑体" panose="02010609060101010101" pitchFamily="49" charset="-122"/>
            </a:endParaRPr>
          </a:p>
        </p:txBody>
      </p:sp>
      <p:pic>
        <p:nvPicPr>
          <p:cNvPr id="4" name="图片 3"/>
          <p:cNvPicPr>
            <a:picLocks noChangeAspect="1"/>
          </p:cNvPicPr>
          <p:nvPr/>
        </p:nvPicPr>
        <p:blipFill>
          <a:blip r:embed="rId3"/>
          <a:stretch>
            <a:fillRect/>
          </a:stretch>
        </p:blipFill>
        <p:spPr>
          <a:xfrm>
            <a:off x="2015403" y="1903701"/>
            <a:ext cx="5362575" cy="1000125"/>
          </a:xfrm>
          <a:prstGeom prst="rect">
            <a:avLst/>
          </a:prstGeom>
        </p:spPr>
      </p:pic>
      <p:graphicFrame>
        <p:nvGraphicFramePr>
          <p:cNvPr id="22" name="Object 0"/>
          <p:cNvGraphicFramePr>
            <a:graphicFrameLocks noChangeAspect="1"/>
          </p:cNvGraphicFramePr>
          <p:nvPr>
            <p:extLst>
              <p:ext uri="{D42A27DB-BD31-4B8C-83A1-F6EECF244321}">
                <p14:modId xmlns:p14="http://schemas.microsoft.com/office/powerpoint/2010/main" val="2152664806"/>
              </p:ext>
            </p:extLst>
          </p:nvPr>
        </p:nvGraphicFramePr>
        <p:xfrm>
          <a:off x="516082" y="3418266"/>
          <a:ext cx="1295400" cy="1233487"/>
        </p:xfrm>
        <a:graphic>
          <a:graphicData uri="http://schemas.openxmlformats.org/presentationml/2006/ole">
            <mc:AlternateContent xmlns:mc="http://schemas.openxmlformats.org/markup-compatibility/2006">
              <mc:Choice xmlns:v="urn:schemas-microsoft-com:vml" Requires="v">
                <p:oleObj spid="_x0000_s48230" name="Equation" r:id="rId4" imgW="431613" imgH="393529" progId="Equation.DSMT4">
                  <p:embed/>
                </p:oleObj>
              </mc:Choice>
              <mc:Fallback>
                <p:oleObj name="Equation" r:id="rId4" imgW="431613" imgH="393529" progId="Equation.DSMT4">
                  <p:embed/>
                  <p:pic>
                    <p:nvPicPr>
                      <p:cNvPr id="336896"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082" y="3418266"/>
                        <a:ext cx="1295400" cy="1233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3"/>
          <p:cNvGraphicFramePr>
            <a:graphicFrameLocks noChangeAspect="1"/>
          </p:cNvGraphicFramePr>
          <p:nvPr>
            <p:extLst>
              <p:ext uri="{D42A27DB-BD31-4B8C-83A1-F6EECF244321}">
                <p14:modId xmlns:p14="http://schemas.microsoft.com/office/powerpoint/2010/main" val="2364890692"/>
              </p:ext>
            </p:extLst>
          </p:nvPr>
        </p:nvGraphicFramePr>
        <p:xfrm>
          <a:off x="1811482" y="3515103"/>
          <a:ext cx="2133600" cy="1136650"/>
        </p:xfrm>
        <a:graphic>
          <a:graphicData uri="http://schemas.openxmlformats.org/presentationml/2006/ole">
            <mc:AlternateContent xmlns:mc="http://schemas.openxmlformats.org/markup-compatibility/2006">
              <mc:Choice xmlns:v="urn:schemas-microsoft-com:vml" Requires="v">
                <p:oleObj spid="_x0000_s48231" name="Equation" r:id="rId6" imgW="736280" imgH="393529" progId="Equation.DSMT4">
                  <p:embed/>
                </p:oleObj>
              </mc:Choice>
              <mc:Fallback>
                <p:oleObj name="Equation" r:id="rId6" imgW="736280" imgH="393529" progId="Equation.DSMT4">
                  <p:embed/>
                  <p:pic>
                    <p:nvPicPr>
                      <p:cNvPr id="33689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1482" y="3515103"/>
                        <a:ext cx="2133600"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4"/>
          <p:cNvGraphicFramePr>
            <a:graphicFrameLocks noChangeAspect="1"/>
          </p:cNvGraphicFramePr>
          <p:nvPr>
            <p:extLst>
              <p:ext uri="{D42A27DB-BD31-4B8C-83A1-F6EECF244321}">
                <p14:modId xmlns:p14="http://schemas.microsoft.com/office/powerpoint/2010/main" val="30748937"/>
              </p:ext>
            </p:extLst>
          </p:nvPr>
        </p:nvGraphicFramePr>
        <p:xfrm>
          <a:off x="4000500" y="3754437"/>
          <a:ext cx="4191000" cy="665163"/>
        </p:xfrm>
        <a:graphic>
          <a:graphicData uri="http://schemas.openxmlformats.org/presentationml/2006/ole">
            <mc:AlternateContent xmlns:mc="http://schemas.openxmlformats.org/markup-compatibility/2006">
              <mc:Choice xmlns:v="urn:schemas-microsoft-com:vml" Requires="v">
                <p:oleObj spid="_x0000_s48232" name="Equation" r:id="rId8" imgW="1345616" imgH="215806" progId="Equation.DSMT4">
                  <p:embed/>
                </p:oleObj>
              </mc:Choice>
              <mc:Fallback>
                <p:oleObj name="Equation" r:id="rId8" imgW="1345616" imgH="215806" progId="Equation.DSMT4">
                  <p:embed/>
                  <p:pic>
                    <p:nvPicPr>
                      <p:cNvPr id="33690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00500" y="3754437"/>
                        <a:ext cx="4191000"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5"/>
          <p:cNvGraphicFramePr>
            <a:graphicFrameLocks noChangeAspect="1"/>
          </p:cNvGraphicFramePr>
          <p:nvPr>
            <p:extLst>
              <p:ext uri="{D42A27DB-BD31-4B8C-83A1-F6EECF244321}">
                <p14:modId xmlns:p14="http://schemas.microsoft.com/office/powerpoint/2010/main" val="2550201708"/>
              </p:ext>
            </p:extLst>
          </p:nvPr>
        </p:nvGraphicFramePr>
        <p:xfrm>
          <a:off x="8246918" y="3773071"/>
          <a:ext cx="3048000" cy="620713"/>
        </p:xfrm>
        <a:graphic>
          <a:graphicData uri="http://schemas.openxmlformats.org/presentationml/2006/ole">
            <mc:AlternateContent xmlns:mc="http://schemas.openxmlformats.org/markup-compatibility/2006">
              <mc:Choice xmlns:v="urn:schemas-microsoft-com:vml" Requires="v">
                <p:oleObj spid="_x0000_s48233" name="Equation" r:id="rId10" imgW="1053643" imgH="215806" progId="Equation.DSMT4">
                  <p:embed/>
                </p:oleObj>
              </mc:Choice>
              <mc:Fallback>
                <p:oleObj name="Equation" r:id="rId10" imgW="1053643" imgH="215806" progId="Equation.DSMT4">
                  <p:embed/>
                  <p:pic>
                    <p:nvPicPr>
                      <p:cNvPr id="336901"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46918" y="3773071"/>
                        <a:ext cx="3048000"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1"/>
          <p:cNvGraphicFramePr>
            <a:graphicFrameLocks noChangeAspect="1"/>
          </p:cNvGraphicFramePr>
          <p:nvPr>
            <p:extLst>
              <p:ext uri="{D42A27DB-BD31-4B8C-83A1-F6EECF244321}">
                <p14:modId xmlns:p14="http://schemas.microsoft.com/office/powerpoint/2010/main" val="1097645689"/>
              </p:ext>
            </p:extLst>
          </p:nvPr>
        </p:nvGraphicFramePr>
        <p:xfrm>
          <a:off x="4114511" y="4287404"/>
          <a:ext cx="3692525" cy="1212850"/>
        </p:xfrm>
        <a:graphic>
          <a:graphicData uri="http://schemas.openxmlformats.org/presentationml/2006/ole">
            <mc:AlternateContent xmlns:mc="http://schemas.openxmlformats.org/markup-compatibility/2006">
              <mc:Choice xmlns:v="urn:schemas-microsoft-com:vml" Requires="v">
                <p:oleObj spid="_x0000_s48234" name="Equation" r:id="rId12" imgW="1193800" imgH="393700" progId="Equation.DSMT4">
                  <p:embed/>
                </p:oleObj>
              </mc:Choice>
              <mc:Fallback>
                <p:oleObj name="Equation" r:id="rId12" imgW="1193800" imgH="393700" progId="Equation.DSMT4">
                  <p:embed/>
                  <p:pic>
                    <p:nvPicPr>
                      <p:cNvPr id="336897" name="Object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4511" y="4287404"/>
                        <a:ext cx="3692525" cy="121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 name="图片 4"/>
          <p:cNvPicPr>
            <a:picLocks noChangeAspect="1"/>
          </p:cNvPicPr>
          <p:nvPr/>
        </p:nvPicPr>
        <p:blipFill>
          <a:blip r:embed="rId14"/>
          <a:stretch>
            <a:fillRect/>
          </a:stretch>
        </p:blipFill>
        <p:spPr>
          <a:xfrm>
            <a:off x="3807402" y="5608601"/>
            <a:ext cx="2000250" cy="1076325"/>
          </a:xfrm>
          <a:prstGeom prst="rect">
            <a:avLst/>
          </a:prstGeom>
        </p:spPr>
      </p:pic>
      <p:pic>
        <p:nvPicPr>
          <p:cNvPr id="6" name="图片 5"/>
          <p:cNvPicPr>
            <a:picLocks noChangeAspect="1"/>
          </p:cNvPicPr>
          <p:nvPr/>
        </p:nvPicPr>
        <p:blipFill>
          <a:blip r:embed="rId15"/>
          <a:stretch>
            <a:fillRect/>
          </a:stretch>
        </p:blipFill>
        <p:spPr>
          <a:xfrm>
            <a:off x="6036685" y="5616719"/>
            <a:ext cx="3540686" cy="1068207"/>
          </a:xfrm>
          <a:prstGeom prst="rect">
            <a:avLst/>
          </a:prstGeom>
        </p:spPr>
      </p:pic>
    </p:spTree>
    <p:extLst>
      <p:ext uri="{BB962C8B-B14F-4D97-AF65-F5344CB8AC3E}">
        <p14:creationId xmlns:p14="http://schemas.microsoft.com/office/powerpoint/2010/main" val="190068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a:t>第十章 化学反应动力学</a:t>
            </a:r>
            <a:endParaRPr lang="zh-CN" altLang="en-US" dirty="0" smtClean="0"/>
          </a:p>
        </p:txBody>
      </p:sp>
      <p:sp>
        <p:nvSpPr>
          <p:cNvPr id="3" name="内容占位符 2"/>
          <p:cNvSpPr>
            <a:spLocks noGrp="1"/>
          </p:cNvSpPr>
          <p:nvPr>
            <p:ph idx="1"/>
          </p:nvPr>
        </p:nvSpPr>
        <p:spPr>
          <a:xfrm>
            <a:off x="838200" y="1336711"/>
            <a:ext cx="10515600" cy="5244198"/>
          </a:xfrm>
        </p:spPr>
        <p:txBody>
          <a:bodyPr>
            <a:normAutofit/>
          </a:bodyPr>
          <a:lstStyle/>
          <a:p>
            <a:pPr lvl="2">
              <a:lnSpc>
                <a:spcPct val="110000"/>
              </a:lnSpc>
            </a:pPr>
            <a:r>
              <a:rPr lang="zh-CN" altLang="en-US" sz="2800" dirty="0" smtClean="0">
                <a:latin typeface="黑体" panose="02010609060101010101" pitchFamily="49" charset="-122"/>
              </a:rPr>
              <a:t>对于连串反应，</a:t>
            </a:r>
            <a:r>
              <a:rPr lang="zh-CN" altLang="zh-CN" sz="2800" dirty="0">
                <a:solidFill>
                  <a:srgbClr val="1C1C1C"/>
                </a:solidFill>
                <a:latin typeface="黑体" panose="02010609060101010101" pitchFamily="49" charset="-122"/>
              </a:rPr>
              <a:t>当其中某一步反应的速率很慢，就将它的速率近似作为整个反应的速率，这个</a:t>
            </a:r>
            <a:r>
              <a:rPr lang="zh-CN" altLang="zh-CN" sz="2800" dirty="0">
                <a:solidFill>
                  <a:srgbClr val="FF0000"/>
                </a:solidFill>
                <a:latin typeface="黑体" panose="02010609060101010101" pitchFamily="49" charset="-122"/>
              </a:rPr>
              <a:t>慢步骤</a:t>
            </a:r>
            <a:r>
              <a:rPr lang="zh-CN" altLang="zh-CN" sz="2800" dirty="0">
                <a:solidFill>
                  <a:srgbClr val="1C1C1C"/>
                </a:solidFill>
                <a:latin typeface="黑体" panose="02010609060101010101" pitchFamily="49" charset="-122"/>
              </a:rPr>
              <a:t>称为连</a:t>
            </a:r>
            <a:r>
              <a:rPr lang="zh-CN" altLang="en-US" sz="2800" dirty="0">
                <a:solidFill>
                  <a:srgbClr val="1C1C1C"/>
                </a:solidFill>
                <a:latin typeface="黑体" panose="02010609060101010101" pitchFamily="49" charset="-122"/>
              </a:rPr>
              <a:t>串</a:t>
            </a:r>
            <a:r>
              <a:rPr lang="zh-CN" altLang="zh-CN" sz="2800" dirty="0">
                <a:solidFill>
                  <a:srgbClr val="1C1C1C"/>
                </a:solidFill>
                <a:latin typeface="黑体" panose="02010609060101010101" pitchFamily="49" charset="-122"/>
              </a:rPr>
              <a:t>反应的</a:t>
            </a:r>
            <a:r>
              <a:rPr lang="zh-CN" altLang="zh-CN" sz="2800" dirty="0" smtClean="0">
                <a:solidFill>
                  <a:srgbClr val="0000FF"/>
                </a:solidFill>
                <a:latin typeface="黑体" panose="02010609060101010101" pitchFamily="49" charset="-122"/>
              </a:rPr>
              <a:t>速率控制步骤</a:t>
            </a:r>
            <a:endParaRPr lang="en-US" altLang="zh-CN" sz="2800" dirty="0" smtClean="0">
              <a:solidFill>
                <a:srgbClr val="0000FF"/>
              </a:solidFill>
              <a:latin typeface="黑体" panose="02010609060101010101" pitchFamily="49" charset="-122"/>
            </a:endParaRPr>
          </a:p>
          <a:p>
            <a:pPr lvl="2">
              <a:lnSpc>
                <a:spcPct val="110000"/>
              </a:lnSpc>
            </a:pPr>
            <a:r>
              <a:rPr lang="zh-CN" altLang="en-US" sz="2800" dirty="0">
                <a:latin typeface="黑体" panose="02010609060101010101" pitchFamily="49" charset="-122"/>
              </a:rPr>
              <a:t>阿仑尼乌斯</a:t>
            </a:r>
            <a:r>
              <a:rPr lang="zh-CN" altLang="en-US" sz="2800" dirty="0" smtClean="0">
                <a:latin typeface="黑体" panose="02010609060101010101" pitchFamily="49" charset="-122"/>
              </a:rPr>
              <a:t>公式</a:t>
            </a:r>
            <a:endParaRPr lang="en-US" altLang="zh-CN" sz="2800" dirty="0" smtClean="0">
              <a:latin typeface="黑体" panose="02010609060101010101" pitchFamily="49" charset="-122"/>
            </a:endParaRPr>
          </a:p>
          <a:p>
            <a:pPr lvl="2">
              <a:lnSpc>
                <a:spcPct val="110000"/>
              </a:lnSpc>
            </a:pPr>
            <a:endParaRPr lang="en-US" altLang="zh-CN" sz="2800" dirty="0">
              <a:latin typeface="黑体" panose="02010609060101010101" pitchFamily="49" charset="-122"/>
            </a:endParaRPr>
          </a:p>
          <a:p>
            <a:pPr lvl="2">
              <a:lnSpc>
                <a:spcPct val="110000"/>
              </a:lnSpc>
            </a:pPr>
            <a:endParaRPr lang="en-US" altLang="zh-CN" sz="2800" dirty="0" smtClean="0">
              <a:latin typeface="黑体" panose="02010609060101010101" pitchFamily="49" charset="-122"/>
            </a:endParaRPr>
          </a:p>
          <a:p>
            <a:pPr lvl="2">
              <a:lnSpc>
                <a:spcPct val="110000"/>
              </a:lnSpc>
            </a:pPr>
            <a:endParaRPr lang="en-US" altLang="zh-CN" sz="2800" dirty="0">
              <a:latin typeface="黑体" panose="02010609060101010101" pitchFamily="49" charset="-122"/>
            </a:endParaRPr>
          </a:p>
          <a:p>
            <a:pPr lvl="2">
              <a:lnSpc>
                <a:spcPct val="110000"/>
              </a:lnSpc>
            </a:pPr>
            <a:endParaRPr lang="en-US" altLang="zh-CN" sz="2800" dirty="0" smtClean="0">
              <a:latin typeface="黑体" panose="02010609060101010101" pitchFamily="49" charset="-122"/>
            </a:endParaRPr>
          </a:p>
          <a:p>
            <a:pPr lvl="2">
              <a:lnSpc>
                <a:spcPct val="110000"/>
              </a:lnSpc>
            </a:pPr>
            <a:r>
              <a:rPr lang="zh-CN" altLang="en-US" sz="2800" dirty="0">
                <a:latin typeface="黑体" panose="02010609060101010101" pitchFamily="49" charset="-122"/>
              </a:rPr>
              <a:t>直链反应的三个主要</a:t>
            </a:r>
            <a:r>
              <a:rPr lang="zh-CN" altLang="en-US" sz="2800" dirty="0" smtClean="0">
                <a:latin typeface="黑体" panose="02010609060101010101" pitchFamily="49" charset="-122"/>
              </a:rPr>
              <a:t>步骤：</a:t>
            </a:r>
            <a:r>
              <a:rPr lang="zh-CN" altLang="en-US" sz="2800" dirty="0" smtClean="0">
                <a:solidFill>
                  <a:srgbClr val="0000FF"/>
                </a:solidFill>
                <a:latin typeface="Arial" panose="020B0604020202020204" pitchFamily="34" charset="0"/>
              </a:rPr>
              <a:t>链引发、</a:t>
            </a:r>
            <a:r>
              <a:rPr lang="zh-CN" altLang="en-US" sz="2800" dirty="0">
                <a:solidFill>
                  <a:srgbClr val="0000FF"/>
                </a:solidFill>
                <a:latin typeface="Arial" panose="020B0604020202020204" pitchFamily="34" charset="0"/>
              </a:rPr>
              <a:t>链</a:t>
            </a:r>
            <a:r>
              <a:rPr lang="zh-CN" altLang="en-US" sz="2800" dirty="0" smtClean="0">
                <a:solidFill>
                  <a:srgbClr val="0000FF"/>
                </a:solidFill>
                <a:latin typeface="Arial" panose="020B0604020202020204" pitchFamily="34" charset="0"/>
              </a:rPr>
              <a:t>传递、</a:t>
            </a:r>
            <a:r>
              <a:rPr lang="zh-CN" altLang="en-US" sz="2800" dirty="0">
                <a:solidFill>
                  <a:srgbClr val="0000FF"/>
                </a:solidFill>
                <a:latin typeface="Arial" panose="020B0604020202020204" pitchFamily="34" charset="0"/>
              </a:rPr>
              <a:t>链终止</a:t>
            </a:r>
            <a:endParaRPr lang="zh-CN" altLang="en-US" sz="2800" dirty="0">
              <a:latin typeface="黑体" panose="02010609060101010101" pitchFamily="49" charset="-122"/>
            </a:endParaRPr>
          </a:p>
        </p:txBody>
      </p:sp>
      <p:graphicFrame>
        <p:nvGraphicFramePr>
          <p:cNvPr id="12" name="Object 1025"/>
          <p:cNvGraphicFramePr>
            <a:graphicFrameLocks noChangeAspect="1"/>
          </p:cNvGraphicFramePr>
          <p:nvPr>
            <p:extLst>
              <p:ext uri="{D42A27DB-BD31-4B8C-83A1-F6EECF244321}">
                <p14:modId xmlns:p14="http://schemas.microsoft.com/office/powerpoint/2010/main" val="185554039"/>
              </p:ext>
            </p:extLst>
          </p:nvPr>
        </p:nvGraphicFramePr>
        <p:xfrm>
          <a:off x="6628751" y="4315029"/>
          <a:ext cx="2216727" cy="1055047"/>
        </p:xfrm>
        <a:graphic>
          <a:graphicData uri="http://schemas.openxmlformats.org/presentationml/2006/ole">
            <mc:AlternateContent xmlns:mc="http://schemas.openxmlformats.org/markup-compatibility/2006">
              <mc:Choice xmlns:v="urn:schemas-microsoft-com:vml" Requires="v">
                <p:oleObj spid="_x0000_s49234" name="Equation" r:id="rId3" imgW="850531" imgH="406224" progId="Equation.DSMT4">
                  <p:embed/>
                </p:oleObj>
              </mc:Choice>
              <mc:Fallback>
                <p:oleObj name="Equation" r:id="rId3" imgW="850531" imgH="406224" progId="Equation.DSMT4">
                  <p:embed/>
                  <p:pic>
                    <p:nvPicPr>
                      <p:cNvPr id="348161"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8751" y="4315029"/>
                        <a:ext cx="2216727" cy="1055047"/>
                      </a:xfrm>
                      <a:prstGeom prst="rect">
                        <a:avLst/>
                      </a:prstGeom>
                      <a:noFill/>
                      <a:ln>
                        <a:noFill/>
                      </a:ln>
                      <a:effectLst/>
                    </p:spPr>
                  </p:pic>
                </p:oleObj>
              </mc:Fallback>
            </mc:AlternateContent>
          </a:graphicData>
        </a:graphic>
      </p:graphicFrame>
      <p:graphicFrame>
        <p:nvGraphicFramePr>
          <p:cNvPr id="13" name="Object 1"/>
          <p:cNvGraphicFramePr>
            <a:graphicFrameLocks noChangeAspect="1"/>
          </p:cNvGraphicFramePr>
          <p:nvPr>
            <p:extLst>
              <p:ext uri="{D42A27DB-BD31-4B8C-83A1-F6EECF244321}">
                <p14:modId xmlns:p14="http://schemas.microsoft.com/office/powerpoint/2010/main" val="1182657894"/>
              </p:ext>
            </p:extLst>
          </p:nvPr>
        </p:nvGraphicFramePr>
        <p:xfrm>
          <a:off x="6628751" y="3520744"/>
          <a:ext cx="2783466" cy="962137"/>
        </p:xfrm>
        <a:graphic>
          <a:graphicData uri="http://schemas.openxmlformats.org/presentationml/2006/ole">
            <mc:AlternateContent xmlns:mc="http://schemas.openxmlformats.org/markup-compatibility/2006">
              <mc:Choice xmlns:v="urn:schemas-microsoft-com:vml" Requires="v">
                <p:oleObj spid="_x0000_s49235" name="Equation" r:id="rId5" imgW="990600" imgH="368300" progId="Equation.DSMT4">
                  <p:embed/>
                </p:oleObj>
              </mc:Choice>
              <mc:Fallback>
                <p:oleObj name="Equation" r:id="rId5" imgW="990600" imgH="368300" progId="Equation.DSMT4">
                  <p:embed/>
                  <p:pic>
                    <p:nvPicPr>
                      <p:cNvPr id="7784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8751" y="3520744"/>
                        <a:ext cx="2783466" cy="962137"/>
                      </a:xfrm>
                      <a:prstGeom prst="rect">
                        <a:avLst/>
                      </a:prstGeom>
                      <a:noFill/>
                      <a:ln>
                        <a:noFill/>
                      </a:ln>
                      <a:effectLst/>
                    </p:spPr>
                  </p:pic>
                </p:oleObj>
              </mc:Fallback>
            </mc:AlternateContent>
          </a:graphicData>
        </a:graphic>
      </p:graphicFrame>
      <p:graphicFrame>
        <p:nvGraphicFramePr>
          <p:cNvPr id="14" name="Object 4"/>
          <p:cNvGraphicFramePr>
            <a:graphicFrameLocks noChangeAspect="1"/>
          </p:cNvGraphicFramePr>
          <p:nvPr>
            <p:extLst>
              <p:ext uri="{D42A27DB-BD31-4B8C-83A1-F6EECF244321}">
                <p14:modId xmlns:p14="http://schemas.microsoft.com/office/powerpoint/2010/main" val="4080288754"/>
              </p:ext>
            </p:extLst>
          </p:nvPr>
        </p:nvGraphicFramePr>
        <p:xfrm>
          <a:off x="1943388" y="3421393"/>
          <a:ext cx="3461182" cy="1160840"/>
        </p:xfrm>
        <a:graphic>
          <a:graphicData uri="http://schemas.openxmlformats.org/presentationml/2006/ole">
            <mc:AlternateContent xmlns:mc="http://schemas.openxmlformats.org/markup-compatibility/2006">
              <mc:Choice xmlns:v="urn:schemas-microsoft-com:vml" Requires="v">
                <p:oleObj spid="_x0000_s49236" name="Equation" r:id="rId7" imgW="1054100" imgH="431800" progId="Equation.DSMT4">
                  <p:embed/>
                </p:oleObj>
              </mc:Choice>
              <mc:Fallback>
                <p:oleObj name="Equation" r:id="rId7" imgW="1054100" imgH="431800" progId="Equation.DSMT4">
                  <p:embed/>
                  <p:pic>
                    <p:nvPicPr>
                      <p:cNvPr id="7886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3388" y="3421393"/>
                        <a:ext cx="3461182" cy="1160840"/>
                      </a:xfrm>
                      <a:prstGeom prst="rect">
                        <a:avLst/>
                      </a:prstGeom>
                      <a:noFill/>
                      <a:ln>
                        <a:noFill/>
                      </a:ln>
                      <a:effectLst/>
                    </p:spPr>
                  </p:pic>
                </p:oleObj>
              </mc:Fallback>
            </mc:AlternateContent>
          </a:graphicData>
        </a:graphic>
      </p:graphicFrame>
      <p:graphicFrame>
        <p:nvGraphicFramePr>
          <p:cNvPr id="15" name="Object 1024"/>
          <p:cNvGraphicFramePr>
            <a:graphicFrameLocks noChangeAspect="1"/>
          </p:cNvGraphicFramePr>
          <p:nvPr>
            <p:extLst>
              <p:ext uri="{D42A27DB-BD31-4B8C-83A1-F6EECF244321}">
                <p14:modId xmlns:p14="http://schemas.microsoft.com/office/powerpoint/2010/main" val="3342324369"/>
              </p:ext>
            </p:extLst>
          </p:nvPr>
        </p:nvGraphicFramePr>
        <p:xfrm>
          <a:off x="1943388" y="4282404"/>
          <a:ext cx="3345873" cy="1087672"/>
        </p:xfrm>
        <a:graphic>
          <a:graphicData uri="http://schemas.openxmlformats.org/presentationml/2006/ole">
            <mc:AlternateContent xmlns:mc="http://schemas.openxmlformats.org/markup-compatibility/2006">
              <mc:Choice xmlns:v="urn:schemas-microsoft-com:vml" Requires="v">
                <p:oleObj spid="_x0000_s49237" name="Equation" r:id="rId9" imgW="1244060" imgH="406224" progId="Equation.DSMT4">
                  <p:embed/>
                </p:oleObj>
              </mc:Choice>
              <mc:Fallback>
                <p:oleObj name="Equation" r:id="rId9" imgW="1244060" imgH="406224" progId="Equation.DSMT4">
                  <p:embed/>
                  <p:pic>
                    <p:nvPicPr>
                      <p:cNvPr id="348160" name="Object 10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43388" y="4282404"/>
                        <a:ext cx="3345873" cy="108767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35158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en-US" altLang="zh-CN" dirty="0" smtClean="0"/>
              <a:t>1.3 </a:t>
            </a:r>
            <a:r>
              <a:rPr lang="zh-CN" altLang="en-US" dirty="0" smtClean="0"/>
              <a:t>焓 、热容</a:t>
            </a:r>
          </a:p>
        </p:txBody>
      </p:sp>
      <p:sp>
        <p:nvSpPr>
          <p:cNvPr id="3" name="内容占位符 2"/>
          <p:cNvSpPr>
            <a:spLocks noGrp="1"/>
          </p:cNvSpPr>
          <p:nvPr>
            <p:ph idx="1"/>
          </p:nvPr>
        </p:nvSpPr>
        <p:spPr>
          <a:xfrm>
            <a:off x="838200" y="1489111"/>
            <a:ext cx="10515600" cy="5244198"/>
          </a:xfrm>
        </p:spPr>
        <p:txBody>
          <a:bodyPr>
            <a:normAutofit/>
          </a:bodyPr>
          <a:lstStyle/>
          <a:p>
            <a:r>
              <a:rPr lang="zh-CN" altLang="en-US" dirty="0" smtClean="0"/>
              <a:t>恒容热：</a:t>
            </a:r>
            <a:r>
              <a:rPr kumimoji="1" lang="en-US" altLang="zh-CN" sz="3200" b="0" i="0" u="none" strike="noStrike" kern="0" cap="none" spc="0" normalizeH="0" baseline="0" noProof="0" dirty="0" smtClean="0">
                <a:ln>
                  <a:noFill/>
                </a:ln>
                <a:solidFill>
                  <a:srgbClr val="003300"/>
                </a:solidFill>
                <a:effectLst/>
                <a:uLnTx/>
                <a:uFillTx/>
                <a:latin typeface="Times New Roman"/>
                <a:ea typeface="黑体"/>
                <a:cs typeface="+mn-cs"/>
              </a:rPr>
              <a:t> Q</a:t>
            </a:r>
            <a:r>
              <a:rPr kumimoji="1" lang="en-US" altLang="zh-CN" sz="3200" b="0" i="0" u="none" strike="noStrike" kern="0" cap="none" spc="0" normalizeH="0" baseline="-25000" noProof="0" dirty="0" smtClean="0">
                <a:ln>
                  <a:noFill/>
                </a:ln>
                <a:solidFill>
                  <a:srgbClr val="003300"/>
                </a:solidFill>
                <a:effectLst/>
                <a:uLnTx/>
                <a:uFillTx/>
                <a:latin typeface="Times New Roman"/>
                <a:ea typeface="黑体"/>
                <a:cs typeface="+mn-cs"/>
              </a:rPr>
              <a:t>v </a:t>
            </a:r>
            <a:r>
              <a:rPr kumimoji="1" lang="en-US" altLang="zh-CN" sz="3200" b="0" i="0" u="none" strike="noStrike" kern="0" cap="none" spc="0" normalizeH="0" baseline="0" noProof="0" dirty="0" smtClean="0">
                <a:ln>
                  <a:noFill/>
                </a:ln>
                <a:solidFill>
                  <a:srgbClr val="003300"/>
                </a:solidFill>
                <a:effectLst/>
                <a:uLnTx/>
                <a:uFillTx/>
                <a:latin typeface="Arial" panose="020B0604020202020204" pitchFamily="34" charset="0"/>
                <a:ea typeface="黑体"/>
                <a:cs typeface="Arial" panose="020B0604020202020204" pitchFamily="34" charset="0"/>
              </a:rPr>
              <a:t>=</a:t>
            </a:r>
            <a:r>
              <a:rPr kumimoji="1" lang="zh-CN" altLang="en-US" sz="3200" b="0" i="0" u="none" strike="noStrike" kern="0" cap="none" spc="0" normalizeH="0" baseline="0" noProof="0" dirty="0" smtClean="0">
                <a:ln>
                  <a:noFill/>
                </a:ln>
                <a:solidFill>
                  <a:srgbClr val="003300"/>
                </a:solidFill>
                <a:effectLst/>
                <a:uLnTx/>
                <a:uFillTx/>
                <a:latin typeface="Arial" panose="020B0604020202020204" pitchFamily="34" charset="0"/>
                <a:ea typeface="黑体"/>
                <a:cs typeface="Arial" panose="020B0604020202020204" pitchFamily="34" charset="0"/>
              </a:rPr>
              <a:t>△</a:t>
            </a:r>
            <a:r>
              <a:rPr kumimoji="1" lang="en-US" altLang="zh-CN" sz="3200" b="0" i="0" u="none" strike="noStrike" kern="0" cap="none" spc="0" normalizeH="0" baseline="0" noProof="0" dirty="0" smtClean="0">
                <a:ln>
                  <a:noFill/>
                </a:ln>
                <a:solidFill>
                  <a:srgbClr val="003300"/>
                </a:solidFill>
                <a:effectLst/>
                <a:uLnTx/>
                <a:uFillTx/>
                <a:latin typeface="Arial" panose="020B0604020202020204" pitchFamily="34" charset="0"/>
                <a:ea typeface="黑体"/>
                <a:cs typeface="Arial" panose="020B0604020202020204" pitchFamily="34" charset="0"/>
              </a:rPr>
              <a:t>U</a:t>
            </a:r>
          </a:p>
          <a:p>
            <a:r>
              <a:rPr lang="zh-CN" altLang="en-US" dirty="0" smtClean="0">
                <a:latin typeface="+mn-ea"/>
              </a:rPr>
              <a:t>恒压热：</a:t>
            </a:r>
            <a:r>
              <a:rPr kumimoji="1" lang="en-US" altLang="zh-CN" sz="3200" kern="0" dirty="0" err="1">
                <a:solidFill>
                  <a:srgbClr val="003300"/>
                </a:solidFill>
                <a:latin typeface="Times New Roman"/>
                <a:ea typeface="黑体"/>
              </a:rPr>
              <a:t>Q</a:t>
            </a:r>
            <a:r>
              <a:rPr kumimoji="1" lang="en-US" altLang="zh-CN" sz="3200" kern="0" baseline="-25000" dirty="0" err="1">
                <a:solidFill>
                  <a:srgbClr val="003300"/>
                </a:solidFill>
                <a:latin typeface="Times New Roman"/>
                <a:ea typeface="黑体"/>
              </a:rPr>
              <a:t>p</a:t>
            </a:r>
            <a:r>
              <a:rPr kumimoji="1" lang="en-US" altLang="zh-CN" sz="3200" kern="0" dirty="0">
                <a:solidFill>
                  <a:srgbClr val="003300"/>
                </a:solidFill>
                <a:latin typeface="Times New Roman"/>
                <a:ea typeface="黑体"/>
              </a:rPr>
              <a:t> =</a:t>
            </a:r>
            <a:r>
              <a:rPr kumimoji="1" lang="zh-CN" altLang="en-US" sz="3200" kern="0" dirty="0">
                <a:solidFill>
                  <a:srgbClr val="003300"/>
                </a:solidFill>
                <a:latin typeface="Times New Roman"/>
                <a:ea typeface="黑体"/>
              </a:rPr>
              <a:t> △</a:t>
            </a:r>
            <a:r>
              <a:rPr kumimoji="1" lang="en-US" altLang="zh-CN" sz="3200" kern="0" dirty="0">
                <a:solidFill>
                  <a:srgbClr val="003300"/>
                </a:solidFill>
                <a:latin typeface="Times New Roman"/>
                <a:ea typeface="黑体"/>
              </a:rPr>
              <a:t>H</a:t>
            </a:r>
          </a:p>
          <a:p>
            <a:r>
              <a:rPr lang="zh-CN" altLang="en-US" dirty="0" smtClean="0">
                <a:latin typeface="+mn-ea"/>
              </a:rPr>
              <a:t>焓：</a:t>
            </a:r>
            <a:endParaRPr lang="en-US" altLang="zh-CN" dirty="0" smtClean="0">
              <a:latin typeface="+mn-ea"/>
            </a:endParaRPr>
          </a:p>
          <a:p>
            <a:r>
              <a:rPr lang="zh-CN" altLang="en-US" dirty="0" smtClean="0">
                <a:latin typeface="+mn-ea"/>
              </a:rPr>
              <a:t>热容：</a:t>
            </a:r>
            <a:r>
              <a:rPr lang="zh-CN" altLang="en-US" dirty="0" smtClean="0">
                <a:ea typeface="宋体" panose="02010600030101010101" pitchFamily="2" charset="-122"/>
              </a:rPr>
              <a:t>在</a:t>
            </a:r>
            <a:r>
              <a:rPr lang="en-US" altLang="zh-CN" b="1" dirty="0" smtClean="0">
                <a:solidFill>
                  <a:srgbClr val="0000FF"/>
                </a:solidFill>
                <a:latin typeface="楷体_GB2312" pitchFamily="49" charset="-122"/>
                <a:ea typeface="楷体_GB2312" pitchFamily="49" charset="-122"/>
              </a:rPr>
              <a:t>W</a:t>
            </a:r>
            <a:r>
              <a:rPr lang="en-US" altLang="zh-CN" b="1" dirty="0" smtClean="0">
                <a:solidFill>
                  <a:srgbClr val="0000FF"/>
                </a:solidFill>
                <a:ea typeface="楷体_GB2312" pitchFamily="49" charset="-122"/>
              </a:rPr>
              <a:t>’</a:t>
            </a:r>
            <a:r>
              <a:rPr lang="en-US" altLang="zh-CN" b="1" dirty="0" smtClean="0">
                <a:solidFill>
                  <a:srgbClr val="0000FF"/>
                </a:solidFill>
                <a:latin typeface="楷体_GB2312" pitchFamily="49" charset="-122"/>
                <a:ea typeface="楷体_GB2312" pitchFamily="49" charset="-122"/>
              </a:rPr>
              <a:t>=0</a:t>
            </a:r>
            <a:r>
              <a:rPr lang="zh-CN" altLang="en-US" dirty="0" smtClean="0">
                <a:ea typeface="宋体" panose="02010600030101010101" pitchFamily="2" charset="-122"/>
              </a:rPr>
              <a:t>的条件下，</a:t>
            </a:r>
            <a:r>
              <a:rPr lang="zh-CN" altLang="en-US" b="1" dirty="0" smtClean="0">
                <a:ea typeface="宋体" panose="02010600030101010101" pitchFamily="2" charset="-122"/>
                <a:cs typeface="Times New Roman" panose="02020603050405020304" pitchFamily="18" charset="0"/>
              </a:rPr>
              <a:t>使物质温度升高</a:t>
            </a:r>
            <a:r>
              <a:rPr lang="en-US" altLang="zh-CN" b="1" dirty="0" smtClean="0">
                <a:ea typeface="宋体" panose="02010600030101010101" pitchFamily="2" charset="-122"/>
                <a:cs typeface="Times New Roman" panose="02020603050405020304" pitchFamily="18" charset="0"/>
              </a:rPr>
              <a:t>1</a:t>
            </a:r>
            <a:r>
              <a:rPr lang="en-US" altLang="zh-CN" b="1" dirty="0" smtClean="0">
                <a:latin typeface="宋体" panose="02010600030101010101" pitchFamily="2" charset="-122"/>
                <a:ea typeface="宋体" panose="02010600030101010101" pitchFamily="2" charset="-122"/>
                <a:cs typeface="Times New Roman" panose="02020603050405020304" pitchFamily="18" charset="0"/>
              </a:rPr>
              <a:t>℃</a:t>
            </a:r>
            <a:r>
              <a:rPr lang="zh-CN" altLang="en-US" b="1" dirty="0" smtClean="0">
                <a:ea typeface="宋体" panose="02010600030101010101" pitchFamily="2" charset="-122"/>
                <a:cs typeface="Times New Roman" panose="02020603050405020304" pitchFamily="18" charset="0"/>
              </a:rPr>
              <a:t>或</a:t>
            </a:r>
            <a:r>
              <a:rPr lang="en-US" altLang="zh-CN" b="1" dirty="0" smtClean="0">
                <a:ea typeface="宋体" panose="02010600030101010101" pitchFamily="2" charset="-122"/>
                <a:cs typeface="Times New Roman" panose="02020603050405020304" pitchFamily="18" charset="0"/>
              </a:rPr>
              <a:t>1K</a:t>
            </a:r>
            <a:r>
              <a:rPr lang="zh-CN" altLang="en-US" b="1" dirty="0" smtClean="0">
                <a:ea typeface="宋体" panose="02010600030101010101" pitchFamily="2" charset="-122"/>
                <a:cs typeface="Times New Roman" panose="02020603050405020304" pitchFamily="18" charset="0"/>
              </a:rPr>
              <a:t>所吸收的热</a:t>
            </a:r>
            <a:endParaRPr lang="en-US" altLang="zh-CN" dirty="0" smtClean="0">
              <a:latin typeface="+mn-ea"/>
            </a:endParaRPr>
          </a:p>
          <a:p>
            <a:endParaRPr lang="en-US" altLang="zh-CN" dirty="0" smtClean="0">
              <a:latin typeface="+mn-ea"/>
            </a:endParaRPr>
          </a:p>
          <a:p>
            <a:endParaRPr lang="en-US" altLang="zh-CN" dirty="0" smtClean="0">
              <a:latin typeface="+mn-ea"/>
            </a:endParaRPr>
          </a:p>
          <a:p>
            <a:r>
              <a:rPr lang="zh-CN" altLang="en-US" dirty="0">
                <a:ea typeface="宋体" panose="02010600030101010101" pitchFamily="2" charset="-122"/>
              </a:rPr>
              <a:t>等压（等容）变温过程热</a:t>
            </a:r>
            <a:endParaRPr lang="en-US" altLang="zh-CN" dirty="0" smtClean="0">
              <a:latin typeface="+mn-ea"/>
            </a:endParaRPr>
          </a:p>
        </p:txBody>
      </p:sp>
      <p:sp>
        <p:nvSpPr>
          <p:cNvPr id="8" name="Text Box 13"/>
          <p:cNvSpPr txBox="1">
            <a:spLocks noChangeArrowheads="1"/>
          </p:cNvSpPr>
          <p:nvPr/>
        </p:nvSpPr>
        <p:spPr bwMode="auto">
          <a:xfrm>
            <a:off x="2068802" y="2493999"/>
            <a:ext cx="248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600" dirty="0">
                <a:solidFill>
                  <a:srgbClr val="0000FF"/>
                </a:solidFill>
                <a:ea typeface="宋体" panose="02010600030101010101" pitchFamily="2" charset="-122"/>
              </a:rPr>
              <a:t>H = U + </a:t>
            </a:r>
            <a:r>
              <a:rPr lang="en-US" altLang="zh-CN" sz="3600" i="1" dirty="0">
                <a:solidFill>
                  <a:srgbClr val="0000FF"/>
                </a:solidFill>
                <a:ea typeface="宋体" panose="02010600030101010101" pitchFamily="2" charset="-122"/>
              </a:rPr>
              <a:t>p </a:t>
            </a:r>
            <a:r>
              <a:rPr lang="en-US" altLang="zh-CN" sz="3600" dirty="0">
                <a:solidFill>
                  <a:srgbClr val="0000FF"/>
                </a:solidFill>
                <a:ea typeface="宋体" panose="02010600030101010101" pitchFamily="2" charset="-122"/>
              </a:rPr>
              <a:t>V</a:t>
            </a:r>
          </a:p>
        </p:txBody>
      </p:sp>
      <p:graphicFrame>
        <p:nvGraphicFramePr>
          <p:cNvPr id="9" name="Object 6"/>
          <p:cNvGraphicFramePr>
            <a:graphicFrameLocks noChangeAspect="1"/>
          </p:cNvGraphicFramePr>
          <p:nvPr>
            <p:extLst>
              <p:ext uri="{D42A27DB-BD31-4B8C-83A1-F6EECF244321}">
                <p14:modId xmlns:p14="http://schemas.microsoft.com/office/powerpoint/2010/main" val="3373828425"/>
              </p:ext>
            </p:extLst>
          </p:nvPr>
        </p:nvGraphicFramePr>
        <p:xfrm>
          <a:off x="4853565" y="3615910"/>
          <a:ext cx="1871662" cy="990600"/>
        </p:xfrm>
        <a:graphic>
          <a:graphicData uri="http://schemas.openxmlformats.org/presentationml/2006/ole">
            <mc:AlternateContent xmlns:mc="http://schemas.openxmlformats.org/markup-compatibility/2006">
              <mc:Choice xmlns:v="urn:schemas-microsoft-com:vml" Requires="v">
                <p:oleObj spid="_x0000_s3134" name="公式" r:id="rId4" imgW="520474" imgH="393529" progId="Equation.3">
                  <p:embed/>
                </p:oleObj>
              </mc:Choice>
              <mc:Fallback>
                <p:oleObj name="公式" r:id="rId4" imgW="520474" imgH="393529" progId="Equation.3">
                  <p:embed/>
                  <p:pic>
                    <p:nvPicPr>
                      <p:cNvPr id="6963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3565" y="3615910"/>
                        <a:ext cx="1871662" cy="990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556831505"/>
              </p:ext>
            </p:extLst>
          </p:nvPr>
        </p:nvGraphicFramePr>
        <p:xfrm>
          <a:off x="3875809" y="4981264"/>
          <a:ext cx="4440382" cy="1752045"/>
        </p:xfrm>
        <a:graphic>
          <a:graphicData uri="http://schemas.openxmlformats.org/presentationml/2006/ole">
            <mc:AlternateContent xmlns:mc="http://schemas.openxmlformats.org/markup-compatibility/2006">
              <mc:Choice xmlns:v="urn:schemas-microsoft-com:vml" Requires="v">
                <p:oleObj spid="_x0000_s3135" name="Equation" r:id="rId6" imgW="1612900" imgH="711200" progId="Equation.3">
                  <p:embed/>
                </p:oleObj>
              </mc:Choice>
              <mc:Fallback>
                <p:oleObj name="Equation" r:id="rId6" imgW="1612900" imgH="711200" progId="Equation.3">
                  <p:embed/>
                  <p:pic>
                    <p:nvPicPr>
                      <p:cNvPr id="7577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5809" y="4981264"/>
                        <a:ext cx="4440382" cy="175204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0624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ox(out)">
                                      <p:cBhvr>
                                        <p:cTn id="32" dur="500"/>
                                        <p:tgtEl>
                                          <p:spTgt spid="9"/>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vertical)">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47851" y="1484314"/>
            <a:ext cx="8640763" cy="4586287"/>
          </a:xfrm>
          <a:prstGeom prst="rect">
            <a:avLst/>
          </a:prstGeom>
        </p:spPr>
        <p:txBody>
          <a:bodyPr>
            <a:spAutoFit/>
          </a:bodyPr>
          <a:lstStyle/>
          <a:p>
            <a:pPr algn="just">
              <a:lnSpc>
                <a:spcPct val="150000"/>
              </a:lnSpc>
              <a:spcBef>
                <a:spcPts val="1200"/>
              </a:spcBef>
              <a:defRPr/>
            </a:pPr>
            <a:r>
              <a:rPr lang="zh-CN" altLang="en-US" sz="2400" dirty="0">
                <a:latin typeface="+mn-ea"/>
              </a:rPr>
              <a:t>（</a:t>
            </a:r>
            <a:r>
              <a:rPr lang="en-US" altLang="zh-CN" sz="2400" dirty="0">
                <a:latin typeface="+mn-ea"/>
              </a:rPr>
              <a:t>1</a:t>
            </a:r>
            <a:r>
              <a:rPr lang="zh-CN" altLang="en-US" sz="2400" dirty="0">
                <a:latin typeface="+mn-ea"/>
              </a:rPr>
              <a:t>）</a:t>
            </a:r>
            <a:r>
              <a:rPr lang="zh-CN" altLang="en-US" sz="2400" dirty="0">
                <a:solidFill>
                  <a:srgbClr val="FF0000"/>
                </a:solidFill>
                <a:latin typeface="+mn-ea"/>
              </a:rPr>
              <a:t>掌握反应速率、基元反应、反应级数等基本概念</a:t>
            </a:r>
            <a:r>
              <a:rPr lang="zh-CN" altLang="en-US" sz="2400" dirty="0">
                <a:latin typeface="+mn-ea"/>
              </a:rPr>
              <a:t>。</a:t>
            </a:r>
            <a:endParaRPr lang="en-US" altLang="zh-CN" sz="2400" dirty="0">
              <a:latin typeface="+mn-ea"/>
            </a:endParaRPr>
          </a:p>
          <a:p>
            <a:pPr algn="just">
              <a:lnSpc>
                <a:spcPct val="150000"/>
              </a:lnSpc>
              <a:spcBef>
                <a:spcPts val="1200"/>
              </a:spcBef>
              <a:defRPr/>
            </a:pPr>
            <a:r>
              <a:rPr lang="zh-CN" altLang="en-US" sz="2400" dirty="0">
                <a:latin typeface="+mn-ea"/>
              </a:rPr>
              <a:t>（</a:t>
            </a:r>
            <a:r>
              <a:rPr lang="en-US" altLang="zh-CN" sz="2400" dirty="0">
                <a:latin typeface="+mn-ea"/>
              </a:rPr>
              <a:t>2</a:t>
            </a:r>
            <a:r>
              <a:rPr lang="zh-CN" altLang="en-US" sz="2400" dirty="0">
                <a:latin typeface="+mn-ea"/>
              </a:rPr>
              <a:t>）</a:t>
            </a:r>
            <a:r>
              <a:rPr lang="zh-CN" altLang="en-US" sz="2400" dirty="0">
                <a:solidFill>
                  <a:srgbClr val="FF0000"/>
                </a:solidFill>
                <a:latin typeface="+mn-ea"/>
              </a:rPr>
              <a:t>掌握零级反应、一级反应、二级反应的基本特点及应用，学会计算反应的速率常数、半衰期</a:t>
            </a:r>
            <a:r>
              <a:rPr lang="zh-CN" altLang="en-US" sz="2400" dirty="0">
                <a:latin typeface="+mn-ea"/>
              </a:rPr>
              <a:t>。</a:t>
            </a:r>
            <a:endParaRPr lang="en-US" altLang="zh-CN" sz="2400" dirty="0">
              <a:latin typeface="+mn-ea"/>
            </a:endParaRPr>
          </a:p>
          <a:p>
            <a:pPr algn="just">
              <a:lnSpc>
                <a:spcPct val="150000"/>
              </a:lnSpc>
              <a:spcBef>
                <a:spcPts val="1200"/>
              </a:spcBef>
              <a:defRPr/>
            </a:pPr>
            <a:r>
              <a:rPr lang="zh-CN" altLang="en-US" sz="2400" dirty="0">
                <a:latin typeface="+mn-ea"/>
              </a:rPr>
              <a:t>（</a:t>
            </a:r>
            <a:r>
              <a:rPr lang="en-US" altLang="zh-CN" sz="2400" dirty="0">
                <a:latin typeface="+mn-ea"/>
              </a:rPr>
              <a:t>3</a:t>
            </a:r>
            <a:r>
              <a:rPr lang="zh-CN" altLang="en-US" sz="2400" dirty="0">
                <a:latin typeface="+mn-ea"/>
              </a:rPr>
              <a:t>）</a:t>
            </a:r>
            <a:r>
              <a:rPr lang="zh-CN" altLang="en-US" sz="2400" dirty="0">
                <a:solidFill>
                  <a:srgbClr val="FF0000"/>
                </a:solidFill>
                <a:latin typeface="+mn-ea"/>
              </a:rPr>
              <a:t>掌握典型复杂反应的速率方程及其计算</a:t>
            </a:r>
            <a:r>
              <a:rPr lang="zh-CN" altLang="en-US" sz="2400" dirty="0">
                <a:latin typeface="+mn-ea"/>
              </a:rPr>
              <a:t>。</a:t>
            </a:r>
            <a:endParaRPr lang="en-US" altLang="zh-CN" sz="2400" dirty="0">
              <a:latin typeface="+mn-ea"/>
            </a:endParaRPr>
          </a:p>
          <a:p>
            <a:pPr algn="just">
              <a:lnSpc>
                <a:spcPct val="150000"/>
              </a:lnSpc>
              <a:spcBef>
                <a:spcPts val="1200"/>
              </a:spcBef>
              <a:defRPr/>
            </a:pPr>
            <a:r>
              <a:rPr lang="zh-CN" altLang="en-US" sz="2400" dirty="0">
                <a:cs typeface="Times New Roman" panose="02020603050405020304" pitchFamily="18" charset="0"/>
              </a:rPr>
              <a:t>（</a:t>
            </a:r>
            <a:r>
              <a:rPr lang="en-US" altLang="zh-CN" sz="2400" dirty="0">
                <a:cs typeface="Times New Roman" panose="02020603050405020304" pitchFamily="18" charset="0"/>
              </a:rPr>
              <a:t>4</a:t>
            </a:r>
            <a:r>
              <a:rPr lang="zh-CN" altLang="en-US" sz="2400" dirty="0">
                <a:cs typeface="Times New Roman" panose="02020603050405020304" pitchFamily="18" charset="0"/>
              </a:rPr>
              <a:t>）</a:t>
            </a:r>
            <a:r>
              <a:rPr lang="zh-CN" altLang="en-US" sz="2400" dirty="0">
                <a:solidFill>
                  <a:srgbClr val="FF0000"/>
                </a:solidFill>
                <a:cs typeface="Times New Roman" panose="02020603050405020304" pitchFamily="18" charset="0"/>
              </a:rPr>
              <a:t>重点掌握阿伦尼乌斯公式，学会计算活化能以及不同温度下的速率常数</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algn="just">
              <a:lnSpc>
                <a:spcPct val="150000"/>
              </a:lnSpc>
              <a:spcBef>
                <a:spcPts val="1200"/>
              </a:spcBef>
              <a:defRPr/>
            </a:pPr>
            <a:r>
              <a:rPr lang="zh-CN" altLang="en-US" sz="2400" dirty="0">
                <a:cs typeface="Times New Roman" panose="02020603050405020304" pitchFamily="18" charset="0"/>
              </a:rPr>
              <a:t>（</a:t>
            </a:r>
            <a:r>
              <a:rPr lang="en-US" altLang="zh-CN" sz="2400" dirty="0">
                <a:cs typeface="Times New Roman" panose="02020603050405020304" pitchFamily="18" charset="0"/>
              </a:rPr>
              <a:t>5</a:t>
            </a:r>
            <a:r>
              <a:rPr lang="zh-CN" altLang="en-US" sz="2400" dirty="0">
                <a:cs typeface="Times New Roman" panose="02020603050405020304" pitchFamily="18" charset="0"/>
              </a:rPr>
              <a:t>）了解链式反应的基本步骤。</a:t>
            </a:r>
            <a:endParaRPr lang="en-US" altLang="zh-CN" sz="2400" dirty="0">
              <a:cs typeface="Times New Roman" panose="02020603050405020304" pitchFamily="18" charset="0"/>
            </a:endParaRPr>
          </a:p>
        </p:txBody>
      </p:sp>
      <p:sp>
        <p:nvSpPr>
          <p:cNvPr id="4" name="Rectangle 2"/>
          <p:cNvSpPr txBox="1">
            <a:spLocks noChangeArrowheads="1"/>
          </p:cNvSpPr>
          <p:nvPr/>
        </p:nvSpPr>
        <p:spPr bwMode="auto">
          <a:xfrm>
            <a:off x="2209800" y="44450"/>
            <a:ext cx="7772400" cy="838200"/>
          </a:xfrm>
          <a:prstGeom prst="rect">
            <a:avLst/>
          </a:prstGeom>
          <a:noFill/>
          <a:ln w="9525">
            <a:noFill/>
            <a:miter lim="800000"/>
            <a:headEnd/>
            <a:tailEnd/>
          </a:ln>
        </p:spPr>
        <p:txBody>
          <a:bodyPr anchor="ctr"/>
          <a:lstStyle>
            <a:lvl1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2pPr>
            <a:lvl3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3pPr>
            <a:lvl4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4pPr>
            <a:lvl5pPr algn="l" rtl="0" eaLnBrk="0" fontAlgn="base" hangingPunct="0">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5pPr>
            <a:lvl6pPr marL="4572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6pPr>
            <a:lvl7pPr marL="9144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7pPr>
            <a:lvl8pPr marL="13716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8pPr>
            <a:lvl9pPr marL="1828800" algn="l" rtl="0" fontAlgn="base">
              <a:spcBef>
                <a:spcPct val="0"/>
              </a:spcBef>
              <a:spcAft>
                <a:spcPct val="0"/>
              </a:spcAft>
              <a:defRPr kumimoji="1" sz="4000" i="1">
                <a:solidFill>
                  <a:srgbClr val="66FFFF"/>
                </a:solidFill>
                <a:effectLst>
                  <a:outerShdw blurRad="38100" dist="38100" dir="2700000" algn="tl">
                    <a:srgbClr val="000000"/>
                  </a:outerShdw>
                </a:effectLst>
                <a:latin typeface="Times New Roman" pitchFamily="18" charset="0"/>
                <a:ea typeface="幼圆" pitchFamily="49" charset="-122"/>
              </a:defRPr>
            </a:lvl9pPr>
          </a:lstStyle>
          <a:p>
            <a:pPr eaLnBrk="1" hangingPunct="1">
              <a:defRPr/>
            </a:pPr>
            <a:r>
              <a:rPr lang="zh-CN" altLang="en-US" b="1" kern="0" dirty="0">
                <a:solidFill>
                  <a:schemeClr val="tx1"/>
                </a:solidFill>
                <a:effectLst/>
              </a:rPr>
              <a:t>本章重点难点</a:t>
            </a:r>
          </a:p>
        </p:txBody>
      </p:sp>
    </p:spTree>
    <p:extLst>
      <p:ext uri="{BB962C8B-B14F-4D97-AF65-F5344CB8AC3E}">
        <p14:creationId xmlns:p14="http://schemas.microsoft.com/office/powerpoint/2010/main" val="855812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en-US" altLang="zh-CN" dirty="0" smtClean="0"/>
              <a:t>1.3 </a:t>
            </a:r>
            <a:r>
              <a:rPr lang="zh-CN" altLang="en-US" dirty="0" smtClean="0"/>
              <a:t>焓 、热容</a:t>
            </a:r>
          </a:p>
        </p:txBody>
      </p:sp>
      <p:sp>
        <p:nvSpPr>
          <p:cNvPr id="3" name="内容占位符 2"/>
          <p:cNvSpPr>
            <a:spLocks noGrp="1"/>
          </p:cNvSpPr>
          <p:nvPr>
            <p:ph idx="1"/>
          </p:nvPr>
        </p:nvSpPr>
        <p:spPr>
          <a:xfrm>
            <a:off x="838200" y="1489111"/>
            <a:ext cx="10515600" cy="5244198"/>
          </a:xfrm>
        </p:spPr>
        <p:txBody>
          <a:bodyPr>
            <a:normAutofit/>
          </a:bodyPr>
          <a:lstStyle/>
          <a:p>
            <a:r>
              <a:rPr lang="zh-CN" altLang="en-US" dirty="0" smtClean="0">
                <a:latin typeface="+mn-ea"/>
              </a:rPr>
              <a:t>热容是温度的函数</a:t>
            </a:r>
            <a:endParaRPr lang="en-US" altLang="zh-CN" dirty="0" smtClean="0">
              <a:latin typeface="+mn-ea"/>
            </a:endParaRPr>
          </a:p>
          <a:p>
            <a:endParaRPr lang="en-US" altLang="zh-CN" dirty="0">
              <a:latin typeface="+mn-ea"/>
            </a:endParaRPr>
          </a:p>
          <a:p>
            <a:endParaRPr lang="en-US" altLang="zh-CN" dirty="0" smtClean="0">
              <a:latin typeface="+mn-ea"/>
            </a:endParaRPr>
          </a:p>
          <a:p>
            <a:r>
              <a:rPr lang="zh-CN" altLang="en-US" dirty="0" smtClean="0">
                <a:latin typeface="+mn-ea"/>
              </a:rPr>
              <a:t>热容与相态有关，不同相态公式不同</a:t>
            </a:r>
            <a:endParaRPr lang="en-US" altLang="zh-CN" dirty="0" smtClean="0">
              <a:latin typeface="+mn-ea"/>
            </a:endParaRPr>
          </a:p>
          <a:p>
            <a:r>
              <a:rPr lang="zh-CN" altLang="en-US" dirty="0" smtClean="0">
                <a:latin typeface="+mn-ea"/>
              </a:rPr>
              <a:t>理想气体的标准热容</a:t>
            </a:r>
          </a:p>
          <a:p>
            <a:endParaRPr lang="en-US" altLang="zh-CN" dirty="0" smtClean="0">
              <a:latin typeface="+mn-ea"/>
            </a:endParaRPr>
          </a:p>
          <a:p>
            <a:endParaRPr lang="en-US" altLang="zh-CN" dirty="0" smtClean="0">
              <a:latin typeface="+mn-ea"/>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891744827"/>
              </p:ext>
            </p:extLst>
          </p:nvPr>
        </p:nvGraphicFramePr>
        <p:xfrm>
          <a:off x="2468274" y="1900274"/>
          <a:ext cx="6324600" cy="914400"/>
        </p:xfrm>
        <a:graphic>
          <a:graphicData uri="http://schemas.openxmlformats.org/presentationml/2006/ole">
            <mc:AlternateContent xmlns:mc="http://schemas.openxmlformats.org/markup-compatibility/2006">
              <mc:Choice xmlns:v="urn:schemas-microsoft-com:vml" Requires="v">
                <p:oleObj spid="_x0000_s5272" name="Equation" r:id="rId4" imgW="1651000" imgH="254000" progId="Equation.3">
                  <p:embed/>
                </p:oleObj>
              </mc:Choice>
              <mc:Fallback>
                <p:oleObj name="Equation" r:id="rId4" imgW="1651000" imgH="254000" progId="Equation.3">
                  <p:embed/>
                  <p:pic>
                    <p:nvPicPr>
                      <p:cNvPr id="7475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8274" y="1900274"/>
                        <a:ext cx="6324600" cy="914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组合 3"/>
          <p:cNvGrpSpPr/>
          <p:nvPr/>
        </p:nvGrpSpPr>
        <p:grpSpPr>
          <a:xfrm>
            <a:off x="2612736" y="4266785"/>
            <a:ext cx="6035675" cy="1014413"/>
            <a:chOff x="2652713" y="5292725"/>
            <a:chExt cx="6035675" cy="1014413"/>
          </a:xfrm>
        </p:grpSpPr>
        <p:sp>
          <p:nvSpPr>
            <p:cNvPr id="11" name="Text Box 9"/>
            <p:cNvSpPr txBox="1">
              <a:spLocks noChangeArrowheads="1"/>
            </p:cNvSpPr>
            <p:nvPr/>
          </p:nvSpPr>
          <p:spPr bwMode="auto">
            <a:xfrm>
              <a:off x="2652713" y="5292725"/>
              <a:ext cx="1970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b="1" dirty="0">
                  <a:ea typeface="宋体" panose="02010600030101010101" pitchFamily="2" charset="-122"/>
                </a:rPr>
                <a:t>单原子气体</a:t>
              </a:r>
              <a:endParaRPr lang="zh-CN" altLang="en-US" sz="2400" dirty="0">
                <a:ea typeface="宋体" panose="02010600030101010101" pitchFamily="2" charset="-122"/>
              </a:endParaRPr>
            </a:p>
          </p:txBody>
        </p:sp>
        <p:sp>
          <p:nvSpPr>
            <p:cNvPr id="12" name="Text Box 10"/>
            <p:cNvSpPr txBox="1">
              <a:spLocks noChangeArrowheads="1"/>
            </p:cNvSpPr>
            <p:nvPr/>
          </p:nvSpPr>
          <p:spPr bwMode="auto">
            <a:xfrm>
              <a:off x="2671763" y="5788025"/>
              <a:ext cx="1970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b="1">
                  <a:ea typeface="宋体" panose="02010600030101010101" pitchFamily="2" charset="-122"/>
                </a:rPr>
                <a:t>双原子气体</a:t>
              </a:r>
              <a:endParaRPr lang="zh-CN" altLang="en-US" sz="2400">
                <a:ea typeface="宋体" panose="02010600030101010101" pitchFamily="2" charset="-122"/>
              </a:endParaRPr>
            </a:p>
          </p:txBody>
        </p:sp>
        <p:grpSp>
          <p:nvGrpSpPr>
            <p:cNvPr id="13" name="Group 11"/>
            <p:cNvGrpSpPr>
              <a:grpSpLocks/>
            </p:cNvGrpSpPr>
            <p:nvPr/>
          </p:nvGrpSpPr>
          <p:grpSpPr bwMode="auto">
            <a:xfrm>
              <a:off x="5076825" y="5373688"/>
              <a:ext cx="3611563" cy="917575"/>
              <a:chOff x="2573" y="3391"/>
              <a:chExt cx="2275" cy="578"/>
            </a:xfrm>
          </p:grpSpPr>
          <p:graphicFrame>
            <p:nvGraphicFramePr>
              <p:cNvPr id="14" name="Object 12"/>
              <p:cNvGraphicFramePr>
                <a:graphicFrameLocks noChangeAspect="1"/>
              </p:cNvGraphicFramePr>
              <p:nvPr/>
            </p:nvGraphicFramePr>
            <p:xfrm>
              <a:off x="2573" y="3391"/>
              <a:ext cx="1059" cy="290"/>
            </p:xfrm>
            <a:graphic>
              <a:graphicData uri="http://schemas.openxmlformats.org/presentationml/2006/ole">
                <mc:AlternateContent xmlns:mc="http://schemas.openxmlformats.org/markup-compatibility/2006">
                  <mc:Choice xmlns:v="urn:schemas-microsoft-com:vml" Requires="v">
                    <p:oleObj spid="_x0000_s5273" name="公式" r:id="rId6" imgW="876300" imgH="241300" progId="Equation.3">
                      <p:embed/>
                    </p:oleObj>
                  </mc:Choice>
                  <mc:Fallback>
                    <p:oleObj name="公式" r:id="rId6" imgW="876300" imgH="241300" progId="Equation.3">
                      <p:embed/>
                      <p:pic>
                        <p:nvPicPr>
                          <p:cNvPr id="62476"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3" y="3391"/>
                            <a:ext cx="1059" cy="29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3"/>
              <p:cNvGraphicFramePr>
                <a:graphicFrameLocks noChangeAspect="1"/>
              </p:cNvGraphicFramePr>
              <p:nvPr/>
            </p:nvGraphicFramePr>
            <p:xfrm>
              <a:off x="2573" y="3679"/>
              <a:ext cx="1059" cy="290"/>
            </p:xfrm>
            <a:graphic>
              <a:graphicData uri="http://schemas.openxmlformats.org/presentationml/2006/ole">
                <mc:AlternateContent xmlns:mc="http://schemas.openxmlformats.org/markup-compatibility/2006">
                  <mc:Choice xmlns:v="urn:schemas-microsoft-com:vml" Requires="v">
                    <p:oleObj spid="_x0000_s5274" name="Microsoft 公式 3.0" r:id="rId8" imgW="876300" imgH="241300" progId="Equation.3">
                      <p:embed/>
                    </p:oleObj>
                  </mc:Choice>
                  <mc:Fallback>
                    <p:oleObj name="Microsoft 公式 3.0" r:id="rId8" imgW="876300" imgH="241300" progId="Equation.3">
                      <p:embed/>
                      <p:pic>
                        <p:nvPicPr>
                          <p:cNvPr id="62477"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73" y="3679"/>
                            <a:ext cx="1059" cy="29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4"/>
              <p:cNvGraphicFramePr>
                <a:graphicFrameLocks noChangeAspect="1"/>
              </p:cNvGraphicFramePr>
              <p:nvPr/>
            </p:nvGraphicFramePr>
            <p:xfrm>
              <a:off x="3805" y="3391"/>
              <a:ext cx="1043" cy="290"/>
            </p:xfrm>
            <a:graphic>
              <a:graphicData uri="http://schemas.openxmlformats.org/presentationml/2006/ole">
                <mc:AlternateContent xmlns:mc="http://schemas.openxmlformats.org/markup-compatibility/2006">
                  <mc:Choice xmlns:v="urn:schemas-microsoft-com:vml" Requires="v">
                    <p:oleObj spid="_x0000_s5275" name="公式" r:id="rId10" imgW="863225" imgH="241195" progId="Equation.3">
                      <p:embed/>
                    </p:oleObj>
                  </mc:Choice>
                  <mc:Fallback>
                    <p:oleObj name="公式" r:id="rId10" imgW="863225" imgH="241195" progId="Equation.3">
                      <p:embed/>
                      <p:pic>
                        <p:nvPicPr>
                          <p:cNvPr id="62478"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05" y="3391"/>
                            <a:ext cx="1043" cy="29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5"/>
              <p:cNvGraphicFramePr>
                <a:graphicFrameLocks noChangeAspect="1"/>
              </p:cNvGraphicFramePr>
              <p:nvPr/>
            </p:nvGraphicFramePr>
            <p:xfrm>
              <a:off x="3806" y="3679"/>
              <a:ext cx="1042" cy="290"/>
            </p:xfrm>
            <a:graphic>
              <a:graphicData uri="http://schemas.openxmlformats.org/presentationml/2006/ole">
                <mc:AlternateContent xmlns:mc="http://schemas.openxmlformats.org/markup-compatibility/2006">
                  <mc:Choice xmlns:v="urn:schemas-microsoft-com:vml" Requires="v">
                    <p:oleObj spid="_x0000_s5276" name="公式" r:id="rId12" imgW="863225" imgH="241195" progId="Equation.3">
                      <p:embed/>
                    </p:oleObj>
                  </mc:Choice>
                  <mc:Fallback>
                    <p:oleObj name="公式" r:id="rId12" imgW="863225" imgH="241195" progId="Equation.3">
                      <p:embed/>
                      <p:pic>
                        <p:nvPicPr>
                          <p:cNvPr id="62479"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06" y="3679"/>
                            <a:ext cx="1042" cy="29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370982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out)">
                                      <p:cBhvr>
                                        <p:cTn id="12" dur="500"/>
                                        <p:tgtEl>
                                          <p:spTgt spid="7"/>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smtClean="0"/>
              <a:t> </a:t>
            </a:r>
            <a:r>
              <a:rPr lang="en-US" altLang="zh-CN" dirty="0" smtClean="0"/>
              <a:t>1.4 </a:t>
            </a:r>
            <a:r>
              <a:rPr lang="zh-CN" altLang="en-US" dirty="0" smtClean="0"/>
              <a:t>热力学第一定律对理想气体的应用</a:t>
            </a:r>
          </a:p>
        </p:txBody>
      </p:sp>
      <p:sp>
        <p:nvSpPr>
          <p:cNvPr id="3" name="内容占位符 2"/>
          <p:cNvSpPr>
            <a:spLocks noGrp="1"/>
          </p:cNvSpPr>
          <p:nvPr>
            <p:ph idx="1"/>
          </p:nvPr>
        </p:nvSpPr>
        <p:spPr>
          <a:xfrm>
            <a:off x="838200" y="1489111"/>
            <a:ext cx="10515600" cy="5244198"/>
          </a:xfrm>
        </p:spPr>
        <p:txBody>
          <a:bodyPr>
            <a:normAutofit/>
          </a:bodyPr>
          <a:lstStyle/>
          <a:p>
            <a:r>
              <a:rPr lang="zh-CN" altLang="en-US" dirty="0" smtClean="0">
                <a:solidFill>
                  <a:srgbClr val="FF0000"/>
                </a:solidFill>
                <a:latin typeface="黑体" panose="02010609060101010101" pitchFamily="49" charset="-122"/>
              </a:rPr>
              <a:t>理想气体</a:t>
            </a:r>
            <a:r>
              <a:rPr lang="zh-CN" altLang="en-US" dirty="0" smtClean="0">
                <a:solidFill>
                  <a:srgbClr val="0000FF"/>
                </a:solidFill>
                <a:latin typeface="黑体" panose="02010609060101010101" pitchFamily="49" charset="-122"/>
              </a:rPr>
              <a:t>的热力学能和焓仅是温度的函数</a:t>
            </a:r>
            <a:endParaRPr lang="en-US" altLang="zh-CN" dirty="0">
              <a:latin typeface="+mn-ea"/>
            </a:endParaRPr>
          </a:p>
          <a:p>
            <a:endParaRPr lang="en-US" altLang="zh-CN" dirty="0" smtClean="0">
              <a:latin typeface="+mn-ea"/>
            </a:endParaRPr>
          </a:p>
          <a:p>
            <a:r>
              <a:rPr lang="zh-CN" altLang="en-US" dirty="0" smtClean="0">
                <a:latin typeface="+mn-ea"/>
              </a:rPr>
              <a:t>理想气体</a:t>
            </a:r>
            <a:r>
              <a:rPr lang="en-US" altLang="zh-CN" dirty="0" err="1">
                <a:latin typeface="+mn-ea"/>
              </a:rPr>
              <a:t>Cp</a:t>
            </a:r>
            <a:r>
              <a:rPr lang="zh-CN" altLang="en-US" dirty="0">
                <a:latin typeface="+mn-ea"/>
              </a:rPr>
              <a:t>与</a:t>
            </a:r>
            <a:r>
              <a:rPr lang="en-US" altLang="zh-CN" dirty="0" err="1">
                <a:latin typeface="+mn-ea"/>
              </a:rPr>
              <a:t>Cv</a:t>
            </a:r>
            <a:r>
              <a:rPr lang="zh-CN" altLang="en-US" dirty="0">
                <a:latin typeface="+mn-ea"/>
              </a:rPr>
              <a:t>之差</a:t>
            </a:r>
          </a:p>
          <a:p>
            <a:r>
              <a:rPr lang="zh-CN" altLang="en-US" dirty="0" smtClean="0">
                <a:latin typeface="+mn-ea"/>
              </a:rPr>
              <a:t>理想气体的功</a:t>
            </a:r>
            <a:endParaRPr lang="en-US" altLang="zh-CN" dirty="0" smtClean="0">
              <a:latin typeface="+mn-ea"/>
            </a:endParaRPr>
          </a:p>
          <a:p>
            <a:pPr lvl="1">
              <a:lnSpc>
                <a:spcPct val="150000"/>
              </a:lnSpc>
            </a:pPr>
            <a:r>
              <a:rPr lang="zh-CN" altLang="en-US" sz="2800" dirty="0" smtClean="0">
                <a:latin typeface="黑体" panose="02010609060101010101" pitchFamily="49" charset="-122"/>
              </a:rPr>
              <a:t>恒温过程</a:t>
            </a:r>
            <a:endParaRPr lang="en-US" altLang="zh-CN" sz="2800" dirty="0" smtClean="0">
              <a:latin typeface="黑体" panose="02010609060101010101" pitchFamily="49" charset="-122"/>
            </a:endParaRPr>
          </a:p>
          <a:p>
            <a:pPr lvl="1">
              <a:lnSpc>
                <a:spcPct val="150000"/>
              </a:lnSpc>
            </a:pPr>
            <a:r>
              <a:rPr lang="zh-CN" altLang="en-US" sz="2800" dirty="0" smtClean="0">
                <a:latin typeface="黑体" panose="02010609060101010101" pitchFamily="49" charset="-122"/>
              </a:rPr>
              <a:t>恒压过程</a:t>
            </a:r>
          </a:p>
          <a:p>
            <a:pPr lvl="1">
              <a:lnSpc>
                <a:spcPct val="150000"/>
              </a:lnSpc>
            </a:pPr>
            <a:r>
              <a:rPr lang="zh-CN" altLang="en-US" sz="2800" dirty="0" smtClean="0">
                <a:latin typeface="黑体" panose="02010609060101010101" pitchFamily="49" charset="-122"/>
              </a:rPr>
              <a:t>恒容过程</a:t>
            </a:r>
            <a:endParaRPr lang="en-US" altLang="zh-CN" sz="2800" dirty="0" smtClean="0">
              <a:latin typeface="黑体" panose="02010609060101010101" pitchFamily="49" charset="-122"/>
            </a:endParaRPr>
          </a:p>
          <a:p>
            <a:pPr lvl="1">
              <a:lnSpc>
                <a:spcPct val="150000"/>
              </a:lnSpc>
            </a:pPr>
            <a:r>
              <a:rPr lang="zh-CN" altLang="en-US" sz="2800" dirty="0" smtClean="0">
                <a:latin typeface="黑体" panose="02010609060101010101" pitchFamily="49" charset="-122"/>
              </a:rPr>
              <a:t>绝热过程</a:t>
            </a:r>
          </a:p>
          <a:p>
            <a:pPr lvl="1"/>
            <a:endParaRPr lang="zh-CN" altLang="en-US" sz="2800" dirty="0" smtClean="0">
              <a:latin typeface="黑体" panose="02010609060101010101" pitchFamily="49" charset="-122"/>
            </a:endParaRPr>
          </a:p>
          <a:p>
            <a:pPr lvl="1"/>
            <a:endParaRPr lang="en-US" altLang="zh-CN" dirty="0" smtClean="0">
              <a:latin typeface="+mn-ea"/>
            </a:endParaRPr>
          </a:p>
          <a:p>
            <a:pPr lvl="1"/>
            <a:endParaRPr lang="zh-CN" altLang="en-US" dirty="0" smtClean="0">
              <a:latin typeface="+mn-ea"/>
            </a:endParaRPr>
          </a:p>
          <a:p>
            <a:endParaRPr lang="en-US" altLang="zh-CN" dirty="0" smtClean="0">
              <a:latin typeface="+mn-ea"/>
            </a:endParaRPr>
          </a:p>
          <a:p>
            <a:endParaRPr lang="en-US" altLang="zh-CN" dirty="0" smtClean="0">
              <a:latin typeface="+mn-ea"/>
            </a:endParaRPr>
          </a:p>
        </p:txBody>
      </p:sp>
      <p:graphicFrame>
        <p:nvGraphicFramePr>
          <p:cNvPr id="18" name="Object 7"/>
          <p:cNvGraphicFramePr>
            <a:graphicFrameLocks noChangeAspect="1"/>
          </p:cNvGraphicFramePr>
          <p:nvPr>
            <p:extLst>
              <p:ext uri="{D42A27DB-BD31-4B8C-83A1-F6EECF244321}">
                <p14:modId xmlns:p14="http://schemas.microsoft.com/office/powerpoint/2010/main" val="2617003543"/>
              </p:ext>
            </p:extLst>
          </p:nvPr>
        </p:nvGraphicFramePr>
        <p:xfrm>
          <a:off x="4161848" y="2025461"/>
          <a:ext cx="1546225" cy="457200"/>
        </p:xfrm>
        <a:graphic>
          <a:graphicData uri="http://schemas.openxmlformats.org/presentationml/2006/ole">
            <mc:AlternateContent xmlns:mc="http://schemas.openxmlformats.org/markup-compatibility/2006">
              <mc:Choice xmlns:v="urn:schemas-microsoft-com:vml" Requires="v">
                <p:oleObj spid="_x0000_s6332" name="Equation" r:id="rId3" imgW="774364" imgH="228501" progId="Equation.DSMT4">
                  <p:embed/>
                </p:oleObj>
              </mc:Choice>
              <mc:Fallback>
                <p:oleObj name="Equation" r:id="rId3" imgW="774364" imgH="228501" progId="Equation.DSMT4">
                  <p:embed/>
                  <p:pic>
                    <p:nvPicPr>
                      <p:cNvPr id="30823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1848" y="2025461"/>
                        <a:ext cx="1546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8"/>
          <p:cNvGraphicFramePr>
            <a:graphicFrameLocks noChangeAspect="1"/>
          </p:cNvGraphicFramePr>
          <p:nvPr>
            <p:extLst>
              <p:ext uri="{D42A27DB-BD31-4B8C-83A1-F6EECF244321}">
                <p14:modId xmlns:p14="http://schemas.microsoft.com/office/powerpoint/2010/main" val="2932389600"/>
              </p:ext>
            </p:extLst>
          </p:nvPr>
        </p:nvGraphicFramePr>
        <p:xfrm>
          <a:off x="6651770" y="2025461"/>
          <a:ext cx="1598612" cy="457200"/>
        </p:xfrm>
        <a:graphic>
          <a:graphicData uri="http://schemas.openxmlformats.org/presentationml/2006/ole">
            <mc:AlternateContent xmlns:mc="http://schemas.openxmlformats.org/markup-compatibility/2006">
              <mc:Choice xmlns:v="urn:schemas-microsoft-com:vml" Requires="v">
                <p:oleObj spid="_x0000_s6333" name="Equation" r:id="rId5" imgW="800100" imgH="228600" progId="Equation.DSMT4">
                  <p:embed/>
                </p:oleObj>
              </mc:Choice>
              <mc:Fallback>
                <p:oleObj name="Equation" r:id="rId5" imgW="800100" imgH="228600" progId="Equation.DSMT4">
                  <p:embed/>
                  <p:pic>
                    <p:nvPicPr>
                      <p:cNvPr id="308232"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1770" y="2025461"/>
                        <a:ext cx="159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4"/>
          <p:cNvGraphicFramePr>
            <a:graphicFrameLocks noChangeAspect="1"/>
          </p:cNvGraphicFramePr>
          <p:nvPr>
            <p:extLst>
              <p:ext uri="{D42A27DB-BD31-4B8C-83A1-F6EECF244321}">
                <p14:modId xmlns:p14="http://schemas.microsoft.com/office/powerpoint/2010/main" val="2209167702"/>
              </p:ext>
            </p:extLst>
          </p:nvPr>
        </p:nvGraphicFramePr>
        <p:xfrm>
          <a:off x="4862945" y="2551927"/>
          <a:ext cx="2281958" cy="560403"/>
        </p:xfrm>
        <a:graphic>
          <a:graphicData uri="http://schemas.openxmlformats.org/presentationml/2006/ole">
            <mc:AlternateContent xmlns:mc="http://schemas.openxmlformats.org/markup-compatibility/2006">
              <mc:Choice xmlns:v="urn:schemas-microsoft-com:vml" Requires="v">
                <p:oleObj spid="_x0000_s6334" name="Equation" r:id="rId7" imgW="1295400" imgH="279400" progId="Equation.DSMT4">
                  <p:embed/>
                </p:oleObj>
              </mc:Choice>
              <mc:Fallback>
                <p:oleObj name="Equation" r:id="rId7" imgW="1295400" imgH="279400" progId="Equation.DSMT4">
                  <p:embed/>
                  <p:pic>
                    <p:nvPicPr>
                      <p:cNvPr id="8192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2945" y="2551927"/>
                        <a:ext cx="2281958" cy="560403"/>
                      </a:xfrm>
                      <a:prstGeom prst="rect">
                        <a:avLst/>
                      </a:prstGeom>
                      <a:noFill/>
                      <a:ln>
                        <a:noFill/>
                      </a:ln>
                      <a:effectLst/>
                    </p:spPr>
                  </p:pic>
                </p:oleObj>
              </mc:Fallback>
            </mc:AlternateContent>
          </a:graphicData>
        </a:graphic>
      </p:graphicFrame>
      <p:graphicFrame>
        <p:nvGraphicFramePr>
          <p:cNvPr id="21" name="Object 7"/>
          <p:cNvGraphicFramePr>
            <a:graphicFrameLocks noChangeAspect="1"/>
          </p:cNvGraphicFramePr>
          <p:nvPr>
            <p:extLst>
              <p:ext uri="{D42A27DB-BD31-4B8C-83A1-F6EECF244321}">
                <p14:modId xmlns:p14="http://schemas.microsoft.com/office/powerpoint/2010/main" val="1957876552"/>
              </p:ext>
            </p:extLst>
          </p:nvPr>
        </p:nvGraphicFramePr>
        <p:xfrm>
          <a:off x="3557733" y="3439783"/>
          <a:ext cx="3094037" cy="973137"/>
        </p:xfrm>
        <a:graphic>
          <a:graphicData uri="http://schemas.openxmlformats.org/presentationml/2006/ole">
            <mc:AlternateContent xmlns:mc="http://schemas.openxmlformats.org/markup-compatibility/2006">
              <mc:Choice xmlns:v="urn:schemas-microsoft-com:vml" Requires="v">
                <p:oleObj spid="_x0000_s6335" name="公式" r:id="rId9" imgW="1371600" imgH="431640" progId="Equation.3">
                  <p:embed/>
                </p:oleObj>
              </mc:Choice>
              <mc:Fallback>
                <p:oleObj name="公式" r:id="rId9" imgW="1371600" imgH="431640" progId="Equation.3">
                  <p:embed/>
                  <p:pic>
                    <p:nvPicPr>
                      <p:cNvPr id="80901" name="Object 7"/>
                      <p:cNvPicPr>
                        <a:picLocks noChangeAspect="1" noChangeArrowheads="1"/>
                      </p:cNvPicPr>
                      <p:nvPr/>
                    </p:nvPicPr>
                    <p:blipFill>
                      <a:blip r:embed="rId10"/>
                      <a:srcRect/>
                      <a:stretch>
                        <a:fillRect/>
                      </a:stretch>
                    </p:blipFill>
                    <p:spPr bwMode="auto">
                      <a:xfrm>
                        <a:off x="3557733" y="3439783"/>
                        <a:ext cx="3094037" cy="973137"/>
                      </a:xfrm>
                      <a:prstGeom prst="rect">
                        <a:avLst/>
                      </a:prstGeom>
                      <a:noFill/>
                      <a:ln>
                        <a:noFill/>
                      </a:ln>
                      <a:effectLst/>
                    </p:spPr>
                  </p:pic>
                </p:oleObj>
              </mc:Fallback>
            </mc:AlternateContent>
          </a:graphicData>
        </a:graphic>
      </p:graphicFrame>
      <p:graphicFrame>
        <p:nvGraphicFramePr>
          <p:cNvPr id="22" name="Object 9"/>
          <p:cNvGraphicFramePr>
            <a:graphicFrameLocks noChangeAspect="1"/>
          </p:cNvGraphicFramePr>
          <p:nvPr>
            <p:extLst>
              <p:ext uri="{D42A27DB-BD31-4B8C-83A1-F6EECF244321}">
                <p14:modId xmlns:p14="http://schemas.microsoft.com/office/powerpoint/2010/main" val="2228838903"/>
              </p:ext>
            </p:extLst>
          </p:nvPr>
        </p:nvGraphicFramePr>
        <p:xfrm>
          <a:off x="3555999" y="4194565"/>
          <a:ext cx="4895850" cy="865187"/>
        </p:xfrm>
        <a:graphic>
          <a:graphicData uri="http://schemas.openxmlformats.org/presentationml/2006/ole">
            <mc:AlternateContent xmlns:mc="http://schemas.openxmlformats.org/markup-compatibility/2006">
              <mc:Choice xmlns:v="urn:schemas-microsoft-com:vml" Requires="v">
                <p:oleObj spid="_x0000_s6336" name="公式" r:id="rId11" imgW="2070100" imgH="355600" progId="Equation.3">
                  <p:embed/>
                </p:oleObj>
              </mc:Choice>
              <mc:Fallback>
                <p:oleObj name="公式" r:id="rId11" imgW="2070100" imgH="355600" progId="Equation.3">
                  <p:embed/>
                  <p:pic>
                    <p:nvPicPr>
                      <p:cNvPr id="80903"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55999" y="4194565"/>
                        <a:ext cx="4895850" cy="86518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11"/>
          <p:cNvGraphicFramePr>
            <a:graphicFrameLocks noChangeAspect="1"/>
          </p:cNvGraphicFramePr>
          <p:nvPr>
            <p:extLst>
              <p:ext uri="{D42A27DB-BD31-4B8C-83A1-F6EECF244321}">
                <p14:modId xmlns:p14="http://schemas.microsoft.com/office/powerpoint/2010/main" val="3174828811"/>
              </p:ext>
            </p:extLst>
          </p:nvPr>
        </p:nvGraphicFramePr>
        <p:xfrm>
          <a:off x="3555999" y="4907501"/>
          <a:ext cx="3064019" cy="844659"/>
        </p:xfrm>
        <a:graphic>
          <a:graphicData uri="http://schemas.openxmlformats.org/presentationml/2006/ole">
            <mc:AlternateContent xmlns:mc="http://schemas.openxmlformats.org/markup-compatibility/2006">
              <mc:Choice xmlns:v="urn:schemas-microsoft-com:vml" Requires="v">
                <p:oleObj spid="_x0000_s6337" name="公式" r:id="rId13" imgW="1143000" imgH="355600" progId="Equation.3">
                  <p:embed/>
                </p:oleObj>
              </mc:Choice>
              <mc:Fallback>
                <p:oleObj name="公式" r:id="rId13" imgW="1143000" imgH="355600" progId="Equation.3">
                  <p:embed/>
                  <p:pic>
                    <p:nvPicPr>
                      <p:cNvPr id="80905"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55999" y="4907501"/>
                        <a:ext cx="3064019" cy="84465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1831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strips(downRight)">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barn(inVertical)">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barn(inVertical)">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arn(inVertical)">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barn(inVertical)">
                                      <p:cBhvr>
                                        <p:cTn id="45" dur="500"/>
                                        <p:tgtEl>
                                          <p:spTgt spid="3">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barn(inVertical)">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barn(inVertical)">
                                      <p:cBhvr>
                                        <p:cTn id="55" dur="500"/>
                                        <p:tgtEl>
                                          <p:spTgt spid="3">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barn(inVertical)">
                                      <p:cBhvr>
                                        <p:cTn id="60" dur="5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barn(inVertical)">
                                      <p:cBhvr>
                                        <p:cTn id="6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48"/>
            <a:ext cx="10515600" cy="1325563"/>
          </a:xfrm>
        </p:spPr>
        <p:txBody>
          <a:bodyPr/>
          <a:lstStyle/>
          <a:p>
            <a:r>
              <a:rPr lang="zh-CN" altLang="en-US" dirty="0" smtClean="0"/>
              <a:t> </a:t>
            </a:r>
            <a:r>
              <a:rPr lang="en-US" altLang="zh-CN" dirty="0" smtClean="0"/>
              <a:t>1.4 </a:t>
            </a:r>
            <a:r>
              <a:rPr lang="zh-CN" altLang="en-US" dirty="0" smtClean="0"/>
              <a:t>热力学第一定律对理想气体的应用</a:t>
            </a:r>
          </a:p>
        </p:txBody>
      </p:sp>
      <p:sp>
        <p:nvSpPr>
          <p:cNvPr id="3" name="内容占位符 2"/>
          <p:cNvSpPr>
            <a:spLocks noGrp="1"/>
          </p:cNvSpPr>
          <p:nvPr>
            <p:ph idx="1"/>
          </p:nvPr>
        </p:nvSpPr>
        <p:spPr>
          <a:xfrm>
            <a:off x="838200" y="1489111"/>
            <a:ext cx="10515600" cy="5244198"/>
          </a:xfrm>
        </p:spPr>
        <p:txBody>
          <a:bodyPr>
            <a:normAutofit/>
          </a:bodyPr>
          <a:lstStyle/>
          <a:p>
            <a:r>
              <a:rPr lang="zh-CN" altLang="en-US" dirty="0" smtClean="0">
                <a:solidFill>
                  <a:srgbClr val="FF0000"/>
                </a:solidFill>
                <a:latin typeface="黑体" panose="02010609060101010101" pitchFamily="49" charset="-122"/>
              </a:rPr>
              <a:t>绝热过程的功  </a:t>
            </a:r>
            <a:r>
              <a:rPr lang="en-US" altLang="zh-CN" i="1" dirty="0" smtClean="0">
                <a:solidFill>
                  <a:srgbClr val="FF0000"/>
                </a:solidFill>
                <a:latin typeface="Arial" panose="020B0604020202020204" pitchFamily="34" charset="0"/>
                <a:ea typeface="宋体" panose="02010600030101010101" pitchFamily="2" charset="-122"/>
                <a:sym typeface="Symbol" panose="05050102010706020507" pitchFamily="18" charset="2"/>
              </a:rPr>
              <a:t></a:t>
            </a:r>
            <a:r>
              <a:rPr lang="en-US" altLang="zh-CN" i="1" dirty="0" smtClean="0">
                <a:solidFill>
                  <a:srgbClr val="FF0000"/>
                </a:solidFill>
                <a:latin typeface="Arial" panose="020B0604020202020204" pitchFamily="34" charset="0"/>
                <a:ea typeface="宋体" panose="02010600030101010101" pitchFamily="2" charset="-122"/>
              </a:rPr>
              <a:t>W = </a:t>
            </a:r>
            <a:r>
              <a:rPr lang="en-US" altLang="zh-CN" i="1" dirty="0" err="1" smtClean="0">
                <a:solidFill>
                  <a:srgbClr val="FF0000"/>
                </a:solidFill>
                <a:latin typeface="Arial" panose="020B0604020202020204" pitchFamily="34" charset="0"/>
                <a:ea typeface="宋体" panose="02010600030101010101" pitchFamily="2" charset="-122"/>
              </a:rPr>
              <a:t>dU</a:t>
            </a:r>
            <a:endParaRPr lang="zh-CN" altLang="en-US" dirty="0">
              <a:solidFill>
                <a:srgbClr val="FF0000"/>
              </a:solidFill>
              <a:latin typeface="Arial" panose="020B0604020202020204" pitchFamily="34" charset="0"/>
              <a:ea typeface="宋体" panose="02010600030101010101" pitchFamily="2" charset="-122"/>
            </a:endParaRPr>
          </a:p>
          <a:p>
            <a:r>
              <a:rPr lang="zh-CN" altLang="en-US" dirty="0" smtClean="0">
                <a:latin typeface="+mn-ea"/>
              </a:rPr>
              <a:t>绝热过程方程式：</a:t>
            </a:r>
            <a:r>
              <a:rPr lang="zh-CN" altLang="en-US" dirty="0" smtClean="0">
                <a:latin typeface="Arial" panose="020B0604020202020204" pitchFamily="34" charset="0"/>
              </a:rPr>
              <a:t> </a:t>
            </a:r>
            <a:r>
              <a:rPr lang="zh-CN" altLang="en-US" dirty="0" smtClean="0">
                <a:solidFill>
                  <a:srgbClr val="FF0000"/>
                </a:solidFill>
                <a:latin typeface="Arial" panose="020B0604020202020204" pitchFamily="34" charset="0"/>
              </a:rPr>
              <a:t>理想气体</a:t>
            </a:r>
            <a:r>
              <a:rPr lang="zh-CN" altLang="en-US" dirty="0" smtClean="0">
                <a:latin typeface="Arial" panose="020B0604020202020204" pitchFamily="34" charset="0"/>
              </a:rPr>
              <a:t>在</a:t>
            </a:r>
            <a:r>
              <a:rPr lang="zh-CN" altLang="en-US" dirty="0" smtClean="0">
                <a:solidFill>
                  <a:srgbClr val="FF0000"/>
                </a:solidFill>
                <a:latin typeface="Arial" panose="020B0604020202020204" pitchFamily="34" charset="0"/>
              </a:rPr>
              <a:t>绝热可逆</a:t>
            </a:r>
            <a:r>
              <a:rPr lang="zh-CN" altLang="en-US" dirty="0" smtClean="0">
                <a:latin typeface="Arial" panose="020B0604020202020204" pitchFamily="34" charset="0"/>
              </a:rPr>
              <a:t>过程，</a:t>
            </a:r>
            <a:endParaRPr lang="en-US" altLang="zh-CN" dirty="0" smtClean="0">
              <a:latin typeface="Arial" panose="020B0604020202020204" pitchFamily="34" charset="0"/>
            </a:endParaRPr>
          </a:p>
          <a:p>
            <a:endParaRPr lang="zh-CN" altLang="en-US" dirty="0" smtClean="0">
              <a:latin typeface="+mn-ea"/>
            </a:endParaRPr>
          </a:p>
          <a:p>
            <a:r>
              <a:rPr lang="zh-CN" altLang="en-US" dirty="0" smtClean="0">
                <a:latin typeface="+mn-ea"/>
              </a:rPr>
              <a:t>绝热状态变化过程的功</a:t>
            </a:r>
          </a:p>
          <a:p>
            <a:pPr lvl="1"/>
            <a:endParaRPr lang="zh-CN" altLang="en-US" sz="2800" dirty="0" smtClean="0">
              <a:latin typeface="黑体" panose="02010609060101010101" pitchFamily="49" charset="-122"/>
            </a:endParaRPr>
          </a:p>
          <a:p>
            <a:pPr lvl="1"/>
            <a:endParaRPr lang="en-US" altLang="zh-CN" dirty="0" smtClean="0">
              <a:latin typeface="+mn-ea"/>
            </a:endParaRPr>
          </a:p>
          <a:p>
            <a:pPr lvl="1"/>
            <a:endParaRPr lang="zh-CN" altLang="en-US" dirty="0" smtClean="0">
              <a:latin typeface="+mn-ea"/>
            </a:endParaRPr>
          </a:p>
          <a:p>
            <a:endParaRPr lang="en-US" altLang="zh-CN" dirty="0" smtClean="0">
              <a:latin typeface="+mn-ea"/>
            </a:endParaRPr>
          </a:p>
          <a:p>
            <a:endParaRPr lang="en-US" altLang="zh-CN" dirty="0" smtClean="0">
              <a:latin typeface="+mn-ea"/>
            </a:endParaRPr>
          </a:p>
        </p:txBody>
      </p:sp>
      <p:grpSp>
        <p:nvGrpSpPr>
          <p:cNvPr id="10" name="Group 6"/>
          <p:cNvGrpSpPr>
            <a:grpSpLocks/>
          </p:cNvGrpSpPr>
          <p:nvPr/>
        </p:nvGrpSpPr>
        <p:grpSpPr bwMode="auto">
          <a:xfrm>
            <a:off x="2249777" y="2508539"/>
            <a:ext cx="6746873" cy="631825"/>
            <a:chOff x="1872" y="1728"/>
            <a:chExt cx="4250" cy="398"/>
          </a:xfrm>
        </p:grpSpPr>
        <p:graphicFrame>
          <p:nvGraphicFramePr>
            <p:cNvPr id="11" name="Object 7"/>
            <p:cNvGraphicFramePr>
              <a:graphicFrameLocks noChangeAspect="1"/>
            </p:cNvGraphicFramePr>
            <p:nvPr>
              <p:extLst>
                <p:ext uri="{D42A27DB-BD31-4B8C-83A1-F6EECF244321}">
                  <p14:modId xmlns:p14="http://schemas.microsoft.com/office/powerpoint/2010/main" val="3745319175"/>
                </p:ext>
              </p:extLst>
            </p:nvPr>
          </p:nvGraphicFramePr>
          <p:xfrm>
            <a:off x="4873" y="1744"/>
            <a:ext cx="1249" cy="382"/>
          </p:xfrm>
          <a:graphic>
            <a:graphicData uri="http://schemas.openxmlformats.org/presentationml/2006/ole">
              <mc:AlternateContent xmlns:mc="http://schemas.openxmlformats.org/markup-compatibility/2006">
                <mc:Choice xmlns:v="urn:schemas-microsoft-com:vml" Requires="v">
                  <p:oleObj spid="_x0000_s7290" name="Equation" r:id="rId3" imgW="990170" imgH="304668" progId="Equation.DSMT4">
                    <p:embed/>
                  </p:oleObj>
                </mc:Choice>
                <mc:Fallback>
                  <p:oleObj name="Equation" r:id="rId3" imgW="990170" imgH="304668" progId="Equation.DSMT4">
                    <p:embed/>
                    <p:pic>
                      <p:nvPicPr>
                        <p:cNvPr id="82952"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 y="1744"/>
                          <a:ext cx="1249" cy="3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8"/>
            <p:cNvGraphicFramePr>
              <a:graphicFrameLocks noChangeAspect="1"/>
            </p:cNvGraphicFramePr>
            <p:nvPr/>
          </p:nvGraphicFramePr>
          <p:xfrm>
            <a:off x="1872" y="1728"/>
            <a:ext cx="1056" cy="362"/>
          </p:xfrm>
          <a:graphic>
            <a:graphicData uri="http://schemas.openxmlformats.org/presentationml/2006/ole">
              <mc:AlternateContent xmlns:mc="http://schemas.openxmlformats.org/markup-compatibility/2006">
                <mc:Choice xmlns:v="urn:schemas-microsoft-com:vml" Requires="v">
                  <p:oleObj spid="_x0000_s7291" name="Equation" r:id="rId5" imgW="787400" imgH="279400" progId="Equation.DSMT4">
                    <p:embed/>
                  </p:oleObj>
                </mc:Choice>
                <mc:Fallback>
                  <p:oleObj name="Equation" r:id="rId5" imgW="787400" imgH="279400" progId="Equation.DSMT4">
                    <p:embed/>
                    <p:pic>
                      <p:nvPicPr>
                        <p:cNvPr id="82953"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2" y="1728"/>
                          <a:ext cx="1056" cy="3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9"/>
            <p:cNvGraphicFramePr>
              <a:graphicFrameLocks noChangeAspect="1"/>
            </p:cNvGraphicFramePr>
            <p:nvPr>
              <p:extLst>
                <p:ext uri="{D42A27DB-BD31-4B8C-83A1-F6EECF244321}">
                  <p14:modId xmlns:p14="http://schemas.microsoft.com/office/powerpoint/2010/main" val="3100724963"/>
                </p:ext>
              </p:extLst>
            </p:nvPr>
          </p:nvGraphicFramePr>
          <p:xfrm>
            <a:off x="3316" y="1728"/>
            <a:ext cx="1169" cy="388"/>
          </p:xfrm>
          <a:graphic>
            <a:graphicData uri="http://schemas.openxmlformats.org/presentationml/2006/ole">
              <mc:AlternateContent xmlns:mc="http://schemas.openxmlformats.org/markup-compatibility/2006">
                <mc:Choice xmlns:v="urn:schemas-microsoft-com:vml" Requires="v">
                  <p:oleObj spid="_x0000_s7292" name="Equation" r:id="rId7" imgW="914400" imgH="304800" progId="Equation.DSMT4">
                    <p:embed/>
                  </p:oleObj>
                </mc:Choice>
                <mc:Fallback>
                  <p:oleObj name="Equation" r:id="rId7" imgW="914400" imgH="304800" progId="Equation.DSMT4">
                    <p:embed/>
                    <p:pic>
                      <p:nvPicPr>
                        <p:cNvPr id="82954"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6" y="1728"/>
                          <a:ext cx="1169" cy="3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 name="Object 8"/>
          <p:cNvGraphicFramePr>
            <a:graphicFrameLocks noChangeAspect="1"/>
          </p:cNvGraphicFramePr>
          <p:nvPr>
            <p:extLst>
              <p:ext uri="{D42A27DB-BD31-4B8C-83A1-F6EECF244321}">
                <p14:modId xmlns:p14="http://schemas.microsoft.com/office/powerpoint/2010/main" val="1872077758"/>
              </p:ext>
            </p:extLst>
          </p:nvPr>
        </p:nvGraphicFramePr>
        <p:xfrm>
          <a:off x="2249777" y="3625346"/>
          <a:ext cx="6553200" cy="1681162"/>
        </p:xfrm>
        <a:graphic>
          <a:graphicData uri="http://schemas.openxmlformats.org/presentationml/2006/ole">
            <mc:AlternateContent xmlns:mc="http://schemas.openxmlformats.org/markup-compatibility/2006">
              <mc:Choice xmlns:v="urn:schemas-microsoft-com:vml" Requires="v">
                <p:oleObj spid="_x0000_s7293" name="公式" r:id="rId9" imgW="2374900" imgH="609600" progId="Equation.3">
                  <p:embed/>
                </p:oleObj>
              </mc:Choice>
              <mc:Fallback>
                <p:oleObj name="公式" r:id="rId9" imgW="2374900" imgH="609600" progId="Equation.3">
                  <p:embed/>
                  <p:pic>
                    <p:nvPicPr>
                      <p:cNvPr id="31746"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9777" y="3625346"/>
                        <a:ext cx="6553200" cy="16811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6992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1273</TotalTime>
  <Words>2844</Words>
  <Application>Microsoft Office PowerPoint</Application>
  <PresentationFormat>宽屏</PresentationFormat>
  <Paragraphs>440</Paragraphs>
  <Slides>60</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60</vt:i4>
      </vt:variant>
    </vt:vector>
  </HeadingPairs>
  <TitlesOfParts>
    <vt:vector size="77" baseType="lpstr">
      <vt:lpstr>等线</vt:lpstr>
      <vt:lpstr>等线 Light</vt:lpstr>
      <vt:lpstr>黑体</vt:lpstr>
      <vt:lpstr>华文中宋</vt:lpstr>
      <vt:lpstr>楷体_GB2312</vt:lpstr>
      <vt:lpstr>宋体</vt:lpstr>
      <vt:lpstr>幼圆</vt:lpstr>
      <vt:lpstr>Arial</vt:lpstr>
      <vt:lpstr>Calibri</vt:lpstr>
      <vt:lpstr>Mongolian Baiti</vt:lpstr>
      <vt:lpstr>Monotype Sorts</vt:lpstr>
      <vt:lpstr>Symbol</vt:lpstr>
      <vt:lpstr>Times New Roman</vt:lpstr>
      <vt:lpstr>Office 主题​​</vt:lpstr>
      <vt:lpstr>Equation</vt:lpstr>
      <vt:lpstr>公式</vt:lpstr>
      <vt:lpstr>Microsoft 公式 3.0</vt:lpstr>
      <vt:lpstr>物理化学总复习</vt:lpstr>
      <vt:lpstr>关于考试</vt:lpstr>
      <vt:lpstr>第一章  热力学第一定律</vt:lpstr>
      <vt:lpstr>1.2 热力学第一定律</vt:lpstr>
      <vt:lpstr>1.2 热力学第一定律</vt:lpstr>
      <vt:lpstr>1.3 焓 、热容</vt:lpstr>
      <vt:lpstr>1.3 焓 、热容</vt:lpstr>
      <vt:lpstr> 1.4 热力学第一定律对理想气体的应用</vt:lpstr>
      <vt:lpstr> 1.4 热力学第一定律对理想气体的应用</vt:lpstr>
      <vt:lpstr>1.5 热化学</vt:lpstr>
      <vt:lpstr>1.5 热化学</vt:lpstr>
      <vt:lpstr>PowerPoint 演示文稿</vt:lpstr>
      <vt:lpstr>第二章 热力学第二定律</vt:lpstr>
      <vt:lpstr>第二章 热力学第二定律</vt:lpstr>
      <vt:lpstr>第二章 热力学第二定律</vt:lpstr>
      <vt:lpstr>第二章 热力学第二定律</vt:lpstr>
      <vt:lpstr>第二章 热力学第二定律</vt:lpstr>
      <vt:lpstr>第二章 热力学第二定律</vt:lpstr>
      <vt:lpstr>PowerPoint 演示文稿</vt:lpstr>
      <vt:lpstr>第三章 化学平衡</vt:lpstr>
      <vt:lpstr>第三章 化学平衡</vt:lpstr>
      <vt:lpstr>第三章 化学平衡</vt:lpstr>
      <vt:lpstr>PowerPoint 演示文稿</vt:lpstr>
      <vt:lpstr>第四章  多组分体系热力学</vt:lpstr>
      <vt:lpstr>第四章  多组分体系热力学</vt:lpstr>
      <vt:lpstr>第四章  多组分体系热力学</vt:lpstr>
      <vt:lpstr>第四章  多组分体系热力学</vt:lpstr>
      <vt:lpstr>第四章  多组分体系热力学</vt:lpstr>
      <vt:lpstr>第四章  多组分体系热力学</vt:lpstr>
      <vt:lpstr>第四章  多组分体系热力学</vt:lpstr>
      <vt:lpstr>第四章  多组分体系热力学</vt:lpstr>
      <vt:lpstr>PowerPoint 演示文稿</vt:lpstr>
      <vt:lpstr>第五章  相图</vt:lpstr>
      <vt:lpstr>第五章  相图</vt:lpstr>
      <vt:lpstr>第五章  相图</vt:lpstr>
      <vt:lpstr>PowerPoint 演示文稿</vt:lpstr>
      <vt:lpstr> 第八章 表面现象</vt:lpstr>
      <vt:lpstr> 第八章 表面现象</vt:lpstr>
      <vt:lpstr> 第八章 表面现象</vt:lpstr>
      <vt:lpstr>PowerPoint 演示文稿</vt:lpstr>
      <vt:lpstr>第九章  电化学</vt:lpstr>
      <vt:lpstr>第九章  电化学</vt:lpstr>
      <vt:lpstr>第九章  电化学</vt:lpstr>
      <vt:lpstr>第九章  电化学</vt:lpstr>
      <vt:lpstr>第九章  电化学</vt:lpstr>
      <vt:lpstr>第九章  电化学</vt:lpstr>
      <vt:lpstr>第九章  电化学</vt:lpstr>
      <vt:lpstr>第九章  电化学</vt:lpstr>
      <vt:lpstr>第九章  电化学</vt:lpstr>
      <vt:lpstr>第九章  电化学</vt:lpstr>
      <vt:lpstr>PowerPoint 演示文稿</vt:lpstr>
      <vt:lpstr>第十章 化学反应动力学</vt:lpstr>
      <vt:lpstr>第十章 化学反应动力学</vt:lpstr>
      <vt:lpstr>第十章 化学反应动力学</vt:lpstr>
      <vt:lpstr>第十章 化学反应动力学</vt:lpstr>
      <vt:lpstr>第十章 化学反应动力学</vt:lpstr>
      <vt:lpstr>第十章 化学反应动力学</vt:lpstr>
      <vt:lpstr>第十章 化学反应动力学</vt:lpstr>
      <vt:lpstr>第十章 化学反应动力学</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物理化学总复习</dc:title>
  <dc:creator>hpfamily</dc:creator>
  <cp:lastModifiedBy>hpfamily</cp:lastModifiedBy>
  <cp:revision>61</cp:revision>
  <dcterms:created xsi:type="dcterms:W3CDTF">2017-12-03T15:40:27Z</dcterms:created>
  <dcterms:modified xsi:type="dcterms:W3CDTF">2018-12-13T01:56:27Z</dcterms:modified>
</cp:coreProperties>
</file>