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">
  <p:sldMasterIdLst>
    <p:sldMasterId id="2147483660" r:id="rId1"/>
  </p:sldMasterIdLst>
  <p:notesMasterIdLst>
    <p:notesMasterId r:id="rId25"/>
  </p:notesMasterIdLst>
  <p:sldIdLst>
    <p:sldId id="292" r:id="rId2"/>
    <p:sldId id="296" r:id="rId3"/>
    <p:sldId id="293" r:id="rId4"/>
    <p:sldId id="295" r:id="rId5"/>
    <p:sldId id="286" r:id="rId6"/>
    <p:sldId id="288" r:id="rId7"/>
    <p:sldId id="294" r:id="rId8"/>
    <p:sldId id="271" r:id="rId9"/>
    <p:sldId id="259" r:id="rId10"/>
    <p:sldId id="272" r:id="rId11"/>
    <p:sldId id="273" r:id="rId12"/>
    <p:sldId id="260" r:id="rId13"/>
    <p:sldId id="275" r:id="rId14"/>
    <p:sldId id="276" r:id="rId15"/>
    <p:sldId id="26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ED401-F08B-4DED-ACE1-CDF63D3C6E58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B093-E959-41B2-9ACB-4B57E25C3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5A2C4A-C8B1-466D-A71D-ABC078722E23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7559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5A2C4A-C8B1-466D-A71D-ABC078722E23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602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30D249-308C-4B1E-A3FC-E4F7FA76FF12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1474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02475E-3B8A-4A36-AA3D-EE549DC1327F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7546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0" y="188236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2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2" y="-5783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0455" y="1676401"/>
            <a:ext cx="7772400" cy="153828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861" y="3356992"/>
            <a:ext cx="5375588" cy="1752600"/>
          </a:xfrm>
        </p:spPr>
        <p:txBody>
          <a:bodyPr/>
          <a:lstStyle>
            <a:lvl1pPr marL="0" indent="0" algn="just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8145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3102622" y="4543733"/>
            <a:ext cx="3758209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2627785" y="4941170"/>
            <a:ext cx="4091779" cy="138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5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dirty="0" err="1" smtClean="0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 dirty="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53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2654" indent="-272654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运行结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447" y="818998"/>
            <a:ext cx="8386353" cy="5935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00447" y="1267097"/>
            <a:ext cx="8125096" cy="5487642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5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-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7858126" y="6357938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DCED7068-F2E3-4480-8C5C-A7781C578527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4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19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Aft>
                <a:spcPct val="0"/>
              </a:spcAft>
              <a:buClr>
                <a:srgbClr val="C0504D"/>
              </a:buClr>
              <a:defRPr/>
            </a:pPr>
            <a:fld id="{42EC61B8-0277-47EA-8118-B1A038193C7B}" type="slidenum">
              <a:rPr lang="en-US" altLang="zh-CN" smtClean="0">
                <a:solidFill>
                  <a:prstClr val="black"/>
                </a:solidFill>
              </a:rPr>
              <a:pPr fontAlgn="base">
                <a:spcAft>
                  <a:spcPct val="0"/>
                </a:spcAft>
                <a:buClr>
                  <a:srgbClr val="C0504D"/>
                </a:buClr>
                <a:defRPr/>
              </a:p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0" name="Picture 5" descr="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61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529121" y="1257207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数  组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14937" y="2902810"/>
            <a:ext cx="280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7.1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一维数组</a:t>
            </a:r>
          </a:p>
        </p:txBody>
      </p:sp>
    </p:spTree>
    <p:extLst>
      <p:ext uri="{BB962C8B-B14F-4D97-AF65-F5344CB8AC3E}">
        <p14:creationId xmlns:p14="http://schemas.microsoft.com/office/powerpoint/2010/main" val="15467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格式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说明：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类型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说明符表示数组元素的数据类型。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名表示数组的首地址，数组名的命名规则必须遵循标识符的命名规则。</a:t>
            </a:r>
          </a:p>
          <a:p>
            <a:pPr marL="857250" lvl="1" indent="-514350">
              <a:buFont typeface="+mj-ea"/>
              <a:buAutoNum type="circleNumDbPlain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长度表示该数组的大小。即数组元素的个数，它只能是“常量表达式”，可以是正整型常数，也可以是正整型表达式，甚至是符号常量和字符常量，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但不能是变量。因为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语言不能对数组作动态分配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lvl="1"/>
            <a:r>
              <a:rPr lang="zh-CN" altLang="pt-BR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例如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:  int a[4+6];  	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	//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√</a:t>
            </a:r>
          </a:p>
          <a:p>
            <a:pPr lvl="1"/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int n=10; 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int 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a[n</a:t>
            </a:r>
            <a:r>
              <a:rPr lang="pt-BR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];      </a:t>
            </a:r>
            <a:r>
              <a:rPr lang="pt-BR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pt-BR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//×</a:t>
            </a:r>
            <a:endParaRPr lang="zh-CN" altLang="en-US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31" y="828676"/>
            <a:ext cx="8613034" cy="5912692"/>
          </a:xfrm>
        </p:spPr>
        <p:txBody>
          <a:bodyPr>
            <a:noAutofit/>
          </a:bodyPr>
          <a:lstStyle/>
          <a:p>
            <a:pPr marL="0" indent="0">
              <a:lnSpc>
                <a:spcPts val="4200"/>
              </a:lnSpc>
              <a:buNone/>
            </a:pPr>
            <a:r>
              <a:rPr lang="zh-CN" altLang="en-US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格式</a:t>
            </a:r>
            <a:r>
              <a:rPr lang="zh-CN" altLang="en-US" sz="24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说明：</a:t>
            </a:r>
          </a:p>
          <a:p>
            <a:pPr marL="857250" lvl="1" indent="-514350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4"/>
            </a:pP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元素又称下标变量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，它的作用等同于简单变量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。如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a[1]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a[2]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a[3]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数组的三个元素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，它可以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像简单变量一样使用，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语言称之为引用。</a:t>
            </a:r>
            <a:endParaRPr lang="zh-CN" altLang="en-US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4"/>
            </a:pP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对于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长度为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的数组，元素的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下标范围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为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～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n-1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。系统默认下标变量的下标值是从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开始，最大下标值为</a:t>
            </a:r>
            <a:r>
              <a:rPr lang="en-US" altLang="zh-CN" sz="24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n-1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下标值不在下标范围内称为下标越界</a:t>
            </a:r>
            <a:r>
              <a:rPr lang="zh-CN" altLang="en-US" sz="24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r>
              <a:rPr lang="zh-CN" altLang="en-US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如果下标值越界，程序仍会运行，但有可能会出现意外情况。因此，下标越界检查由编程者自己完成。</a:t>
            </a:r>
          </a:p>
          <a:p>
            <a:pPr marL="857250" lvl="1" indent="-514350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 startAt="4"/>
            </a:pPr>
            <a:endParaRPr lang="zh-CN" altLang="en-US" sz="240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33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565132" y="2410051"/>
            <a:ext cx="8229600" cy="3447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一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维数组的引用</a:t>
            </a:r>
            <a:endParaRPr lang="en-US" altLang="zh-CN" sz="28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</a:t>
            </a:r>
            <a:r>
              <a:rPr lang="zh-CN" altLang="en-US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名 </a:t>
            </a:r>
            <a:r>
              <a:rPr lang="en-US" altLang="zh-CN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下标</a:t>
            </a:r>
            <a:r>
              <a:rPr lang="en-US" altLang="zh-CN" sz="280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 a[0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]= a[5]+ a[7]- a[2*3]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注意：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下标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可以是常量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表达式，也可是常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下标不能越界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: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a[10];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a[10]=1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72152" y="661105"/>
            <a:ext cx="8229600" cy="565267"/>
          </a:xfrm>
        </p:spPr>
        <p:txBody>
          <a:bodyPr/>
          <a:lstStyle/>
          <a:p>
            <a:r>
              <a:rPr lang="en-US" altLang="zh-CN" sz="2800" b="1" dirty="0" smtClean="0">
                <a:latin typeface="+mn-ea"/>
                <a:ea typeface="+mn-ea"/>
              </a:rPr>
              <a:t>7.1.2  </a:t>
            </a:r>
            <a:r>
              <a:rPr lang="zh-CN" altLang="en-US" sz="2800" b="1" dirty="0">
                <a:latin typeface="+mn-ea"/>
                <a:ea typeface="+mn-ea"/>
              </a:rPr>
              <a:t>一维数</a:t>
            </a:r>
            <a:r>
              <a:rPr lang="zh-CN" altLang="en-US" sz="2800" b="1" dirty="0" smtClean="0">
                <a:latin typeface="+mn-ea"/>
                <a:ea typeface="+mn-ea"/>
              </a:rPr>
              <a:t>组元素的引用</a:t>
            </a:r>
          </a:p>
        </p:txBody>
      </p:sp>
      <p:sp>
        <p:nvSpPr>
          <p:cNvPr id="4" name="矩形 3"/>
          <p:cNvSpPr/>
          <p:nvPr/>
        </p:nvSpPr>
        <p:spPr>
          <a:xfrm>
            <a:off x="1016597" y="1309307"/>
            <a:ext cx="7352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数组的使用不能整体输入和输出，只能对</a:t>
            </a:r>
            <a:r>
              <a:rPr lang="zh-CN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数组元素逐个引用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1365" y="5232858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pt-BR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//×</a:t>
            </a:r>
            <a:endParaRPr lang="zh-CN" altLang="en-US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98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25" y="731858"/>
            <a:ext cx="8229600" cy="22372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7-1】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任意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个数中的最大数。</a:t>
            </a: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设计思路：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首先输入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个数据存放在数组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中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再使用擂台算法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寻找最大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元。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677" y="3062575"/>
            <a:ext cx="81247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2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设置擂台： 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</a:p>
          <a:p>
            <a:pPr marL="360000" lvl="2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假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第一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个元素站到擂台：  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max=a[0];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60000" lvl="2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其它元素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比较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如果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]&gt;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max,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则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</a:p>
          <a:p>
            <a:pPr marL="360000" lvl="2">
              <a:lnSpc>
                <a:spcPts val="4000"/>
              </a:lnSpc>
              <a:buClr>
                <a:srgbClr val="0070C0"/>
              </a:buClr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站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到擂台上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，即更新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的值，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max=a[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];</a:t>
            </a:r>
          </a:p>
          <a:p>
            <a:pPr marL="360000" lvl="2">
              <a:lnSpc>
                <a:spcPts val="4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所有元素比较完毕，最后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站在擂台上的就是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获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60000" lvl="2">
              <a:lnSpc>
                <a:spcPts val="4000"/>
              </a:lnSpc>
              <a:buClr>
                <a:srgbClr val="0070C0"/>
              </a:buClr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胜者，即输出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的值；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65" y="0"/>
            <a:ext cx="331843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84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83" y="602764"/>
            <a:ext cx="8410530" cy="60562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【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7-1】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数组元素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引用*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#include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sz="28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max, a[10];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for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(i = 0; i&lt;10;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scanf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“%d”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&amp;a[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 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输入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元素的值*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max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a[0];         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元素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站到擂台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for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nn-NO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(i = 1; i&lt;10; i++)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(max&lt;a[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      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将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比较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endParaRPr lang="en-US" altLang="zh-CN" sz="2800" dirty="0" smtClean="0">
              <a:solidFill>
                <a:srgbClr val="008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max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a[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];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若更大，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a[</a:t>
            </a:r>
            <a:r>
              <a:rPr lang="en-US" altLang="zh-CN" sz="2800" dirty="0" err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站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到擂台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max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"max=%d\n"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max);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return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85078" y="664740"/>
            <a:ext cx="8331798" cy="5912692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39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7.1.3</a:t>
            </a:r>
            <a:r>
              <a:rPr lang="zh-CN" altLang="en-US" sz="39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 一</a:t>
            </a:r>
            <a:r>
              <a:rPr lang="zh-CN" altLang="en-US" sz="39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维数组的</a:t>
            </a:r>
            <a:r>
              <a:rPr lang="zh-CN" altLang="en-US" sz="39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j-ea"/>
                <a:ea typeface="+mj-ea"/>
              </a:rPr>
              <a:t>初始化</a:t>
            </a:r>
            <a:endParaRPr lang="en-US" altLang="zh-CN" sz="3900" b="1" dirty="0" smtClean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+mj-ea"/>
              <a:ea typeface="+mj-ea"/>
            </a:endParaRPr>
          </a:p>
          <a:p>
            <a:pPr marL="0" indent="0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zh-CN" altLang="zh-CN" sz="30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所谓</a:t>
            </a:r>
            <a:r>
              <a:rPr lang="zh-CN" altLang="zh-CN" sz="3000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的初始化，就是在定义数组时给数组元素赋初值。</a:t>
            </a:r>
          </a:p>
          <a:p>
            <a:pPr marL="773906" lvl="1" indent="-5572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对全部元素进行初始化</a:t>
            </a:r>
            <a:endParaRPr lang="en-US" altLang="zh-CN" sz="3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a[10]={0,1,2,3,4,5,6,7,8,9};</a:t>
            </a:r>
          </a:p>
          <a:p>
            <a:pPr marL="773906" lvl="1" indent="-5572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对部分元素进行初始化</a:t>
            </a:r>
            <a:endParaRPr lang="en-US" altLang="zh-CN" sz="3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216693" lvl="1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a[10]={0,1,2,3,4};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相当于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a[10]={0,1,2,3,4,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0,0,0,0,0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};</a:t>
            </a:r>
          </a:p>
          <a:p>
            <a:pPr marL="685800" lvl="2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                              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未被初始化值的元素，自动初始化为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</a:p>
          <a:p>
            <a:pPr marL="773906" lvl="1" indent="-5572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全部元素赋值为</a:t>
            </a:r>
            <a:r>
              <a:rPr lang="en-US" altLang="zh-CN" sz="32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a[10]={0,0,0,0,0,0,0,0,0,0};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相当于  </a:t>
            </a: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a[10]={0};</a:t>
            </a:r>
          </a:p>
          <a:p>
            <a:pPr marL="773906" lvl="1" indent="-5572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zh-CN" altLang="en-US" sz="32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可以不指定数组长度</a:t>
            </a:r>
            <a:endParaRPr lang="en-US" altLang="zh-CN" sz="32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a[ ]={1,2,3,4,5};            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长度由数据个数决定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1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927" y="607317"/>
            <a:ext cx="8229600" cy="766763"/>
          </a:xfrm>
        </p:spPr>
        <p:txBody>
          <a:bodyPr/>
          <a:lstStyle/>
          <a:p>
            <a:r>
              <a:rPr lang="en-US" altLang="zh-CN" sz="3000" b="1" dirty="0">
                <a:solidFill>
                  <a:srgbClr val="C00000"/>
                </a:solidFill>
                <a:latin typeface="+mj-ea"/>
                <a:ea typeface="+mj-ea"/>
              </a:rPr>
              <a:t>7.1.4  </a:t>
            </a:r>
            <a:r>
              <a:rPr lang="zh-CN" altLang="en-US" sz="3000" b="1" dirty="0">
                <a:solidFill>
                  <a:srgbClr val="C00000"/>
                </a:solidFill>
                <a:latin typeface="+mj-ea"/>
                <a:ea typeface="+mj-ea"/>
              </a:rPr>
              <a:t>一维数组应用举例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831" y="1484892"/>
            <a:ext cx="8336409" cy="39477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7-2】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200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以内素数的和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，并输出这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批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素数及求素数的和。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设计思路：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使用反证法判断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是否为素数；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把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200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以内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素数存放在数组中；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求这些素数的和；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输出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这批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素数及素数和。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152" y="602764"/>
            <a:ext cx="9144000" cy="609924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【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7-2】</a:t>
            </a: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</a:t>
            </a:r>
            <a:r>
              <a:rPr lang="en-US" altLang="zh-CN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200</a:t>
            </a:r>
            <a:r>
              <a:rPr lang="zh-CN" altLang="en-US" sz="2800" dirty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以内</a:t>
            </a:r>
            <a:r>
              <a:rPr lang="zh-CN" altLang="en-US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素数及和*</a:t>
            </a:r>
            <a:r>
              <a:rPr lang="en-US" altLang="zh-CN" sz="2800" dirty="0" smtClean="0">
                <a:solidFill>
                  <a:prstClr val="black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 smtClean="0">
              <a:solidFill>
                <a:srgbClr val="80808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include &lt;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#include &lt;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math.h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&gt;  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int</a:t>
            </a:r>
            <a:r>
              <a:rPr lang="pt-BR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pt-BR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i, flag, k, m, n = 0, s = 0, a[50];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for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(m = 2; m &lt; 200; m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flag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1;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	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假设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是素数*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k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(</a:t>
            </a:r>
            <a:r>
              <a:rPr lang="en-US" altLang="zh-CN" sz="28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sqrt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(m);</a:t>
            </a: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for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=2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&lt;=k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～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 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范围内寻找反例*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m%i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==0){flag=0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dirty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break</a:t>
            </a:r>
            <a:r>
              <a:rPr lang="en-US" altLang="zh-CN" sz="2800" spc="-15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;}   </a:t>
            </a:r>
            <a:r>
              <a:rPr lang="en-US" altLang="zh-CN" sz="2800" spc="-15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r>
              <a:rPr lang="zh-CN" altLang="en-US" sz="2800" spc="-15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*找到</a:t>
            </a:r>
            <a:r>
              <a:rPr lang="zh-CN" altLang="en-US" sz="2800" spc="-15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反例</a:t>
            </a:r>
            <a:r>
              <a:rPr lang="en-US" altLang="zh-CN" sz="2800" spc="-15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</a:t>
            </a:r>
            <a:r>
              <a:rPr lang="zh-CN" altLang="en-US" sz="2800" spc="-15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*</a:t>
            </a:r>
            <a:r>
              <a:rPr lang="en-US" altLang="zh-CN" sz="2800" spc="-15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spc="-15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(flag)    a[n++] = m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将素数存入数组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中*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}</a:t>
            </a:r>
          </a:p>
          <a:p>
            <a:pPr marL="3429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033" y="618901"/>
            <a:ext cx="8229600" cy="5454558"/>
          </a:xfrm>
        </p:spPr>
        <p:txBody>
          <a:bodyPr/>
          <a:lstStyle/>
          <a:p>
            <a:pPr marL="0" indent="0">
              <a:spcAft>
                <a:spcPts val="0"/>
              </a:spcAft>
              <a:buClr>
                <a:srgbClr val="00B050"/>
              </a:buClr>
              <a:buSzPct val="99000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endParaRPr lang="zh-CN" altLang="en-US" sz="28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for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(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= 0;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&lt; n;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++)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素数的个数为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个*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en-US" altLang="zh-CN" sz="28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	s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 s + a[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];		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求素数和*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	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"%5d"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a[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       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打印输出素数*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	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((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+ 1) % 5 == 0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 </a:t>
            </a: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en-US" altLang="zh-CN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"\</a:t>
            </a:r>
            <a:r>
              <a:rPr lang="en-US" altLang="zh-CN" sz="28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nsum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=%d\n"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s);</a:t>
            </a: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return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0;</a:t>
            </a:r>
          </a:p>
          <a:p>
            <a:pPr marL="857250" lvl="1" indent="-514350">
              <a:spcAft>
                <a:spcPts val="0"/>
              </a:spcAft>
              <a:buFont typeface="+mj-lt"/>
              <a:buAutoNum type="arabicPeriod" startAt="14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 startAt="14"/>
            </a:pP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514350" indent="-514350">
              <a:spcAft>
                <a:spcPts val="0"/>
              </a:spcAft>
              <a:buFont typeface="+mj-lt"/>
              <a:buAutoNum type="arabicPeriod" startAt="14"/>
            </a:pP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0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7.1.4  </a:t>
            </a:r>
            <a:r>
              <a:rPr lang="zh-CN" altLang="en-US" dirty="0"/>
              <a:t>一维数组应用举例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</a:t>
            </a:r>
            <a:r>
              <a:rPr lang="en-US" altLang="zh-CN" sz="2800" dirty="0" smtClean="0"/>
              <a:t>2     3     5     7   </a:t>
            </a:r>
            <a:r>
              <a:rPr lang="en-US" altLang="zh-CN" sz="2800" dirty="0"/>
              <a:t>11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13   17   19   23   29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31   37   41   43   47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53   59   61   67   71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 73   79   83   89   97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101  103  107  109  113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127  131  137  139  149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151  157  163  167  173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179  181  191  193  197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 199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sum=4227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请按任意键继续</a:t>
            </a:r>
            <a:r>
              <a:rPr lang="en-US" altLang="zh-CN" sz="2800" dirty="0"/>
              <a:t>. . 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48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619096" y="905987"/>
            <a:ext cx="37433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</a:rPr>
              <a:t>本章获得的能力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66533" y="1825149"/>
            <a:ext cx="7429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1. </a:t>
            </a:r>
            <a:r>
              <a:rPr lang="zh-CN" altLang="en-US" sz="2800" dirty="0">
                <a:latin typeface="微软雅黑" pitchFamily="34" charset="-122"/>
              </a:rPr>
              <a:t>能够</a:t>
            </a:r>
            <a:r>
              <a:rPr lang="zh-CN" altLang="en-US" sz="2800" dirty="0" smtClean="0">
                <a:latin typeface="微软雅黑" pitchFamily="34" charset="-122"/>
              </a:rPr>
              <a:t>掌握数组的基本概念。</a:t>
            </a:r>
            <a:endParaRPr lang="zh-CN" altLang="en-US" sz="2800" dirty="0">
              <a:latin typeface="微软雅黑" pitchFamily="34" charset="-122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166533" y="2636362"/>
            <a:ext cx="70691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800" dirty="0">
                <a:latin typeface="微软雅黑" pitchFamily="34" charset="-122"/>
              </a:rPr>
              <a:t>2. </a:t>
            </a:r>
            <a:r>
              <a:rPr lang="zh-CN" altLang="en-US" sz="2800" dirty="0" smtClean="0">
                <a:latin typeface="微软雅黑" pitchFamily="34" charset="-122"/>
              </a:rPr>
              <a:t>掌握</a:t>
            </a:r>
            <a:r>
              <a:rPr lang="zh-CN" altLang="en-US" sz="2800" dirty="0" smtClean="0">
                <a:latin typeface="微软雅黑" pitchFamily="34" charset="-122"/>
              </a:rPr>
              <a:t>了利用数组处理数据的基本能力。</a:t>
            </a:r>
            <a:endParaRPr lang="zh-CN" altLang="en-US" sz="28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3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0414" y="688827"/>
            <a:ext cx="8410530" cy="5518335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【</a:t>
            </a: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7-3】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从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键盘输入一串字符，统计并输出小写字母出现的次数。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问题分析：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要统计每个小写字母出现的次数，则必须为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26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个小写字母各设计一个计数器，每出现一次，加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由于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小写字母仅有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26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个，且是随机出现的，因而考虑定义一个含有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26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个元素的数组来计数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en-US" altLang="zh-CN" sz="28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 ch[26];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ch[0]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记录字母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出现的次数，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ch[1]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记录字母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b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出现的次数，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，依次类推。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8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040" y="828676"/>
            <a:ext cx="8545058" cy="58203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en-US" altLang="zh-CN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【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7-3】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统计小写字母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出现的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次数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*/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#</a:t>
            </a:r>
            <a:r>
              <a:rPr lang="en-US" altLang="zh-CN" sz="2800" dirty="0">
                <a:solidFill>
                  <a:srgbClr val="80808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include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&lt;</a:t>
            </a:r>
            <a:r>
              <a:rPr lang="en-US" altLang="zh-CN" sz="2800" dirty="0" err="1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stdio.h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&gt;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err="1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main()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{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</a:t>
            </a:r>
            <a:r>
              <a:rPr lang="en-US" altLang="zh-CN" sz="2800" dirty="0" err="1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zh-CN" altLang="en-US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k=0,ch[26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 = { 0 };  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计数器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设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初始值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0*/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char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c;</a:t>
            </a: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while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((c =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getchar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()) !=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'\n'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</a:t>
            </a:r>
            <a:endParaRPr lang="en-US" altLang="zh-CN" sz="28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{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c&gt;=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'a'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&amp;&amp;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c&lt;=</a:t>
            </a:r>
            <a:r>
              <a:rPr lang="en-US" altLang="zh-CN" sz="2800" dirty="0" smtClean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'z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'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判断是否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为小写字母*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	         ch[c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-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'a'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]++;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进行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计数*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}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215" y="610626"/>
            <a:ext cx="8384404" cy="6021464"/>
          </a:xfrm>
        </p:spPr>
        <p:txBody>
          <a:bodyPr>
            <a:noAutofit/>
          </a:bodyPr>
          <a:lstStyle/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nn-NO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for</a:t>
            </a:r>
            <a:r>
              <a:rPr lang="nn-NO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(i = 0; i &lt; 26; i++)</a:t>
            </a: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{   </a:t>
            </a:r>
            <a:r>
              <a:rPr lang="en-US" altLang="zh-CN" sz="2800" dirty="0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/*</a:t>
            </a:r>
            <a:r>
              <a:rPr lang="zh-CN" altLang="en-US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输出对应字母出现的次数*</a:t>
            </a:r>
            <a:r>
              <a:rPr lang="en-US" altLang="zh-CN" sz="2800" dirty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/</a:t>
            </a:r>
            <a:endParaRPr lang="zh-CN" altLang="en-US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(ch[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 != 0) </a:t>
            </a:r>
            <a:endParaRPr lang="en-US" altLang="zh-CN" sz="2800" dirty="0" smtClean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{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"%3c:%d"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+ 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'a'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, ch[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]);</a:t>
            </a: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if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(k % 6 == 0)</a:t>
            </a:r>
            <a:r>
              <a:rPr lang="en-US" altLang="zh-CN" sz="2800" dirty="0" err="1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    k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++;</a:t>
            </a: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    }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}</a:t>
            </a:r>
            <a:endParaRPr lang="en-US" altLang="zh-CN" sz="2800" dirty="0">
              <a:solidFill>
                <a:srgbClr val="0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</a:t>
            </a:r>
            <a:r>
              <a:rPr lang="en-US" altLang="zh-CN" sz="2800" dirty="0" err="1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(</a:t>
            </a:r>
            <a:r>
              <a:rPr lang="en-US" altLang="zh-CN" sz="2800" dirty="0">
                <a:solidFill>
                  <a:srgbClr val="A31515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"\n"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);</a:t>
            </a: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 smtClean="0">
                <a:solidFill>
                  <a:srgbClr val="0000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     return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marL="857250" lvl="1" indent="-514350">
              <a:spcBef>
                <a:spcPts val="30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altLang="zh-CN" sz="2800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}</a:t>
            </a:r>
            <a:endParaRPr lang="zh-CN" altLang="en-US" sz="80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morning!oyct,what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you doing now?</a:t>
            </a:r>
          </a:p>
          <a:p>
            <a:r>
              <a:rPr lang="en-US" altLang="zh-CN" dirty="0"/>
              <a:t>  a:2  c:1  d:2  e:1  g:3  h:1</a:t>
            </a:r>
          </a:p>
          <a:p>
            <a:r>
              <a:rPr lang="en-US" altLang="zh-CN" dirty="0"/>
              <a:t>  i:2  m:1  n:4  o:7  r:2  t:2</a:t>
            </a:r>
          </a:p>
          <a:p>
            <a:r>
              <a:rPr lang="en-US" altLang="zh-CN" dirty="0"/>
              <a:t>  u:1  w:2  y:2</a:t>
            </a:r>
          </a:p>
          <a:p>
            <a:r>
              <a:rPr lang="zh-CN" altLang="en-US" dirty="0"/>
              <a:t>请按任意键继续</a:t>
            </a:r>
            <a:r>
              <a:rPr lang="en-US" altLang="zh-CN" dirty="0"/>
              <a:t>. . 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4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7612" y="1208470"/>
            <a:ext cx="7400929" cy="18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亚瑟</a:t>
            </a:r>
            <a:r>
              <a:rPr lang="en-US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·</a:t>
            </a:r>
            <a:r>
              <a:rPr lang="zh-CN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叔本华（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德语：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Arthur Schopenhauer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1788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22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日－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1860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年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9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月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21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日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zh-CN" sz="2400" dirty="0">
                <a:latin typeface="方正姚体" panose="02010601030101010101" pitchFamily="2" charset="-122"/>
                <a:ea typeface="方正姚体" panose="02010601030101010101" pitchFamily="2" charset="-122"/>
              </a:rPr>
              <a:t>德国哲学家</a:t>
            </a:r>
            <a:r>
              <a:rPr lang="zh-CN" altLang="zh-CN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）说：单个的人是软弱无力的，就像漂流的鲁滨逊一样，只有同别人在一起，他才能完成许多事业。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MH_Title_1"/>
          <p:cNvSpPr/>
          <p:nvPr>
            <p:custDataLst>
              <p:tags r:id="rId1"/>
            </p:custDataLst>
          </p:nvPr>
        </p:nvSpPr>
        <p:spPr>
          <a:xfrm rot="19648112">
            <a:off x="44306" y="859516"/>
            <a:ext cx="2106612" cy="377825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4" name="矩形 3"/>
          <p:cNvSpPr/>
          <p:nvPr/>
        </p:nvSpPr>
        <p:spPr>
          <a:xfrm>
            <a:off x="1097612" y="3634150"/>
            <a:ext cx="7212670" cy="23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华为</a:t>
            </a:r>
            <a:r>
              <a:rPr lang="zh-CN" altLang="en-US" sz="2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副总裁徐家</a:t>
            </a:r>
            <a:r>
              <a:rPr lang="zh-CN" altLang="en-US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骏，技术超级牛人，一级部门总监督，年薪过千万，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在离职时对自己十年的工作做了个总结，共有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点，其中一条就是：</a:t>
            </a:r>
            <a:r>
              <a:rPr lang="zh-CN" altLang="en-US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大家好，才是真的好</a:t>
            </a:r>
            <a:r>
              <a:rPr lang="zh-CN" altLang="en-US" sz="24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，关注人，帮助人，真诚待人，厚道做人。集体关系才会融洽和谐。</a:t>
            </a:r>
            <a:endParaRPr lang="zh-CN" altLang="en-US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1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Title_1"/>
          <p:cNvSpPr/>
          <p:nvPr>
            <p:custDataLst>
              <p:tags r:id="rId1"/>
            </p:custDataLst>
          </p:nvPr>
        </p:nvSpPr>
        <p:spPr>
          <a:xfrm rot="19648112">
            <a:off x="44306" y="859516"/>
            <a:ext cx="2106612" cy="377825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5" name="矩形 4"/>
          <p:cNvSpPr/>
          <p:nvPr/>
        </p:nvSpPr>
        <p:spPr>
          <a:xfrm>
            <a:off x="766483" y="4236840"/>
            <a:ext cx="79606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就是处理一批相同数据的一种</a:t>
            </a:r>
            <a:r>
              <a:rPr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新的数据表现形式，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它在处理数据方面表现出强大的力量。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横卷形 6"/>
          <p:cNvSpPr/>
          <p:nvPr/>
        </p:nvSpPr>
        <p:spPr>
          <a:xfrm>
            <a:off x="2331752" y="1639659"/>
            <a:ext cx="4830120" cy="2044836"/>
          </a:xfrm>
          <a:prstGeom prst="horizont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那么，</a:t>
            </a:r>
            <a:r>
              <a:rPr lang="en-US" altLang="zh-CN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</a:t>
            </a:r>
            <a:r>
              <a:rPr lang="zh-CN" altLang="en-US" sz="2800" b="1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语言里表现集体力量的数据是谁呢？</a:t>
            </a:r>
          </a:p>
        </p:txBody>
      </p:sp>
    </p:spTree>
    <p:extLst>
      <p:ext uri="{BB962C8B-B14F-4D97-AF65-F5344CB8AC3E}">
        <p14:creationId xmlns:p14="http://schemas.microsoft.com/office/powerpoint/2010/main" val="3782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588" y="1267200"/>
            <a:ext cx="7812741" cy="1896036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假设，要统计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50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个学生的成绩，如果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用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单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个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变量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来存放，则需要定义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50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个变量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g1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g2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g3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g4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…</a:t>
            </a:r>
            <a:r>
              <a:rPr lang="zh-CN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g50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来存放这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50</a:t>
            </a:r>
            <a:r>
              <a:rPr lang="zh-CN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个学生的成绩。</a:t>
            </a:r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 rot="19648112">
            <a:off x="44306" y="859516"/>
            <a:ext cx="2106612" cy="377825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  <p:sp>
        <p:nvSpPr>
          <p:cNvPr id="5" name="矩形 4"/>
          <p:cNvSpPr/>
          <p:nvPr/>
        </p:nvSpPr>
        <p:spPr>
          <a:xfrm>
            <a:off x="739587" y="3130498"/>
            <a:ext cx="6360459" cy="53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你有更好的办法吗？</a:t>
            </a:r>
            <a:endParaRPr lang="zh-CN" altLang="en-US" sz="2800" dirty="0">
              <a:solidFill>
                <a:srgbClr val="C0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609" y="4108264"/>
            <a:ext cx="8122026" cy="1768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46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利用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数组进行处理将会变得简单方便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这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一章将进入构造类型数据的学习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</a:t>
            </a:r>
            <a:r>
              <a:rPr lang="zh-CN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组</a:t>
            </a:r>
            <a:r>
              <a:rPr lang="zh-CN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是最基本的构造类型数据。</a:t>
            </a:r>
            <a:endParaRPr lang="zh-CN" altLang="en-US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1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1207901" y="2079252"/>
            <a:ext cx="7236852" cy="306237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1、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如何定义一个数组？</a:t>
            </a:r>
            <a:endParaRPr kumimoji="1"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2、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如何引用数组元素？</a:t>
            </a:r>
            <a:endParaRPr kumimoji="1" lang="en-US" altLang="zh-CN" sz="2800" b="1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kumimoji="1"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3、</a:t>
            </a:r>
            <a:r>
              <a:rPr kumimoji="1"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数组元素</a:t>
            </a:r>
            <a:r>
              <a:rPr kumimoji="1"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与</a:t>
            </a:r>
            <a:r>
              <a:rPr kumimoji="1"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简单变量有</a:t>
            </a:r>
            <a:r>
              <a:rPr kumimoji="1"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何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异</a:t>
            </a:r>
            <a:r>
              <a:rPr kumimoji="1" lang="zh-CN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同</a:t>
            </a:r>
            <a:r>
              <a:rPr kumimoji="1" lang="zh-CN" altLang="zh-CN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？</a:t>
            </a:r>
            <a:endParaRPr kumimoji="1"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CN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kumimoji="1"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、掌握利用数组处理复杂问题的能力。</a:t>
            </a:r>
            <a:endParaRPr kumimoji="1" lang="en-US" altLang="zh-CN" sz="28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22729" y="873569"/>
            <a:ext cx="8229600" cy="7667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本章要解决的问题</a:t>
            </a:r>
          </a:p>
        </p:txBody>
      </p:sp>
      <p:sp>
        <p:nvSpPr>
          <p:cNvPr id="6" name="MH_Title_1"/>
          <p:cNvSpPr/>
          <p:nvPr>
            <p:custDataLst>
              <p:tags r:id="rId1"/>
            </p:custDataLst>
          </p:nvPr>
        </p:nvSpPr>
        <p:spPr>
          <a:xfrm rot="19648112">
            <a:off x="272908" y="719494"/>
            <a:ext cx="2106612" cy="377825"/>
          </a:xfrm>
          <a:prstGeom prst="homePlate">
            <a:avLst/>
          </a:prstGeom>
          <a:solidFill>
            <a:srgbClr val="E15438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问题导入</a:t>
            </a:r>
          </a:p>
        </p:txBody>
      </p:sp>
    </p:spTree>
    <p:extLst>
      <p:ext uri="{BB962C8B-B14F-4D97-AF65-F5344CB8AC3E}">
        <p14:creationId xmlns:p14="http://schemas.microsoft.com/office/powerpoint/2010/main" val="206749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43744"/>
            <a:ext cx="2649423" cy="20877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361" y="4099152"/>
            <a:ext cx="3119717" cy="22430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230" y="426310"/>
            <a:ext cx="3381375" cy="2476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3" y="3789040"/>
            <a:ext cx="2438400" cy="2438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 8"/>
          <p:cNvSpPr/>
          <p:nvPr/>
        </p:nvSpPr>
        <p:spPr>
          <a:xfrm>
            <a:off x="2476500" y="4543425"/>
            <a:ext cx="50101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dirty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Language Programming</a:t>
            </a:r>
          </a:p>
        </p:txBody>
      </p:sp>
      <p:sp>
        <p:nvSpPr>
          <p:cNvPr id="9" name="副标题 4"/>
          <p:cNvSpPr txBox="1">
            <a:spLocks/>
          </p:cNvSpPr>
          <p:nvPr/>
        </p:nvSpPr>
        <p:spPr>
          <a:xfrm>
            <a:off x="2476500" y="2941724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7.1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一维数组</a:t>
            </a:r>
            <a:endParaRPr lang="zh-CN" altLang="en-US" sz="3600" b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9121" y="1257207"/>
            <a:ext cx="77724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solidFill>
                  <a:srgbClr val="BB1301"/>
                </a:solidFill>
                <a:latin typeface="微软雅黑" pitchFamily="34" charset="-122"/>
                <a:ea typeface="微软雅黑" pitchFamily="34" charset="-122"/>
              </a:rPr>
              <a:t>章  数  组</a:t>
            </a:r>
            <a:endParaRPr lang="zh-CN" altLang="en-US" sz="4400" b="1" dirty="0">
              <a:solidFill>
                <a:srgbClr val="BB130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9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547455" y="1306564"/>
            <a:ext cx="8229600" cy="565267"/>
          </a:xfrm>
        </p:spPr>
        <p:txBody>
          <a:bodyPr/>
          <a:lstStyle/>
          <a:p>
            <a:r>
              <a:rPr lang="en-US" altLang="zh-CN" sz="2800" b="1" dirty="0">
                <a:latin typeface="+mn-ea"/>
                <a:ea typeface="+mn-ea"/>
              </a:rPr>
              <a:t>7.1.1  </a:t>
            </a:r>
            <a:r>
              <a:rPr lang="zh-CN" altLang="en-US" sz="2800" b="1" dirty="0">
                <a:latin typeface="+mn-ea"/>
                <a:ea typeface="+mn-ea"/>
              </a:rPr>
              <a:t>一维数组的定义</a:t>
            </a:r>
            <a:endParaRPr lang="zh-CN" altLang="en-US" sz="2800" b="1" dirty="0" smtClean="0">
              <a:latin typeface="+mn-ea"/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6779" y="1967091"/>
            <a:ext cx="8229600" cy="3551582"/>
          </a:xfrm>
        </p:spPr>
        <p:txBody>
          <a:bodyPr/>
          <a:lstStyle/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数组是具有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相同数据类型变量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的集合。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数组中的每个变量称为数组元素（又称</a:t>
            </a:r>
            <a:r>
              <a:rPr lang="zh-CN" altLang="en-US" sz="2800" dirty="0" smtClean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下标变量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），它的作用等同于简单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变量，且它们在内存中是按顺序连续存放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的。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如</a:t>
            </a:r>
            <a:r>
              <a:rPr lang="en-US" altLang="zh-CN" sz="28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g[10];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g[0]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g[1]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g[2]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分别表示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g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数组中的第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个、第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个、第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个元素、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……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graphicFrame>
        <p:nvGraphicFramePr>
          <p:cNvPr id="4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070728"/>
              </p:ext>
            </p:extLst>
          </p:nvPr>
        </p:nvGraphicFramePr>
        <p:xfrm>
          <a:off x="323850" y="5631413"/>
          <a:ext cx="8543925" cy="638175"/>
        </p:xfrm>
        <a:graphic>
          <a:graphicData uri="http://schemas.openxmlformats.org/drawingml/2006/table">
            <a:tbl>
              <a:tblPr/>
              <a:tblGrid>
                <a:gridCol w="854075"/>
                <a:gridCol w="854075"/>
                <a:gridCol w="855663"/>
                <a:gridCol w="854075"/>
                <a:gridCol w="854075"/>
                <a:gridCol w="854075"/>
                <a:gridCol w="854075"/>
                <a:gridCol w="855662"/>
                <a:gridCol w="854075"/>
                <a:gridCol w="854075"/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32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17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28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8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2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10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18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20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468313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</a:t>
            </a:r>
            <a:r>
              <a:rPr lang="en-US" altLang="zh-CN" sz="1800" b="1" dirty="0" smtClean="0">
                <a:solidFill>
                  <a:srgbClr val="C00000"/>
                </a:solidFill>
                <a:ea typeface="宋体" charset="-122"/>
              </a:rPr>
              <a:t>0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1258888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g[1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2124075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g[2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2987675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g</a:t>
            </a:r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[3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3851275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g</a:t>
            </a:r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[4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4716463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charset="-122"/>
              </a:rPr>
              <a:t>g</a:t>
            </a:r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[5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5580063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g[6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6443663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g[7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7308850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g[8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8172450" y="6352138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00"/>
                </a:solidFill>
                <a:ea typeface="宋体" charset="-122"/>
              </a:rPr>
              <a:t>g[</a:t>
            </a:r>
            <a:r>
              <a:rPr lang="en-US" altLang="zh-CN" sz="1800" b="1" dirty="0" smtClean="0">
                <a:solidFill>
                  <a:srgbClr val="C00000"/>
                </a:solidFill>
                <a:ea typeface="宋体" charset="-122"/>
              </a:rPr>
              <a:t>9</a:t>
            </a:r>
            <a:r>
              <a:rPr lang="en-US" altLang="zh-CN" sz="1800" b="1" dirty="0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5" name="副标题 4"/>
          <p:cNvSpPr txBox="1">
            <a:spLocks/>
          </p:cNvSpPr>
          <p:nvPr/>
        </p:nvSpPr>
        <p:spPr>
          <a:xfrm>
            <a:off x="561224" y="579960"/>
            <a:ext cx="4101031" cy="892279"/>
          </a:xfrm>
          <a:prstGeom prst="rect">
            <a:avLst/>
          </a:prstGeom>
        </p:spPr>
        <p:txBody>
          <a:bodyPr/>
          <a:lstStyle>
            <a:lvl1pPr marL="201216" indent="-201216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 sz="27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73869" indent="-130969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339933"/>
              </a:buClr>
              <a:buFont typeface="Times New Roman" panose="02020603050405020304" pitchFamily="18" charset="0"/>
              <a:buChar char="─"/>
              <a:defRPr sz="25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807244" indent="-121444" algn="just" rtl="0" eaLnBrk="1" fontAlgn="base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0000CC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2430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585913" indent="-214313" algn="just" rtl="0" eaLnBrk="1" fontAlgn="base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70C0"/>
              </a:buClr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  <a:ea typeface="+mn-ea"/>
              </a:rPr>
              <a:t>7.1</a:t>
            </a:r>
            <a:r>
              <a:rPr lang="zh-CN" altLang="en-US" sz="36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+mn-ea"/>
                <a:ea typeface="+mn-ea"/>
              </a:rPr>
              <a:t>  一维数组</a:t>
            </a:r>
            <a:endParaRPr lang="zh-CN" altLang="en-US" sz="3600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08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305781" y="1481663"/>
            <a:ext cx="8554663" cy="2904226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zh-CN" altLang="en-US" sz="28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一</a:t>
            </a:r>
            <a:r>
              <a:rPr lang="zh-CN" altLang="en-US" sz="28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维数组定义的一般格式： 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类型说明符  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数组名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数组长度</a:t>
            </a:r>
            <a:r>
              <a:rPr lang="en-US" altLang="zh-CN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]</a:t>
            </a: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；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例如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: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int</a:t>
            </a:r>
            <a:r>
              <a:rPr lang="zh-CN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</a:t>
            </a:r>
            <a:r>
              <a:rPr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[10]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方正姚体" panose="02010601030101010101" pitchFamily="2" charset="-122"/>
                <a:ea typeface="方正姚体" panose="02010601030101010101" pitchFamily="2" charset="-122"/>
              </a:rPr>
              <a:t>表示定义了一个整型数组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a，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含有</a:t>
            </a:r>
            <a:r>
              <a:rPr lang="en-US" altLang="zh-CN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个整型元素；</a:t>
            </a:r>
            <a:endParaRPr lang="en-US" altLang="zh-CN" sz="28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通过数组名和下标号来引用数组元素。</a:t>
            </a:r>
            <a:endParaRPr lang="en-US" altLang="zh-CN" sz="28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818" y="-142946"/>
            <a:ext cx="3484182" cy="3249218"/>
          </a:xfrm>
          <a:prstGeom prst="rect">
            <a:avLst/>
          </a:prstGeom>
        </p:spPr>
      </p:pic>
      <p:graphicFrame>
        <p:nvGraphicFramePr>
          <p:cNvPr id="6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49000"/>
              </p:ext>
            </p:extLst>
          </p:nvPr>
        </p:nvGraphicFramePr>
        <p:xfrm>
          <a:off x="323850" y="4706468"/>
          <a:ext cx="8543925" cy="518160"/>
        </p:xfrm>
        <a:graphic>
          <a:graphicData uri="http://schemas.openxmlformats.org/drawingml/2006/table">
            <a:tbl>
              <a:tblPr/>
              <a:tblGrid>
                <a:gridCol w="854075"/>
                <a:gridCol w="854075"/>
                <a:gridCol w="855663"/>
                <a:gridCol w="854075"/>
                <a:gridCol w="854075"/>
                <a:gridCol w="854075"/>
                <a:gridCol w="854075"/>
                <a:gridCol w="855662"/>
                <a:gridCol w="854075"/>
                <a:gridCol w="854075"/>
              </a:tblGrid>
              <a:tr h="47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468313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</a:t>
            </a:r>
            <a:r>
              <a:rPr lang="en-US" altLang="zh-CN" sz="1800" b="1">
                <a:solidFill>
                  <a:srgbClr val="C00000"/>
                </a:solidFill>
                <a:ea typeface="宋体" charset="-122"/>
              </a:rPr>
              <a:t>0</a:t>
            </a:r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1258888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a[1]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2124075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a[2]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2987675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a[3]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851275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a[4]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4716463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a[5]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5580063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a[6]</a:t>
            </a: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6443663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a[7]</a:t>
            </a:r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7308850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a[8]</a:t>
            </a: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8172450" y="5262931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a[</a:t>
            </a:r>
            <a:r>
              <a:rPr lang="en-US" altLang="zh-CN" sz="1800" b="1">
                <a:solidFill>
                  <a:srgbClr val="C00000"/>
                </a:solidFill>
                <a:ea typeface="宋体" charset="-122"/>
              </a:rPr>
              <a:t>9</a:t>
            </a:r>
            <a:r>
              <a:rPr lang="en-US" altLang="zh-CN" sz="1800" b="1">
                <a:solidFill>
                  <a:srgbClr val="000000"/>
                </a:solidFill>
                <a:ea typeface="宋体" charset="-122"/>
              </a:rPr>
              <a:t>]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8313" y="741297"/>
            <a:ext cx="8229600" cy="56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9pPr>
          </a:lstStyle>
          <a:p>
            <a:r>
              <a:rPr lang="en-US" altLang="zh-CN" sz="2800" b="1" dirty="0" smtClean="0">
                <a:latin typeface="+mn-ea"/>
                <a:ea typeface="+mn-ea"/>
              </a:rPr>
              <a:t>7.1.1  </a:t>
            </a:r>
            <a:r>
              <a:rPr lang="zh-CN" altLang="en-US" sz="2800" b="1" dirty="0" smtClean="0">
                <a:latin typeface="+mn-ea"/>
                <a:ea typeface="+mn-ea"/>
              </a:rPr>
              <a:t>一维数组的定义</a:t>
            </a:r>
          </a:p>
        </p:txBody>
      </p:sp>
    </p:spTree>
    <p:extLst>
      <p:ext uri="{BB962C8B-B14F-4D97-AF65-F5344CB8AC3E}">
        <p14:creationId xmlns:p14="http://schemas.microsoft.com/office/powerpoint/2010/main" val="37042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627111018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hapter 1 Introduction to Computer Programming.pptx" id="{A6AE494D-944C-4A0B-8570-73F7253A82B6}" vid="{D17F2934-1854-44CC-B83B-119E8177345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1510</Words>
  <Application>Microsoft Office PowerPoint</Application>
  <PresentationFormat>全屏显示(4:3)</PresentationFormat>
  <Paragraphs>206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1_江西理工大学计算机教研室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本章要解决的问题</vt:lpstr>
      <vt:lpstr>PowerPoint 演示文稿</vt:lpstr>
      <vt:lpstr>7.1.1  一维数组的定义</vt:lpstr>
      <vt:lpstr>PowerPoint 演示文稿</vt:lpstr>
      <vt:lpstr>PowerPoint 演示文稿</vt:lpstr>
      <vt:lpstr>PowerPoint 演示文稿</vt:lpstr>
      <vt:lpstr>7.1.2  一维数组元素的引用</vt:lpstr>
      <vt:lpstr>PowerPoint 演示文稿</vt:lpstr>
      <vt:lpstr>PowerPoint 演示文稿</vt:lpstr>
      <vt:lpstr>PowerPoint 演示文稿</vt:lpstr>
      <vt:lpstr>7.1.4  一维数组应用举例</vt:lpstr>
      <vt:lpstr>PowerPoint 演示文稿</vt:lpstr>
      <vt:lpstr>PowerPoint 演示文稿</vt:lpstr>
      <vt:lpstr>7.1.4  一维数组应用举例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Chengtian Ouyang</dc:creator>
  <cp:lastModifiedBy>江西理工大学</cp:lastModifiedBy>
  <cp:revision>70</cp:revision>
  <dcterms:created xsi:type="dcterms:W3CDTF">2015-05-11T07:20:43Z</dcterms:created>
  <dcterms:modified xsi:type="dcterms:W3CDTF">2018-03-01T07:53:18Z</dcterms:modified>
</cp:coreProperties>
</file>