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sldIdLst>
    <p:sldId id="298" r:id="rId2"/>
    <p:sldId id="271" r:id="rId3"/>
    <p:sldId id="282" r:id="rId4"/>
    <p:sldId id="281" r:id="rId5"/>
    <p:sldId id="272" r:id="rId6"/>
    <p:sldId id="273" r:id="rId7"/>
    <p:sldId id="283" r:id="rId8"/>
    <p:sldId id="284" r:id="rId9"/>
    <p:sldId id="299" r:id="rId10"/>
    <p:sldId id="286" r:id="rId11"/>
    <p:sldId id="287" r:id="rId12"/>
    <p:sldId id="290" r:id="rId13"/>
    <p:sldId id="291" r:id="rId14"/>
    <p:sldId id="292" r:id="rId15"/>
    <p:sldId id="293" r:id="rId16"/>
    <p:sldId id="29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ED401-F08B-4DED-ACE1-CDF63D3C6E5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2B093-E959-41B2-9ACB-4B57E25C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7B4B29-7609-4CE8-8B01-CCFA867DC179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235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7B4B29-7609-4CE8-8B01-CCFA867DC179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0014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9763A4-0FCC-4F1D-9437-6DD7C89CFA17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800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9763A4-0FCC-4F1D-9437-6DD7C89CFA17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800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0" y="188236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2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2" y="-5783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0455" y="1676401"/>
            <a:ext cx="7772400" cy="1538286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861" y="3356992"/>
            <a:ext cx="5375588" cy="1752600"/>
          </a:xfrm>
        </p:spPr>
        <p:txBody>
          <a:bodyPr/>
          <a:lstStyle>
            <a:lvl1pPr marL="0" indent="0" algn="just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8145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3102622" y="4543733"/>
            <a:ext cx="375820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2627785" y="4941170"/>
            <a:ext cx="4091779" cy="138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14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2654" indent="-272654">
              <a:buFont typeface="Wingdings" pitchFamily="2" charset="2"/>
              <a:buChar char="Ø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>
              <a:buFont typeface="Wingdings" panose="05000000000000000000" pitchFamily="2" charset="2"/>
              <a:buChar char="u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>
              <a:buFont typeface="Wingdings" panose="05000000000000000000" pitchFamily="2" charset="2"/>
              <a:buChar char="l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DCED7068-F2E3-4480-8C5C-A7781C578527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0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7" y="818998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0447" y="1267097"/>
            <a:ext cx="8125096" cy="548764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buClr>
                <a:srgbClr val="C0504D"/>
              </a:buClr>
              <a:defRPr/>
            </a:pPr>
            <a:fld id="{42EC61B8-0277-47EA-8118-B1A038193C7B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3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-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7858126" y="6357938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DCED7068-F2E3-4480-8C5C-A7781C578527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1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46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buClr>
                <a:srgbClr val="C0504D"/>
              </a:buClr>
              <a:defRPr/>
            </a:pPr>
            <a:fld id="{42EC61B8-0277-47EA-8118-B1A038193C7B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10" name="Picture 5" descr="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91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43744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1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0" y="42631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3" y="3789040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 8"/>
          <p:cNvSpPr/>
          <p:nvPr/>
        </p:nvSpPr>
        <p:spPr>
          <a:xfrm>
            <a:off x="2476500" y="4543425"/>
            <a:ext cx="50101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529121" y="1009781"/>
            <a:ext cx="77724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章  数  组</a:t>
            </a:r>
            <a:endParaRPr lang="zh-CN" altLang="en-US" sz="4400" b="1" dirty="0">
              <a:solidFill>
                <a:srgbClr val="BB130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副标题 4"/>
          <p:cNvSpPr txBox="1">
            <a:spLocks/>
          </p:cNvSpPr>
          <p:nvPr/>
        </p:nvSpPr>
        <p:spPr>
          <a:xfrm>
            <a:off x="2364805" y="2621355"/>
            <a:ext cx="4101031" cy="892279"/>
          </a:xfrm>
          <a:prstGeom prst="rect">
            <a:avLst/>
          </a:prstGeom>
        </p:spPr>
        <p:txBody>
          <a:bodyPr/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b="1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7.2</a:t>
            </a:r>
            <a:r>
              <a:rPr lang="zh-CN" altLang="en-US" sz="3600" b="1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二维数组</a:t>
            </a:r>
            <a:endParaRPr lang="zh-CN" altLang="en-US" sz="3600" b="1" dirty="0">
              <a:ln w="0"/>
              <a:effectLst>
                <a:reflection blurRad="6350" stA="53000" endA="300" endPos="35500" dir="5400000" sy="-9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34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58996"/>
            <a:ext cx="8229600" cy="28289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7-6】 </a:t>
            </a:r>
            <a:r>
              <a:rPr lang="zh-CN" altLang="en-US" dirty="0" smtClean="0"/>
              <a:t>某</a:t>
            </a:r>
            <a:r>
              <a:rPr lang="zh-CN" altLang="en-US" dirty="0"/>
              <a:t>商场第一季度有</a:t>
            </a:r>
            <a:r>
              <a:rPr lang="en-US" altLang="zh-CN" dirty="0"/>
              <a:t>10</a:t>
            </a:r>
            <a:r>
              <a:rPr lang="zh-CN" altLang="en-US" dirty="0"/>
              <a:t>个推销员销售电视，请你求出商场每月的总销量以及每人的月平均销量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74097"/>
              </p:ext>
            </p:extLst>
          </p:nvPr>
        </p:nvGraphicFramePr>
        <p:xfrm>
          <a:off x="2106709" y="268523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5391" y="2706441"/>
            <a:ext cx="94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一月</a:t>
            </a:r>
            <a:endParaRPr lang="zh-CN" altLang="en-US" sz="16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5391" y="3074849"/>
            <a:ext cx="94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二月</a:t>
            </a:r>
            <a:endParaRPr lang="zh-CN" altLang="en-US" sz="16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5391" y="3444181"/>
            <a:ext cx="94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三</a:t>
            </a:r>
            <a:r>
              <a:rPr lang="zh-CN" altLang="en-US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endParaRPr lang="zh-CN" altLang="en-US" sz="16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4979" y="2249241"/>
            <a:ext cx="61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en-US" altLang="zh-CN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endParaRPr lang="zh-CN" altLang="en-US" sz="16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5967" y="2249241"/>
            <a:ext cx="61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en-US" altLang="zh-CN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endParaRPr lang="zh-CN" altLang="en-US" sz="16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459" y="2248913"/>
            <a:ext cx="61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en-US" altLang="zh-CN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endParaRPr lang="zh-CN" altLang="en-US" sz="16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4468" y="2248913"/>
            <a:ext cx="61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en-US" altLang="zh-CN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endParaRPr lang="zh-CN" altLang="en-US" sz="16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3030" y="2249241"/>
            <a:ext cx="61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en-US" altLang="zh-CN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endParaRPr lang="zh-CN" altLang="en-US" sz="16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592" y="2249241"/>
            <a:ext cx="61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en-US" altLang="zh-CN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endParaRPr lang="zh-CN" altLang="en-US" sz="16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0154" y="2257550"/>
            <a:ext cx="61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en-US" altLang="zh-CN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endParaRPr lang="zh-CN" altLang="en-US" sz="16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1142" y="2257550"/>
            <a:ext cx="61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en-US" altLang="zh-CN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endParaRPr lang="zh-CN" altLang="en-US" sz="16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704" y="2257550"/>
            <a:ext cx="61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en-US" altLang="zh-CN" sz="16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</a:t>
            </a:r>
            <a:endParaRPr lang="zh-CN" altLang="en-US" sz="16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8266" y="2270997"/>
            <a:ext cx="61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en-US" altLang="zh-CN" sz="16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endParaRPr lang="zh-CN" altLang="en-US" sz="16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2345" y="4015110"/>
            <a:ext cx="84671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问题分析：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定义一个数组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sale[10][3]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，表示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个推销员一季度中每个月销售的电视数量；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定义一个数组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sum[3]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，表示每个月的总销量；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定义一个数组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avg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[10]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，表示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个推销员每个月的平均销量。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80001" y="3782735"/>
            <a:ext cx="228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销售龙虎榜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84095" y="650397"/>
            <a:ext cx="5809129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7.2.4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二维数组应用举例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6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build="p" bldLvl="2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72953" y="1792541"/>
            <a:ext cx="3520440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300"/>
              </a:spcBef>
              <a:spcAft>
                <a:spcPts val="0"/>
              </a:spcAft>
            </a:pPr>
            <a:r>
              <a:rPr lang="nn-NO" altLang="zh-CN" sz="20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</a:t>
            </a:r>
            <a:r>
              <a:rPr lang="nn-NO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nn-NO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(i = 0; i&lt;10; i</a:t>
            </a:r>
            <a:r>
              <a:rPr lang="nn-NO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++)</a:t>
            </a:r>
          </a:p>
          <a:p>
            <a:pPr marL="0"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s 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0;</a:t>
            </a: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</a:p>
          <a:p>
            <a:pPr marL="0"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0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求每人</a:t>
            </a:r>
            <a:r>
              <a:rPr lang="zh-CN" altLang="en-US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的总销量*</a:t>
            </a: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0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</a:t>
            </a: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(j = 0; j&lt;3; j++)</a:t>
            </a:r>
          </a:p>
          <a:p>
            <a:pPr marL="0"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s 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s + sale[</a:t>
            </a:r>
            <a:r>
              <a:rPr lang="en-US" altLang="zh-CN" sz="20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][j]; </a:t>
            </a:r>
            <a:endParaRPr lang="en-US" altLang="zh-CN" sz="2000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avg</a:t>
            </a: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en-US" altLang="zh-CN" sz="20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 = s / 3.0;</a:t>
            </a:r>
          </a:p>
          <a:p>
            <a:pPr marL="0"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0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0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求每人</a:t>
            </a:r>
            <a:r>
              <a:rPr lang="zh-CN" altLang="en-US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的平均销量*</a:t>
            </a: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0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000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spc="-15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000" spc="-15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000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0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</a:t>
            </a:r>
            <a:r>
              <a:rPr lang="zh-CN" altLang="en-US" sz="20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20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%d</a:t>
            </a:r>
            <a:r>
              <a:rPr lang="zh-CN" altLang="en-US" sz="20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个人的月平均销量</a:t>
            </a:r>
            <a:r>
              <a:rPr lang="en-US" altLang="zh-CN" sz="20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:%.1f\n"</a:t>
            </a:r>
            <a:r>
              <a:rPr lang="en-US" altLang="zh-CN" sz="2000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i+1, </a:t>
            </a:r>
            <a:r>
              <a:rPr lang="en-US" altLang="zh-CN" sz="2000" spc="-15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avg</a:t>
            </a:r>
            <a:r>
              <a:rPr lang="en-US" altLang="zh-CN" sz="2000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en-US" altLang="zh-CN" sz="2000" spc="-15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000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]);</a:t>
            </a:r>
          </a:p>
          <a:p>
            <a:pPr marL="0"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return</a:t>
            </a: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0;</a:t>
            </a:r>
          </a:p>
          <a:p>
            <a:pPr marL="0" lvl="1"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18" y="1285636"/>
            <a:ext cx="49876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en-US" altLang="zh-CN" sz="2000" dirty="0"/>
              <a:t> 【</a:t>
            </a:r>
            <a:r>
              <a:rPr lang="zh-CN" altLang="en-US" sz="2000" dirty="0"/>
              <a:t>例</a:t>
            </a:r>
            <a:r>
              <a:rPr lang="en-US" altLang="zh-CN" sz="2000" dirty="0"/>
              <a:t>7-6】 </a:t>
            </a:r>
            <a:r>
              <a:rPr lang="zh-CN" altLang="en-US" sz="2000" dirty="0" smtClean="0"/>
              <a:t>程序参考代码</a:t>
            </a:r>
            <a:r>
              <a:rPr lang="en-US" altLang="zh-CN" sz="2000" dirty="0" smtClean="0"/>
              <a:t>*/</a:t>
            </a:r>
            <a:endParaRPr lang="en-US" altLang="zh-CN" sz="2000" dirty="0" smtClean="0">
              <a:solidFill>
                <a:srgbClr val="80808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sz="20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include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  <a:r>
              <a:rPr lang="en-US" altLang="zh-CN" sz="2000" dirty="0" err="1" smtClean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000" dirty="0" smtClean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en-US" altLang="zh-CN" sz="2000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main</a:t>
            </a: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()</a:t>
            </a:r>
          </a:p>
          <a:p>
            <a:pPr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j, s, sale[10][3], sum[3] = { 0 };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float</a:t>
            </a: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avg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[10</a:t>
            </a: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/*</a:t>
            </a:r>
            <a:r>
              <a:rPr lang="zh-CN" altLang="en-US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输入</a:t>
            </a: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个人</a:t>
            </a: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个月的销量*</a:t>
            </a: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en-US" altLang="zh-CN" sz="20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20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</a:t>
            </a:r>
            <a:r>
              <a:rPr lang="nn-NO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nn-NO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(i = 0; i&lt;10; </a:t>
            </a:r>
            <a:r>
              <a:rPr lang="nn-NO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i++)</a:t>
            </a:r>
            <a:endParaRPr lang="zh-CN" altLang="en-US" sz="20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(j = 0; j&lt;3; j++)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</a:t>
            </a:r>
            <a:r>
              <a:rPr lang="en-US" altLang="zh-CN" sz="20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"%d"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&amp;sale[</a:t>
            </a:r>
            <a:r>
              <a:rPr lang="en-US" altLang="zh-CN" sz="20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][j]); </a:t>
            </a:r>
            <a:endParaRPr lang="en-US" altLang="zh-CN" sz="2000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</a:t>
            </a: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(j = 0; j&lt;3; j++)</a:t>
            </a:r>
          </a:p>
          <a:p>
            <a:pPr marL="342900" lvl="1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/*</a:t>
            </a:r>
            <a:r>
              <a:rPr lang="zh-CN" altLang="en-US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求商场每个月的总销量*</a:t>
            </a:r>
            <a:r>
              <a:rPr lang="en-US" altLang="zh-CN" sz="20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en-US" altLang="zh-CN" sz="20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buNone/>
            </a:pPr>
            <a:r>
              <a:rPr lang="nn-NO" altLang="zh-CN" sz="20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nn-NO" altLang="zh-CN" sz="20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</a:t>
            </a:r>
            <a:r>
              <a:rPr lang="nn-NO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(i = 0; i&lt;10; i++)</a:t>
            </a:r>
          </a:p>
          <a:p>
            <a:pPr marL="342900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sum[j] = sum[j] + sale[</a:t>
            </a:r>
            <a:r>
              <a:rPr lang="en-US" altLang="zh-CN" sz="20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][j]; </a:t>
            </a:r>
            <a:endParaRPr lang="zh-CN" altLang="en-US" sz="20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buNone/>
            </a:pPr>
            <a:r>
              <a:rPr lang="en-US" altLang="zh-CN" sz="2000" spc="-15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000" spc="-15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000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0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</a:t>
            </a:r>
            <a:r>
              <a:rPr lang="zh-CN" altLang="en-US" sz="20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20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%d</a:t>
            </a:r>
            <a:r>
              <a:rPr lang="zh-CN" altLang="en-US" sz="20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个月的总销量：</a:t>
            </a:r>
            <a:r>
              <a:rPr lang="en-US" altLang="zh-CN" sz="2000" spc="-15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%d\n"</a:t>
            </a:r>
            <a:r>
              <a:rPr lang="en-US" altLang="zh-CN" sz="2000" spc="-15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j + 1, sum[j]);</a:t>
            </a:r>
          </a:p>
          <a:p>
            <a:pPr marL="342900" lvl="1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84095" y="650397"/>
            <a:ext cx="5809129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7.2.4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二维数组应用举例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70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7.2.4  </a:t>
            </a:r>
            <a:r>
              <a:rPr lang="zh-CN" altLang="en-US" dirty="0"/>
              <a:t>二维数组应用举例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88 87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84 86 80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90 97 78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77 76 89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88 83 82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68 90 91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93 92 90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87 89 97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99 98 97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87 80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84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7.2.4  </a:t>
            </a:r>
            <a:r>
              <a:rPr lang="zh-CN" altLang="en-US" dirty="0"/>
              <a:t>二维数组应用举例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white"/>
                </a:solidFill>
              </a:rPr>
              <a:t>第</a:t>
            </a:r>
            <a:r>
              <a:rPr lang="en-US" altLang="zh-CN" sz="2800" dirty="0">
                <a:solidFill>
                  <a:prstClr val="white"/>
                </a:solidFill>
              </a:rPr>
              <a:t>1</a:t>
            </a:r>
            <a:r>
              <a:rPr lang="zh-CN" altLang="en-US" sz="2800" dirty="0">
                <a:solidFill>
                  <a:prstClr val="white"/>
                </a:solidFill>
              </a:rPr>
              <a:t>个月的总销量：</a:t>
            </a:r>
            <a:r>
              <a:rPr lang="en-US" altLang="zh-CN" sz="2800" dirty="0">
                <a:solidFill>
                  <a:prstClr val="white"/>
                </a:solidFill>
              </a:rPr>
              <a:t>862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white"/>
                </a:solidFill>
              </a:rPr>
              <a:t>第</a:t>
            </a:r>
            <a:r>
              <a:rPr lang="en-US" altLang="zh-CN" sz="2800" dirty="0">
                <a:solidFill>
                  <a:prstClr val="white"/>
                </a:solidFill>
              </a:rPr>
              <a:t>2</a:t>
            </a:r>
            <a:r>
              <a:rPr lang="zh-CN" altLang="en-US" sz="2800" dirty="0">
                <a:solidFill>
                  <a:prstClr val="white"/>
                </a:solidFill>
              </a:rPr>
              <a:t>个月的总销量：</a:t>
            </a:r>
            <a:r>
              <a:rPr lang="en-US" altLang="zh-CN" sz="2800" dirty="0" smtClean="0">
                <a:solidFill>
                  <a:prstClr val="white"/>
                </a:solidFill>
              </a:rPr>
              <a:t>879</a:t>
            </a:r>
            <a:endParaRPr lang="en-US" altLang="zh-CN" sz="2800" dirty="0" smtClean="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第</a:t>
            </a:r>
            <a:r>
              <a:rPr lang="en-US" altLang="zh-CN" sz="2800" dirty="0"/>
              <a:t>3</a:t>
            </a:r>
            <a:r>
              <a:rPr lang="zh-CN" altLang="en-US" sz="2800" dirty="0"/>
              <a:t>个月的总销量：</a:t>
            </a:r>
            <a:r>
              <a:rPr lang="en-US" altLang="zh-CN" sz="2800" dirty="0"/>
              <a:t>861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个人的月平均销量</a:t>
            </a:r>
            <a:r>
              <a:rPr lang="en-US" altLang="zh-CN" sz="2800" dirty="0"/>
              <a:t>:88.0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个人的月平均销量</a:t>
            </a:r>
            <a:r>
              <a:rPr lang="en-US" altLang="zh-CN" sz="2800" dirty="0"/>
              <a:t>:83.3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第</a:t>
            </a:r>
            <a:r>
              <a:rPr lang="en-US" altLang="zh-CN" sz="2800" dirty="0"/>
              <a:t>3</a:t>
            </a:r>
            <a:r>
              <a:rPr lang="zh-CN" altLang="en-US" sz="2800" dirty="0"/>
              <a:t>个人的月平均销量</a:t>
            </a:r>
            <a:r>
              <a:rPr lang="en-US" altLang="zh-CN" sz="2800" dirty="0"/>
              <a:t>:88.3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第</a:t>
            </a:r>
            <a:r>
              <a:rPr lang="en-US" altLang="zh-CN" sz="2800" dirty="0"/>
              <a:t>4</a:t>
            </a:r>
            <a:r>
              <a:rPr lang="zh-CN" altLang="en-US" sz="2800" dirty="0"/>
              <a:t>个人的月平均销量</a:t>
            </a:r>
            <a:r>
              <a:rPr lang="en-US" altLang="zh-CN" sz="2800" dirty="0"/>
              <a:t>:80.7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第</a:t>
            </a:r>
            <a:r>
              <a:rPr lang="en-US" altLang="zh-CN" sz="2800" dirty="0"/>
              <a:t>5</a:t>
            </a:r>
            <a:r>
              <a:rPr lang="zh-CN" altLang="en-US" sz="2800" dirty="0"/>
              <a:t>个人的月平均销量</a:t>
            </a:r>
            <a:r>
              <a:rPr lang="en-US" altLang="zh-CN" sz="2800" dirty="0"/>
              <a:t>:84.3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第</a:t>
            </a:r>
            <a:r>
              <a:rPr lang="en-US" altLang="zh-CN" sz="2800" dirty="0"/>
              <a:t>6</a:t>
            </a:r>
            <a:r>
              <a:rPr lang="zh-CN" altLang="en-US" sz="2800" dirty="0"/>
              <a:t>个人的月平均销量</a:t>
            </a:r>
            <a:r>
              <a:rPr lang="en-US" altLang="zh-CN" sz="2800" dirty="0"/>
              <a:t>:83.0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第</a:t>
            </a:r>
            <a:r>
              <a:rPr lang="en-US" altLang="zh-CN" sz="2800" dirty="0"/>
              <a:t>7</a:t>
            </a:r>
            <a:r>
              <a:rPr lang="zh-CN" altLang="en-US" sz="2800" dirty="0"/>
              <a:t>个人的月平均销量</a:t>
            </a:r>
            <a:r>
              <a:rPr lang="en-US" altLang="zh-CN" sz="2800" dirty="0"/>
              <a:t>:91.7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第</a:t>
            </a:r>
            <a:r>
              <a:rPr lang="en-US" altLang="zh-CN" sz="2800" dirty="0"/>
              <a:t>8</a:t>
            </a:r>
            <a:r>
              <a:rPr lang="zh-CN" altLang="en-US" sz="2800" dirty="0"/>
              <a:t>个人的月平均销量</a:t>
            </a:r>
            <a:r>
              <a:rPr lang="en-US" altLang="zh-CN" sz="2800" dirty="0"/>
              <a:t>:91.0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第</a:t>
            </a:r>
            <a:r>
              <a:rPr lang="en-US" altLang="zh-CN" sz="2800" dirty="0"/>
              <a:t>9</a:t>
            </a:r>
            <a:r>
              <a:rPr lang="zh-CN" altLang="en-US" sz="2800" dirty="0"/>
              <a:t>个人的月平均销量</a:t>
            </a:r>
            <a:r>
              <a:rPr lang="en-US" altLang="zh-CN" sz="2800" dirty="0"/>
              <a:t>:98.0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第</a:t>
            </a:r>
            <a:r>
              <a:rPr lang="en-US" altLang="zh-CN" sz="2800" dirty="0"/>
              <a:t>10</a:t>
            </a:r>
            <a:r>
              <a:rPr lang="zh-CN" altLang="en-US" sz="2800" dirty="0"/>
              <a:t>个人的月平均销量</a:t>
            </a:r>
            <a:r>
              <a:rPr lang="en-US" altLang="zh-CN" sz="2800" dirty="0"/>
              <a:t>:</a:t>
            </a:r>
            <a:r>
              <a:rPr lang="en-US" altLang="zh-CN" sz="2800" dirty="0" smtClean="0"/>
              <a:t>79.0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84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9979" y="1521776"/>
            <a:ext cx="8229600" cy="41367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7-7】 </a:t>
            </a:r>
            <a:r>
              <a:rPr lang="zh-CN" altLang="en-US" dirty="0" smtClean="0"/>
              <a:t>编写</a:t>
            </a:r>
            <a:r>
              <a:rPr lang="zh-CN" altLang="en-US" dirty="0"/>
              <a:t>一个程序，利用</a:t>
            </a:r>
            <a:r>
              <a:rPr lang="zh-CN" altLang="en-US" dirty="0">
                <a:solidFill>
                  <a:srgbClr val="C00000"/>
                </a:solidFill>
              </a:rPr>
              <a:t>随机函数</a:t>
            </a:r>
            <a:r>
              <a:rPr lang="zh-CN" altLang="en-US" dirty="0"/>
              <a:t>模拟投币结果，共投币</a:t>
            </a:r>
            <a:r>
              <a:rPr lang="en-US" altLang="zh-CN" dirty="0"/>
              <a:t>100</a:t>
            </a:r>
            <a:r>
              <a:rPr lang="zh-CN" altLang="en-US" dirty="0"/>
              <a:t>次，每一次同时投两枚，求“两个正面”“两个反面”“一正一反”</a:t>
            </a:r>
            <a:r>
              <a:rPr lang="en-US" altLang="zh-CN" dirty="0"/>
              <a:t>3</a:t>
            </a:r>
            <a:r>
              <a:rPr lang="zh-CN" altLang="en-US" dirty="0"/>
              <a:t>种情况出现多少的次数。</a:t>
            </a:r>
          </a:p>
          <a:p>
            <a:r>
              <a:rPr lang="zh-CN" altLang="en-US" dirty="0"/>
              <a:t>问题分析：</a:t>
            </a:r>
          </a:p>
          <a:p>
            <a:pPr lvl="1"/>
            <a:r>
              <a:rPr lang="zh-CN" altLang="en-US" dirty="0"/>
              <a:t>定义</a:t>
            </a:r>
            <a:r>
              <a:rPr lang="en-US" altLang="zh-CN" dirty="0" err="1"/>
              <a:t>int</a:t>
            </a:r>
            <a:r>
              <a:rPr lang="en-US" altLang="zh-CN" dirty="0"/>
              <a:t> a[2][2</a:t>
            </a:r>
            <a:r>
              <a:rPr lang="en-US" altLang="zh-CN" dirty="0" smtClean="0"/>
              <a:t>]; </a:t>
            </a:r>
            <a:r>
              <a:rPr lang="zh-CN" altLang="en-US" dirty="0" smtClean="0"/>
              <a:t>其</a:t>
            </a:r>
            <a:r>
              <a:rPr lang="zh-CN" altLang="en-US" dirty="0"/>
              <a:t>元素</a:t>
            </a:r>
            <a:r>
              <a:rPr lang="en-US" altLang="zh-CN" dirty="0">
                <a:solidFill>
                  <a:srgbClr val="C00000"/>
                </a:solidFill>
              </a:rPr>
              <a:t>a[0][0]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C00000"/>
                </a:solidFill>
              </a:rPr>
              <a:t>两个正面</a:t>
            </a:r>
            <a:r>
              <a:rPr lang="zh-CN" altLang="en-US" dirty="0"/>
              <a:t>的次数，</a:t>
            </a:r>
            <a:r>
              <a:rPr lang="en-US" altLang="zh-CN" dirty="0">
                <a:solidFill>
                  <a:srgbClr val="C00000"/>
                </a:solidFill>
              </a:rPr>
              <a:t>a[1][1]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C00000"/>
                </a:solidFill>
              </a:rPr>
              <a:t>两个反面</a:t>
            </a:r>
            <a:r>
              <a:rPr lang="zh-CN" altLang="en-US" dirty="0"/>
              <a:t>的次数，</a:t>
            </a:r>
            <a:r>
              <a:rPr lang="en-US" altLang="zh-CN" dirty="0">
                <a:solidFill>
                  <a:srgbClr val="C00000"/>
                </a:solidFill>
              </a:rPr>
              <a:t>a[1][0]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a[0][1]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C00000"/>
                </a:solidFill>
              </a:rPr>
              <a:t>一正一反</a:t>
            </a:r>
            <a:r>
              <a:rPr lang="zh-CN" altLang="en-US" dirty="0"/>
              <a:t>的次数。</a:t>
            </a:r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84095" y="650397"/>
            <a:ext cx="5809129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7.2.4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二维数组应用举例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1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683" y="1111064"/>
            <a:ext cx="5472598" cy="5746936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/*</a:t>
            </a:r>
            <a:r>
              <a:rPr lang="zh-CN" altLang="en-US" sz="2400" dirty="0" smtClean="0"/>
              <a:t>投币次数程序参考代码</a:t>
            </a:r>
            <a:r>
              <a:rPr lang="en-US" altLang="zh-CN" sz="2400" dirty="0" smtClean="0"/>
              <a:t> */</a:t>
            </a:r>
          </a:p>
          <a:p>
            <a:pPr marL="34290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808080"/>
                </a:solidFill>
              </a:rPr>
              <a:t>#</a:t>
            </a:r>
            <a:r>
              <a:rPr lang="en-US" altLang="zh-CN" sz="2400" dirty="0">
                <a:solidFill>
                  <a:srgbClr val="808080"/>
                </a:solidFill>
              </a:rPr>
              <a:t>include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A31515"/>
                </a:solidFill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</a:rPr>
              <a:t>stdio.h</a:t>
            </a:r>
            <a:r>
              <a:rPr lang="en-US" altLang="zh-CN" sz="2400" dirty="0">
                <a:solidFill>
                  <a:srgbClr val="A31515"/>
                </a:solidFill>
              </a:rPr>
              <a:t>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808080"/>
                </a:solidFill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A31515"/>
                </a:solidFill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</a:rPr>
              <a:t>stdlib.h</a:t>
            </a:r>
            <a:r>
              <a:rPr lang="en-US" altLang="zh-CN" sz="2400" dirty="0">
                <a:solidFill>
                  <a:srgbClr val="A31515"/>
                </a:solidFill>
              </a:rPr>
              <a:t>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808080"/>
                </a:solidFill>
              </a:rPr>
              <a:t>#include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A31515"/>
                </a:solidFill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</a:rPr>
              <a:t>time.h</a:t>
            </a:r>
            <a:r>
              <a:rPr lang="en-US" altLang="zh-CN" sz="2400" dirty="0">
                <a:solidFill>
                  <a:srgbClr val="A31515"/>
                </a:solidFill>
              </a:rPr>
              <a:t>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main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</a:p>
          <a:p>
            <a:pPr marL="34290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altLang="zh-CN" sz="2400" dirty="0" smtClean="0">
                <a:solidFill>
                  <a:srgbClr val="0000FF"/>
                </a:solidFill>
              </a:rPr>
              <a:t>   int</a:t>
            </a:r>
            <a:r>
              <a:rPr lang="pt-BR" altLang="zh-CN" sz="2400" dirty="0" smtClean="0">
                <a:solidFill>
                  <a:srgbClr val="000000"/>
                </a:solidFill>
              </a:rPr>
              <a:t> </a:t>
            </a:r>
            <a:r>
              <a:rPr lang="pt-BR" altLang="zh-CN" sz="2400" dirty="0">
                <a:solidFill>
                  <a:srgbClr val="000000"/>
                </a:solidFill>
              </a:rPr>
              <a:t>a[2][2] = { 0 }, i, n1, n2;</a:t>
            </a:r>
          </a:p>
          <a:p>
            <a:pPr marL="34290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srand</a:t>
            </a:r>
            <a:r>
              <a:rPr lang="en-US" altLang="zh-CN" sz="2400" dirty="0" smtClean="0">
                <a:solidFill>
                  <a:srgbClr val="000000"/>
                </a:solidFill>
              </a:rPr>
              <a:t>(time(</a:t>
            </a:r>
            <a:r>
              <a:rPr lang="en-US" altLang="zh-CN" sz="2400" dirty="0" smtClean="0">
                <a:solidFill>
                  <a:srgbClr val="6F008A"/>
                </a:solidFill>
              </a:rPr>
              <a:t>NULL</a:t>
            </a:r>
            <a:r>
              <a:rPr lang="en-US" altLang="zh-CN" sz="2400" dirty="0">
                <a:solidFill>
                  <a:srgbClr val="000000"/>
                </a:solidFill>
              </a:rPr>
              <a:t>)); 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34290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dirty="0" smtClean="0">
                <a:solidFill>
                  <a:srgbClr val="008000"/>
                </a:solidFill>
              </a:rPr>
              <a:t>/*</a:t>
            </a:r>
            <a:r>
              <a:rPr lang="zh-CN" altLang="en-US" sz="2400" dirty="0" smtClean="0">
                <a:solidFill>
                  <a:srgbClr val="008000"/>
                </a:solidFill>
              </a:rPr>
              <a:t>随机数</a:t>
            </a:r>
            <a:r>
              <a:rPr lang="zh-CN" altLang="en-US" sz="2400" dirty="0">
                <a:solidFill>
                  <a:srgbClr val="008000"/>
                </a:solidFill>
              </a:rPr>
              <a:t>种子*</a:t>
            </a:r>
            <a:r>
              <a:rPr lang="en-US" altLang="zh-CN" sz="2400" dirty="0">
                <a:solidFill>
                  <a:srgbClr val="008000"/>
                </a:solidFill>
              </a:rPr>
              <a:t>/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nn-NO" altLang="zh-CN" sz="2400" dirty="0" smtClean="0">
                <a:solidFill>
                  <a:srgbClr val="0000FF"/>
                </a:solidFill>
              </a:rPr>
              <a:t>   for</a:t>
            </a:r>
            <a:r>
              <a:rPr lang="nn-NO" altLang="zh-CN" sz="2400" dirty="0" smtClean="0">
                <a:solidFill>
                  <a:srgbClr val="000000"/>
                </a:solidFill>
              </a:rPr>
              <a:t> </a:t>
            </a:r>
            <a:r>
              <a:rPr lang="nn-NO" altLang="zh-CN" sz="2400" dirty="0">
                <a:solidFill>
                  <a:srgbClr val="000000"/>
                </a:solidFill>
              </a:rPr>
              <a:t>(i = 1; i &lt;= 100; i</a:t>
            </a:r>
            <a:r>
              <a:rPr lang="nn-NO" altLang="zh-CN" sz="2400" dirty="0" smtClean="0">
                <a:solidFill>
                  <a:srgbClr val="000000"/>
                </a:solidFill>
              </a:rPr>
              <a:t>++)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n1 </a:t>
            </a:r>
            <a:r>
              <a:rPr lang="en-US" altLang="zh-CN" sz="2400" dirty="0">
                <a:solidFill>
                  <a:srgbClr val="000000"/>
                </a:solidFill>
              </a:rPr>
              <a:t>= rand() % 2;     </a:t>
            </a:r>
            <a:r>
              <a:rPr lang="en-US" altLang="zh-CN" sz="2400" dirty="0" smtClean="0">
                <a:solidFill>
                  <a:srgbClr val="008000"/>
                </a:solidFill>
              </a:rPr>
              <a:t>/*</a:t>
            </a:r>
            <a:r>
              <a:rPr lang="zh-CN" altLang="en-US" sz="2400" dirty="0" smtClean="0">
                <a:solidFill>
                  <a:srgbClr val="008000"/>
                </a:solidFill>
              </a:rPr>
              <a:t>随机数</a:t>
            </a:r>
            <a:r>
              <a:rPr lang="zh-CN" altLang="en-US" sz="2400" dirty="0">
                <a:solidFill>
                  <a:srgbClr val="008000"/>
                </a:solidFill>
              </a:rPr>
              <a:t>*</a:t>
            </a:r>
            <a:r>
              <a:rPr lang="en-US" altLang="zh-CN" sz="2400" dirty="0" smtClean="0">
                <a:solidFill>
                  <a:srgbClr val="008000"/>
                </a:solidFill>
              </a:rPr>
              <a:t>/</a:t>
            </a:r>
          </a:p>
          <a:p>
            <a:pPr marL="34290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n2 </a:t>
            </a:r>
            <a:r>
              <a:rPr lang="en-US" altLang="zh-CN" sz="2400" dirty="0">
                <a:solidFill>
                  <a:srgbClr val="000000"/>
                </a:solidFill>
              </a:rPr>
              <a:t>= rand() % 2;</a:t>
            </a:r>
          </a:p>
          <a:p>
            <a:pPr marL="34290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altLang="zh-CN" sz="2400" dirty="0" smtClean="0">
                <a:solidFill>
                  <a:srgbClr val="000000"/>
                </a:solidFill>
              </a:rPr>
              <a:t> 	a[n1</a:t>
            </a:r>
            <a:r>
              <a:rPr lang="pt-BR" altLang="zh-CN" sz="2400" dirty="0">
                <a:solidFill>
                  <a:srgbClr val="000000"/>
                </a:solidFill>
              </a:rPr>
              <a:t>][n2] = a[n1][n2] + 1;</a:t>
            </a:r>
          </a:p>
          <a:p>
            <a:pPr marL="34290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}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84095" y="650397"/>
            <a:ext cx="5809129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7.2.4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二维数组应用举例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872756" y="1743784"/>
            <a:ext cx="5378821" cy="297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en-US" altLang="zh-CN" sz="2400" dirty="0" smtClean="0">
                <a:solidFill>
                  <a:srgbClr val="A31515"/>
                </a:solidFill>
              </a:rPr>
              <a:t>"</a:t>
            </a:r>
            <a:r>
              <a:rPr lang="zh-CN" altLang="en-US" sz="2400" dirty="0" smtClean="0">
                <a:solidFill>
                  <a:srgbClr val="A31515"/>
                </a:solidFill>
              </a:rPr>
              <a:t>投币结果如下：</a:t>
            </a:r>
            <a:r>
              <a:rPr lang="en-US" altLang="zh-CN" sz="2400" dirty="0" smtClean="0">
                <a:solidFill>
                  <a:srgbClr val="A31515"/>
                </a:solidFill>
              </a:rPr>
              <a:t>\n"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</a:p>
          <a:p>
            <a:pPr marL="342900" lvl="1" indent="0" algn="l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en-US" altLang="zh-CN" sz="2400" dirty="0" smtClean="0">
                <a:solidFill>
                  <a:srgbClr val="A31515"/>
                </a:solidFill>
              </a:rPr>
              <a:t>"</a:t>
            </a:r>
            <a:r>
              <a:rPr lang="zh-CN" altLang="en-US" sz="2400" dirty="0" smtClean="0">
                <a:solidFill>
                  <a:srgbClr val="A31515"/>
                </a:solidFill>
              </a:rPr>
              <a:t>正面次数为</a:t>
            </a:r>
            <a:r>
              <a:rPr lang="en-US" altLang="zh-CN" sz="2400" dirty="0" smtClean="0">
                <a:solidFill>
                  <a:srgbClr val="A31515"/>
                </a:solidFill>
              </a:rPr>
              <a:t>:%d\n"</a:t>
            </a:r>
            <a:r>
              <a:rPr lang="en-US" altLang="zh-CN" sz="2400" dirty="0" smtClean="0">
                <a:solidFill>
                  <a:srgbClr val="000000"/>
                </a:solidFill>
              </a:rPr>
              <a:t>, a[0][0]);</a:t>
            </a:r>
          </a:p>
          <a:p>
            <a:pPr marL="342900" lvl="1" indent="0" algn="l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en-US" altLang="zh-CN" sz="2400" dirty="0" smtClean="0">
                <a:solidFill>
                  <a:srgbClr val="A31515"/>
                </a:solidFill>
              </a:rPr>
              <a:t>"</a:t>
            </a:r>
            <a:r>
              <a:rPr lang="zh-CN" altLang="en-US" sz="2400" dirty="0" smtClean="0">
                <a:solidFill>
                  <a:srgbClr val="A31515"/>
                </a:solidFill>
              </a:rPr>
              <a:t>反面次数为</a:t>
            </a:r>
            <a:r>
              <a:rPr lang="en-US" altLang="zh-CN" sz="2400" dirty="0" smtClean="0">
                <a:solidFill>
                  <a:srgbClr val="A31515"/>
                </a:solidFill>
              </a:rPr>
              <a:t>:%d\n"</a:t>
            </a:r>
            <a:r>
              <a:rPr lang="en-US" altLang="zh-CN" sz="2400" dirty="0" smtClean="0">
                <a:solidFill>
                  <a:srgbClr val="000000"/>
                </a:solidFill>
              </a:rPr>
              <a:t>, a[1][1]);</a:t>
            </a:r>
          </a:p>
          <a:p>
            <a:pPr marL="342900" lvl="1" indent="0" algn="l">
              <a:buNone/>
            </a:pPr>
            <a:r>
              <a:rPr lang="en-US" altLang="zh-CN" sz="2400" spc="-150" dirty="0" smtClean="0">
                <a:solidFill>
                  <a:srgbClr val="000000"/>
                </a:solidFill>
              </a:rPr>
              <a:t> 	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</a:rPr>
              <a:t>(</a:t>
            </a:r>
            <a:r>
              <a:rPr lang="en-US" altLang="zh-CN" sz="2000" dirty="0">
                <a:solidFill>
                  <a:srgbClr val="A31515"/>
                </a:solidFill>
              </a:rPr>
              <a:t>"</a:t>
            </a:r>
            <a:r>
              <a:rPr lang="zh-CN" altLang="en-US" sz="2000" dirty="0" smtClean="0">
                <a:solidFill>
                  <a:srgbClr val="A31515"/>
                </a:solidFill>
              </a:rPr>
              <a:t>正反次数</a:t>
            </a:r>
            <a:r>
              <a:rPr lang="en-US" altLang="zh-CN" sz="2000" dirty="0" smtClean="0">
                <a:solidFill>
                  <a:srgbClr val="A31515"/>
                </a:solidFill>
              </a:rPr>
              <a:t>:%d\</a:t>
            </a:r>
            <a:r>
              <a:rPr lang="en-US" altLang="zh-CN" sz="2000" dirty="0" err="1" smtClean="0">
                <a:solidFill>
                  <a:srgbClr val="A31515"/>
                </a:solidFill>
              </a:rPr>
              <a:t>n"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,a</a:t>
            </a:r>
            <a:r>
              <a:rPr lang="en-US" altLang="zh-CN" sz="2000" dirty="0" smtClean="0">
                <a:solidFill>
                  <a:srgbClr val="000000"/>
                </a:solidFill>
              </a:rPr>
              <a:t>[0][1]+a[1][0]);</a:t>
            </a:r>
          </a:p>
          <a:p>
            <a:pPr marL="342900" lvl="1" indent="0" algn="l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	return</a:t>
            </a:r>
            <a:r>
              <a:rPr lang="en-US" altLang="zh-CN" sz="2400" dirty="0" smtClean="0">
                <a:solidFill>
                  <a:srgbClr val="000000"/>
                </a:solidFill>
              </a:rPr>
              <a:t> 0;</a:t>
            </a:r>
          </a:p>
          <a:p>
            <a:pPr marL="342900" lvl="1" indent="0" algn="l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}</a:t>
            </a:r>
          </a:p>
          <a:p>
            <a:pPr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159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7.2.4  </a:t>
            </a:r>
            <a:r>
              <a:rPr lang="zh-CN" altLang="en-US" dirty="0"/>
              <a:t>二维数组应用举例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投币结果如下：</a:t>
            </a:r>
          </a:p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两个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正面次数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为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:29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两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个反面次数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为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:23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正反次数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:48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请按任意键继续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. . .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4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522236" y="1372863"/>
            <a:ext cx="8229600" cy="5206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7.2.1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二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维数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组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定义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lvl="1" indent="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格式：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类型说明符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数组名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zh-CN" altLang="en-US" sz="2800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2800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维长度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zh-CN" altLang="en-US" sz="2800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2800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维长度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]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说明：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维长度：表示二维数组第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维的大小，即二维数组的行数；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维长度：表示二维数组第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维的大小，即二维数组的列数；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维长度、第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维长度都必须是常量表达式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副标题 4"/>
          <p:cNvSpPr txBox="1">
            <a:spLocks/>
          </p:cNvSpPr>
          <p:nvPr/>
        </p:nvSpPr>
        <p:spPr>
          <a:xfrm>
            <a:off x="536005" y="631191"/>
            <a:ext cx="4101031" cy="713515"/>
          </a:xfrm>
          <a:prstGeom prst="rect">
            <a:avLst/>
          </a:prstGeom>
        </p:spPr>
        <p:txBody>
          <a:bodyPr/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36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7.2</a:t>
            </a:r>
            <a:r>
              <a:rPr lang="zh-CN" altLang="en-US" sz="36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  二维数组</a:t>
            </a:r>
            <a:endParaRPr lang="zh-CN" altLang="en-US" sz="3600" b="1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35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231" y="596559"/>
            <a:ext cx="8229600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7.2.1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二维数组的定义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87" y="1458766"/>
            <a:ext cx="8073258" cy="464082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例如：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 a[3][4];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表示定义了一个整型数组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，表示有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列，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共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个整型元素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float  b[4][5];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表示定义了一个单精度浮点型数组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，表示有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列，共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个浮点型元素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6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467958" y="704136"/>
            <a:ext cx="8229600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7.2.2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二维数组元素的引用</a:t>
            </a:r>
            <a:endParaRPr lang="zh-CN" altLang="en-US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360381" y="1710804"/>
            <a:ext cx="8423593" cy="359271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数组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名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下标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][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下标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]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例如：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a[0][0], a[2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][3],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a[2-1][2*2-1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];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引用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数组元素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时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下标不能</a:t>
            </a:r>
            <a:r>
              <a:rPr lang="zh-CN" altLang="en-US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越界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int a[3][4];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a[3][4]=15;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en-US" altLang="zh-CN" sz="2800" dirty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越界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1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7883" y="561958"/>
            <a:ext cx="8229600" cy="766763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7.2.3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二维数组的初始化</a:t>
            </a:r>
            <a:endParaRPr lang="zh-CN" altLang="en-US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14525" y="1302013"/>
            <a:ext cx="8229600" cy="5249395"/>
          </a:xfrm>
        </p:spPr>
        <p:txBody>
          <a:bodyPr>
            <a:normAutofit/>
          </a:bodyPr>
          <a:lstStyle/>
          <a:p>
            <a:pPr marL="773906" lvl="1" indent="-557213">
              <a:buFont typeface="+mj-lt"/>
              <a:buAutoNum type="arabicPeriod"/>
            </a:pPr>
            <a:r>
              <a:rPr lang="zh-CN" altLang="en-US" sz="3200" dirty="0" smtClean="0"/>
              <a:t>按</a:t>
            </a:r>
            <a:r>
              <a:rPr lang="zh-CN" altLang="en-US" sz="3200" dirty="0"/>
              <a:t>行完全</a:t>
            </a:r>
            <a:r>
              <a:rPr lang="zh-CN" altLang="en-US" sz="3200" dirty="0" smtClean="0"/>
              <a:t>初始化</a:t>
            </a:r>
            <a:endParaRPr lang="en-US" altLang="zh-CN" sz="3200" dirty="0" smtClean="0"/>
          </a:p>
          <a:p>
            <a:pPr lvl="2"/>
            <a:r>
              <a:rPr lang="en-US" altLang="zh-CN" sz="2800" dirty="0" err="1" smtClean="0"/>
              <a:t>int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a[3][4]={</a:t>
            </a:r>
            <a:r>
              <a:rPr lang="en-US" altLang="zh-CN" sz="2800" dirty="0" smtClean="0">
                <a:solidFill>
                  <a:srgbClr val="C00000"/>
                </a:solidFill>
              </a:rPr>
              <a:t>{</a:t>
            </a:r>
            <a:r>
              <a:rPr lang="en-US" altLang="zh-CN" sz="2800" dirty="0" smtClean="0"/>
              <a:t>1,2,3,4</a:t>
            </a:r>
            <a:r>
              <a:rPr lang="en-US" altLang="zh-CN" sz="2800" dirty="0" smtClean="0">
                <a:solidFill>
                  <a:srgbClr val="C00000"/>
                </a:solidFill>
              </a:rPr>
              <a:t>}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C00000"/>
                </a:solidFill>
              </a:rPr>
              <a:t>{</a:t>
            </a:r>
            <a:r>
              <a:rPr lang="en-US" altLang="zh-CN" sz="2800" dirty="0" smtClean="0"/>
              <a:t>5,6,7,8</a:t>
            </a:r>
            <a:r>
              <a:rPr lang="en-US" altLang="zh-CN" sz="2800" dirty="0" smtClean="0">
                <a:solidFill>
                  <a:srgbClr val="C00000"/>
                </a:solidFill>
              </a:rPr>
              <a:t>}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C00000"/>
                </a:solidFill>
              </a:rPr>
              <a:t>{</a:t>
            </a:r>
            <a:r>
              <a:rPr lang="en-US" altLang="zh-CN" sz="2800" dirty="0" smtClean="0"/>
              <a:t>9,10,11,12</a:t>
            </a:r>
            <a:r>
              <a:rPr lang="en-US" altLang="zh-CN" sz="2800" dirty="0" smtClean="0">
                <a:solidFill>
                  <a:srgbClr val="C00000"/>
                </a:solidFill>
              </a:rPr>
              <a:t>}</a:t>
            </a:r>
            <a:r>
              <a:rPr lang="en-US" altLang="zh-CN" sz="2800" dirty="0" smtClean="0"/>
              <a:t>};</a:t>
            </a:r>
          </a:p>
          <a:p>
            <a:pPr marL="773906" lvl="1" indent="-557213">
              <a:buFont typeface="+mj-lt"/>
              <a:buAutoNum type="arabicPeriod"/>
            </a:pPr>
            <a:r>
              <a:rPr lang="zh-CN" altLang="en-US" sz="3200" dirty="0" smtClean="0"/>
              <a:t>所有数据写在一个花括号内</a:t>
            </a:r>
            <a:endParaRPr lang="en-US" altLang="zh-CN" sz="3200" dirty="0" smtClean="0"/>
          </a:p>
          <a:p>
            <a:pPr lvl="2"/>
            <a:r>
              <a:rPr lang="en-US" altLang="zh-CN" sz="2800" dirty="0" smtClean="0"/>
              <a:t>int a[3][4]={1,2,3,4,5,6,7,8,9,10,11,12};</a:t>
            </a:r>
          </a:p>
          <a:p>
            <a:pPr marL="773906" lvl="1" indent="-557213">
              <a:buFont typeface="+mj-lt"/>
              <a:buAutoNum type="arabicPeriod"/>
            </a:pPr>
            <a:r>
              <a:rPr lang="zh-CN" altLang="en-US" sz="3200" dirty="0"/>
              <a:t>按行部分</a:t>
            </a:r>
            <a:r>
              <a:rPr lang="zh-CN" altLang="en-US" sz="3200" dirty="0" smtClean="0"/>
              <a:t>初始化</a:t>
            </a:r>
            <a:endParaRPr lang="en-US" altLang="zh-CN" sz="3200" dirty="0" smtClean="0"/>
          </a:p>
          <a:p>
            <a:pPr lvl="2"/>
            <a:r>
              <a:rPr lang="en-US" altLang="zh-CN" sz="2800" dirty="0" smtClean="0"/>
              <a:t>int a[3][4]={</a:t>
            </a:r>
            <a:r>
              <a:rPr lang="en-US" altLang="zh-CN" sz="2800" dirty="0" smtClean="0">
                <a:solidFill>
                  <a:srgbClr val="C00000"/>
                </a:solidFill>
              </a:rPr>
              <a:t>{</a:t>
            </a:r>
            <a:r>
              <a:rPr lang="en-US" altLang="zh-CN" sz="2800" dirty="0" smtClean="0"/>
              <a:t>1</a:t>
            </a:r>
            <a:r>
              <a:rPr lang="en-US" altLang="zh-CN" sz="2800" dirty="0" smtClean="0">
                <a:solidFill>
                  <a:srgbClr val="C00000"/>
                </a:solidFill>
              </a:rPr>
              <a:t>}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C00000"/>
                </a:solidFill>
              </a:rPr>
              <a:t>{</a:t>
            </a:r>
            <a:r>
              <a:rPr lang="en-US" altLang="zh-CN" sz="2800" dirty="0" smtClean="0"/>
              <a:t>5</a:t>
            </a:r>
            <a:r>
              <a:rPr lang="en-US" altLang="zh-CN" sz="2800" dirty="0" smtClean="0">
                <a:solidFill>
                  <a:srgbClr val="C00000"/>
                </a:solidFill>
              </a:rPr>
              <a:t>}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C00000"/>
                </a:solidFill>
              </a:rPr>
              <a:t>{</a:t>
            </a:r>
            <a:r>
              <a:rPr lang="en-US" altLang="zh-CN" sz="2800" dirty="0" smtClean="0"/>
              <a:t>9</a:t>
            </a:r>
            <a:r>
              <a:rPr lang="en-US" altLang="zh-CN" sz="2800" dirty="0" smtClean="0">
                <a:solidFill>
                  <a:srgbClr val="C00000"/>
                </a:solidFill>
              </a:rPr>
              <a:t>}</a:t>
            </a:r>
            <a:r>
              <a:rPr lang="en-US" altLang="zh-CN" sz="2800" dirty="0" smtClean="0"/>
              <a:t>};</a:t>
            </a:r>
            <a:r>
              <a:rPr lang="zh-CN" altLang="en-US" sz="2800" dirty="0" smtClean="0"/>
              <a:t>  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00B050"/>
                </a:solidFill>
              </a:rPr>
              <a:t>等价 </a:t>
            </a:r>
            <a:r>
              <a:rPr lang="en-US" altLang="zh-CN" sz="2800" dirty="0" smtClean="0"/>
              <a:t>int a[3][4]={{1,</a:t>
            </a:r>
            <a:r>
              <a:rPr lang="en-US" altLang="zh-CN" sz="2800" dirty="0" smtClean="0">
                <a:solidFill>
                  <a:srgbClr val="C00000"/>
                </a:solidFill>
              </a:rPr>
              <a:t>0,0,0</a:t>
            </a:r>
            <a:r>
              <a:rPr lang="en-US" altLang="zh-CN" sz="2800" dirty="0" smtClean="0"/>
              <a:t>},{5,</a:t>
            </a:r>
            <a:r>
              <a:rPr lang="en-US" altLang="zh-CN" sz="2800" dirty="0" smtClean="0">
                <a:solidFill>
                  <a:srgbClr val="C00000"/>
                </a:solidFill>
              </a:rPr>
              <a:t>0,0,0</a:t>
            </a:r>
            <a:r>
              <a:rPr lang="en-US" altLang="zh-CN" sz="2800" dirty="0" smtClean="0"/>
              <a:t>}, {9,</a:t>
            </a:r>
            <a:r>
              <a:rPr lang="en-US" altLang="zh-CN" sz="2800" dirty="0" smtClean="0">
                <a:solidFill>
                  <a:srgbClr val="C00000"/>
                </a:solidFill>
              </a:rPr>
              <a:t>0,0,0</a:t>
            </a:r>
            <a:r>
              <a:rPr lang="en-US" altLang="zh-CN" sz="2800" dirty="0" smtClean="0"/>
              <a:t>}};</a:t>
            </a:r>
          </a:p>
          <a:p>
            <a:pPr lvl="2"/>
            <a:r>
              <a:rPr lang="en-US" altLang="zh-CN" sz="2800" dirty="0" smtClean="0"/>
              <a:t>int a[3][4]={{1},{5,6}};</a:t>
            </a:r>
            <a:r>
              <a:rPr lang="zh-CN" altLang="en-US" sz="2800" dirty="0" smtClean="0"/>
              <a:t>  </a:t>
            </a:r>
            <a:endParaRPr lang="en-US" altLang="zh-CN" sz="2800" dirty="0" smtClean="0"/>
          </a:p>
          <a:p>
            <a:pPr lvl="2"/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</a:rPr>
              <a:t>相当于</a:t>
            </a:r>
            <a:r>
              <a:rPr lang="en-US" altLang="zh-CN" sz="2800" dirty="0" smtClean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/>
              <a:t>a[3][4]={{</a:t>
            </a:r>
            <a:r>
              <a:rPr lang="en-US" altLang="zh-CN" dirty="0"/>
              <a:t>1,</a:t>
            </a:r>
            <a:r>
              <a:rPr lang="en-US" altLang="zh-CN" dirty="0">
                <a:solidFill>
                  <a:srgbClr val="C00000"/>
                </a:solidFill>
              </a:rPr>
              <a:t>0,0,0</a:t>
            </a:r>
            <a:r>
              <a:rPr lang="en-US" altLang="zh-CN" dirty="0"/>
              <a:t>},{</a:t>
            </a:r>
            <a:r>
              <a:rPr lang="en-US" altLang="zh-CN" dirty="0" smtClean="0"/>
              <a:t>5,6,</a:t>
            </a:r>
            <a:r>
              <a:rPr lang="en-US" altLang="zh-CN" dirty="0" smtClean="0">
                <a:solidFill>
                  <a:srgbClr val="C00000"/>
                </a:solidFill>
              </a:rPr>
              <a:t>0,0</a:t>
            </a:r>
            <a:r>
              <a:rPr lang="en-US" altLang="zh-CN" dirty="0"/>
              <a:t>},{0,</a:t>
            </a:r>
            <a:r>
              <a:rPr lang="en-US" altLang="zh-CN" dirty="0">
                <a:solidFill>
                  <a:srgbClr val="C00000"/>
                </a:solidFill>
              </a:rPr>
              <a:t>0,0,0</a:t>
            </a:r>
            <a:r>
              <a:rPr lang="en-US" altLang="zh-CN" sz="2800" dirty="0" smtClean="0"/>
              <a:t>}};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C0504D"/>
              </a:buClr>
              <a:defRPr/>
            </a:pPr>
            <a:fld id="{7CB467EC-5A1B-4620-9C25-0AAA9C870A5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5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5127851" y="3664259"/>
            <a:ext cx="3639632" cy="1188132"/>
          </a:xfrm>
          <a:prstGeom prst="horizont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未被赋初始化</a:t>
            </a:r>
            <a:r>
              <a:rPr lang="zh-CN" altLang="en-US" sz="24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值的</a:t>
            </a:r>
            <a:r>
              <a:rPr lang="zh-CN" altLang="en-US" sz="240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元素系统自动</a:t>
            </a:r>
            <a:r>
              <a:rPr lang="zh-CN" altLang="en-US" sz="24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初始化为</a:t>
            </a:r>
            <a:r>
              <a:rPr lang="en-US" altLang="zh-CN" sz="240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0</a:t>
            </a:r>
            <a:endParaRPr lang="zh-CN" altLang="en-US" sz="240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15106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040" y="1441862"/>
            <a:ext cx="8229600" cy="4378025"/>
          </a:xfrm>
        </p:spPr>
        <p:txBody>
          <a:bodyPr/>
          <a:lstStyle/>
          <a:p>
            <a:pPr marL="773906" lvl="1" indent="-557213">
              <a:buFont typeface="+mj-lt"/>
              <a:buAutoNum type="arabicPeriod" startAt="4"/>
            </a:pPr>
            <a:r>
              <a:rPr lang="zh-CN" altLang="en-US" sz="3200" dirty="0" smtClean="0"/>
              <a:t>如果</a:t>
            </a:r>
            <a:r>
              <a:rPr lang="zh-CN" altLang="en-US" sz="3200" dirty="0"/>
              <a:t>对</a:t>
            </a:r>
            <a:r>
              <a:rPr lang="zh-CN" altLang="en-US" sz="3200" dirty="0">
                <a:solidFill>
                  <a:srgbClr val="C00000"/>
                </a:solidFill>
              </a:rPr>
              <a:t>全部元素初始化</a:t>
            </a:r>
            <a:r>
              <a:rPr lang="en-US" altLang="zh-CN" sz="3200" dirty="0"/>
              <a:t>,</a:t>
            </a:r>
            <a:r>
              <a:rPr lang="zh-CN" altLang="en-US" sz="3200" dirty="0"/>
              <a:t> 则定义数组时</a:t>
            </a:r>
            <a:r>
              <a:rPr lang="en-US" altLang="zh-CN" sz="3200" dirty="0"/>
              <a:t>,</a:t>
            </a:r>
            <a:r>
              <a:rPr lang="zh-CN" altLang="en-US" sz="3200" dirty="0"/>
              <a:t> 第</a:t>
            </a:r>
            <a:r>
              <a:rPr lang="en-US" altLang="zh-CN" sz="3200" dirty="0"/>
              <a:t>1</a:t>
            </a:r>
            <a:r>
              <a:rPr lang="zh-CN" altLang="en-US" sz="3200" dirty="0"/>
              <a:t>维的长度可以不指定</a:t>
            </a:r>
            <a:r>
              <a:rPr lang="en-US" altLang="zh-CN" sz="3200" dirty="0"/>
              <a:t>,</a:t>
            </a:r>
            <a:r>
              <a:rPr lang="zh-CN" altLang="en-US" sz="3200" dirty="0"/>
              <a:t> 但第</a:t>
            </a:r>
            <a:r>
              <a:rPr lang="en-US" altLang="zh-CN" sz="3200" dirty="0"/>
              <a:t>2</a:t>
            </a:r>
            <a:r>
              <a:rPr lang="zh-CN" altLang="en-US" sz="3200" dirty="0"/>
              <a:t>维的长度不能省</a:t>
            </a:r>
            <a:r>
              <a:rPr lang="en-US" altLang="zh-CN" sz="3200" dirty="0"/>
              <a:t>;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lvl="2"/>
            <a:r>
              <a:rPr lang="en-US" altLang="zh-CN" sz="2800" dirty="0"/>
              <a:t>int </a:t>
            </a:r>
            <a:r>
              <a:rPr lang="en-US" altLang="zh-CN" sz="2800" dirty="0" smtClean="0"/>
              <a:t>a[3][4]={</a:t>
            </a:r>
            <a:r>
              <a:rPr lang="en-US" altLang="zh-CN" sz="2800" dirty="0"/>
              <a:t>1,2,3,4,5,6,7,8,9,10,11,12};</a:t>
            </a:r>
            <a:endParaRPr lang="zh-CN" altLang="zh-CN" sz="2800" dirty="0"/>
          </a:p>
          <a:p>
            <a:pPr lvl="2"/>
            <a:r>
              <a:rPr lang="zh-CN" altLang="zh-CN" sz="2800" dirty="0"/>
              <a:t>等价</a:t>
            </a:r>
            <a:r>
              <a:rPr lang="zh-CN" altLang="en-US" sz="2800" dirty="0"/>
              <a:t>于</a:t>
            </a:r>
            <a:r>
              <a:rPr lang="zh-CN" altLang="zh-CN" sz="2800" dirty="0"/>
              <a:t>：</a:t>
            </a:r>
          </a:p>
          <a:p>
            <a:pPr lvl="2"/>
            <a:r>
              <a:rPr lang="en-US" altLang="zh-CN" sz="2800" dirty="0"/>
              <a:t>int </a:t>
            </a:r>
            <a:r>
              <a:rPr lang="en-US" altLang="zh-CN" sz="2800" dirty="0" smtClean="0"/>
              <a:t>a[ ][4]={</a:t>
            </a:r>
            <a:r>
              <a:rPr lang="en-US" altLang="zh-CN" sz="2800" dirty="0"/>
              <a:t>1,2,3,4,5,6,7,8,9,10,11,12};</a:t>
            </a:r>
          </a:p>
          <a:p>
            <a:pPr lvl="2"/>
            <a:r>
              <a:rPr lang="en-US" altLang="zh-CN" sz="2800" dirty="0"/>
              <a:t>int </a:t>
            </a:r>
            <a:r>
              <a:rPr lang="en-US" altLang="zh-CN" sz="2800" dirty="0" smtClean="0"/>
              <a:t>a[][4]={{</a:t>
            </a:r>
            <a:r>
              <a:rPr lang="en-US" altLang="zh-CN" sz="2800" dirty="0"/>
              <a:t>0,0,3},{ },{0,10}};</a:t>
            </a:r>
            <a:r>
              <a:rPr lang="zh-CN" altLang="en-US" sz="2800" dirty="0"/>
              <a:t>   </a:t>
            </a:r>
            <a:r>
              <a:rPr lang="en-US" altLang="zh-CN" sz="2800" dirty="0">
                <a:solidFill>
                  <a:srgbClr val="C00000"/>
                </a:solidFill>
              </a:rPr>
              <a:t>//</a:t>
            </a:r>
            <a:r>
              <a:rPr lang="zh-CN" altLang="en-US" sz="2800" dirty="0">
                <a:solidFill>
                  <a:srgbClr val="C00000"/>
                </a:solidFill>
              </a:rPr>
              <a:t>合法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lvl="1"/>
            <a:endParaRPr lang="zh-CN" altLang="en-US" sz="3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10988" y="648019"/>
            <a:ext cx="8229600" cy="766763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7.2.3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二维数组的初始化</a:t>
            </a:r>
            <a:endParaRPr lang="zh-CN" altLang="en-US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7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095" y="456760"/>
            <a:ext cx="5809129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7.2.4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二维数组应用举例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679" y="4183189"/>
            <a:ext cx="4015062" cy="20782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39788" y="4537494"/>
            <a:ext cx="4572000" cy="9079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0">
              <a:spcAft>
                <a:spcPts val="0"/>
              </a:spcAft>
              <a:buNone/>
            </a:pPr>
            <a:r>
              <a:rPr lang="en-US" altLang="zh-CN" sz="2650" dirty="0">
                <a:solidFill>
                  <a:srgbClr val="0000FF"/>
                </a:solidFill>
              </a:rPr>
              <a:t>for</a:t>
            </a:r>
            <a:r>
              <a:rPr lang="en-US" altLang="zh-CN" sz="2650" dirty="0">
                <a:solidFill>
                  <a:srgbClr val="000000"/>
                </a:solidFill>
              </a:rPr>
              <a:t> (j = 0; j&lt;3; j++)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650" dirty="0">
                <a:solidFill>
                  <a:srgbClr val="000000"/>
                </a:solidFill>
              </a:rPr>
              <a:t> 	</a:t>
            </a:r>
            <a:r>
              <a:rPr lang="en-US" altLang="zh-CN" sz="2650" dirty="0" smtClean="0">
                <a:solidFill>
                  <a:srgbClr val="000000"/>
                </a:solidFill>
              </a:rPr>
              <a:t>s </a:t>
            </a:r>
            <a:r>
              <a:rPr lang="en-US" altLang="zh-CN" sz="2650" dirty="0">
                <a:solidFill>
                  <a:srgbClr val="000000"/>
                </a:solidFill>
              </a:rPr>
              <a:t>= s + a[</a:t>
            </a:r>
            <a:r>
              <a:rPr lang="en-US" altLang="zh-CN" sz="2650" dirty="0" err="1">
                <a:solidFill>
                  <a:srgbClr val="000000"/>
                </a:solidFill>
              </a:rPr>
              <a:t>i</a:t>
            </a:r>
            <a:r>
              <a:rPr lang="en-US" altLang="zh-CN" sz="2650" dirty="0">
                <a:solidFill>
                  <a:srgbClr val="000000"/>
                </a:solidFill>
              </a:rPr>
              <a:t>][j];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9788" y="4760633"/>
            <a:ext cx="356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完成一行元素的累加</a:t>
            </a:r>
            <a:endParaRPr lang="zh-CN" altLang="en-US" sz="24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89703" y="1315173"/>
            <a:ext cx="8175812" cy="606026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【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7-4】 </a:t>
            </a:r>
            <a:r>
              <a:rPr lang="zh-CN" altLang="en-US" sz="2800" b="1" dirty="0">
                <a:solidFill>
                  <a:srgbClr val="C00000"/>
                </a:solidFill>
              </a:rPr>
              <a:t>求矩阵</a:t>
            </a:r>
            <a:r>
              <a:rPr lang="en-US" altLang="zh-CN" sz="2800" b="1" dirty="0">
                <a:solidFill>
                  <a:srgbClr val="C00000"/>
                </a:solidFill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</a:rPr>
              <a:t>的所有元素之和。</a:t>
            </a:r>
          </a:p>
          <a:p>
            <a:pPr>
              <a:spcAft>
                <a:spcPts val="0"/>
              </a:spcAft>
            </a:pP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731749" y="2085816"/>
            <a:ext cx="8223992" cy="457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0">
              <a:spcAft>
                <a:spcPts val="0"/>
              </a:spcAft>
              <a:buNone/>
            </a:pPr>
            <a:r>
              <a:rPr lang="en-US" altLang="zh-CN" sz="2650" dirty="0">
                <a:solidFill>
                  <a:srgbClr val="808080"/>
                </a:solidFill>
              </a:rPr>
              <a:t>#include</a:t>
            </a:r>
            <a:r>
              <a:rPr lang="en-US" altLang="zh-CN" sz="2650" dirty="0">
                <a:solidFill>
                  <a:srgbClr val="000000"/>
                </a:solidFill>
              </a:rPr>
              <a:t> </a:t>
            </a:r>
            <a:r>
              <a:rPr lang="en-US" altLang="zh-CN" sz="2650" dirty="0">
                <a:solidFill>
                  <a:srgbClr val="A31515"/>
                </a:solidFill>
              </a:rPr>
              <a:t>&lt;</a:t>
            </a:r>
            <a:r>
              <a:rPr lang="en-US" altLang="zh-CN" sz="2650" dirty="0" err="1">
                <a:solidFill>
                  <a:srgbClr val="A31515"/>
                </a:solidFill>
              </a:rPr>
              <a:t>stdio.h</a:t>
            </a:r>
            <a:r>
              <a:rPr lang="en-US" altLang="zh-CN" sz="2650" dirty="0">
                <a:solidFill>
                  <a:srgbClr val="A31515"/>
                </a:solidFill>
              </a:rPr>
              <a:t>&gt;</a:t>
            </a:r>
            <a:endParaRPr lang="en-US" altLang="zh-CN" sz="2650" dirty="0">
              <a:solidFill>
                <a:srgbClr val="000000"/>
              </a:solidFill>
            </a:endParaRP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650" dirty="0" err="1">
                <a:solidFill>
                  <a:srgbClr val="0000FF"/>
                </a:solidFill>
              </a:rPr>
              <a:t>int</a:t>
            </a:r>
            <a:r>
              <a:rPr lang="en-US" altLang="zh-CN" sz="2650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650" dirty="0">
                <a:solidFill>
                  <a:srgbClr val="000000"/>
                </a:solidFill>
              </a:rPr>
              <a:t>{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650" dirty="0">
                <a:solidFill>
                  <a:srgbClr val="0000FF"/>
                </a:solidFill>
              </a:rPr>
              <a:t> 	</a:t>
            </a:r>
            <a:r>
              <a:rPr lang="pl-PL" altLang="zh-CN" sz="2650" dirty="0">
                <a:solidFill>
                  <a:srgbClr val="0000FF"/>
                </a:solidFill>
              </a:rPr>
              <a:t>int</a:t>
            </a:r>
            <a:r>
              <a:rPr lang="pl-PL" altLang="zh-CN" sz="2650" dirty="0">
                <a:solidFill>
                  <a:srgbClr val="000000"/>
                </a:solidFill>
              </a:rPr>
              <a:t> i, j, s = 0;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650" dirty="0">
                <a:solidFill>
                  <a:srgbClr val="0000FF"/>
                </a:solidFill>
              </a:rPr>
              <a:t> 	</a:t>
            </a:r>
            <a:r>
              <a:rPr lang="en-US" altLang="zh-CN" sz="2650" dirty="0" err="1">
                <a:solidFill>
                  <a:srgbClr val="0000FF"/>
                </a:solidFill>
              </a:rPr>
              <a:t>int</a:t>
            </a:r>
            <a:r>
              <a:rPr lang="en-US" altLang="zh-CN" sz="2650" dirty="0">
                <a:solidFill>
                  <a:srgbClr val="000000"/>
                </a:solidFill>
              </a:rPr>
              <a:t> a[3][3] = { 1,21,20,10,7,12,4,5,18 };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nn-NO" altLang="zh-CN" sz="2650" dirty="0">
                <a:solidFill>
                  <a:srgbClr val="0000FF"/>
                </a:solidFill>
              </a:rPr>
              <a:t> 	for</a:t>
            </a:r>
            <a:r>
              <a:rPr lang="nn-NO" altLang="zh-CN" sz="2650" dirty="0">
                <a:solidFill>
                  <a:srgbClr val="000000"/>
                </a:solidFill>
              </a:rPr>
              <a:t> (i = 0; i&lt;3; i++)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650" dirty="0">
                <a:solidFill>
                  <a:srgbClr val="0000FF"/>
                </a:solidFill>
              </a:rPr>
              <a:t> 		</a:t>
            </a:r>
          </a:p>
          <a:p>
            <a:pPr marL="342900" lvl="1" indent="0">
              <a:spcAft>
                <a:spcPts val="0"/>
              </a:spcAft>
              <a:buNone/>
            </a:pPr>
            <a:endParaRPr lang="en-US" altLang="zh-CN" sz="2650" dirty="0">
              <a:solidFill>
                <a:srgbClr val="0000FF"/>
              </a:solidFill>
            </a:endParaRP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650" dirty="0">
                <a:solidFill>
                  <a:srgbClr val="000000"/>
                </a:solidFill>
              </a:rPr>
              <a:t> 	</a:t>
            </a:r>
            <a:r>
              <a:rPr lang="en-US" altLang="zh-CN" sz="2650" dirty="0" err="1">
                <a:solidFill>
                  <a:srgbClr val="000000"/>
                </a:solidFill>
              </a:rPr>
              <a:t>printf</a:t>
            </a:r>
            <a:r>
              <a:rPr lang="en-US" altLang="zh-CN" sz="2650" dirty="0">
                <a:solidFill>
                  <a:srgbClr val="000000"/>
                </a:solidFill>
              </a:rPr>
              <a:t>(</a:t>
            </a:r>
            <a:r>
              <a:rPr lang="en-US" altLang="zh-CN" sz="2650" dirty="0">
                <a:solidFill>
                  <a:srgbClr val="A31515"/>
                </a:solidFill>
              </a:rPr>
              <a:t>"s=%d\n"</a:t>
            </a:r>
            <a:r>
              <a:rPr lang="en-US" altLang="zh-CN" sz="2650" dirty="0">
                <a:solidFill>
                  <a:srgbClr val="000000"/>
                </a:solidFill>
              </a:rPr>
              <a:t>, s);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650" dirty="0">
                <a:solidFill>
                  <a:srgbClr val="0000FF"/>
                </a:solidFill>
              </a:rPr>
              <a:t> 	return</a:t>
            </a:r>
            <a:r>
              <a:rPr lang="en-US" altLang="zh-CN" sz="2650" dirty="0">
                <a:solidFill>
                  <a:srgbClr val="000000"/>
                </a:solidFill>
              </a:rPr>
              <a:t> 0;</a:t>
            </a:r>
          </a:p>
          <a:p>
            <a:pPr marL="342900" lvl="1" indent="0">
              <a:spcAft>
                <a:spcPts val="0"/>
              </a:spcAft>
              <a:buNone/>
            </a:pPr>
            <a:r>
              <a:rPr lang="en-US" altLang="zh-CN" sz="265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720" y="840142"/>
            <a:ext cx="2704975" cy="15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484095" y="1334285"/>
            <a:ext cx="8229600" cy="4948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7-5】 </a:t>
            </a:r>
            <a:r>
              <a:rPr lang="zh-CN" altLang="en-US" dirty="0" smtClean="0">
                <a:solidFill>
                  <a:srgbClr val="C00000"/>
                </a:solidFill>
              </a:rPr>
              <a:t>求</a:t>
            </a:r>
            <a:r>
              <a:rPr lang="zh-CN" altLang="en-US" dirty="0">
                <a:solidFill>
                  <a:srgbClr val="C00000"/>
                </a:solidFill>
              </a:rPr>
              <a:t>矩阵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的主副对角线元素之和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问题分析：</a:t>
            </a:r>
          </a:p>
          <a:p>
            <a:pPr lvl="1"/>
            <a:r>
              <a:rPr lang="zh-CN" altLang="en-US" dirty="0"/>
              <a:t>主</a:t>
            </a:r>
            <a:r>
              <a:rPr lang="zh-CN" altLang="en-US" dirty="0" smtClean="0"/>
              <a:t>对角线</a:t>
            </a:r>
            <a:r>
              <a:rPr lang="zh-CN" altLang="en-US" dirty="0"/>
              <a:t>元素的特点</a:t>
            </a:r>
            <a:r>
              <a:rPr lang="zh-CN" altLang="en-US" dirty="0" smtClean="0"/>
              <a:t>是行和列的下标相等，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副</a:t>
            </a:r>
            <a:r>
              <a:rPr lang="zh-CN" altLang="en-US" dirty="0"/>
              <a:t>对角线元素的特点</a:t>
            </a:r>
            <a:r>
              <a:rPr lang="zh-CN" altLang="en-US" dirty="0" smtClean="0"/>
              <a:t>是行与列的下标和</a:t>
            </a:r>
            <a:r>
              <a:rPr lang="zh-CN" altLang="en-US" dirty="0"/>
              <a:t>等于</a:t>
            </a:r>
            <a:r>
              <a:rPr lang="en-US" altLang="zh-CN" dirty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</a:t>
            </a:r>
            <a:r>
              <a:rPr lang="zh-CN" altLang="en-US" dirty="0"/>
              <a:t>，只要对上题程序作小小修改便可求解。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758" y="4316685"/>
            <a:ext cx="2704975" cy="1556088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84095" y="650397"/>
            <a:ext cx="5809129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7.2.4  </a:t>
            </a:r>
            <a:r>
              <a:rPr lang="zh-CN" altLang="en-US" sz="2800" b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二维数组应用举例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0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84095" y="650397"/>
            <a:ext cx="5809129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7.2.4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二维数组应用举例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84095" y="1118911"/>
            <a:ext cx="8229600" cy="5512956"/>
          </a:xfrm>
        </p:spPr>
        <p:txBody>
          <a:bodyPr>
            <a:noAutofit/>
          </a:bodyPr>
          <a:lstStyle/>
          <a:p>
            <a:pPr marL="34290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808080"/>
                </a:solidFill>
              </a:rPr>
              <a:t>/*</a:t>
            </a:r>
            <a:r>
              <a:rPr lang="en-US" altLang="zh-CN" dirty="0">
                <a:solidFill>
                  <a:srgbClr val="C00000"/>
                </a:solidFill>
              </a:rPr>
              <a:t> 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7-5】 </a:t>
            </a:r>
            <a:r>
              <a:rPr lang="zh-CN" altLang="en-US" dirty="0">
                <a:solidFill>
                  <a:srgbClr val="C00000"/>
                </a:solidFill>
              </a:rPr>
              <a:t>求矩阵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的主副对角线元素之</a:t>
            </a:r>
            <a:r>
              <a:rPr lang="zh-CN" altLang="en-US" dirty="0" smtClean="0">
                <a:solidFill>
                  <a:srgbClr val="C00000"/>
                </a:solidFill>
              </a:rPr>
              <a:t>和</a:t>
            </a:r>
            <a:r>
              <a:rPr lang="en-US" altLang="zh-CN" dirty="0" smtClean="0">
                <a:solidFill>
                  <a:srgbClr val="C00000"/>
                </a:solidFill>
              </a:rPr>
              <a:t>*/</a:t>
            </a:r>
            <a:endParaRPr lang="en-US" altLang="zh-CN" sz="2800" dirty="0" smtClean="0">
              <a:solidFill>
                <a:srgbClr val="808080"/>
              </a:solidFill>
            </a:endParaRPr>
          </a:p>
          <a:p>
            <a:pPr marL="34290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808080"/>
                </a:solidFill>
              </a:rPr>
              <a:t>#</a:t>
            </a:r>
            <a:r>
              <a:rPr lang="en-US" altLang="zh-CN" sz="2800" dirty="0">
                <a:solidFill>
                  <a:srgbClr val="808080"/>
                </a:solidFill>
              </a:rPr>
              <a:t>include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A31515"/>
                </a:solidFill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0000FF"/>
                </a:solidFill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</a:rPr>
              <a:t> main</a:t>
            </a:r>
            <a:r>
              <a:rPr lang="en-US" altLang="zh-CN" sz="2800" dirty="0" smtClean="0">
                <a:solidFill>
                  <a:srgbClr val="000000"/>
                </a:solidFill>
              </a:rPr>
              <a:t>()</a:t>
            </a:r>
          </a:p>
          <a:p>
            <a:pPr marL="34290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{</a:t>
            </a:r>
            <a:r>
              <a:rPr lang="en-US" altLang="zh-CN" sz="2800" dirty="0" smtClean="0">
                <a:solidFill>
                  <a:srgbClr val="0000FF"/>
                </a:solidFill>
              </a:rPr>
              <a:t> 	</a:t>
            </a:r>
            <a:r>
              <a:rPr lang="pl-PL" altLang="zh-CN" sz="2800" dirty="0" smtClean="0">
                <a:solidFill>
                  <a:srgbClr val="0000FF"/>
                </a:solidFill>
              </a:rPr>
              <a:t>int</a:t>
            </a:r>
            <a:r>
              <a:rPr lang="pl-PL" altLang="zh-CN" sz="2800" dirty="0" smtClean="0">
                <a:solidFill>
                  <a:srgbClr val="000000"/>
                </a:solidFill>
              </a:rPr>
              <a:t> </a:t>
            </a:r>
            <a:r>
              <a:rPr lang="pl-PL" altLang="zh-CN" sz="2800" dirty="0">
                <a:solidFill>
                  <a:srgbClr val="000000"/>
                </a:solidFill>
              </a:rPr>
              <a:t>i, j, s = 0;</a:t>
            </a:r>
          </a:p>
          <a:p>
            <a:pPr marL="34290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a[3][3] = { 1,21,20,10,7,12,4,5,18 };</a:t>
            </a:r>
          </a:p>
          <a:p>
            <a:pPr marL="34290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nn-NO" altLang="zh-CN" sz="2800" dirty="0" smtClean="0">
                <a:solidFill>
                  <a:srgbClr val="0000FF"/>
                </a:solidFill>
              </a:rPr>
              <a:t> 	for</a:t>
            </a:r>
            <a:r>
              <a:rPr lang="nn-NO" altLang="zh-CN" sz="2800" dirty="0" smtClean="0">
                <a:solidFill>
                  <a:srgbClr val="000000"/>
                </a:solidFill>
              </a:rPr>
              <a:t> </a:t>
            </a:r>
            <a:r>
              <a:rPr lang="nn-NO" altLang="zh-CN" sz="2800" dirty="0">
                <a:solidFill>
                  <a:srgbClr val="000000"/>
                </a:solidFill>
              </a:rPr>
              <a:t>(i = 0; i&lt;3; i++)</a:t>
            </a:r>
          </a:p>
          <a:p>
            <a:pPr marL="34290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   for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(j = 0; j&lt;3; </a:t>
            </a:r>
            <a:r>
              <a:rPr lang="en-US" altLang="zh-CN" sz="2800" dirty="0" err="1">
                <a:solidFill>
                  <a:srgbClr val="000000"/>
                </a:solidFill>
              </a:rPr>
              <a:t>j++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</a:p>
          <a:p>
            <a:pPr marL="34290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      if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((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 == j) || (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 + j == 2))</a:t>
            </a:r>
          </a:p>
          <a:p>
            <a:pPr marL="34290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	 s </a:t>
            </a:r>
            <a:r>
              <a:rPr lang="en-US" altLang="zh-CN" sz="2800" dirty="0">
                <a:solidFill>
                  <a:srgbClr val="000000"/>
                </a:solidFill>
              </a:rPr>
              <a:t>= s + a[</a:t>
            </a:r>
            <a:r>
              <a:rPr lang="en-US" altLang="zh-CN" sz="2800" dirty="0" err="1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][j];</a:t>
            </a:r>
          </a:p>
          <a:p>
            <a:pPr marL="34290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A31515"/>
                </a:solidFill>
              </a:rPr>
              <a:t>"s=%d\n"</a:t>
            </a:r>
            <a:r>
              <a:rPr lang="en-US" altLang="zh-CN" sz="2800" dirty="0">
                <a:solidFill>
                  <a:srgbClr val="000000"/>
                </a:solidFill>
              </a:rPr>
              <a:t>, s);</a:t>
            </a:r>
          </a:p>
          <a:p>
            <a:pPr marL="34290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	return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500" y="5287206"/>
            <a:ext cx="3437300" cy="13231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783" y="1627275"/>
            <a:ext cx="2510018" cy="14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1151</Words>
  <Application>Microsoft Office PowerPoint</Application>
  <PresentationFormat>全屏显示(4:3)</PresentationFormat>
  <Paragraphs>191</Paragraphs>
  <Slides>16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2_江西理工大学计算机教研室</vt:lpstr>
      <vt:lpstr>PowerPoint 演示文稿</vt:lpstr>
      <vt:lpstr>PowerPoint 演示文稿</vt:lpstr>
      <vt:lpstr>7.2.1  二维数组的定义</vt:lpstr>
      <vt:lpstr>7.2.2  二维数组元素的引用</vt:lpstr>
      <vt:lpstr>7.2.3  二维数组的初始化</vt:lpstr>
      <vt:lpstr>7.2.3  二维数组的初始化</vt:lpstr>
      <vt:lpstr>7.2.4  二维数组应用举例</vt:lpstr>
      <vt:lpstr>PowerPoint 演示文稿</vt:lpstr>
      <vt:lpstr>PowerPoint 演示文稿</vt:lpstr>
      <vt:lpstr>PowerPoint 演示文稿</vt:lpstr>
      <vt:lpstr>PowerPoint 演示文稿</vt:lpstr>
      <vt:lpstr>7.2.4  二维数组应用举例</vt:lpstr>
      <vt:lpstr>7.2.4  二维数组应用举例</vt:lpstr>
      <vt:lpstr>PowerPoint 演示文稿</vt:lpstr>
      <vt:lpstr>PowerPoint 演示文稿</vt:lpstr>
      <vt:lpstr>7.2.4  二维数组应用举例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Chengtian Ouyang</dc:creator>
  <cp:lastModifiedBy>江西理工大学</cp:lastModifiedBy>
  <cp:revision>41</cp:revision>
  <dcterms:created xsi:type="dcterms:W3CDTF">2015-05-11T07:20:43Z</dcterms:created>
  <dcterms:modified xsi:type="dcterms:W3CDTF">2018-02-28T07:26:51Z</dcterms:modified>
</cp:coreProperties>
</file>