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326" r:id="rId2"/>
    <p:sldId id="295" r:id="rId3"/>
    <p:sldId id="296" r:id="rId4"/>
    <p:sldId id="318" r:id="rId5"/>
    <p:sldId id="320" r:id="rId6"/>
    <p:sldId id="322" r:id="rId7"/>
    <p:sldId id="297" r:id="rId8"/>
    <p:sldId id="327" r:id="rId9"/>
    <p:sldId id="32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D4B00-20CF-451A-99C9-B7AD2C157B5E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072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2627785" y="4941170"/>
            <a:ext cx="4091779" cy="13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Wingdings" panose="05000000000000000000" pitchFamily="2" charset="2"/>
              <a:buChar char="u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Wingdings" panose="05000000000000000000" pitchFamily="2" charset="2"/>
              <a:buChar char="l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9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29121" y="1009781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2364805" y="2621355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7.3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字符数组</a:t>
            </a:r>
            <a:endParaRPr lang="zh-CN" altLang="en-US" sz="36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8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248" y="1166714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7.3.1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28" y="1904440"/>
            <a:ext cx="8229600" cy="464427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用来</a:t>
            </a:r>
            <a:r>
              <a:rPr lang="zh-CN" altLang="en-US" sz="2800" dirty="0"/>
              <a:t>存放字符数据的数组是字符</a:t>
            </a:r>
            <a:r>
              <a:rPr lang="zh-CN" altLang="en-US" sz="2800" dirty="0" smtClean="0"/>
              <a:t>数组；</a:t>
            </a:r>
            <a:endParaRPr lang="zh-CN" altLang="en-US" sz="2800" dirty="0"/>
          </a:p>
          <a:p>
            <a:pPr lvl="1"/>
            <a:r>
              <a:rPr lang="zh-CN" altLang="en-US" sz="2800" dirty="0"/>
              <a:t>字符数组中的</a:t>
            </a:r>
            <a:r>
              <a:rPr lang="zh-CN" altLang="en-US" sz="2800" dirty="0">
                <a:solidFill>
                  <a:srgbClr val="C00000"/>
                </a:solidFill>
              </a:rPr>
              <a:t>一个元素存放一个</a:t>
            </a:r>
            <a:r>
              <a:rPr lang="zh-CN" altLang="en-US" sz="2800" dirty="0" smtClean="0">
                <a:solidFill>
                  <a:srgbClr val="C00000"/>
                </a:solidFill>
              </a:rPr>
              <a:t>字符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 lvl="1"/>
            <a:r>
              <a:rPr lang="zh-CN" altLang="en-US" sz="2800" dirty="0" smtClean="0"/>
              <a:t>字符</a:t>
            </a:r>
            <a:r>
              <a:rPr lang="zh-CN" altLang="en-US" sz="2800" dirty="0"/>
              <a:t>数组</a:t>
            </a:r>
            <a:r>
              <a:rPr lang="zh-CN" altLang="en-US" sz="2800" dirty="0" smtClean="0"/>
              <a:t>的定义与</a:t>
            </a:r>
            <a:r>
              <a:rPr lang="zh-CN" altLang="en-US" sz="2800" dirty="0"/>
              <a:t>其它</a:t>
            </a:r>
            <a:r>
              <a:rPr lang="zh-CN" altLang="en-US" sz="2800" dirty="0" smtClean="0"/>
              <a:t>数组定义方法一样</a:t>
            </a:r>
            <a:r>
              <a:rPr lang="en-US" altLang="zh-CN" sz="2800" dirty="0" smtClean="0"/>
              <a:t>;</a:t>
            </a:r>
          </a:p>
          <a:p>
            <a:r>
              <a:rPr lang="zh-CN" altLang="en-US" sz="2800" dirty="0"/>
              <a:t>例如</a:t>
            </a:r>
          </a:p>
          <a:p>
            <a:pPr lvl="1"/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[10];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表示定义了一个字符数组，数组名为</a:t>
            </a:r>
            <a:r>
              <a:rPr lang="en-US" altLang="zh-CN" sz="2800" b="1" dirty="0" err="1"/>
              <a:t>str</a:t>
            </a:r>
            <a:r>
              <a:rPr lang="zh-CN" altLang="en-US" sz="2800" b="1" dirty="0"/>
              <a:t>，其含有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个元素，每个元素均为单个字符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514490" y="545131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7.3</a:t>
            </a:r>
            <a:r>
              <a:rPr lang="zh-CN" altLang="en-US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  字符数组</a:t>
            </a:r>
            <a:endParaRPr lang="zh-CN" altLang="en-US" sz="3600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4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73" y="667513"/>
            <a:ext cx="8229600" cy="558859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字符数组的初始化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2393" y="1185179"/>
            <a:ext cx="8475844" cy="3419094"/>
          </a:xfrm>
        </p:spPr>
        <p:txBody>
          <a:bodyPr>
            <a:noAutofit/>
          </a:bodyPr>
          <a:lstStyle/>
          <a:p>
            <a:pPr marL="557213" indent="-557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</a:rPr>
              <a:t>明确给</a:t>
            </a:r>
            <a:r>
              <a:rPr lang="zh-CN" altLang="en-US" dirty="0">
                <a:solidFill>
                  <a:srgbClr val="C00000"/>
                </a:solidFill>
              </a:rPr>
              <a:t>出数组大小的</a:t>
            </a:r>
            <a:r>
              <a:rPr lang="zh-CN" altLang="en-US" dirty="0" smtClean="0">
                <a:solidFill>
                  <a:srgbClr val="C00000"/>
                </a:solidFill>
              </a:rPr>
              <a:t>初始化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char  </a:t>
            </a:r>
            <a:r>
              <a:rPr lang="en-US" altLang="zh-CN" dirty="0" err="1"/>
              <a:t>ch</a:t>
            </a:r>
            <a:r>
              <a:rPr lang="en-US" altLang="zh-CN" dirty="0"/>
              <a:t>[10]={ 'H', 'e' , 'l' , 'l' , 'o' };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ch</a:t>
            </a:r>
            <a:r>
              <a:rPr lang="zh-CN" altLang="en-US" dirty="0" smtClean="0"/>
              <a:t>前</a:t>
            </a:r>
            <a:r>
              <a:rPr lang="en-US" altLang="zh-CN" dirty="0" smtClean="0"/>
              <a:t>5</a:t>
            </a:r>
            <a:r>
              <a:rPr lang="zh-CN" altLang="en-US" dirty="0"/>
              <a:t>个元素的值分别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其余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个元素的值是</a:t>
            </a:r>
            <a:r>
              <a:rPr lang="en-US" altLang="zh-CN" dirty="0" smtClean="0"/>
              <a:t>‘\0’</a:t>
            </a:r>
            <a:r>
              <a:rPr lang="zh-CN" altLang="en-US" dirty="0"/>
              <a:t>；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用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表示字符串结尾符。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C0504D"/>
              </a:buClr>
              <a:defRPr/>
            </a:pPr>
            <a:fld id="{7CB467EC-5A1B-4620-9C25-0AAA9C870A5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4" y="4421393"/>
            <a:ext cx="4583683" cy="2348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286420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1517165"/>
            <a:ext cx="8462782" cy="4926665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</a:rPr>
              <a:t>7-8】</a:t>
            </a:r>
            <a:r>
              <a:rPr lang="zh-CN" altLang="en-US" dirty="0" smtClean="0">
                <a:solidFill>
                  <a:srgbClr val="000000"/>
                </a:solidFill>
              </a:rPr>
              <a:t>上机</a:t>
            </a:r>
            <a:r>
              <a:rPr lang="zh-CN" altLang="en-US" dirty="0">
                <a:solidFill>
                  <a:srgbClr val="000000"/>
                </a:solidFill>
              </a:rPr>
              <a:t>验证下列程序，并分析结果。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string.h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it-IT" altLang="zh-CN" sz="2800" dirty="0" smtClean="0">
                <a:solidFill>
                  <a:srgbClr val="0000FF"/>
                </a:solidFill>
              </a:rPr>
              <a:t> char</a:t>
            </a:r>
            <a:r>
              <a:rPr lang="it-IT" altLang="zh-CN" sz="2800" dirty="0" smtClean="0">
                <a:solidFill>
                  <a:srgbClr val="000000"/>
                </a:solidFill>
              </a:rPr>
              <a:t>  </a:t>
            </a:r>
            <a:r>
              <a:rPr lang="it-IT" altLang="zh-CN" sz="2800" dirty="0">
                <a:solidFill>
                  <a:srgbClr val="000000"/>
                </a:solidFill>
              </a:rPr>
              <a:t>ch[10] = { </a:t>
            </a:r>
            <a:r>
              <a:rPr lang="it-IT" altLang="zh-CN" sz="2800" dirty="0">
                <a:solidFill>
                  <a:srgbClr val="A31515"/>
                </a:solidFill>
              </a:rPr>
              <a:t>'H'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'e'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'l'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'l'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'o'</a:t>
            </a:r>
            <a:r>
              <a:rPr lang="it-IT" altLang="zh-CN" sz="2800" dirty="0">
                <a:solidFill>
                  <a:srgbClr val="000000"/>
                </a:solidFill>
              </a:rPr>
              <a:t> };      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</a:t>
            </a:r>
            <a:r>
              <a:rPr lang="zh-CN" altLang="en-US" sz="2800" dirty="0">
                <a:solidFill>
                  <a:srgbClr val="A31515"/>
                </a:solidFill>
              </a:rPr>
              <a:t>字符串长度：</a:t>
            </a:r>
            <a:r>
              <a:rPr lang="en-US" altLang="zh-CN" sz="2800" dirty="0">
                <a:solidFill>
                  <a:srgbClr val="A31515"/>
                </a:solidFill>
              </a:rPr>
              <a:t>%d,</a:t>
            </a:r>
            <a:r>
              <a:rPr lang="zh-CN" altLang="en-US" sz="2800" dirty="0">
                <a:solidFill>
                  <a:srgbClr val="A31515"/>
                </a:solidFill>
              </a:rPr>
              <a:t>字符数组大小：</a:t>
            </a:r>
            <a:r>
              <a:rPr lang="en-US" altLang="zh-CN" sz="2800" dirty="0">
                <a:solidFill>
                  <a:srgbClr val="A31515"/>
                </a:solidFill>
              </a:rPr>
              <a:t>%d\n"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strlen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), </a:t>
            </a:r>
            <a:r>
              <a:rPr lang="en-US" altLang="zh-CN" sz="2800" dirty="0" err="1">
                <a:solidFill>
                  <a:srgbClr val="0000FF"/>
                </a:solidFill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));;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62474" y="5422238"/>
            <a:ext cx="6081526" cy="14357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字符串长度：</a:t>
            </a:r>
            <a:r>
              <a:rPr lang="en-US" altLang="zh-CN" dirty="0" smtClean="0">
                <a:solidFill>
                  <a:schemeClr val="bg1"/>
                </a:solidFill>
              </a:rPr>
              <a:t>5,</a:t>
            </a:r>
            <a:r>
              <a:rPr lang="zh-CN" altLang="en-US" dirty="0" smtClean="0">
                <a:solidFill>
                  <a:schemeClr val="bg1"/>
                </a:solidFill>
              </a:rPr>
              <a:t>字符数组大小：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dirty="0" smtClean="0">
                <a:solidFill>
                  <a:schemeClr val="bg1"/>
                </a:solidFill>
              </a:rPr>
              <a:t>. . 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58" y="581449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字符数组的初始化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8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 </a:t>
            </a:r>
            <a:r>
              <a:rPr lang="zh-CN" altLang="en-US" dirty="0"/>
              <a:t>字符数组的初始化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3200" dirty="0" smtClean="0">
                <a:solidFill>
                  <a:srgbClr val="C00000"/>
                </a:solidFill>
              </a:rPr>
              <a:t>未</a:t>
            </a:r>
            <a:r>
              <a:rPr lang="zh-CN" altLang="en-US" sz="3200" dirty="0">
                <a:solidFill>
                  <a:srgbClr val="C00000"/>
                </a:solidFill>
              </a:rPr>
              <a:t>给出数组大小的初始化</a:t>
            </a:r>
          </a:p>
          <a:p>
            <a:pPr lvl="1"/>
            <a:r>
              <a:rPr lang="en-US" altLang="zh-CN" dirty="0"/>
              <a:t>char  </a:t>
            </a:r>
            <a:r>
              <a:rPr lang="en-US" altLang="zh-CN" dirty="0" err="1"/>
              <a:t>ch</a:t>
            </a:r>
            <a:r>
              <a:rPr lang="en-US" altLang="zh-CN" dirty="0"/>
              <a:t>[]={ 'H', 'e' , 'l' , 'l' , ' o' </a:t>
            </a:r>
            <a:r>
              <a:rPr lang="en-US" altLang="zh-CN" dirty="0" smtClean="0"/>
              <a:t>};</a:t>
            </a:r>
          </a:p>
          <a:p>
            <a:pPr lvl="1"/>
            <a:r>
              <a:rPr lang="zh-CN" altLang="zh-CN" dirty="0"/>
              <a:t>数组大小为</a:t>
            </a:r>
            <a:r>
              <a:rPr lang="pt-BR" altLang="zh-CN" dirty="0" smtClean="0"/>
              <a:t>5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求字符串</a:t>
            </a:r>
            <a:r>
              <a:rPr lang="zh-CN" altLang="en-US" dirty="0"/>
              <a:t>长度时会出现意想不到的结果。这是因为字符数组初始化时没有串结束符</a:t>
            </a:r>
            <a:r>
              <a:rPr lang="en-US" altLang="zh-CN" dirty="0"/>
              <a:t>'\0'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03" y="4058516"/>
            <a:ext cx="5514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51" y="1226371"/>
            <a:ext cx="8462782" cy="525681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修改</a:t>
            </a:r>
            <a:r>
              <a:rPr lang="en-US" altLang="zh-CN" dirty="0">
                <a:solidFill>
                  <a:srgbClr val="000000"/>
                </a:solidFill>
              </a:rPr>
              <a:t>【</a:t>
            </a: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7-8】, </a:t>
            </a:r>
            <a:r>
              <a:rPr lang="zh-CN" altLang="en-US" dirty="0">
                <a:solidFill>
                  <a:srgbClr val="000000"/>
                </a:solidFill>
              </a:rPr>
              <a:t>分析</a:t>
            </a:r>
            <a:r>
              <a:rPr lang="zh-CN" altLang="en-US" dirty="0" smtClean="0">
                <a:solidFill>
                  <a:srgbClr val="000000"/>
                </a:solidFill>
              </a:rPr>
              <a:t>结果。</a:t>
            </a:r>
            <a:endParaRPr lang="zh-CN" altLang="en-US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string.h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it-IT" altLang="zh-CN" sz="2800" dirty="0" smtClean="0">
                <a:solidFill>
                  <a:srgbClr val="0000FF"/>
                </a:solidFill>
              </a:rPr>
              <a:t> char</a:t>
            </a:r>
            <a:r>
              <a:rPr lang="it-IT" altLang="zh-CN" sz="2800" dirty="0" smtClean="0">
                <a:solidFill>
                  <a:srgbClr val="000000"/>
                </a:solidFill>
              </a:rPr>
              <a:t>  </a:t>
            </a:r>
            <a:r>
              <a:rPr lang="it-IT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ch[] </a:t>
            </a:r>
            <a:r>
              <a:rPr lang="it-IT" altLang="zh-CN" sz="2800" dirty="0">
                <a:solidFill>
                  <a:srgbClr val="000000"/>
                </a:solidFill>
              </a:rPr>
              <a:t>= { </a:t>
            </a:r>
            <a:r>
              <a:rPr lang="it-IT" altLang="zh-CN" sz="2800" dirty="0">
                <a:solidFill>
                  <a:srgbClr val="A31515"/>
                </a:solidFill>
              </a:rPr>
              <a:t>'H'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'e'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'l'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'l'</a:t>
            </a:r>
            <a:r>
              <a:rPr lang="it-IT" altLang="zh-CN" sz="2800" dirty="0">
                <a:solidFill>
                  <a:srgbClr val="000000"/>
                </a:solidFill>
              </a:rPr>
              <a:t>,</a:t>
            </a:r>
            <a:r>
              <a:rPr lang="it-IT" altLang="zh-CN" sz="2800" dirty="0">
                <a:solidFill>
                  <a:srgbClr val="A31515"/>
                </a:solidFill>
              </a:rPr>
              <a:t>'o'</a:t>
            </a:r>
            <a:r>
              <a:rPr lang="it-IT" altLang="zh-CN" sz="2800" dirty="0">
                <a:solidFill>
                  <a:srgbClr val="000000"/>
                </a:solidFill>
              </a:rPr>
              <a:t> };      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</a:t>
            </a:r>
            <a:r>
              <a:rPr lang="zh-CN" altLang="en-US" sz="2800" dirty="0">
                <a:solidFill>
                  <a:srgbClr val="A31515"/>
                </a:solidFill>
              </a:rPr>
              <a:t>字符串长度：</a:t>
            </a:r>
            <a:r>
              <a:rPr lang="en-US" altLang="zh-CN" sz="2800" dirty="0">
                <a:solidFill>
                  <a:srgbClr val="A31515"/>
                </a:solidFill>
              </a:rPr>
              <a:t>%d,</a:t>
            </a:r>
            <a:r>
              <a:rPr lang="zh-CN" altLang="en-US" sz="2800" dirty="0">
                <a:solidFill>
                  <a:srgbClr val="A31515"/>
                </a:solidFill>
              </a:rPr>
              <a:t>字符数组大小：</a:t>
            </a:r>
            <a:r>
              <a:rPr lang="en-US" altLang="zh-CN" sz="2800" dirty="0">
                <a:solidFill>
                  <a:srgbClr val="A31515"/>
                </a:solidFill>
              </a:rPr>
              <a:t>%d\n"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strlen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), </a:t>
            </a:r>
            <a:r>
              <a:rPr lang="en-US" altLang="zh-CN" sz="2800" dirty="0" err="1">
                <a:solidFill>
                  <a:srgbClr val="0000FF"/>
                </a:solidFill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));;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2815045" y="5355003"/>
            <a:ext cx="6328955" cy="1502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字符串长度：</a:t>
            </a:r>
            <a:r>
              <a:rPr lang="en-US" altLang="zh-CN" dirty="0" smtClean="0">
                <a:solidFill>
                  <a:schemeClr val="bg1"/>
                </a:solidFill>
              </a:rPr>
              <a:t>19,</a:t>
            </a:r>
            <a:r>
              <a:rPr lang="zh-CN" altLang="en-US" dirty="0" smtClean="0">
                <a:solidFill>
                  <a:schemeClr val="bg1"/>
                </a:solidFill>
              </a:rPr>
              <a:t>字符数组大小：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dirty="0" smtClean="0">
                <a:solidFill>
                  <a:schemeClr val="bg1"/>
                </a:solidFill>
              </a:rPr>
              <a:t>. . 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58" y="61372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字符数组的初始化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583219" y="2291379"/>
            <a:ext cx="3087444" cy="957430"/>
          </a:xfrm>
          <a:prstGeom prst="cloudCallout">
            <a:avLst>
              <a:gd name="adj1" fmla="val -2017"/>
              <a:gd name="adj2" fmla="val 2467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</a:rPr>
              <a:t>为什么是这种结果</a:t>
            </a:r>
            <a:r>
              <a:rPr lang="en-US" altLang="zh-CN" sz="2400" dirty="0" smtClean="0">
                <a:solidFill>
                  <a:srgbClr val="C00000"/>
                </a:solidFill>
              </a:rPr>
              <a:t>?</a:t>
            </a:r>
            <a:endParaRPr lang="zh-CN" alt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2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51416"/>
            <a:ext cx="8229600" cy="2828924"/>
          </a:xfrm>
        </p:spPr>
        <p:txBody>
          <a:bodyPr/>
          <a:lstStyle/>
          <a:p>
            <a:pPr marL="742950" indent="-742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</a:pPr>
            <a:r>
              <a:rPr lang="zh-CN" altLang="zh-CN" dirty="0" smtClean="0">
                <a:solidFill>
                  <a:srgbClr val="C00000"/>
                </a:solidFill>
              </a:rPr>
              <a:t>用</a:t>
            </a:r>
            <a:r>
              <a:rPr lang="zh-CN" altLang="zh-CN" dirty="0">
                <a:solidFill>
                  <a:srgbClr val="C00000"/>
                </a:solidFill>
              </a:rPr>
              <a:t>字符串常量初始化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[] =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"Hello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zh-CN" altLang="zh-CN" dirty="0" smtClean="0"/>
              <a:t>用字符串常量进行初始化时，</a:t>
            </a:r>
            <a:r>
              <a:rPr lang="zh-CN" altLang="zh-CN" dirty="0" smtClean="0">
                <a:solidFill>
                  <a:srgbClr val="C00000"/>
                </a:solidFill>
              </a:rPr>
              <a:t>自动加上串结束符</a:t>
            </a:r>
            <a:r>
              <a:rPr lang="en-US" altLang="zh-CN" dirty="0" smtClean="0">
                <a:solidFill>
                  <a:srgbClr val="C00000"/>
                </a:solidFill>
              </a:rPr>
              <a:t>‘</a:t>
            </a:r>
            <a:r>
              <a:rPr lang="pt-BR" altLang="zh-CN" dirty="0" smtClean="0">
                <a:solidFill>
                  <a:srgbClr val="C00000"/>
                </a:solidFill>
              </a:rPr>
              <a:t>\0</a:t>
            </a:r>
            <a:r>
              <a:rPr lang="zh-CN" altLang="en-US" dirty="0" smtClean="0">
                <a:solidFill>
                  <a:srgbClr val="C00000"/>
                </a:solidFill>
              </a:rPr>
              <a:t>’</a:t>
            </a:r>
            <a:r>
              <a:rPr lang="en-US" altLang="zh-CN" dirty="0" smtClean="0"/>
              <a:t>; </a:t>
            </a:r>
            <a:r>
              <a:rPr lang="zh-CN" altLang="zh-CN" dirty="0" smtClean="0"/>
              <a:t>因此，该数组在内存中要占用</a:t>
            </a:r>
            <a:r>
              <a:rPr lang="pt-BR" altLang="zh-CN" dirty="0" smtClean="0"/>
              <a:t>6</a:t>
            </a:r>
            <a:r>
              <a:rPr lang="zh-CN" altLang="zh-CN" dirty="0" smtClean="0"/>
              <a:t>个字节，字符串长度为</a:t>
            </a:r>
            <a:r>
              <a:rPr lang="pt-BR" altLang="zh-CN" dirty="0" smtClean="0"/>
              <a:t>5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35" y="3785022"/>
            <a:ext cx="5437104" cy="2851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58" y="61372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字符数组的初始化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2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51" y="1226371"/>
            <a:ext cx="8462782" cy="525681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修改</a:t>
            </a:r>
            <a:r>
              <a:rPr lang="en-US" altLang="zh-CN" dirty="0">
                <a:solidFill>
                  <a:srgbClr val="000000"/>
                </a:solidFill>
              </a:rPr>
              <a:t>【</a:t>
            </a: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7-8】, </a:t>
            </a:r>
            <a:r>
              <a:rPr lang="zh-CN" altLang="en-US" dirty="0">
                <a:solidFill>
                  <a:srgbClr val="000000"/>
                </a:solidFill>
              </a:rPr>
              <a:t>分析</a:t>
            </a:r>
            <a:r>
              <a:rPr lang="zh-CN" altLang="en-US" dirty="0" smtClean="0">
                <a:solidFill>
                  <a:srgbClr val="000000"/>
                </a:solidFill>
              </a:rPr>
              <a:t>结果。</a:t>
            </a:r>
            <a:endParaRPr lang="zh-CN" altLang="en-US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string.h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it-IT" altLang="zh-CN" sz="2800" dirty="0" smtClean="0">
                <a:solidFill>
                  <a:srgbClr val="0000FF"/>
                </a:solidFill>
              </a:rPr>
              <a:t> char</a:t>
            </a:r>
            <a:r>
              <a:rPr lang="it-IT" altLang="zh-CN" sz="2800" dirty="0" smtClean="0">
                <a:solidFill>
                  <a:srgbClr val="000000"/>
                </a:solidFill>
              </a:rPr>
              <a:t>  </a:t>
            </a:r>
            <a:r>
              <a:rPr lang="it-IT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ch[] </a:t>
            </a:r>
            <a:r>
              <a:rPr lang="it-IT" altLang="zh-CN" sz="2800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[] =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</a:t>
            </a:r>
            <a:r>
              <a:rPr lang="zh-CN" altLang="en-US" sz="2800" dirty="0">
                <a:solidFill>
                  <a:srgbClr val="A31515"/>
                </a:solidFill>
              </a:rPr>
              <a:t>字符串长度：</a:t>
            </a:r>
            <a:r>
              <a:rPr lang="en-US" altLang="zh-CN" sz="2800" dirty="0">
                <a:solidFill>
                  <a:srgbClr val="A31515"/>
                </a:solidFill>
              </a:rPr>
              <a:t>%d,</a:t>
            </a:r>
            <a:r>
              <a:rPr lang="zh-CN" altLang="en-US" sz="2800" dirty="0">
                <a:solidFill>
                  <a:srgbClr val="A31515"/>
                </a:solidFill>
              </a:rPr>
              <a:t>字符数组大小：</a:t>
            </a:r>
            <a:r>
              <a:rPr lang="en-US" altLang="zh-CN" sz="2800" dirty="0">
                <a:solidFill>
                  <a:srgbClr val="A31515"/>
                </a:solidFill>
              </a:rPr>
              <a:t>%d\n"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strlen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), </a:t>
            </a:r>
            <a:r>
              <a:rPr lang="en-US" altLang="zh-CN" sz="2800" dirty="0" err="1">
                <a:solidFill>
                  <a:srgbClr val="0000FF"/>
                </a:solidFill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</a:rPr>
              <a:t>));;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2815045" y="5355003"/>
            <a:ext cx="6328955" cy="1502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字符串长度：</a:t>
            </a:r>
            <a:r>
              <a:rPr lang="en-US" altLang="zh-CN" dirty="0" smtClean="0">
                <a:solidFill>
                  <a:schemeClr val="bg1"/>
                </a:solidFill>
              </a:rPr>
              <a:t>5,</a:t>
            </a:r>
            <a:r>
              <a:rPr lang="zh-CN" altLang="en-US" dirty="0" smtClean="0">
                <a:solidFill>
                  <a:schemeClr val="bg1"/>
                </a:solidFill>
              </a:rPr>
              <a:t>字符数组大小：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dirty="0" smtClean="0">
                <a:solidFill>
                  <a:schemeClr val="bg1"/>
                </a:solidFill>
              </a:rPr>
              <a:t>. . 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58" y="61372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字符数组的初始化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6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57" y="661106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7.3.3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63" y="1732320"/>
            <a:ext cx="8719399" cy="4684618"/>
          </a:xfrm>
        </p:spPr>
        <p:txBody>
          <a:bodyPr/>
          <a:lstStyle/>
          <a:p>
            <a:r>
              <a:rPr lang="zh-CN" altLang="en-US" dirty="0"/>
              <a:t>字符数组的输入和输出有以下两种格式符。</a:t>
            </a:r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dirty="0"/>
              <a:t>格式，用于一个字符的输入和输出。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zh-CN" altLang="en-US" dirty="0"/>
              <a:t>格式，用于一个字符串的输入和输出。</a:t>
            </a:r>
          </a:p>
          <a:p>
            <a:r>
              <a:rPr lang="zh-CN" altLang="en-US" dirty="0"/>
              <a:t>例如，</a:t>
            </a:r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"%s"</a:t>
            </a:r>
            <a:r>
              <a:rPr lang="en-US" altLang="zh-CN" dirty="0"/>
              <a:t>,</a:t>
            </a:r>
            <a:r>
              <a:rPr lang="en-US" altLang="zh-CN" dirty="0" err="1"/>
              <a:t>str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需要注意输入</a:t>
            </a:r>
            <a:r>
              <a:rPr lang="zh-CN" altLang="en-US" dirty="0"/>
              <a:t>的字符串遇空格结束。</a:t>
            </a:r>
            <a:endParaRPr lang="en-US" altLang="zh-CN" dirty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"%s"</a:t>
            </a:r>
            <a:r>
              <a:rPr lang="en-US" altLang="zh-CN" dirty="0"/>
              <a:t>,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pPr marL="0" lvl="1" indent="0">
              <a:buClr>
                <a:srgbClr val="C00000"/>
              </a:buCl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5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592</Words>
  <Application>Microsoft Office PowerPoint</Application>
  <PresentationFormat>全屏显示(4:3)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2_江西理工大学计算机教研室</vt:lpstr>
      <vt:lpstr>PowerPoint 演示文稿</vt:lpstr>
      <vt:lpstr>7.3.1  字符数组的定义</vt:lpstr>
      <vt:lpstr>7.3.2  字符数组的初始化</vt:lpstr>
      <vt:lpstr>7.3.2  字符数组的初始化</vt:lpstr>
      <vt:lpstr>7.3.2  字符数组的初始化</vt:lpstr>
      <vt:lpstr>7.3.2  字符数组的初始化</vt:lpstr>
      <vt:lpstr>7.3.2  字符数组的初始化</vt:lpstr>
      <vt:lpstr>7.3.2  字符数组的初始化</vt:lpstr>
      <vt:lpstr>7.3.3  字符数组的输入和输出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28</cp:revision>
  <dcterms:created xsi:type="dcterms:W3CDTF">2015-05-11T07:20:43Z</dcterms:created>
  <dcterms:modified xsi:type="dcterms:W3CDTF">2018-02-02T05:52:07Z</dcterms:modified>
</cp:coreProperties>
</file>