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sldIdLst>
    <p:sldId id="354" r:id="rId2"/>
    <p:sldId id="295" r:id="rId3"/>
    <p:sldId id="355" r:id="rId4"/>
    <p:sldId id="326" r:id="rId5"/>
    <p:sldId id="327" r:id="rId6"/>
    <p:sldId id="328" r:id="rId7"/>
    <p:sldId id="329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3" r:id="rId19"/>
    <p:sldId id="344" r:id="rId20"/>
    <p:sldId id="342" r:id="rId21"/>
    <p:sldId id="345" r:id="rId22"/>
    <p:sldId id="351" r:id="rId23"/>
    <p:sldId id="350" r:id="rId24"/>
    <p:sldId id="3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2627785" y="4941170"/>
            <a:ext cx="4091779" cy="13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Wingdings" panose="05000000000000000000" pitchFamily="2" charset="2"/>
              <a:buChar char="u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Wingdings" panose="05000000000000000000" pitchFamily="2" charset="2"/>
              <a:buChar char="l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7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29121" y="1009781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2364805" y="2621355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7.4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字符串函数</a:t>
            </a:r>
            <a:endParaRPr lang="zh-CN" altLang="en-US" sz="36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25" y="1183678"/>
            <a:ext cx="8229600" cy="50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    6</a:t>
            </a:r>
            <a:r>
              <a:rPr lang="zh-CN" altLang="en-US" sz="2800" dirty="0">
                <a:solidFill>
                  <a:srgbClr val="C00000"/>
                </a:solidFill>
              </a:rPr>
              <a:t>．字符串比较函数</a:t>
            </a:r>
            <a:r>
              <a:rPr lang="en-US" altLang="zh-CN" sz="2800" dirty="0" err="1">
                <a:solidFill>
                  <a:srgbClr val="C00000"/>
                </a:solidFill>
              </a:rPr>
              <a:t>strcmp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800" dirty="0" smtClean="0"/>
              <a:t>函数原型：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strcmp</a:t>
            </a:r>
            <a:r>
              <a:rPr lang="en-US" altLang="zh-CN" sz="2800" dirty="0"/>
              <a:t>(char s1[],char s2[]);</a:t>
            </a:r>
          </a:p>
          <a:p>
            <a:pPr lvl="1"/>
            <a:r>
              <a:rPr lang="zh-CN" altLang="en-US" sz="2800" dirty="0"/>
              <a:t>功能：将</a:t>
            </a:r>
            <a:r>
              <a:rPr lang="en-US" altLang="zh-CN" sz="2800" dirty="0"/>
              <a:t>s1[]</a:t>
            </a:r>
            <a:r>
              <a:rPr lang="zh-CN" altLang="en-US" sz="2800" dirty="0"/>
              <a:t>和</a:t>
            </a:r>
            <a:r>
              <a:rPr lang="en-US" altLang="zh-CN" sz="2800" dirty="0"/>
              <a:t>s2[]</a:t>
            </a:r>
            <a:r>
              <a:rPr lang="zh-CN" altLang="en-US" sz="2800" dirty="0"/>
              <a:t>中的字符按顺序逐个</a:t>
            </a:r>
            <a:r>
              <a:rPr lang="zh-CN" altLang="en-US" sz="2800" dirty="0" smtClean="0"/>
              <a:t>比较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直至</a:t>
            </a:r>
            <a:r>
              <a:rPr lang="zh-CN" altLang="en-US" sz="2800" dirty="0"/>
              <a:t>出现不同字符或遇到串结束符</a:t>
            </a:r>
            <a:r>
              <a:rPr lang="en-US" altLang="zh-CN" sz="2800" dirty="0"/>
              <a:t>'\0'</a:t>
            </a:r>
            <a:r>
              <a:rPr lang="zh-CN" altLang="en-US" sz="2800" dirty="0"/>
              <a:t>为止。并返回函数值：</a:t>
            </a:r>
          </a:p>
          <a:p>
            <a:pPr lvl="2">
              <a:buClr>
                <a:srgbClr val="00B050"/>
              </a:buClr>
            </a:pPr>
            <a:r>
              <a:rPr lang="zh-CN" altLang="en-US" dirty="0" smtClean="0"/>
              <a:t>如果</a:t>
            </a:r>
            <a:r>
              <a:rPr lang="zh-CN" altLang="en-US" dirty="0"/>
              <a:t>字符串</a:t>
            </a:r>
            <a:r>
              <a:rPr lang="en-US" altLang="zh-CN" dirty="0"/>
              <a:t>s1==</a:t>
            </a:r>
            <a:r>
              <a:rPr lang="zh-CN" altLang="en-US" dirty="0"/>
              <a:t>字符串</a:t>
            </a:r>
            <a:r>
              <a:rPr lang="en-US" altLang="zh-CN" dirty="0"/>
              <a:t>s2</a:t>
            </a:r>
            <a:r>
              <a:rPr lang="zh-CN" altLang="en-US" dirty="0"/>
              <a:t>，则函数值为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>
              <a:buClr>
                <a:srgbClr val="00B050"/>
              </a:buClr>
            </a:pPr>
            <a:r>
              <a:rPr lang="zh-CN" altLang="en-US" dirty="0" smtClean="0"/>
              <a:t>如果</a:t>
            </a:r>
            <a:r>
              <a:rPr lang="zh-CN" altLang="en-US" dirty="0"/>
              <a:t>字符串</a:t>
            </a:r>
            <a:r>
              <a:rPr lang="en-US" altLang="zh-CN" dirty="0"/>
              <a:t>s1&gt;</a:t>
            </a:r>
            <a:r>
              <a:rPr lang="zh-CN" altLang="en-US" dirty="0"/>
              <a:t>字符串</a:t>
            </a:r>
            <a:r>
              <a:rPr lang="en-US" altLang="zh-CN" dirty="0"/>
              <a:t>s2</a:t>
            </a:r>
            <a:r>
              <a:rPr lang="zh-CN" altLang="en-US" dirty="0"/>
              <a:t>，则函数值为一个正整数。</a:t>
            </a:r>
          </a:p>
          <a:p>
            <a:pPr lvl="2">
              <a:buClr>
                <a:srgbClr val="00B050"/>
              </a:buClr>
            </a:pPr>
            <a:r>
              <a:rPr lang="zh-CN" altLang="en-US" dirty="0" smtClean="0"/>
              <a:t>如果</a:t>
            </a:r>
            <a:r>
              <a:rPr lang="zh-CN" altLang="en-US" dirty="0"/>
              <a:t>字符串</a:t>
            </a:r>
            <a:r>
              <a:rPr lang="en-US" altLang="zh-CN" dirty="0"/>
              <a:t>s1&lt;</a:t>
            </a:r>
            <a:r>
              <a:rPr lang="zh-CN" altLang="en-US" dirty="0"/>
              <a:t>字符串</a:t>
            </a:r>
            <a:r>
              <a:rPr lang="en-US" altLang="zh-CN" dirty="0"/>
              <a:t>s2</a:t>
            </a:r>
            <a:r>
              <a:rPr lang="zh-CN" altLang="en-US" dirty="0"/>
              <a:t>，则函数值为一个负整数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2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101" y="1345044"/>
            <a:ext cx="8229600" cy="3732566"/>
          </a:xfrm>
        </p:spPr>
        <p:txBody>
          <a:bodyPr/>
          <a:lstStyle/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char str1[]="Study",str2[]="Student";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printf</a:t>
            </a:r>
            <a:r>
              <a:rPr lang="en-US" altLang="zh-CN" dirty="0"/>
              <a:t>("%d",</a:t>
            </a:r>
            <a:r>
              <a:rPr lang="en-US" altLang="zh-CN" dirty="0" err="1"/>
              <a:t>strcmp</a:t>
            </a:r>
            <a:r>
              <a:rPr lang="en-US" altLang="zh-CN" dirty="0"/>
              <a:t>(str1,str2));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执行该段代码后，结果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2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25" y="1280497"/>
            <a:ext cx="8229600" cy="5163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    7</a:t>
            </a:r>
            <a:r>
              <a:rPr lang="zh-CN" altLang="en-US" sz="2800" dirty="0">
                <a:solidFill>
                  <a:srgbClr val="C00000"/>
                </a:solidFill>
              </a:rPr>
              <a:t>．字符串小写函数</a:t>
            </a:r>
            <a:r>
              <a:rPr lang="en-US" altLang="zh-CN" sz="2800" dirty="0" err="1">
                <a:solidFill>
                  <a:srgbClr val="C00000"/>
                </a:solidFill>
              </a:rPr>
              <a:t>strlwr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800" dirty="0" smtClean="0"/>
              <a:t>函数原型：</a:t>
            </a:r>
            <a:r>
              <a:rPr lang="en-US" altLang="zh-CN" sz="2800" dirty="0" smtClean="0"/>
              <a:t>char 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strlwr</a:t>
            </a:r>
            <a:r>
              <a:rPr lang="en-US" altLang="zh-CN" sz="2800" dirty="0"/>
              <a:t>(char s[]);</a:t>
            </a:r>
          </a:p>
          <a:p>
            <a:pPr lvl="1"/>
            <a:r>
              <a:rPr lang="zh-CN" altLang="en-US" sz="2800" dirty="0"/>
              <a:t>功能：将</a:t>
            </a:r>
            <a:r>
              <a:rPr lang="en-US" altLang="zh-CN" sz="2800" dirty="0"/>
              <a:t>s[]</a:t>
            </a:r>
            <a:r>
              <a:rPr lang="zh-CN" altLang="en-US" sz="2800" dirty="0"/>
              <a:t>的字符串中的大写字母转换成小写字母。</a:t>
            </a:r>
          </a:p>
          <a:p>
            <a:r>
              <a:rPr lang="zh-CN" altLang="en-US" sz="2800" dirty="0" smtClean="0"/>
              <a:t>例如</a:t>
            </a:r>
            <a:r>
              <a:rPr lang="zh-CN" altLang="en-US" sz="2800" dirty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char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[]="</a:t>
            </a:r>
            <a:r>
              <a:rPr lang="en-US" altLang="zh-CN" sz="2800" dirty="0" err="1"/>
              <a:t>WelCome</a:t>
            </a:r>
            <a:r>
              <a:rPr lang="en-US" altLang="zh-CN" sz="2800" dirty="0"/>
              <a:t>!";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printf</a:t>
            </a:r>
            <a:r>
              <a:rPr lang="en-US" altLang="zh-CN" sz="2800" dirty="0"/>
              <a:t>("%s",</a:t>
            </a:r>
            <a:r>
              <a:rPr lang="en-US" altLang="zh-CN" sz="2800" dirty="0" err="1"/>
              <a:t>strlwr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/>
              <a:t>执行该段代码后，结果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:welcome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97" y="1280497"/>
            <a:ext cx="8229600" cy="46254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C00000"/>
                </a:solidFill>
              </a:rPr>
              <a:t>8</a:t>
            </a:r>
            <a:r>
              <a:rPr lang="zh-CN" altLang="en-US" sz="2800" dirty="0">
                <a:solidFill>
                  <a:srgbClr val="C00000"/>
                </a:solidFill>
              </a:rPr>
              <a:t>．字符串大写函数</a:t>
            </a:r>
            <a:r>
              <a:rPr lang="en-US" altLang="zh-CN" sz="2800" dirty="0" err="1">
                <a:solidFill>
                  <a:srgbClr val="C00000"/>
                </a:solidFill>
              </a:rPr>
              <a:t>strupr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800" dirty="0" smtClean="0"/>
              <a:t>函数原型：</a:t>
            </a:r>
            <a:r>
              <a:rPr lang="en-US" altLang="zh-CN" sz="2800" dirty="0" smtClean="0"/>
              <a:t>char  </a:t>
            </a:r>
            <a:r>
              <a:rPr lang="en-US" altLang="zh-CN" sz="2800" dirty="0"/>
              <a:t>* </a:t>
            </a:r>
            <a:r>
              <a:rPr lang="en-US" altLang="zh-CN" sz="2800" dirty="0" err="1"/>
              <a:t>strupr</a:t>
            </a:r>
            <a:r>
              <a:rPr lang="en-US" altLang="zh-CN" sz="2800" dirty="0"/>
              <a:t>() (char s[]);</a:t>
            </a:r>
          </a:p>
          <a:p>
            <a:pPr lvl="1"/>
            <a:r>
              <a:rPr lang="zh-CN" altLang="en-US" sz="2800" dirty="0"/>
              <a:t>功能：将</a:t>
            </a:r>
            <a:r>
              <a:rPr lang="en-US" altLang="zh-CN" sz="2800" dirty="0"/>
              <a:t>s[]</a:t>
            </a:r>
            <a:r>
              <a:rPr lang="zh-CN" altLang="en-US" sz="2800" dirty="0"/>
              <a:t>的字符串中的小写字母转换成大写字母。</a:t>
            </a:r>
          </a:p>
          <a:p>
            <a:r>
              <a:rPr lang="zh-CN" altLang="en-US" sz="2800" dirty="0" smtClean="0"/>
              <a:t>例如</a:t>
            </a:r>
            <a:r>
              <a:rPr lang="zh-CN" altLang="en-US" sz="2800" dirty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char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[]="</a:t>
            </a:r>
            <a:r>
              <a:rPr lang="en-US" altLang="zh-CN" sz="2800" dirty="0" err="1"/>
              <a:t>WelCome</a:t>
            </a:r>
            <a:r>
              <a:rPr lang="en-US" altLang="zh-CN" sz="2800" dirty="0"/>
              <a:t>!";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printf</a:t>
            </a:r>
            <a:r>
              <a:rPr lang="en-US" altLang="zh-CN" sz="2800" dirty="0"/>
              <a:t>("%s",</a:t>
            </a:r>
            <a:r>
              <a:rPr lang="en-US" altLang="zh-CN" sz="2800" dirty="0" err="1"/>
              <a:t>strupr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/>
              <a:t>执行该段代码后，结果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: WELCOME</a:t>
            </a:r>
            <a:r>
              <a:rPr lang="en-US" altLang="zh-CN" sz="2800" dirty="0"/>
              <a:t>!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7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86" y="1334285"/>
            <a:ext cx="8229600" cy="43672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7-9】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程序将字符串按倒序输出。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问题</a:t>
            </a:r>
            <a:r>
              <a:rPr lang="zh-CN" altLang="en-US" sz="2800" dirty="0"/>
              <a:t>分析：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首先用字符串输入函数获得字符串，求出该字符串的长度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然后</a:t>
            </a:r>
            <a:r>
              <a:rPr lang="zh-CN" altLang="en-US" sz="2800" dirty="0"/>
              <a:t>从最大下标（长度</a:t>
            </a:r>
            <a:r>
              <a:rPr lang="en-US" altLang="zh-CN" sz="2800" dirty="0"/>
              <a:t>-1</a:t>
            </a:r>
            <a:r>
              <a:rPr lang="zh-CN" altLang="en-US" sz="2800" dirty="0"/>
              <a:t>）开始逐个输出字符，直至下标为</a:t>
            </a:r>
            <a:r>
              <a:rPr lang="en-US" altLang="zh-CN" sz="2800" dirty="0"/>
              <a:t>0</a:t>
            </a:r>
            <a:r>
              <a:rPr lang="zh-CN" altLang="en-US" sz="2800" dirty="0"/>
              <a:t>结束。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7.4.2  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字符串函数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071" y="1248224"/>
            <a:ext cx="8229600" cy="529242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 smtClean="0"/>
              <a:t>【</a:t>
            </a:r>
            <a:r>
              <a:rPr lang="zh-CN" altLang="en-US" sz="2600" b="1" dirty="0" smtClean="0"/>
              <a:t>例</a:t>
            </a:r>
            <a:r>
              <a:rPr lang="en-US" altLang="zh-CN" sz="2600" b="1" dirty="0" smtClean="0"/>
              <a:t>7-9】 </a:t>
            </a:r>
            <a:r>
              <a:rPr lang="zh-CN" altLang="en-US" sz="2600" b="1" dirty="0"/>
              <a:t>编写程序将字符串按倒序输出。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/>
              <a:t>#</a:t>
            </a:r>
            <a:r>
              <a:rPr lang="en-US" altLang="zh-CN" sz="2600" dirty="0"/>
              <a:t>include </a:t>
            </a:r>
            <a:r>
              <a:rPr lang="en-US" altLang="zh-CN" sz="2600" dirty="0">
                <a:solidFill>
                  <a:srgbClr val="A31515"/>
                </a:solidFill>
              </a:rPr>
              <a:t>&lt;</a:t>
            </a:r>
            <a:r>
              <a:rPr lang="en-US" altLang="zh-CN" sz="2600" dirty="0" err="1">
                <a:solidFill>
                  <a:srgbClr val="A31515"/>
                </a:solidFill>
              </a:rPr>
              <a:t>stdio.h</a:t>
            </a:r>
            <a:r>
              <a:rPr lang="en-US" altLang="zh-CN" sz="2600" dirty="0">
                <a:solidFill>
                  <a:srgbClr val="A31515"/>
                </a:solidFill>
              </a:rPr>
              <a:t>&gt;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/>
              <a:t>#include </a:t>
            </a:r>
            <a:r>
              <a:rPr lang="en-US" altLang="zh-CN" sz="2600" dirty="0">
                <a:solidFill>
                  <a:srgbClr val="A31515"/>
                </a:solidFill>
              </a:rPr>
              <a:t>&lt;</a:t>
            </a:r>
            <a:r>
              <a:rPr lang="en-US" altLang="zh-CN" sz="2600" dirty="0" err="1">
                <a:solidFill>
                  <a:srgbClr val="A31515"/>
                </a:solidFill>
              </a:rPr>
              <a:t>string.h</a:t>
            </a:r>
            <a:r>
              <a:rPr lang="en-US" altLang="zh-CN" sz="2600" dirty="0">
                <a:solidFill>
                  <a:srgbClr val="A31515"/>
                </a:solidFill>
              </a:rPr>
              <a:t>&gt;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err="1">
                <a:solidFill>
                  <a:srgbClr val="0000FF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main</a:t>
            </a:r>
            <a:r>
              <a:rPr lang="en-US" altLang="zh-CN" sz="2600" dirty="0" smtClean="0">
                <a:solidFill>
                  <a:srgbClr val="000000"/>
                </a:solidFill>
              </a:rPr>
              <a:t>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{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	char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str</a:t>
            </a:r>
            <a:r>
              <a:rPr lang="en-US" altLang="zh-CN" sz="2600" dirty="0">
                <a:solidFill>
                  <a:srgbClr val="000000"/>
                </a:solidFill>
              </a:rPr>
              <a:t>[20];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	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 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, len;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	gets(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	len </a:t>
            </a:r>
            <a:r>
              <a:rPr lang="en-US" altLang="zh-CN" sz="2600" dirty="0">
                <a:solidFill>
                  <a:srgbClr val="000000"/>
                </a:solidFill>
              </a:rPr>
              <a:t>= </a:t>
            </a:r>
            <a:r>
              <a:rPr lang="en-US" altLang="zh-CN" sz="2600" dirty="0" err="1">
                <a:solidFill>
                  <a:srgbClr val="000000"/>
                </a:solidFill>
              </a:rPr>
              <a:t>strlen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str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	for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 = len - 1; 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 &gt;= 0; 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--)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	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>
                <a:solidFill>
                  <a:srgbClr val="A31515"/>
                </a:solidFill>
              </a:rPr>
              <a:t>"%c"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</a:rPr>
              <a:t>str</a:t>
            </a:r>
            <a:r>
              <a:rPr lang="en-US" altLang="zh-CN" sz="2600" dirty="0">
                <a:solidFill>
                  <a:srgbClr val="000000"/>
                </a:solidFill>
              </a:rPr>
              <a:t>[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6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7.4.2  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字符串函数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ABCDEF</a:t>
            </a:r>
          </a:p>
          <a:p>
            <a:r>
              <a:rPr lang="en-US" altLang="zh-CN" dirty="0"/>
              <a:t>FEDCBA</a:t>
            </a:r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4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字符串函数应用举例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2509" y="828676"/>
            <a:ext cx="8365404" cy="59126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例</a:t>
            </a:r>
            <a:r>
              <a:rPr lang="en-US" altLang="zh-CN" dirty="0" smtClean="0"/>
              <a:t>7-10 </a:t>
            </a:r>
            <a:r>
              <a:rPr lang="zh-CN" altLang="en-US" dirty="0" smtClean="0"/>
              <a:t>将</a:t>
            </a:r>
            <a:r>
              <a:rPr lang="zh-CN" altLang="en-US" dirty="0"/>
              <a:t>字符串按倒序复制到另一个字符数组中，并输出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string.h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char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str1[20], str2[20];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, j = 0, len;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gets(str1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len </a:t>
            </a:r>
            <a:r>
              <a:rPr lang="en-US" altLang="zh-CN" sz="2800" dirty="0">
                <a:solidFill>
                  <a:srgbClr val="000000"/>
                </a:solidFill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</a:rPr>
              <a:t>strlen</a:t>
            </a:r>
            <a:r>
              <a:rPr lang="en-US" altLang="zh-CN" sz="2800" dirty="0">
                <a:solidFill>
                  <a:srgbClr val="000000"/>
                </a:solidFill>
              </a:rPr>
              <a:t>(str1) - 1;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5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字符串函数应用举例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</a:t>
            </a:r>
            <a:r>
              <a:rPr lang="en-US" altLang="zh-CN" dirty="0">
                <a:solidFill>
                  <a:prstClr val="black"/>
                </a:solidFill>
              </a:rPr>
              <a:t>7-10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for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 = len; 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 &gt;= 0; 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--)</a:t>
            </a:r>
          </a:p>
          <a:p>
            <a:pPr marL="342900" lvl="1" indent="0">
              <a:buNone/>
            </a:pPr>
            <a:r>
              <a:rPr lang="en-US" altLang="zh-CN" sz="2800" spc="-150" dirty="0" smtClean="0">
                <a:solidFill>
                  <a:srgbClr val="000000"/>
                </a:solidFill>
              </a:rPr>
              <a:t> 	{</a:t>
            </a:r>
            <a:r>
              <a:rPr lang="en-US" altLang="zh-CN" sz="2800" spc="-150" dirty="0" smtClean="0">
                <a:solidFill>
                  <a:srgbClr val="008000"/>
                </a:solidFill>
              </a:rPr>
              <a:t>/*</a:t>
            </a:r>
            <a:r>
              <a:rPr lang="zh-CN" altLang="en-US" sz="2800" spc="-150" dirty="0">
                <a:solidFill>
                  <a:srgbClr val="008000"/>
                </a:solidFill>
              </a:rPr>
              <a:t>将</a:t>
            </a:r>
            <a:r>
              <a:rPr lang="en-US" altLang="zh-CN" sz="2800" spc="-150" dirty="0">
                <a:solidFill>
                  <a:srgbClr val="008000"/>
                </a:solidFill>
              </a:rPr>
              <a:t>str1[]</a:t>
            </a:r>
            <a:r>
              <a:rPr lang="zh-CN" altLang="en-US" sz="2800" spc="-150" dirty="0">
                <a:solidFill>
                  <a:srgbClr val="008000"/>
                </a:solidFill>
              </a:rPr>
              <a:t>数组中的字符从右向左赋值给</a:t>
            </a:r>
            <a:r>
              <a:rPr lang="en-US" altLang="zh-CN" sz="2800" spc="-150" dirty="0">
                <a:solidFill>
                  <a:srgbClr val="008000"/>
                </a:solidFill>
              </a:rPr>
              <a:t>str2[]*/</a:t>
            </a:r>
            <a:endParaRPr lang="en-US" altLang="zh-CN" sz="2800" spc="-15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str2[j</a:t>
            </a:r>
            <a:r>
              <a:rPr lang="en-US" altLang="zh-CN" sz="2800" dirty="0">
                <a:solidFill>
                  <a:srgbClr val="000000"/>
                </a:solidFill>
              </a:rPr>
              <a:t>] = str1[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];  </a:t>
            </a:r>
            <a:r>
              <a:rPr lang="en-US" altLang="zh-CN" sz="2800" dirty="0" err="1">
                <a:solidFill>
                  <a:srgbClr val="000000"/>
                </a:solidFill>
              </a:rPr>
              <a:t>j++</a:t>
            </a:r>
            <a:r>
              <a:rPr lang="en-US" altLang="zh-CN" sz="2800" dirty="0">
                <a:solidFill>
                  <a:srgbClr val="000000"/>
                </a:solidFill>
              </a:rPr>
              <a:t>;  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}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str2[j</a:t>
            </a:r>
            <a:r>
              <a:rPr lang="en-US" altLang="zh-CN" sz="2800" dirty="0">
                <a:solidFill>
                  <a:srgbClr val="000000"/>
                </a:solidFill>
              </a:rPr>
              <a:t>] = </a:t>
            </a:r>
            <a:r>
              <a:rPr lang="en-US" altLang="zh-CN" sz="2800" dirty="0">
                <a:solidFill>
                  <a:srgbClr val="A31515"/>
                </a:solidFill>
              </a:rPr>
              <a:t>'\0'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  <a:r>
              <a:rPr lang="en-US" altLang="zh-CN" sz="2800" dirty="0">
                <a:solidFill>
                  <a:srgbClr val="008000"/>
                </a:solidFill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</a:rPr>
              <a:t>在</a:t>
            </a:r>
            <a:r>
              <a:rPr lang="en-US" altLang="zh-CN" sz="2800" dirty="0">
                <a:solidFill>
                  <a:srgbClr val="008000"/>
                </a:solidFill>
              </a:rPr>
              <a:t>str2</a:t>
            </a:r>
            <a:r>
              <a:rPr lang="zh-CN" altLang="en-US" sz="2800" dirty="0">
                <a:solidFill>
                  <a:srgbClr val="008000"/>
                </a:solidFill>
              </a:rPr>
              <a:t>尾部添加一个串结束符*</a:t>
            </a:r>
            <a:r>
              <a:rPr lang="en-US" altLang="zh-CN" sz="2800" dirty="0">
                <a:solidFill>
                  <a:srgbClr val="008000"/>
                </a:solidFill>
              </a:rPr>
              <a:t>/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puts(str2</a:t>
            </a:r>
            <a:r>
              <a:rPr lang="en-US" altLang="zh-CN" sz="2800" dirty="0">
                <a:solidFill>
                  <a:srgbClr val="000000"/>
                </a:solidFill>
              </a:rPr>
              <a:t>);  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字符串函数应用举例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Ganzhou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en-US" altLang="zh-CN" dirty="0"/>
              <a:t>!</a:t>
            </a:r>
            <a:r>
              <a:rPr lang="en-US" altLang="zh-CN" dirty="0" err="1"/>
              <a:t>uohznaG</a:t>
            </a:r>
            <a:r>
              <a:rPr lang="en-US" altLang="zh-CN" dirty="0"/>
              <a:t> </a:t>
            </a:r>
            <a:r>
              <a:rPr lang="en-US" altLang="zh-CN" dirty="0" err="1"/>
              <a:t>ot</a:t>
            </a:r>
            <a:r>
              <a:rPr lang="en-US" altLang="zh-CN" dirty="0"/>
              <a:t> </a:t>
            </a:r>
            <a:r>
              <a:rPr lang="en-US" altLang="zh-CN" dirty="0" err="1"/>
              <a:t>emocleW</a:t>
            </a:r>
            <a:endParaRPr lang="en-US" altLang="zh-CN" dirty="0"/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7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766763"/>
          </a:xfrm>
        </p:spPr>
        <p:txBody>
          <a:bodyPr/>
          <a:lstStyle/>
          <a:p>
            <a:r>
              <a:rPr lang="pt-BR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184" y="1355799"/>
            <a:ext cx="8420822" cy="4991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．</a:t>
            </a:r>
            <a:r>
              <a:rPr lang="zh-CN" altLang="en-US" sz="2800" dirty="0">
                <a:solidFill>
                  <a:srgbClr val="C00000"/>
                </a:solidFill>
              </a:rPr>
              <a:t>字符串输出函数</a:t>
            </a:r>
            <a:r>
              <a:rPr lang="en-US" altLang="zh-CN" sz="2800" dirty="0">
                <a:solidFill>
                  <a:srgbClr val="C00000"/>
                </a:solidFill>
              </a:rPr>
              <a:t>puts()</a:t>
            </a:r>
          </a:p>
          <a:p>
            <a:pPr marL="342900" lvl="1" indent="0">
              <a:lnSpc>
                <a:spcPct val="170000"/>
              </a:lnSpc>
              <a:buNone/>
            </a:pPr>
            <a:r>
              <a:rPr lang="zh-CN" altLang="en-US" sz="2800" dirty="0" smtClean="0"/>
              <a:t>函数原型：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 puts(char </a:t>
            </a:r>
            <a:r>
              <a:rPr lang="en-US" altLang="zh-CN" sz="2800" dirty="0">
                <a:solidFill>
                  <a:srgbClr val="C00000"/>
                </a:solidFill>
              </a:rPr>
              <a:t>s[]);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功能：函数</a:t>
            </a:r>
            <a:r>
              <a:rPr lang="en-US" altLang="zh-CN" sz="2800" dirty="0"/>
              <a:t>puts()</a:t>
            </a:r>
            <a:r>
              <a:rPr lang="zh-CN" altLang="en-US" sz="2800" dirty="0"/>
              <a:t>在标准输出设备上输出字符串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，并在其结尾处输出一个换行符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该</a:t>
            </a:r>
            <a:r>
              <a:rPr lang="zh-CN" altLang="en-US" sz="2800" dirty="0"/>
              <a:t>函数的参数既可以是一个字符串常量，也可以是一个字符数组。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puts(s</a:t>
            </a:r>
            <a:r>
              <a:rPr lang="en-US" altLang="zh-CN" sz="2800" dirty="0"/>
              <a:t>)</a:t>
            </a:r>
            <a:r>
              <a:rPr lang="zh-CN" altLang="en-US" sz="2800" dirty="0"/>
              <a:t>；   </a:t>
            </a:r>
            <a:r>
              <a:rPr lang="en-US" altLang="zh-CN" sz="2800" dirty="0"/>
              <a:t>/*</a:t>
            </a:r>
            <a:r>
              <a:rPr lang="en-US" altLang="zh-CN" sz="2800" dirty="0">
                <a:solidFill>
                  <a:srgbClr val="C00000"/>
                </a:solidFill>
              </a:rPr>
              <a:t>s</a:t>
            </a:r>
            <a:r>
              <a:rPr lang="zh-CN" altLang="en-US" sz="2800" dirty="0">
                <a:solidFill>
                  <a:srgbClr val="C00000"/>
                </a:solidFill>
              </a:rPr>
              <a:t>为字符数组名</a:t>
            </a:r>
            <a:r>
              <a:rPr lang="zh-CN" altLang="en-US" sz="2800" dirty="0"/>
              <a:t>*</a:t>
            </a:r>
            <a:r>
              <a:rPr lang="en-US" altLang="zh-CN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6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555" y="1441861"/>
            <a:ext cx="8229600" cy="4571663"/>
          </a:xfrm>
        </p:spPr>
        <p:txBody>
          <a:bodyPr/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7-11 </a:t>
            </a:r>
            <a:r>
              <a:rPr lang="zh-CN" altLang="en-US" sz="2800" dirty="0" smtClean="0"/>
              <a:t>要求</a:t>
            </a:r>
            <a:r>
              <a:rPr lang="zh-CN" altLang="en-US" sz="2800" dirty="0"/>
              <a:t>不使用</a:t>
            </a:r>
            <a:r>
              <a:rPr lang="en-US" altLang="zh-CN" sz="2800" dirty="0" err="1"/>
              <a:t>strcat</a:t>
            </a:r>
            <a:r>
              <a:rPr lang="en-US" altLang="zh-CN" sz="2800" dirty="0"/>
              <a:t>()</a:t>
            </a:r>
            <a:r>
              <a:rPr lang="zh-CN" altLang="en-US" sz="2800" dirty="0"/>
              <a:t>函数，将两个字符串连接起来。</a:t>
            </a:r>
          </a:p>
          <a:p>
            <a:r>
              <a:rPr lang="zh-CN" altLang="en-US" sz="2800" dirty="0" smtClean="0"/>
              <a:t>问题</a:t>
            </a:r>
            <a:r>
              <a:rPr lang="zh-CN" altLang="en-US" sz="2800" dirty="0"/>
              <a:t>分析：</a:t>
            </a:r>
          </a:p>
          <a:p>
            <a:pPr lvl="1"/>
            <a:r>
              <a:rPr lang="zh-CN" altLang="en-US" sz="2800" dirty="0"/>
              <a:t>此</a:t>
            </a:r>
            <a:r>
              <a:rPr lang="zh-CN" altLang="en-US" sz="2800" dirty="0" smtClean="0"/>
              <a:t>题是</a:t>
            </a:r>
            <a:r>
              <a:rPr lang="zh-CN" altLang="en-US" sz="2800" dirty="0"/>
              <a:t>上一题的扩展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首先</a:t>
            </a:r>
            <a:r>
              <a:rPr lang="zh-CN" altLang="en-US" sz="2800" dirty="0"/>
              <a:t>找到第一个字符串的尾部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然后</a:t>
            </a:r>
            <a:r>
              <a:rPr lang="zh-CN" altLang="en-US" sz="2800" dirty="0"/>
              <a:t>将第二个字符串从第一个字符开始，依次赋值到第一个字符串的尾部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直至</a:t>
            </a:r>
            <a:r>
              <a:rPr lang="zh-CN" altLang="en-US" sz="2800" dirty="0"/>
              <a:t>第二个字符串的串结束符</a:t>
            </a:r>
            <a:r>
              <a:rPr lang="en-US" altLang="zh-CN" sz="2800" dirty="0"/>
              <a:t>'\0'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661108"/>
            <a:ext cx="8229600" cy="565267"/>
          </a:xfrm>
        </p:spPr>
        <p:txBody>
          <a:bodyPr/>
          <a:lstStyle/>
          <a:p>
            <a:r>
              <a:rPr lang="pt-BR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7.4.2  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字符串函数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859" y="527462"/>
            <a:ext cx="7696741" cy="63305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7-11】 </a:t>
            </a:r>
            <a:endParaRPr lang="en-US" altLang="zh-CN" sz="24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#include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string.h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char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str1[20], str2[20];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= 0, len;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gets(str1</a:t>
            </a:r>
            <a:r>
              <a:rPr lang="en-US" altLang="zh-CN" sz="2400" dirty="0">
                <a:solidFill>
                  <a:srgbClr val="000000"/>
                </a:solidFill>
              </a:rPr>
              <a:t>); </a:t>
            </a:r>
            <a:r>
              <a:rPr lang="en-US" altLang="zh-CN" sz="2400" dirty="0" smtClean="0">
                <a:solidFill>
                  <a:srgbClr val="000000"/>
                </a:solidFill>
              </a:rPr>
              <a:t>gets(str2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len </a:t>
            </a:r>
            <a:r>
              <a:rPr lang="en-US" altLang="zh-CN" sz="2400" dirty="0">
                <a:solidFill>
                  <a:srgbClr val="000000"/>
                </a:solidFill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</a:rPr>
              <a:t>(str1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  while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(str2[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 != </a:t>
            </a:r>
            <a:r>
              <a:rPr lang="en-US" altLang="zh-CN" sz="2400" dirty="0">
                <a:solidFill>
                  <a:srgbClr val="A31515"/>
                </a:solidFill>
              </a:rPr>
              <a:t>'\0'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将</a:t>
            </a:r>
            <a:r>
              <a:rPr lang="en-US" altLang="zh-CN" sz="2400" dirty="0">
                <a:solidFill>
                  <a:srgbClr val="008000"/>
                </a:solidFill>
              </a:rPr>
              <a:t>str2[]</a:t>
            </a:r>
            <a:r>
              <a:rPr lang="zh-CN" altLang="en-US" sz="2400" dirty="0">
                <a:solidFill>
                  <a:srgbClr val="008000"/>
                </a:solidFill>
              </a:rPr>
              <a:t>中字符依次复制到</a:t>
            </a:r>
            <a:r>
              <a:rPr lang="en-US" altLang="zh-CN" sz="2400" dirty="0">
                <a:solidFill>
                  <a:srgbClr val="008000"/>
                </a:solidFill>
              </a:rPr>
              <a:t>str1[]</a:t>
            </a:r>
            <a:r>
              <a:rPr lang="zh-CN" altLang="en-US" sz="2400" dirty="0">
                <a:solidFill>
                  <a:srgbClr val="008000"/>
                </a:solidFill>
              </a:rPr>
              <a:t>的尾部*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str1[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++] = str2[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++; 	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</a:t>
            </a:r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str1[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</a:rPr>
              <a:t>'\0'</a:t>
            </a:r>
            <a:r>
              <a:rPr lang="en-US" altLang="zh-CN" sz="2400" dirty="0">
                <a:solidFill>
                  <a:srgbClr val="000000"/>
                </a:solidFill>
              </a:rPr>
              <a:t>;       </a:t>
            </a:r>
            <a:r>
              <a:rPr lang="en-US" altLang="zh-CN" sz="2400" dirty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添加结束符*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puts(str1);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	return</a:t>
            </a:r>
            <a:r>
              <a:rPr lang="en-US" altLang="zh-CN" sz="2400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82605" y="557094"/>
            <a:ext cx="4061396" cy="19817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book.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This is a book.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请按任意键继续</a:t>
            </a:r>
            <a:r>
              <a:rPr lang="en-US" altLang="zh-CN" sz="2400" dirty="0" smtClean="0">
                <a:solidFill>
                  <a:srgbClr val="C00000"/>
                </a:solidFill>
              </a:rPr>
              <a:t>. . .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82605" y="2689418"/>
            <a:ext cx="4061395" cy="11614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思考题：请用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strcat</a:t>
            </a:r>
            <a:r>
              <a:rPr lang="zh-CN" altLang="en-US" sz="2600" dirty="0" smtClean="0">
                <a:solidFill>
                  <a:schemeClr val="bg1"/>
                </a:solidFill>
              </a:rPr>
              <a:t>函数实现例</a:t>
            </a:r>
            <a:r>
              <a:rPr lang="en-US" altLang="zh-CN" sz="2600" dirty="0" smtClean="0">
                <a:solidFill>
                  <a:schemeClr val="bg1"/>
                </a:solidFill>
              </a:rPr>
              <a:t>7-11 </a:t>
            </a:r>
            <a:r>
              <a:rPr lang="zh-CN" altLang="en-US" sz="2600" dirty="0" smtClean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747" y="639590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字符串函数应用举例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554" y="1269739"/>
            <a:ext cx="8229600" cy="480833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7-12】 </a:t>
            </a:r>
            <a:r>
              <a:rPr lang="zh-CN" altLang="en-US" sz="2800" dirty="0" smtClean="0"/>
              <a:t>现有</a:t>
            </a:r>
            <a:r>
              <a:rPr lang="zh-CN" altLang="en-US" sz="2800" dirty="0"/>
              <a:t>若干行字符串，编程求其中最长的一个字符串。</a:t>
            </a:r>
          </a:p>
          <a:p>
            <a:r>
              <a:rPr lang="zh-CN" altLang="en-US" sz="2800" dirty="0"/>
              <a:t>问题分析：</a:t>
            </a:r>
          </a:p>
          <a:p>
            <a:pPr lvl="1"/>
            <a:r>
              <a:rPr lang="zh-CN" altLang="en-US" sz="2800" dirty="0"/>
              <a:t>若干行字符串可以理解成二维字符数组，每行字符的长度不一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定义</a:t>
            </a:r>
            <a:r>
              <a:rPr lang="zh-CN" altLang="en-US" sz="2800" dirty="0"/>
              <a:t>字符数组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[N][80]</a:t>
            </a:r>
            <a:r>
              <a:rPr lang="zh-CN" altLang="en-US" sz="2800" dirty="0"/>
              <a:t>表示</a:t>
            </a:r>
            <a:r>
              <a:rPr lang="en-US" altLang="zh-CN" sz="2800" dirty="0"/>
              <a:t>N</a:t>
            </a:r>
            <a:r>
              <a:rPr lang="zh-CN" altLang="en-US" sz="2800" dirty="0"/>
              <a:t>行字符串。定义</a:t>
            </a:r>
            <a:r>
              <a:rPr lang="en-US" altLang="zh-CN" sz="2800" dirty="0"/>
              <a:t>max[80]</a:t>
            </a:r>
            <a:r>
              <a:rPr lang="zh-CN" altLang="en-US" sz="2800" dirty="0"/>
              <a:t>字符数组存放最长字符串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再</a:t>
            </a:r>
            <a:r>
              <a:rPr lang="zh-CN" altLang="en-US" sz="2800" dirty="0" smtClean="0"/>
              <a:t>用擂台法找出最长的字符串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最后输出该字符串及其长度。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1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98" y="635039"/>
            <a:ext cx="8229600" cy="591269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/>
              <a:t>7-12 </a:t>
            </a:r>
            <a:r>
              <a:rPr lang="en-US" altLang="zh-CN" sz="2400" dirty="0" smtClean="0"/>
              <a:t>】</a:t>
            </a:r>
            <a:endParaRPr lang="en-US" altLang="zh-CN" sz="24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#include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string.h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#define  </a:t>
            </a:r>
            <a:r>
              <a:rPr lang="en-US" altLang="zh-CN" sz="2400" dirty="0">
                <a:solidFill>
                  <a:srgbClr val="6F008A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  4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char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6F008A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][80], max[80];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 	for</a:t>
            </a:r>
            <a:r>
              <a:rPr lang="nn-NO" altLang="zh-CN" sz="2400" dirty="0" smtClean="0">
                <a:solidFill>
                  <a:srgbClr val="000000"/>
                </a:solidFill>
              </a:rPr>
              <a:t> </a:t>
            </a:r>
            <a:r>
              <a:rPr lang="nn-NO" altLang="zh-CN" sz="2400" dirty="0">
                <a:solidFill>
                  <a:srgbClr val="000000"/>
                </a:solidFill>
              </a:rPr>
              <a:t>(i = 0; i&lt;</a:t>
            </a:r>
            <a:r>
              <a:rPr lang="nn-NO" altLang="zh-CN" sz="2400" dirty="0">
                <a:solidFill>
                  <a:srgbClr val="6F008A"/>
                </a:solidFill>
              </a:rPr>
              <a:t>N</a:t>
            </a:r>
            <a:r>
              <a:rPr lang="nn-NO" altLang="zh-CN" sz="2400" dirty="0">
                <a:solidFill>
                  <a:srgbClr val="000000"/>
                </a:solidFill>
              </a:rPr>
              <a:t>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gets(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]);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完成</a:t>
            </a:r>
            <a:r>
              <a:rPr lang="en-US" altLang="zh-CN" sz="2400" dirty="0">
                <a:solidFill>
                  <a:srgbClr val="008000"/>
                </a:solidFill>
              </a:rPr>
              <a:t>N</a:t>
            </a:r>
            <a:r>
              <a:rPr lang="zh-CN" altLang="en-US" sz="2400" dirty="0">
                <a:solidFill>
                  <a:srgbClr val="008000"/>
                </a:solidFill>
              </a:rPr>
              <a:t>行字符串的输入*</a:t>
            </a:r>
            <a:r>
              <a:rPr lang="en-US" altLang="zh-CN" sz="2400" dirty="0" smtClean="0">
                <a:solidFill>
                  <a:srgbClr val="008000"/>
                </a:solidFill>
              </a:rPr>
              <a:t>/</a:t>
            </a: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</a:rPr>
              <a:t>(max, </a:t>
            </a:r>
            <a:r>
              <a:rPr lang="en-US" altLang="zh-CN" sz="2400" dirty="0" err="1">
                <a:solidFill>
                  <a:srgbClr val="000000"/>
                </a:solidFill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</a:rPr>
              <a:t>[0]);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第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zh-CN" altLang="en-US" sz="2400" dirty="0">
                <a:solidFill>
                  <a:srgbClr val="008000"/>
                </a:solidFill>
              </a:rPr>
              <a:t>个字符串站到擂台</a:t>
            </a:r>
            <a:r>
              <a:rPr lang="en-US" altLang="zh-CN" sz="2400" dirty="0">
                <a:solidFill>
                  <a:srgbClr val="008000"/>
                </a:solidFill>
              </a:rPr>
              <a:t>max</a:t>
            </a:r>
            <a:r>
              <a:rPr lang="zh-CN" altLang="en-US" sz="2400" dirty="0">
                <a:solidFill>
                  <a:srgbClr val="008000"/>
                </a:solidFill>
              </a:rPr>
              <a:t>上*</a:t>
            </a:r>
            <a:r>
              <a:rPr lang="en-US" altLang="zh-CN" sz="2400" dirty="0" smtClean="0">
                <a:solidFill>
                  <a:srgbClr val="008000"/>
                </a:solidFill>
              </a:rPr>
              <a:t>/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nn-NO" altLang="zh-CN" sz="2400" dirty="0">
                <a:solidFill>
                  <a:srgbClr val="0000FF"/>
                </a:solidFill>
              </a:rPr>
              <a:t> 	for</a:t>
            </a:r>
            <a:r>
              <a:rPr lang="nn-NO" altLang="zh-CN" sz="2400" dirty="0">
                <a:solidFill>
                  <a:srgbClr val="000000"/>
                </a:solidFill>
              </a:rPr>
              <a:t> (i = 1; i&lt;</a:t>
            </a:r>
            <a:r>
              <a:rPr lang="nn-NO" altLang="zh-CN" sz="2400" dirty="0">
                <a:solidFill>
                  <a:srgbClr val="6F008A"/>
                </a:solidFill>
              </a:rPr>
              <a:t>N</a:t>
            </a:r>
            <a:r>
              <a:rPr lang="nn-NO" altLang="zh-CN" sz="2400" dirty="0">
                <a:solidFill>
                  <a:srgbClr val="000000"/>
                </a:solidFill>
              </a:rPr>
              <a:t>; i</a:t>
            </a:r>
            <a:r>
              <a:rPr lang="nn-NO" altLang="zh-CN" sz="2400" dirty="0" smtClean="0">
                <a:solidFill>
                  <a:srgbClr val="000000"/>
                </a:solidFill>
              </a:rPr>
              <a:t>++) </a:t>
            </a:r>
            <a:r>
              <a:rPr lang="en-US" altLang="zh-CN" sz="2400" dirty="0" smtClean="0">
                <a:solidFill>
                  <a:srgbClr val="C00000"/>
                </a:solidFill>
              </a:rPr>
              <a:t>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</a:rPr>
              <a:t>(max) &lt; </a:t>
            </a:r>
            <a:r>
              <a:rPr lang="en-US" altLang="zh-CN" sz="2400" dirty="0" err="1">
                <a:solidFill>
                  <a:srgbClr val="000000"/>
                </a:solidFill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]))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</a:rPr>
              <a:t>(max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]); </a:t>
            </a:r>
            <a:r>
              <a:rPr lang="en-US" altLang="zh-CN" sz="2400" dirty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将更长的字符串站到擂台</a:t>
            </a:r>
            <a:r>
              <a:rPr lang="en-US" altLang="zh-CN" sz="2400" dirty="0">
                <a:solidFill>
                  <a:srgbClr val="008000"/>
                </a:solidFill>
              </a:rPr>
              <a:t>max</a:t>
            </a:r>
            <a:r>
              <a:rPr lang="zh-CN" altLang="en-US" sz="2400" dirty="0">
                <a:solidFill>
                  <a:srgbClr val="008000"/>
                </a:solidFill>
              </a:rPr>
              <a:t>上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</a:rPr>
              <a:t>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</a:t>
            </a:r>
            <a:r>
              <a:rPr lang="en-US" altLang="zh-CN" sz="2400" dirty="0" err="1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</a:rPr>
              <a:t>len</a:t>
            </a:r>
            <a:r>
              <a:rPr lang="en-US" altLang="zh-CN" sz="2400" dirty="0">
                <a:solidFill>
                  <a:srgbClr val="A31515"/>
                </a:solidFill>
              </a:rPr>
              <a:t>=%</a:t>
            </a:r>
            <a:r>
              <a:rPr lang="en-US" altLang="zh-CN" sz="2400" dirty="0" err="1">
                <a:solidFill>
                  <a:srgbClr val="A31515"/>
                </a:solidFill>
              </a:rPr>
              <a:t>d,maxstr</a:t>
            </a:r>
            <a:r>
              <a:rPr lang="en-US" altLang="zh-CN" sz="2400" dirty="0">
                <a:solidFill>
                  <a:srgbClr val="A31515"/>
                </a:solidFill>
              </a:rPr>
              <a:t>:%s\n"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</a:rPr>
              <a:t>(max), max);</a:t>
            </a: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	return</a:t>
            </a:r>
            <a:r>
              <a:rPr lang="en-US" altLang="zh-CN" sz="2400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447" y="1267097"/>
            <a:ext cx="8125096" cy="395036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Hello!</a:t>
            </a: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Ladies and gentlemen!</a:t>
            </a: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Ganzhou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Ok!</a:t>
            </a:r>
          </a:p>
          <a:p>
            <a:r>
              <a:rPr lang="en-US" altLang="zh-CN" sz="2800" dirty="0"/>
              <a:t>len=21,maxstr:Ladies and gentlemen!</a:t>
            </a:r>
          </a:p>
          <a:p>
            <a:r>
              <a:rPr lang="zh-CN" altLang="en-US" sz="2800" dirty="0"/>
              <a:t>请按任意键继续</a:t>
            </a:r>
            <a:r>
              <a:rPr lang="en-US" altLang="zh-CN" sz="2800" dirty="0"/>
              <a:t>. . .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2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89828" y="1302006"/>
            <a:ext cx="8229600" cy="400150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．</a:t>
            </a:r>
            <a:r>
              <a:rPr lang="zh-CN" altLang="en-US" sz="2800" dirty="0">
                <a:solidFill>
                  <a:srgbClr val="C00000"/>
                </a:solidFill>
              </a:rPr>
              <a:t>字符串输入函数</a:t>
            </a:r>
            <a:r>
              <a:rPr lang="en-US" altLang="zh-CN" sz="2800" dirty="0">
                <a:solidFill>
                  <a:srgbClr val="C00000"/>
                </a:solidFill>
              </a:rPr>
              <a:t>gets()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/>
              <a:t>函数原型：</a:t>
            </a:r>
            <a:r>
              <a:rPr lang="en-US" altLang="zh-CN" sz="2800" dirty="0" smtClean="0">
                <a:solidFill>
                  <a:srgbClr val="C00000"/>
                </a:solidFill>
              </a:rPr>
              <a:t>char </a:t>
            </a:r>
            <a:r>
              <a:rPr lang="en-US" altLang="zh-CN" sz="2800" dirty="0">
                <a:solidFill>
                  <a:srgbClr val="C00000"/>
                </a:solidFill>
              </a:rPr>
              <a:t>* gets(char s[]);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/>
              <a:t>功能</a:t>
            </a:r>
            <a:r>
              <a:rPr lang="zh-CN" altLang="en-US" sz="2800" dirty="0" smtClean="0"/>
              <a:t>：从</a:t>
            </a:r>
            <a:r>
              <a:rPr lang="zh-CN" altLang="en-US" sz="2800" dirty="0"/>
              <a:t>标准输入设备上读入一个连续的字符序列到字符数组中，并返回该字符数组的起始地址。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gets(s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006" y="1430767"/>
            <a:ext cx="8406968" cy="45575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例如</a:t>
            </a:r>
            <a:r>
              <a:rPr lang="zh-CN" altLang="en-US" sz="2800" dirty="0" smtClean="0"/>
              <a:t>：字符串的输入输出</a:t>
            </a:r>
            <a:endParaRPr lang="en-US" altLang="zh-CN" sz="2800" dirty="0" smtClean="0"/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#</a:t>
            </a:r>
            <a:r>
              <a:rPr lang="en-US" altLang="zh-CN" sz="2800" dirty="0"/>
              <a:t>include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#include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string.h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char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[20] = </a:t>
            </a:r>
            <a:r>
              <a:rPr lang="en-US" altLang="zh-CN" sz="2800" dirty="0">
                <a:solidFill>
                  <a:srgbClr val="A31515"/>
                </a:solidFill>
              </a:rPr>
              <a:t>"Hello!"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puts(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);      </a:t>
            </a:r>
            <a:r>
              <a:rPr lang="en-US" altLang="zh-CN" sz="2800" dirty="0" smtClean="0">
                <a:solidFill>
                  <a:srgbClr val="008000"/>
                </a:solidFill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</a:rPr>
              <a:t>输出</a:t>
            </a:r>
            <a:r>
              <a:rPr lang="en-US" altLang="zh-CN" sz="2800" dirty="0">
                <a:solidFill>
                  <a:srgbClr val="008000"/>
                </a:solidFill>
              </a:rPr>
              <a:t>Hello!</a:t>
            </a:r>
            <a:r>
              <a:rPr lang="zh-CN" altLang="en-US" sz="2800" dirty="0">
                <a:solidFill>
                  <a:srgbClr val="008000"/>
                </a:solidFill>
              </a:rPr>
              <a:t>后会自动输出换行符*</a:t>
            </a:r>
            <a:r>
              <a:rPr lang="en-US" altLang="zh-CN" sz="2800" dirty="0">
                <a:solidFill>
                  <a:srgbClr val="008000"/>
                </a:solidFill>
              </a:rPr>
              <a:t>/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gets(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puts(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"%s\n"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7.4.1  </a:t>
            </a:r>
            <a:r>
              <a:rPr lang="zh-CN" altLang="zh-CN" dirty="0"/>
              <a:t>常用字符串函数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Hello!</a:t>
            </a: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GanZhou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Welcome to </a:t>
            </a:r>
            <a:r>
              <a:rPr lang="en-US" altLang="zh-CN" dirty="0" err="1"/>
              <a:t>GanZhou</a:t>
            </a:r>
            <a:endParaRPr lang="en-US" altLang="zh-CN" dirty="0"/>
          </a:p>
          <a:p>
            <a:r>
              <a:rPr lang="en-US" altLang="zh-CN" dirty="0"/>
              <a:t>Welcome to </a:t>
            </a:r>
            <a:r>
              <a:rPr lang="en-US" altLang="zh-CN" dirty="0" err="1"/>
              <a:t>GanZhou</a:t>
            </a:r>
            <a:endParaRPr lang="en-US" altLang="zh-CN" dirty="0"/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1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97" y="1527923"/>
            <a:ext cx="8229600" cy="4410298"/>
          </a:xfrm>
        </p:spPr>
        <p:txBody>
          <a:bodyPr/>
          <a:lstStyle/>
          <a:p>
            <a:r>
              <a:rPr lang="zh-CN" altLang="en-US" sz="2800" dirty="0"/>
              <a:t>请</a:t>
            </a:r>
            <a:r>
              <a:rPr lang="zh-CN" altLang="en-US" sz="2800" dirty="0" smtClean="0"/>
              <a:t>思考</a:t>
            </a:r>
            <a:r>
              <a:rPr lang="en-US" altLang="zh-CN" sz="2800" dirty="0" smtClean="0"/>
              <a:t>?</a:t>
            </a:r>
            <a:endParaRPr lang="zh-CN" altLang="en-US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/>
              <a:t>将程序中的</a:t>
            </a:r>
            <a:r>
              <a:rPr lang="en-US" altLang="zh-CN" sz="2800" dirty="0"/>
              <a:t>gets(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); 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换</a:t>
            </a:r>
            <a:r>
              <a:rPr lang="zh-CN" altLang="en-US" sz="2800" dirty="0"/>
              <a:t>成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("%s",</a:t>
            </a:r>
            <a:r>
              <a:rPr lang="en-US" altLang="zh-CN" sz="2800" dirty="0" err="1"/>
              <a:t>str</a:t>
            </a:r>
            <a:r>
              <a:rPr lang="en-US" altLang="zh-CN" sz="2800" dirty="0" smtClean="0"/>
              <a:t>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你</a:t>
            </a:r>
            <a:r>
              <a:rPr lang="zh-CN" altLang="en-US" sz="2800" dirty="0"/>
              <a:t>会发现只读取到了第</a:t>
            </a:r>
            <a:r>
              <a:rPr lang="en-US" altLang="zh-CN" sz="2800" dirty="0"/>
              <a:t>1</a:t>
            </a:r>
            <a:r>
              <a:rPr lang="zh-CN" altLang="en-US" sz="2800" dirty="0"/>
              <a:t>个空格前的字符串，后续字符串没有读取到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为什么？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4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7.4.1  </a:t>
            </a:r>
            <a:r>
              <a:rPr lang="zh-CN" altLang="zh-CN" dirty="0"/>
              <a:t>常用字符串函数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．字符串长度函数</a:t>
            </a:r>
            <a:r>
              <a:rPr lang="en-US" altLang="zh-CN" dirty="0" err="1"/>
              <a:t>strlen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 smtClean="0"/>
              <a:t>函数原型：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strlen</a:t>
            </a:r>
            <a:r>
              <a:rPr lang="en-US" altLang="zh-CN" dirty="0"/>
              <a:t>(char s[]);</a:t>
            </a:r>
          </a:p>
          <a:p>
            <a:pPr lvl="1"/>
            <a:r>
              <a:rPr lang="zh-CN" altLang="en-US" dirty="0"/>
              <a:t>功能：函数</a:t>
            </a:r>
            <a:r>
              <a:rPr lang="en-US" altLang="zh-CN" dirty="0" err="1"/>
              <a:t>strlen</a:t>
            </a:r>
            <a:r>
              <a:rPr lang="en-US" altLang="zh-CN" dirty="0"/>
              <a:t>()</a:t>
            </a:r>
            <a:r>
              <a:rPr lang="zh-CN" altLang="en-US" dirty="0"/>
              <a:t>的功能是计算并返回字符串</a:t>
            </a:r>
            <a:r>
              <a:rPr lang="en-US" altLang="zh-CN" dirty="0"/>
              <a:t>s</a:t>
            </a:r>
            <a:r>
              <a:rPr lang="zh-CN" altLang="en-US" dirty="0"/>
              <a:t>中除字符串结束符</a:t>
            </a:r>
            <a:r>
              <a:rPr lang="en-US" altLang="zh-CN" dirty="0"/>
              <a:t>'\0'</a:t>
            </a:r>
            <a:r>
              <a:rPr lang="zh-CN" altLang="en-US" dirty="0"/>
              <a:t>外的字符个数。</a:t>
            </a: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char s1[]="Hello!";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char s2[]="Welcome to </a:t>
            </a:r>
            <a:r>
              <a:rPr lang="en-US" altLang="zh-CN" dirty="0" err="1"/>
              <a:t>Jxust</a:t>
            </a:r>
            <a:r>
              <a:rPr lang="en-US" altLang="zh-CN" dirty="0"/>
              <a:t>!";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printf</a:t>
            </a:r>
            <a:r>
              <a:rPr lang="en-US" altLang="zh-CN" dirty="0"/>
              <a:t>("s1</a:t>
            </a:r>
            <a:r>
              <a:rPr lang="zh-CN" altLang="en-US" dirty="0"/>
              <a:t>的长度为</a:t>
            </a:r>
            <a:r>
              <a:rPr lang="en-US" altLang="zh-CN" dirty="0"/>
              <a:t>%d, s2</a:t>
            </a:r>
            <a:r>
              <a:rPr lang="zh-CN" altLang="en-US" dirty="0"/>
              <a:t>的长度为</a:t>
            </a:r>
            <a:r>
              <a:rPr lang="en-US" altLang="zh-CN" dirty="0"/>
              <a:t>%d\n",</a:t>
            </a:r>
            <a:r>
              <a:rPr lang="en-US" altLang="zh-CN" dirty="0" err="1"/>
              <a:t>strlen</a:t>
            </a:r>
            <a:r>
              <a:rPr lang="en-US" altLang="zh-CN" dirty="0"/>
              <a:t>(s1),</a:t>
            </a:r>
            <a:r>
              <a:rPr lang="en-US" altLang="zh-CN" dirty="0" err="1"/>
              <a:t>strlen</a:t>
            </a:r>
            <a:r>
              <a:rPr lang="en-US" altLang="zh-CN" dirty="0"/>
              <a:t>(s2</a:t>
            </a:r>
            <a:r>
              <a:rPr lang="en-US" altLang="zh-CN" dirty="0" smtClean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1655" y="1280497"/>
            <a:ext cx="8448531" cy="47545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 4</a:t>
            </a:r>
            <a:r>
              <a:rPr lang="zh-CN" altLang="zh-CN" sz="2800" dirty="0" smtClean="0"/>
              <a:t>．</a:t>
            </a:r>
            <a:r>
              <a:rPr lang="zh-CN" altLang="zh-CN" sz="2800" dirty="0" smtClean="0">
                <a:solidFill>
                  <a:srgbClr val="C00000"/>
                </a:solidFill>
              </a:rPr>
              <a:t>字符串连接函数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strcat</a:t>
            </a:r>
            <a:r>
              <a:rPr lang="en-US" altLang="zh-CN" sz="2800" dirty="0" smtClean="0">
                <a:solidFill>
                  <a:srgbClr val="C00000"/>
                </a:solidFill>
              </a:rPr>
              <a:t>()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zh-CN" altLang="zh-CN" sz="2800" dirty="0" smtClean="0"/>
              <a:t>函数原型</a:t>
            </a:r>
            <a:r>
              <a:rPr lang="en-US" altLang="zh-CN" sz="2800" dirty="0" smtClean="0"/>
              <a:t>: char *</a:t>
            </a:r>
            <a:r>
              <a:rPr lang="en-US" altLang="zh-CN" sz="2800" dirty="0" err="1" smtClean="0"/>
              <a:t>strcat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dest</a:t>
            </a:r>
            <a:r>
              <a:rPr lang="en-US" altLang="zh-CN" sz="2800" dirty="0" smtClean="0"/>
              <a:t>[],char 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[]);</a:t>
            </a:r>
            <a:endParaRPr lang="zh-CN" altLang="zh-CN" sz="2800" dirty="0" smtClean="0"/>
          </a:p>
          <a:p>
            <a:pPr lvl="1"/>
            <a:r>
              <a:rPr lang="zh-CN" altLang="zh-CN" sz="2800" dirty="0" smtClean="0"/>
              <a:t>功能：将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[]</a:t>
            </a:r>
            <a:r>
              <a:rPr lang="zh-CN" altLang="zh-CN" sz="2800" dirty="0" smtClean="0"/>
              <a:t>中的字符串连接到</a:t>
            </a:r>
            <a:r>
              <a:rPr lang="en-US" altLang="zh-CN" sz="2800" dirty="0" err="1" smtClean="0"/>
              <a:t>dest</a:t>
            </a:r>
            <a:r>
              <a:rPr lang="en-US" altLang="zh-CN" sz="2800" dirty="0" smtClean="0"/>
              <a:t>[]</a:t>
            </a:r>
            <a:r>
              <a:rPr lang="zh-CN" altLang="zh-CN" sz="2800" dirty="0" smtClean="0"/>
              <a:t>中已有字符串的后面，并返回</a:t>
            </a:r>
            <a:r>
              <a:rPr lang="en-US" altLang="zh-CN" sz="2800" dirty="0" err="1" smtClean="0"/>
              <a:t>dest</a:t>
            </a:r>
            <a:r>
              <a:rPr lang="en-US" altLang="zh-CN" sz="2800" dirty="0" smtClean="0"/>
              <a:t>[]</a:t>
            </a:r>
            <a:r>
              <a:rPr lang="zh-CN" altLang="zh-CN" sz="2800" dirty="0" smtClean="0"/>
              <a:t>的首地址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zh-CN" altLang="zh-CN" sz="2800" dirty="0" smtClean="0"/>
              <a:t>例如</a:t>
            </a:r>
            <a:r>
              <a:rPr lang="zh-CN" altLang="zh-CN" sz="2800" dirty="0" smtClean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char str1[20]="Hello!",str2[]="</a:t>
            </a:r>
            <a:r>
              <a:rPr lang="en-US" altLang="zh-CN" sz="2800" dirty="0" err="1" smtClean="0"/>
              <a:t>BeiJing</a:t>
            </a:r>
            <a:r>
              <a:rPr lang="en-US" altLang="zh-CN" sz="2800" dirty="0" smtClean="0"/>
              <a:t>";</a:t>
            </a:r>
            <a:endParaRPr lang="zh-CN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rgbClr val="C00000"/>
                </a:solidFill>
              </a:rPr>
              <a:t>strcat</a:t>
            </a:r>
            <a:r>
              <a:rPr lang="en-US" altLang="zh-CN" sz="2800" dirty="0" smtClean="0">
                <a:solidFill>
                  <a:srgbClr val="C00000"/>
                </a:solidFill>
              </a:rPr>
              <a:t>(str1,str2);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puts(str1);</a:t>
            </a:r>
            <a:endParaRPr lang="zh-CN" altLang="en-US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7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7849" y="1323529"/>
            <a:ext cx="8420822" cy="5088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     5</a:t>
            </a:r>
            <a:r>
              <a:rPr lang="zh-CN" altLang="en-US" sz="2800" dirty="0"/>
              <a:t>．</a:t>
            </a:r>
            <a:r>
              <a:rPr lang="zh-CN" altLang="en-US" sz="2800" dirty="0">
                <a:solidFill>
                  <a:srgbClr val="C00000"/>
                </a:solidFill>
              </a:rPr>
              <a:t>字符串复制函数</a:t>
            </a:r>
            <a:r>
              <a:rPr lang="en-US" altLang="zh-CN" sz="2800" dirty="0">
                <a:solidFill>
                  <a:srgbClr val="C00000"/>
                </a:solidFill>
              </a:rPr>
              <a:t>strcpy()</a:t>
            </a:r>
          </a:p>
          <a:p>
            <a:pPr lvl="1"/>
            <a:r>
              <a:rPr lang="zh-CN" altLang="en-US" sz="2800" dirty="0" smtClean="0"/>
              <a:t>函数原型：</a:t>
            </a:r>
            <a:r>
              <a:rPr lang="en-US" altLang="zh-CN" sz="2800" dirty="0" smtClean="0"/>
              <a:t>char </a:t>
            </a:r>
            <a:r>
              <a:rPr lang="en-US" altLang="zh-CN" sz="2800" dirty="0"/>
              <a:t>*strcpy(char </a:t>
            </a:r>
            <a:r>
              <a:rPr lang="en-US" altLang="zh-CN" sz="2800" dirty="0" err="1"/>
              <a:t>dest</a:t>
            </a:r>
            <a:r>
              <a:rPr lang="en-US" altLang="zh-CN" sz="2800" dirty="0"/>
              <a:t>[],char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[]);</a:t>
            </a:r>
          </a:p>
          <a:p>
            <a:pPr lvl="1"/>
            <a:r>
              <a:rPr lang="zh-CN" altLang="en-US" sz="2800" dirty="0"/>
              <a:t>功能：将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[]</a:t>
            </a:r>
            <a:r>
              <a:rPr lang="zh-CN" altLang="en-US" sz="2800" dirty="0"/>
              <a:t>中的字符串复制到</a:t>
            </a:r>
            <a:r>
              <a:rPr lang="en-US" altLang="zh-CN" sz="2800" dirty="0" err="1"/>
              <a:t>dest</a:t>
            </a:r>
            <a:r>
              <a:rPr lang="en-US" altLang="zh-CN" sz="2800" dirty="0"/>
              <a:t>[]</a:t>
            </a:r>
            <a:r>
              <a:rPr lang="zh-CN" altLang="en-US" sz="2800" dirty="0"/>
              <a:t>中已有字符串的后面，并返回</a:t>
            </a:r>
            <a:r>
              <a:rPr lang="en-US" altLang="zh-CN" sz="2800" dirty="0" err="1"/>
              <a:t>dest</a:t>
            </a:r>
            <a:r>
              <a:rPr lang="en-US" altLang="zh-CN" sz="2800" dirty="0"/>
              <a:t>[]</a:t>
            </a:r>
            <a:r>
              <a:rPr lang="zh-CN" altLang="en-US" sz="2800" dirty="0"/>
              <a:t>的首地址。</a:t>
            </a:r>
          </a:p>
          <a:p>
            <a:r>
              <a:rPr lang="zh-CN" altLang="en-US" sz="2800" dirty="0" smtClean="0"/>
              <a:t>例如</a:t>
            </a:r>
            <a:r>
              <a:rPr lang="zh-CN" altLang="en-US" sz="2800" dirty="0"/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char str1[20], str2[]="</a:t>
            </a:r>
            <a:r>
              <a:rPr lang="en-US" altLang="zh-CN" sz="2800" dirty="0" err="1"/>
              <a:t>BeiJing</a:t>
            </a:r>
            <a:r>
              <a:rPr lang="en-US" altLang="zh-CN" sz="2800" dirty="0"/>
              <a:t>";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strcat</a:t>
            </a:r>
            <a:r>
              <a:rPr lang="en-US" altLang="zh-CN" sz="2800" dirty="0"/>
              <a:t>(str1,str2);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/>
              <a:t>puts(str1);</a:t>
            </a:r>
          </a:p>
          <a:p>
            <a:r>
              <a:rPr lang="zh-CN" altLang="en-US" sz="2800" dirty="0"/>
              <a:t>执行这段代码输出的结果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42900" lvl="1" indent="0">
              <a:buNone/>
            </a:pPr>
            <a:r>
              <a:rPr lang="en-US" altLang="zh-CN" sz="2800" dirty="0" err="1" smtClean="0"/>
              <a:t>BeiJing</a:t>
            </a:r>
            <a:r>
              <a:rPr lang="zh-CN" altLang="en-US" sz="2800" dirty="0"/>
              <a:t>。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6443" y="564286"/>
            <a:ext cx="8229600" cy="565267"/>
          </a:xfrm>
        </p:spPr>
        <p:txBody>
          <a:bodyPr/>
          <a:lstStyle/>
          <a:p>
            <a:r>
              <a:rPr lang="pt-BR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7.4.1  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常用字符串函数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1090</Words>
  <Application>Microsoft Office PowerPoint</Application>
  <PresentationFormat>全屏显示(4:3)</PresentationFormat>
  <Paragraphs>201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2_江西理工大学计算机教研室</vt:lpstr>
      <vt:lpstr>PowerPoint 演示文稿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7.4.1  常用字符串函数</vt:lpstr>
      <vt:lpstr>7.4.2  字符串函数应用举例</vt:lpstr>
      <vt:lpstr>7.4.2  字符串函数应用举例</vt:lpstr>
      <vt:lpstr>PowerPoint 演示文稿</vt:lpstr>
      <vt:lpstr>7.4.2  字符串函数应用举例</vt:lpstr>
      <vt:lpstr>7.4.2  字符串函数应用举例</vt:lpstr>
      <vt:lpstr>7.4.2  字符串函数应用举例</vt:lpstr>
      <vt:lpstr>7.4.2  字符串函数应用举例</vt:lpstr>
      <vt:lpstr>PowerPoint 演示文稿</vt:lpstr>
      <vt:lpstr>7.4.2  字符串函数应用举例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58</cp:revision>
  <dcterms:created xsi:type="dcterms:W3CDTF">2015-05-11T07:20:43Z</dcterms:created>
  <dcterms:modified xsi:type="dcterms:W3CDTF">2018-02-02T06:43:22Z</dcterms:modified>
</cp:coreProperties>
</file>